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345" r:id="rId3"/>
    <p:sldId id="367" r:id="rId4"/>
    <p:sldId id="354" r:id="rId5"/>
    <p:sldId id="353" r:id="rId6"/>
    <p:sldId id="380" r:id="rId7"/>
    <p:sldId id="357" r:id="rId8"/>
    <p:sldId id="370" r:id="rId9"/>
    <p:sldId id="360" r:id="rId10"/>
    <p:sldId id="371" r:id="rId11"/>
    <p:sldId id="372" r:id="rId12"/>
    <p:sldId id="373" r:id="rId13"/>
    <p:sldId id="374" r:id="rId14"/>
    <p:sldId id="375" r:id="rId15"/>
    <p:sldId id="284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7">
          <p15:clr>
            <a:srgbClr val="A4A3A4"/>
          </p15:clr>
        </p15:guide>
        <p15:guide id="2" pos="38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99"/>
    <a:srgbClr val="468DE4"/>
    <a:srgbClr val="33F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5" autoAdjust="0"/>
    <p:restoredTop sz="94660"/>
  </p:normalViewPr>
  <p:slideViewPr>
    <p:cSldViewPr>
      <p:cViewPr varScale="1">
        <p:scale>
          <a:sx n="66" d="100"/>
          <a:sy n="66" d="100"/>
        </p:scale>
        <p:origin x="756" y="40"/>
      </p:cViewPr>
      <p:guideLst>
        <p:guide orient="horz" pos="2107"/>
        <p:guide pos="38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050A-D2AD-4DFE-94E9-DCE49FEDF327}" type="datetimeFigureOut">
              <a:rPr lang="zh-CN" altLang="en-US" smtClean="0"/>
              <a:t>2022/8/21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5D4FB-E543-44E9-9240-BF368CDFB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30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5D4FB-E543-44E9-9240-BF368CDFB26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2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12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465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5D4FB-E543-44E9-9240-BF368CDFB26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4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883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18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885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3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Administrator\AppData\Local\Temp\wps\INetCache\bb862651754ba01e2a91841c6d22c132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0" y="1500175"/>
            <a:ext cx="9144000" cy="341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4940657"/>
            <a:ext cx="914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小学科学教学网资源建设团队  黄娟翠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548255"/>
            <a:ext cx="12192000" cy="16871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28660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4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生物的多样性</a:t>
            </a:r>
            <a:r>
              <a:rPr lang="en-US" altLang="zh-CN" sz="4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sz="4800" b="1" dirty="0" err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单元整理</a:t>
            </a:r>
            <a:endParaRPr sz="4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 flipH="1">
            <a:off x="407670" y="385445"/>
            <a:ext cx="7774940" cy="1000125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/>
              <a:t> </a:t>
            </a:r>
            <a:r>
              <a:rPr lang="en-US" altLang="zh-CN" sz="2800" b="1" dirty="0"/>
              <a:t>      </a:t>
            </a:r>
            <a:r>
              <a:rPr lang="zh-CN" altLang="en-US" sz="2800" b="1" dirty="0"/>
              <a:t>教科版六下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生物的多样性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单元</a:t>
            </a:r>
            <a:endParaRPr lang="zh-CN" altLang="en-US" sz="28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050" name="Picture 2" descr="D:\2020\3.学会\网站\新网站资料\新网站logo（背景透明图）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796" y="260657"/>
            <a:ext cx="1403038" cy="1249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168910" y="2876550"/>
            <a:ext cx="1644015" cy="20478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生物的多样性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4911090" y="2689225"/>
            <a:ext cx="813435" cy="1887855"/>
          </a:xfrm>
          <a:prstGeom prst="lef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左大括号 10"/>
          <p:cNvSpPr/>
          <p:nvPr/>
        </p:nvSpPr>
        <p:spPr>
          <a:xfrm>
            <a:off x="1991360" y="1052830"/>
            <a:ext cx="739775" cy="51955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698115" y="644525"/>
            <a:ext cx="2035810" cy="1188085"/>
            <a:chOff x="4588" y="1327"/>
            <a:chExt cx="3570" cy="1871"/>
          </a:xfrm>
        </p:grpSpPr>
        <p:sp>
          <p:nvSpPr>
            <p:cNvPr id="13" name="流程图: 可选过程 12"/>
            <p:cNvSpPr/>
            <p:nvPr/>
          </p:nvSpPr>
          <p:spPr>
            <a:xfrm>
              <a:off x="4588" y="1327"/>
              <a:ext cx="3570" cy="1871"/>
            </a:xfrm>
            <a:prstGeom prst="flowChartAlternateProcess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07" y="1457"/>
              <a:ext cx="297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/>
                <a:t>调查校园里的生物</a:t>
              </a:r>
            </a:p>
          </p:txBody>
        </p:sp>
      </p:grpSp>
      <p:sp>
        <p:nvSpPr>
          <p:cNvPr id="15" name="左大括号 14"/>
          <p:cNvSpPr/>
          <p:nvPr/>
        </p:nvSpPr>
        <p:spPr>
          <a:xfrm>
            <a:off x="4871720" y="284480"/>
            <a:ext cx="805180" cy="2071370"/>
          </a:xfrm>
          <a:prstGeom prst="lef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591810" y="82550"/>
            <a:ext cx="2236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明确调查任务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91810" y="586105"/>
            <a:ext cx="210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制订调查方案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591810" y="1090295"/>
            <a:ext cx="2106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划分调查区域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568950" y="1594485"/>
            <a:ext cx="203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整理调查结果</a:t>
            </a:r>
          </a:p>
        </p:txBody>
      </p:sp>
      <p:sp>
        <p:nvSpPr>
          <p:cNvPr id="76" name="流程图: 可选过程 75"/>
          <p:cNvSpPr/>
          <p:nvPr/>
        </p:nvSpPr>
        <p:spPr>
          <a:xfrm>
            <a:off x="2757170" y="5396865"/>
            <a:ext cx="2035810" cy="1188085"/>
          </a:xfrm>
          <a:prstGeom prst="flowChartAlternateProcess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591810" y="2068195"/>
            <a:ext cx="3810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制作生物分布图</a:t>
            </a:r>
          </a:p>
        </p:txBody>
      </p:sp>
      <p:sp>
        <p:nvSpPr>
          <p:cNvPr id="34" name="流程图: 可选过程 33"/>
          <p:cNvSpPr/>
          <p:nvPr/>
        </p:nvSpPr>
        <p:spPr>
          <a:xfrm>
            <a:off x="2698115" y="3088640"/>
            <a:ext cx="2035810" cy="1188085"/>
          </a:xfrm>
          <a:prstGeom prst="flowChartAlternateProcess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2927357" y="3164840"/>
            <a:ext cx="169536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ym typeface="+mn-ea"/>
              </a:rPr>
              <a:t>研究生物的多样性</a:t>
            </a:r>
            <a:endParaRPr lang="zh-CN" altLang="en-US" sz="2800" b="1"/>
          </a:p>
        </p:txBody>
      </p:sp>
      <p:sp>
        <p:nvSpPr>
          <p:cNvPr id="50" name="文本框 49"/>
          <p:cNvSpPr txBox="1"/>
          <p:nvPr/>
        </p:nvSpPr>
        <p:spPr>
          <a:xfrm>
            <a:off x="5676900" y="2588895"/>
            <a:ext cx="798830" cy="460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植物</a:t>
            </a:r>
          </a:p>
        </p:txBody>
      </p:sp>
      <p:sp>
        <p:nvSpPr>
          <p:cNvPr id="58" name="流程图: 可选过程 57"/>
          <p:cNvSpPr/>
          <p:nvPr/>
        </p:nvSpPr>
        <p:spPr>
          <a:xfrm>
            <a:off x="2698115" y="3092450"/>
            <a:ext cx="2035810" cy="1188085"/>
          </a:xfrm>
          <a:prstGeom prst="flowChartAlternateProcess">
            <a:avLst/>
          </a:prstGeom>
          <a:noFill/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664200" y="3211195"/>
            <a:ext cx="798830" cy="460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动物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51500" y="3837305"/>
            <a:ext cx="798830" cy="460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人类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76900" y="4460875"/>
            <a:ext cx="1442720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古代生物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02450" y="2468245"/>
            <a:ext cx="1494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遗传：相似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02450" y="2834005"/>
            <a:ext cx="1494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变异：不同</a:t>
            </a:r>
          </a:p>
        </p:txBody>
      </p:sp>
      <p:sp>
        <p:nvSpPr>
          <p:cNvPr id="7" name="右大括号 6"/>
          <p:cNvSpPr/>
          <p:nvPr/>
        </p:nvSpPr>
        <p:spPr>
          <a:xfrm>
            <a:off x="8473440" y="2440305"/>
            <a:ext cx="165735" cy="10807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76360" y="2468245"/>
            <a:ext cx="210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latin typeface="楷体" panose="02010609060101010101" charset="-122"/>
                <a:ea typeface="楷体" panose="02010609060101010101" charset="-122"/>
              </a:rPr>
              <a:t>观察与比较法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76360" y="3046095"/>
            <a:ext cx="210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latin typeface="楷体" panose="02010609060101010101" charset="-122"/>
                <a:ea typeface="楷体" panose="02010609060101010101" charset="-122"/>
              </a:rPr>
              <a:t>查阅资料法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6671945" y="3742055"/>
            <a:ext cx="231775" cy="64516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960235" y="3571875"/>
            <a:ext cx="1814195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/>
              <a:t>观察我们的相貌</a:t>
            </a:r>
          </a:p>
        </p:txBody>
      </p:sp>
      <p:sp>
        <p:nvSpPr>
          <p:cNvPr id="26" name="右箭头 25"/>
          <p:cNvSpPr/>
          <p:nvPr/>
        </p:nvSpPr>
        <p:spPr>
          <a:xfrm>
            <a:off x="8811895" y="3697605"/>
            <a:ext cx="215900" cy="14351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9065260" y="3581400"/>
            <a:ext cx="3045460" cy="35242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1700" b="1"/>
              <a:t>人与人相貌特征的相同与不同。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999650" y="5540375"/>
            <a:ext cx="18784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sym typeface="+mn-ea"/>
              </a:rPr>
              <a:t>保护生物多样性</a:t>
            </a:r>
            <a:endParaRPr lang="zh-CN" altLang="en-US" sz="2800" b="1"/>
          </a:p>
        </p:txBody>
      </p:sp>
      <p:sp>
        <p:nvSpPr>
          <p:cNvPr id="32" name="右箭头 31"/>
          <p:cNvSpPr/>
          <p:nvPr/>
        </p:nvSpPr>
        <p:spPr>
          <a:xfrm>
            <a:off x="9192260" y="1483995"/>
            <a:ext cx="504190" cy="575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9984740" y="1196340"/>
            <a:ext cx="2090420" cy="11988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不同环境中生活的生物</a:t>
            </a:r>
            <a:r>
              <a:rPr lang="zh-CN" altLang="en-US" sz="2400" b="1">
                <a:solidFill>
                  <a:schemeClr val="tx2"/>
                </a:solidFill>
              </a:rPr>
              <a:t>种类</a:t>
            </a:r>
            <a:r>
              <a:rPr lang="zh-CN" altLang="en-US" sz="2400" b="1"/>
              <a:t>和</a:t>
            </a:r>
            <a:r>
              <a:rPr lang="zh-CN" altLang="en-US" sz="2400" b="1">
                <a:solidFill>
                  <a:schemeClr val="tx2"/>
                </a:solidFill>
              </a:rPr>
              <a:t>数量</a:t>
            </a:r>
            <a:r>
              <a:rPr lang="zh-CN" altLang="en-US" sz="2400" b="1"/>
              <a:t>不同。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824470" y="1583690"/>
            <a:ext cx="1494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汇总交流</a:t>
            </a:r>
          </a:p>
        </p:txBody>
      </p:sp>
      <p:pic>
        <p:nvPicPr>
          <p:cNvPr id="4098" name="Picture 2" descr="D:\2020\3.学会\网站\新网站资料\新网站logo（背景透明图）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561" y="188739"/>
            <a:ext cx="1079700" cy="96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组合 15361"/>
          <p:cNvGrpSpPr/>
          <p:nvPr/>
        </p:nvGrpSpPr>
        <p:grpSpPr>
          <a:xfrm>
            <a:off x="4007803" y="620078"/>
            <a:ext cx="4138612" cy="4121150"/>
            <a:chOff x="1576" y="862"/>
            <a:chExt cx="2607" cy="2596"/>
          </a:xfrm>
        </p:grpSpPr>
        <p:pic>
          <p:nvPicPr>
            <p:cNvPr id="36866" name="图片 15362" descr="00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6" y="862"/>
              <a:ext cx="2607" cy="259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6867" name="组合 15363"/>
            <p:cNvGrpSpPr/>
            <p:nvPr/>
          </p:nvGrpSpPr>
          <p:grpSpPr>
            <a:xfrm>
              <a:off x="1935" y="1303"/>
              <a:ext cx="1565" cy="1765"/>
              <a:chOff x="1935" y="1303"/>
              <a:chExt cx="1565" cy="1765"/>
            </a:xfrm>
          </p:grpSpPr>
          <p:grpSp>
            <p:nvGrpSpPr>
              <p:cNvPr id="36868" name="组合 15364"/>
              <p:cNvGrpSpPr/>
              <p:nvPr/>
            </p:nvGrpSpPr>
            <p:grpSpPr>
              <a:xfrm>
                <a:off x="2517" y="1752"/>
                <a:ext cx="742" cy="864"/>
                <a:chOff x="2501" y="1752"/>
                <a:chExt cx="742" cy="864"/>
              </a:xfrm>
            </p:grpSpPr>
            <p:sp>
              <p:nvSpPr>
                <p:cNvPr id="36869" name="矩形 15365"/>
                <p:cNvSpPr/>
                <p:nvPr/>
              </p:nvSpPr>
              <p:spPr>
                <a:xfrm rot="-5400000">
                  <a:off x="2213" y="2040"/>
                  <a:ext cx="864" cy="288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00"/>
                    </a:avLst>
                  </a:prstTxWarp>
                  <a:normAutofit fontScale="75000" lnSpcReduction="10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华文新魏" charset="0"/>
                      <a:ea typeface="华文新魏" charset="0"/>
                    </a:rPr>
                    <a:t>有耳垂</a:t>
                  </a:r>
                </a:p>
              </p:txBody>
            </p:sp>
            <p:sp>
              <p:nvSpPr>
                <p:cNvPr id="36870" name="矩形 15366"/>
                <p:cNvSpPr/>
                <p:nvPr/>
              </p:nvSpPr>
              <p:spPr>
                <a:xfrm rot="5400000">
                  <a:off x="2667" y="2040"/>
                  <a:ext cx="864" cy="288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00"/>
                    </a:avLst>
                  </a:prstTxWarp>
                  <a:normAutofit fontScale="75000" lnSpcReduction="10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华文新魏" charset="0"/>
                      <a:ea typeface="华文新魏" charset="0"/>
                    </a:rPr>
                    <a:t>无耳垂</a:t>
                  </a:r>
                </a:p>
              </p:txBody>
            </p:sp>
          </p:grpSp>
          <p:sp>
            <p:nvSpPr>
              <p:cNvPr id="36871" name="矩形 15367"/>
              <p:cNvSpPr/>
              <p:nvPr/>
            </p:nvSpPr>
            <p:spPr>
              <a:xfrm rot="7918470">
                <a:off x="2838" y="2409"/>
                <a:ext cx="945" cy="363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00"/>
                  </a:avLst>
                </a:prstTxWarp>
                <a:normAutofit fontScale="92500" lnSpcReduction="1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华文新魏" charset="0"/>
                    <a:ea typeface="华文新魏" charset="0"/>
                  </a:rPr>
                  <a:t>前额“V”发尖</a:t>
                </a:r>
              </a:p>
            </p:txBody>
          </p:sp>
          <p:sp>
            <p:nvSpPr>
              <p:cNvPr id="36872" name="矩形 15368"/>
              <p:cNvSpPr/>
              <p:nvPr/>
            </p:nvSpPr>
            <p:spPr>
              <a:xfrm rot="-2667066">
                <a:off x="1935" y="1552"/>
                <a:ext cx="945" cy="363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00"/>
                  </a:avLst>
                </a:prstTxWarp>
                <a:normAutofit fontScale="92500" lnSpcReduction="1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华文新魏" charset="0"/>
                    <a:ea typeface="华文新魏" charset="0"/>
                  </a:rPr>
                  <a:t>前额“V”发尖</a:t>
                </a:r>
              </a:p>
            </p:txBody>
          </p:sp>
          <p:sp>
            <p:nvSpPr>
              <p:cNvPr id="36873" name="矩形 15369"/>
              <p:cNvSpPr/>
              <p:nvPr/>
            </p:nvSpPr>
            <p:spPr>
              <a:xfrm rot="2970576">
                <a:off x="2996" y="1570"/>
                <a:ext cx="771" cy="227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00"/>
                  </a:avLst>
                </a:prstTxWarp>
                <a:normAutofit fontScale="55000" lnSpcReduction="1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华文新魏" charset="0"/>
                    <a:ea typeface="华文新魏" charset="0"/>
                  </a:rPr>
                  <a:t>平发际</a:t>
                </a:r>
              </a:p>
            </p:txBody>
          </p:sp>
          <p:sp>
            <p:nvSpPr>
              <p:cNvPr id="36874" name="矩形 15370"/>
              <p:cNvSpPr/>
              <p:nvPr/>
            </p:nvSpPr>
            <p:spPr>
              <a:xfrm rot="-7829424">
                <a:off x="1935" y="2514"/>
                <a:ext cx="771" cy="181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00"/>
                  </a:avLst>
                </a:prstTxWarp>
                <a:normAutofit fontScale="37500" lnSpcReduction="1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华文新魏" charset="0"/>
                    <a:ea typeface="华文新魏" charset="0"/>
                  </a:rPr>
                  <a:t>平发际</a:t>
                </a:r>
              </a:p>
            </p:txBody>
          </p:sp>
        </p:grpSp>
        <p:sp>
          <p:nvSpPr>
            <p:cNvPr id="36875" name="矩形 15371"/>
            <p:cNvSpPr/>
            <p:nvPr/>
          </p:nvSpPr>
          <p:spPr>
            <a:xfrm rot="-2470126">
              <a:off x="2005" y="1360"/>
              <a:ext cx="136" cy="4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</a:t>
              </a:r>
            </a:p>
          </p:txBody>
        </p:sp>
        <p:sp>
          <p:nvSpPr>
            <p:cNvPr id="36876" name="矩形 15372"/>
            <p:cNvSpPr/>
            <p:nvPr/>
          </p:nvSpPr>
          <p:spPr>
            <a:xfrm rot="-7493162">
              <a:off x="2081" y="2858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2</a:t>
              </a:r>
            </a:p>
          </p:txBody>
        </p:sp>
        <p:sp>
          <p:nvSpPr>
            <p:cNvPr id="36877" name="矩形 15373"/>
            <p:cNvSpPr/>
            <p:nvPr/>
          </p:nvSpPr>
          <p:spPr>
            <a:xfrm rot="7298763">
              <a:off x="3631" y="2849"/>
              <a:ext cx="169" cy="5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3</a:t>
              </a:r>
            </a:p>
          </p:txBody>
        </p:sp>
        <p:sp>
          <p:nvSpPr>
            <p:cNvPr id="36878" name="矩形 15374"/>
            <p:cNvSpPr/>
            <p:nvPr/>
          </p:nvSpPr>
          <p:spPr>
            <a:xfrm rot="3645046">
              <a:off x="3632" y="1408"/>
              <a:ext cx="172" cy="44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4</a:t>
              </a:r>
            </a:p>
          </p:txBody>
        </p:sp>
      </p:grpSp>
      <p:sp>
        <p:nvSpPr>
          <p:cNvPr id="36879" name="矩形 15375"/>
          <p:cNvSpPr/>
          <p:nvPr/>
        </p:nvSpPr>
        <p:spPr>
          <a:xfrm>
            <a:off x="2136140" y="5013325"/>
            <a:ext cx="8319135" cy="132207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40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两个相貌特征的性状两两组合，</a:t>
            </a:r>
          </a:p>
          <a:p>
            <a:r>
              <a:rPr lang="zh-CN" altLang="en-US" sz="40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可以产生四种不同的相貌。</a:t>
            </a:r>
            <a:r>
              <a:rPr lang="en-US" altLang="zh-CN" sz="40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2×2</a:t>
            </a:r>
            <a:r>
              <a:rPr lang="zh-CN" altLang="en-US" sz="40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4000" b="1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" y="351603"/>
            <a:ext cx="1138726" cy="10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组合 17409"/>
          <p:cNvGrpSpPr/>
          <p:nvPr/>
        </p:nvGrpSpPr>
        <p:grpSpPr>
          <a:xfrm>
            <a:off x="3503613" y="188913"/>
            <a:ext cx="5187950" cy="5205412"/>
            <a:chOff x="1246" y="520"/>
            <a:chExt cx="3268" cy="3279"/>
          </a:xfrm>
        </p:grpSpPr>
        <p:pic>
          <p:nvPicPr>
            <p:cNvPr id="37890" name="图片 17410" descr="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6" y="520"/>
              <a:ext cx="3268" cy="327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7891" name="组合 17411"/>
            <p:cNvGrpSpPr/>
            <p:nvPr/>
          </p:nvGrpSpPr>
          <p:grpSpPr>
            <a:xfrm>
              <a:off x="1834" y="1114"/>
              <a:ext cx="2138" cy="2138"/>
              <a:chOff x="1834" y="1114"/>
              <a:chExt cx="2138" cy="2138"/>
            </a:xfrm>
          </p:grpSpPr>
          <p:grpSp>
            <p:nvGrpSpPr>
              <p:cNvPr id="37892" name="组合 17412"/>
              <p:cNvGrpSpPr/>
              <p:nvPr/>
            </p:nvGrpSpPr>
            <p:grpSpPr>
              <a:xfrm>
                <a:off x="1935" y="1303"/>
                <a:ext cx="1565" cy="1765"/>
                <a:chOff x="1935" y="1303"/>
                <a:chExt cx="1565" cy="1765"/>
              </a:xfrm>
            </p:grpSpPr>
            <p:grpSp>
              <p:nvGrpSpPr>
                <p:cNvPr id="37893" name="组合 17413"/>
                <p:cNvGrpSpPr/>
                <p:nvPr/>
              </p:nvGrpSpPr>
              <p:grpSpPr>
                <a:xfrm>
                  <a:off x="2517" y="1752"/>
                  <a:ext cx="742" cy="864"/>
                  <a:chOff x="2501" y="1752"/>
                  <a:chExt cx="742" cy="864"/>
                </a:xfrm>
              </p:grpSpPr>
              <p:sp>
                <p:nvSpPr>
                  <p:cNvPr id="37894" name="矩形 17414"/>
                  <p:cNvSpPr/>
                  <p:nvPr/>
                </p:nvSpPr>
                <p:spPr>
                  <a:xfrm rot="-5400000">
                    <a:off x="2213" y="2040"/>
                    <a:ext cx="864" cy="28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ArchUp">
                      <a:avLst>
                        <a:gd name="adj" fmla="val 10800000"/>
                      </a:avLst>
                    </a:prstTxWarp>
                    <a:normAutofit fontScale="75000" lnSpcReduction="10000"/>
                  </a:bodyPr>
                  <a:lstStyle/>
                  <a:p>
                    <a:pPr algn="ctr"/>
                    <a:r>
                      <a:rPr lang="zh-CN" altLang="en-US" sz="3600"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solidFill>
                          <a:srgbClr val="000000"/>
                        </a:solidFill>
                        <a:latin typeface="华文新魏" charset="0"/>
                        <a:ea typeface="华文新魏" charset="0"/>
                      </a:rPr>
                      <a:t>有耳垂</a:t>
                    </a:r>
                  </a:p>
                </p:txBody>
              </p:sp>
              <p:sp>
                <p:nvSpPr>
                  <p:cNvPr id="37895" name="矩形 17415"/>
                  <p:cNvSpPr/>
                  <p:nvPr/>
                </p:nvSpPr>
                <p:spPr>
                  <a:xfrm rot="5400000">
                    <a:off x="2667" y="2040"/>
                    <a:ext cx="864" cy="28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ArchUp">
                      <a:avLst>
                        <a:gd name="adj" fmla="val 10800000"/>
                      </a:avLst>
                    </a:prstTxWarp>
                    <a:normAutofit fontScale="75000" lnSpcReduction="10000"/>
                  </a:bodyPr>
                  <a:lstStyle/>
                  <a:p>
                    <a:pPr algn="ctr"/>
                    <a:r>
                      <a:rPr lang="zh-CN" altLang="en-US" sz="3600"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solidFill>
                          <a:srgbClr val="000000"/>
                        </a:solidFill>
                        <a:latin typeface="华文新魏" charset="0"/>
                        <a:ea typeface="华文新魏" charset="0"/>
                      </a:rPr>
                      <a:t>无耳垂</a:t>
                    </a:r>
                  </a:p>
                </p:txBody>
              </p:sp>
            </p:grpSp>
            <p:sp>
              <p:nvSpPr>
                <p:cNvPr id="37896" name="矩形 17416"/>
                <p:cNvSpPr/>
                <p:nvPr/>
              </p:nvSpPr>
              <p:spPr>
                <a:xfrm rot="7918470">
                  <a:off x="2838" y="2409"/>
                  <a:ext cx="945" cy="363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00"/>
                    </a:avLst>
                  </a:prstTxWarp>
                  <a:normAutofit fontScale="92500" lnSpcReduction="10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华文新魏" charset="0"/>
                      <a:ea typeface="华文新魏" charset="0"/>
                    </a:rPr>
                    <a:t>前额“V”发尖</a:t>
                  </a:r>
                </a:p>
              </p:txBody>
            </p:sp>
            <p:sp>
              <p:nvSpPr>
                <p:cNvPr id="37897" name="矩形 17417"/>
                <p:cNvSpPr/>
                <p:nvPr/>
              </p:nvSpPr>
              <p:spPr>
                <a:xfrm rot="-2667066">
                  <a:off x="1935" y="1552"/>
                  <a:ext cx="945" cy="363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00"/>
                    </a:avLst>
                  </a:prstTxWarp>
                  <a:normAutofit fontScale="92500" lnSpcReduction="10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华文新魏" charset="0"/>
                      <a:ea typeface="华文新魏" charset="0"/>
                    </a:rPr>
                    <a:t>前额“V”发尖</a:t>
                  </a:r>
                </a:p>
              </p:txBody>
            </p:sp>
            <p:sp>
              <p:nvSpPr>
                <p:cNvPr id="37898" name="矩形 17418"/>
                <p:cNvSpPr/>
                <p:nvPr/>
              </p:nvSpPr>
              <p:spPr>
                <a:xfrm rot="2970576">
                  <a:off x="2996" y="1570"/>
                  <a:ext cx="771" cy="227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00"/>
                    </a:avLst>
                  </a:prstTxWarp>
                  <a:normAutofit fontScale="55000" lnSpcReduction="10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华文新魏" charset="0"/>
                      <a:ea typeface="华文新魏" charset="0"/>
                    </a:rPr>
                    <a:t>平发际</a:t>
                  </a:r>
                </a:p>
              </p:txBody>
            </p:sp>
            <p:sp>
              <p:nvSpPr>
                <p:cNvPr id="37899" name="矩形 17419"/>
                <p:cNvSpPr/>
                <p:nvPr/>
              </p:nvSpPr>
              <p:spPr>
                <a:xfrm rot="-7829424">
                  <a:off x="1935" y="2514"/>
                  <a:ext cx="771" cy="181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00"/>
                    </a:avLst>
                  </a:prstTxWarp>
                  <a:normAutofit fontScale="37500" lnSpcReduction="10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华文新魏" charset="0"/>
                      <a:ea typeface="华文新魏" charset="0"/>
                    </a:rPr>
                    <a:t>平发际</a:t>
                  </a:r>
                </a:p>
              </p:txBody>
            </p:sp>
          </p:grpSp>
          <p:sp>
            <p:nvSpPr>
              <p:cNvPr id="37900" name="矩形 17420"/>
              <p:cNvSpPr/>
              <p:nvPr/>
            </p:nvSpPr>
            <p:spPr>
              <a:xfrm rot="-1488495">
                <a:off x="2181" y="1116"/>
                <a:ext cx="681" cy="230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00"/>
                  </a:avLst>
                </a:prstTxWarp>
                <a:normAutofit fontScale="55000" lnSpcReduction="1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华文新魏" charset="0"/>
                    <a:ea typeface="华文新魏" charset="0"/>
                  </a:rPr>
                  <a:t>下颌中央有沟</a:t>
                </a:r>
              </a:p>
            </p:txBody>
          </p:sp>
          <p:sp>
            <p:nvSpPr>
              <p:cNvPr id="37901" name="矩形 17421"/>
              <p:cNvSpPr/>
              <p:nvPr/>
            </p:nvSpPr>
            <p:spPr>
              <a:xfrm rot="9311243">
                <a:off x="2925" y="3022"/>
                <a:ext cx="681" cy="230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00"/>
                  </a:avLst>
                </a:prstTxWarp>
                <a:normAutofit fontScale="55000" lnSpcReduction="1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华文新魏" charset="0"/>
                    <a:ea typeface="华文新魏" charset="0"/>
                  </a:rPr>
                  <a:t>下颌中央有沟</a:t>
                </a:r>
              </a:p>
            </p:txBody>
          </p:sp>
          <p:sp>
            <p:nvSpPr>
              <p:cNvPr id="37902" name="矩形 17422"/>
              <p:cNvSpPr/>
              <p:nvPr/>
            </p:nvSpPr>
            <p:spPr>
              <a:xfrm rot="-6977563">
                <a:off x="1606" y="2425"/>
                <a:ext cx="681" cy="230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00"/>
                  </a:avLst>
                </a:prstTxWarp>
                <a:normAutofit fontScale="55000" lnSpcReduction="1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华文新魏" charset="0"/>
                    <a:ea typeface="华文新魏" charset="0"/>
                  </a:rPr>
                  <a:t>下颌中央有沟</a:t>
                </a:r>
              </a:p>
            </p:txBody>
          </p:sp>
          <p:sp>
            <p:nvSpPr>
              <p:cNvPr id="37903" name="矩形 17423"/>
              <p:cNvSpPr/>
              <p:nvPr/>
            </p:nvSpPr>
            <p:spPr>
              <a:xfrm rot="3944612">
                <a:off x="3511" y="1654"/>
                <a:ext cx="681" cy="230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00"/>
                  </a:avLst>
                </a:prstTxWarp>
                <a:normAutofit fontScale="55000" lnSpcReduction="1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华文新魏" charset="0"/>
                    <a:ea typeface="华文新魏" charset="0"/>
                  </a:rPr>
                  <a:t>下颌中央有沟</a:t>
                </a:r>
              </a:p>
            </p:txBody>
          </p:sp>
          <p:sp>
            <p:nvSpPr>
              <p:cNvPr id="37904" name="矩形 17424"/>
              <p:cNvSpPr/>
              <p:nvPr/>
            </p:nvSpPr>
            <p:spPr>
              <a:xfrm rot="-4074771">
                <a:off x="1603" y="1654"/>
                <a:ext cx="681" cy="230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00"/>
                  </a:avLst>
                </a:prstTxWarp>
                <a:normAutofit fontScale="55000" lnSpcReduction="1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华文新魏" charset="0"/>
                    <a:ea typeface="华文新魏" charset="0"/>
                  </a:rPr>
                  <a:t>下颌中央无沟</a:t>
                </a:r>
              </a:p>
            </p:txBody>
          </p:sp>
          <p:sp>
            <p:nvSpPr>
              <p:cNvPr id="37905" name="矩形 17425"/>
              <p:cNvSpPr/>
              <p:nvPr/>
            </p:nvSpPr>
            <p:spPr>
              <a:xfrm rot="1542421">
                <a:off x="2971" y="1114"/>
                <a:ext cx="681" cy="230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00"/>
                  </a:avLst>
                </a:prstTxWarp>
                <a:normAutofit fontScale="55000" lnSpcReduction="1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华文新魏" charset="0"/>
                    <a:ea typeface="华文新魏" charset="0"/>
                  </a:rPr>
                  <a:t>下颌中央无沟</a:t>
                </a:r>
              </a:p>
            </p:txBody>
          </p:sp>
          <p:sp>
            <p:nvSpPr>
              <p:cNvPr id="37906" name="矩形 17426"/>
              <p:cNvSpPr/>
              <p:nvPr/>
            </p:nvSpPr>
            <p:spPr>
              <a:xfrm rot="-9470414">
                <a:off x="2154" y="3019"/>
                <a:ext cx="681" cy="230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00"/>
                  </a:avLst>
                </a:prstTxWarp>
                <a:normAutofit fontScale="55000" lnSpcReduction="1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华文新魏" charset="0"/>
                    <a:ea typeface="华文新魏" charset="0"/>
                  </a:rPr>
                  <a:t>下颌中央无沟</a:t>
                </a:r>
              </a:p>
            </p:txBody>
          </p:sp>
          <p:sp>
            <p:nvSpPr>
              <p:cNvPr id="37907" name="矩形 17427"/>
              <p:cNvSpPr/>
              <p:nvPr/>
            </p:nvSpPr>
            <p:spPr>
              <a:xfrm rot="6666113">
                <a:off x="3511" y="2425"/>
                <a:ext cx="681" cy="230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00"/>
                  </a:avLst>
                </a:prstTxWarp>
                <a:normAutofit fontScale="55000" lnSpcReduction="1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华文新魏" charset="0"/>
                    <a:ea typeface="华文新魏" charset="0"/>
                  </a:rPr>
                  <a:t>下颌中央无沟</a:t>
                </a:r>
              </a:p>
            </p:txBody>
          </p:sp>
        </p:grpSp>
        <p:sp>
          <p:nvSpPr>
            <p:cNvPr id="37908" name="矩形 17428"/>
            <p:cNvSpPr/>
            <p:nvPr/>
          </p:nvSpPr>
          <p:spPr>
            <a:xfrm rot="-1874993">
              <a:off x="2200" y="709"/>
              <a:ext cx="212" cy="2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57500" lnSpcReduction="1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</a:t>
              </a:r>
            </a:p>
          </p:txBody>
        </p:sp>
        <p:sp>
          <p:nvSpPr>
            <p:cNvPr id="37909" name="矩形 17429"/>
            <p:cNvSpPr/>
            <p:nvPr/>
          </p:nvSpPr>
          <p:spPr>
            <a:xfrm rot="-3737721">
              <a:off x="1443" y="1466"/>
              <a:ext cx="212" cy="2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57500" lnSpcReduction="1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2</a:t>
              </a:r>
            </a:p>
          </p:txBody>
        </p:sp>
        <p:sp>
          <p:nvSpPr>
            <p:cNvPr id="37910" name="矩形 17430"/>
            <p:cNvSpPr/>
            <p:nvPr/>
          </p:nvSpPr>
          <p:spPr>
            <a:xfrm rot="-6526227">
              <a:off x="1443" y="2554"/>
              <a:ext cx="212" cy="2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57500" lnSpcReduction="1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3</a:t>
              </a:r>
            </a:p>
          </p:txBody>
        </p:sp>
        <p:sp>
          <p:nvSpPr>
            <p:cNvPr id="37911" name="矩形 17431"/>
            <p:cNvSpPr/>
            <p:nvPr/>
          </p:nvSpPr>
          <p:spPr>
            <a:xfrm rot="-8831587">
              <a:off x="2214" y="3385"/>
              <a:ext cx="212" cy="2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57500" lnSpcReduction="1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4</a:t>
              </a:r>
            </a:p>
          </p:txBody>
        </p:sp>
        <p:sp>
          <p:nvSpPr>
            <p:cNvPr id="37912" name="矩形 17432"/>
            <p:cNvSpPr/>
            <p:nvPr/>
          </p:nvSpPr>
          <p:spPr>
            <a:xfrm rot="9458540">
              <a:off x="3379" y="3385"/>
              <a:ext cx="212" cy="2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57500" lnSpcReduction="1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5</a:t>
              </a:r>
            </a:p>
          </p:txBody>
        </p:sp>
        <p:sp>
          <p:nvSpPr>
            <p:cNvPr id="37913" name="矩形 17433"/>
            <p:cNvSpPr/>
            <p:nvPr/>
          </p:nvSpPr>
          <p:spPr>
            <a:xfrm rot="6563232">
              <a:off x="4119" y="2600"/>
              <a:ext cx="212" cy="2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57500" lnSpcReduction="1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6</a:t>
              </a:r>
            </a:p>
          </p:txBody>
        </p:sp>
        <p:sp>
          <p:nvSpPr>
            <p:cNvPr id="37914" name="矩形 17434"/>
            <p:cNvSpPr/>
            <p:nvPr/>
          </p:nvSpPr>
          <p:spPr>
            <a:xfrm rot="4101189">
              <a:off x="4119" y="1466"/>
              <a:ext cx="212" cy="2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57500" lnSpcReduction="1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7</a:t>
              </a:r>
            </a:p>
          </p:txBody>
        </p:sp>
        <p:sp>
          <p:nvSpPr>
            <p:cNvPr id="37915" name="矩形 17435"/>
            <p:cNvSpPr/>
            <p:nvPr/>
          </p:nvSpPr>
          <p:spPr>
            <a:xfrm rot="1598082">
              <a:off x="3379" y="709"/>
              <a:ext cx="212" cy="2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57500" lnSpcReduction="1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8</a:t>
              </a:r>
            </a:p>
          </p:txBody>
        </p:sp>
      </p:grpSp>
      <p:sp>
        <p:nvSpPr>
          <p:cNvPr id="37916" name="矩形 17436"/>
          <p:cNvSpPr/>
          <p:nvPr/>
        </p:nvSpPr>
        <p:spPr>
          <a:xfrm>
            <a:off x="1703705" y="5516563"/>
            <a:ext cx="8700770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三种相貌特征组合，会产生</a:t>
            </a:r>
            <a:r>
              <a:rPr lang="en-US" altLang="zh-CN" sz="36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种不同的相貌</a:t>
            </a:r>
          </a:p>
          <a:p>
            <a:r>
              <a:rPr lang="en-US" altLang="zh-CN" sz="36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2×2×2</a:t>
            </a:r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3600" b="1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155" y="276673"/>
            <a:ext cx="1138726" cy="10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168910" y="2876550"/>
            <a:ext cx="1644015" cy="20478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生物的多样性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4911090" y="2689225"/>
            <a:ext cx="813435" cy="1887855"/>
          </a:xfrm>
          <a:prstGeom prst="lef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左大括号 10"/>
          <p:cNvSpPr/>
          <p:nvPr/>
        </p:nvSpPr>
        <p:spPr>
          <a:xfrm>
            <a:off x="1991360" y="1052830"/>
            <a:ext cx="739775" cy="51955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698115" y="644525"/>
            <a:ext cx="2035810" cy="1188085"/>
            <a:chOff x="4588" y="1327"/>
            <a:chExt cx="3570" cy="1871"/>
          </a:xfrm>
        </p:grpSpPr>
        <p:sp>
          <p:nvSpPr>
            <p:cNvPr id="13" name="流程图: 可选过程 12"/>
            <p:cNvSpPr/>
            <p:nvPr/>
          </p:nvSpPr>
          <p:spPr>
            <a:xfrm>
              <a:off x="4588" y="1327"/>
              <a:ext cx="3570" cy="1871"/>
            </a:xfrm>
            <a:prstGeom prst="flowChartAlternateProcess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07" y="1457"/>
              <a:ext cx="297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/>
                <a:t>调查校园里的生物</a:t>
              </a:r>
            </a:p>
          </p:txBody>
        </p:sp>
      </p:grpSp>
      <p:sp>
        <p:nvSpPr>
          <p:cNvPr id="15" name="左大括号 14"/>
          <p:cNvSpPr/>
          <p:nvPr/>
        </p:nvSpPr>
        <p:spPr>
          <a:xfrm>
            <a:off x="4871720" y="284480"/>
            <a:ext cx="805180" cy="2071370"/>
          </a:xfrm>
          <a:prstGeom prst="lef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591810" y="82550"/>
            <a:ext cx="2236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明确调查任务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91810" y="586105"/>
            <a:ext cx="210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制订调查方案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591810" y="1090295"/>
            <a:ext cx="2106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划分调查区域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568950" y="1594485"/>
            <a:ext cx="203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整理调查结果</a:t>
            </a:r>
          </a:p>
        </p:txBody>
      </p:sp>
      <p:sp>
        <p:nvSpPr>
          <p:cNvPr id="76" name="流程图: 可选过程 75"/>
          <p:cNvSpPr/>
          <p:nvPr/>
        </p:nvSpPr>
        <p:spPr>
          <a:xfrm>
            <a:off x="2757170" y="5396865"/>
            <a:ext cx="2035810" cy="1188085"/>
          </a:xfrm>
          <a:prstGeom prst="flowChartAlternateProcess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591810" y="2068195"/>
            <a:ext cx="3810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制作生物分布图</a:t>
            </a:r>
          </a:p>
        </p:txBody>
      </p:sp>
      <p:sp>
        <p:nvSpPr>
          <p:cNvPr id="34" name="流程图: 可选过程 33"/>
          <p:cNvSpPr/>
          <p:nvPr/>
        </p:nvSpPr>
        <p:spPr>
          <a:xfrm>
            <a:off x="2698115" y="3088640"/>
            <a:ext cx="2035810" cy="1188085"/>
          </a:xfrm>
          <a:prstGeom prst="flowChartAlternateProcess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2927357" y="3164840"/>
            <a:ext cx="169536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ym typeface="+mn-ea"/>
              </a:rPr>
              <a:t>研究生物的多样性</a:t>
            </a:r>
            <a:endParaRPr lang="zh-CN" altLang="en-US" sz="2800" b="1"/>
          </a:p>
        </p:txBody>
      </p:sp>
      <p:sp>
        <p:nvSpPr>
          <p:cNvPr id="50" name="文本框 49"/>
          <p:cNvSpPr txBox="1"/>
          <p:nvPr/>
        </p:nvSpPr>
        <p:spPr>
          <a:xfrm>
            <a:off x="5676900" y="2588895"/>
            <a:ext cx="798830" cy="460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植物</a:t>
            </a:r>
          </a:p>
        </p:txBody>
      </p:sp>
      <p:sp>
        <p:nvSpPr>
          <p:cNvPr id="58" name="流程图: 可选过程 57"/>
          <p:cNvSpPr/>
          <p:nvPr/>
        </p:nvSpPr>
        <p:spPr>
          <a:xfrm>
            <a:off x="2698115" y="3092450"/>
            <a:ext cx="2035810" cy="1188085"/>
          </a:xfrm>
          <a:prstGeom prst="flowChartAlternateProcess">
            <a:avLst/>
          </a:prstGeom>
          <a:noFill/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664200" y="3211195"/>
            <a:ext cx="798830" cy="460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动物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51500" y="3837305"/>
            <a:ext cx="798830" cy="460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人类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76900" y="4460875"/>
            <a:ext cx="1442720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古代生物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02450" y="2468245"/>
            <a:ext cx="1494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遗传：相似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02450" y="2834005"/>
            <a:ext cx="1494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变异：不同</a:t>
            </a:r>
          </a:p>
        </p:txBody>
      </p:sp>
      <p:sp>
        <p:nvSpPr>
          <p:cNvPr id="7" name="右大括号 6"/>
          <p:cNvSpPr/>
          <p:nvPr/>
        </p:nvSpPr>
        <p:spPr>
          <a:xfrm>
            <a:off x="8473440" y="2440305"/>
            <a:ext cx="165735" cy="10807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76360" y="2468245"/>
            <a:ext cx="210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latin typeface="楷体" panose="02010609060101010101" charset="-122"/>
                <a:ea typeface="楷体" panose="02010609060101010101" charset="-122"/>
              </a:rPr>
              <a:t>观察与比较法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76360" y="3046095"/>
            <a:ext cx="210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latin typeface="楷体" panose="02010609060101010101" charset="-122"/>
                <a:ea typeface="楷体" panose="02010609060101010101" charset="-122"/>
              </a:rPr>
              <a:t>查阅资料法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6671945" y="3742055"/>
            <a:ext cx="231775" cy="64516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960235" y="3571875"/>
            <a:ext cx="1800225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/>
              <a:t>观察我们的相貌</a:t>
            </a:r>
          </a:p>
        </p:txBody>
      </p:sp>
      <p:sp>
        <p:nvSpPr>
          <p:cNvPr id="26" name="右箭头 25"/>
          <p:cNvSpPr/>
          <p:nvPr/>
        </p:nvSpPr>
        <p:spPr>
          <a:xfrm>
            <a:off x="8849360" y="3684270"/>
            <a:ext cx="215900" cy="14351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9065260" y="3581400"/>
            <a:ext cx="3045460" cy="35242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1700" b="1"/>
              <a:t>人与人相貌特征的相同与不同。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960235" y="4039870"/>
            <a:ext cx="2140585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/>
              <a:t>多种相貌特征组合</a:t>
            </a:r>
          </a:p>
        </p:txBody>
      </p:sp>
      <p:sp>
        <p:nvSpPr>
          <p:cNvPr id="29" name="右箭头 28"/>
          <p:cNvSpPr/>
          <p:nvPr/>
        </p:nvSpPr>
        <p:spPr>
          <a:xfrm>
            <a:off x="9186545" y="4134485"/>
            <a:ext cx="215900" cy="14351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9471660" y="4029710"/>
            <a:ext cx="1624330" cy="35242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1700" b="1"/>
              <a:t>人的相貌不同</a:t>
            </a:r>
          </a:p>
        </p:txBody>
      </p:sp>
      <p:pic>
        <p:nvPicPr>
          <p:cNvPr id="31" name="Picture 2" descr="C:\Users\Administrator\Desktop\src=http---upload-images.jianshu.io-upload_images-19355065-1e18de368949d3d5.jpg&amp;refer=http---upload-images.jians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910" y="5168900"/>
            <a:ext cx="2160905" cy="1532255"/>
          </a:xfrm>
          <a:prstGeom prst="rect">
            <a:avLst/>
          </a:prstGeom>
          <a:noFill/>
        </p:spPr>
      </p:pic>
      <p:pic>
        <p:nvPicPr>
          <p:cNvPr id="32" name="Picture 2" descr="C:\Users\Administrator\Desktop\src=http---www.dwhsxf.com-uploadfile-20150509191513441.jpg&amp;refer=http---www.dwhsx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8280" y="5115560"/>
            <a:ext cx="2125980" cy="1597660"/>
          </a:xfrm>
          <a:prstGeom prst="rect">
            <a:avLst/>
          </a:prstGeom>
          <a:noFill/>
        </p:spPr>
      </p:pic>
      <p:pic>
        <p:nvPicPr>
          <p:cNvPr id="36" name="Picture 4" descr="C:\Users\Administrator\Desktop\src=http---up.bizhitupian.com-pic_360-6d-bf-07-6dbf07c95fd6c8e3afed04ea3cee16c8.jpg&amp;refer=http---up.bizhitupian.jpg"/>
          <p:cNvPicPr>
            <a:picLocks noChangeAspect="1" noChangeArrowheads="1"/>
          </p:cNvPicPr>
          <p:nvPr/>
        </p:nvPicPr>
        <p:blipFill>
          <a:blip r:embed="rId5" cstate="print"/>
          <a:srcRect r="14677"/>
          <a:stretch>
            <a:fillRect/>
          </a:stretch>
        </p:blipFill>
        <p:spPr bwMode="auto">
          <a:xfrm>
            <a:off x="10119995" y="5085080"/>
            <a:ext cx="2072005" cy="1615440"/>
          </a:xfrm>
          <a:prstGeom prst="rect">
            <a:avLst/>
          </a:prstGeom>
          <a:noFill/>
        </p:spPr>
      </p:pic>
      <p:sp>
        <p:nvSpPr>
          <p:cNvPr id="37" name="文本框 36"/>
          <p:cNvSpPr txBox="1"/>
          <p:nvPr/>
        </p:nvSpPr>
        <p:spPr>
          <a:xfrm>
            <a:off x="7630160" y="4515485"/>
            <a:ext cx="3138170" cy="35242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1700" b="1"/>
              <a:t>一些现存生物与古代生物相似。</a:t>
            </a:r>
          </a:p>
        </p:txBody>
      </p:sp>
      <p:sp>
        <p:nvSpPr>
          <p:cNvPr id="38" name="右箭头 37"/>
          <p:cNvSpPr/>
          <p:nvPr/>
        </p:nvSpPr>
        <p:spPr>
          <a:xfrm>
            <a:off x="7275830" y="4619625"/>
            <a:ext cx="215900" cy="14351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11236325" y="4460875"/>
            <a:ext cx="701675" cy="3987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</a:rPr>
              <a:t>化石</a:t>
            </a:r>
          </a:p>
        </p:txBody>
      </p:sp>
      <p:sp>
        <p:nvSpPr>
          <p:cNvPr id="40" name="右箭头 39"/>
          <p:cNvSpPr/>
          <p:nvPr/>
        </p:nvSpPr>
        <p:spPr>
          <a:xfrm flipH="1">
            <a:off x="10864850" y="4619625"/>
            <a:ext cx="240665" cy="13843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2914560" y="5541010"/>
            <a:ext cx="18784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sym typeface="+mn-ea"/>
              </a:rPr>
              <a:t>保护生物多样性</a:t>
            </a:r>
            <a:endParaRPr lang="zh-CN" altLang="en-US" sz="2800" b="1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" y="284293"/>
            <a:ext cx="1138726" cy="10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右箭头 44"/>
          <p:cNvSpPr/>
          <p:nvPr/>
        </p:nvSpPr>
        <p:spPr>
          <a:xfrm>
            <a:off x="9192260" y="1483995"/>
            <a:ext cx="504190" cy="575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9984740" y="1196340"/>
            <a:ext cx="2090420" cy="11988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不同环境中生活的生物</a:t>
            </a:r>
            <a:r>
              <a:rPr lang="zh-CN" altLang="en-US" sz="2400" b="1">
                <a:solidFill>
                  <a:schemeClr val="tx2"/>
                </a:solidFill>
              </a:rPr>
              <a:t>种类</a:t>
            </a:r>
            <a:r>
              <a:rPr lang="zh-CN" altLang="en-US" sz="2400" b="1"/>
              <a:t>和</a:t>
            </a:r>
            <a:r>
              <a:rPr lang="zh-CN" altLang="en-US" sz="2400" b="1">
                <a:solidFill>
                  <a:schemeClr val="tx2"/>
                </a:solidFill>
              </a:rPr>
              <a:t>数量</a:t>
            </a:r>
            <a:r>
              <a:rPr lang="zh-CN" altLang="en-US" sz="2400" b="1"/>
              <a:t>不同。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824470" y="1583690"/>
            <a:ext cx="1494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汇总交流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7" grpId="0" bldLvl="0" animBg="1"/>
      <p:bldP spid="38" grpId="0" bldLvl="0" animBg="1"/>
      <p:bldP spid="39" grpId="0" bldLvl="0" animBg="1"/>
      <p:bldP spid="4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168910" y="2876550"/>
            <a:ext cx="1644015" cy="20478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生物的多样性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4879975" y="2706370"/>
            <a:ext cx="813435" cy="1887855"/>
          </a:xfrm>
          <a:prstGeom prst="lef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左大括号 10"/>
          <p:cNvSpPr/>
          <p:nvPr/>
        </p:nvSpPr>
        <p:spPr>
          <a:xfrm>
            <a:off x="1991360" y="1052830"/>
            <a:ext cx="739775" cy="51955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698115" y="644525"/>
            <a:ext cx="2035810" cy="1188085"/>
            <a:chOff x="4588" y="1327"/>
            <a:chExt cx="3570" cy="1871"/>
          </a:xfrm>
        </p:grpSpPr>
        <p:sp>
          <p:nvSpPr>
            <p:cNvPr id="13" name="流程图: 可选过程 12"/>
            <p:cNvSpPr/>
            <p:nvPr/>
          </p:nvSpPr>
          <p:spPr>
            <a:xfrm>
              <a:off x="4588" y="1327"/>
              <a:ext cx="3570" cy="1871"/>
            </a:xfrm>
            <a:prstGeom prst="flowChartAlternateProcess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07" y="1457"/>
              <a:ext cx="297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/>
                <a:t>调查校园里的生物</a:t>
              </a:r>
            </a:p>
          </p:txBody>
        </p:sp>
      </p:grpSp>
      <p:sp>
        <p:nvSpPr>
          <p:cNvPr id="15" name="左大括号 14"/>
          <p:cNvSpPr/>
          <p:nvPr/>
        </p:nvSpPr>
        <p:spPr>
          <a:xfrm>
            <a:off x="4871720" y="284480"/>
            <a:ext cx="805180" cy="2071370"/>
          </a:xfrm>
          <a:prstGeom prst="lef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591810" y="82550"/>
            <a:ext cx="2236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明确调查任务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91810" y="586105"/>
            <a:ext cx="210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制订调查方案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591810" y="1090295"/>
            <a:ext cx="2106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划分调查区域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568950" y="1594485"/>
            <a:ext cx="203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整理调查结果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2757170" y="5396865"/>
            <a:ext cx="2050637" cy="1188085"/>
            <a:chOff x="4588" y="1327"/>
            <a:chExt cx="3596" cy="1871"/>
          </a:xfrm>
        </p:grpSpPr>
        <p:sp>
          <p:nvSpPr>
            <p:cNvPr id="76" name="流程图: 可选过程 75"/>
            <p:cNvSpPr/>
            <p:nvPr/>
          </p:nvSpPr>
          <p:spPr>
            <a:xfrm>
              <a:off x="4588" y="1327"/>
              <a:ext cx="3570" cy="1871"/>
            </a:xfrm>
            <a:prstGeom prst="flowChartAlternateProcess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4890" y="1516"/>
              <a:ext cx="3294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800" b="1">
                  <a:sym typeface="+mn-ea"/>
                </a:rPr>
                <a:t>保护生物多样性</a:t>
              </a:r>
              <a:endParaRPr lang="zh-CN" altLang="en-US" sz="2800" b="1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591810" y="2068195"/>
            <a:ext cx="3810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制作生物分布图</a:t>
            </a:r>
          </a:p>
        </p:txBody>
      </p:sp>
      <p:sp>
        <p:nvSpPr>
          <p:cNvPr id="34" name="流程图: 可选过程 33"/>
          <p:cNvSpPr/>
          <p:nvPr/>
        </p:nvSpPr>
        <p:spPr>
          <a:xfrm>
            <a:off x="2698115" y="3109595"/>
            <a:ext cx="2035810" cy="1188085"/>
          </a:xfrm>
          <a:prstGeom prst="flowChartAlternateProcess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2927357" y="3164840"/>
            <a:ext cx="169536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ym typeface="+mn-ea"/>
              </a:rPr>
              <a:t>研究生物的多样性</a:t>
            </a:r>
            <a:endParaRPr lang="zh-CN" altLang="en-US" sz="2800" b="1"/>
          </a:p>
        </p:txBody>
      </p:sp>
      <p:sp>
        <p:nvSpPr>
          <p:cNvPr id="50" name="文本框 49"/>
          <p:cNvSpPr txBox="1"/>
          <p:nvPr/>
        </p:nvSpPr>
        <p:spPr>
          <a:xfrm>
            <a:off x="5676900" y="2588895"/>
            <a:ext cx="798830" cy="460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植物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64200" y="3211195"/>
            <a:ext cx="798830" cy="460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动物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51500" y="3837305"/>
            <a:ext cx="798830" cy="460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人类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77510" y="4414520"/>
            <a:ext cx="1442720" cy="460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古代生物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02450" y="2468245"/>
            <a:ext cx="1494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遗传：相似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02450" y="2834005"/>
            <a:ext cx="1494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变异：不同</a:t>
            </a:r>
          </a:p>
        </p:txBody>
      </p:sp>
      <p:sp>
        <p:nvSpPr>
          <p:cNvPr id="7" name="右大括号 6"/>
          <p:cNvSpPr/>
          <p:nvPr/>
        </p:nvSpPr>
        <p:spPr>
          <a:xfrm>
            <a:off x="8473440" y="2440305"/>
            <a:ext cx="165735" cy="10807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76360" y="2468245"/>
            <a:ext cx="210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latin typeface="楷体" panose="02010609060101010101" charset="-122"/>
                <a:ea typeface="楷体" panose="02010609060101010101" charset="-122"/>
              </a:rPr>
              <a:t>观察与比较法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76360" y="3049270"/>
            <a:ext cx="210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latin typeface="楷体" panose="02010609060101010101" charset="-122"/>
                <a:ea typeface="楷体" panose="02010609060101010101" charset="-122"/>
              </a:rPr>
              <a:t>查阅资料法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6671945" y="3742055"/>
            <a:ext cx="231775" cy="64516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流程图: 可选过程 40"/>
          <p:cNvSpPr/>
          <p:nvPr/>
        </p:nvSpPr>
        <p:spPr>
          <a:xfrm>
            <a:off x="2731135" y="5396865"/>
            <a:ext cx="2035810" cy="1188085"/>
          </a:xfrm>
          <a:prstGeom prst="flowChartAlternateProcess">
            <a:avLst/>
          </a:prstGeom>
          <a:noFill/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/>
          <p:cNvCxnSpPr/>
          <p:nvPr/>
        </p:nvCxnSpPr>
        <p:spPr>
          <a:xfrm flipV="1">
            <a:off x="4900295" y="5984240"/>
            <a:ext cx="793115" cy="5715"/>
          </a:xfrm>
          <a:prstGeom prst="straightConnector1">
            <a:avLst/>
          </a:prstGeom>
          <a:ln w="3492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左大括号 43"/>
          <p:cNvSpPr/>
          <p:nvPr/>
        </p:nvSpPr>
        <p:spPr>
          <a:xfrm>
            <a:off x="5693410" y="5064125"/>
            <a:ext cx="539115" cy="1597025"/>
          </a:xfrm>
          <a:prstGeom prst="leftBrace">
            <a:avLst>
              <a:gd name="adj1" fmla="val 8333"/>
              <a:gd name="adj2" fmla="val 50019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6183630" y="4809490"/>
            <a:ext cx="21062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</a:rPr>
              <a:t>食物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216015" y="5136515"/>
            <a:ext cx="21062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</a:rPr>
              <a:t>纤维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167755" y="5464810"/>
            <a:ext cx="21062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</a:rPr>
              <a:t>建筑材料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183630" y="5824855"/>
            <a:ext cx="21062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</a:rPr>
              <a:t>药物材料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216015" y="6223635"/>
            <a:ext cx="21062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</a:rPr>
              <a:t>工业原料</a:t>
            </a:r>
          </a:p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</a:rPr>
              <a:t>……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807585" y="5464810"/>
            <a:ext cx="1044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提供</a:t>
            </a:r>
          </a:p>
        </p:txBody>
      </p:sp>
      <p:cxnSp>
        <p:nvCxnSpPr>
          <p:cNvPr id="52" name="直接箭头连接符 51"/>
          <p:cNvCxnSpPr/>
          <p:nvPr/>
        </p:nvCxnSpPr>
        <p:spPr>
          <a:xfrm flipV="1">
            <a:off x="7580630" y="5888355"/>
            <a:ext cx="793115" cy="5715"/>
          </a:xfrm>
          <a:prstGeom prst="straightConnector1">
            <a:avLst/>
          </a:prstGeom>
          <a:ln w="3492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左大括号 53"/>
          <p:cNvSpPr/>
          <p:nvPr/>
        </p:nvSpPr>
        <p:spPr>
          <a:xfrm>
            <a:off x="8373745" y="5064125"/>
            <a:ext cx="541020" cy="1597025"/>
          </a:xfrm>
          <a:prstGeom prst="lef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9065260" y="4855845"/>
            <a:ext cx="30448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</a:rPr>
              <a:t>建立自然保护区保护濒危物种。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9049385" y="5511165"/>
            <a:ext cx="3448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</a:rPr>
              <a:t>建立植物种子库和花粉库。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9049385" y="5871210"/>
            <a:ext cx="21062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</a:rPr>
              <a:t>建立动物精子库。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9097645" y="6223635"/>
            <a:ext cx="30124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颁布相关法律法规。</a:t>
            </a:r>
          </a:p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</a:rPr>
              <a:t>……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536180" y="5364480"/>
            <a:ext cx="1044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措施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960235" y="3571875"/>
            <a:ext cx="1800225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/>
              <a:t>观察我们的相貌</a:t>
            </a:r>
          </a:p>
        </p:txBody>
      </p:sp>
      <p:sp>
        <p:nvSpPr>
          <p:cNvPr id="36" name="右箭头 35"/>
          <p:cNvSpPr/>
          <p:nvPr/>
        </p:nvSpPr>
        <p:spPr>
          <a:xfrm>
            <a:off x="8849360" y="3684270"/>
            <a:ext cx="215900" cy="14351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9065260" y="3581400"/>
            <a:ext cx="3045460" cy="35242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1700" b="1"/>
              <a:t>人与人相貌特征的相同与不同。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960235" y="4039870"/>
            <a:ext cx="2140585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/>
              <a:t>多种相貌特征组合</a:t>
            </a:r>
          </a:p>
        </p:txBody>
      </p:sp>
      <p:sp>
        <p:nvSpPr>
          <p:cNvPr id="57" name="右箭头 56"/>
          <p:cNvSpPr/>
          <p:nvPr/>
        </p:nvSpPr>
        <p:spPr>
          <a:xfrm>
            <a:off x="9186545" y="4134485"/>
            <a:ext cx="215900" cy="14351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9471660" y="4029710"/>
            <a:ext cx="1624330" cy="35242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1700" b="1"/>
              <a:t>人的相貌不同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630160" y="4515485"/>
            <a:ext cx="3138170" cy="35242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1700" b="1"/>
              <a:t>一些现存生物与古代生物相似。</a:t>
            </a:r>
          </a:p>
        </p:txBody>
      </p:sp>
      <p:sp>
        <p:nvSpPr>
          <p:cNvPr id="64" name="右箭头 63"/>
          <p:cNvSpPr/>
          <p:nvPr/>
        </p:nvSpPr>
        <p:spPr>
          <a:xfrm>
            <a:off x="7275830" y="4619625"/>
            <a:ext cx="215900" cy="14351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11236325" y="4460875"/>
            <a:ext cx="701675" cy="3987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</a:rPr>
              <a:t>化石</a:t>
            </a:r>
          </a:p>
        </p:txBody>
      </p:sp>
      <p:sp>
        <p:nvSpPr>
          <p:cNvPr id="66" name="右箭头 65"/>
          <p:cNvSpPr/>
          <p:nvPr/>
        </p:nvSpPr>
        <p:spPr>
          <a:xfrm flipH="1">
            <a:off x="10864850" y="4619625"/>
            <a:ext cx="240665" cy="13843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507168"/>
            <a:ext cx="1138726" cy="10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右箭头 25"/>
          <p:cNvSpPr/>
          <p:nvPr/>
        </p:nvSpPr>
        <p:spPr>
          <a:xfrm>
            <a:off x="9192260" y="1483995"/>
            <a:ext cx="504190" cy="575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9984740" y="1196340"/>
            <a:ext cx="2090420" cy="11988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不同环境中生活的生物</a:t>
            </a:r>
            <a:r>
              <a:rPr lang="zh-CN" altLang="en-US" sz="2400" b="1">
                <a:solidFill>
                  <a:schemeClr val="tx2"/>
                </a:solidFill>
              </a:rPr>
              <a:t>种类</a:t>
            </a:r>
            <a:r>
              <a:rPr lang="zh-CN" altLang="en-US" sz="2400" b="1"/>
              <a:t>和</a:t>
            </a:r>
            <a:r>
              <a:rPr lang="zh-CN" altLang="en-US" sz="2400" b="1">
                <a:solidFill>
                  <a:schemeClr val="tx2"/>
                </a:solidFill>
              </a:rPr>
              <a:t>数量</a:t>
            </a:r>
            <a:r>
              <a:rPr lang="zh-CN" altLang="en-US" sz="2400" b="1"/>
              <a:t>不同。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824470" y="1583690"/>
            <a:ext cx="1494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汇总交流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4" grpId="0" bldLvl="0" animBg="1"/>
      <p:bldP spid="45" grpId="0"/>
      <p:bldP spid="46" grpId="0"/>
      <p:bldP spid="47" grpId="0"/>
      <p:bldP spid="48" grpId="0"/>
      <p:bldP spid="49" grpId="0"/>
      <p:bldP spid="51" grpId="0"/>
      <p:bldP spid="54" grpId="0" bldLvl="0" animBg="1"/>
      <p:bldP spid="55" grpId="0"/>
      <p:bldP spid="59" grpId="0"/>
      <p:bldP spid="60" grpId="0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439816" y="404665"/>
            <a:ext cx="493204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郑重声明</a:t>
            </a:r>
          </a:p>
        </p:txBody>
      </p:sp>
      <p:sp>
        <p:nvSpPr>
          <p:cNvPr id="6" name="矩形 5"/>
          <p:cNvSpPr/>
          <p:nvPr/>
        </p:nvSpPr>
        <p:spPr>
          <a:xfrm>
            <a:off x="767408" y="2060848"/>
            <a:ext cx="10657184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    </a:t>
            </a:r>
            <a:r>
              <a:rPr lang="en-US" altLang="zh-CN" sz="3600" b="1" dirty="0">
                <a:solidFill>
                  <a:schemeClr val="tx1"/>
                </a:solidFill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</a:rPr>
              <a:t>本教学资源版权属于小学科学教学网所有，供全国小学科学教师个人在课堂教学中无偿使用。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tx1"/>
                </a:solidFill>
              </a:rPr>
              <a:t>        </a:t>
            </a:r>
            <a:r>
              <a:rPr lang="zh-CN" altLang="en-US" sz="3200" b="1" dirty="0">
                <a:solidFill>
                  <a:schemeClr val="tx1"/>
                </a:solidFill>
              </a:rPr>
              <a:t>其他网站、公司或个人想要转载，请与小学科学教学网联系，联系电话：</a:t>
            </a:r>
            <a:r>
              <a:rPr lang="en-US" altLang="zh-CN" sz="3200" b="1" dirty="0">
                <a:solidFill>
                  <a:schemeClr val="tx1"/>
                </a:solidFill>
              </a:rPr>
              <a:t>13957381615</a:t>
            </a:r>
            <a:r>
              <a:rPr lang="zh-CN" altLang="en-US" sz="3200" b="1" dirty="0">
                <a:solidFill>
                  <a:schemeClr val="tx1"/>
                </a:solidFill>
              </a:rPr>
              <a:t>。如果其他网站、公司或个人用于赢利，我们保留追究的权利！</a:t>
            </a:r>
          </a:p>
        </p:txBody>
      </p:sp>
      <p:pic>
        <p:nvPicPr>
          <p:cNvPr id="1026" name="Picture 2" descr="D:\2020\3.学会\网站\新网站资料\新网站logo（背景透明图）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404665"/>
            <a:ext cx="1368152" cy="1218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020\3.学会\网站\新网站资料\新网站logo（背景透明图）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33" y="5517219"/>
            <a:ext cx="1198931" cy="1068013"/>
          </a:xfrm>
          <a:prstGeom prst="rect">
            <a:avLst/>
          </a:prstGeom>
          <a:noFill/>
        </p:spPr>
      </p:pic>
      <p:sp>
        <p:nvSpPr>
          <p:cNvPr id="21" name="圆角矩形 20"/>
          <p:cNvSpPr/>
          <p:nvPr/>
        </p:nvSpPr>
        <p:spPr>
          <a:xfrm>
            <a:off x="240665" y="2780665"/>
            <a:ext cx="1644015" cy="20478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生物的多样性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2063115" y="956945"/>
            <a:ext cx="739775" cy="51955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2769870" y="548640"/>
            <a:ext cx="2035810" cy="1188085"/>
            <a:chOff x="4588" y="1327"/>
            <a:chExt cx="3570" cy="1871"/>
          </a:xfrm>
        </p:grpSpPr>
        <p:sp>
          <p:nvSpPr>
            <p:cNvPr id="17" name="流程图: 可选过程 16"/>
            <p:cNvSpPr/>
            <p:nvPr/>
          </p:nvSpPr>
          <p:spPr>
            <a:xfrm>
              <a:off x="4588" y="1327"/>
              <a:ext cx="3570" cy="1871"/>
            </a:xfrm>
            <a:prstGeom prst="flowChartAlternateProcess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007" y="1457"/>
              <a:ext cx="297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/>
                <a:t>调查校园里的生物</a:t>
              </a:r>
            </a:p>
          </p:txBody>
        </p:sp>
      </p:grpSp>
      <p:sp>
        <p:nvSpPr>
          <p:cNvPr id="44" name="左大括号 43"/>
          <p:cNvSpPr/>
          <p:nvPr/>
        </p:nvSpPr>
        <p:spPr>
          <a:xfrm>
            <a:off x="4943475" y="188595"/>
            <a:ext cx="805180" cy="2071370"/>
          </a:xfrm>
          <a:prstGeom prst="lef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3565" y="490220"/>
            <a:ext cx="210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制订调查方案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663565" y="994410"/>
            <a:ext cx="2106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划分调查区域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640705" y="1498600"/>
            <a:ext cx="203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整理调查结果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7802245" y="1529715"/>
            <a:ext cx="1494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汇总交流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012440" y="620395"/>
            <a:ext cx="1217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</a:rPr>
              <a:t>调查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2769870" y="2992755"/>
            <a:ext cx="2035810" cy="1188085"/>
            <a:chOff x="4588" y="899"/>
            <a:chExt cx="3570" cy="1871"/>
          </a:xfrm>
        </p:grpSpPr>
        <p:sp>
          <p:nvSpPr>
            <p:cNvPr id="72" name="流程图: 可选过程 71"/>
            <p:cNvSpPr/>
            <p:nvPr/>
          </p:nvSpPr>
          <p:spPr>
            <a:xfrm>
              <a:off x="4588" y="899"/>
              <a:ext cx="3570" cy="1871"/>
            </a:xfrm>
            <a:prstGeom prst="flowChartAlternateProcess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4990" y="1019"/>
              <a:ext cx="297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ym typeface="+mn-ea"/>
                </a:rPr>
                <a:t>研究生物的多样性</a:t>
              </a:r>
              <a:endParaRPr lang="zh-CN" altLang="en-US" sz="2800" b="1"/>
            </a:p>
          </p:txBody>
        </p:sp>
      </p:grpSp>
      <p:sp>
        <p:nvSpPr>
          <p:cNvPr id="76" name="流程图: 可选过程 75"/>
          <p:cNvSpPr/>
          <p:nvPr/>
        </p:nvSpPr>
        <p:spPr>
          <a:xfrm>
            <a:off x="2828925" y="5445125"/>
            <a:ext cx="2035810" cy="1188085"/>
          </a:xfrm>
          <a:prstGeom prst="flowChartAlternateProcess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流程图: 可选过程 77"/>
          <p:cNvSpPr/>
          <p:nvPr/>
        </p:nvSpPr>
        <p:spPr>
          <a:xfrm>
            <a:off x="2783205" y="540385"/>
            <a:ext cx="2035810" cy="1188085"/>
          </a:xfrm>
          <a:prstGeom prst="flowChartAlternateProcess">
            <a:avLst/>
          </a:prstGeom>
          <a:noFill/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104425" y="5562600"/>
            <a:ext cx="18784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sym typeface="+mn-ea"/>
              </a:rPr>
              <a:t>保护生物多样性</a:t>
            </a:r>
            <a:endParaRPr lang="zh-CN" altLang="en-US" sz="2800" b="1"/>
          </a:p>
        </p:txBody>
      </p:sp>
      <p:sp>
        <p:nvSpPr>
          <p:cNvPr id="16" name="文本框 15"/>
          <p:cNvSpPr txBox="1"/>
          <p:nvPr/>
        </p:nvSpPr>
        <p:spPr>
          <a:xfrm>
            <a:off x="5663565" y="-13335"/>
            <a:ext cx="2236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明确调查任务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13" grpId="0" bldLvl="0" animBg="1"/>
      <p:bldP spid="44" grpId="0" bldLvl="0" animBg="1"/>
      <p:bldP spid="46" grpId="0"/>
      <p:bldP spid="47" grpId="0"/>
      <p:bldP spid="48" grpId="0"/>
      <p:bldP spid="121" grpId="0"/>
      <p:bldP spid="70" grpId="0"/>
      <p:bldP spid="76" grpId="0" bldLvl="0" animBg="1"/>
      <p:bldP spid="78" grpId="0" bldLvl="0" animBg="1"/>
      <p:bldP spid="18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240665" y="2780665"/>
            <a:ext cx="1644015" cy="20478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生物的多样性</a:t>
            </a:r>
          </a:p>
        </p:txBody>
      </p:sp>
      <p:sp>
        <p:nvSpPr>
          <p:cNvPr id="53" name="右箭头 52"/>
          <p:cNvSpPr/>
          <p:nvPr/>
        </p:nvSpPr>
        <p:spPr>
          <a:xfrm>
            <a:off x="9192260" y="1412875"/>
            <a:ext cx="504190" cy="575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9984740" y="1125220"/>
            <a:ext cx="2090420" cy="11988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不同环境中生活的生物</a:t>
            </a:r>
            <a:r>
              <a:rPr lang="zh-CN" altLang="en-US" sz="2400" b="1">
                <a:solidFill>
                  <a:schemeClr val="tx2"/>
                </a:solidFill>
              </a:rPr>
              <a:t>种类</a:t>
            </a:r>
            <a:r>
              <a:rPr lang="zh-CN" altLang="en-US" sz="2400" b="1"/>
              <a:t>和</a:t>
            </a:r>
            <a:r>
              <a:rPr lang="zh-CN" altLang="en-US" sz="2400" b="1">
                <a:solidFill>
                  <a:schemeClr val="tx2"/>
                </a:solidFill>
              </a:rPr>
              <a:t>数量</a:t>
            </a:r>
            <a:r>
              <a:rPr lang="zh-CN" altLang="en-US" sz="2400" b="1"/>
              <a:t>不同。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4982845" y="2593340"/>
            <a:ext cx="813435" cy="1887855"/>
          </a:xfrm>
          <a:prstGeom prst="lef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左大括号 10"/>
          <p:cNvSpPr/>
          <p:nvPr/>
        </p:nvSpPr>
        <p:spPr>
          <a:xfrm>
            <a:off x="2063115" y="956945"/>
            <a:ext cx="739775" cy="51955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769870" y="548640"/>
            <a:ext cx="2035810" cy="1188085"/>
            <a:chOff x="4588" y="1327"/>
            <a:chExt cx="3570" cy="1871"/>
          </a:xfrm>
        </p:grpSpPr>
        <p:sp>
          <p:nvSpPr>
            <p:cNvPr id="13" name="流程图: 可选过程 12"/>
            <p:cNvSpPr/>
            <p:nvPr/>
          </p:nvSpPr>
          <p:spPr>
            <a:xfrm>
              <a:off x="4588" y="1327"/>
              <a:ext cx="3570" cy="1871"/>
            </a:xfrm>
            <a:prstGeom prst="flowChartAlternateProcess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07" y="1457"/>
              <a:ext cx="297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/>
                <a:t>调查校园里的生物</a:t>
              </a:r>
            </a:p>
          </p:txBody>
        </p:sp>
      </p:grpSp>
      <p:sp>
        <p:nvSpPr>
          <p:cNvPr id="15" name="左大括号 14"/>
          <p:cNvSpPr/>
          <p:nvPr/>
        </p:nvSpPr>
        <p:spPr>
          <a:xfrm>
            <a:off x="4943475" y="188595"/>
            <a:ext cx="805180" cy="2071370"/>
          </a:xfrm>
          <a:prstGeom prst="lef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663565" y="-13335"/>
            <a:ext cx="2236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明确调查任务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663565" y="490220"/>
            <a:ext cx="210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制订调查方案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663565" y="994410"/>
            <a:ext cx="2106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划分调查区域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640705" y="1498600"/>
            <a:ext cx="203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整理调查结果</a:t>
            </a:r>
          </a:p>
        </p:txBody>
      </p:sp>
      <p:sp>
        <p:nvSpPr>
          <p:cNvPr id="76" name="流程图: 可选过程 75"/>
          <p:cNvSpPr/>
          <p:nvPr/>
        </p:nvSpPr>
        <p:spPr>
          <a:xfrm>
            <a:off x="2828925" y="5445125"/>
            <a:ext cx="2035810" cy="1188085"/>
          </a:xfrm>
          <a:prstGeom prst="flowChartAlternateProcess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665470" y="1988820"/>
            <a:ext cx="2492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制作生物分布图</a:t>
            </a:r>
          </a:p>
        </p:txBody>
      </p:sp>
      <p:sp>
        <p:nvSpPr>
          <p:cNvPr id="34" name="流程图: 可选过程 33"/>
          <p:cNvSpPr/>
          <p:nvPr/>
        </p:nvSpPr>
        <p:spPr>
          <a:xfrm>
            <a:off x="2769870" y="2992755"/>
            <a:ext cx="2035810" cy="1188085"/>
          </a:xfrm>
          <a:prstGeom prst="flowChartAlternateProcess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2999112" y="3068955"/>
            <a:ext cx="169536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ym typeface="+mn-ea"/>
              </a:rPr>
              <a:t>研究生物的多样性</a:t>
            </a:r>
            <a:endParaRPr lang="zh-CN" altLang="en-US" sz="2800" b="1"/>
          </a:p>
        </p:txBody>
      </p:sp>
      <p:sp>
        <p:nvSpPr>
          <p:cNvPr id="50" name="文本框 49"/>
          <p:cNvSpPr txBox="1"/>
          <p:nvPr/>
        </p:nvSpPr>
        <p:spPr>
          <a:xfrm>
            <a:off x="5748655" y="2493010"/>
            <a:ext cx="798830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植物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012440" y="620395"/>
            <a:ext cx="1217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</a:rPr>
              <a:t>调查</a:t>
            </a:r>
          </a:p>
        </p:txBody>
      </p:sp>
      <p:sp>
        <p:nvSpPr>
          <p:cNvPr id="78" name="流程图: 可选过程 77"/>
          <p:cNvSpPr/>
          <p:nvPr/>
        </p:nvSpPr>
        <p:spPr>
          <a:xfrm>
            <a:off x="2783205" y="540385"/>
            <a:ext cx="2035810" cy="1188085"/>
          </a:xfrm>
          <a:prstGeom prst="flowChartAlternateProcess">
            <a:avLst/>
          </a:prstGeom>
          <a:noFill/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流程图: 可选过程 57"/>
          <p:cNvSpPr/>
          <p:nvPr/>
        </p:nvSpPr>
        <p:spPr>
          <a:xfrm>
            <a:off x="2769870" y="2996565"/>
            <a:ext cx="2035810" cy="1188085"/>
          </a:xfrm>
          <a:prstGeom prst="flowChartAlternateProcess">
            <a:avLst/>
          </a:prstGeom>
          <a:noFill/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735955" y="3115310"/>
            <a:ext cx="798830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动物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723255" y="3741420"/>
            <a:ext cx="798830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人类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48655" y="4364990"/>
            <a:ext cx="1442720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古代生物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104425" y="5562600"/>
            <a:ext cx="18784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sym typeface="+mn-ea"/>
              </a:rPr>
              <a:t>保护生物多样性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7802245" y="1529715"/>
            <a:ext cx="1494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汇总交流</a:t>
            </a:r>
          </a:p>
        </p:txBody>
      </p:sp>
      <p:pic>
        <p:nvPicPr>
          <p:cNvPr id="3074" name="Picture 2" descr="D:\2020\3.学会\网站\新网站资料\新网站logo（背景透明图）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33" y="5517219"/>
            <a:ext cx="1198931" cy="106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69" grpId="0" bldLvl="0" animBg="1"/>
      <p:bldP spid="10" grpId="0" bldLvl="0" animBg="1"/>
      <p:bldP spid="33" grpId="0"/>
      <p:bldP spid="50" grpId="0" bldLvl="0" animBg="1"/>
      <p:bldP spid="57" grpId="0"/>
      <p:bldP spid="78" grpId="0" bldLvl="0" animBg="1"/>
      <p:bldP spid="58" grpId="0" bldLvl="0" animBg="1"/>
      <p:bldP spid="2" grpId="0" bldLvl="0" animBg="1"/>
      <p:bldP spid="3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8255" y="260350"/>
            <a:ext cx="12200890" cy="988695"/>
            <a:chOff x="-6706" y="260648"/>
            <a:chExt cx="9947493" cy="1008112"/>
          </a:xfrm>
        </p:grpSpPr>
        <p:sp>
          <p:nvSpPr>
            <p:cNvPr id="5" name="矩形 4"/>
            <p:cNvSpPr/>
            <p:nvPr/>
          </p:nvSpPr>
          <p:spPr>
            <a:xfrm>
              <a:off x="-6706" y="260648"/>
              <a:ext cx="9947493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1716" y="441575"/>
              <a:ext cx="7803723" cy="65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比较生物后代与亲代的异同</a:t>
              </a:r>
            </a:p>
          </p:txBody>
        </p:sp>
      </p:grpSp>
      <p:pic>
        <p:nvPicPr>
          <p:cNvPr id="8" name="Picture 2" descr="D:\2020\3.学会\网站\新网站资料\新网站logo（背景透明图）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8528" y="283267"/>
            <a:ext cx="1198931" cy="1068013"/>
          </a:xfrm>
          <a:prstGeom prst="rect">
            <a:avLst/>
          </a:prstGeom>
          <a:noFill/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15543" t="19311" r="14870" b="4062"/>
          <a:stretch>
            <a:fillRect/>
          </a:stretch>
        </p:blipFill>
        <p:spPr>
          <a:xfrm>
            <a:off x="1560195" y="1700530"/>
            <a:ext cx="3890010" cy="240982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216275" y="5445125"/>
            <a:ext cx="59099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遗传：相似</a:t>
            </a:r>
            <a:r>
              <a:rPr lang="en-US" altLang="zh-C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变异</a:t>
            </a: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：不同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11860" y="4364990"/>
            <a:ext cx="106775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生物物后代和亲代非常相似，这种现象叫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遗传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生物后代和亲代之间也会有一些细微的不同，这种现象叫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变异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l="13267" t="19293" r="14342" b="-813"/>
          <a:stretch>
            <a:fillRect/>
          </a:stretch>
        </p:blipFill>
        <p:spPr>
          <a:xfrm>
            <a:off x="7479030" y="1665605"/>
            <a:ext cx="3558540" cy="225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154940"/>
            <a:ext cx="12165330" cy="862965"/>
            <a:chOff x="0" y="260648"/>
            <a:chExt cx="9489322" cy="862736"/>
          </a:xfrm>
        </p:grpSpPr>
        <p:sp>
          <p:nvSpPr>
            <p:cNvPr id="52" name="矩形 51"/>
            <p:cNvSpPr/>
            <p:nvPr/>
          </p:nvSpPr>
          <p:spPr>
            <a:xfrm>
              <a:off x="0" y="260648"/>
              <a:ext cx="9489322" cy="8627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317995" y="437766"/>
              <a:ext cx="8299070" cy="644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孟德尔和豌豆实验</a:t>
              </a:r>
            </a:p>
          </p:txBody>
        </p:sp>
      </p:grpSp>
      <p:pic>
        <p:nvPicPr>
          <p:cNvPr id="4098" name="Picture 2" descr="D:\2020\3.学会\网站\新网站资料\新网站logo（背景透明图）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0621" y="5588779"/>
            <a:ext cx="1079700" cy="961802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/>
        </p:nvGrpSpPr>
        <p:grpSpPr>
          <a:xfrm>
            <a:off x="1859915" y="1556385"/>
            <a:ext cx="1176020" cy="1728470"/>
            <a:chOff x="529" y="2451"/>
            <a:chExt cx="1852" cy="2722"/>
          </a:xfrm>
        </p:grpSpPr>
        <p:pic>
          <p:nvPicPr>
            <p:cNvPr id="8" name="图片 7" descr="src=http___www.wendangwang.com_pic_054c28a45499376cc3804abc_9-810-jpg_6-1080-0-0-1080.jpg&amp;refer=http___www.wendangwang (1)"/>
            <p:cNvPicPr>
              <a:picLocks noChangeAspect="1"/>
            </p:cNvPicPr>
            <p:nvPr/>
          </p:nvPicPr>
          <p:blipFill>
            <a:blip r:embed="rId3"/>
            <a:srcRect l="66339" t="18635" r="-946" b="25616"/>
            <a:stretch>
              <a:fillRect/>
            </a:stretch>
          </p:blipFill>
          <p:spPr>
            <a:xfrm>
              <a:off x="623" y="2451"/>
              <a:ext cx="1758" cy="212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29" y="4618"/>
              <a:ext cx="1763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latin typeface="楷体" panose="02010609060101010101" charset="-122"/>
                  <a:ea typeface="楷体" panose="02010609060101010101" charset="-122"/>
                </a:rPr>
                <a:t>矮茎豌豆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582035" y="1556385"/>
            <a:ext cx="1176020" cy="1728470"/>
            <a:chOff x="529" y="2451"/>
            <a:chExt cx="1852" cy="2722"/>
          </a:xfrm>
        </p:grpSpPr>
        <p:pic>
          <p:nvPicPr>
            <p:cNvPr id="12" name="图片 11" descr="src=http___www.wendangwang.com_pic_054c28a45499376cc3804abc_9-810-jpg_6-1080-0-0-1080.jpg&amp;refer=http___www.wendangwang (1)"/>
            <p:cNvPicPr>
              <a:picLocks noChangeAspect="1"/>
            </p:cNvPicPr>
            <p:nvPr/>
          </p:nvPicPr>
          <p:blipFill>
            <a:blip r:embed="rId3"/>
            <a:srcRect l="66339" t="18635" r="-946" b="25616"/>
            <a:stretch>
              <a:fillRect/>
            </a:stretch>
          </p:blipFill>
          <p:spPr>
            <a:xfrm>
              <a:off x="623" y="2451"/>
              <a:ext cx="1758" cy="212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529" y="4618"/>
              <a:ext cx="1763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latin typeface="楷体" panose="02010609060101010101" charset="-122"/>
                  <a:ea typeface="楷体" panose="02010609060101010101" charset="-122"/>
                </a:rPr>
                <a:t>矮茎豌豆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999740" y="2132965"/>
            <a:ext cx="6419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799965" y="2060575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422265" y="1484630"/>
            <a:ext cx="1176020" cy="1728470"/>
            <a:chOff x="529" y="2451"/>
            <a:chExt cx="1852" cy="2722"/>
          </a:xfrm>
        </p:grpSpPr>
        <p:pic>
          <p:nvPicPr>
            <p:cNvPr id="18" name="图片 17" descr="src=http___www.wendangwang.com_pic_054c28a45499376cc3804abc_9-810-jpg_6-1080-0-0-1080.jpg&amp;refer=http___www.wendangwang (1)"/>
            <p:cNvPicPr>
              <a:picLocks noChangeAspect="1"/>
            </p:cNvPicPr>
            <p:nvPr/>
          </p:nvPicPr>
          <p:blipFill>
            <a:blip r:embed="rId3"/>
            <a:srcRect l="66339" t="18635" r="-946" b="25616"/>
            <a:stretch>
              <a:fillRect/>
            </a:stretch>
          </p:blipFill>
          <p:spPr>
            <a:xfrm>
              <a:off x="623" y="2451"/>
              <a:ext cx="1758" cy="212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529" y="4618"/>
              <a:ext cx="1763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latin typeface="楷体" panose="02010609060101010101" charset="-122"/>
                  <a:ea typeface="楷体" panose="02010609060101010101" charset="-122"/>
                </a:rPr>
                <a:t>矮茎豌豆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47815" y="1484630"/>
            <a:ext cx="1176020" cy="1728470"/>
            <a:chOff x="529" y="2451"/>
            <a:chExt cx="1852" cy="2722"/>
          </a:xfrm>
        </p:grpSpPr>
        <p:pic>
          <p:nvPicPr>
            <p:cNvPr id="21" name="图片 20" descr="src=http___www.wendangwang.com_pic_054c28a45499376cc3804abc_9-810-jpg_6-1080-0-0-1080.jpg&amp;refer=http___www.wendangwang (1)"/>
            <p:cNvPicPr>
              <a:picLocks noChangeAspect="1"/>
            </p:cNvPicPr>
            <p:nvPr/>
          </p:nvPicPr>
          <p:blipFill>
            <a:blip r:embed="rId3"/>
            <a:srcRect l="66339" t="18635" r="-946" b="25616"/>
            <a:stretch>
              <a:fillRect/>
            </a:stretch>
          </p:blipFill>
          <p:spPr>
            <a:xfrm>
              <a:off x="623" y="2451"/>
              <a:ext cx="1758" cy="2124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529" y="4618"/>
              <a:ext cx="1763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latin typeface="楷体" panose="02010609060101010101" charset="-122"/>
                  <a:ea typeface="楷体" panose="02010609060101010101" charset="-122"/>
                </a:rPr>
                <a:t>矮茎豌豆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764145" y="1470025"/>
            <a:ext cx="1176020" cy="1728470"/>
            <a:chOff x="529" y="2451"/>
            <a:chExt cx="1852" cy="2722"/>
          </a:xfrm>
        </p:grpSpPr>
        <p:pic>
          <p:nvPicPr>
            <p:cNvPr id="24" name="图片 23" descr="src=http___www.wendangwang.com_pic_054c28a45499376cc3804abc_9-810-jpg_6-1080-0-0-1080.jpg&amp;refer=http___www.wendangwang (1)"/>
            <p:cNvPicPr>
              <a:picLocks noChangeAspect="1"/>
            </p:cNvPicPr>
            <p:nvPr/>
          </p:nvPicPr>
          <p:blipFill>
            <a:blip r:embed="rId3"/>
            <a:srcRect l="66339" t="18635" r="-946" b="25616"/>
            <a:stretch>
              <a:fillRect/>
            </a:stretch>
          </p:blipFill>
          <p:spPr>
            <a:xfrm>
              <a:off x="623" y="2451"/>
              <a:ext cx="1758" cy="2124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529" y="4618"/>
              <a:ext cx="1763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latin typeface="楷体" panose="02010609060101010101" charset="-122"/>
                  <a:ea typeface="楷体" panose="02010609060101010101" charset="-122"/>
                </a:rPr>
                <a:t>矮茎豌豆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984615" y="1470025"/>
            <a:ext cx="1176020" cy="1728470"/>
            <a:chOff x="529" y="2451"/>
            <a:chExt cx="1852" cy="2722"/>
          </a:xfrm>
        </p:grpSpPr>
        <p:pic>
          <p:nvPicPr>
            <p:cNvPr id="27" name="图片 26" descr="src=http___www.wendangwang.com_pic_054c28a45499376cc3804abc_9-810-jpg_6-1080-0-0-1080.jpg&amp;refer=http___www.wendangwang (1)"/>
            <p:cNvPicPr>
              <a:picLocks noChangeAspect="1"/>
            </p:cNvPicPr>
            <p:nvPr/>
          </p:nvPicPr>
          <p:blipFill>
            <a:blip r:embed="rId3"/>
            <a:srcRect l="66339" t="18635" r="-946" b="25616"/>
            <a:stretch>
              <a:fillRect/>
            </a:stretch>
          </p:blipFill>
          <p:spPr>
            <a:xfrm>
              <a:off x="623" y="2451"/>
              <a:ext cx="1758" cy="2124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529" y="4618"/>
              <a:ext cx="1763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latin typeface="楷体" panose="02010609060101010101" charset="-122"/>
                  <a:ea typeface="楷体" panose="02010609060101010101" charset="-122"/>
                </a:rPr>
                <a:t>矮茎豌豆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838325" y="4003040"/>
            <a:ext cx="1119505" cy="2142490"/>
            <a:chOff x="495" y="5189"/>
            <a:chExt cx="1763" cy="3374"/>
          </a:xfrm>
        </p:grpSpPr>
        <p:pic>
          <p:nvPicPr>
            <p:cNvPr id="7" name="图片 6" descr="src=http___www.wendangwang.com_pic_054c28a45499376cc3804abc_9-810-jpg_6-1080-0-0-1080.jpg&amp;refer=http___www.wendangwang (1)"/>
            <p:cNvPicPr>
              <a:picLocks noChangeAspect="1"/>
            </p:cNvPicPr>
            <p:nvPr/>
          </p:nvPicPr>
          <p:blipFill>
            <a:blip r:embed="rId3"/>
            <a:srcRect r="65846" b="26430"/>
            <a:stretch>
              <a:fillRect/>
            </a:stretch>
          </p:blipFill>
          <p:spPr>
            <a:xfrm>
              <a:off x="509" y="5189"/>
              <a:ext cx="1735" cy="2803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495" y="8008"/>
              <a:ext cx="1763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latin typeface="楷体" panose="02010609060101010101" charset="-122"/>
                  <a:ea typeface="楷体" panose="02010609060101010101" charset="-122"/>
                </a:rPr>
                <a:t>高茎豌豆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573145" y="4013200"/>
            <a:ext cx="1119505" cy="2142490"/>
            <a:chOff x="495" y="5189"/>
            <a:chExt cx="1763" cy="3374"/>
          </a:xfrm>
        </p:grpSpPr>
        <p:pic>
          <p:nvPicPr>
            <p:cNvPr id="32" name="图片 31" descr="src=http___www.wendangwang.com_pic_054c28a45499376cc3804abc_9-810-jpg_6-1080-0-0-1080.jpg&amp;refer=http___www.wendangwang (1)"/>
            <p:cNvPicPr>
              <a:picLocks noChangeAspect="1"/>
            </p:cNvPicPr>
            <p:nvPr/>
          </p:nvPicPr>
          <p:blipFill>
            <a:blip r:embed="rId3"/>
            <a:srcRect r="65846" b="26430"/>
            <a:stretch>
              <a:fillRect/>
            </a:stretch>
          </p:blipFill>
          <p:spPr>
            <a:xfrm>
              <a:off x="509" y="5189"/>
              <a:ext cx="1735" cy="2803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495" y="8008"/>
              <a:ext cx="1763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latin typeface="楷体" panose="02010609060101010101" charset="-122"/>
                  <a:ea typeface="楷体" panose="02010609060101010101" charset="-122"/>
                </a:rPr>
                <a:t>高茎豌豆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2927350" y="4867275"/>
            <a:ext cx="6419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727575" y="4794885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5402580" y="3999865"/>
            <a:ext cx="1119505" cy="2142490"/>
            <a:chOff x="495" y="5189"/>
            <a:chExt cx="1763" cy="3374"/>
          </a:xfrm>
        </p:grpSpPr>
        <p:pic>
          <p:nvPicPr>
            <p:cNvPr id="37" name="图片 36" descr="src=http___www.wendangwang.com_pic_054c28a45499376cc3804abc_9-810-jpg_6-1080-0-0-1080.jpg&amp;refer=http___www.wendangwang (1)"/>
            <p:cNvPicPr>
              <a:picLocks noChangeAspect="1"/>
            </p:cNvPicPr>
            <p:nvPr/>
          </p:nvPicPr>
          <p:blipFill>
            <a:blip r:embed="rId3"/>
            <a:srcRect r="65846" b="26430"/>
            <a:stretch>
              <a:fillRect/>
            </a:stretch>
          </p:blipFill>
          <p:spPr>
            <a:xfrm>
              <a:off x="509" y="5189"/>
              <a:ext cx="1735" cy="2803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495" y="8008"/>
              <a:ext cx="1763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latin typeface="楷体" panose="02010609060101010101" charset="-122"/>
                  <a:ea typeface="楷体" panose="02010609060101010101" charset="-122"/>
                </a:rPr>
                <a:t>高茎豌豆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90665" y="3999865"/>
            <a:ext cx="1119505" cy="2142490"/>
            <a:chOff x="495" y="5189"/>
            <a:chExt cx="1763" cy="3374"/>
          </a:xfrm>
        </p:grpSpPr>
        <p:pic>
          <p:nvPicPr>
            <p:cNvPr id="40" name="图片 39" descr="src=http___www.wendangwang.com_pic_054c28a45499376cc3804abc_9-810-jpg_6-1080-0-0-1080.jpg&amp;refer=http___www.wendangwang (1)"/>
            <p:cNvPicPr>
              <a:picLocks noChangeAspect="1"/>
            </p:cNvPicPr>
            <p:nvPr/>
          </p:nvPicPr>
          <p:blipFill>
            <a:blip r:embed="rId3"/>
            <a:srcRect r="65846" b="26430"/>
            <a:stretch>
              <a:fillRect/>
            </a:stretch>
          </p:blipFill>
          <p:spPr>
            <a:xfrm>
              <a:off x="509" y="5189"/>
              <a:ext cx="1735" cy="2803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495" y="8008"/>
              <a:ext cx="1763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latin typeface="楷体" panose="02010609060101010101" charset="-122"/>
                  <a:ea typeface="楷体" panose="02010609060101010101" charset="-122"/>
                </a:rPr>
                <a:t>高茎豌豆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821295" y="3999865"/>
            <a:ext cx="1119505" cy="2142490"/>
            <a:chOff x="495" y="5189"/>
            <a:chExt cx="1763" cy="3374"/>
          </a:xfrm>
        </p:grpSpPr>
        <p:pic>
          <p:nvPicPr>
            <p:cNvPr id="43" name="图片 42" descr="src=http___www.wendangwang.com_pic_054c28a45499376cc3804abc_9-810-jpg_6-1080-0-0-1080.jpg&amp;refer=http___www.wendangwang (1)"/>
            <p:cNvPicPr>
              <a:picLocks noChangeAspect="1"/>
            </p:cNvPicPr>
            <p:nvPr/>
          </p:nvPicPr>
          <p:blipFill>
            <a:blip r:embed="rId3"/>
            <a:srcRect r="65846" b="26430"/>
            <a:stretch>
              <a:fillRect/>
            </a:stretch>
          </p:blipFill>
          <p:spPr>
            <a:xfrm>
              <a:off x="509" y="5189"/>
              <a:ext cx="1735" cy="2803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495" y="8008"/>
              <a:ext cx="1763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latin typeface="楷体" panose="02010609060101010101" charset="-122"/>
                  <a:ea typeface="楷体" panose="02010609060101010101" charset="-122"/>
                </a:rPr>
                <a:t>高茎豌豆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060815" y="4431030"/>
            <a:ext cx="1176020" cy="1728470"/>
            <a:chOff x="529" y="2451"/>
            <a:chExt cx="1852" cy="2722"/>
          </a:xfrm>
        </p:grpSpPr>
        <p:pic>
          <p:nvPicPr>
            <p:cNvPr id="46" name="图片 45" descr="src=http___www.wendangwang.com_pic_054c28a45499376cc3804abc_9-810-jpg_6-1080-0-0-1080.jpg&amp;refer=http___www.wendangwang (1)"/>
            <p:cNvPicPr>
              <a:picLocks noChangeAspect="1"/>
            </p:cNvPicPr>
            <p:nvPr/>
          </p:nvPicPr>
          <p:blipFill>
            <a:blip r:embed="rId3"/>
            <a:srcRect l="66339" t="18635" r="-946" b="25616"/>
            <a:stretch>
              <a:fillRect/>
            </a:stretch>
          </p:blipFill>
          <p:spPr>
            <a:xfrm>
              <a:off x="623" y="2451"/>
              <a:ext cx="1758" cy="2124"/>
            </a:xfrm>
            <a:prstGeom prst="rect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529" y="4618"/>
              <a:ext cx="1763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矮茎</a:t>
              </a:r>
              <a:r>
                <a:rPr lang="zh-CN" altLang="en-US" b="1">
                  <a:latin typeface="楷体" panose="02010609060101010101" charset="-122"/>
                  <a:ea typeface="楷体" panose="02010609060101010101" charset="-122"/>
                </a:rPr>
                <a:t>豌豆</a:t>
              </a: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2748280" y="3366135"/>
            <a:ext cx="118745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</a:rPr>
              <a:t>亲代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247890" y="3305175"/>
            <a:ext cx="118745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</a:rPr>
              <a:t>后代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677160" y="6298565"/>
            <a:ext cx="118745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</a:rPr>
              <a:t>亲代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176770" y="6237605"/>
            <a:ext cx="118745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</a:rPr>
              <a:t>后代</a:t>
            </a:r>
          </a:p>
        </p:txBody>
      </p:sp>
      <p:pic>
        <p:nvPicPr>
          <p:cNvPr id="102" name="图片 101"/>
          <p:cNvPicPr/>
          <p:nvPr/>
        </p:nvPicPr>
        <p:blipFill>
          <a:blip r:embed="rId4" r:link="rId5"/>
          <a:srcRect l="4638" t="2122" r="50738" b="4322"/>
          <a:stretch>
            <a:fillRect/>
          </a:stretch>
        </p:blipFill>
        <p:spPr>
          <a:xfrm>
            <a:off x="186690" y="1223645"/>
            <a:ext cx="1369060" cy="162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9723120" y="3279775"/>
            <a:ext cx="94488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6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4" grpId="0"/>
      <p:bldP spid="35" grpId="0"/>
      <p:bldP spid="48" grpId="0"/>
      <p:bldP spid="49" grpId="0"/>
      <p:bldP spid="50" grpId="0"/>
      <p:bldP spid="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240665" y="2780665"/>
            <a:ext cx="1644015" cy="20478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生物的多样性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4982845" y="2593340"/>
            <a:ext cx="813435" cy="1887855"/>
          </a:xfrm>
          <a:prstGeom prst="lef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左大括号 10"/>
          <p:cNvSpPr/>
          <p:nvPr/>
        </p:nvSpPr>
        <p:spPr>
          <a:xfrm>
            <a:off x="2063115" y="956945"/>
            <a:ext cx="739775" cy="51955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760980" y="548640"/>
            <a:ext cx="2035810" cy="1188085"/>
            <a:chOff x="4588" y="1327"/>
            <a:chExt cx="3570" cy="1871"/>
          </a:xfrm>
        </p:grpSpPr>
        <p:sp>
          <p:nvSpPr>
            <p:cNvPr id="13" name="流程图: 可选过程 12"/>
            <p:cNvSpPr/>
            <p:nvPr/>
          </p:nvSpPr>
          <p:spPr>
            <a:xfrm>
              <a:off x="4588" y="1327"/>
              <a:ext cx="3570" cy="1871"/>
            </a:xfrm>
            <a:prstGeom prst="flowChartAlternateProcess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07" y="1457"/>
              <a:ext cx="297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/>
                <a:t>调查校园里的生物</a:t>
              </a:r>
            </a:p>
          </p:txBody>
        </p:sp>
      </p:grpSp>
      <p:sp>
        <p:nvSpPr>
          <p:cNvPr id="15" name="左大括号 14"/>
          <p:cNvSpPr/>
          <p:nvPr/>
        </p:nvSpPr>
        <p:spPr>
          <a:xfrm>
            <a:off x="4943475" y="188595"/>
            <a:ext cx="805180" cy="2071370"/>
          </a:xfrm>
          <a:prstGeom prst="lef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663565" y="-13335"/>
            <a:ext cx="2236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明确调查任务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663565" y="490220"/>
            <a:ext cx="210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制订调查方案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663565" y="994410"/>
            <a:ext cx="2106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划分调查区域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640705" y="1498600"/>
            <a:ext cx="203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整理调查结果</a:t>
            </a:r>
          </a:p>
        </p:txBody>
      </p:sp>
      <p:sp>
        <p:nvSpPr>
          <p:cNvPr id="76" name="流程图: 可选过程 75"/>
          <p:cNvSpPr/>
          <p:nvPr/>
        </p:nvSpPr>
        <p:spPr>
          <a:xfrm>
            <a:off x="2828925" y="5445125"/>
            <a:ext cx="2035810" cy="1188085"/>
          </a:xfrm>
          <a:prstGeom prst="flowChartAlternateProcess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723255" y="1981835"/>
            <a:ext cx="2492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制作生物分布图</a:t>
            </a:r>
          </a:p>
        </p:txBody>
      </p:sp>
      <p:sp>
        <p:nvSpPr>
          <p:cNvPr id="34" name="流程图: 可选过程 33"/>
          <p:cNvSpPr/>
          <p:nvPr/>
        </p:nvSpPr>
        <p:spPr>
          <a:xfrm>
            <a:off x="2769870" y="2992755"/>
            <a:ext cx="2035810" cy="1188085"/>
          </a:xfrm>
          <a:prstGeom prst="flowChartAlternateProcess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2999112" y="3068955"/>
            <a:ext cx="169536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ym typeface="+mn-ea"/>
              </a:rPr>
              <a:t>研究生物的多样性</a:t>
            </a:r>
            <a:endParaRPr lang="zh-CN" altLang="en-US" sz="2800" b="1"/>
          </a:p>
        </p:txBody>
      </p:sp>
      <p:sp>
        <p:nvSpPr>
          <p:cNvPr id="50" name="文本框 49"/>
          <p:cNvSpPr txBox="1"/>
          <p:nvPr/>
        </p:nvSpPr>
        <p:spPr>
          <a:xfrm>
            <a:off x="5748655" y="2493010"/>
            <a:ext cx="798830" cy="460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植物</a:t>
            </a:r>
          </a:p>
        </p:txBody>
      </p:sp>
      <p:sp>
        <p:nvSpPr>
          <p:cNvPr id="58" name="流程图: 可选过程 57"/>
          <p:cNvSpPr/>
          <p:nvPr/>
        </p:nvSpPr>
        <p:spPr>
          <a:xfrm>
            <a:off x="2769870" y="2996565"/>
            <a:ext cx="2035810" cy="1188085"/>
          </a:xfrm>
          <a:prstGeom prst="flowChartAlternateProcess">
            <a:avLst/>
          </a:prstGeom>
          <a:noFill/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735955" y="3115310"/>
            <a:ext cx="798830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动物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723255" y="3741420"/>
            <a:ext cx="798830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人类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48655" y="4364990"/>
            <a:ext cx="1442720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古代生物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74205" y="2372360"/>
            <a:ext cx="1494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遗传：相似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74205" y="2738120"/>
            <a:ext cx="1494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变异：不同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104425" y="5562600"/>
            <a:ext cx="18784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sym typeface="+mn-ea"/>
              </a:rPr>
              <a:t>保护生物多样性</a:t>
            </a:r>
            <a:endParaRPr lang="zh-CN" altLang="en-US" sz="2800" b="1"/>
          </a:p>
        </p:txBody>
      </p:sp>
      <p:sp>
        <p:nvSpPr>
          <p:cNvPr id="25" name="右箭头 24"/>
          <p:cNvSpPr/>
          <p:nvPr/>
        </p:nvSpPr>
        <p:spPr>
          <a:xfrm>
            <a:off x="9192260" y="1412875"/>
            <a:ext cx="504190" cy="575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984740" y="1125220"/>
            <a:ext cx="2090420" cy="11988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不同环境中生活的生物</a:t>
            </a:r>
            <a:r>
              <a:rPr lang="zh-CN" altLang="en-US" sz="2400" b="1">
                <a:solidFill>
                  <a:schemeClr val="tx2"/>
                </a:solidFill>
              </a:rPr>
              <a:t>种类</a:t>
            </a:r>
            <a:r>
              <a:rPr lang="zh-CN" altLang="en-US" sz="2400" b="1"/>
              <a:t>和</a:t>
            </a:r>
            <a:r>
              <a:rPr lang="zh-CN" altLang="en-US" sz="2400" b="1">
                <a:solidFill>
                  <a:schemeClr val="tx2"/>
                </a:solidFill>
              </a:rPr>
              <a:t>数量</a:t>
            </a:r>
            <a:r>
              <a:rPr lang="zh-CN" altLang="en-US" sz="2400" b="1"/>
              <a:t>不同。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824470" y="1512570"/>
            <a:ext cx="1494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汇总交流</a:t>
            </a:r>
          </a:p>
        </p:txBody>
      </p:sp>
      <p:pic>
        <p:nvPicPr>
          <p:cNvPr id="28" name="Picture 2" descr="D:\2020\3.学会\网站\新网站资料\新网站logo（背景透明图）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16" y="5445269"/>
            <a:ext cx="1079700" cy="96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35" y="247015"/>
            <a:ext cx="12192635" cy="909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5"/>
          <p:cNvSpPr txBox="1"/>
          <p:nvPr/>
        </p:nvSpPr>
        <p:spPr>
          <a:xfrm>
            <a:off x="187960" y="404495"/>
            <a:ext cx="1177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1.比较动物后代与亲代的异同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2.给各类动物增添新成员 </a:t>
            </a:r>
          </a:p>
        </p:txBody>
      </p:sp>
      <p:pic>
        <p:nvPicPr>
          <p:cNvPr id="13" name="Picture 2" descr="D:\2020\3.学会\网站\新网站资料\新网站logo（背景透明图）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6541" y="5517485"/>
            <a:ext cx="1198931" cy="1068013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5" y="1917065"/>
            <a:ext cx="5852160" cy="33235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850" y="1702435"/>
            <a:ext cx="622935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240665" y="2780665"/>
            <a:ext cx="1644015" cy="20478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生物的多样性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4982845" y="2593340"/>
            <a:ext cx="813435" cy="1887855"/>
          </a:xfrm>
          <a:prstGeom prst="lef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左大括号 10"/>
          <p:cNvSpPr/>
          <p:nvPr/>
        </p:nvSpPr>
        <p:spPr>
          <a:xfrm>
            <a:off x="2063115" y="956945"/>
            <a:ext cx="739775" cy="51955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769870" y="548640"/>
            <a:ext cx="2035810" cy="1188085"/>
            <a:chOff x="4588" y="1327"/>
            <a:chExt cx="3570" cy="1871"/>
          </a:xfrm>
        </p:grpSpPr>
        <p:sp>
          <p:nvSpPr>
            <p:cNvPr id="13" name="流程图: 可选过程 12"/>
            <p:cNvSpPr/>
            <p:nvPr/>
          </p:nvSpPr>
          <p:spPr>
            <a:xfrm>
              <a:off x="4588" y="1327"/>
              <a:ext cx="3570" cy="1871"/>
            </a:xfrm>
            <a:prstGeom prst="flowChartAlternateProcess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07" y="1457"/>
              <a:ext cx="297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/>
                <a:t>调查校园里的生物</a:t>
              </a:r>
            </a:p>
          </p:txBody>
        </p:sp>
      </p:grpSp>
      <p:sp>
        <p:nvSpPr>
          <p:cNvPr id="15" name="左大括号 14"/>
          <p:cNvSpPr/>
          <p:nvPr/>
        </p:nvSpPr>
        <p:spPr>
          <a:xfrm>
            <a:off x="4943475" y="188595"/>
            <a:ext cx="805180" cy="2071370"/>
          </a:xfrm>
          <a:prstGeom prst="lef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663565" y="-13335"/>
            <a:ext cx="2236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明确调查任务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663565" y="490220"/>
            <a:ext cx="210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制订调查方案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663565" y="994410"/>
            <a:ext cx="2106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划分调查区域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640705" y="1498600"/>
            <a:ext cx="203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整理调查结果</a:t>
            </a:r>
          </a:p>
        </p:txBody>
      </p:sp>
      <p:sp>
        <p:nvSpPr>
          <p:cNvPr id="76" name="流程图: 可选过程 75"/>
          <p:cNvSpPr/>
          <p:nvPr/>
        </p:nvSpPr>
        <p:spPr>
          <a:xfrm>
            <a:off x="2828925" y="5445125"/>
            <a:ext cx="2035810" cy="1188085"/>
          </a:xfrm>
          <a:prstGeom prst="flowChartAlternateProcess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663565" y="1972310"/>
            <a:ext cx="3810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制作生物分布图</a:t>
            </a:r>
          </a:p>
        </p:txBody>
      </p:sp>
      <p:sp>
        <p:nvSpPr>
          <p:cNvPr id="34" name="流程图: 可选过程 33"/>
          <p:cNvSpPr/>
          <p:nvPr/>
        </p:nvSpPr>
        <p:spPr>
          <a:xfrm>
            <a:off x="2769870" y="2992755"/>
            <a:ext cx="2035810" cy="1188085"/>
          </a:xfrm>
          <a:prstGeom prst="flowChartAlternateProcess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2999112" y="3068955"/>
            <a:ext cx="169536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ym typeface="+mn-ea"/>
              </a:rPr>
              <a:t>研究生物的多样性</a:t>
            </a:r>
            <a:endParaRPr lang="zh-CN" altLang="en-US" sz="2800" b="1"/>
          </a:p>
        </p:txBody>
      </p:sp>
      <p:sp>
        <p:nvSpPr>
          <p:cNvPr id="50" name="文本框 49"/>
          <p:cNvSpPr txBox="1"/>
          <p:nvPr/>
        </p:nvSpPr>
        <p:spPr>
          <a:xfrm>
            <a:off x="5748655" y="2493010"/>
            <a:ext cx="798830" cy="460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植物</a:t>
            </a:r>
          </a:p>
        </p:txBody>
      </p:sp>
      <p:sp>
        <p:nvSpPr>
          <p:cNvPr id="58" name="流程图: 可选过程 57"/>
          <p:cNvSpPr/>
          <p:nvPr/>
        </p:nvSpPr>
        <p:spPr>
          <a:xfrm>
            <a:off x="2769870" y="2996565"/>
            <a:ext cx="2035810" cy="1188085"/>
          </a:xfrm>
          <a:prstGeom prst="flowChartAlternateProcess">
            <a:avLst/>
          </a:prstGeom>
          <a:noFill/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735955" y="3115310"/>
            <a:ext cx="798830" cy="460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动物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723255" y="3741420"/>
            <a:ext cx="798830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人类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48655" y="4364990"/>
            <a:ext cx="1442720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古代生物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74205" y="2372360"/>
            <a:ext cx="1494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遗传：相似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74205" y="2738120"/>
            <a:ext cx="1494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变异：不同</a:t>
            </a:r>
          </a:p>
        </p:txBody>
      </p:sp>
      <p:sp>
        <p:nvSpPr>
          <p:cNvPr id="7" name="右大括号 6"/>
          <p:cNvSpPr/>
          <p:nvPr/>
        </p:nvSpPr>
        <p:spPr>
          <a:xfrm>
            <a:off x="8543925" y="2329815"/>
            <a:ext cx="165735" cy="10807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048115" y="2348865"/>
            <a:ext cx="210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latin typeface="楷体" panose="02010609060101010101" charset="-122"/>
                <a:ea typeface="楷体" panose="02010609060101010101" charset="-122"/>
              </a:rPr>
              <a:t>观察与比较法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48115" y="2950210"/>
            <a:ext cx="210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latin typeface="楷体" panose="02010609060101010101" charset="-122"/>
                <a:ea typeface="楷体" panose="02010609060101010101" charset="-122"/>
              </a:rPr>
              <a:t>查阅资料法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104425" y="5562600"/>
            <a:ext cx="18784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sym typeface="+mn-ea"/>
              </a:rPr>
              <a:t>保护生物多样性</a:t>
            </a:r>
            <a:endParaRPr lang="zh-CN" altLang="en-US" sz="2800" b="1"/>
          </a:p>
        </p:txBody>
      </p:sp>
      <p:sp>
        <p:nvSpPr>
          <p:cNvPr id="25" name="右箭头 24"/>
          <p:cNvSpPr/>
          <p:nvPr/>
        </p:nvSpPr>
        <p:spPr>
          <a:xfrm>
            <a:off x="9192260" y="1412875"/>
            <a:ext cx="504190" cy="575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984740" y="1125220"/>
            <a:ext cx="2090420" cy="11988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不同环境中生活的生物</a:t>
            </a:r>
            <a:r>
              <a:rPr lang="zh-CN" altLang="en-US" sz="2400" b="1">
                <a:solidFill>
                  <a:schemeClr val="tx2"/>
                </a:solidFill>
              </a:rPr>
              <a:t>种类</a:t>
            </a:r>
            <a:r>
              <a:rPr lang="zh-CN" altLang="en-US" sz="2400" b="1"/>
              <a:t>和</a:t>
            </a:r>
            <a:r>
              <a:rPr lang="zh-CN" altLang="en-US" sz="2400" b="1">
                <a:solidFill>
                  <a:schemeClr val="tx2"/>
                </a:solidFill>
              </a:rPr>
              <a:t>数量</a:t>
            </a:r>
            <a:r>
              <a:rPr lang="zh-CN" altLang="en-US" sz="2400" b="1"/>
              <a:t>不同。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824470" y="1512570"/>
            <a:ext cx="1494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汇总交流</a:t>
            </a:r>
          </a:p>
        </p:txBody>
      </p:sp>
      <p:pic>
        <p:nvPicPr>
          <p:cNvPr id="4098" name="Picture 2" descr="D:\2020\3.学会\网站\新网站资料\新网站logo（背景透明图）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0621" y="5588779"/>
            <a:ext cx="1079700" cy="96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635" y="247015"/>
            <a:ext cx="12192000" cy="1008380"/>
            <a:chOff x="0" y="260648"/>
            <a:chExt cx="10502458" cy="1008112"/>
          </a:xfrm>
        </p:grpSpPr>
        <p:sp>
          <p:nvSpPr>
            <p:cNvPr id="52" name="矩形 51"/>
            <p:cNvSpPr/>
            <p:nvPr/>
          </p:nvSpPr>
          <p:spPr>
            <a:xfrm>
              <a:off x="0" y="260648"/>
              <a:ext cx="10502458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323279" y="379996"/>
              <a:ext cx="8681485" cy="644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做一次班级相貌普查</a:t>
              </a:r>
            </a:p>
          </p:txBody>
        </p:sp>
      </p:grpSp>
      <p:pic>
        <p:nvPicPr>
          <p:cNvPr id="66" name="Picture 2" descr="D:\2020\3.学会\网站\新网站资料\新网站logo（背景透明图）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99" y="5662702"/>
            <a:ext cx="1198931" cy="1068013"/>
          </a:xfrm>
          <a:prstGeom prst="rect">
            <a:avLst/>
          </a:prstGeom>
          <a:noFill/>
        </p:spPr>
      </p:pic>
      <p:sp>
        <p:nvSpPr>
          <p:cNvPr id="33793" name="标题 23553"/>
          <p:cNvSpPr>
            <a:spLocks noGrp="1" noRot="1"/>
          </p:cNvSpPr>
          <p:nvPr/>
        </p:nvSpPr>
        <p:spPr>
          <a:xfrm>
            <a:off x="1487170" y="1412875"/>
            <a:ext cx="9356725" cy="95440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/>
          </a:ln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/>
              <a:t>统计班级里具有每一种相貌特征的人数，完成下表。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984375" y="2495550"/>
          <a:ext cx="8223250" cy="406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475"/>
                <a:gridCol w="1649730"/>
                <a:gridCol w="2601595"/>
                <a:gridCol w="1568450"/>
              </a:tblGrid>
              <a:tr h="789940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调查统计表</a:t>
                      </a:r>
                    </a:p>
                    <a:p>
                      <a:pPr algn="ctr">
                        <a:buNone/>
                      </a:pPr>
                      <a:r>
                        <a:rPr lang="zh-CN" alt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                                                     总人数：</a:t>
                      </a:r>
                      <a:r>
                        <a:rPr lang="zh-CN" alt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  <a:sym typeface="+mn-ea"/>
                        </a:rPr>
                        <a:t>＿＿＿</a:t>
                      </a:r>
                      <a:endParaRPr lang="zh-CN" altLang="zh-CN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性状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人数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性状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人数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双眼皮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40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单眼皮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40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有耳垂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40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无耳垂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40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前额“V”发尖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40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平发际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40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下领中央有沟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40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下领中央没有沟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40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卷发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40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直发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40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舌头能向内卷曲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40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舌头不能向内卷曲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40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Q4MWViZTFhNWE3OGFjNzgxYWRkNmU1ZDNmZGRjM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4205849"/>
  <p:tag name="MH_LIBRARY" val="GRAPHIC"/>
  <p:tag name="MH_ORDER" val="Freeform 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68.2409448818898,&quot;width&quot;:2209.5086614173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795,&quot;width&quot;:612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d44106f-8d6c-4761-b34e-94488aaacee0}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849</Words>
  <Application>Microsoft Office PowerPoint</Application>
  <PresentationFormat>宽屏</PresentationFormat>
  <Paragraphs>237</Paragraphs>
  <Slides>15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等线</vt:lpstr>
      <vt:lpstr>等线 Light</vt:lpstr>
      <vt:lpstr>黑体</vt:lpstr>
      <vt:lpstr>华文楷体</vt:lpstr>
      <vt:lpstr>华文新魏</vt:lpstr>
      <vt:lpstr>华文中宋</vt:lpstr>
      <vt:lpstr>楷体</vt:lpstr>
      <vt:lpstr>楷体_GB2312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321</cp:revision>
  <dcterms:created xsi:type="dcterms:W3CDTF">2017-08-06T08:46:00Z</dcterms:created>
  <dcterms:modified xsi:type="dcterms:W3CDTF">2022-08-21T12:35:31Z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81CA9D0C927B46F5885161844608F07F</vt:lpwstr>
  </property>
</Properties>
</file>