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</p:sldMasterIdLst>
  <p:handoutMasterIdLst>
    <p:handoutMasterId r:id="rId39"/>
  </p:handoutMasterIdLst>
  <p:sldIdLst>
    <p:sldId id="256" r:id="rId7"/>
    <p:sldId id="258" r:id="rId8"/>
    <p:sldId id="391" r:id="rId9"/>
    <p:sldId id="273" r:id="rId10"/>
    <p:sldId id="274" r:id="rId11"/>
    <p:sldId id="275" r:id="rId12"/>
    <p:sldId id="276" r:id="rId13"/>
    <p:sldId id="277" r:id="rId14"/>
    <p:sldId id="386" r:id="rId15"/>
    <p:sldId id="392" r:id="rId16"/>
    <p:sldId id="278" r:id="rId17"/>
    <p:sldId id="279" r:id="rId18"/>
    <p:sldId id="281" r:id="rId19"/>
    <p:sldId id="349" r:id="rId20"/>
    <p:sldId id="350" r:id="rId21"/>
    <p:sldId id="351" r:id="rId22"/>
    <p:sldId id="286" r:id="rId23"/>
    <p:sldId id="293" r:id="rId24"/>
    <p:sldId id="300" r:id="rId25"/>
    <p:sldId id="302" r:id="rId26"/>
    <p:sldId id="303" r:id="rId27"/>
    <p:sldId id="304" r:id="rId28"/>
    <p:sldId id="313" r:id="rId29"/>
    <p:sldId id="314" r:id="rId30"/>
    <p:sldId id="316" r:id="rId31"/>
    <p:sldId id="262" r:id="rId32"/>
    <p:sldId id="330" r:id="rId33"/>
    <p:sldId id="332" r:id="rId34"/>
    <p:sldId id="333" r:id="rId35"/>
    <p:sldId id="346" r:id="rId36"/>
    <p:sldId id="384" r:id="rId37"/>
    <p:sldId id="385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9" autoAdjust="0"/>
    <p:restoredTop sz="94660"/>
  </p:normalViewPr>
  <p:slideViewPr>
    <p:cSldViewPr snapToGrid="0">
      <p:cViewPr>
        <p:scale>
          <a:sx n="75" d="100"/>
          <a:sy n="75" d="100"/>
        </p:scale>
        <p:origin x="13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7847-C230-4290-9055-10A439815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EB20-8A53-4E82-8012-2677572C21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" Target="../slides/slide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" Target="../slides/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11235"/>
            <a:ext cx="5489882" cy="6846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291"/>
          <a:stretch>
            <a:fillRect/>
          </a:stretch>
        </p:blipFill>
        <p:spPr>
          <a:xfrm>
            <a:off x="0" y="1"/>
            <a:ext cx="1230854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0"/>
            <a:ext cx="5429711" cy="6858001"/>
          </a:xfrm>
          <a:prstGeom prst="rect">
            <a:avLst/>
          </a:prstGeom>
        </p:spPr>
      </p:pic>
      <p:sp>
        <p:nvSpPr>
          <p:cNvPr id="5" name="动作按钮: 后退或前一项 4">
            <a:hlinkClick r:id="" action="ppaction://hlinkshowjump?jump=previousslide"/>
          </p:cNvPr>
          <p:cNvSpPr/>
          <p:nvPr userDrawn="1"/>
        </p:nvSpPr>
        <p:spPr>
          <a:xfrm>
            <a:off x="11167223" y="6561611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6" name="动作按钮: 前进或下一项 5">
            <a:hlinkClick r:id="" action="ppaction://hlinkshowjump?jump=nextslide"/>
          </p:cNvPr>
          <p:cNvSpPr/>
          <p:nvPr userDrawn="1"/>
        </p:nvSpPr>
        <p:spPr>
          <a:xfrm>
            <a:off x="11546904" y="6561611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7" name="动作按钮: 结束 6">
            <a:hlinkClick r:id="" action="ppaction://hlinkshowjump?jump=endshow"/>
          </p:cNvPr>
          <p:cNvSpPr/>
          <p:nvPr userDrawn="1"/>
        </p:nvSpPr>
        <p:spPr>
          <a:xfrm>
            <a:off x="11926585" y="6557483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8" name="TextBox 26">
            <a:hlinkClick r:id="rId4" action="ppaction://hlinksldjump"/>
          </p:cNvPr>
          <p:cNvSpPr txBox="1"/>
          <p:nvPr userDrawn="1"/>
        </p:nvSpPr>
        <p:spPr>
          <a:xfrm>
            <a:off x="10548261" y="65115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"/>
            <a:ext cx="12172950" cy="6629400"/>
          </a:xfrm>
          <a:prstGeom prst="rect">
            <a:avLst/>
          </a:prstGeom>
        </p:spPr>
      </p:pic>
      <p:sp>
        <p:nvSpPr>
          <p:cNvPr id="8" name="动作按钮: 后退或前一项 7">
            <a:hlinkClick r:id="" action="ppaction://hlinkshowjump?jump=previousslide"/>
          </p:cNvPr>
          <p:cNvSpPr/>
          <p:nvPr userDrawn="1"/>
        </p:nvSpPr>
        <p:spPr>
          <a:xfrm>
            <a:off x="11110073" y="6590186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11489754" y="6590186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/>
        </p:nvSpPr>
        <p:spPr>
          <a:xfrm>
            <a:off x="11869435" y="6586058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6">
            <a:hlinkClick r:id="rId3" action="ppaction://hlinksldjump"/>
          </p:cNvPr>
          <p:cNvSpPr txBox="1"/>
          <p:nvPr userDrawn="1"/>
        </p:nvSpPr>
        <p:spPr>
          <a:xfrm>
            <a:off x="10491111" y="654013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043" y="27177"/>
            <a:ext cx="508986" cy="3574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76326" y="32848"/>
            <a:ext cx="90025" cy="357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 userDrawn="1"/>
        </p:nvCxnSpPr>
        <p:spPr>
          <a:xfrm>
            <a:off x="768995" y="362971"/>
            <a:ext cx="1137726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/>
          <p:cNvSpPr txBox="1"/>
          <p:nvPr userDrawn="1"/>
        </p:nvSpPr>
        <p:spPr>
          <a:xfrm>
            <a:off x="845774" y="54948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选考总复习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生物学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2087" y="2987946"/>
            <a:ext cx="10262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第45课时　群落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4" name="yt_table_14874" title="H_734.4"/>
          <p:cNvGraphicFramePr>
            <a:graphicFrameLocks noGrp="1"/>
          </p:cNvGraphicFramePr>
          <p:nvPr/>
        </p:nvGraphicFramePr>
        <p:xfrm>
          <a:off x="324000" y="765829"/>
          <a:ext cx="11543997" cy="4023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4114"/>
                <a:gridCol w="2782047"/>
                <a:gridCol w="6937836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89551,isEnd"/>
                        </a:rPr>
                        <a:t>群落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89551,isEnd"/>
                        </a:rPr>
                        <a:t>类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型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环境特点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群落特征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3ba71,isEnd"/>
                        </a:rPr>
                        <a:t>苔原</a:t>
                      </a:r>
                      <a:endParaRPr lang="en-US" altLang="zh-CN" sz="30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_⨹_3_3ba71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3ba71,isEnd"/>
                        </a:rPr>
                        <a:t>群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落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389ed,isEnd"/>
                        </a:rPr>
                        <a:t>气候严寒，年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389ed,isEnd"/>
                        </a:rPr>
                        <a:t>降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雨量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少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群落结构最简单；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a1f37,isEnd"/>
                        </a:rPr>
                        <a:t>植物种类稀少，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优势种是</a:t>
                      </a:r>
                      <a:r>
                        <a:rPr sz="3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</a:t>
                      </a:r>
                      <a:r>
                        <a:rPr sz="1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 dirty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9_ead26,isEnd"/>
                        </a:rPr>
                        <a:t>、地衣、灌木和少数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种类的草本植物；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8_3771e,isEnd"/>
                        </a:rPr>
                        <a:t>动物种类贫乏，昆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7_fb75c,isEnd"/>
                        </a:rPr>
                        <a:t>虫种类少但数量较多，几乎没有爬行类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和两栖类动物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772576" y="2188634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苔藓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yt_shape_14876"/>
          <p:cNvSpPr txBox="1"/>
          <p:nvPr/>
        </p:nvSpPr>
        <p:spPr>
          <a:xfrm>
            <a:off x="-56917" y="5118716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fe080"/>
              </a:rPr>
              <a:t>）成因：地球各地因气候、地形和其他环境条件的不同而分布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着不同类型的生物群落。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" name="yt_shape_14878"/>
          <p:cNvSpPr txBox="1"/>
          <p:nvPr/>
        </p:nvSpPr>
        <p:spPr>
          <a:xfrm>
            <a:off x="324000" y="432000"/>
            <a:ext cx="2261196" cy="54720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spc="16995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endParaRPr lang="en-US" altLang="zh-CN" sz="2800" b="0" i="0" u="none" spc="16995">
              <a:solidFill>
                <a:srgbClr val="1EE3CF"/>
              </a:solidFill>
              <a:effectLst/>
              <a:latin typeface="白正" pitchFamily="33"/>
              <a:ea typeface="宋体" panose="02010600030101010101" pitchFamily="2" charset="-122"/>
            </a:endParaRPr>
          </a:p>
        </p:txBody>
      </p:sp>
      <p:pic>
        <p:nvPicPr>
          <p:cNvPr id="14877" name="yt_image_14877" title="H_47.98771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4000" y="448374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4880"/>
          <p:cNvSpPr txBox="1"/>
          <p:nvPr/>
        </p:nvSpPr>
        <p:spPr>
          <a:xfrm>
            <a:off x="324000" y="995575"/>
            <a:ext cx="11924914" cy="57466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（选择性必修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 P33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正文）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8d915"/>
              </a:rPr>
              <a:t>竹林中竹子高低错落有致，这不是垂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直结构。</a:t>
            </a:r>
            <a:r>
              <a:rPr lang="zh-CN" altLang="zh-CN" sz="3000" b="0" i="0" u="wavy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垂直结构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涉及的是</a:t>
            </a:r>
            <a:r>
              <a:rPr lang="zh-CN" altLang="zh-CN" sz="3000" b="0" i="0" u="wavy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群落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中</a:t>
            </a:r>
            <a:r>
              <a:rPr lang="en-US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“</a:t>
            </a:r>
            <a:r>
              <a:rPr lang="zh-CN" altLang="zh-CN" sz="3000" b="0" i="0" u="wavy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不同物种</a:t>
            </a:r>
            <a:r>
              <a:rPr lang="en-US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”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7_c9f43"/>
              </a:rPr>
              <a:t>在空间垂直方向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上呈现的</a:t>
            </a:r>
            <a:r>
              <a:rPr lang="en-US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“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分层</a:t>
            </a:r>
            <a:r>
              <a:rPr lang="en-US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”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现象，切不可将</a:t>
            </a:r>
            <a:r>
              <a:rPr lang="en-US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“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同种生物</a:t>
            </a:r>
            <a:r>
              <a:rPr lang="en-US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”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9_38076"/>
              </a:rPr>
              <a:t>的高矮差异视作垂直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结构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（选择性必修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 P33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正文）</a:t>
            </a:r>
            <a:r>
              <a:rPr lang="zh-CN" altLang="zh-CN" sz="3000" b="0" i="0" u="none" dirty="0">
                <a:solidFill>
                  <a:srgbClr val="FF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abbf9"/>
              </a:rPr>
              <a:t>高山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abbf9"/>
              </a:rPr>
              <a:t>从低到高植被分布依次可为阔叶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林—针叶林—高原草甸—苔原，这不是群落的垂直结构。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_60f91"/>
              </a:rPr>
              <a:t>高山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e9fcc"/>
              </a:rPr>
              <a:t>植被从低到高分布不同是由于随</a:t>
            </a:r>
            <a:r>
              <a:rPr lang="zh-CN" altLang="zh-CN" sz="3000" b="0" i="0" u="wavy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e9fcc"/>
              </a:rPr>
              <a:t>海拔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e9fcc"/>
              </a:rPr>
              <a:t>升高，温度下降明显。这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f88e0"/>
              </a:rPr>
              <a:t>种状况与地球南（北）半球随纬度升高植被分布的原理相同，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属于</a:t>
            </a:r>
            <a:r>
              <a:rPr lang="zh-CN" altLang="zh-CN" sz="3000" b="0" i="0" u="wavy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植物的地带性分布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，不是群落垂直结构中的分层现象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82" name="yt_image_14882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2136" y="69910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85" name="yt_shape_14885"/>
          <p:cNvSpPr txBox="1"/>
          <p:nvPr/>
        </p:nvSpPr>
        <p:spPr>
          <a:xfrm>
            <a:off x="324071" y="760977"/>
            <a:ext cx="11924914" cy="44539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群落的垂直结构和水平结构的成因分析</a:t>
            </a:r>
            <a:endParaRPr lang="zh-CN" altLang="zh-CN" sz="28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3c314"/>
              </a:rPr>
              <a:t>）影响植物地上分层的主要因素是光照；群落中植物的分层现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c3185"/>
              </a:rPr>
              <a:t>象决定了动物的分层现象，影响动物分层的主要因素是食物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379f7"/>
              </a:rPr>
              <a:t>和栖息场所。群落的分层现象不仅表现在地面上，也表现在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551cb"/>
              </a:rPr>
              <a:t>地下，但地下群落分层现象主要与水分和矿质元素有关。水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10efa"/>
              </a:rPr>
              <a:t>域中，某些水生动物也有分层现象，影响因素主要有阳光、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温度、食物、含氧量等。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4887" name="yt_shape_14887"/>
          <p:cNvSpPr txBox="1"/>
          <p:nvPr/>
        </p:nvSpPr>
        <p:spPr>
          <a:xfrm>
            <a:off x="325755" y="4963451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1f020"/>
              </a:rPr>
              <a:t>）影响群落水平结构的因素包括地形的变化、土壤湿度和盐碱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3db96"/>
              </a:rPr>
              <a:t>度的差异、光强度的不同、生物自身生长特点的不同以及人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与动物的影响等。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" name="yt_shape_14888"/>
          <p:cNvSpPr txBox="1"/>
          <p:nvPr/>
        </p:nvSpPr>
        <p:spPr>
          <a:xfrm>
            <a:off x="324071" y="432000"/>
            <a:ext cx="11924914" cy="20194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区分不同环境因素对群落结构的影响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）海拔</a:t>
            </a:r>
            <a:r>
              <a:rPr lang="en-US" altLang="zh-CN" sz="37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气温</a:t>
            </a:r>
            <a:r>
              <a:rPr lang="en-US" altLang="zh-CN" sz="37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54929"/>
              </a:rPr>
              <a:t>高山植被的垂直地带性分布，并非群落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垂直结构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890" name="yt_image_14890" title="H_226.16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67774" y="2635065"/>
            <a:ext cx="7256450" cy="28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t_shape_1711197086575" title="H_46.22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36" y="1159991"/>
            <a:ext cx="968567" cy="587010"/>
          </a:xfrm>
          <a:prstGeom prst="rect">
            <a:avLst/>
          </a:prstGeom>
        </p:spPr>
      </p:pic>
      <p:pic>
        <p:nvPicPr>
          <p:cNvPr id="5" name="yt_shape_1711197086597" title="H_46.22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11" y="1159991"/>
            <a:ext cx="968567" cy="587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2" name="yt_shape_14892"/>
          <p:cNvSpPr txBox="1"/>
          <p:nvPr/>
        </p:nvSpPr>
        <p:spPr>
          <a:xfrm>
            <a:off x="324000" y="432000"/>
            <a:ext cx="9072355" cy="70910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）纬度</a:t>
            </a:r>
            <a:r>
              <a:rPr lang="en-US" altLang="zh-CN" sz="37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气温</a:t>
            </a:r>
            <a:r>
              <a:rPr lang="en-US" altLang="zh-CN" sz="37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南北半球植被的带状分布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893" name="yt_image_14893" title="H_292.2122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28945" y="1202244"/>
            <a:ext cx="7934109" cy="40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t_shape_1711197086694" title="H_46.22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65" y="489618"/>
            <a:ext cx="968567" cy="587010"/>
          </a:xfrm>
          <a:prstGeom prst="rect">
            <a:avLst/>
          </a:prstGeom>
        </p:spPr>
      </p:pic>
      <p:pic>
        <p:nvPicPr>
          <p:cNvPr id="5" name="yt_shape_1711197086716" title="H_46.22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40" y="489618"/>
            <a:ext cx="968567" cy="587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5" name="yt_shape_14895"/>
          <p:cNvSpPr txBox="1"/>
          <p:nvPr/>
        </p:nvSpPr>
        <p:spPr>
          <a:xfrm>
            <a:off x="324000" y="432000"/>
            <a:ext cx="10611238" cy="70910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）海水深度</a:t>
            </a:r>
            <a:r>
              <a:rPr lang="en-US" altLang="zh-CN" sz="37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透光波长</a:t>
            </a:r>
            <a:r>
              <a:rPr lang="en-US" altLang="zh-CN" sz="37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海洋藻类植物的垂直分层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896" name="yt_image_14896" title="H_222.258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81352" y="1478894"/>
            <a:ext cx="7997066" cy="31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t_shape_1711197086805" title="H_46.22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65" y="489618"/>
            <a:ext cx="968567" cy="587010"/>
          </a:xfrm>
          <a:prstGeom prst="rect">
            <a:avLst/>
          </a:prstGeom>
        </p:spPr>
      </p:pic>
      <p:pic>
        <p:nvPicPr>
          <p:cNvPr id="5" name="yt_shape_1711197086827" title="H_46.22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40" y="489618"/>
            <a:ext cx="968567" cy="587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8" name="yt_shape_14898"/>
          <p:cNvSpPr txBox="1"/>
          <p:nvPr/>
        </p:nvSpPr>
        <p:spPr>
          <a:xfrm>
            <a:off x="324000" y="432000"/>
            <a:ext cx="9405780" cy="70910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）植株高度</a:t>
            </a:r>
            <a:r>
              <a:rPr lang="en-US" altLang="zh-CN" sz="37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</a:t>
            </a:r>
            <a:r>
              <a:rPr lang="en-US" altLang="zh-CN" sz="2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光强度</a:t>
            </a:r>
            <a:r>
              <a:rPr lang="en-US" altLang="zh-CN" sz="37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</a:t>
            </a:r>
            <a:r>
              <a:rPr lang="en-US" altLang="zh-CN" sz="2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森林植物的垂直分层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899" name="yt_image_14899" title="H_215.7533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2454" y="1406553"/>
            <a:ext cx="8087090" cy="301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t_shape_1711197086925" title="H_46.0559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65" y="490669"/>
            <a:ext cx="943167" cy="584910"/>
          </a:xfrm>
          <a:prstGeom prst="rect">
            <a:avLst/>
          </a:prstGeom>
        </p:spPr>
      </p:pic>
      <p:pic>
        <p:nvPicPr>
          <p:cNvPr id="5" name="yt_shape_1711197086950" title="H_46.0559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40" y="490669"/>
            <a:ext cx="943167" cy="58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8" name="yt_shape_14918"/>
          <p:cNvSpPr txBox="1"/>
          <p:nvPr/>
        </p:nvSpPr>
        <p:spPr>
          <a:xfrm>
            <a:off x="1479352" y="275155"/>
            <a:ext cx="9233297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考点二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活动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方正宋三" pitchFamily="30"/>
              </a:rPr>
              <a:t>：</a:t>
            </a:r>
            <a:r>
              <a:rPr lang="zh-CN" altLang="zh-CN" sz="3000" b="1" i="0" u="none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不同群落中土壤动物类群丰富度的研究</a:t>
            </a:r>
            <a:endParaRPr lang="zh-CN" altLang="zh-CN" sz="3000" b="1" i="0" u="none">
              <a:solidFill>
                <a:srgbClr val="8064A2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919" name="yt_image_14919"/>
          <p:cNvPicPr>
            <a:picLocks noChangeAspect="1" noChangeArrowheads="1"/>
          </p:cNvPicPr>
          <p:nvPr/>
        </p:nvPicPr>
        <p:blipFill>
          <a:blip r:embed="rId1" cstate="print"/>
          <a:srcRect t="21048"/>
          <a:stretch>
            <a:fillRect/>
          </a:stretch>
        </p:blipFill>
        <p:spPr bwMode="auto">
          <a:xfrm>
            <a:off x="4451350" y="897890"/>
            <a:ext cx="3288665" cy="5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21" name="yt_shape_14921"/>
          <p:cNvSpPr txBox="1"/>
          <p:nvPr/>
        </p:nvSpPr>
        <p:spPr>
          <a:xfrm>
            <a:off x="324000" y="1385816"/>
            <a:ext cx="6540252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不同群落中土壤动物类群丰富度的研究</a:t>
            </a:r>
            <a:endParaRPr lang="zh-CN" altLang="zh-CN" sz="28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4922" name="yt_shape_14922"/>
          <p:cNvSpPr txBox="1"/>
          <p:nvPr/>
        </p:nvSpPr>
        <p:spPr>
          <a:xfrm>
            <a:off x="324000" y="1916076"/>
            <a:ext cx="250068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）活动原理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4923" name="yt_shape_14923"/>
          <p:cNvSpPr txBox="1"/>
          <p:nvPr/>
        </p:nvSpPr>
        <p:spPr>
          <a:xfrm>
            <a:off x="324071" y="2337751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1865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在森林、草原等不同群落中，土壤动物的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、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和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都有所不同。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4924" name="yt_shape_14924"/>
          <p:cNvSpPr txBox="1"/>
          <p:nvPr/>
        </p:nvSpPr>
        <p:spPr>
          <a:xfrm>
            <a:off x="323850" y="3369310"/>
            <a:ext cx="11544300" cy="1222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1865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603f5,isEnd"/>
              </a:rPr>
              <a:t>通过土壤动物类群丰富度的调查，可以反映不同群落中土壤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动物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的多寡。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90840" y="2242685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种类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00210" y="2242820"/>
            <a:ext cx="80772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2_3ce5e"/>
              </a:rPr>
              <a:t>数</a:t>
            </a:r>
            <a:r>
              <a:rPr lang="zh-CN" altLang="zh-CN" sz="24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+mn-ea"/>
              </a:rPr>
              <a:t>量</a:t>
            </a:r>
            <a:b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5925" y="2931025"/>
            <a:ext cx="942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77525" y="2242820"/>
            <a:ext cx="1323340" cy="66167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分布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80700" y="3260525"/>
            <a:ext cx="208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物种数目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925" name="yt_shape_14925"/>
          <p:cNvSpPr txBox="1"/>
          <p:nvPr/>
        </p:nvSpPr>
        <p:spPr>
          <a:xfrm>
            <a:off x="356929" y="4379250"/>
            <a:ext cx="250068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）活动目的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4926" name="yt_shape_14926"/>
          <p:cNvSpPr txBox="1"/>
          <p:nvPr/>
        </p:nvSpPr>
        <p:spPr>
          <a:xfrm>
            <a:off x="356929" y="5006030"/>
            <a:ext cx="10963899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951865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学会样方选择、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观察、分类和数据记录等方法。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4927" name="yt_shape_14927"/>
          <p:cNvSpPr txBox="1"/>
          <p:nvPr/>
        </p:nvSpPr>
        <p:spPr>
          <a:xfrm>
            <a:off x="356929" y="5584550"/>
            <a:ext cx="788613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951865" algn="l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比较不同群落中土壤动物的类群组成。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4928" name="yt_shape_14928"/>
          <p:cNvSpPr txBox="1"/>
          <p:nvPr/>
        </p:nvSpPr>
        <p:spPr>
          <a:xfrm>
            <a:off x="356929" y="6133860"/>
            <a:ext cx="904029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951865" eaLnBrk="1" latinLnBrk="0" hangingPunct="0">
              <a:lnSpc>
                <a:spcPct val="140000"/>
              </a:lnSpc>
            </a:pP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认同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</a:t>
            </a:r>
            <a:r>
              <a:rPr sz="2400" spc="-100" dirty="0">
                <a:latin typeface="Times New Roman" panose="02020603050405020304" pitchFamily="30"/>
              </a:rPr>
              <a:t>⁠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调查能反映群落的物种组成。</a:t>
            </a:r>
            <a:endParaRPr lang="zh-CN" altLang="zh-CN" sz="24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01378" y="4935094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显微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42565" y="6073140"/>
            <a:ext cx="1704340" cy="65913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丰富度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24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14927" grpId="0" build="allAtOnce"/>
      <p:bldP spid="14928" grpId="0" build="allAtOnce"/>
      <p:bldP spid="7" grpId="0" build="allAtOnce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" name="yt_shape_14929"/>
          <p:cNvSpPr txBox="1"/>
          <p:nvPr/>
        </p:nvSpPr>
        <p:spPr>
          <a:xfrm>
            <a:off x="324000" y="432000"/>
            <a:ext cx="250068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）方法步骤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930" name="yt_image_14930" title="H_969.9750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95857" y="29029"/>
            <a:ext cx="5862658" cy="68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457034" y="440796"/>
            <a:ext cx="604662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52372" y="1551291"/>
            <a:ext cx="604662" cy="26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77572" y="1964041"/>
            <a:ext cx="1348778" cy="26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52372" y="3092603"/>
            <a:ext cx="604662" cy="26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82956" y="3956203"/>
            <a:ext cx="1178740" cy="26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215956" y="4378625"/>
            <a:ext cx="245044" cy="26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092021" y="4987356"/>
            <a:ext cx="604662" cy="26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521922" y="6470803"/>
            <a:ext cx="1336078" cy="26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" name="yt_shape_14951"/>
          <p:cNvSpPr txBox="1"/>
          <p:nvPr/>
        </p:nvSpPr>
        <p:spPr>
          <a:xfrm>
            <a:off x="2903441" y="224790"/>
            <a:ext cx="6155531" cy="6142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考点三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群落随时间变化有序地演替</a:t>
            </a:r>
            <a:endParaRPr lang="zh-CN" altLang="zh-CN" sz="3000" b="1" i="0" u="none" dirty="0">
              <a:solidFill>
                <a:srgbClr val="8064A2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952" name="yt_image_14952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3053" y="885625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4954"/>
          <p:cNvSpPr txBox="1"/>
          <p:nvPr/>
        </p:nvSpPr>
        <p:spPr>
          <a:xfrm>
            <a:off x="273271" y="1816300"/>
            <a:ext cx="192360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群落演替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5" name="yt_image_14955" title="H_966.86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481" y="891880"/>
            <a:ext cx="6504164" cy="58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173652" y="889873"/>
            <a:ext cx="674948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67439" y="1332704"/>
            <a:ext cx="613589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839246" y="1327940"/>
            <a:ext cx="923879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52358" y="1755252"/>
            <a:ext cx="314946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61589" y="2686682"/>
            <a:ext cx="1417805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76184" y="3271675"/>
            <a:ext cx="1153441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534153" y="3701887"/>
            <a:ext cx="612104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813885" y="4740110"/>
            <a:ext cx="612104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104982" y="5583510"/>
            <a:ext cx="1286668" cy="2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8" y="3322885"/>
            <a:ext cx="6517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锁定要点  互动探究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6140" y="4331148"/>
            <a:ext cx="398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高效复习 落实基础知识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7" name="yt_shape_14957"/>
          <p:cNvSpPr txBox="1"/>
          <p:nvPr/>
        </p:nvSpPr>
        <p:spPr>
          <a:xfrm>
            <a:off x="324000" y="432000"/>
            <a:ext cx="769441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群落演替包括初生演替和次生演替两种类型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4958" name="yt_table_14958" title="H_504"/>
          <p:cNvGraphicFramePr>
            <a:graphicFrameLocks noGrp="1"/>
          </p:cNvGraphicFramePr>
          <p:nvPr/>
        </p:nvGraphicFramePr>
        <p:xfrm>
          <a:off x="324000" y="1046044"/>
          <a:ext cx="11543998" cy="54351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70898"/>
                <a:gridCol w="5252766"/>
                <a:gridCol w="3620334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项目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初生演替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次生演替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起点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3_cdad0,isEnd"/>
                        </a:rPr>
                        <a:t>完全没有植被，并且也没有任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何植物繁殖体存在的</a:t>
                      </a: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endParaRPr sz="100" spc="-10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被毁灭群落的</a:t>
                      </a:r>
                      <a:r>
                        <a:rPr sz="3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br>
                        <a:rPr lang="zh-CN" altLang="zh-CN" sz="3000" b="0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  <a:ea typeface="微软雅黑" panose="020B0503020204020204" pitchFamily="34" charset="-122"/>
                          <a:sym typeface="W:7.505039,H:50.4"/>
                        </a:rPr>
                      </a:br>
                      <a:r>
                        <a:rPr sz="32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</a:t>
                      </a:r>
                      <a:r>
                        <a:rPr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>
                          <a:latin typeface="Times New Roman" panose="02020603050405020304" pitchFamily="30"/>
                        </a:rPr>
                        <a:t>⁠</a:t>
                      </a:r>
                      <a:endParaRPr sz="100" spc="-10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6_e4406,isEnd"/>
                        </a:rPr>
                        <a:t>基质和环境条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件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sz="32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</a:t>
                      </a:r>
                      <a:r>
                        <a:rPr sz="1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 dirty="0">
                          <a:latin typeface="Times New Roman" panose="02020603050405020304" pitchFamily="30"/>
                        </a:rPr>
                        <a:t>⁠</a:t>
                      </a:r>
                      <a:endParaRPr sz="100" spc="-100" dirty="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较好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经历时间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较长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sz="32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</a:t>
                      </a:r>
                      <a:r>
                        <a:rPr sz="1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 dirty="0">
                          <a:latin typeface="Times New Roman" panose="02020603050405020304" pitchFamily="30"/>
                        </a:rPr>
                        <a:t>⁠</a:t>
                      </a:r>
                      <a:endParaRPr sz="100" spc="-100" dirty="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演替速度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sz="32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</a:t>
                      </a:r>
                      <a:r>
                        <a:rPr sz="1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100" spc="-100" dirty="0">
                          <a:latin typeface="Times New Roman" panose="02020603050405020304" pitchFamily="30"/>
                        </a:rPr>
                        <a:t>⁠</a:t>
                      </a:r>
                      <a:endParaRPr sz="100" spc="-100" dirty="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较快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影响因素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自然因素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人类活动较为关键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实例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裸岩上的演替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4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弃耕农田上的演替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805358" y="2259027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裸地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2234" y="1647522"/>
            <a:ext cx="656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2_8d405"/>
              </a:rPr>
              <a:t>基</a:t>
            </a:r>
            <a:r>
              <a:rPr lang="zh-CN" altLang="zh-CN" sz="3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+mn-ea"/>
              </a:rPr>
              <a:t>质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7858" y="3000072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较差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95899" y="4021152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较短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17858" y="4664407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缓慢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5" grpId="0" build="allAtOnce"/>
      <p:bldP spid="6" grpId="0" build="allAtOnce"/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" name="yt_shape_14960"/>
          <p:cNvSpPr txBox="1"/>
          <p:nvPr/>
        </p:nvSpPr>
        <p:spPr>
          <a:xfrm>
            <a:off x="324000" y="432000"/>
            <a:ext cx="5001369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群落演替的终点是顶极群落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961" name="yt_image_14961" title="H_662.2713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41644" y="1020206"/>
            <a:ext cx="8097649" cy="574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182926" y="1638851"/>
            <a:ext cx="150997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92827" y="1638851"/>
            <a:ext cx="111627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38897" y="2190497"/>
            <a:ext cx="35520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35481" y="3105512"/>
            <a:ext cx="142401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52377" y="3105512"/>
            <a:ext cx="148672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48759" y="4477713"/>
            <a:ext cx="739042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411881" y="4515813"/>
            <a:ext cx="221141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86203" y="5144851"/>
            <a:ext cx="730398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517590" y="5176682"/>
            <a:ext cx="730398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56496" y="6254071"/>
            <a:ext cx="250300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3" name="yt_shape_14963"/>
          <p:cNvSpPr txBox="1"/>
          <p:nvPr/>
        </p:nvSpPr>
        <p:spPr>
          <a:xfrm>
            <a:off x="324000" y="349450"/>
            <a:ext cx="5001369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观察记录鱼缸中群落的变化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4964" name="yt_shape_14964"/>
          <p:cNvSpPr txBox="1"/>
          <p:nvPr/>
        </p:nvSpPr>
        <p:spPr>
          <a:xfrm>
            <a:off x="324000" y="1157205"/>
            <a:ext cx="28847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）目的要求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4965" name="yt_shape_14965"/>
          <p:cNvSpPr txBox="1"/>
          <p:nvPr/>
        </p:nvSpPr>
        <p:spPr>
          <a:xfrm>
            <a:off x="324000" y="1711595"/>
            <a:ext cx="942437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观察鱼缸中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随时间的变化。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4966" name="yt_shape_14966"/>
          <p:cNvSpPr txBox="1"/>
          <p:nvPr/>
        </p:nvSpPr>
        <p:spPr>
          <a:xfrm>
            <a:off x="324000" y="2267890"/>
            <a:ext cx="1134797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通过连续的数据记录和分析，建立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52244" y="1627959"/>
            <a:ext cx="2847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浮游生物种类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62243" y="2158219"/>
            <a:ext cx="3228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群落演替的模型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yt_shape_14967"/>
          <p:cNvSpPr txBox="1"/>
          <p:nvPr/>
        </p:nvSpPr>
        <p:spPr>
          <a:xfrm>
            <a:off x="324000" y="2976445"/>
            <a:ext cx="28847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）方法步骤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9" name="yt_shape_14968"/>
          <p:cNvSpPr txBox="1"/>
          <p:nvPr/>
        </p:nvSpPr>
        <p:spPr>
          <a:xfrm>
            <a:off x="324071" y="3410185"/>
            <a:ext cx="11543998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在鱼缸中加入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，约为其容积的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2/3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6_1fb7a,isEnd"/>
              </a:rPr>
              <a:t>，再加入数粒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煮过的白米饭和少许塘泥。将鱼缸置于没有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_4008b,isEnd"/>
              </a:rPr>
              <a:t>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安全处。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0" name="yt_shape_14969"/>
          <p:cNvSpPr txBox="1"/>
          <p:nvPr/>
        </p:nvSpPr>
        <p:spPr>
          <a:xfrm>
            <a:off x="323850" y="4509135"/>
            <a:ext cx="11443335" cy="1868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每天用滴管分别从鱼缸的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7_d4d3e,isEnd"/>
              </a:rPr>
              <a:t>水层吸取水样，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制成临时装片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、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、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4_20679,isEnd"/>
              </a:rPr>
              <a:t>，用显微镜分别观察并记录装片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中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的种类。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1" name="yt_shape_14970"/>
          <p:cNvSpPr txBox="1"/>
          <p:nvPr/>
        </p:nvSpPr>
        <p:spPr>
          <a:xfrm>
            <a:off x="324000" y="5573937"/>
            <a:ext cx="5000087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连续观察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周以上。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14290" y="3327184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池塘水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57745" y="3846614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阳光直射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80100" y="4377690"/>
            <a:ext cx="187071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上、中、下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7870" y="4941570"/>
            <a:ext cx="1667510" cy="66421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浮游生物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6" grpId="0" build="allAtOnce"/>
      <p:bldP spid="2" grpId="0" build="allAtOnce"/>
      <p:bldP spid="3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2" name="yt_shape_14972"/>
          <p:cNvSpPr txBox="1"/>
          <p:nvPr/>
        </p:nvSpPr>
        <p:spPr>
          <a:xfrm>
            <a:off x="324000" y="432000"/>
            <a:ext cx="2261196" cy="54720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spc="16995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endParaRPr lang="en-US" altLang="zh-CN" sz="2800" b="0" i="0" u="none" spc="16995">
              <a:solidFill>
                <a:srgbClr val="1EE3CF"/>
              </a:solidFill>
              <a:effectLst/>
              <a:latin typeface="白正" pitchFamily="33"/>
              <a:ea typeface="宋体" panose="02010600030101010101" pitchFamily="2" charset="-122"/>
            </a:endParaRPr>
          </a:p>
        </p:txBody>
      </p:sp>
      <p:pic>
        <p:nvPicPr>
          <p:cNvPr id="14971" name="yt_image_14971" title="H_47.98771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4000" y="448374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74" name="yt_shape_14974"/>
          <p:cNvSpPr txBox="1"/>
          <p:nvPr/>
        </p:nvSpPr>
        <p:spPr>
          <a:xfrm>
            <a:off x="324071" y="1108468"/>
            <a:ext cx="11924914" cy="51003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（选择性必修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 P46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正文）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a0060"/>
              </a:rPr>
              <a:t>在群落演替的过程中，裸露的岩石上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首先定居的是</a:t>
            </a:r>
            <a:r>
              <a:rPr lang="zh-CN" altLang="zh-CN" sz="3000" b="0" i="0" u="none" dirty="0">
                <a:solidFill>
                  <a:srgbClr val="FF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地衣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，而不是苔藓或草本植物。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7_c454d"/>
              </a:rPr>
              <a:t>苔藓和草本植物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c9edf"/>
              </a:rPr>
              <a:t>无法直接从裸岩中获取养分，而地衣可通过分泌有机酸从裸岩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中获取养分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（选择性必修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 P47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正文）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16_1938c"/>
              </a:rPr>
              <a:t>在群落演替过程中，一些物种取代另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4a1a6"/>
              </a:rPr>
              <a:t>一些物种是指优势取代，而不是取而代之。演替最终能否形成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c9105"/>
              </a:rPr>
              <a:t>森林取决于所处地域的</a:t>
            </a:r>
            <a:r>
              <a:rPr lang="zh-CN" altLang="zh-CN" sz="3000" b="0" i="0" u="wavy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c9105"/>
              </a:rPr>
              <a:t>气候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7_c9105"/>
              </a:rPr>
              <a:t>等条件，如干旱地区或冻土地带很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难演替到森林阶段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7" name="yt_shape_14977"/>
          <p:cNvSpPr txBox="1"/>
          <p:nvPr/>
        </p:nvSpPr>
        <p:spPr>
          <a:xfrm>
            <a:off x="324000" y="432000"/>
            <a:ext cx="3312061" cy="62542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白正" pitchFamily="33"/>
              <a:ea typeface="宋体" panose="02010600030101010101" pitchFamily="2" charset="-122"/>
            </a:endParaRPr>
          </a:p>
        </p:txBody>
      </p:sp>
      <p:pic>
        <p:nvPicPr>
          <p:cNvPr id="14976" name="yt_image_14976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03800" y="432000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79" name="yt_shape_14979"/>
          <p:cNvSpPr txBox="1"/>
          <p:nvPr/>
        </p:nvSpPr>
        <p:spPr>
          <a:xfrm>
            <a:off x="324071" y="1173727"/>
            <a:ext cx="11924914" cy="51003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群落演替的原因分析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e5e55"/>
              </a:rPr>
              <a:t>）环境不断变化，为群落中某些物种提供有利的繁殖条件，而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对另一些物种的生存产生不利的影响。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）生物本身不断进行繁殖、迁徙。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）群落内部由生命活动造成内部环境改变。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）种内或种间关系不断发生变化。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5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cb355"/>
              </a:rPr>
              <a:t>）人类活动的影响，如砍伐森林、填湖造地、乱捕滥猎等破坏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性行为；退耕还林、还草、还湖，退牧还草等保护性行为。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5" name="yt_shape_14985"/>
          <p:cNvSpPr txBox="1"/>
          <p:nvPr/>
        </p:nvSpPr>
        <p:spPr>
          <a:xfrm>
            <a:off x="324071" y="323415"/>
            <a:ext cx="11924914" cy="3807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群落演替的方向和结果分析</a:t>
            </a:r>
            <a:endParaRPr lang="zh-CN" altLang="zh-CN" sz="28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）群落演替的方向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5_88b72"/>
              </a:rPr>
              <a:t>自然条件下，群落的演替一般朝着物种多样化、群落结构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复杂化、生态功能完善化的方向发展。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5_3f936"/>
              </a:rPr>
              <a:t>最终的演替结果主要由演替地所处的气候条件决定。如在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干旱的荒漠地区很难形成森林。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4989" name="yt_shape_14989"/>
          <p:cNvSpPr txBox="1"/>
          <p:nvPr/>
        </p:nvSpPr>
        <p:spPr>
          <a:xfrm>
            <a:off x="134206" y="3831155"/>
            <a:ext cx="11924914" cy="3161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）群落演替的结果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能量：总生产量增加，群落的有机物总量增加。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结构：生物种类越来越多，群落结构越来越复杂。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5_c27d7"/>
              </a:rPr>
              <a:t>稳定性：演替是生物和环境反复相互作用，发生在时间和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空间上的不可逆的变化，使抵抗干扰能力越来越高。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9" y="3322885"/>
            <a:ext cx="6535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感悟高考  真题演练 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6946" y="4331148"/>
            <a:ext cx="420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体验品悟  培育学科素养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9" name="yt_shape_15019"/>
          <p:cNvSpPr txBox="1"/>
          <p:nvPr/>
        </p:nvSpPr>
        <p:spPr>
          <a:xfrm>
            <a:off x="324071" y="946119"/>
            <a:ext cx="11924914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6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8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题）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211c6"/>
              </a:rPr>
              <a:t>群落演替是一个缓慢、持续的动态过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dd66a"/>
              </a:rPr>
              <a:t>程，短时间的观察难以发现这个过程，但是有些现象的出现，可以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3dd19"/>
              </a:rPr>
              <a:t>一窥其演替进行的状态。下列事实的出现，可以用来推断群落演替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正在进行着的是（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5020" name="yt_table_15020" title="H_201.6"/>
          <p:cNvGraphicFramePr>
            <a:graphicFrameLocks noGrp="1"/>
          </p:cNvGraphicFramePr>
          <p:nvPr/>
        </p:nvGraphicFramePr>
        <p:xfrm>
          <a:off x="704424" y="3511891"/>
          <a:ext cx="10212388" cy="2560320"/>
        </p:xfrm>
        <a:graphic>
          <a:graphicData uri="http://schemas.openxmlformats.org/drawingml/2006/table">
            <a:tbl>
              <a:tblPr/>
              <a:tblGrid>
                <a:gridCol w="10212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毛竹林中的竹笋明显长高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在浮叶根生植物群落中出现了挺水植物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荷塘中荷花盛开、荷叶逐渐覆盖了整片水面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在常绿阔叶林中马尾松的部分个体因感染松材线虫死亡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812" y="43873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3" name="yt_shape_15023"/>
          <p:cNvSpPr txBox="1"/>
          <p:nvPr/>
        </p:nvSpPr>
        <p:spPr>
          <a:xfrm>
            <a:off x="324071" y="432000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2022·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15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题）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78d7f"/>
              </a:rPr>
              <a:t>某海域甲、乙两种浮游动物昼夜分布如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图所示。下列分析中合理的是（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5025" name="yt_table_15025_skip" title="H_201.6"/>
          <p:cNvGraphicFramePr>
            <a:graphicFrameLocks noGrp="1"/>
          </p:cNvGraphicFramePr>
          <p:nvPr/>
        </p:nvGraphicFramePr>
        <p:xfrm>
          <a:off x="755225" y="1679722"/>
          <a:ext cx="5201076" cy="3840480"/>
        </p:xfrm>
        <a:graphic>
          <a:graphicData uri="http://schemas.openxmlformats.org/drawingml/2006/table">
            <a:tbl>
              <a:tblPr/>
              <a:tblGrid>
                <a:gridCol w="5201076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甲有趋光性，乙有避光性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甲、乙主要以浮游植物为食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乙的分布体现了群落的垂直结构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甲、乙的沉浮体现了群落的时间结构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024" name="yt_image_15024_skip" title="H_290.298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86528" y="1924145"/>
            <a:ext cx="5567716" cy="33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612" y="44635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8" name="yt_shape_15028"/>
          <p:cNvSpPr txBox="1"/>
          <p:nvPr/>
        </p:nvSpPr>
        <p:spPr>
          <a:xfrm>
            <a:off x="179291" y="432000"/>
            <a:ext cx="11924914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40000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3.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2021·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6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月选考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26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题）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2eae3,isEnd"/>
              </a:rPr>
              <a:t>某森林因火灾被大片烧毁。如图是火烧</a:t>
            </a:r>
            <a:b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11f6f,isEnd"/>
              </a:rPr>
              <a:t>后该地的植物群落在恢复过程中，各类不同植物类型生物量的变化</a:t>
            </a:r>
            <a:b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状况。回答下列问题：</a:t>
            </a:r>
            <a:endParaRPr lang="zh-CN" altLang="zh-CN" sz="24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）图中的生物量是指净生产量在调查时刻前的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</a:t>
            </a:r>
            <a:r>
              <a:rPr sz="2400" spc="-100" dirty="0">
                <a:latin typeface="Times New Roman" panose="02020603050405020304" pitchFamily="30"/>
              </a:rPr>
              <a:t>⁠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24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45400" y="1836804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积累量　</a:t>
            </a:r>
            <a:endParaRPr kumimoji="0" lang="zh-CN" altLang="zh-CN" sz="28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yt_image_15031" title="H_316.2444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22640" y="1837055"/>
            <a:ext cx="369697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33" name="yt_shape_15033"/>
          <p:cNvSpPr txBox="1"/>
          <p:nvPr/>
        </p:nvSpPr>
        <p:spPr>
          <a:xfrm>
            <a:off x="167005" y="2505710"/>
            <a:ext cx="8256270" cy="2515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b284a,isEnd"/>
              </a:rPr>
              <a:t>）该植物群落的恢复过程实际上是一个群落的演替过程，这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种演替类型属于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2_b82ac,isEnd"/>
              </a:rPr>
              <a:t>。恢复到一定阶段时，图示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的不同植物类型同时交织在一起，这体现了群落的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结构。</a:t>
            </a:r>
            <a:endParaRPr lang="zh-CN" altLang="zh-CN" sz="2400" b="0" i="0" u="none" spc="15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7920" y="2887980"/>
            <a:ext cx="1839595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次生演替　</a:t>
            </a:r>
            <a:endParaRPr kumimoji="0" lang="zh-CN" altLang="zh-CN" sz="2800" b="0" i="0" strike="noStrike" kern="1200" cap="none" spc="15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88510" y="3912235"/>
            <a:ext cx="105283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4_cc723"/>
              </a:rPr>
              <a:t>垂直</a:t>
            </a:r>
            <a:br>
              <a:rPr kumimoji="0" lang="zh-CN" altLang="zh-CN" sz="2800" b="0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kumimoji="0" lang="zh-CN" altLang="zh-CN" sz="2800" b="0" i="0" strike="noStrike" kern="1200" cap="none" spc="15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037" name="yt_shape_15037"/>
          <p:cNvSpPr txBox="1"/>
          <p:nvPr/>
        </p:nvSpPr>
        <p:spPr>
          <a:xfrm>
            <a:off x="53340" y="4594225"/>
            <a:ext cx="11924665" cy="2099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）当群落演替到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4_f40e8,isEnd"/>
              </a:rPr>
              <a:t>时，群落的总生物量将保持相对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稳定，其原因是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                     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_85eed,isEnd"/>
              </a:rPr>
              <a:t>。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在此之前的群落演替过程中，不同植物类型中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_42069,isEnd"/>
              </a:rPr>
              <a:t>的生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物量会持续上升，而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            </a:t>
            </a:r>
            <a:r>
              <a:rPr sz="2400" spc="-100">
                <a:latin typeface="Times New Roman" panose="02020603050405020304" pitchFamily="30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5_4fa80,isEnd"/>
              </a:rPr>
              <a:t>的生物量呈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下降趋势。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20745" y="4439285"/>
            <a:ext cx="1819275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顶极群落　</a:t>
            </a:r>
            <a:endParaRPr kumimoji="0" lang="zh-CN" altLang="zh-CN" sz="28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87625" y="4970529"/>
            <a:ext cx="6657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群落的总初级生产量与总呼吸量相等　</a:t>
            </a:r>
            <a:endParaRPr kumimoji="0" lang="zh-CN" altLang="zh-CN" sz="28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26375" y="5500370"/>
            <a:ext cx="102362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乔木　</a:t>
            </a:r>
            <a:endParaRPr kumimoji="0" lang="zh-CN" altLang="zh-CN" sz="28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93390" y="5959475"/>
            <a:ext cx="391541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8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高灌木、矮灌木和草本　</a:t>
            </a:r>
            <a:endParaRPr kumimoji="0" lang="zh-CN" altLang="zh-CN" sz="28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" name="yt_shape_14853"/>
          <p:cNvSpPr txBox="1"/>
          <p:nvPr/>
        </p:nvSpPr>
        <p:spPr>
          <a:xfrm>
            <a:off x="433220" y="860442"/>
            <a:ext cx="346248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群落、种群的关系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4854" name="yt_table_14854" title="H_648"/>
          <p:cNvGraphicFramePr>
            <a:graphicFrameLocks noGrp="1"/>
          </p:cNvGraphicFramePr>
          <p:nvPr/>
        </p:nvGraphicFramePr>
        <p:xfrm>
          <a:off x="112545" y="1494806"/>
          <a:ext cx="11846588" cy="2321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7210"/>
                <a:gridCol w="4943877"/>
                <a:gridCol w="5095501"/>
              </a:tblGrid>
              <a:tr h="51816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群落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种群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概念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2_4546c"/>
                        </a:rPr>
                        <a:t>在一定时间内聚集在一定空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间内所有生物种群的集合体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2_feaeb"/>
                        </a:rPr>
                        <a:t>占有一定空间和时间的同一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物种所有个体的集合体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_abdc7"/>
                        </a:rPr>
                        <a:t>组成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_69f20"/>
                        </a:rPr>
                        <a:t>的物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种</a:t>
                      </a:r>
                      <a:endParaRPr lang="zh-CN" altLang="zh-CN" sz="24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不同物种组成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同一物种组成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4" name="yt_shape_14850"/>
          <p:cNvSpPr txBox="1"/>
          <p:nvPr/>
        </p:nvSpPr>
        <p:spPr>
          <a:xfrm>
            <a:off x="3616860" y="-304"/>
            <a:ext cx="461664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考点一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不同种群组成群落</a:t>
            </a:r>
            <a:endParaRPr lang="zh-CN" altLang="zh-CN" sz="3000" b="1" i="0" u="none" dirty="0">
              <a:solidFill>
                <a:srgbClr val="8064A2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5" name="yt_image_14851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1428" y="576224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yt_table_14854" title="H_64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8745" y="3816985"/>
          <a:ext cx="11848465" cy="29635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6575"/>
                <a:gridCol w="4945380"/>
                <a:gridCol w="5096510"/>
              </a:tblGrid>
              <a:tr h="603250">
                <a:tc>
                  <a:txBody>
                    <a:bodyPr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_e9a47"/>
                        </a:rPr>
                        <a:t>组成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单位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种群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个体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1360170">
                <a:tc>
                  <a:txBody>
                    <a:bodyPr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_cb938"/>
                        </a:rPr>
                        <a:t>基本</a:t>
                      </a:r>
                      <a:b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特征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2_6f2e0"/>
                        </a:rPr>
                        <a:t>物种丰富度、优势种、生态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位、群落结构等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1_80dcb"/>
                        </a:rPr>
                        <a:t>种群密度、出生率和死亡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2_d87e5"/>
                        </a:rPr>
                        <a:t>率、迁入率和迁出率、性别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比例、年龄结构及分布型等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733425">
                <a:tc>
                  <a:txBody>
                    <a:bodyPr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联系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种群是群落的基本组成单位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8" name="yt_shape_15098"/>
          <p:cNvSpPr txBox="1"/>
          <p:nvPr/>
        </p:nvSpPr>
        <p:spPr>
          <a:xfrm>
            <a:off x="324071" y="432000"/>
            <a:ext cx="11924914" cy="57466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0865" indent="-570865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浙江温州期末）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8_21d62,isEnd"/>
              </a:rPr>
              <a:t>泰顺乌岩岭属于国家自然保护区，它被生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物学界誉为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生物种源的基因库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4_2081d,isEnd"/>
              </a:rPr>
              <a:t>。黄腹角雉是中国特产珍禽，经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过多年的保护，乌岩岭保护区的黄腹角雉人工种群数量已达到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_⨹_3_8592e,isEnd"/>
              </a:rPr>
              <a:t>100</a:t>
            </a:r>
            <a:b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多只，野外种群数量也达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500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多只。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  <a:p>
            <a:pPr marL="15227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31358,isEnd"/>
              </a:rPr>
              <a:t>）乌岩岭森林群落结构复杂，森林中自上而下分别有乔木、灌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木和草本等植物，层次分明，形成群落的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4_fb93f,isEnd"/>
              </a:rPr>
              <a:t>结构。科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学家通过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08b2e,isEnd"/>
              </a:rPr>
              <a:t>的调查，了解保护区内的物种总数。保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护区中生物种类和数目越多，食物网越复杂，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br>
              <a:rPr lang="zh-CN" altLang="zh-CN" sz="100" b="0" i="0" spc="-10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能力就越强。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95790" y="3585594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垂直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61790" y="4225674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丰富度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57790" y="4865754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自我调节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0" name="yt_shape_15100"/>
          <p:cNvSpPr txBox="1"/>
          <p:nvPr/>
        </p:nvSpPr>
        <p:spPr>
          <a:xfrm>
            <a:off x="-107729" y="1003500"/>
            <a:ext cx="11924914" cy="3161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27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3910c,isEnd"/>
              </a:rPr>
              <a:t>）某研究小组对乌岩岭的黄腹角雉种群密度进行了调查，借助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f8e12,isEnd"/>
              </a:rPr>
              <a:t>红外相机自动拍摄照片或视频，经过一段时间，利用计算机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5_29df1,isEnd"/>
              </a:rPr>
              <a:t>分析处理这些照片或视频，就能确定所调查动物的种群数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量。与标志重捕法相比，这种方法的优点有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W:7.505039,H:50.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、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44990" y="2876934"/>
            <a:ext cx="2561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7_aec38"/>
              </a:rPr>
              <a:t>调查结果更加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4990" y="3517014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准确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29990" y="3517014"/>
            <a:ext cx="4752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不对被调查动物造成影响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" name="yt_shape_15101"/>
          <p:cNvSpPr txBox="1"/>
          <p:nvPr/>
        </p:nvSpPr>
        <p:spPr>
          <a:xfrm>
            <a:off x="133571" y="571700"/>
            <a:ext cx="11924914" cy="44539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27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e924d,isEnd"/>
              </a:rPr>
              <a:t>）调查显示，乌岩岭黄腹角雉典型栖息地的黄腹角雉种群密度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最大可达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7.08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只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/km</a:t>
            </a:r>
            <a:r>
              <a:rPr lang="en-US" altLang="zh-CN" sz="3000" b="0" i="0" u="none" baseline="3000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4446f,isEnd"/>
              </a:rPr>
              <a:t>。影响种群密度的因素有许多，如出生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率、死亡率等。黄腹角雉的性别比例是通过影响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br>
              <a:rPr lang="zh-CN" altLang="zh-CN" sz="100" b="0" i="0" spc="-10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d41b7,isEnd"/>
              </a:rPr>
              <a:t>来影响种群密度。乌岩岭自然保护区在历史上曾遭受人为破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6_703bd,isEnd"/>
              </a:rPr>
              <a:t>坏，经过不断保护演替为亚热带常绿阔叶林——顶极群落，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顶极群落类型主要是由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和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br>
              <a:rPr lang="zh-CN" altLang="zh-CN" sz="100" b="0" i="0" spc="-10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决定，该演替属于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演替。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48290" y="1805054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出生率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57290" y="3725294"/>
            <a:ext cx="2466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年平均温度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05290" y="3725294"/>
            <a:ext cx="2847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年平均降水量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95290" y="4365374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次生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6" name="yt_shape_14856"/>
          <p:cNvSpPr txBox="1"/>
          <p:nvPr/>
        </p:nvSpPr>
        <p:spPr>
          <a:xfrm>
            <a:off x="788457" y="852915"/>
            <a:ext cx="5770811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丰富度调查反映群落的物种组成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857" name="yt_image_14857" title="H_305.9888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52441" y="1809622"/>
            <a:ext cx="9458089" cy="32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877470" y="2140225"/>
            <a:ext cx="902187" cy="42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43869" y="3556287"/>
            <a:ext cx="902187" cy="42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8574" y="4347148"/>
            <a:ext cx="1787597" cy="42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9" name="yt_shape_14859"/>
          <p:cNvSpPr txBox="1"/>
          <p:nvPr/>
        </p:nvSpPr>
        <p:spPr>
          <a:xfrm>
            <a:off x="324000" y="432000"/>
            <a:ext cx="730969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优势种决定群落的结构和内部环境的形成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860" name="yt_image_14860" title="H_581.17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34225" y="1111090"/>
            <a:ext cx="7768804" cy="554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558154" y="1111090"/>
            <a:ext cx="2484245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11185" y="2141604"/>
            <a:ext cx="728016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042399" y="3098098"/>
            <a:ext cx="406401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04228" y="3588912"/>
            <a:ext cx="104502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99763" y="4638062"/>
            <a:ext cx="728016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692905" y="5234837"/>
            <a:ext cx="728016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2" name="yt_shape_14862"/>
          <p:cNvSpPr txBox="1"/>
          <p:nvPr/>
        </p:nvSpPr>
        <p:spPr>
          <a:xfrm>
            <a:off x="324001" y="431999"/>
            <a:ext cx="3435200" cy="132422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物种在群落中</a:t>
            </a:r>
            <a:r>
              <a:rPr lang="zh-CN" altLang="zh-CN" sz="3000" b="1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占据</a:t>
            </a:r>
            <a:endParaRPr lang="en-US" altLang="zh-CN" sz="3000" b="1" i="0" u="none" dirty="0" smtClean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380365" indent="-380365" algn="l" eaLnBrk="1" latinLnBrk="0" hangingPunct="0">
              <a:lnSpc>
                <a:spcPct val="140000"/>
              </a:lnSpc>
            </a:pPr>
            <a:r>
              <a:rPr lang="zh-CN" altLang="zh-CN" sz="3000" b="1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一定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的生态位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4863" name="yt_image_14863" title="H_1048.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58615" y="57785"/>
            <a:ext cx="4867275" cy="67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547973" y="432436"/>
            <a:ext cx="454292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77898" y="1087770"/>
            <a:ext cx="454292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51863" y="1903110"/>
            <a:ext cx="687972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08073" y="3235121"/>
            <a:ext cx="454292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783955" y="3913482"/>
            <a:ext cx="193040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02020" y="4256382"/>
            <a:ext cx="746760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980597" y="4579197"/>
            <a:ext cx="454292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07100" y="4906132"/>
            <a:ext cx="454292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314423" y="4900911"/>
            <a:ext cx="687972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014720" y="5231447"/>
            <a:ext cx="190500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018063" y="5822632"/>
            <a:ext cx="938403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271245" y="6148947"/>
            <a:ext cx="938403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204013" y="6480138"/>
            <a:ext cx="938403" cy="2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5" name="yt_shape_14865"/>
          <p:cNvSpPr txBox="1"/>
          <p:nvPr/>
        </p:nvSpPr>
        <p:spPr>
          <a:xfrm>
            <a:off x="336065" y="540585"/>
            <a:ext cx="5770811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5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群落具有垂直、水平和时间结构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4866" name="yt_table_14866" title="H_475.2"/>
          <p:cNvGraphicFramePr>
            <a:graphicFrameLocks noGrp="1"/>
          </p:cNvGraphicFramePr>
          <p:nvPr/>
        </p:nvGraphicFramePr>
        <p:xfrm>
          <a:off x="287805" y="1838524"/>
          <a:ext cx="11543996" cy="5394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9371"/>
                <a:gridCol w="3167673"/>
                <a:gridCol w="3684669"/>
                <a:gridCol w="3622283"/>
              </a:tblGrid>
              <a:tr h="688340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_f7e15,isEnd"/>
                        </a:rPr>
                        <a:t>项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目</a:t>
                      </a:r>
                      <a:endParaRPr lang="zh-CN" altLang="zh-CN" sz="24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垂直结构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水平结构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时间结构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_4e5cf,isEnd"/>
                        </a:rPr>
                        <a:t>含</a:t>
                      </a:r>
                      <a:b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义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9_fbb64,isEnd"/>
                        </a:rPr>
                        <a:t>群落中的生物配置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9_fbb64,isEnd"/>
                        </a:rPr>
                        <a:t>在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群落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的不同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</a:t>
                      </a:r>
                      <a:r>
                        <a:rPr sz="2400" spc="-100" dirty="0" smtClean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上</a:t>
                      </a:r>
                      <a:endParaRPr lang="zh-CN" altLang="zh-CN" sz="24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群落中的生物在</a:t>
                      </a:r>
                      <a:r>
                        <a:rPr sz="24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</a:t>
                      </a:r>
                      <a:r>
                        <a:rPr sz="2400" spc="-100">
                          <a:latin typeface="Times New Roman" panose="02020603050405020304" pitchFamily="30"/>
                        </a:rPr>
                        <a:t>⁠</a:t>
                      </a:r>
                      <a:br>
                        <a:rPr lang="zh-CN" altLang="zh-CN" sz="2400" b="0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  <a:ea typeface="微软雅黑" panose="020B0503020204020204" pitchFamily="34" charset="-122"/>
                          <a:sym typeface="W:7.505039,H:50.4"/>
                        </a:rPr>
                      </a:br>
                      <a:r>
                        <a:rPr sz="24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</a:t>
                      </a:r>
                      <a:r>
                        <a:rPr sz="2400" spc="-10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640ed,isEnd"/>
                        </a:rPr>
                        <a:t>方向上的配置状</a:t>
                      </a:r>
                      <a:b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况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8_57fa6,isEnd"/>
                        </a:rPr>
                        <a:t>群落的组成和外貌</a:t>
                      </a:r>
                      <a:b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随</a:t>
                      </a:r>
                      <a:r>
                        <a:rPr sz="24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</a:t>
                      </a:r>
                      <a:r>
                        <a:rPr sz="2400" spc="-10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4_b5991,isEnd"/>
                        </a:rPr>
                        <a:t>改变而发</a:t>
                      </a:r>
                      <a:b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生有规律的变化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_d1cfa,isEnd"/>
                        </a:rPr>
                        <a:t>影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响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_888c4,isEnd"/>
                        </a:rPr>
                        <a:t>因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素</a:t>
                      </a:r>
                      <a:endParaRPr lang="zh-CN" altLang="zh-CN" sz="24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9_0b8fc,isEnd"/>
                        </a:rPr>
                        <a:t>光照、温度、氧气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9_0b8fc,isEnd"/>
                        </a:rPr>
                        <a:t>；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栖息地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、食物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9_95604,isEnd"/>
                        </a:rPr>
                        <a:t>不同生物繁殖体的扩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9_340f1,isEnd"/>
                        </a:rPr>
                        <a:t>散能力、生物种间相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9_fd2f4,isEnd"/>
                        </a:rPr>
                        <a:t>互作用、群落内部环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境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—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046901" y="3030373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高度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81165" y="2530475"/>
            <a:ext cx="1020445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kumimoji="0" lang="zh-CN" altLang="zh-CN" sz="3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2_39d24"/>
              </a:rPr>
              <a:t>水</a:t>
            </a:r>
            <a:r>
              <a:rPr lang="zh-CN" altLang="zh-CN" sz="3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+mn-ea"/>
              </a:rPr>
              <a:t>平</a:t>
            </a:r>
            <a:br>
              <a:rPr kumimoji="0" lang="zh-CN" altLang="zh-CN" sz="3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97073" y="3034907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时间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" name="yt_shape_14868"/>
          <p:cNvSpPr txBox="1"/>
          <p:nvPr/>
        </p:nvSpPr>
        <p:spPr>
          <a:xfrm>
            <a:off x="324000" y="432000"/>
            <a:ext cx="5386090" cy="1222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6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地球上分布着不同类型的群落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）类型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4870" name="yt_table_14870" title="H_417.6"/>
          <p:cNvGraphicFramePr>
            <a:graphicFrameLocks noGrp="1"/>
          </p:cNvGraphicFramePr>
          <p:nvPr/>
        </p:nvGraphicFramePr>
        <p:xfrm>
          <a:off x="324000" y="1837924"/>
          <a:ext cx="11544300" cy="4023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75815"/>
                <a:gridCol w="1898650"/>
                <a:gridCol w="7569532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e13b0,isEnd"/>
                        </a:rPr>
                        <a:t>群落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e13b0,isEnd"/>
                        </a:rPr>
                        <a:t>类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型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环境特点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群落特征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66597,isEnd"/>
                        </a:rPr>
                        <a:t>热带雨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林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群落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终年高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温多雨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生物种类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       </a:t>
                      </a:r>
                      <a:r>
                        <a:rPr sz="2400" spc="-100" dirty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6_ffc27,isEnd"/>
                        </a:rPr>
                        <a:t>，群落结构复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杂；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6_f038d,isEnd"/>
                        </a:rPr>
                        <a:t>大部分植物是木本，藤本植物及附生</a:t>
                      </a:r>
                      <a:b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植物也发达；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  <a:p>
                      <a:pPr marL="381000" indent="-3810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④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动物以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       </a:t>
                      </a:r>
                      <a:r>
                        <a:rPr sz="2400" spc="-100" dirty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6_6fc9d,isEnd"/>
                        </a:rPr>
                        <a:t>生活的种类占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优势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550417" y="2538735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极为丰富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1457" y="4065275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树栖攀缘　</a:t>
            </a:r>
            <a:endParaRPr kumimoji="0" lang="zh-CN" altLang="zh-CN" sz="24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4872" name="yt_table_14872" title="H_576"/>
          <p:cNvGraphicFramePr>
            <a:graphicFrameLocks noGrp="1"/>
          </p:cNvGraphicFramePr>
          <p:nvPr/>
        </p:nvGraphicFramePr>
        <p:xfrm>
          <a:off x="324000" y="4579820"/>
          <a:ext cx="11544300" cy="1920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0895"/>
                <a:gridCol w="1893570"/>
                <a:gridCol w="7569835"/>
              </a:tblGrid>
              <a:tr h="467999">
                <a:tc>
                  <a:txBody>
                    <a:bodyPr/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</a:t>
                      </a:r>
                      <a:r>
                        <a:rPr sz="2400" spc="-100" dirty="0" smtClean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en-US" sz="2400" b="0" i="0" u="sng" spc="0" baseline="0" dirty="0" smtClean="0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  <a:ea typeface="微软雅黑" panose="020B0503020204020204" pitchFamily="34" charset="-122"/>
                          <a:sym typeface="W:7.505039,H:50.4"/>
                        </a:rPr>
                        <a:t>      </a:t>
                      </a:r>
                      <a:r>
                        <a:rPr sz="2400" spc="-100" dirty="0" smtClean="0">
                          <a:latin typeface="Times New Roman" panose="02020603050405020304" pitchFamily="30"/>
                        </a:rPr>
                        <a:t>⁠</a:t>
                      </a:r>
                      <a:endParaRPr sz="2400" spc="-100" dirty="0">
                        <a:latin typeface="Times New Roman" panose="02020603050405020304" pitchFamily="30"/>
                      </a:endParaRPr>
                    </a:p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</a:t>
                      </a:r>
                      <a:r>
                        <a:rPr lang="en-US" sz="24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</a:t>
                      </a:r>
                      <a:r>
                        <a:rPr sz="24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</a:t>
                      </a:r>
                      <a:r>
                        <a:rPr sz="2400" spc="-100" dirty="0" smtClean="0">
                          <a:latin typeface="Times New Roman" panose="02020603050405020304" pitchFamily="30"/>
                        </a:rPr>
                        <a:t>⁠⁠</a:t>
                      </a:r>
                      <a:endParaRPr sz="2400" spc="-100" dirty="0">
                        <a:latin typeface="Times New Roman" panose="02020603050405020304" pitchFamily="30"/>
                      </a:endParaRPr>
                    </a:p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</a:t>
                      </a:r>
                      <a:r>
                        <a:rPr lang="en-US" sz="24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</a:t>
                      </a:r>
                      <a:r>
                        <a:rPr sz="24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</a:t>
                      </a:r>
                      <a:r>
                        <a:rPr sz="2400" spc="-100" dirty="0">
                          <a:latin typeface="Times New Roman" panose="02020603050405020304" pitchFamily="30"/>
                        </a:rPr>
                        <a:t>⁠</a:t>
                      </a:r>
                      <a:br>
                        <a:rPr lang="zh-CN" altLang="zh-CN" sz="2400" b="0" i="0" u="sng" dirty="0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  <a:ea typeface="微软雅黑" panose="020B0503020204020204" pitchFamily="34" charset="-122"/>
                          <a:sym typeface="W:7.505039,H:50.4"/>
                        </a:rPr>
                      </a:br>
                      <a:r>
                        <a:rPr sz="2400" spc="-100" dirty="0" smtClean="0">
                          <a:latin typeface="Times New Roman" panose="02020603050405020304" pitchFamily="30"/>
                        </a:rPr>
                        <a:t>⁠</a:t>
                      </a:r>
                      <a:endParaRPr sz="2400" spc="-100" dirty="0">
                        <a:latin typeface="Times New Roman" panose="02020603050405020304" pitchFamily="30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63eb2,isEnd"/>
                        </a:rPr>
                        <a:t>四季分明，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63eb2,isEnd"/>
                        </a:rPr>
                        <a:t>夏季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abc96,isEnd"/>
                        </a:rPr>
                        <a:t>炎热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abc96,isEnd"/>
                        </a:rPr>
                        <a:t>多雨、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abc96,isEnd"/>
                        </a:rPr>
                        <a:t>冬季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寒冷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干燥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5_85438,isEnd"/>
                        </a:rPr>
                        <a:t>群落结构比热带雨林简单但分层明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显；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4_35aa2,isEnd"/>
                        </a:rPr>
                        <a:t>乔木有落叶特性，灌木和阔叶草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7_0f21d,isEnd"/>
                        </a:rPr>
                        <a:t>本植物发育良好，藤本植物不发达，附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生植物多为苔藓和地衣；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5_75534,isEnd"/>
                        </a:rPr>
                        <a:t>地栖动物种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7_80be5,isEnd"/>
                        </a:rPr>
                        <a:t>类和数量比热带雨林群落多，动物生活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节律有明显季节变化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82046" y="4621845"/>
            <a:ext cx="125215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 lvl="0"/>
            <a:r>
              <a:rPr kumimoji="0" lang="zh-CN" altLang="zh-CN" sz="24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3_3aab2"/>
              </a:rPr>
              <a:t>温带</a:t>
            </a:r>
            <a:r>
              <a:rPr lang="zh-CN" altLang="zh-CN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落　</a:t>
            </a:r>
            <a:endParaRPr lang="zh-CN" altLang="zh-CN" sz="240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1101" y="5095941"/>
            <a:ext cx="126085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 lvl="0"/>
            <a: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3_81c09"/>
              </a:rPr>
              <a:t>叶</a:t>
            </a:r>
            <a:r>
              <a:rPr kumimoji="0" lang="zh-CN" altLang="zh-CN" sz="24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3_81c09"/>
              </a:rPr>
              <a:t>阔</a:t>
            </a:r>
            <a:r>
              <a:rPr lang="zh-CN" altLang="zh-CN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叶　</a:t>
            </a:r>
            <a:b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kumimoji="0" lang="zh-CN" altLang="zh-CN" sz="24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8406" y="5542573"/>
            <a:ext cx="103733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3_51f17"/>
              </a:rPr>
              <a:t>林</a:t>
            </a:r>
            <a:r>
              <a:rPr kumimoji="0" lang="zh-CN" altLang="zh-CN" sz="24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3_51f17"/>
              </a:rPr>
              <a:t>群</a:t>
            </a:r>
            <a:r>
              <a:rPr lang="zh-CN" altLang="zh-CN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落　</a:t>
            </a:r>
            <a:b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kumimoji="0" lang="zh-CN" altLang="zh-CN" sz="24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2" name="yt_table_14872" title="H_576"/>
          <p:cNvGraphicFramePr>
            <a:graphicFrameLocks noGrp="1"/>
          </p:cNvGraphicFramePr>
          <p:nvPr/>
        </p:nvGraphicFramePr>
        <p:xfrm>
          <a:off x="324635" y="721560"/>
          <a:ext cx="11543966" cy="2468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83740"/>
                <a:gridCol w="2622390"/>
                <a:gridCol w="6937836"/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bbd0e,isEnd"/>
                        </a:rPr>
                        <a:t>群落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bbd0e,isEnd"/>
                        </a:rPr>
                        <a:t>类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型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环境特点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群落特征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52a5d,isEnd"/>
                        </a:rPr>
                        <a:t>北方针</a:t>
                      </a:r>
                      <a:b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叶林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群落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a4c4b,isEnd"/>
                        </a:rPr>
                        <a:t>夏季温凉、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a4c4b,isEnd"/>
                        </a:rPr>
                        <a:t>冬季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严寒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，终年湿润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5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群落结构简单；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</a:t>
                      </a:r>
                      <a:r>
                        <a:rPr sz="2400" spc="-100" dirty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4_52558,isEnd"/>
                        </a:rPr>
                        <a:t>植物占优</a:t>
                      </a:r>
                      <a:b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7_5e095,isEnd"/>
                        </a:rPr>
                        <a:t>势，树冠不茂密，林下灌木、苔藓和地</a:t>
                      </a:r>
                      <a:b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衣多；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动物种类少，多营定居生活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150072" y="1224705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针叶　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14874" name="yt_table_14874" title="H_734.4"/>
          <p:cNvGraphicFramePr>
            <a:graphicFrameLocks noGrp="1"/>
          </p:cNvGraphicFramePr>
          <p:nvPr/>
        </p:nvGraphicFramePr>
        <p:xfrm>
          <a:off x="324000" y="2746757"/>
          <a:ext cx="11544300" cy="16268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0405"/>
                <a:gridCol w="2635756"/>
                <a:gridCol w="6937836"/>
              </a:tblGrid>
              <a:tr h="1546860">
                <a:tc>
                  <a:txBody>
                    <a:bodyPr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82df8,isEnd"/>
                        </a:rPr>
                        <a:t>草原</a:t>
                      </a:r>
                      <a:endParaRPr lang="en-US" altLang="zh-CN" sz="24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_⨹_3_82df8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82df8,isEnd"/>
                        </a:rPr>
                        <a:t>群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落</a:t>
                      </a:r>
                      <a:endParaRPr lang="zh-CN" altLang="zh-CN" sz="24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5_8cc45,isEnd"/>
                        </a:rPr>
                        <a:t>年降雨量在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250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800 mm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_9872d,isEnd"/>
                        </a:rPr>
                        <a:t>的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地区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4_31e66,isEnd"/>
                        </a:rPr>
                        <a:t>群落结构更简单且分层不明显；</a:t>
                      </a:r>
                      <a:b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sz="24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4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植物（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楷体" panose="02010609060101010101" pitchFamily="30" charset="-122"/>
                        </a:rPr>
                        <a:t>具有旱生特性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5dc5a,isEnd"/>
                        </a:rPr>
                        <a:t>）占优</a:t>
                      </a:r>
                      <a:b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势；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动物种类贫乏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706592" y="3254528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草本　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5" name="yt_table_14874" title="H_734.4"/>
          <p:cNvGraphicFramePr>
            <a:graphicFrameLocks noGrp="1"/>
          </p:cNvGraphicFramePr>
          <p:nvPr/>
        </p:nvGraphicFramePr>
        <p:xfrm>
          <a:off x="324000" y="4387597"/>
          <a:ext cx="11544300" cy="16268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0405"/>
                <a:gridCol w="2635756"/>
                <a:gridCol w="6937836"/>
              </a:tblGrid>
              <a:tr h="467999">
                <a:tc>
                  <a:txBody>
                    <a:bodyPr/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d74a1,isEnd"/>
                        </a:rPr>
                        <a:t>荒漠</a:t>
                      </a:r>
                      <a:endParaRPr lang="en-US" altLang="zh-CN" sz="24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_⨹_3_d74a1,isEnd"/>
                      </a:endParaRPr>
                    </a:p>
                    <a:p>
                      <a:pPr algn="ctr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d74a1,isEnd"/>
                        </a:rPr>
                        <a:t>群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落</a:t>
                      </a:r>
                      <a:endParaRPr lang="zh-CN" altLang="zh-CN" sz="2400" b="0" i="0" u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6_354b5,isEnd"/>
                        </a:rPr>
                        <a:t>年降雨量小于</a:t>
                      </a: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200 mm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3_59af7,isEnd"/>
                        </a:rPr>
                        <a:t>，水分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f304a,isEnd"/>
                        </a:rPr>
                        <a:t>蒸发量远远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7_f304a,isEnd"/>
                        </a:rPr>
                        <a:t>大于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降雨量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群落结构极其简单；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4_c0c8e,isEnd"/>
                        </a:rPr>
                        <a:t>优势植物</a:t>
                      </a:r>
                      <a:b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是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和半灌木；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5_0b331,isEnd"/>
                        </a:rPr>
                        <a:t>动物种类稀</a:t>
                      </a:r>
                      <a:b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少，以小型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0"/>
                        </a:rPr>
                        <a:t>                             </a:t>
                      </a:r>
                      <a:r>
                        <a:rPr sz="2400" spc="-100" dirty="0">
                          <a:latin typeface="Times New Roman" panose="02020603050405020304" pitchFamily="30"/>
                        </a:rPr>
                        <a:t>⁠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,isEnd"/>
                        </a:rPr>
                        <a:t>和爬行类占优势</a:t>
                      </a:r>
                      <a:endParaRPr lang="zh-CN" altLang="zh-CN" sz="24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  <a:sym typeface=",isEnd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670397" y="4896002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灌木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94397" y="5415433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啮齿类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" grpId="0" build="allAtOnce"/>
      <p:bldP spid="7" grpId="0" build="allAtOnce"/>
      <p:bldP spid="9" grpId="0" build="allAtOnce"/>
    </p:bldLst>
  </p:timing>
</p:sld>
</file>

<file path=ppt/tags/tag1.xml><?xml version="1.0" encoding="utf-8"?>
<p:tagLst xmlns:p="http://schemas.openxmlformats.org/presentationml/2006/main">
  <p:tag name="TABLE_ENDDRAG_ORIGIN_RECT" val="909*382"/>
  <p:tag name="TABLE_ENDDRAG_RECT" val="25*94*909*38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5510</Words>
  <Application>WPS 演示</Application>
  <PresentationFormat>宽屏</PresentationFormat>
  <Paragraphs>415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32</vt:i4>
      </vt:variant>
    </vt:vector>
  </HeadingPairs>
  <TitlesOfParts>
    <vt:vector size="182" baseType="lpstr">
      <vt:lpstr>Arial</vt:lpstr>
      <vt:lpstr>宋体</vt:lpstr>
      <vt:lpstr>Wingdings</vt:lpstr>
      <vt:lpstr>等线</vt:lpstr>
      <vt:lpstr>微软雅黑</vt:lpstr>
      <vt:lpstr>阿里巴巴普惠体</vt:lpstr>
      <vt:lpstr>OPPOSans H</vt:lpstr>
      <vt:lpstr>OPPOSans R</vt:lpstr>
      <vt:lpstr>Times New Roman</vt:lpstr>
      <vt:lpstr>_⨹_12_4546c</vt:lpstr>
      <vt:lpstr>Segoe Print</vt:lpstr>
      <vt:lpstr>_⨹_12_feaeb</vt:lpstr>
      <vt:lpstr>_⨹_2_abdc7</vt:lpstr>
      <vt:lpstr>_⨹_2_69f20</vt:lpstr>
      <vt:lpstr>_⨹_2_e9a47</vt:lpstr>
      <vt:lpstr>_⨹_2_cb938</vt:lpstr>
      <vt:lpstr>_⨹_12_6f2e0</vt:lpstr>
      <vt:lpstr>_⨹_11_80dcb</vt:lpstr>
      <vt:lpstr>_⨹_12_d87e5</vt:lpstr>
      <vt:lpstr>_⨹_1_f7e15,isEnd</vt:lpstr>
      <vt:lpstr>,isEnd</vt:lpstr>
      <vt:lpstr>_⨹_1_4e5cf,isEnd</vt:lpstr>
      <vt:lpstr>_⨹_9_fbb64,isEnd</vt:lpstr>
      <vt:lpstr>W:7.505039,H:50.4</vt:lpstr>
      <vt:lpstr>_⨹_7_640ed,isEnd</vt:lpstr>
      <vt:lpstr>_⨹_8_57fa6,isEnd</vt:lpstr>
      <vt:lpstr>_⨹_4_b5991,isEnd</vt:lpstr>
      <vt:lpstr>_⨹_1_d1cfa,isEnd</vt:lpstr>
      <vt:lpstr>_⨹_1_888c4,isEnd</vt:lpstr>
      <vt:lpstr>_⨹_9_0b8fc,isEnd</vt:lpstr>
      <vt:lpstr>_⨹_9_95604,isEnd</vt:lpstr>
      <vt:lpstr>_⨹_9_340f1,isEnd</vt:lpstr>
      <vt:lpstr>_⨹_9_fd2f4,isEnd</vt:lpstr>
      <vt:lpstr>_⨹_2_39d24</vt:lpstr>
      <vt:lpstr>_⨹_3_e13b0,isEnd</vt:lpstr>
      <vt:lpstr>_⨹_3_66597,isEnd</vt:lpstr>
      <vt:lpstr>_⨹_6_ffc27,isEnd</vt:lpstr>
      <vt:lpstr>_⨹_16_f038d,isEnd</vt:lpstr>
      <vt:lpstr>_⨹_6_6fc9d,isEnd</vt:lpstr>
      <vt:lpstr>_⨹_7_63eb2,isEnd</vt:lpstr>
      <vt:lpstr>_⨹_7_abc96,isEnd</vt:lpstr>
      <vt:lpstr>_⨹_15_85438,isEnd</vt:lpstr>
      <vt:lpstr>_⨹_14_35aa2,isEnd</vt:lpstr>
      <vt:lpstr>_⨹_17_0f21d,isEnd</vt:lpstr>
      <vt:lpstr>_⨹_5_75534,isEnd</vt:lpstr>
      <vt:lpstr>_⨹_17_80be5,isEnd</vt:lpstr>
      <vt:lpstr>_⨹_3_3aab2</vt:lpstr>
      <vt:lpstr>_⨹_3_81c09</vt:lpstr>
      <vt:lpstr>_⨹_3_51f17</vt:lpstr>
      <vt:lpstr>_⨹_3_bbd0e,isEnd</vt:lpstr>
      <vt:lpstr>_⨹_3_52a5d,isEnd</vt:lpstr>
      <vt:lpstr>_⨹_7_a4c4b,isEnd</vt:lpstr>
      <vt:lpstr>_⨹_4_52558,isEnd</vt:lpstr>
      <vt:lpstr>_⨹_17_5e095,isEnd</vt:lpstr>
      <vt:lpstr>_⨹_3_82df8,isEnd</vt:lpstr>
      <vt:lpstr>_⨹_5_8cc45,isEnd</vt:lpstr>
      <vt:lpstr>_⨹_1_9872d,isEnd</vt:lpstr>
      <vt:lpstr>_⨹_14_31e66,isEnd</vt:lpstr>
      <vt:lpstr>楷体</vt:lpstr>
      <vt:lpstr>_⨹_3_5dc5a,isEnd</vt:lpstr>
      <vt:lpstr>_⨹_3_d74a1,isEnd</vt:lpstr>
      <vt:lpstr>_⨹_6_354b5,isEnd</vt:lpstr>
      <vt:lpstr>_⨹_3_59af7,isEnd</vt:lpstr>
      <vt:lpstr>_⨹_7_f304a,isEnd</vt:lpstr>
      <vt:lpstr>_⨹_4_c0c8e,isEnd</vt:lpstr>
      <vt:lpstr>_⨹_5_0b331,isEnd</vt:lpstr>
      <vt:lpstr>_⨹_3_89551,isEnd</vt:lpstr>
      <vt:lpstr>_⨹_3_3ba71,isEnd</vt:lpstr>
      <vt:lpstr>_⨹_7_389ed,isEnd</vt:lpstr>
      <vt:lpstr>_⨹_7_a1f37,isEnd</vt:lpstr>
      <vt:lpstr>_⨹_9_ead26,isEnd</vt:lpstr>
      <vt:lpstr>_⨹_8_3771e,isEnd</vt:lpstr>
      <vt:lpstr>_⨹_17_fb75c,isEnd</vt:lpstr>
      <vt:lpstr>_⨹_27_fe080</vt:lpstr>
      <vt:lpstr>Arial Unicode MS</vt:lpstr>
      <vt:lpstr>Calibri</vt:lpstr>
      <vt:lpstr>白正</vt:lpstr>
      <vt:lpstr>_⨹_16_8d915</vt:lpstr>
      <vt:lpstr>_⨹_7_c9f43</vt:lpstr>
      <vt:lpstr>_⨹_9_38076</vt:lpstr>
      <vt:lpstr>_⨹_16_abbf9</vt:lpstr>
      <vt:lpstr>_⨹_2_60f91</vt:lpstr>
      <vt:lpstr>_⨹_27_e9fcc</vt:lpstr>
      <vt:lpstr>_⨹_27_f88e0</vt:lpstr>
      <vt:lpstr>_⨹_27_3c314</vt:lpstr>
      <vt:lpstr>_⨹_26_c3185</vt:lpstr>
      <vt:lpstr>_⨹_26_379f7</vt:lpstr>
      <vt:lpstr>_⨹_26_551cb</vt:lpstr>
      <vt:lpstr>_⨹_26_10efa</vt:lpstr>
      <vt:lpstr>_⨹_27_1f020</vt:lpstr>
      <vt:lpstr>_⨹_26_3db96</vt:lpstr>
      <vt:lpstr>Finished</vt:lpstr>
      <vt:lpstr>_⨹_17_54929</vt:lpstr>
      <vt:lpstr>方正宋三</vt:lpstr>
      <vt:lpstr>_⨹_26_603f5,isEnd</vt:lpstr>
      <vt:lpstr>_⨹_2_3ce5e</vt:lpstr>
      <vt:lpstr>_⨹_13_cdad0,isEnd</vt:lpstr>
      <vt:lpstr>_⨹_6_e4406,isEnd</vt:lpstr>
      <vt:lpstr>_⨹_2_8d405</vt:lpstr>
      <vt:lpstr>_⨹_6_1fb7a,isEnd</vt:lpstr>
      <vt:lpstr>_⨹_1_4008b,isEnd</vt:lpstr>
      <vt:lpstr>_⨹_7_d4d3e,isEnd</vt:lpstr>
      <vt:lpstr>_⨹_14_20679,isEnd</vt:lpstr>
      <vt:lpstr>_⨹_16_a0060</vt:lpstr>
      <vt:lpstr>_⨹_7_c454d</vt:lpstr>
      <vt:lpstr>_⨹_27_c9edf</vt:lpstr>
      <vt:lpstr>_⨹_16_1938c</vt:lpstr>
      <vt:lpstr>_⨹_27_4a1a6</vt:lpstr>
      <vt:lpstr>_⨹_27_c9105</vt:lpstr>
      <vt:lpstr>_⨹_27_e5e55</vt:lpstr>
      <vt:lpstr>_⨹_27_cb355</vt:lpstr>
      <vt:lpstr>_⨹_25_88b72</vt:lpstr>
      <vt:lpstr>_⨹_25_3f936</vt:lpstr>
      <vt:lpstr>_⨹_25_c27d7</vt:lpstr>
      <vt:lpstr>隶书</vt:lpstr>
      <vt:lpstr>_⨹_16_211c6</vt:lpstr>
      <vt:lpstr>_⨹_29_dd66a</vt:lpstr>
      <vt:lpstr>_⨹_29_3dd19</vt:lpstr>
      <vt:lpstr>_⨹_17_78d7f</vt:lpstr>
      <vt:lpstr>_⨹_17_2eae3,isEnd</vt:lpstr>
      <vt:lpstr>_⨹_29_11f6f,isEnd</vt:lpstr>
      <vt:lpstr>_⨹_26_b284a,isEnd</vt:lpstr>
      <vt:lpstr>_⨹_12_b82ac,isEnd</vt:lpstr>
      <vt:lpstr>_⨹_4_cc723</vt:lpstr>
      <vt:lpstr>_⨹_14_f40e8,isEnd</vt:lpstr>
      <vt:lpstr>_⨹_1_85eed,isEnd</vt:lpstr>
      <vt:lpstr>_⨹_2_42069,isEnd</vt:lpstr>
      <vt:lpstr>_⨹_5_4fa80,isEnd</vt:lpstr>
      <vt:lpstr>_⨹_18_21d62,isEnd</vt:lpstr>
      <vt:lpstr>_⨹_14_2081d,isEnd</vt:lpstr>
      <vt:lpstr>_⨹_3_8592e,isEnd</vt:lpstr>
      <vt:lpstr>_⨹_27_31358,isEnd</vt:lpstr>
      <vt:lpstr>_⨹_4_fb93f,isEnd</vt:lpstr>
      <vt:lpstr>_⨹_17_08b2e,isEnd</vt:lpstr>
      <vt:lpstr>方正美黑简体</vt:lpstr>
      <vt:lpstr>Times New Roman</vt:lpstr>
      <vt:lpstr>_⨹_27_3910c,isEnd</vt:lpstr>
      <vt:lpstr>_⨹_26_f8e12,isEnd</vt:lpstr>
      <vt:lpstr>_⨹_25_29df1,isEnd</vt:lpstr>
      <vt:lpstr>_⨹_7_aec38</vt:lpstr>
      <vt:lpstr>_⨹_27_e924d,isEnd</vt:lpstr>
      <vt:lpstr>_⨹_17_4446f,isEnd</vt:lpstr>
      <vt:lpstr>_⨹_26_d41b7,isEnd</vt:lpstr>
      <vt:lpstr>_⨹_26_703bd,isEnd</vt:lpstr>
      <vt:lpstr>黑体</vt:lpstr>
      <vt:lpstr>Office 主题​​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administered</dc:creator>
  <cp:lastModifiedBy>李</cp:lastModifiedBy>
  <cp:revision>70</cp:revision>
  <dcterms:created xsi:type="dcterms:W3CDTF">2023-12-15T00:48:00Z</dcterms:created>
  <dcterms:modified xsi:type="dcterms:W3CDTF">2024-12-05T02:23:46Z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B7A899A75B664E1992C620517606465B</vt:lpwstr>
  </property>
  <property fmtid="{D5CDD505-2E9C-101B-9397-08002B2CF9AE}" pid="3" name="KSOProductBuildVer">
    <vt:lpwstr>2052-11.8.2.11718</vt:lpwstr>
  </property>
</Properties>
</file>