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59" r:id="rId5"/>
    <p:sldId id="279" r:id="rId6"/>
    <p:sldId id="276" r:id="rId7"/>
    <p:sldId id="302" r:id="rId8"/>
    <p:sldId id="285" r:id="rId9"/>
    <p:sldId id="303" r:id="rId10"/>
    <p:sldId id="287" r:id="rId11"/>
    <p:sldId id="288" r:id="rId12"/>
    <p:sldId id="289" r:id="rId13"/>
    <p:sldId id="291" r:id="rId14"/>
    <p:sldId id="286" r:id="rId15"/>
    <p:sldId id="292" r:id="rId16"/>
    <p:sldId id="293" r:id="rId17"/>
    <p:sldId id="294" r:id="rId18"/>
    <p:sldId id="295" r:id="rId19"/>
    <p:sldId id="301" r:id="rId20"/>
    <p:sldId id="297" r:id="rId21"/>
    <p:sldId id="299" r:id="rId22"/>
    <p:sldId id="300" r:id="rId23"/>
    <p:sldId id="298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pos="688" userDrawn="1">
          <p15:clr>
            <a:srgbClr val="A4A3A4"/>
          </p15:clr>
        </p15:guide>
        <p15:guide id="3" pos="7015" userDrawn="1">
          <p15:clr>
            <a:srgbClr val="A4A3A4"/>
          </p15:clr>
        </p15:guide>
        <p15:guide id="4" orient="horz" pos="5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ҧǿ" initials="ҧ" lastIdx="0" clrIdx="0"/>
  <p:cmAuthor id="2" name="陈 羽芃" initials="陈" lastIdx="0" clrIdx="0"/>
  <p:cmAuthor id="3" name="郭小球~" initials="郭" lastIdx="0" clrIdx="1"/>
  <p:cmAuthor id="4" name="dell" initials="d" lastIdx="0" clrIdx="2"/>
  <p:cmAuthor id="5" name="yaosh" initials="y" lastIdx="0" clrIdx="3"/>
  <p:cmAuthor id="6" name="Administrator" initials="A" lastIdx="0" clrIdx="3"/>
  <p:cmAuthor id="7" name="雨林木风" initials="雨" lastIdx="0" clrIdx="0"/>
  <p:cmAuthor id="8" name="作者" initials="作" lastIdx="0" clrIdx="24"/>
  <p:cmAuthor id="9" name="Cai" initials="C" lastIdx="0" clrIdx="6"/>
  <p:cmAuthor id="10" name="姜伟光" initials="姜" lastIdx="0" clrIdx="0"/>
  <p:cmAuthor id="11" name="86158" initials="8" lastIdx="0" clrIdx="8"/>
  <p:cmAuthor id="12" name="yyyaogd@126.com" initials="y" lastIdx="0" clrIdx="0"/>
  <p:cmAuthor id="13" name="wucj" initials="w" lastIdx="0" clrIdx="0"/>
  <p:cmAuthor id="14" name="SkyUser" initials="S" lastIdx="0" clrIdx="0"/>
  <p:cmAuthor id="15" name="admin" initials="a" lastIdx="0" clrIdx="14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fill>
          <a:solidFill>
            <a:schemeClr val="accent3">
              <a:alpha val="20000"/>
            </a:schemeClr>
          </a:solidFill>
        </a:fill>
      </a:tcStyle>
    </a:band1H>
    <a:band1V>
      <a:tcStyle>
        <a:fill>
          <a:solidFill>
            <a:schemeClr val="accent3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4" autoAdjust="0"/>
    <p:restoredTop sz="92027" autoAdjust="0"/>
  </p:normalViewPr>
  <p:slideViewPr>
    <p:cSldViewPr snapToGrid="0" showGuides="1">
      <p:cViewPr varScale="1">
        <p:scale>
          <a:sx n="85" d="100"/>
          <a:sy n="85" d="100"/>
        </p:scale>
        <p:origin x="90" y="1434"/>
      </p:cViewPr>
      <p:guideLst>
        <p:guide orient="horz" pos="3952"/>
        <p:guide pos="688"/>
        <p:guide pos="7015"/>
        <p:guide orient="horz" pos="5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tags" Target="tags/tag15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5FAC0-4E78-4B4A-9ADA-EE7413CBA2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E8FE-40DA-41DC-AE77-8790382988A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tags" Target="../tags/tag1.xml" /><Relationship Id="rId23" Type="http://schemas.openxmlformats.org/officeDocument/2006/relationships/tags" Target="../tags/tag2.xml" /><Relationship Id="rId24" Type="http://schemas.openxmlformats.org/officeDocument/2006/relationships/tags" Target="../tags/tag3.xml" /><Relationship Id="rId25" Type="http://schemas.openxmlformats.org/officeDocument/2006/relationships/tags" Target="../tags/tag4.xml" /><Relationship Id="rId26" Type="http://schemas.openxmlformats.org/officeDocument/2006/relationships/tags" Target="../tags/tag5.xml" /><Relationship Id="rId27" Type="http://schemas.openxmlformats.org/officeDocument/2006/relationships/tags" Target="../tags/tag6.xml" /><Relationship Id="rId28" Type="http://schemas.openxmlformats.org/officeDocument/2006/relationships/image" Target="../media/image1.png" /><Relationship Id="rId29" Type="http://schemas.openxmlformats.org/officeDocument/2006/relationships/tags" Target="../tags/tag7.xml" /><Relationship Id="rId3" Type="http://schemas.openxmlformats.org/officeDocument/2006/relationships/slideLayout" Target="../slideLayouts/slideLayout3.xml" /><Relationship Id="rId30" Type="http://schemas.openxmlformats.org/officeDocument/2006/relationships/image" Target="../media/image2.png" /><Relationship Id="rId31" Type="http://schemas.openxmlformats.org/officeDocument/2006/relationships/tags" Target="../tags/tag8.xml" /><Relationship Id="rId32" Type="http://schemas.openxmlformats.org/officeDocument/2006/relationships/image" Target="file:///D:\qq&#25991;&#20214;\712321467\Image\C2C\Image2\%7b75232B38-A165-1FB7-499C-2E1C792CACB5%7d.png" TargetMode="External" /><Relationship Id="rId33" Type="http://schemas.openxmlformats.org/officeDocument/2006/relationships/image" Target="../media/image3.png" /><Relationship Id="rId34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8867" y="442913"/>
            <a:ext cx="10854267" cy="442912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5"/>
            <p:custDataLst>
              <p:tags r:id="rId23"/>
            </p:custDataLst>
          </p:nvPr>
        </p:nvSpPr>
        <p:spPr>
          <a:xfrm>
            <a:off x="668867" y="952500"/>
            <a:ext cx="10854267" cy="5389563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80533" y="6350000"/>
            <a:ext cx="2698751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917" y="6350000"/>
            <a:ext cx="39581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50000"/>
            <a:ext cx="2700867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/>
                <a:cs typeface="+mn-cs"/>
              </a:rPr>
              <a:t>0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7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15" strike="noStrike" noProof="1"/>
          </a:p>
        </p:txBody>
      </p:sp>
      <p:pic>
        <p:nvPicPr>
          <p:cNvPr id="1032" name="图片 7"/>
          <p:cNvPicPr>
            <a:picLocks noChangeAspect="1"/>
          </p:cNvPicPr>
          <p:nvPr userDrawn="1">
            <p:custDataLst>
              <p:tags r:id="rId2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0" y="0"/>
            <a:ext cx="3598333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图片 10"/>
          <p:cNvPicPr>
            <a:picLocks noChangeAspect="1"/>
          </p:cNvPicPr>
          <p:nvPr userDrawn="1">
            <p:custDataLst>
              <p:tags r:id="rId31"/>
            </p:custDataLst>
          </p:nvPr>
        </p:nvPicPr>
        <p:blipFill>
          <a:blip r:embed="rId30"/>
          <a:stretch>
            <a:fillRect/>
          </a:stretch>
        </p:blipFill>
        <p:spPr>
          <a:xfrm rot="10800000">
            <a:off x="10416117" y="5165725"/>
            <a:ext cx="1775883" cy="169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图片 1073743875" descr="学科网 zxxk.com" title=""/>
          <p:cNvPicPr>
            <a:picLocks noChangeAspect="1"/>
          </p:cNvPicPr>
          <p:nvPr/>
        </p:nvPicPr>
        <p:blipFill>
          <a:blip r:embed="rId33" r:link="rId3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7.jpeg" /><Relationship Id="rId4" Type="http://schemas.openxmlformats.org/officeDocument/2006/relationships/image" Target="../media/image8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9.png" /><Relationship Id="rId4" Type="http://schemas.openxmlformats.org/officeDocument/2006/relationships/image" Target="../media/image10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notesSlide" Target="../notesSlides/notesSlide20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tags" Target="../tags/tag13.xml" /><Relationship Id="rId8" Type="http://schemas.openxmlformats.org/officeDocument/2006/relationships/tags" Target="../tags/tag14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 title=""/>
          <p:cNvSpPr>
            <a:spLocks noGrp="1"/>
          </p:cNvSpPr>
          <p:nvPr>
            <p:ph type="ctrTitle" idx="4294967295"/>
          </p:nvPr>
        </p:nvSpPr>
        <p:spPr>
          <a:xfrm>
            <a:off x="1055688" y="2044237"/>
            <a:ext cx="10080625" cy="1006475"/>
          </a:xfrm>
          <a:prstGeom prst="rect">
            <a:avLst/>
          </a:prstGeom>
        </p:spPr>
        <p:txBody>
          <a:bodyPr/>
          <a:lstStyle/>
          <a:p>
            <a:r>
              <a:rPr lang="zh-CN" altLang="en-US" sz="4800" b="1">
                <a:solidFill>
                  <a:schemeClr val="tx1"/>
                </a:solidFill>
                <a:latin typeface="微软雅黑"/>
                <a:ea typeface="微软雅黑"/>
              </a:rPr>
              <a:t>乡土中国</a:t>
            </a:r>
            <a:r>
              <a:rPr lang="zh-CN" altLang="en-US" sz="3200" b="1">
                <a:solidFill>
                  <a:schemeClr val="tx1"/>
                </a:solidFill>
                <a:latin typeface="微软雅黑"/>
                <a:ea typeface="微软雅黑"/>
              </a:rPr>
              <a:t>（深入研读）</a:t>
            </a:r>
            <a:br>
              <a:rPr lang="en-US" altLang="zh-CN" sz="3200" b="1">
                <a:solidFill>
                  <a:schemeClr val="tx1"/>
                </a:solidFill>
                <a:latin typeface="微软雅黑"/>
                <a:ea typeface="微软雅黑"/>
              </a:rPr>
            </a:br>
            <a:r>
              <a:rPr lang="en-US" altLang="zh-CN" sz="3200" b="1">
                <a:solidFill>
                  <a:schemeClr val="tx1"/>
                </a:solidFill>
                <a:latin typeface="微软雅黑"/>
                <a:ea typeface="微软雅黑"/>
              </a:rPr>
              <a:t>——《</a:t>
            </a:r>
            <a:r>
              <a:rPr lang="zh-CN" altLang="en-US" sz="3200" b="1">
                <a:solidFill>
                  <a:schemeClr val="tx1"/>
                </a:solidFill>
                <a:latin typeface="微软雅黑"/>
                <a:ea typeface="微软雅黑"/>
              </a:rPr>
              <a:t>差序格局</a:t>
            </a:r>
            <a:r>
              <a:rPr lang="en-US" altLang="zh-CN" sz="3200" b="1">
                <a:solidFill>
                  <a:schemeClr val="tx1"/>
                </a:solidFill>
                <a:latin typeface="微软雅黑"/>
                <a:ea typeface="微软雅黑"/>
              </a:rPr>
              <a:t>》《</a:t>
            </a:r>
            <a:r>
              <a:rPr lang="zh-CN" altLang="en-US" sz="3200" b="1">
                <a:solidFill>
                  <a:schemeClr val="tx1"/>
                </a:solidFill>
                <a:latin typeface="微软雅黑"/>
                <a:ea typeface="微软雅黑"/>
              </a:rPr>
              <a:t>系维着私人的道德</a:t>
            </a:r>
            <a:r>
              <a:rPr lang="en-US" altLang="zh-CN" sz="3200" b="1">
                <a:solidFill>
                  <a:schemeClr val="tx1"/>
                </a:solidFill>
                <a:latin typeface="微软雅黑"/>
                <a:ea typeface="微软雅黑"/>
              </a:rPr>
              <a:t>》《</a:t>
            </a:r>
            <a:r>
              <a:rPr lang="zh-CN" altLang="en-US" sz="3200" b="1">
                <a:solidFill>
                  <a:schemeClr val="tx1"/>
                </a:solidFill>
                <a:latin typeface="微软雅黑"/>
                <a:ea typeface="微软雅黑"/>
              </a:rPr>
              <a:t>家族</a:t>
            </a:r>
            <a:r>
              <a:rPr lang="en-US" altLang="zh-CN" sz="3200" b="1">
                <a:solidFill>
                  <a:schemeClr val="tx1"/>
                </a:solidFill>
                <a:latin typeface="微软雅黑"/>
                <a:ea typeface="微软雅黑"/>
              </a:rPr>
              <a:t>》</a:t>
            </a:r>
            <a:endParaRPr lang="en-US" altLang="zh-CN" sz="3200" b="1">
              <a:solidFill>
                <a:schemeClr val="tx1"/>
              </a:solidFill>
              <a:latin typeface="微软雅黑"/>
              <a:ea typeface="微软雅黑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/>
        </p:nvSpPr>
        <p:spPr>
          <a:xfrm>
            <a:off x="748357" y="1017262"/>
            <a:ext cx="7763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学习任务二：辨析中西社会构成的格局之别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30" title=""/>
          <p:cNvSpPr txBox="1"/>
          <p:nvPr/>
        </p:nvSpPr>
        <p:spPr>
          <a:xfrm>
            <a:off x="503172" y="2255755"/>
            <a:ext cx="70928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精读关于差序格局与团体格局的部分，区分出哪些是</a:t>
            </a:r>
            <a:r>
              <a:rPr lang="zh-CN" altLang="en-US" sz="32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观点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，哪些是</a:t>
            </a:r>
            <a:r>
              <a:rPr lang="zh-CN" altLang="en-US" sz="32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材料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结合原文内容对差序格局与团体格局做</a:t>
            </a:r>
            <a:r>
              <a:rPr lang="zh-CN" altLang="en-US" sz="32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概念梳理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，并</a:t>
            </a:r>
            <a:r>
              <a:rPr lang="zh-CN" altLang="en-US" sz="32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完成表格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" name="组合 1" title=""/>
          <p:cNvGrpSpPr/>
          <p:nvPr/>
        </p:nvGrpSpPr>
        <p:grpSpPr>
          <a:xfrm>
            <a:off x="384934" y="1059454"/>
            <a:ext cx="445481" cy="469613"/>
            <a:chOff x="2121873" y="1511588"/>
            <a:chExt cx="445481" cy="469613"/>
          </a:xfrm>
        </p:grpSpPr>
        <p:sp>
          <p:nvSpPr>
            <p:cNvPr id="3" name="矩形 2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/>
        </p:nvSpPr>
        <p:spPr>
          <a:xfrm>
            <a:off x="748357" y="1017262"/>
            <a:ext cx="7763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）团体格局概念梳理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9" name="表格 18" title=""/>
          <p:cNvGraphicFramePr>
            <a:graphicFrameLocks noGrp="1"/>
          </p:cNvGraphicFramePr>
          <p:nvPr/>
        </p:nvGraphicFramePr>
        <p:xfrm>
          <a:off x="346633" y="1766436"/>
          <a:ext cx="9417853" cy="427813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46971"/>
                <a:gridCol w="8370882"/>
              </a:tblGrid>
              <a:tr h="510332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8258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8258">
                <a:tc rowSpan="5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8258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8258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8258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8258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8258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文本框 19" title=""/>
          <p:cNvSpPr txBox="1"/>
          <p:nvPr/>
        </p:nvSpPr>
        <p:spPr>
          <a:xfrm>
            <a:off x="346632" y="1691658"/>
            <a:ext cx="152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概念</a:t>
            </a:r>
            <a:endParaRPr lang="zh-CN" altLang="en-US" sz="360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文本框 20" title=""/>
          <p:cNvSpPr txBox="1"/>
          <p:nvPr/>
        </p:nvSpPr>
        <p:spPr>
          <a:xfrm>
            <a:off x="4786772" y="2193961"/>
            <a:ext cx="293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8C1D1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西洋社会</a:t>
            </a:r>
            <a:endParaRPr lang="zh-CN" altLang="en-US" sz="3600" b="1">
              <a:solidFill>
                <a:srgbClr val="8C1D1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文本框 21" title=""/>
          <p:cNvSpPr txBox="1"/>
          <p:nvPr/>
        </p:nvSpPr>
        <p:spPr>
          <a:xfrm>
            <a:off x="372779" y="2199482"/>
            <a:ext cx="161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范围</a:t>
            </a:r>
            <a:endParaRPr lang="zh-CN" altLang="en-US" sz="360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文本框 22" title=""/>
          <p:cNvSpPr txBox="1"/>
          <p:nvPr/>
        </p:nvSpPr>
        <p:spPr>
          <a:xfrm>
            <a:off x="4786771" y="1657033"/>
            <a:ext cx="293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8C1D1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团体格局</a:t>
            </a:r>
            <a:endParaRPr lang="zh-CN" altLang="en-US" sz="3600" b="1">
              <a:solidFill>
                <a:srgbClr val="8C1D1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文本框 23" title=""/>
          <p:cNvSpPr txBox="1"/>
          <p:nvPr/>
        </p:nvSpPr>
        <p:spPr>
          <a:xfrm>
            <a:off x="372779" y="3563112"/>
            <a:ext cx="161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观点</a:t>
            </a:r>
            <a:endParaRPr lang="zh-CN" altLang="en-US" sz="360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文本框 24" title=""/>
          <p:cNvSpPr txBox="1"/>
          <p:nvPr/>
        </p:nvSpPr>
        <p:spPr>
          <a:xfrm>
            <a:off x="1792942" y="3368483"/>
            <a:ext cx="9723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在团体里的人是一伙，对于团体的关系是相同的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文本框 25" title=""/>
          <p:cNvSpPr txBox="1"/>
          <p:nvPr/>
        </p:nvSpPr>
        <p:spPr>
          <a:xfrm>
            <a:off x="1792941" y="3909324"/>
            <a:ext cx="613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大家承认团体的界限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文本框 26" title=""/>
          <p:cNvSpPr txBox="1"/>
          <p:nvPr/>
        </p:nvSpPr>
        <p:spPr>
          <a:xfrm>
            <a:off x="1792941" y="4450164"/>
            <a:ext cx="98404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团体里的人有一定资格，资格取消就得走出团体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文本框 27" title=""/>
          <p:cNvSpPr txBox="1"/>
          <p:nvPr/>
        </p:nvSpPr>
        <p:spPr>
          <a:xfrm>
            <a:off x="1814190" y="4973384"/>
            <a:ext cx="6134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在西洋社会里争的是权利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文本框 28" title=""/>
          <p:cNvSpPr txBox="1"/>
          <p:nvPr/>
        </p:nvSpPr>
        <p:spPr>
          <a:xfrm>
            <a:off x="199463" y="5516711"/>
            <a:ext cx="161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文学性</a:t>
            </a:r>
            <a:endParaRPr lang="zh-CN" altLang="en-US" sz="280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文本框 29" title=""/>
          <p:cNvSpPr txBox="1"/>
          <p:nvPr/>
        </p:nvSpPr>
        <p:spPr>
          <a:xfrm>
            <a:off x="4786771" y="5402517"/>
            <a:ext cx="293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8C1D1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捆柴比喻</a:t>
            </a:r>
            <a:endParaRPr lang="zh-CN" altLang="en-US" sz="3600" b="1">
              <a:solidFill>
                <a:srgbClr val="8C1D1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文本框 30" title=""/>
          <p:cNvSpPr txBox="1"/>
          <p:nvPr/>
        </p:nvSpPr>
        <p:spPr>
          <a:xfrm>
            <a:off x="1814190" y="2842777"/>
            <a:ext cx="1073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团体是有一定界限的，团体内外的界限不能模糊</a:t>
            </a: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32" name="组合 31" title=""/>
          <p:cNvGrpSpPr/>
          <p:nvPr/>
        </p:nvGrpSpPr>
        <p:grpSpPr>
          <a:xfrm>
            <a:off x="384934" y="1059454"/>
            <a:ext cx="445481" cy="469613"/>
            <a:chOff x="2121873" y="1511588"/>
            <a:chExt cx="445481" cy="469613"/>
          </a:xfrm>
        </p:grpSpPr>
        <p:sp>
          <p:nvSpPr>
            <p:cNvPr id="33" name="矩形 32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/>
        </p:nvSpPr>
        <p:spPr>
          <a:xfrm>
            <a:off x="748357" y="1017262"/>
            <a:ext cx="7763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）差序格局概念梳理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9" name="表格 18" title=""/>
          <p:cNvGraphicFramePr>
            <a:graphicFrameLocks noGrp="1"/>
          </p:cNvGraphicFramePr>
          <p:nvPr/>
        </p:nvGraphicFramePr>
        <p:xfrm>
          <a:off x="384934" y="2011969"/>
          <a:ext cx="8959695" cy="389512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96038"/>
                <a:gridCol w="7963657"/>
              </a:tblGrid>
              <a:tr h="510332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8258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8258">
                <a:tc rowSpan="3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8258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31759">
                <a:tc vMerge="1">
                  <a:txBody>
                    <a:bodyPr vert="horz" wrap="square"/>
                    <a:lstStyle/>
                    <a:p/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8258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文本框 19" title=""/>
          <p:cNvSpPr txBox="1"/>
          <p:nvPr/>
        </p:nvSpPr>
        <p:spPr>
          <a:xfrm>
            <a:off x="349491" y="1951135"/>
            <a:ext cx="152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概念</a:t>
            </a:r>
            <a:endParaRPr lang="zh-CN" altLang="en-US" sz="360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文本框 21" title=""/>
          <p:cNvSpPr txBox="1"/>
          <p:nvPr/>
        </p:nvSpPr>
        <p:spPr>
          <a:xfrm>
            <a:off x="411080" y="2445015"/>
            <a:ext cx="161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范围</a:t>
            </a:r>
            <a:endParaRPr lang="zh-CN" altLang="en-US" sz="360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文本框 22" title=""/>
          <p:cNvSpPr txBox="1"/>
          <p:nvPr/>
        </p:nvSpPr>
        <p:spPr>
          <a:xfrm>
            <a:off x="4825072" y="1902566"/>
            <a:ext cx="293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8C1D1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差序格局</a:t>
            </a:r>
            <a:endParaRPr lang="zh-CN" altLang="en-US" sz="3600" b="1">
              <a:solidFill>
                <a:srgbClr val="8C1D1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文本框 23" title=""/>
          <p:cNvSpPr txBox="1"/>
          <p:nvPr/>
        </p:nvSpPr>
        <p:spPr>
          <a:xfrm>
            <a:off x="307075" y="3882786"/>
            <a:ext cx="161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观点</a:t>
            </a:r>
            <a:endParaRPr lang="zh-CN" altLang="en-US" sz="360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文本框 28" title=""/>
          <p:cNvSpPr txBox="1"/>
          <p:nvPr/>
        </p:nvSpPr>
        <p:spPr>
          <a:xfrm>
            <a:off x="264661" y="5354500"/>
            <a:ext cx="161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文学性</a:t>
            </a:r>
            <a:endParaRPr lang="zh-CN" altLang="en-US" sz="280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文本框 29" title=""/>
          <p:cNvSpPr txBox="1"/>
          <p:nvPr/>
        </p:nvSpPr>
        <p:spPr>
          <a:xfrm>
            <a:off x="4825071" y="5277725"/>
            <a:ext cx="2939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8C1D1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捆柴比喻</a:t>
            </a:r>
            <a:endParaRPr lang="zh-CN" altLang="en-US" sz="3600" b="1">
              <a:solidFill>
                <a:srgbClr val="8C1D1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4793411" y="2444465"/>
            <a:ext cx="300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8C1D1E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乡土中国</a:t>
            </a:r>
            <a:endParaRPr lang="zh-CN" altLang="en-US" sz="3600" b="1">
              <a:solidFill>
                <a:srgbClr val="8C1D1E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1831728" y="3640252"/>
            <a:ext cx="7232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被圈子的波纹所推及的就发生联系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1831728" y="3083104"/>
            <a:ext cx="75390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每个人都是他社会影响所推出去的圈子的中心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1831727" y="4235324"/>
            <a:ext cx="72777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每个人在某一时间某一地点所动用的圈子是不一定相同的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9" name="组合 8" title=""/>
          <p:cNvGrpSpPr/>
          <p:nvPr/>
        </p:nvGrpSpPr>
        <p:grpSpPr>
          <a:xfrm>
            <a:off x="384934" y="1059454"/>
            <a:ext cx="445481" cy="469613"/>
            <a:chOff x="2121873" y="1511588"/>
            <a:chExt cx="445481" cy="469613"/>
          </a:xfrm>
        </p:grpSpPr>
        <p:sp>
          <p:nvSpPr>
            <p:cNvPr id="11" name="矩形 10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115800" y="11760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/>
        </p:nvSpPr>
        <p:spPr>
          <a:xfrm>
            <a:off x="748357" y="1017262"/>
            <a:ext cx="7763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学习任务二：辨析中西社会构成的格局之别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30" title=""/>
          <p:cNvSpPr txBox="1"/>
          <p:nvPr/>
        </p:nvSpPr>
        <p:spPr>
          <a:xfrm>
            <a:off x="307230" y="2587810"/>
            <a:ext cx="8405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再次精读关于差序格局与团体格局的部分，根据表格中梳理的内容，尝试画出捆柴比喻和水波纹比喻的</a:t>
            </a:r>
            <a:r>
              <a:rPr lang="zh-CN" altLang="en-US" sz="32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图例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，并结合图示特点</a:t>
            </a:r>
            <a:r>
              <a:rPr lang="zh-CN" altLang="en-US" sz="32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分析团体格局和社会格局的特点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2" name="组合 1" title=""/>
          <p:cNvGrpSpPr/>
          <p:nvPr/>
        </p:nvGrpSpPr>
        <p:grpSpPr>
          <a:xfrm>
            <a:off x="384934" y="1059454"/>
            <a:ext cx="445481" cy="469613"/>
            <a:chOff x="2121873" y="1511588"/>
            <a:chExt cx="445481" cy="469613"/>
          </a:xfrm>
        </p:grpSpPr>
        <p:sp>
          <p:nvSpPr>
            <p:cNvPr id="3" name="矩形 2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/>
        </p:nvSpPr>
        <p:spPr>
          <a:xfrm>
            <a:off x="632412" y="969346"/>
            <a:ext cx="7763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学习任务二：辨析中西社会构成的格局之别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椭圆 1" title=""/>
          <p:cNvSpPr/>
          <p:nvPr/>
        </p:nvSpPr>
        <p:spPr>
          <a:xfrm>
            <a:off x="454384" y="1613452"/>
            <a:ext cx="3363357" cy="704202"/>
          </a:xfrm>
          <a:prstGeom prst="ellipse">
            <a:avLst/>
          </a:prstGeom>
          <a:solidFill>
            <a:srgbClr val="6E8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捆柴比喻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椭圆 2" title=""/>
          <p:cNvSpPr/>
          <p:nvPr/>
        </p:nvSpPr>
        <p:spPr>
          <a:xfrm>
            <a:off x="5766679" y="1613452"/>
            <a:ext cx="3363358" cy="704202"/>
          </a:xfrm>
          <a:prstGeom prst="ellipse">
            <a:avLst/>
          </a:prstGeom>
          <a:solidFill>
            <a:srgbClr val="6E8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水波纹比喻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9" y="2497871"/>
            <a:ext cx="3785334" cy="2697051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84" y="2497870"/>
            <a:ext cx="3811346" cy="2697051"/>
          </a:xfrm>
          <a:prstGeom prst="rect">
            <a:avLst/>
          </a:prstGeom>
        </p:spPr>
      </p:pic>
      <p:sp>
        <p:nvSpPr>
          <p:cNvPr id="9" name="椭圆 8" title=""/>
          <p:cNvSpPr/>
          <p:nvPr/>
        </p:nvSpPr>
        <p:spPr>
          <a:xfrm>
            <a:off x="479977" y="5518095"/>
            <a:ext cx="3363357" cy="704202"/>
          </a:xfrm>
          <a:prstGeom prst="ellipse">
            <a:avLst/>
          </a:prstGeom>
          <a:solidFill>
            <a:srgbClr val="6E8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团体格局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" name="椭圆 10" title=""/>
          <p:cNvSpPr/>
          <p:nvPr/>
        </p:nvSpPr>
        <p:spPr>
          <a:xfrm>
            <a:off x="5805278" y="5518095"/>
            <a:ext cx="3363358" cy="704202"/>
          </a:xfrm>
          <a:prstGeom prst="ellipse">
            <a:avLst/>
          </a:prstGeom>
          <a:solidFill>
            <a:srgbClr val="6E8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差序格局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12" name="组合 11" title=""/>
          <p:cNvGrpSpPr/>
          <p:nvPr/>
        </p:nvGrpSpPr>
        <p:grpSpPr>
          <a:xfrm>
            <a:off x="268989" y="1011538"/>
            <a:ext cx="445481" cy="469613"/>
            <a:chOff x="2121873" y="1511588"/>
            <a:chExt cx="445481" cy="469613"/>
          </a:xfrm>
        </p:grpSpPr>
        <p:sp>
          <p:nvSpPr>
            <p:cNvPr id="13" name="矩形 12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E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1784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 title=""/>
          <p:cNvSpPr/>
          <p:nvPr/>
        </p:nvSpPr>
        <p:spPr>
          <a:xfrm>
            <a:off x="676452" y="1139857"/>
            <a:ext cx="3363357" cy="704202"/>
          </a:xfrm>
          <a:prstGeom prst="ellipse">
            <a:avLst/>
          </a:prstGeom>
          <a:solidFill>
            <a:srgbClr val="6E8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中国文化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椭圆 2" title=""/>
          <p:cNvSpPr/>
          <p:nvPr/>
        </p:nvSpPr>
        <p:spPr>
          <a:xfrm>
            <a:off x="5531547" y="1124284"/>
            <a:ext cx="3363358" cy="704202"/>
          </a:xfrm>
          <a:prstGeom prst="ellipse">
            <a:avLst/>
          </a:prstGeom>
          <a:solidFill>
            <a:srgbClr val="6E8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西方文化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" name="矩形 14" title=""/>
          <p:cNvSpPr/>
          <p:nvPr/>
        </p:nvSpPr>
        <p:spPr bwMode="auto">
          <a:xfrm>
            <a:off x="-44003" y="2011161"/>
            <a:ext cx="3895943" cy="707886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儒家文化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" name="矩形 15" title=""/>
          <p:cNvSpPr/>
          <p:nvPr/>
        </p:nvSpPr>
        <p:spPr bwMode="auto">
          <a:xfrm>
            <a:off x="5265254" y="2030419"/>
            <a:ext cx="3895943" cy="707886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宗教观念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7" name="矩形 16" title=""/>
          <p:cNvSpPr/>
          <p:nvPr/>
        </p:nvSpPr>
        <p:spPr bwMode="auto">
          <a:xfrm>
            <a:off x="153802" y="2955812"/>
            <a:ext cx="8831172" cy="2123658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“克己复礼为仁。”</a:t>
            </a:r>
            <a:r>
              <a:rPr lang="en-US" altLang="zh-CN" sz="240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《</a:t>
            </a:r>
            <a:r>
              <a:rPr lang="zh-CN" altLang="en-US" sz="240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论语</a:t>
            </a:r>
            <a:r>
              <a:rPr lang="en-US" altLang="zh-CN" sz="240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》</a:t>
            </a:r>
            <a:endParaRPr lang="en-US" altLang="zh-CN" sz="240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 defTabSz="457200">
              <a:defRPr/>
            </a:pPr>
            <a:r>
              <a:rPr lang="zh-CN" altLang="en-US" sz="240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“入则孝，出则弟，谨而信，泛爱众，而亲仁。”</a:t>
            </a:r>
            <a:r>
              <a:rPr lang="en-US" altLang="zh-CN" sz="240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《</a:t>
            </a:r>
            <a:r>
              <a:rPr lang="zh-CN" altLang="en-US" sz="240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论语</a:t>
            </a:r>
            <a:r>
              <a:rPr lang="en-US" altLang="zh-CN" sz="240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》</a:t>
            </a:r>
            <a:endParaRPr lang="en-US" altLang="zh-CN" sz="240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 defTabSz="457200">
              <a:defRPr/>
            </a:pPr>
            <a:r>
              <a:rPr lang="zh-CN" altLang="en-US" sz="240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“身修而后家齐，家齐而后国治，国治而后天下平。”</a:t>
            </a:r>
            <a:r>
              <a:rPr lang="en-US" altLang="zh-CN" sz="240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《</a:t>
            </a:r>
            <a:r>
              <a:rPr lang="zh-CN" altLang="en-US" sz="240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大学</a:t>
            </a:r>
            <a:r>
              <a:rPr lang="en-US" altLang="zh-CN" sz="240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》</a:t>
            </a:r>
            <a:endParaRPr lang="en-US" altLang="zh-CN" sz="240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 defTabSz="457200">
              <a:defRPr/>
            </a:pPr>
            <a:r>
              <a:rPr lang="zh-CN" altLang="en-US" sz="240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“君子亲亲而仁民，仁民而爱物。”</a:t>
            </a:r>
            <a:r>
              <a:rPr lang="en-US" altLang="zh-CN" sz="240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《</a:t>
            </a:r>
            <a:r>
              <a:rPr lang="zh-CN" altLang="en-US" sz="240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孟子</a:t>
            </a:r>
            <a:r>
              <a:rPr lang="en-US" altLang="zh-CN" sz="240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》</a:t>
            </a:r>
            <a:endParaRPr lang="en-US" altLang="zh-CN" sz="240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 defTabSz="457200">
              <a:defRPr/>
            </a:pPr>
            <a:endParaRPr lang="en-US" altLang="zh-CN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8" name="矩形 17" title=""/>
          <p:cNvSpPr/>
          <p:nvPr/>
        </p:nvSpPr>
        <p:spPr bwMode="auto">
          <a:xfrm>
            <a:off x="-454588" y="4662652"/>
            <a:ext cx="5898393" cy="769441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对道德的约束</a:t>
            </a: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" name="矩形 18" title=""/>
          <p:cNvSpPr/>
          <p:nvPr/>
        </p:nvSpPr>
        <p:spPr bwMode="auto">
          <a:xfrm>
            <a:off x="-290442" y="5407232"/>
            <a:ext cx="5898393" cy="769441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有差等地向外推广</a:t>
            </a: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 title=""/>
          <p:cNvSpPr/>
          <p:nvPr/>
        </p:nvSpPr>
        <p:spPr>
          <a:xfrm>
            <a:off x="676452" y="1139857"/>
            <a:ext cx="3363357" cy="704202"/>
          </a:xfrm>
          <a:prstGeom prst="ellipse">
            <a:avLst/>
          </a:prstGeom>
          <a:solidFill>
            <a:srgbClr val="6E8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中国文化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椭圆 2" title=""/>
          <p:cNvSpPr/>
          <p:nvPr/>
        </p:nvSpPr>
        <p:spPr>
          <a:xfrm>
            <a:off x="5531547" y="1124284"/>
            <a:ext cx="3363358" cy="704202"/>
          </a:xfrm>
          <a:prstGeom prst="ellipse">
            <a:avLst/>
          </a:prstGeom>
          <a:solidFill>
            <a:srgbClr val="6E8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西方文化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" name="矩形 14" title=""/>
          <p:cNvSpPr/>
          <p:nvPr/>
        </p:nvSpPr>
        <p:spPr bwMode="auto">
          <a:xfrm>
            <a:off x="-44003" y="2011161"/>
            <a:ext cx="3895943" cy="707886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儒家文化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" name="矩形 15" title=""/>
          <p:cNvSpPr/>
          <p:nvPr/>
        </p:nvSpPr>
        <p:spPr bwMode="auto">
          <a:xfrm>
            <a:off x="5265254" y="2030419"/>
            <a:ext cx="3895943" cy="707886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宗教观念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8" name="矩形 17" title=""/>
          <p:cNvSpPr/>
          <p:nvPr/>
        </p:nvSpPr>
        <p:spPr bwMode="auto">
          <a:xfrm>
            <a:off x="-454588" y="4662652"/>
            <a:ext cx="5898393" cy="769441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对道德的约束</a:t>
            </a: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" name="矩形 18" title=""/>
          <p:cNvSpPr/>
          <p:nvPr/>
        </p:nvSpPr>
        <p:spPr bwMode="auto">
          <a:xfrm>
            <a:off x="-290442" y="5407232"/>
            <a:ext cx="5898393" cy="769441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有差等地向外推广</a:t>
            </a: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Rectangle 1" title=""/>
          <p:cNvSpPr>
            <a:spLocks noChangeArrowheads="1"/>
          </p:cNvSpPr>
          <p:nvPr/>
        </p:nvSpPr>
        <p:spPr bwMode="auto">
          <a:xfrm>
            <a:off x="1413257" y="2719047"/>
            <a:ext cx="774794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等线" panose="02010600030101010101" charset="-122"/>
              <a:ea typeface="华文仿宋" panose="02010600040101010101" pitchFamily="2" charset="-122"/>
              <a:cs typeface="Times New Roman" panose="02020603050405020304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“上帝说要有光，于是便有了光”</a:t>
            </a:r>
            <a:endParaRPr lang="en-US" altLang="zh-CN" sz="24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圣经</a:t>
            </a:r>
            <a:r>
              <a:rPr lang="en-US" altLang="zh-CN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创世纪</a:t>
            </a:r>
            <a:r>
              <a:rPr lang="en-US" altLang="zh-CN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sz="24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“全人类生来都平等，他们都有天赋不可夺的权利。”</a:t>
            </a:r>
            <a:endParaRPr lang="en-US" altLang="zh-CN" sz="24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独立宣言</a:t>
            </a:r>
            <a:r>
              <a:rPr lang="en-US" altLang="zh-CN" sz="24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zh-CN" sz="240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 title=""/>
          <p:cNvSpPr/>
          <p:nvPr/>
        </p:nvSpPr>
        <p:spPr bwMode="auto">
          <a:xfrm>
            <a:off x="4704338" y="4648166"/>
            <a:ext cx="5898393" cy="769441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对权利的规定</a:t>
            </a:r>
            <a:endParaRPr lang="en-US" altLang="zh-CN" sz="4400"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矩形 5" title=""/>
          <p:cNvSpPr/>
          <p:nvPr/>
        </p:nvSpPr>
        <p:spPr bwMode="auto">
          <a:xfrm>
            <a:off x="4704338" y="5418499"/>
            <a:ext cx="5898393" cy="769441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无差等地争取权利</a:t>
            </a:r>
            <a:endParaRPr lang="zh-CN" altLang="en-US" sz="4400"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 title=""/>
          <p:cNvSpPr/>
          <p:nvPr/>
        </p:nvSpPr>
        <p:spPr>
          <a:xfrm>
            <a:off x="1146069" y="969637"/>
            <a:ext cx="3363357" cy="704202"/>
          </a:xfrm>
          <a:prstGeom prst="ellipse">
            <a:avLst/>
          </a:prstGeom>
          <a:solidFill>
            <a:srgbClr val="6E8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FZQingKeBenYueSongS-R-GB" panose="02000000000000000000" pitchFamily="2" charset="-122"/>
                <a:sym typeface="Arial" panose="020b0604020202020204" pitchFamily="34" charset="0"/>
              </a:rPr>
              <a:t>中国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FZQingKeBenYueSongS-R-GB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" name="椭圆 2" title=""/>
          <p:cNvSpPr/>
          <p:nvPr/>
        </p:nvSpPr>
        <p:spPr>
          <a:xfrm>
            <a:off x="6398625" y="969637"/>
            <a:ext cx="3363358" cy="704202"/>
          </a:xfrm>
          <a:prstGeom prst="ellipse">
            <a:avLst/>
          </a:prstGeom>
          <a:solidFill>
            <a:srgbClr val="6E8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FZQingKeBenYueSongS-R-GB" panose="02000000000000000000" pitchFamily="2" charset="-122"/>
                <a:sym typeface="Arial" panose="020b0604020202020204" pitchFamily="34" charset="0"/>
              </a:rPr>
              <a:t>美国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FZQingKeBenYueSongS-R-GB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208267" y="1841643"/>
            <a:ext cx="5363042" cy="440120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zh-CN" altLang="en-US" sz="1600" b="0" i="0">
                <a:solidFill>
                  <a:srgbClr val="0F0F0F"/>
                </a:solidFill>
                <a:effectLst/>
                <a:latin typeface="����"/>
              </a:rPr>
              <a:t>　　      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吾至爱汝，即此爱汝一念，使吾勇于就死也。吾自遇汝以来，常愿天下有情人都成眷属；然遍地腥云，满街狼犬，称心快意，几家能彀？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……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</a:rPr>
              <a:t>吾充吾爱汝之心，助天下人爱其所爱，所以敢先汝而死，不顾汝也。汝体吾此心，于啼泣之余，亦以天下人为念，当亦乐牺牲吾身与汝身之福利，为天下人谋永福也。汝其勿悲！</a:t>
            </a:r>
            <a:endParaRPr lang="zh-CN" altLang="en-US" sz="28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2" name="图片 11" titl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45" y="1915880"/>
            <a:ext cx="2796102" cy="4326968"/>
          </a:xfrm>
          <a:prstGeom prst="rect">
            <a:avLst/>
          </a:prstGeom>
        </p:spPr>
      </p:pic>
      <p:pic>
        <p:nvPicPr>
          <p:cNvPr id="13" name="图片 12" title="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37" y="2716593"/>
            <a:ext cx="4425917" cy="27255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Rectangle 2" title=""/>
          <p:cNvSpPr txBox="1">
            <a:spLocks noChangeArrowheads="1"/>
          </p:cNvSpPr>
          <p:nvPr/>
        </p:nvSpPr>
        <p:spPr>
          <a:xfrm>
            <a:off x="145606" y="926834"/>
            <a:ext cx="8229600" cy="686443"/>
          </a:xfrm>
          <a:prstGeom prst="rect">
            <a:avLst/>
          </a:prstGeom>
          <a:noFill/>
        </p:spPr>
        <p:txBody>
          <a:bodyPr/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>
                <a:solidFill>
                  <a:srgbClr val="11575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中西方核心价值的基本要素对比</a:t>
            </a:r>
            <a:endParaRPr lang="zh-CN" altLang="en-US" sz="3600" b="1">
              <a:solidFill>
                <a:srgbClr val="11575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2" name="Rectangle 3" title=""/>
          <p:cNvSpPr txBox="1">
            <a:spLocks noChangeArrowheads="1"/>
          </p:cNvSpPr>
          <p:nvPr/>
        </p:nvSpPr>
        <p:spPr>
          <a:xfrm>
            <a:off x="-394663" y="3237542"/>
            <a:ext cx="6296653" cy="1974230"/>
          </a:xfrm>
          <a:prstGeom prst="rect">
            <a:avLst/>
          </a:prstGeom>
        </p:spPr>
        <p:txBody>
          <a:bodyPr/>
          <a:lstStyle>
            <a:lvl1pPr marL="216535" indent="-216535" algn="l" defTabSz="866775" rtl="0" eaLnBrk="1" latinLnBrk="0" hangingPunct="1"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40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945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7015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720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3790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495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1200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4270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anose="05020102010507070707" pitchFamily="18" charset="2"/>
              <a:buNone/>
            </a:pPr>
            <a:endParaRPr lang="en-US" altLang="zh-CN" sz="20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zh-CN" altLang="en-US" sz="4000" b="1">
                <a:latin typeface="华文楷体" panose="02010600040101010101" pitchFamily="2" charset="-122"/>
                <a:ea typeface="华文楷体" panose="02010600040101010101" pitchFamily="2" charset="-122"/>
              </a:rPr>
              <a:t>社会秩序  </a:t>
            </a:r>
            <a:endParaRPr lang="en-US" altLang="zh-CN" sz="4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rPr>
              <a:t>自由、平等：</a:t>
            </a:r>
            <a:r>
              <a:rPr lang="zh-CN" altLang="en-US" sz="20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对权利的争取</a:t>
            </a:r>
            <a:r>
              <a:rPr lang="zh-CN" altLang="en-US" sz="24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zh-CN" altLang="en-US" sz="2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endParaRPr lang="en-US" altLang="zh-CN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3" name="组合 12" title=""/>
          <p:cNvGrpSpPr/>
          <p:nvPr/>
        </p:nvGrpSpPr>
        <p:grpSpPr>
          <a:xfrm>
            <a:off x="155878" y="1552894"/>
            <a:ext cx="5084597" cy="4537075"/>
            <a:chOff x="159488" y="997058"/>
            <a:chExt cx="6027216" cy="5584495"/>
          </a:xfrm>
        </p:grpSpPr>
        <p:sp>
          <p:nvSpPr>
            <p:cNvPr id="14" name="等腰三角形 5"/>
            <p:cNvSpPr>
              <a:spLocks noChangeArrowheads="1"/>
            </p:cNvSpPr>
            <p:nvPr/>
          </p:nvSpPr>
          <p:spPr bwMode="auto">
            <a:xfrm>
              <a:off x="159488" y="997058"/>
              <a:ext cx="6027216" cy="5584495"/>
            </a:xfrm>
            <a:prstGeom prst="triangle">
              <a:avLst>
                <a:gd name="adj" fmla="val 48942"/>
              </a:avLst>
            </a:prstGeom>
            <a:noFill/>
            <a:ln w="25400">
              <a:solidFill>
                <a:srgbClr val="695F0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17" name="直接连接符 7"/>
            <p:cNvCxnSpPr>
              <a:cxnSpLocks noChangeShapeType="1"/>
            </p:cNvCxnSpPr>
            <p:nvPr/>
          </p:nvCxnSpPr>
          <p:spPr bwMode="auto">
            <a:xfrm>
              <a:off x="1754372" y="3519480"/>
              <a:ext cx="2753833" cy="0"/>
            </a:xfrm>
            <a:prstGeom prst="line">
              <a:avLst/>
            </a:prstGeom>
            <a:noFill/>
            <a:ln w="25400">
              <a:solidFill>
                <a:srgbClr val="695F0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接连接符 8"/>
            <p:cNvCxnSpPr>
              <a:cxnSpLocks noChangeShapeType="1"/>
            </p:cNvCxnSpPr>
            <p:nvPr/>
          </p:nvCxnSpPr>
          <p:spPr bwMode="auto">
            <a:xfrm>
              <a:off x="1041356" y="4906622"/>
              <a:ext cx="4211126" cy="1588"/>
            </a:xfrm>
            <a:prstGeom prst="line">
              <a:avLst/>
            </a:prstGeom>
            <a:noFill/>
            <a:ln w="25400">
              <a:solidFill>
                <a:srgbClr val="695F0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Rectangle 3" title=""/>
          <p:cNvSpPr txBox="1">
            <a:spLocks noChangeArrowheads="1"/>
          </p:cNvSpPr>
          <p:nvPr/>
        </p:nvSpPr>
        <p:spPr>
          <a:xfrm>
            <a:off x="-291894" y="4479651"/>
            <a:ext cx="5909602" cy="2360427"/>
          </a:xfrm>
          <a:prstGeom prst="rect">
            <a:avLst/>
          </a:prstGeom>
        </p:spPr>
        <p:txBody>
          <a:bodyPr/>
          <a:lstStyle>
            <a:lvl1pPr marL="216535" indent="-216535" algn="l" defTabSz="866775" rtl="0" eaLnBrk="1" latinLnBrk="0" hangingPunct="1"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40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945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7015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720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3790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495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1200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4270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anose="05020102010507070707" pitchFamily="18" charset="2"/>
              <a:buNone/>
            </a:pPr>
            <a:endParaRPr lang="en-US" altLang="zh-CN" sz="2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zh-CN" altLang="en-US" sz="4000" b="1">
                <a:latin typeface="华文楷体" panose="02010600040101010101" pitchFamily="2" charset="-122"/>
                <a:ea typeface="华文楷体" panose="02010600040101010101" pitchFamily="2" charset="-122"/>
              </a:rPr>
              <a:t>主权意义 </a:t>
            </a:r>
            <a:endParaRPr lang="en-US" altLang="zh-CN" sz="4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rPr>
              <a:t>爱国、国家忠诚：</a:t>
            </a:r>
            <a:r>
              <a:rPr lang="zh-CN" altLang="en-US" sz="20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对团体的认同</a:t>
            </a:r>
            <a:endParaRPr lang="zh-CN" altLang="en-US" sz="2000" b="1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buFont typeface="Wingdings 2" panose="05020102010507070707" pitchFamily="18" charset="2"/>
              <a:buNone/>
            </a:pPr>
            <a:endParaRPr lang="zh-CN" altLang="en-US" sz="2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endParaRPr lang="en-US" altLang="zh-CN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Rectangle 3" title=""/>
          <p:cNvSpPr txBox="1">
            <a:spLocks noChangeArrowheads="1"/>
          </p:cNvSpPr>
          <p:nvPr/>
        </p:nvSpPr>
        <p:spPr>
          <a:xfrm>
            <a:off x="1501332" y="2099415"/>
            <a:ext cx="3454901" cy="1545383"/>
          </a:xfrm>
          <a:prstGeom prst="rect">
            <a:avLst/>
          </a:prstGeom>
        </p:spPr>
        <p:txBody>
          <a:bodyPr/>
          <a:lstStyle>
            <a:lvl1pPr marL="216535" indent="-216535" algn="l" defTabSz="866775" rtl="0" eaLnBrk="1" latinLnBrk="0" hangingPunct="1">
              <a:lnSpc>
                <a:spcPct val="90000"/>
              </a:lnSpc>
              <a:spcBef>
                <a:spcPts val="950"/>
              </a:spcBef>
              <a:buFont typeface="Arial" panose="020b0604020202020204" pitchFamily="34" charset="0"/>
              <a:buChar char="•"/>
              <a:defRPr sz="26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240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945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7015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720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3790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495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1200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4270" indent="-216535" algn="l" defTabSz="866775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altLang="zh-CN" sz="2000">
                <a:latin typeface="华文楷体" panose="02010600040101010101" pitchFamily="2" charset="-122"/>
                <a:ea typeface="华文楷体" panose="02010600040101010101" pitchFamily="2" charset="-122"/>
              </a:rPr>
              <a:t>          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个人</a:t>
            </a:r>
            <a:endParaRPr lang="en-US" altLang="zh-CN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	    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品德 </a:t>
            </a:r>
            <a:endParaRPr lang="en-US" altLang="zh-CN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CN" altLang="en-US" sz="2000">
                <a:latin typeface="华文楷体" panose="02010600040101010101" pitchFamily="2" charset="-122"/>
                <a:ea typeface="华文楷体" panose="02010600040101010101" pitchFamily="2" charset="-122"/>
              </a:rPr>
              <a:t>勇敢、诚实、有信</a:t>
            </a:r>
            <a:endParaRPr lang="zh-CN" altLang="en-US" sz="24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0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椭圆 4098" title=""/>
          <p:cNvSpPr>
            <a:spLocks noGrp="1" noChangeArrowheads="1"/>
          </p:cNvSpPr>
          <p:nvPr/>
        </p:nvSpPr>
        <p:spPr bwMode="auto">
          <a:xfrm>
            <a:off x="7182634" y="3359972"/>
            <a:ext cx="905190" cy="903862"/>
          </a:xfrm>
          <a:prstGeom prst="ellipse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我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修身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4" name="任意多边形 4099" title=""/>
          <p:cNvSpPr>
            <a:spLocks noGrp="1" noChangeArrowheads="1"/>
          </p:cNvSpPr>
          <p:nvPr/>
        </p:nvSpPr>
        <p:spPr bwMode="auto">
          <a:xfrm>
            <a:off x="6618458" y="2791235"/>
            <a:ext cx="2019065" cy="2019066"/>
          </a:xfrm>
          <a:custGeom>
            <a:gdLst>
              <a:gd name="T0" fmla="*/ 0 w 21600"/>
              <a:gd name="T1" fmla="*/ 1205707 h 21600"/>
              <a:gd name="T2" fmla="*/ 1205706 w 21600"/>
              <a:gd name="T3" fmla="*/ 0 h 21600"/>
              <a:gd name="T4" fmla="*/ 2411412 w 21600"/>
              <a:gd name="T5" fmla="*/ 1205707 h 21600"/>
              <a:gd name="T6" fmla="*/ 1205706 w 21600"/>
              <a:gd name="T7" fmla="*/ 2411413 h 21600"/>
              <a:gd name="T8" fmla="*/ 0 w 21600"/>
              <a:gd name="T9" fmla="*/ 1205707 h 21600"/>
              <a:gd name="T10" fmla="*/ 666711 w 21600"/>
              <a:gd name="T11" fmla="*/ 1205707 h 21600"/>
              <a:gd name="T12" fmla="*/ 1205706 w 21600"/>
              <a:gd name="T13" fmla="*/ 1744702 h 21600"/>
              <a:gd name="T14" fmla="*/ 1744701 w 21600"/>
              <a:gd name="T15" fmla="*/ 1205707 h 21600"/>
              <a:gd name="T16" fmla="*/ 1205706 w 21600"/>
              <a:gd name="T17" fmla="*/ 666711 h 21600"/>
              <a:gd name="T18" fmla="*/ 666711 w 21600"/>
              <a:gd name="T19" fmla="*/ 120570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972" y="10800"/>
                </a:moveTo>
                <a:cubicBezTo>
                  <a:pt x="5972" y="13466"/>
                  <a:pt x="8134" y="15628"/>
                  <a:pt x="10800" y="15628"/>
                </a:cubicBezTo>
                <a:cubicBezTo>
                  <a:pt x="13466" y="15628"/>
                  <a:pt x="15628" y="13466"/>
                  <a:pt x="15628" y="10800"/>
                </a:cubicBezTo>
                <a:cubicBezTo>
                  <a:pt x="15628" y="8134"/>
                  <a:pt x="13466" y="5972"/>
                  <a:pt x="10800" y="5972"/>
                </a:cubicBezTo>
                <a:cubicBezTo>
                  <a:pt x="8134" y="5972"/>
                  <a:pt x="5972" y="8134"/>
                  <a:pt x="5972" y="10800"/>
                </a:cubicBezTo>
                <a:close/>
              </a:path>
            </a:pathLst>
          </a:custGeom>
          <a:solidFill>
            <a:srgbClr val="00F0E8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任意多边形 4100" title=""/>
          <p:cNvSpPr>
            <a:spLocks noGrp="1" noChangeArrowheads="1"/>
          </p:cNvSpPr>
          <p:nvPr/>
        </p:nvSpPr>
        <p:spPr bwMode="auto">
          <a:xfrm>
            <a:off x="5106681" y="1269044"/>
            <a:ext cx="5064279" cy="5004465"/>
          </a:xfrm>
          <a:custGeom>
            <a:gdLst>
              <a:gd name="T0" fmla="*/ 0 w 21600"/>
              <a:gd name="T1" fmla="*/ 2988469 h 21600"/>
              <a:gd name="T2" fmla="*/ 3024187 w 21600"/>
              <a:gd name="T3" fmla="*/ 0 h 21600"/>
              <a:gd name="T4" fmla="*/ 6048375 w 21600"/>
              <a:gd name="T5" fmla="*/ 2988469 h 21600"/>
              <a:gd name="T6" fmla="*/ 3024187 w 21600"/>
              <a:gd name="T7" fmla="*/ 5976938 h 21600"/>
              <a:gd name="T8" fmla="*/ 0 w 21600"/>
              <a:gd name="T9" fmla="*/ 2988469 h 21600"/>
              <a:gd name="T10" fmla="*/ 769768 w 21600"/>
              <a:gd name="T11" fmla="*/ 2988469 h 21600"/>
              <a:gd name="T12" fmla="*/ 3024187 w 21600"/>
              <a:gd name="T13" fmla="*/ 5216262 h 21600"/>
              <a:gd name="T14" fmla="*/ 5278607 w 21600"/>
              <a:gd name="T15" fmla="*/ 2988469 h 21600"/>
              <a:gd name="T16" fmla="*/ 3024187 w 21600"/>
              <a:gd name="T17" fmla="*/ 760676 h 21600"/>
              <a:gd name="T18" fmla="*/ 769768 w 21600"/>
              <a:gd name="T19" fmla="*/ 2988469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749" y="10800"/>
                </a:moveTo>
                <a:cubicBezTo>
                  <a:pt x="2749" y="15246"/>
                  <a:pt x="6354" y="18851"/>
                  <a:pt x="10800" y="18851"/>
                </a:cubicBezTo>
                <a:cubicBezTo>
                  <a:pt x="15246" y="18851"/>
                  <a:pt x="18851" y="15246"/>
                  <a:pt x="18851" y="10800"/>
                </a:cubicBezTo>
                <a:cubicBezTo>
                  <a:pt x="18851" y="6354"/>
                  <a:pt x="15246" y="2749"/>
                  <a:pt x="10800" y="2749"/>
                </a:cubicBezTo>
                <a:cubicBezTo>
                  <a:pt x="6354" y="2749"/>
                  <a:pt x="2749" y="6354"/>
                  <a:pt x="2749" y="10800"/>
                </a:cubicBez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6" name="任意多边形 4101" title=""/>
          <p:cNvSpPr>
            <a:spLocks noGrp="1" noChangeArrowheads="1"/>
          </p:cNvSpPr>
          <p:nvPr/>
        </p:nvSpPr>
        <p:spPr bwMode="auto">
          <a:xfrm>
            <a:off x="6168192" y="2346621"/>
            <a:ext cx="2871087" cy="2872416"/>
          </a:xfrm>
          <a:custGeom>
            <a:gdLst>
              <a:gd name="T0" fmla="*/ 0 w 21600"/>
              <a:gd name="T1" fmla="*/ 1715294 h 21600"/>
              <a:gd name="T2" fmla="*/ 1714500 w 21600"/>
              <a:gd name="T3" fmla="*/ 0 h 21600"/>
              <a:gd name="T4" fmla="*/ 3429000 w 21600"/>
              <a:gd name="T5" fmla="*/ 1715294 h 21600"/>
              <a:gd name="T6" fmla="*/ 1714500 w 21600"/>
              <a:gd name="T7" fmla="*/ 3430588 h 21600"/>
              <a:gd name="T8" fmla="*/ 0 w 21600"/>
              <a:gd name="T9" fmla="*/ 1715294 h 21600"/>
              <a:gd name="T10" fmla="*/ 530701 w 21600"/>
              <a:gd name="T11" fmla="*/ 1715294 h 21600"/>
              <a:gd name="T12" fmla="*/ 1714500 w 21600"/>
              <a:gd name="T13" fmla="*/ 2899641 h 21600"/>
              <a:gd name="T14" fmla="*/ 2898299 w 21600"/>
              <a:gd name="T15" fmla="*/ 1715294 h 21600"/>
              <a:gd name="T16" fmla="*/ 1714500 w 21600"/>
              <a:gd name="T17" fmla="*/ 530947 h 21600"/>
              <a:gd name="T18" fmla="*/ 530701 w 21600"/>
              <a:gd name="T19" fmla="*/ 1715294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343" y="10800"/>
                </a:moveTo>
                <a:cubicBezTo>
                  <a:pt x="3343" y="14918"/>
                  <a:pt x="6682" y="18257"/>
                  <a:pt x="10800" y="18257"/>
                </a:cubicBezTo>
                <a:cubicBezTo>
                  <a:pt x="14918" y="18257"/>
                  <a:pt x="18257" y="14918"/>
                  <a:pt x="18257" y="10800"/>
                </a:cubicBezTo>
                <a:cubicBezTo>
                  <a:pt x="18257" y="6682"/>
                  <a:pt x="14918" y="3343"/>
                  <a:pt x="10800" y="3343"/>
                </a:cubicBezTo>
                <a:cubicBezTo>
                  <a:pt x="6682" y="3343"/>
                  <a:pt x="3343" y="6682"/>
                  <a:pt x="3343" y="10800"/>
                </a:cubicBezTo>
                <a:close/>
              </a:path>
            </a:pathLst>
          </a:cu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任意多边形 4102" title=""/>
          <p:cNvSpPr>
            <a:spLocks noGrp="1" noChangeArrowheads="1"/>
          </p:cNvSpPr>
          <p:nvPr/>
        </p:nvSpPr>
        <p:spPr bwMode="auto">
          <a:xfrm>
            <a:off x="5720923" y="1901332"/>
            <a:ext cx="3797544" cy="3798873"/>
          </a:xfrm>
          <a:custGeom>
            <a:gdLst>
              <a:gd name="T0" fmla="*/ 0 w 21600"/>
              <a:gd name="T1" fmla="*/ 2268538 h 21600"/>
              <a:gd name="T2" fmla="*/ 2267744 w 21600"/>
              <a:gd name="T3" fmla="*/ 0 h 21600"/>
              <a:gd name="T4" fmla="*/ 4535487 w 21600"/>
              <a:gd name="T5" fmla="*/ 2268538 h 21600"/>
              <a:gd name="T6" fmla="*/ 2267744 w 21600"/>
              <a:gd name="T7" fmla="*/ 4537075 h 21600"/>
              <a:gd name="T8" fmla="*/ 0 w 21600"/>
              <a:gd name="T9" fmla="*/ 2268538 h 21600"/>
              <a:gd name="T10" fmla="*/ 558117 w 21600"/>
              <a:gd name="T11" fmla="*/ 2268538 h 21600"/>
              <a:gd name="T12" fmla="*/ 2267744 w 21600"/>
              <a:gd name="T13" fmla="*/ 3978763 h 21600"/>
              <a:gd name="T14" fmla="*/ 3977370 w 21600"/>
              <a:gd name="T15" fmla="*/ 2268538 h 21600"/>
              <a:gd name="T16" fmla="*/ 2267744 w 21600"/>
              <a:gd name="T17" fmla="*/ 558312 h 21600"/>
              <a:gd name="T18" fmla="*/ 558117 w 21600"/>
              <a:gd name="T19" fmla="*/ 2268538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658" y="10800"/>
                </a:moveTo>
                <a:cubicBezTo>
                  <a:pt x="2658" y="15297"/>
                  <a:pt x="6303" y="18942"/>
                  <a:pt x="10800" y="18942"/>
                </a:cubicBezTo>
                <a:cubicBezTo>
                  <a:pt x="15297" y="18942"/>
                  <a:pt x="18942" y="15297"/>
                  <a:pt x="18942" y="10800"/>
                </a:cubicBezTo>
                <a:cubicBezTo>
                  <a:pt x="18942" y="6303"/>
                  <a:pt x="15297" y="2658"/>
                  <a:pt x="10800" y="2658"/>
                </a:cubicBezTo>
                <a:cubicBezTo>
                  <a:pt x="6303" y="2658"/>
                  <a:pt x="2658" y="6303"/>
                  <a:pt x="2658" y="10800"/>
                </a:cubicBezTo>
                <a:close/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8" name="直接连接符 4103" title=""/>
          <p:cNvSpPr>
            <a:spLocks noGrp="1" noChangeShapeType="1"/>
          </p:cNvSpPr>
          <p:nvPr/>
        </p:nvSpPr>
        <p:spPr bwMode="auto">
          <a:xfrm>
            <a:off x="5836174" y="2029327"/>
            <a:ext cx="3618102" cy="3556959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9" name="直接连接符 4104" title=""/>
          <p:cNvSpPr>
            <a:spLocks noGrp="1" noChangeShapeType="1"/>
          </p:cNvSpPr>
          <p:nvPr/>
        </p:nvSpPr>
        <p:spPr bwMode="auto">
          <a:xfrm flipV="1">
            <a:off x="5678906" y="2163348"/>
            <a:ext cx="3919831" cy="313560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/>
          <a:lstStyle/>
          <a:p>
            <a:endParaRPr lang="zh-CN" altLang="en-US" sz="14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0" name="矩形 4105" title=""/>
          <p:cNvSpPr>
            <a:spLocks noGrp="1" noChangeArrowheads="1"/>
          </p:cNvSpPr>
          <p:nvPr/>
        </p:nvSpPr>
        <p:spPr bwMode="auto">
          <a:xfrm>
            <a:off x="7871899" y="3298510"/>
            <a:ext cx="765624" cy="76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他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1" name="矩形 4106" title=""/>
          <p:cNvSpPr>
            <a:spLocks noGrp="1" noChangeArrowheads="1"/>
          </p:cNvSpPr>
          <p:nvPr/>
        </p:nvSpPr>
        <p:spPr bwMode="auto">
          <a:xfrm>
            <a:off x="8443041" y="3337089"/>
            <a:ext cx="765624" cy="76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他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2" name="矩形 4107" title=""/>
          <p:cNvSpPr>
            <a:spLocks noGrp="1" noChangeArrowheads="1"/>
          </p:cNvSpPr>
          <p:nvPr/>
        </p:nvSpPr>
        <p:spPr bwMode="auto">
          <a:xfrm>
            <a:off x="8988425" y="3356210"/>
            <a:ext cx="765624" cy="76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他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3" name="矩形 4108" title=""/>
          <p:cNvSpPr>
            <a:spLocks noGrp="1" noChangeArrowheads="1"/>
          </p:cNvSpPr>
          <p:nvPr/>
        </p:nvSpPr>
        <p:spPr bwMode="auto">
          <a:xfrm>
            <a:off x="9545701" y="3193172"/>
            <a:ext cx="765624" cy="111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他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（它）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D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矩形 4109" title=""/>
          <p:cNvSpPr>
            <a:spLocks noGrp="1" noChangeArrowheads="1"/>
          </p:cNvSpPr>
          <p:nvPr/>
        </p:nvSpPr>
        <p:spPr bwMode="auto">
          <a:xfrm>
            <a:off x="7208423" y="4121834"/>
            <a:ext cx="765624" cy="76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齐家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5" name="矩形 4110" title=""/>
          <p:cNvSpPr>
            <a:spLocks noGrp="1" noChangeArrowheads="1"/>
          </p:cNvSpPr>
          <p:nvPr/>
        </p:nvSpPr>
        <p:spPr bwMode="auto">
          <a:xfrm>
            <a:off x="7252417" y="4615035"/>
            <a:ext cx="765624" cy="76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治国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6" name="矩形 4111" title=""/>
          <p:cNvSpPr>
            <a:spLocks noGrp="1" noChangeArrowheads="1"/>
          </p:cNvSpPr>
          <p:nvPr/>
        </p:nvSpPr>
        <p:spPr bwMode="auto">
          <a:xfrm>
            <a:off x="7236883" y="5158384"/>
            <a:ext cx="765624" cy="76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平天下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7" name="矩形 4112" title=""/>
          <p:cNvSpPr>
            <a:spLocks noGrp="1" noChangeArrowheads="1"/>
          </p:cNvSpPr>
          <p:nvPr/>
        </p:nvSpPr>
        <p:spPr bwMode="auto">
          <a:xfrm>
            <a:off x="7213108" y="5671626"/>
            <a:ext cx="945067" cy="76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天人合一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8" name="矩形 4113" title=""/>
          <p:cNvSpPr>
            <a:spLocks noGrp="1" noChangeArrowheads="1"/>
          </p:cNvSpPr>
          <p:nvPr/>
        </p:nvSpPr>
        <p:spPr bwMode="auto">
          <a:xfrm>
            <a:off x="7262045" y="1153643"/>
            <a:ext cx="765624" cy="76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宇宙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9" name="矩形 4114" title=""/>
          <p:cNvSpPr>
            <a:spLocks noGrp="1" noChangeArrowheads="1"/>
          </p:cNvSpPr>
          <p:nvPr/>
        </p:nvSpPr>
        <p:spPr bwMode="auto">
          <a:xfrm>
            <a:off x="7220923" y="1738041"/>
            <a:ext cx="765624" cy="76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家国-天下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0" name="矩形 4115" title=""/>
          <p:cNvSpPr>
            <a:spLocks noGrp="1" noChangeArrowheads="1"/>
          </p:cNvSpPr>
          <p:nvPr/>
        </p:nvSpPr>
        <p:spPr bwMode="auto">
          <a:xfrm>
            <a:off x="7220923" y="2192731"/>
            <a:ext cx="765624" cy="76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社会-国家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1" name="矩形 4116" title=""/>
          <p:cNvSpPr>
            <a:spLocks noGrp="1" noChangeArrowheads="1"/>
          </p:cNvSpPr>
          <p:nvPr/>
        </p:nvSpPr>
        <p:spPr bwMode="auto">
          <a:xfrm>
            <a:off x="7270266" y="2657254"/>
            <a:ext cx="765624" cy="76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家族-社会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2" name="矩形 4117" title=""/>
          <p:cNvSpPr>
            <a:spLocks noGrp="1" noChangeArrowheads="1"/>
          </p:cNvSpPr>
          <p:nvPr/>
        </p:nvSpPr>
        <p:spPr bwMode="auto">
          <a:xfrm>
            <a:off x="6511120" y="3322703"/>
            <a:ext cx="765624" cy="76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父子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父子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3" name="矩形 4118" title=""/>
          <p:cNvSpPr>
            <a:spLocks noGrp="1" noChangeArrowheads="1"/>
          </p:cNvSpPr>
          <p:nvPr/>
        </p:nvSpPr>
        <p:spPr bwMode="auto">
          <a:xfrm>
            <a:off x="6053533" y="3309363"/>
            <a:ext cx="765624" cy="76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臣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臣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4" name="矩形 4119" title=""/>
          <p:cNvSpPr>
            <a:spLocks noGrp="1" noChangeArrowheads="1"/>
          </p:cNvSpPr>
          <p:nvPr/>
        </p:nvSpPr>
        <p:spPr bwMode="auto">
          <a:xfrm>
            <a:off x="5595969" y="3294584"/>
            <a:ext cx="765624" cy="76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君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君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5" name="矩形 4120" title=""/>
          <p:cNvSpPr>
            <a:spLocks noGrp="1" noChangeArrowheads="1"/>
          </p:cNvSpPr>
          <p:nvPr/>
        </p:nvSpPr>
        <p:spPr bwMode="auto">
          <a:xfrm>
            <a:off x="5110440" y="3237542"/>
            <a:ext cx="458940" cy="9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天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人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合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hangingPunct="1"/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</a:rPr>
              <a:t>一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/>
        </p:nvSpPr>
        <p:spPr>
          <a:xfrm>
            <a:off x="748357" y="1017262"/>
            <a:ext cx="7763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学习任务四：社科类著作阅读方法总结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" name="组合 5" title=""/>
          <p:cNvGrpSpPr/>
          <p:nvPr/>
        </p:nvGrpSpPr>
        <p:grpSpPr>
          <a:xfrm>
            <a:off x="404476" y="1059454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711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AE0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0203"/>
                </a:solidFill>
              </a:endParaRPr>
            </a:p>
          </p:txBody>
        </p:sp>
      </p:grpSp>
      <p:sp>
        <p:nvSpPr>
          <p:cNvPr id="5" name="椭圆 4" title=""/>
          <p:cNvSpPr/>
          <p:nvPr/>
        </p:nvSpPr>
        <p:spPr>
          <a:xfrm>
            <a:off x="522352" y="2830105"/>
            <a:ext cx="325597" cy="325597"/>
          </a:xfrm>
          <a:prstGeom prst="ellipse">
            <a:avLst/>
          </a:prstGeom>
          <a:solidFill>
            <a:srgbClr val="8C1D1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FZQingKeBenYueSongS-R-GB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9" name="矩形 8" title=""/>
          <p:cNvSpPr/>
          <p:nvPr/>
        </p:nvSpPr>
        <p:spPr>
          <a:xfrm>
            <a:off x="1010866" y="2513085"/>
            <a:ext cx="8240219" cy="76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观察思考司空见惯的现象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 title=""/>
          <p:cNvSpPr/>
          <p:nvPr/>
        </p:nvSpPr>
        <p:spPr bwMode="auto">
          <a:xfrm>
            <a:off x="230880" y="1752814"/>
            <a:ext cx="6925294" cy="584775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费孝通先生写作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《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乡土中国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》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的思路</a:t>
            </a:r>
            <a:endParaRPr kumimoji="0" lang="en-US" altLang="zh-CN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" name="矩形 11" title=""/>
          <p:cNvSpPr/>
          <p:nvPr/>
        </p:nvSpPr>
        <p:spPr>
          <a:xfrm>
            <a:off x="6470712" y="2728016"/>
            <a:ext cx="2834509" cy="76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noProof="0">
                <a:solidFill>
                  <a:srgbClr val="11575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《</a:t>
            </a:r>
            <a:r>
              <a:rPr lang="zh-CN" altLang="en-US" sz="3200" noProof="0">
                <a:solidFill>
                  <a:srgbClr val="11575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差序格局</a:t>
            </a:r>
            <a:r>
              <a:rPr lang="en-US" altLang="zh-CN" sz="3200" noProof="0">
                <a:solidFill>
                  <a:srgbClr val="11575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》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11575A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 title=""/>
          <p:cNvSpPr/>
          <p:nvPr/>
        </p:nvSpPr>
        <p:spPr>
          <a:xfrm>
            <a:off x="1010866" y="3235797"/>
            <a:ext cx="7985385" cy="76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分析导致现象的社会格局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椭圆 19" title=""/>
          <p:cNvSpPr/>
          <p:nvPr/>
        </p:nvSpPr>
        <p:spPr>
          <a:xfrm>
            <a:off x="522353" y="3537644"/>
            <a:ext cx="325597" cy="325597"/>
          </a:xfrm>
          <a:prstGeom prst="ellipse">
            <a:avLst/>
          </a:prstGeom>
          <a:solidFill>
            <a:srgbClr val="8C1D1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FZQingKeBenYueSongS-R-GB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2" name="矩形 21" title=""/>
          <p:cNvSpPr/>
          <p:nvPr/>
        </p:nvSpPr>
        <p:spPr>
          <a:xfrm>
            <a:off x="1010866" y="3942115"/>
            <a:ext cx="7985385" cy="76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探究其背后的文化本质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椭圆 22" title=""/>
          <p:cNvSpPr/>
          <p:nvPr/>
        </p:nvSpPr>
        <p:spPr>
          <a:xfrm>
            <a:off x="522354" y="4250594"/>
            <a:ext cx="325597" cy="325597"/>
          </a:xfrm>
          <a:prstGeom prst="ellipse">
            <a:avLst/>
          </a:prstGeom>
          <a:solidFill>
            <a:srgbClr val="8C1D1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FZQingKeBenYueSongS-R-GB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5" name="矩形 24" title=""/>
          <p:cNvSpPr/>
          <p:nvPr/>
        </p:nvSpPr>
        <p:spPr>
          <a:xfrm>
            <a:off x="1010866" y="4634019"/>
            <a:ext cx="5804312" cy="76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回到现象再次思考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椭圆 25" title=""/>
          <p:cNvSpPr/>
          <p:nvPr/>
        </p:nvSpPr>
        <p:spPr>
          <a:xfrm>
            <a:off x="523153" y="4958133"/>
            <a:ext cx="325597" cy="325597"/>
          </a:xfrm>
          <a:prstGeom prst="ellipse">
            <a:avLst/>
          </a:prstGeom>
          <a:solidFill>
            <a:srgbClr val="8C1D1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FZQingKeBenYueSongS-R-GB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7" name="矩形 26" title=""/>
          <p:cNvSpPr/>
          <p:nvPr/>
        </p:nvSpPr>
        <p:spPr>
          <a:xfrm>
            <a:off x="5951165" y="3996454"/>
            <a:ext cx="391568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>
                <a:solidFill>
                  <a:srgbClr val="11575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《</a:t>
            </a:r>
            <a:r>
              <a:rPr lang="zh-CN" altLang="en-US" sz="2800" noProof="0">
                <a:solidFill>
                  <a:srgbClr val="11575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系维着私人的道德</a:t>
            </a:r>
            <a:r>
              <a:rPr lang="en-US" altLang="zh-CN" sz="2800" noProof="0">
                <a:solidFill>
                  <a:srgbClr val="11575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》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11575A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箭头: 下 28" title=""/>
          <p:cNvSpPr/>
          <p:nvPr/>
        </p:nvSpPr>
        <p:spPr>
          <a:xfrm>
            <a:off x="7680400" y="3687162"/>
            <a:ext cx="219442" cy="247233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30" name="矩形 29" title=""/>
          <p:cNvSpPr/>
          <p:nvPr/>
        </p:nvSpPr>
        <p:spPr>
          <a:xfrm>
            <a:off x="448261" y="5359925"/>
            <a:ext cx="10784708" cy="84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>
                <a:solidFill>
                  <a:srgbClr val="8C1D1E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由表及里、层层深入、环环相扣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8C1D1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 title=""/>
          <p:cNvSpPr/>
          <p:nvPr/>
        </p:nvSpPr>
        <p:spPr>
          <a:xfrm>
            <a:off x="6876784" y="4653976"/>
            <a:ext cx="2060558" cy="76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>
                <a:solidFill>
                  <a:srgbClr val="11575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《</a:t>
            </a:r>
            <a:r>
              <a:rPr lang="zh-CN" altLang="en-US" sz="3200">
                <a:solidFill>
                  <a:srgbClr val="11575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家族</a:t>
            </a:r>
            <a:r>
              <a:rPr lang="en-US" altLang="zh-CN" sz="3200">
                <a:solidFill>
                  <a:srgbClr val="11575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》</a:t>
            </a:r>
            <a:endParaRPr lang="zh-CN" altLang="en-US" sz="3200">
              <a:solidFill>
                <a:srgbClr val="11575A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箭头: 下 31" title=""/>
          <p:cNvSpPr/>
          <p:nvPr/>
        </p:nvSpPr>
        <p:spPr>
          <a:xfrm>
            <a:off x="7687621" y="4647483"/>
            <a:ext cx="219442" cy="247233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2" grpId="0"/>
      <p:bldP spid="14" grpId="0"/>
      <p:bldP spid="20" grpId="0" animBg="1"/>
      <p:bldP spid="22" grpId="0"/>
      <p:bldP spid="23" grpId="0" animBg="1"/>
      <p:bldP spid="25" grpId="0"/>
      <p:bldP spid="26" grpId="0" animBg="1"/>
      <p:bldP spid="27" grpId="0"/>
      <p:bldP spid="29" grpId="0" animBg="1"/>
      <p:bldP spid="30" grpId="0"/>
      <p:bldP spid="31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 title=""/>
          <p:cNvGrpSpPr/>
          <p:nvPr/>
        </p:nvGrpSpPr>
        <p:grpSpPr>
          <a:xfrm>
            <a:off x="2031596" y="1933089"/>
            <a:ext cx="6536671" cy="540000"/>
            <a:chOff x="996173" y="2188583"/>
            <a:chExt cx="6536671" cy="540000"/>
          </a:xfrm>
        </p:grpSpPr>
        <p:grpSp>
          <p:nvGrpSpPr>
            <p:cNvPr id="18" name="组合 17"/>
            <p:cNvGrpSpPr/>
            <p:nvPr/>
          </p:nvGrpSpPr>
          <p:grpSpPr>
            <a:xfrm>
              <a:off x="996173" y="2188583"/>
              <a:ext cx="6536671" cy="540000"/>
              <a:chOff x="1635964" y="1686127"/>
              <a:chExt cx="7282375" cy="601602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1852333" y="1729911"/>
                <a:ext cx="7066006" cy="528105"/>
              </a:xfrm>
              <a:prstGeom prst="roundRect">
                <a:avLst/>
              </a:prstGeom>
              <a:solidFill>
                <a:srgbClr val="01431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 rot="18614180">
                <a:off x="1635965" y="1686126"/>
                <a:ext cx="601602" cy="601603"/>
              </a:xfrm>
              <a:prstGeom prst="rect">
                <a:avLst/>
              </a:prstGeom>
              <a:solidFill>
                <a:srgbClr val="01621F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185172" y="2204712"/>
              <a:ext cx="6347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1    </a:t>
              </a:r>
              <a:r>
                <a:rPr lang="zh-CN" altLang="en-US" sz="240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理解</a:t>
              </a:r>
              <a:r>
                <a:rPr lang="en-US" altLang="zh-CN" sz="240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《</a:t>
              </a:r>
              <a:r>
                <a:rPr lang="zh-CN" altLang="en-US" sz="240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乡土中国</a:t>
              </a:r>
              <a:r>
                <a:rPr lang="en-US" altLang="zh-CN" sz="240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》</a:t>
              </a:r>
              <a:r>
                <a:rPr lang="zh-CN" altLang="en-US" sz="240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核心篇章的重要概念</a:t>
              </a:r>
              <a:endParaRPr lang="zh-CN" altLang="en-US" sz="240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4" name="组合 3" title=""/>
          <p:cNvGrpSpPr/>
          <p:nvPr/>
        </p:nvGrpSpPr>
        <p:grpSpPr>
          <a:xfrm>
            <a:off x="2031595" y="4378131"/>
            <a:ext cx="6536671" cy="540000"/>
            <a:chOff x="996172" y="4633625"/>
            <a:chExt cx="6536671" cy="540000"/>
          </a:xfrm>
        </p:grpSpPr>
        <p:grpSp>
          <p:nvGrpSpPr>
            <p:cNvPr id="23" name="组合 22"/>
            <p:cNvGrpSpPr/>
            <p:nvPr/>
          </p:nvGrpSpPr>
          <p:grpSpPr>
            <a:xfrm>
              <a:off x="996172" y="4633625"/>
              <a:ext cx="6536671" cy="540000"/>
              <a:chOff x="1635964" y="1686127"/>
              <a:chExt cx="7282375" cy="601602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1852333" y="1729911"/>
                <a:ext cx="7066006" cy="528105"/>
              </a:xfrm>
              <a:prstGeom prst="roundRect">
                <a:avLst/>
              </a:prstGeom>
              <a:solidFill>
                <a:srgbClr val="711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 rot="18614180">
                <a:off x="1635965" y="1686126"/>
                <a:ext cx="601602" cy="601603"/>
              </a:xfrm>
              <a:prstGeom prst="rect">
                <a:avLst/>
              </a:prstGeom>
              <a:solidFill>
                <a:srgbClr val="AF000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1185172" y="4685290"/>
              <a:ext cx="561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3    </a:t>
              </a:r>
              <a:r>
                <a:rPr lang="zh-CN" altLang="en-US" sz="240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总结社会科学类著作的阅读方法</a:t>
              </a:r>
              <a:endParaRPr lang="zh-CN" altLang="en-US" sz="240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31" name="标题 27" title=""/>
          <p:cNvSpPr>
            <a:spLocks noGrp="1"/>
          </p:cNvSpPr>
          <p:nvPr>
            <p:ph type="title" idx="4294967295"/>
          </p:nvPr>
        </p:nvSpPr>
        <p:spPr>
          <a:xfrm>
            <a:off x="2036983" y="1081965"/>
            <a:ext cx="8208963" cy="5743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3000"/>
              <a:t>《</a:t>
            </a:r>
            <a:r>
              <a:rPr lang="zh-CN" altLang="en-US" sz="3000"/>
              <a:t>乡土中国</a:t>
            </a:r>
            <a:r>
              <a:rPr lang="en-US" altLang="zh-CN" sz="3000"/>
              <a:t>》</a:t>
            </a:r>
            <a:r>
              <a:rPr lang="zh-CN" altLang="en-US" sz="3000"/>
              <a:t>研读课  学习目标</a:t>
            </a:r>
            <a:endParaRPr lang="zh-CN" altLang="en-US" sz="3000"/>
          </a:p>
        </p:txBody>
      </p:sp>
      <p:grpSp>
        <p:nvGrpSpPr>
          <p:cNvPr id="2" name="组合 1" title=""/>
          <p:cNvGrpSpPr/>
          <p:nvPr/>
        </p:nvGrpSpPr>
        <p:grpSpPr>
          <a:xfrm>
            <a:off x="2031595" y="3168328"/>
            <a:ext cx="6536671" cy="872162"/>
            <a:chOff x="996172" y="3505024"/>
            <a:chExt cx="6536671" cy="872162"/>
          </a:xfrm>
        </p:grpSpPr>
        <p:grpSp>
          <p:nvGrpSpPr>
            <p:cNvPr id="28" name="组合 27"/>
            <p:cNvGrpSpPr/>
            <p:nvPr/>
          </p:nvGrpSpPr>
          <p:grpSpPr>
            <a:xfrm>
              <a:off x="996172" y="3505024"/>
              <a:ext cx="6536671" cy="540000"/>
              <a:chOff x="1635964" y="1686127"/>
              <a:chExt cx="7282375" cy="601602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1852332" y="1729911"/>
                <a:ext cx="7066007" cy="528105"/>
              </a:xfrm>
              <a:prstGeom prst="roundRect">
                <a:avLst/>
              </a:prstGeom>
              <a:solidFill>
                <a:srgbClr val="014E6A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 rot="18614180">
                <a:off x="1635965" y="1686126"/>
                <a:ext cx="601602" cy="601603"/>
              </a:xfrm>
              <a:prstGeom prst="rect">
                <a:avLst/>
              </a:prstGeom>
              <a:solidFill>
                <a:srgbClr val="1784A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1185172" y="3546189"/>
              <a:ext cx="6020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lain" startAt="2"/>
              </a:pPr>
              <a:r>
                <a:rPr lang="zh-CN" altLang="en-US" sz="240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学习费孝通先生对不同社会格局的分析</a:t>
              </a:r>
              <a:endParaRPr lang="en-US" altLang="zh-CN" sz="240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marL="457200" indent="-457200">
                <a:buAutoNum type="arabicPlain" startAt="2"/>
              </a:pPr>
              <a:endParaRPr lang="zh-CN" altLang="en-US" sz="2400">
                <a:solidFill>
                  <a:prstClr val="white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 title=""/>
          <p:cNvSpPr/>
          <p:nvPr/>
        </p:nvSpPr>
        <p:spPr>
          <a:xfrm>
            <a:off x="1081643" y="720985"/>
            <a:ext cx="4913778" cy="92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生活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椭圆 6" title=""/>
          <p:cNvSpPr/>
          <p:nvPr/>
        </p:nvSpPr>
        <p:spPr>
          <a:xfrm>
            <a:off x="477460" y="1213113"/>
            <a:ext cx="393329" cy="393329"/>
          </a:xfrm>
          <a:prstGeom prst="ellipse">
            <a:avLst/>
          </a:prstGeom>
          <a:solidFill>
            <a:srgbClr val="8C1D1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矩形 7" title=""/>
          <p:cNvSpPr/>
          <p:nvPr/>
        </p:nvSpPr>
        <p:spPr>
          <a:xfrm>
            <a:off x="2872996" y="708577"/>
            <a:ext cx="5773391" cy="92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>
                <a:solidFill>
                  <a:srgbClr val="11575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留心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11575A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观察、深入思考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11575A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 title=""/>
          <p:cNvSpPr/>
          <p:nvPr/>
        </p:nvSpPr>
        <p:spPr>
          <a:xfrm>
            <a:off x="994789" y="1841037"/>
            <a:ext cx="4913780" cy="92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阅读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椭圆 9" title=""/>
          <p:cNvSpPr/>
          <p:nvPr/>
        </p:nvSpPr>
        <p:spPr>
          <a:xfrm>
            <a:off x="477460" y="2297986"/>
            <a:ext cx="393329" cy="393329"/>
          </a:xfrm>
          <a:prstGeom prst="ellipse">
            <a:avLst/>
          </a:prstGeom>
          <a:solidFill>
            <a:srgbClr val="8C1D1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" name="矩形 13" title=""/>
          <p:cNvSpPr/>
          <p:nvPr/>
        </p:nvSpPr>
        <p:spPr>
          <a:xfrm>
            <a:off x="2959310" y="1409777"/>
            <a:ext cx="7002025" cy="92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11575A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抓概念、绘图表</a:t>
            </a:r>
            <a:r>
              <a:rPr lang="zh-CN" altLang="en-US" sz="4000" b="1" noProof="0">
                <a:solidFill>
                  <a:srgbClr val="11575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、理逻辑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11575A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 title=""/>
          <p:cNvSpPr/>
          <p:nvPr/>
        </p:nvSpPr>
        <p:spPr>
          <a:xfrm>
            <a:off x="2998930" y="2255307"/>
            <a:ext cx="7002025" cy="92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11575A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前后联系，推想作者意图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11575A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 title=""/>
          <p:cNvSpPr/>
          <p:nvPr/>
        </p:nvSpPr>
        <p:spPr>
          <a:xfrm>
            <a:off x="994789" y="3480527"/>
            <a:ext cx="1775017" cy="92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思维</a:t>
            </a: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椭圆 16" title=""/>
          <p:cNvSpPr/>
          <p:nvPr/>
        </p:nvSpPr>
        <p:spPr>
          <a:xfrm>
            <a:off x="477460" y="3918607"/>
            <a:ext cx="393329" cy="393329"/>
          </a:xfrm>
          <a:prstGeom prst="ellipse">
            <a:avLst/>
          </a:prstGeom>
          <a:solidFill>
            <a:srgbClr val="8C1D1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8" name="矩形 17" title=""/>
          <p:cNvSpPr/>
          <p:nvPr/>
        </p:nvSpPr>
        <p:spPr>
          <a:xfrm>
            <a:off x="2971036" y="3165308"/>
            <a:ext cx="6605734" cy="92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11575A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透过现象探究文化本质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11575A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右箭头 14" title=""/>
          <p:cNvSpPr/>
          <p:nvPr/>
        </p:nvSpPr>
        <p:spPr>
          <a:xfrm>
            <a:off x="398516" y="5312780"/>
            <a:ext cx="944545" cy="51246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 title=""/>
          <p:cNvSpPr/>
          <p:nvPr/>
        </p:nvSpPr>
        <p:spPr>
          <a:xfrm>
            <a:off x="1576616" y="4838088"/>
            <a:ext cx="6025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争做有头脑、有见识、</a:t>
            </a:r>
            <a:endParaRPr lang="en-US" altLang="zh-CN" sz="4400" b="1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有担当的青年！</a:t>
            </a:r>
            <a:endParaRPr kumimoji="0" lang="zh-CN" altLang="en-US" sz="4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左大括号 20" title=""/>
          <p:cNvSpPr/>
          <p:nvPr/>
        </p:nvSpPr>
        <p:spPr>
          <a:xfrm>
            <a:off x="2491511" y="1958958"/>
            <a:ext cx="417443" cy="1091763"/>
          </a:xfrm>
          <a:prstGeom prst="lef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40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" name="矩形 21" title=""/>
          <p:cNvSpPr/>
          <p:nvPr/>
        </p:nvSpPr>
        <p:spPr>
          <a:xfrm>
            <a:off x="2998930" y="3908335"/>
            <a:ext cx="5589718" cy="92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11575A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再思考、再应用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11575A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左大括号 22" title=""/>
          <p:cNvSpPr/>
          <p:nvPr/>
        </p:nvSpPr>
        <p:spPr>
          <a:xfrm>
            <a:off x="2491510" y="3522533"/>
            <a:ext cx="417443" cy="1091763"/>
          </a:xfrm>
          <a:prstGeom prst="leftBrac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40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4" grpId="0"/>
      <p:bldP spid="15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 title=""/>
          <p:cNvGrpSpPr/>
          <p:nvPr/>
        </p:nvGrpSpPr>
        <p:grpSpPr>
          <a:xfrm>
            <a:off x="425968" y="1070831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 title=""/>
          <p:cNvSpPr txBox="1"/>
          <p:nvPr/>
        </p:nvSpPr>
        <p:spPr>
          <a:xfrm>
            <a:off x="425968" y="1566127"/>
            <a:ext cx="8864788" cy="161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24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sz="28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请大家思考以下现象背后，蕴含着怎样的文化本质：</a:t>
            </a:r>
            <a:endParaRPr lang="en-US" altLang="zh-CN" sz="160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8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1.</a:t>
            </a:r>
            <a:r>
              <a:rPr lang="zh-CN" altLang="en-US" sz="28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回忆我们的教室、家中会张贴怎样的标语？这些文字代表着中国人对什么的强调和追求？</a:t>
            </a:r>
            <a:endParaRPr lang="en-US" altLang="zh-CN" sz="280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748357" y="1017262"/>
            <a:ext cx="7308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学习任务一：浅析中西文化的现象之别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titl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9" t="18502" r="1527" b="15312"/>
          <a:stretch>
            <a:fillRect/>
          </a:stretch>
        </p:blipFill>
        <p:spPr>
          <a:xfrm>
            <a:off x="478219" y="3312296"/>
            <a:ext cx="4313157" cy="2610859"/>
          </a:xfrm>
          <a:prstGeom prst="rect">
            <a:avLst/>
          </a:prstGeom>
        </p:spPr>
      </p:pic>
      <p:sp>
        <p:nvSpPr>
          <p:cNvPr id="11" name="椭圆 10" title=""/>
          <p:cNvSpPr/>
          <p:nvPr/>
        </p:nvSpPr>
        <p:spPr>
          <a:xfrm>
            <a:off x="5591254" y="3624943"/>
            <a:ext cx="3418034" cy="842210"/>
          </a:xfrm>
          <a:prstGeom prst="ellipse">
            <a:avLst/>
          </a:prstGeom>
          <a:solidFill>
            <a:srgbClr val="6E8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乡土中国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" name="矩形 11" title=""/>
          <p:cNvSpPr/>
          <p:nvPr/>
        </p:nvSpPr>
        <p:spPr bwMode="auto">
          <a:xfrm>
            <a:off x="5094301" y="4655036"/>
            <a:ext cx="1309995" cy="830997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重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" name="矩形 12" title=""/>
          <p:cNvSpPr/>
          <p:nvPr/>
        </p:nvSpPr>
        <p:spPr bwMode="auto">
          <a:xfrm>
            <a:off x="5919961" y="4670136"/>
            <a:ext cx="6418807" cy="830997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个人品德修养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 title=""/>
          <p:cNvGrpSpPr/>
          <p:nvPr/>
        </p:nvGrpSpPr>
        <p:grpSpPr>
          <a:xfrm>
            <a:off x="425968" y="1070831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 title=""/>
          <p:cNvSpPr txBox="1"/>
          <p:nvPr/>
        </p:nvSpPr>
        <p:spPr>
          <a:xfrm>
            <a:off x="425968" y="1294261"/>
            <a:ext cx="8864788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endParaRPr lang="en-US" altLang="zh-CN" sz="160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8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2.</a:t>
            </a:r>
            <a:r>
              <a:rPr lang="zh-CN" altLang="en-US" sz="28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了解美国校园中每天要进行的“对美国效忠礼”，这代表着美国教育最看重什么？</a:t>
            </a:r>
            <a:endParaRPr lang="en-US" altLang="zh-CN" sz="280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748357" y="1017262"/>
            <a:ext cx="7308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学习任务一：浅析中西文化的现象之别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titl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94"/>
          <a:stretch>
            <a:fillRect/>
          </a:stretch>
        </p:blipFill>
        <p:spPr>
          <a:xfrm>
            <a:off x="480569" y="2910377"/>
            <a:ext cx="4211694" cy="3000566"/>
          </a:xfrm>
          <a:prstGeom prst="rect">
            <a:avLst/>
          </a:prstGeom>
        </p:spPr>
      </p:pic>
      <p:sp>
        <p:nvSpPr>
          <p:cNvPr id="3" name="椭圆 2" title=""/>
          <p:cNvSpPr/>
          <p:nvPr/>
        </p:nvSpPr>
        <p:spPr>
          <a:xfrm>
            <a:off x="4965099" y="3259524"/>
            <a:ext cx="3418034" cy="842210"/>
          </a:xfrm>
          <a:prstGeom prst="ellipse">
            <a:avLst/>
          </a:prstGeom>
          <a:solidFill>
            <a:srgbClr val="6E8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西洋国家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矩形 3" title=""/>
          <p:cNvSpPr/>
          <p:nvPr/>
        </p:nvSpPr>
        <p:spPr bwMode="auto">
          <a:xfrm>
            <a:off x="4692263" y="4261586"/>
            <a:ext cx="923330" cy="923330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重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5" name="矩形 4" title=""/>
          <p:cNvSpPr/>
          <p:nvPr/>
        </p:nvSpPr>
        <p:spPr bwMode="auto">
          <a:xfrm>
            <a:off x="5690310" y="4317675"/>
            <a:ext cx="5385647" cy="830997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对团体的忠诚</a:t>
            </a: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 title=""/>
          <p:cNvGrpSpPr/>
          <p:nvPr/>
        </p:nvGrpSpPr>
        <p:grpSpPr>
          <a:xfrm>
            <a:off x="425968" y="1070831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文本框 9" title=""/>
          <p:cNvSpPr txBox="1"/>
          <p:nvPr/>
        </p:nvSpPr>
        <p:spPr>
          <a:xfrm>
            <a:off x="748357" y="1017262"/>
            <a:ext cx="7308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学习任务一：浅析中西文化的现象之别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椭圆 11" title=""/>
          <p:cNvSpPr/>
          <p:nvPr/>
        </p:nvSpPr>
        <p:spPr>
          <a:xfrm>
            <a:off x="625266" y="2097290"/>
            <a:ext cx="3418034" cy="842210"/>
          </a:xfrm>
          <a:prstGeom prst="ellipse">
            <a:avLst/>
          </a:prstGeom>
          <a:solidFill>
            <a:srgbClr val="6E8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乡土中国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" name="矩形 12" title=""/>
          <p:cNvSpPr/>
          <p:nvPr/>
        </p:nvSpPr>
        <p:spPr bwMode="auto">
          <a:xfrm>
            <a:off x="4420274" y="2056730"/>
            <a:ext cx="1309995" cy="923330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重</a:t>
            </a: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" name="矩形 13" title=""/>
          <p:cNvSpPr/>
          <p:nvPr/>
        </p:nvSpPr>
        <p:spPr bwMode="auto">
          <a:xfrm>
            <a:off x="5384384" y="2016170"/>
            <a:ext cx="6418807" cy="923330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个人品德修养</a:t>
            </a: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" name="椭圆 14" title=""/>
          <p:cNvSpPr/>
          <p:nvPr/>
        </p:nvSpPr>
        <p:spPr>
          <a:xfrm>
            <a:off x="625266" y="4568385"/>
            <a:ext cx="3418034" cy="842210"/>
          </a:xfrm>
          <a:prstGeom prst="ellipse">
            <a:avLst/>
          </a:prstGeom>
          <a:solidFill>
            <a:srgbClr val="6E8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西洋国家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6" name="矩形 15" title=""/>
          <p:cNvSpPr/>
          <p:nvPr/>
        </p:nvSpPr>
        <p:spPr bwMode="auto">
          <a:xfrm>
            <a:off x="4420274" y="4640409"/>
            <a:ext cx="1015663" cy="923330"/>
          </a:xfrm>
          <a:prstGeom prst="rect">
            <a:avLst/>
          </a:prstGeom>
        </p:spPr>
        <p:txBody>
          <a:bodyPr vert="eaVert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重</a:t>
            </a: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7" name="矩形 16" title=""/>
          <p:cNvSpPr/>
          <p:nvPr/>
        </p:nvSpPr>
        <p:spPr bwMode="auto">
          <a:xfrm>
            <a:off x="5510654" y="4696498"/>
            <a:ext cx="5385647" cy="923330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对团体的忠诚</a:t>
            </a: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8" name="矩形 17" title=""/>
          <p:cNvSpPr/>
          <p:nvPr/>
        </p:nvSpPr>
        <p:spPr bwMode="auto">
          <a:xfrm>
            <a:off x="2867466" y="3020620"/>
            <a:ext cx="5033836" cy="1323439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8000" b="1">
                <a:solidFill>
                  <a:srgbClr val="8C1D1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公私之别</a:t>
            </a:r>
            <a:endParaRPr kumimoji="0" lang="zh-CN" altLang="en-US" sz="8000" b="1" i="0" u="none" strike="noStrike" kern="1200" cap="none" spc="0" normalizeH="0" baseline="0" noProof="0">
              <a:ln>
                <a:noFill/>
              </a:ln>
              <a:solidFill>
                <a:srgbClr val="8C1D1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 title=""/>
          <p:cNvGrpSpPr/>
          <p:nvPr/>
        </p:nvGrpSpPr>
        <p:grpSpPr>
          <a:xfrm>
            <a:off x="425968" y="1070831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 title=""/>
          <p:cNvSpPr txBox="1"/>
          <p:nvPr/>
        </p:nvSpPr>
        <p:spPr>
          <a:xfrm>
            <a:off x="354123" y="1252538"/>
            <a:ext cx="8864788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endParaRPr lang="en-US" altLang="zh-CN" sz="160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8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3.</a:t>
            </a:r>
            <a:r>
              <a:rPr lang="zh-CN" altLang="en-US" sz="280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列举汉语和英语中对长辈的称呼，这背后存在着怎样的文化差异？是什么导致了这样的差异？</a:t>
            </a:r>
            <a:endParaRPr lang="zh-CN" altLang="en-US" sz="280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748357" y="1017262"/>
            <a:ext cx="7308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学习任务一：浅析中西文化的现象之别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 title=""/>
          <p:cNvSpPr/>
          <p:nvPr/>
        </p:nvSpPr>
        <p:spPr bwMode="auto">
          <a:xfrm>
            <a:off x="607675" y="3620701"/>
            <a:ext cx="4643022" cy="2539157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爸爸的姐妹叫</a:t>
            </a: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妈妈的姐妹叫</a:t>
            </a:r>
            <a:endParaRPr lang="en-US" altLang="zh-CN" sz="3600"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爸爸的兄弟叫</a:t>
            </a: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妈妈的兄弟叫</a:t>
            </a:r>
            <a:endParaRPr lang="en-US" altLang="zh-CN" sz="3600"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5" name="矩形 4" title=""/>
          <p:cNvSpPr/>
          <p:nvPr/>
        </p:nvSpPr>
        <p:spPr bwMode="auto">
          <a:xfrm>
            <a:off x="3698650" y="3620700"/>
            <a:ext cx="4643022" cy="2539157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8C1D1E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姑姑 </a:t>
            </a:r>
            <a:endParaRPr kumimoji="0" lang="en-US" altLang="zh-CN" sz="3600" b="0" i="0" u="none" strike="noStrike" kern="1200" cap="none" spc="0" normalizeH="0" baseline="0" noProof="0">
              <a:ln>
                <a:noFill/>
              </a:ln>
              <a:solidFill>
                <a:srgbClr val="8C1D1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solidFill>
                  <a:srgbClr val="8C1D1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姨妈</a:t>
            </a:r>
            <a:endParaRPr lang="en-US" altLang="zh-CN" sz="3600">
              <a:solidFill>
                <a:srgbClr val="8C1D1E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solidFill>
                  <a:srgbClr val="8C1D1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叔叔</a:t>
            </a:r>
            <a:r>
              <a:rPr lang="en-US" altLang="zh-CN" sz="3600">
                <a:solidFill>
                  <a:srgbClr val="8C1D1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/</a:t>
            </a:r>
            <a:r>
              <a:rPr lang="zh-CN" altLang="en-US" sz="3600">
                <a:solidFill>
                  <a:srgbClr val="8C1D1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伯伯</a:t>
            </a:r>
            <a:endParaRPr lang="en-US" altLang="zh-CN" sz="3600">
              <a:solidFill>
                <a:srgbClr val="8C1D1E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solidFill>
                  <a:srgbClr val="8C1D1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舅舅</a:t>
            </a:r>
            <a:endParaRPr lang="en-US" altLang="zh-CN" sz="3600">
              <a:solidFill>
                <a:srgbClr val="8C1D1E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" name="矩形 10" title=""/>
          <p:cNvSpPr/>
          <p:nvPr/>
        </p:nvSpPr>
        <p:spPr bwMode="auto">
          <a:xfrm>
            <a:off x="6378145" y="3766893"/>
            <a:ext cx="4643022" cy="2246769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8C1D1E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女：</a:t>
            </a: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solidFill>
                  <a:srgbClr val="8C1D1E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Aunt</a:t>
            </a:r>
            <a:endParaRPr kumimoji="0" lang="en-US" altLang="zh-CN" sz="4000" b="0" i="0" u="none" strike="noStrike" kern="1200" cap="none" spc="0" normalizeH="0" baseline="0" noProof="0">
              <a:ln>
                <a:noFill/>
              </a:ln>
              <a:solidFill>
                <a:srgbClr val="8C1D1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endParaRPr lang="en-US" altLang="zh-CN" sz="4000" noProof="0">
              <a:solidFill>
                <a:srgbClr val="8C1D1E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>
                <a:ln>
                  <a:noFill/>
                </a:ln>
                <a:solidFill>
                  <a:srgbClr val="8C1D1E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男</a:t>
            </a:r>
            <a:r>
              <a:rPr lang="zh-CN" altLang="en-US" sz="4000">
                <a:solidFill>
                  <a:srgbClr val="8C1D1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：</a:t>
            </a:r>
            <a:r>
              <a:rPr lang="en-US" altLang="zh-CN" sz="4000">
                <a:solidFill>
                  <a:srgbClr val="8C1D1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U</a:t>
            </a:r>
            <a:r>
              <a:rPr kumimoji="0" lang="en-US" altLang="zh-CN" sz="4000" b="0" i="0" u="none" strike="noStrike" kern="1200" cap="none" spc="0" normalizeH="0" baseline="0">
                <a:ln>
                  <a:noFill/>
                </a:ln>
                <a:solidFill>
                  <a:srgbClr val="8C1D1E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ncle</a:t>
            </a:r>
            <a:endParaRPr kumimoji="0" lang="en-US" altLang="zh-CN" sz="4000" b="0" i="0" u="none" strike="noStrike" kern="1200" cap="none" spc="0" normalizeH="0" baseline="0">
              <a:ln>
                <a:noFill/>
              </a:ln>
              <a:solidFill>
                <a:srgbClr val="8C1D1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" name="椭圆 11" title=""/>
          <p:cNvSpPr/>
          <p:nvPr/>
        </p:nvSpPr>
        <p:spPr>
          <a:xfrm>
            <a:off x="984649" y="2711858"/>
            <a:ext cx="3418034" cy="842210"/>
          </a:xfrm>
          <a:prstGeom prst="ellipse">
            <a:avLst/>
          </a:prstGeom>
          <a:solidFill>
            <a:srgbClr val="6E8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乡土中国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" name="椭圆 12" title=""/>
          <p:cNvSpPr/>
          <p:nvPr/>
        </p:nvSpPr>
        <p:spPr>
          <a:xfrm>
            <a:off x="5800877" y="2784955"/>
            <a:ext cx="3418034" cy="842210"/>
          </a:xfrm>
          <a:prstGeom prst="ellipse">
            <a:avLst/>
          </a:prstGeom>
          <a:solidFill>
            <a:srgbClr val="6E8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西洋国家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 title=""/>
          <p:cNvGrpSpPr/>
          <p:nvPr/>
        </p:nvGrpSpPr>
        <p:grpSpPr>
          <a:xfrm>
            <a:off x="425968" y="1070831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文本框 9" title=""/>
          <p:cNvSpPr txBox="1"/>
          <p:nvPr/>
        </p:nvSpPr>
        <p:spPr>
          <a:xfrm>
            <a:off x="748357" y="1017262"/>
            <a:ext cx="7308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学习任务一：浅析中西文化的现象之别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椭圆 11" title=""/>
          <p:cNvSpPr/>
          <p:nvPr/>
        </p:nvSpPr>
        <p:spPr>
          <a:xfrm>
            <a:off x="625266" y="2097290"/>
            <a:ext cx="3418034" cy="842210"/>
          </a:xfrm>
          <a:prstGeom prst="ellipse">
            <a:avLst/>
          </a:prstGeom>
          <a:solidFill>
            <a:srgbClr val="6E8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乡土中国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" name="椭圆 14" title=""/>
          <p:cNvSpPr/>
          <p:nvPr/>
        </p:nvSpPr>
        <p:spPr>
          <a:xfrm>
            <a:off x="625266" y="4568385"/>
            <a:ext cx="3418034" cy="842210"/>
          </a:xfrm>
          <a:prstGeom prst="ellipse">
            <a:avLst/>
          </a:prstGeom>
          <a:solidFill>
            <a:srgbClr val="6E8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西洋国家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8" name="矩形 17" title=""/>
          <p:cNvSpPr/>
          <p:nvPr/>
        </p:nvSpPr>
        <p:spPr bwMode="auto">
          <a:xfrm>
            <a:off x="2867466" y="3020620"/>
            <a:ext cx="5033836" cy="1323439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8000" b="1">
                <a:solidFill>
                  <a:srgbClr val="8C1D1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亲疏之别</a:t>
            </a:r>
            <a:endParaRPr kumimoji="0" lang="zh-CN" altLang="en-US" sz="8000" b="1" i="0" u="none" strike="noStrike" kern="1200" cap="none" spc="0" normalizeH="0" baseline="0" noProof="0">
              <a:ln>
                <a:noFill/>
              </a:ln>
              <a:solidFill>
                <a:srgbClr val="8C1D1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2" name="矩形 1" title=""/>
          <p:cNvSpPr/>
          <p:nvPr/>
        </p:nvSpPr>
        <p:spPr bwMode="auto">
          <a:xfrm>
            <a:off x="4708246" y="2056730"/>
            <a:ext cx="4425594" cy="923330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家族、氏族</a:t>
            </a: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矩形 2" title=""/>
          <p:cNvSpPr/>
          <p:nvPr/>
        </p:nvSpPr>
        <p:spPr bwMode="auto">
          <a:xfrm>
            <a:off x="4708246" y="4568385"/>
            <a:ext cx="4425594" cy="923330"/>
          </a:xfrm>
          <a:prstGeom prst="rect">
            <a:avLst/>
          </a:prstGeom>
        </p:spPr>
        <p:txBody>
          <a:bodyPr vert="horz"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家庭  </a:t>
            </a: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family</a:t>
            </a: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 title=""/>
          <p:cNvGrpSpPr/>
          <p:nvPr/>
        </p:nvGrpSpPr>
        <p:grpSpPr>
          <a:xfrm>
            <a:off x="425968" y="1070831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文本框 9" title=""/>
          <p:cNvSpPr txBox="1"/>
          <p:nvPr/>
        </p:nvSpPr>
        <p:spPr>
          <a:xfrm>
            <a:off x="748357" y="1017262"/>
            <a:ext cx="7308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学习任务一：浅析中西文化的现象之别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239613" y="1794690"/>
            <a:ext cx="918523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sz="320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在西洋，家庭是团体性的社群，这一点我在上面已经说明有严格的团体界限。</a:t>
            </a:r>
            <a:r>
              <a:rPr lang="en-US" altLang="zh-CN" sz="320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320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可是在中国乡土社会中，家并没有严格的团体界限，</a:t>
            </a:r>
            <a:r>
              <a:rPr lang="zh-CN" altLang="zh-CN" sz="3200" b="1">
                <a:solidFill>
                  <a:srgbClr val="FF000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这社群里的分子可以依需要，沿亲属差序向外扩大。</a:t>
            </a:r>
            <a:r>
              <a:rPr lang="zh-CN" altLang="zh-CN" sz="320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中国的家扩大的路线是</a:t>
            </a:r>
            <a:r>
              <a:rPr lang="zh-CN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单系的</a:t>
            </a:r>
            <a:r>
              <a:rPr lang="zh-CN" altLang="zh-CN" sz="320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，就是只包括</a:t>
            </a:r>
            <a:r>
              <a:rPr lang="zh-CN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父系</a:t>
            </a:r>
            <a:r>
              <a:rPr lang="zh-CN" altLang="zh-CN" sz="320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这一方面；除少数例外，家并不能同时包括媳妇和女婿。在父系原则下女婿和结了婚的女儿都是外家人。</a:t>
            </a:r>
            <a:endParaRPr lang="en-US" altLang="zh-CN" sz="320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320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乡土中国 </a:t>
            </a:r>
            <a:r>
              <a:rPr lang="en-US" altLang="zh-CN" sz="320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· </a:t>
            </a: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家族</a:t>
            </a:r>
            <a:r>
              <a:rPr lang="en-US" altLang="zh-CN" sz="3200"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》</a:t>
            </a:r>
            <a:endParaRPr lang="zh-CN" altLang="en-US" sz="32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 title=""/>
          <p:cNvGrpSpPr/>
          <p:nvPr/>
        </p:nvGrpSpPr>
        <p:grpSpPr>
          <a:xfrm>
            <a:off x="425968" y="1070831"/>
            <a:ext cx="445481" cy="469613"/>
            <a:chOff x="2121873" y="1511588"/>
            <a:chExt cx="445481" cy="469613"/>
          </a:xfrm>
        </p:grpSpPr>
        <p:sp>
          <p:nvSpPr>
            <p:cNvPr id="7" name="矩形 6"/>
            <p:cNvSpPr/>
            <p:nvPr/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solidFill>
              <a:srgbClr val="0143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rgbClr val="016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文本框 9" title=""/>
          <p:cNvSpPr txBox="1"/>
          <p:nvPr/>
        </p:nvSpPr>
        <p:spPr>
          <a:xfrm>
            <a:off x="748357" y="1017262"/>
            <a:ext cx="7308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学习任务一：浅析中西文化的现象之别</a:t>
            </a:r>
            <a:endParaRPr lang="zh-CN" altLang="en-US" sz="30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425968" y="1795705"/>
            <a:ext cx="83261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11575A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en-US" sz="2800" b="1">
                <a:solidFill>
                  <a:srgbClr val="11575A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乡土中国</a:t>
            </a:r>
            <a:r>
              <a:rPr lang="en-US" altLang="zh-CN" sz="2800" b="1">
                <a:solidFill>
                  <a:srgbClr val="11575A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2800" b="1">
                <a:solidFill>
                  <a:srgbClr val="11575A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差序格局</a:t>
            </a:r>
            <a:r>
              <a:rPr lang="en-US" altLang="zh-CN" sz="2800" b="1">
                <a:solidFill>
                  <a:srgbClr val="11575A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en-US" sz="2800" b="1">
                <a:solidFill>
                  <a:srgbClr val="11575A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2800" b="1">
                <a:solidFill>
                  <a:srgbClr val="11575A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11575A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段</a:t>
            </a:r>
            <a:r>
              <a:rPr lang="en-US" altLang="zh-CN" sz="2800" b="1">
                <a:solidFill>
                  <a:srgbClr val="11575A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》</a:t>
            </a:r>
            <a:endParaRPr lang="en-US" altLang="zh-CN" sz="2800" b="1">
              <a:solidFill>
                <a:srgbClr val="11575A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rgbClr val="11575A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b="1">
                <a:solidFill>
                  <a:srgbClr val="11575A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因之这里所谓</a:t>
            </a:r>
            <a:r>
              <a:rPr lang="en-US" altLang="zh-CN" sz="2800" b="1">
                <a:solidFill>
                  <a:srgbClr val="11575A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>
                <a:solidFill>
                  <a:srgbClr val="11575A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私</a:t>
            </a:r>
            <a:r>
              <a:rPr lang="en-US" altLang="zh-CN" sz="2800" b="1">
                <a:solidFill>
                  <a:srgbClr val="11575A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>
                <a:solidFill>
                  <a:srgbClr val="11575A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的问题却是个</a:t>
            </a:r>
            <a:r>
              <a:rPr lang="zh-CN" altLang="zh-CN" sz="2800" b="1">
                <a:solidFill>
                  <a:srgbClr val="8C1D1E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群己、人我的界</a:t>
            </a:r>
            <a:r>
              <a:rPr lang="zh-CN" altLang="en-US" sz="2800" b="1">
                <a:solidFill>
                  <a:srgbClr val="8C1D1E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限</a:t>
            </a:r>
            <a:r>
              <a:rPr lang="zh-CN" altLang="zh-CN" sz="2800" b="1">
                <a:solidFill>
                  <a:srgbClr val="11575A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怎样划法的问题。</a:t>
            </a:r>
            <a:endParaRPr lang="zh-CN" altLang="en-US" sz="2800" b="1">
              <a:solidFill>
                <a:srgbClr val="11575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椭圆 2" title=""/>
          <p:cNvSpPr/>
          <p:nvPr/>
        </p:nvSpPr>
        <p:spPr>
          <a:xfrm>
            <a:off x="785621" y="5540403"/>
            <a:ext cx="300335" cy="300335"/>
          </a:xfrm>
          <a:prstGeom prst="ellipse">
            <a:avLst/>
          </a:prstGeom>
          <a:solidFill>
            <a:srgbClr val="8C1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5" name="椭圆 4" title=""/>
          <p:cNvSpPr/>
          <p:nvPr/>
        </p:nvSpPr>
        <p:spPr>
          <a:xfrm>
            <a:off x="785621" y="4676279"/>
            <a:ext cx="318313" cy="300335"/>
          </a:xfrm>
          <a:prstGeom prst="ellipse">
            <a:avLst/>
          </a:prstGeom>
          <a:solidFill>
            <a:srgbClr val="8C1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9" name="2" title=""/>
          <p:cNvSpPr txBox="1"/>
          <p:nvPr>
            <p:custDataLst>
              <p:tags r:id="rId3"/>
            </p:custDataLst>
          </p:nvPr>
        </p:nvSpPr>
        <p:spPr>
          <a:xfrm>
            <a:off x="1214640" y="4436580"/>
            <a:ext cx="3938505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spc="-225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西洋社会</a:t>
            </a:r>
            <a:endParaRPr kumimoji="0" lang="zh-CN" altLang="en-US" sz="4000" b="0" i="0" u="none" strike="noStrike" kern="1200" cap="none" spc="-225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" name="2" title=""/>
          <p:cNvSpPr txBox="1"/>
          <p:nvPr>
            <p:custDataLst>
              <p:tags r:id="rId4"/>
            </p:custDataLst>
          </p:nvPr>
        </p:nvSpPr>
        <p:spPr>
          <a:xfrm>
            <a:off x="0" y="3397500"/>
            <a:ext cx="6012766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      </a:t>
            </a:r>
            <a:r>
              <a:rPr lang="zh-CN" altLang="en-US" sz="40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文化现象之别</a:t>
            </a:r>
            <a:endParaRPr lang="en-US" altLang="zh-CN" sz="3600" b="1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2" title=""/>
          <p:cNvSpPr txBox="1"/>
          <p:nvPr>
            <p:custDataLst>
              <p:tags r:id="rId5"/>
            </p:custDataLst>
          </p:nvPr>
        </p:nvSpPr>
        <p:spPr>
          <a:xfrm>
            <a:off x="4938160" y="4451646"/>
            <a:ext cx="3575765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spc="-225" noProof="0">
                <a:solidFill>
                  <a:srgbClr val="8C1D1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团体格局</a:t>
            </a:r>
            <a:endParaRPr kumimoji="0" lang="zh-CN" altLang="en-US" sz="4000" b="0" i="0" u="none" strike="noStrike" kern="1200" cap="none" spc="-225" normalizeH="0" baseline="0" noProof="0">
              <a:ln>
                <a:noFill/>
              </a:ln>
              <a:solidFill>
                <a:srgbClr val="8C1D1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3" name="2" title=""/>
          <p:cNvSpPr txBox="1"/>
          <p:nvPr>
            <p:custDataLst>
              <p:tags r:id="rId6"/>
            </p:custDataLst>
          </p:nvPr>
        </p:nvSpPr>
        <p:spPr>
          <a:xfrm>
            <a:off x="1149630" y="5366108"/>
            <a:ext cx="4595258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spc="-225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乡土中国</a:t>
            </a:r>
            <a:endParaRPr kumimoji="0" lang="zh-CN" altLang="en-US" sz="4000" b="0" i="0" u="none" strike="noStrike" kern="1200" cap="none" spc="-225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" name="2" title=""/>
          <p:cNvSpPr txBox="1"/>
          <p:nvPr>
            <p:custDataLst>
              <p:tags r:id="rId7"/>
            </p:custDataLst>
          </p:nvPr>
        </p:nvSpPr>
        <p:spPr>
          <a:xfrm>
            <a:off x="4920182" y="5335976"/>
            <a:ext cx="4347855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spc="-225" noProof="0">
                <a:solidFill>
                  <a:srgbClr val="8C1D1E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差序格局</a:t>
            </a:r>
            <a:endParaRPr kumimoji="0" lang="zh-CN" altLang="en-US" sz="4000" b="0" i="0" u="none" strike="noStrike" kern="1200" cap="none" spc="-225" normalizeH="0" baseline="0" noProof="0">
              <a:ln>
                <a:noFill/>
              </a:ln>
              <a:solidFill>
                <a:srgbClr val="8C1D1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" name="2" title=""/>
          <p:cNvSpPr txBox="1"/>
          <p:nvPr>
            <p:custDataLst>
              <p:tags r:id="rId8"/>
            </p:custDataLst>
          </p:nvPr>
        </p:nvSpPr>
        <p:spPr>
          <a:xfrm>
            <a:off x="5072022" y="3429000"/>
            <a:ext cx="529512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社会格局之别</a:t>
            </a:r>
            <a:endParaRPr lang="en-US" altLang="zh-CN" sz="3600" b="1"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右箭头 5" title=""/>
          <p:cNvSpPr/>
          <p:nvPr/>
        </p:nvSpPr>
        <p:spPr>
          <a:xfrm>
            <a:off x="4225174" y="3629269"/>
            <a:ext cx="542363" cy="30033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9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407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p="http://schemas.openxmlformats.org/presentationml/2006/main">
  <p:tag name="PA" val="v4.1.1"/>
</p:tagLst>
</file>

<file path=ppt/tags/tag11.xml><?xml version="1.0" encoding="utf-8"?>
<p:tagLst xmlns:p="http://schemas.openxmlformats.org/presentationml/2006/main">
  <p:tag name="PA" val="v4.1.1"/>
</p:tagLst>
</file>

<file path=ppt/tags/tag12.xml><?xml version="1.0" encoding="utf-8"?>
<p:tagLst xmlns:p="http://schemas.openxmlformats.org/presentationml/2006/main">
  <p:tag name="PA" val="v4.1.1"/>
</p:tagLst>
</file>

<file path=ppt/tags/tag13.xml><?xml version="1.0" encoding="utf-8"?>
<p:tagLst xmlns:p="http://schemas.openxmlformats.org/presentationml/2006/main">
  <p:tag name="PA" val="v4.1.1"/>
</p:tagLst>
</file>

<file path=ppt/tags/tag14.xml><?xml version="1.0" encoding="utf-8"?>
<p:tagLst xmlns:p="http://schemas.openxmlformats.org/presentationml/2006/main">
  <p:tag name="PA" val="v4.1.1"/>
</p:tagLst>
</file>

<file path=ppt/tags/tag15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WZiZTRjZDY3YTVlYjcyMjlmYjZhMjA3MWI3OGU3MjkifQ==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407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COMBINE_RELATE_SLIDE_ID" val="background20176891_1"/>
  <p:tag name="KSO_WM_TAG_VERSION" val="1.0"/>
  <p:tag name="KSO_WM_TEMPLATE_CATEGORY" val="custom"/>
  <p:tag name="KSO_WM_TEMPLATE_COLOR_TYPE" val="1"/>
  <p:tag name="KSO_WM_TEMPLATE_INDEX" val="20177407"/>
  <p:tag name="KSO_WM_TEMPLATE_MASTER_THUMB_INDEX" val="12"/>
  <p:tag name="KSO_WM_TEMPLATE_MASTER_TYPE" val="1"/>
  <p:tag name="KSO_WM_TEMPLATE_SUBCATEGORY" val="0"/>
  <p:tag name="KSO_WM_TEMPLATE_THUMBS_INDEX" val="1、4、11、23、25、27"/>
</p:tagLst>
</file>

<file path=ppt/tags/tag7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i*2"/>
  <p:tag name="KSO_WM_UNIT_INDEX" val="2"/>
  <p:tag name="KSO_WM_UNIT_LAYERLEVEL" val="1"/>
  <p:tag name="KSO_WM_UNIT_TYPE" val="i"/>
</p:tagLst>
</file>

<file path=ppt/tags/tag9.xml><?xml version="1.0" encoding="utf-8"?>
<p:tagLst xmlns:p="http://schemas.openxmlformats.org/presentationml/2006/main">
  <p:tag name="PA" val="v4.1.1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EF8E7"/>
      </a:dk2>
      <a:lt2>
        <a:srgbClr val="F8FFF3"/>
      </a:lt2>
      <a:accent1>
        <a:srgbClr val="929E2D"/>
      </a:accent1>
      <a:accent2>
        <a:srgbClr val="A2811D"/>
      </a:accent2>
      <a:accent3>
        <a:srgbClr val="AD621F"/>
      </a:accent3>
      <a:accent4>
        <a:srgbClr val="B0422B"/>
      </a:accent4>
      <a:accent5>
        <a:srgbClr val="AA1F3E"/>
      </a:accent5>
      <a:accent6>
        <a:srgbClr val="99004D"/>
      </a:accent6>
      <a:hlink>
        <a:srgbClr val="334EE4"/>
      </a:hlink>
      <a:folHlink>
        <a:srgbClr val="B759BC"/>
      </a:folHlink>
    </a:clrScheme>
    <a:fontScheme name="自定义 1">
      <a:majorFont>
        <a:latin typeface="微软雅黑"/>
        <a:ea typeface="汉仪旗黑-85S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172</Paragraphs>
  <Slides>20</Slides>
  <Notes>20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7">
      <vt:lpstr>Arial</vt:lpstr>
      <vt:lpstr>微软雅黑</vt:lpstr>
      <vt:lpstr>汉仪旗黑-85S</vt:lpstr>
      <vt:lpstr>Calibri Light</vt:lpstr>
      <vt:lpstr>Calibri</vt:lpstr>
      <vt:lpstr>华文楷体</vt:lpstr>
      <vt:lpstr>黑体</vt:lpstr>
      <vt:lpstr>Times New Roman</vt:lpstr>
      <vt:lpstr>华文新魏</vt:lpstr>
      <vt:lpstr>等线</vt:lpstr>
      <vt:lpstr>华文仿宋</vt:lpstr>
      <vt:lpstr>楷体</vt:lpstr>
      <vt:lpstr>FZQingKeBenYueSongS-R-GB</vt:lpstr>
      <vt:lpstr>����</vt:lpstr>
      <vt:lpstr>Wingdings 2</vt:lpstr>
      <vt:lpstr>宋体</vt:lpstr>
      <vt:lpstr>1_Office 主题​​</vt:lpstr>
      <vt:lpstr>乡土中国（深入研读）——《差序格局》《系维着私人的道德》《家族》</vt:lpstr>
      <vt:lpstr>《乡土中国》研读课  学习目标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2025-03-24T12:34:12.579</cp:lastPrinted>
  <dcterms:created xsi:type="dcterms:W3CDTF">2025-03-24T12:34:12Z</dcterms:created>
  <dcterms:modified xsi:type="dcterms:W3CDTF">2025-03-24T04:34:12Z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