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888" r:id="rId2"/>
    <p:sldId id="859" r:id="rId3"/>
    <p:sldId id="860" r:id="rId4"/>
    <p:sldId id="796" r:id="rId5"/>
    <p:sldId id="861" r:id="rId6"/>
    <p:sldId id="862" r:id="rId7"/>
    <p:sldId id="838" r:id="rId8"/>
    <p:sldId id="889" r:id="rId9"/>
    <p:sldId id="887" r:id="rId10"/>
    <p:sldId id="715" r:id="rId11"/>
    <p:sldId id="863" r:id="rId12"/>
    <p:sldId id="864" r:id="rId13"/>
    <p:sldId id="865" r:id="rId14"/>
    <p:sldId id="866" r:id="rId15"/>
    <p:sldId id="867" r:id="rId16"/>
    <p:sldId id="868" r:id="rId17"/>
    <p:sldId id="869" r:id="rId18"/>
    <p:sldId id="870" r:id="rId19"/>
    <p:sldId id="890" r:id="rId20"/>
    <p:sldId id="804" r:id="rId21"/>
    <p:sldId id="891" r:id="rId22"/>
    <p:sldId id="872" r:id="rId23"/>
    <p:sldId id="892" r:id="rId24"/>
    <p:sldId id="895" r:id="rId25"/>
    <p:sldId id="893" r:id="rId26"/>
    <p:sldId id="896" r:id="rId27"/>
    <p:sldId id="897" r:id="rId28"/>
    <p:sldId id="902" r:id="rId29"/>
    <p:sldId id="901" r:id="rId30"/>
    <p:sldId id="821"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7B00"/>
    <a:srgbClr val="D6A300"/>
    <a:srgbClr val="3777AB"/>
    <a:srgbClr val="8EB4E3"/>
    <a:srgbClr val="8AB0CE"/>
    <a:srgbClr val="D4E2ED"/>
    <a:srgbClr val="2A6FA6"/>
    <a:srgbClr val="D4E1ED"/>
    <a:srgbClr val="F9FBFC"/>
    <a:srgbClr val="F8FA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4127" autoAdjust="0"/>
    <p:restoredTop sz="96318" autoAdjust="0"/>
  </p:normalViewPr>
  <p:slideViewPr>
    <p:cSldViewPr showGuides="1">
      <p:cViewPr varScale="1">
        <p:scale>
          <a:sx n="110" d="100"/>
          <a:sy n="110" d="100"/>
        </p:scale>
        <p:origin x="564" y="78"/>
      </p:cViewPr>
      <p:guideLst>
        <p:guide orient="horz" pos="618"/>
        <p:guide pos="438"/>
      </p:guideLst>
    </p:cSldViewPr>
  </p:slideViewPr>
  <p:outlineViewPr>
    <p:cViewPr>
      <p:scale>
        <a:sx n="33" d="100"/>
        <a:sy n="33" d="100"/>
      </p:scale>
      <p:origin x="0" y="-15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3CDE6-FEA2-46BB-8ABD-ECF77A4C3004}" type="datetimeFigureOut">
              <a:rPr lang="zh-CN" altLang="en-US" smtClean="0"/>
              <a:t>2024/3/16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EE56C-C3A4-4189-9343-1134C9305CB7}" type="slidenum">
              <a:rPr lang="zh-CN" altLang="en-US" smtClean="0"/>
              <a:t>‹#›</a:t>
            </a:fld>
            <a:endParaRPr lang="zh-CN" altLang="en-US"/>
          </a:p>
        </p:txBody>
      </p:sp>
    </p:spTree>
    <p:extLst>
      <p:ext uri="{BB962C8B-B14F-4D97-AF65-F5344CB8AC3E}">
        <p14:creationId xmlns:p14="http://schemas.microsoft.com/office/powerpoint/2010/main" val="100241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7060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金榜苑：归纳总结">
    <p:bg>
      <p:bgPr>
        <a:solidFill>
          <a:schemeClr val="bg1"/>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拓展</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综合应用</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Tree>
    <p:extLst>
      <p:ext uri="{BB962C8B-B14F-4D97-AF65-F5344CB8AC3E}">
        <p14:creationId xmlns:p14="http://schemas.microsoft.com/office/powerpoint/2010/main" val="6681078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金榜苑：归纳总结">
    <p:bg>
      <p:bgPr>
        <a:solidFill>
          <a:schemeClr val="bg1"/>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V="1">
            <a:off x="0" y="0"/>
            <a:ext cx="12193200" cy="6858675"/>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0" name="矩形 9"/>
          <p:cNvSpPr/>
          <p:nvPr userDrawn="1"/>
        </p:nvSpPr>
        <p:spPr>
          <a:xfrm>
            <a:off x="5376087" y="1301440"/>
            <a:ext cx="1439827" cy="369247"/>
          </a:xfrm>
          <a:prstGeom prst="rect">
            <a:avLst/>
          </a:prstGeom>
          <a:solidFill>
            <a:schemeClr val="accent5">
              <a:lumMod val="75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特别提醒</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9981969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金榜苑：归纳总结">
    <p:bg>
      <p:bgPr>
        <a:solidFill>
          <a:schemeClr val="bg1"/>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V="1">
            <a:off x="0" y="0"/>
            <a:ext cx="12193200" cy="6858675"/>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0" name="矩形 9"/>
          <p:cNvSpPr/>
          <p:nvPr userDrawn="1"/>
        </p:nvSpPr>
        <p:spPr>
          <a:xfrm>
            <a:off x="5376087" y="1301440"/>
            <a:ext cx="1439827" cy="369247"/>
          </a:xfrm>
          <a:prstGeom prst="rect">
            <a:avLst/>
          </a:prstGeom>
          <a:solidFill>
            <a:schemeClr val="tx2">
              <a:lumMod val="60000"/>
              <a:lumOff val="40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归纳总结</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13098872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金榜苑：归纳总结">
    <p:bg>
      <p:bgPr>
        <a:solidFill>
          <a:schemeClr val="bg1"/>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V="1">
            <a:off x="0" y="0"/>
            <a:ext cx="12193200" cy="6858675"/>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chemeClr val="bg2">
              <a:lumMod val="75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练后反思</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40076173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金榜苑：归纳总结">
    <p:bg>
      <p:bgPr>
        <a:solidFill>
          <a:schemeClr val="bg1"/>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V="1">
            <a:off x="0" y="0"/>
            <a:ext cx="12193200" cy="6858675"/>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chemeClr val="tx2">
              <a:lumMod val="75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方法技巧</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378243473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金榜苑：归纳总结">
    <p:bg>
      <p:bgPr>
        <a:solidFill>
          <a:schemeClr val="bg1"/>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V="1">
            <a:off x="0" y="0"/>
            <a:ext cx="12193200" cy="6858675"/>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332"/>
          </a:xfrm>
          <a:prstGeom prst="rect">
            <a:avLst/>
          </a:prstGeom>
          <a:solidFill>
            <a:srgbClr val="7030A0"/>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思维建模</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11326005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金榜苑：归纳总结">
    <p:bg>
      <p:bgPr>
        <a:solidFill>
          <a:schemeClr val="bg1"/>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V="1">
            <a:off x="0" y="0"/>
            <a:ext cx="12193200" cy="6858675"/>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rgbClr val="00B050"/>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易错警示</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375693204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金榜苑：归纳总结">
    <p:bg>
      <p:bgPr>
        <a:solidFill>
          <a:schemeClr val="bg1"/>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V="1">
            <a:off x="0" y="0"/>
            <a:ext cx="12193200" cy="6858675"/>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rgbClr val="A27B00"/>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知识拓展</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155237995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金榜苑：归纳总结">
    <p:bg>
      <p:bgPr>
        <a:solidFill>
          <a:schemeClr val="bg1"/>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V="1">
            <a:off x="0" y="0"/>
            <a:ext cx="12193200" cy="6858675"/>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1" name="矩形 10"/>
          <p:cNvSpPr/>
          <p:nvPr userDrawn="1"/>
        </p:nvSpPr>
        <p:spPr>
          <a:xfrm>
            <a:off x="5376087" y="1301440"/>
            <a:ext cx="1439827" cy="369247"/>
          </a:xfrm>
          <a:prstGeom prst="rect">
            <a:avLst/>
          </a:prstGeom>
          <a:solidFill>
            <a:srgbClr val="532476"/>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拓展延伸</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395967221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金榜苑：归纳总结">
    <p:bg>
      <p:bgPr>
        <a:solidFill>
          <a:schemeClr val="bg1"/>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V="1">
            <a:off x="0" y="0"/>
            <a:ext cx="12193200" cy="6858675"/>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0" name="矩形 9"/>
          <p:cNvSpPr/>
          <p:nvPr userDrawn="1"/>
        </p:nvSpPr>
        <p:spPr>
          <a:xfrm>
            <a:off x="5376087" y="1301440"/>
            <a:ext cx="1439827" cy="369247"/>
          </a:xfrm>
          <a:prstGeom prst="rect">
            <a:avLst/>
          </a:prstGeom>
          <a:solidFill>
            <a:schemeClr val="accent6">
              <a:lumMod val="60000"/>
              <a:lumOff val="40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方法指导</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36913621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金榜苑：归纳总结">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4"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05347290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金榜苑：归纳总结">
    <p:bg>
      <p:bgPr>
        <a:solidFill>
          <a:schemeClr val="bg1"/>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V="1">
            <a:off x="0" y="0"/>
            <a:ext cx="12193200" cy="6858675"/>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rgbClr val="A29168"/>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规律方法</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344776999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金榜苑：归纳总结">
    <p:bg>
      <p:bgPr>
        <a:solidFill>
          <a:schemeClr val="bg1"/>
        </a:solidFill>
        <a:effectLst/>
      </p:bgPr>
    </p:bg>
    <p:spTree>
      <p:nvGrpSpPr>
        <p:cNvPr id="1" name=""/>
        <p:cNvGrpSpPr/>
        <p:nvPr/>
      </p:nvGrpSpPr>
      <p:grpSpPr>
        <a:xfrm>
          <a:off x="0" y="0"/>
          <a:ext cx="0" cy="0"/>
          <a:chOff x="0" y="0"/>
          <a:chExt cx="0" cy="0"/>
        </a:xfrm>
      </p:grpSpPr>
      <p:pic>
        <p:nvPicPr>
          <p:cNvPr id="9" name="图片 8"/>
          <p:cNvPicPr preferRelativeResize="0">
            <a:picLocks/>
          </p:cNvPicPr>
          <p:nvPr userDrawn="1"/>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b="9649"/>
          <a:stretch/>
        </p:blipFill>
        <p:spPr>
          <a:xfrm flipH="1">
            <a:off x="0" y="0"/>
            <a:ext cx="12193200" cy="6858000"/>
          </a:xfrm>
          <a:prstGeom prst="rect">
            <a:avLst/>
          </a:prstGeom>
        </p:spPr>
      </p:pic>
      <p:sp>
        <p:nvSpPr>
          <p:cNvPr id="4" name="TextBox 51"/>
          <p:cNvSpPr txBox="1"/>
          <p:nvPr userDrawn="1"/>
        </p:nvSpPr>
        <p:spPr>
          <a:xfrm>
            <a:off x="1991544" y="505247"/>
            <a:ext cx="1551520" cy="461665"/>
          </a:xfrm>
          <a:prstGeom prst="rect">
            <a:avLst/>
          </a:prstGeom>
          <a:noFill/>
        </p:spPr>
        <p:txBody>
          <a:bodyPr wrap="square" rtlCol="0">
            <a:spAutoFit/>
          </a:bodyPr>
          <a:lstStyle/>
          <a:p>
            <a:pPr marL="0" algn="l" defTabSz="914400" rtl="0" eaLnBrk="1" latinLnBrk="0" hangingPunct="1"/>
            <a:r>
              <a:rPr lang="zh-CN" altLang="en-US" sz="2400" kern="1200" smtClean="0">
                <a:solidFill>
                  <a:schemeClr val="bg1"/>
                </a:solidFill>
                <a:latin typeface="+mn-lt"/>
                <a:ea typeface="+mn-ea"/>
                <a:cs typeface="+mn-cs"/>
              </a:rPr>
              <a:t>命题方向</a:t>
            </a:r>
            <a:endParaRPr lang="zh-CN" altLang="zh-CN" sz="2400" kern="1200" dirty="0">
              <a:solidFill>
                <a:schemeClr val="bg1"/>
              </a:solidFill>
              <a:latin typeface="+mn-lt"/>
              <a:ea typeface="+mn-ea"/>
              <a:cs typeface="+mn-cs"/>
            </a:endParaRPr>
          </a:p>
        </p:txBody>
      </p:sp>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a:off x="1814872" y="505247"/>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3" name="矩形 12"/>
          <p:cNvSpPr/>
          <p:nvPr userDrawn="1"/>
        </p:nvSpPr>
        <p:spPr>
          <a:xfrm>
            <a:off x="0" y="505247"/>
            <a:ext cx="1815509" cy="4602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noProof="0" smtClean="0">
              <a:solidFill>
                <a:schemeClr val="lt1"/>
              </a:solidFill>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smtClean="0">
                <a:latin typeface="微软雅黑" pitchFamily="34" charset="-122"/>
                <a:ea typeface="微软雅黑" pitchFamily="34" charset="-122"/>
              </a:rPr>
              <a:t>明确</a:t>
            </a:r>
            <a:endParaRPr lang="en-US" altLang="zh-CN" sz="4000" b="1" dirty="0">
              <a:solidFill>
                <a:prstClr val="white"/>
              </a:solidFill>
              <a:latin typeface="微软雅黑" pitchFamily="34" charset="-122"/>
              <a:ea typeface="微软雅黑" pitchFamily="34" charset="-122"/>
            </a:endParaRPr>
          </a:p>
        </p:txBody>
      </p:sp>
    </p:spTree>
    <p:extLst>
      <p:ext uri="{BB962C8B-B14F-4D97-AF65-F5344CB8AC3E}">
        <p14:creationId xmlns:p14="http://schemas.microsoft.com/office/powerpoint/2010/main" val="228073636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矩形 1"/>
          <p:cNvSpPr/>
          <p:nvPr userDrawn="1"/>
        </p:nvSpPr>
        <p:spPr>
          <a:xfrm>
            <a:off x="0" y="1052736"/>
            <a:ext cx="12192000" cy="5805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同侧圆角矩形 2">
            <a:extLst>
              <a:ext uri="{FF2B5EF4-FFF2-40B4-BE49-F238E27FC236}">
                <a16:creationId xmlns:a16="http://schemas.microsoft.com/office/drawing/2014/main" xmlns="" id="{DCF931F0-E024-3A42-B800-B9D38A749F17}"/>
              </a:ext>
            </a:extLst>
          </p:cNvPr>
          <p:cNvSpPr/>
          <p:nvPr userDrawn="1"/>
        </p:nvSpPr>
        <p:spPr>
          <a:xfrm rot="5400000">
            <a:off x="424211" y="-148788"/>
            <a:ext cx="495047" cy="1343473"/>
          </a:xfrm>
          <a:prstGeom prst="round2SameRect">
            <a:avLst>
              <a:gd name="adj1" fmla="val 31187"/>
              <a:gd name="adj2" fmla="val 0"/>
            </a:avLst>
          </a:prstGeom>
          <a:solidFill>
            <a:srgbClr val="062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4" name="矩形 3"/>
          <p:cNvSpPr/>
          <p:nvPr userDrawn="1"/>
        </p:nvSpPr>
        <p:spPr>
          <a:xfrm>
            <a:off x="115205" y="289757"/>
            <a:ext cx="1107996" cy="461665"/>
          </a:xfrm>
          <a:prstGeom prst="rect">
            <a:avLst/>
          </a:prstGeom>
        </p:spPr>
        <p:txBody>
          <a:bodyPr wrap="none">
            <a:spAutoFit/>
          </a:bodyPr>
          <a:lstStyle/>
          <a:p>
            <a:r>
              <a:rPr lang="zh-CN" altLang="en-US" sz="2400" b="1" dirty="0" smtClean="0">
                <a:solidFill>
                  <a:schemeClr val="bg1"/>
                </a:solidFill>
              </a:rPr>
              <a:t>练真题</a:t>
            </a:r>
            <a:endParaRPr lang="zh-CN" altLang="en-US" sz="2400" b="1" dirty="0">
              <a:solidFill>
                <a:schemeClr val="bg1"/>
              </a:solidFill>
            </a:endParaRPr>
          </a:p>
        </p:txBody>
      </p:sp>
    </p:spTree>
    <p:extLst>
      <p:ext uri="{BB962C8B-B14F-4D97-AF65-F5344CB8AC3E}">
        <p14:creationId xmlns:p14="http://schemas.microsoft.com/office/powerpoint/2010/main" val="300412924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习题">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9689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_金榜苑：归纳总结">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4" name="TextBox 51"/>
          <p:cNvSpPr txBox="1"/>
          <p:nvPr userDrawn="1"/>
        </p:nvSpPr>
        <p:spPr>
          <a:xfrm>
            <a:off x="1991544" y="505247"/>
            <a:ext cx="1551520" cy="461665"/>
          </a:xfrm>
          <a:prstGeom prst="rect">
            <a:avLst/>
          </a:prstGeom>
          <a:noFill/>
        </p:spPr>
        <p:txBody>
          <a:bodyPr wrap="square" rtlCol="0">
            <a:spAutoFit/>
          </a:bodyPr>
          <a:lstStyle/>
          <a:p>
            <a:r>
              <a:rPr lang="zh-CN" altLang="zh-CN" sz="2400" dirty="0" smtClean="0">
                <a:solidFill>
                  <a:schemeClr val="bg1">
                    <a:lumMod val="85000"/>
                  </a:schemeClr>
                </a:solidFill>
              </a:rPr>
              <a:t>知识</a:t>
            </a:r>
            <a:r>
              <a:rPr lang="zh-CN" altLang="en-US" sz="2400" dirty="0" smtClean="0">
                <a:solidFill>
                  <a:schemeClr val="bg1">
                    <a:lumMod val="85000"/>
                  </a:schemeClr>
                </a:solidFill>
              </a:rPr>
              <a:t>网络</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构建</a:t>
            </a:r>
            <a:endParaRPr lang="en-US" altLang="zh-CN" sz="4000" b="1" dirty="0">
              <a:latin typeface="微软雅黑" pitchFamily="34" charset="-122"/>
              <a:ea typeface="微软雅黑" pitchFamily="34" charset="-122"/>
            </a:endParaRPr>
          </a:p>
        </p:txBody>
      </p:sp>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5498681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金榜苑：归纳总结">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4"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
        <p:nvSpPr>
          <p:cNvPr id="7" name="矩形 6">
            <a:extLst>
              <a:ext uri="{FF2B5EF4-FFF2-40B4-BE49-F238E27FC236}">
                <a16:creationId xmlns="" xmlns:a16="http://schemas.microsoft.com/office/drawing/2014/main" id="{1BD4A661-10AF-DE41-81E2-95E0AAEC133C}"/>
              </a:ext>
            </a:extLst>
          </p:cNvPr>
          <p:cNvSpPr/>
          <p:nvPr userDrawn="1"/>
        </p:nvSpPr>
        <p:spPr>
          <a:xfrm>
            <a:off x="0"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4129906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0070C0"/>
          </a:solidFill>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应用举例</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7" name="矩形 16"/>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1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20"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p14="http://schemas.microsoft.com/office/powerpoint/2010/main" val="7928403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00B0F0"/>
          </a:solidFill>
        </p:spPr>
        <p:txBody>
          <a:bodyPr wrap="square">
            <a:spAutoFit/>
          </a:bodyPr>
          <a:lstStyle/>
          <a:p>
            <a:pPr algn="ctr"/>
            <a:r>
              <a:rPr lang="zh-CN" altLang="en-US" b="1" smtClean="0">
                <a:solidFill>
                  <a:schemeClr val="bg1"/>
                </a:solidFill>
                <a:latin typeface="方正仿宋简体" panose="03000509000000000000" pitchFamily="65" charset="-122"/>
                <a:ea typeface="方正仿宋简体" panose="03000509000000000000" pitchFamily="65" charset="-122"/>
              </a:rPr>
              <a:t>易错辨析</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9" name="矩形 18"/>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矩形 19"/>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21"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22"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p14="http://schemas.microsoft.com/office/powerpoint/2010/main" val="29419883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C0504D">
              <a:lumMod val="75000"/>
            </a:srgbClr>
          </a:solidFill>
        </p:spPr>
        <p:txBody>
          <a:bodyPr wrap="square">
            <a:spAutoFit/>
          </a:bodyPr>
          <a:lstStyle/>
          <a:p>
            <a:pPr algn="ctr"/>
            <a:r>
              <a:rPr lang="zh-CN" altLang="en-US" b="1" smtClean="0">
                <a:solidFill>
                  <a:schemeClr val="bg1"/>
                </a:solidFill>
                <a:latin typeface="方正仿宋简体" panose="03000509000000000000" pitchFamily="65" charset="-122"/>
                <a:ea typeface="方正仿宋简体" panose="03000509000000000000" pitchFamily="65" charset="-122"/>
              </a:rPr>
              <a:t>易错提醒</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1" name="矩形 10"/>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17"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18"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p14="http://schemas.microsoft.com/office/powerpoint/2010/main" val="38433006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D6A300"/>
          </a:solidFill>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答题模板</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1" name="矩形 10"/>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17"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18"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p14="http://schemas.microsoft.com/office/powerpoint/2010/main" val="327819441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金榜苑：归纳总结">
    <p:bg>
      <p:bgPr>
        <a:solidFill>
          <a:schemeClr val="bg1"/>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087" y="0"/>
            <a:ext cx="12193200" cy="6861024"/>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Tree>
    <p:extLst>
      <p:ext uri="{BB962C8B-B14F-4D97-AF65-F5344CB8AC3E}">
        <p14:creationId xmlns:p14="http://schemas.microsoft.com/office/powerpoint/2010/main" val="33811364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087" y="0"/>
            <a:ext cx="12193200" cy="6861024"/>
          </a:xfrm>
          <a:prstGeom prst="rect">
            <a:avLst/>
          </a:prstGeom>
        </p:spPr>
      </p:pic>
    </p:spTree>
    <p:extLst>
      <p:ext uri="{BB962C8B-B14F-4D97-AF65-F5344CB8AC3E}">
        <p14:creationId xmlns:p14="http://schemas.microsoft.com/office/powerpoint/2010/main" val="2180609308"/>
      </p:ext>
    </p:extLst>
  </p:cSld>
  <p:clrMap bg1="lt1" tx1="dk1" bg2="lt2" tx2="dk2" accent1="accent1" accent2="accent2" accent3="accent3" accent4="accent4" accent5="accent5" accent6="accent6" hlink="hlink" folHlink="folHlink"/>
  <p:sldLayoutIdLst>
    <p:sldLayoutId id="2147483650" r:id="rId1"/>
    <p:sldLayoutId id="2147483665" r:id="rId2"/>
    <p:sldLayoutId id="2147483696" r:id="rId3"/>
    <p:sldLayoutId id="2147483693" r:id="rId4"/>
    <p:sldLayoutId id="2147483670" r:id="rId5"/>
    <p:sldLayoutId id="2147483673" r:id="rId6"/>
    <p:sldLayoutId id="2147483674" r:id="rId7"/>
    <p:sldLayoutId id="2147483694" r:id="rId8"/>
    <p:sldLayoutId id="2147483671" r:id="rId9"/>
    <p:sldLayoutId id="2147483697" r:id="rId10"/>
    <p:sldLayoutId id="2147483687" r:id="rId11"/>
    <p:sldLayoutId id="2147483688" r:id="rId12"/>
    <p:sldLayoutId id="2147483689" r:id="rId13"/>
    <p:sldLayoutId id="2147483690" r:id="rId14"/>
    <p:sldLayoutId id="2147483691" r:id="rId15"/>
    <p:sldLayoutId id="2147483692" r:id="rId16"/>
    <p:sldLayoutId id="2147483695" r:id="rId17"/>
    <p:sldLayoutId id="2147483698" r:id="rId18"/>
    <p:sldLayoutId id="2147483699" r:id="rId19"/>
    <p:sldLayoutId id="2147483700" r:id="rId20"/>
    <p:sldLayoutId id="2147483672" r:id="rId21"/>
    <p:sldLayoutId id="2147483651" r:id="rId22"/>
    <p:sldLayoutId id="2147483675" r:id="rId2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xml"/><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4.xml"/><Relationship Id="rId5" Type="http://schemas.openxmlformats.org/officeDocument/2006/relationships/image" Target="../media/image69.png"/><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4.xml"/><Relationship Id="rId4" Type="http://schemas.openxmlformats.org/officeDocument/2006/relationships/image" Target="../media/image73.png"/></Relationships>
</file>

<file path=ppt/slides/_rels/slide2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4.xml"/><Relationship Id="rId4" Type="http://schemas.openxmlformats.org/officeDocument/2006/relationships/image" Target="../media/image77.png"/></Relationships>
</file>

<file path=ppt/slides/_rels/slide29.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png"/><Relationship Id="rId1" Type="http://schemas.openxmlformats.org/officeDocument/2006/relationships/slideLayout" Target="../slideLayouts/slideLayout4.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package" Target="../embeddings/Microsoft_Word___1.docx"/></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262315" y="138704"/>
            <a:ext cx="2737341" cy="457240"/>
          </a:xfrm>
          <a:prstGeom prst="rect">
            <a:avLst/>
          </a:prstGeom>
        </p:spPr>
      </p:pic>
      <p:grpSp>
        <p:nvGrpSpPr>
          <p:cNvPr id="4" name="组合 3"/>
          <p:cNvGrpSpPr/>
          <p:nvPr/>
        </p:nvGrpSpPr>
        <p:grpSpPr>
          <a:xfrm>
            <a:off x="0" y="1612675"/>
            <a:ext cx="12192001" cy="3544517"/>
            <a:chOff x="0" y="1612675"/>
            <a:chExt cx="12192001" cy="3544517"/>
          </a:xfrm>
        </p:grpSpPr>
        <p:grpSp>
          <p:nvGrpSpPr>
            <p:cNvPr id="3" name="组合 2"/>
            <p:cNvGrpSpPr/>
            <p:nvPr/>
          </p:nvGrpSpPr>
          <p:grpSpPr>
            <a:xfrm>
              <a:off x="0" y="1850900"/>
              <a:ext cx="12192001" cy="3306292"/>
              <a:chOff x="0" y="1850900"/>
              <a:chExt cx="12192001" cy="3306292"/>
            </a:xfrm>
          </p:grpSpPr>
          <p:pic>
            <p:nvPicPr>
              <p:cNvPr id="2" name="图片 1"/>
              <p:cNvPicPr>
                <a:picLocks noChangeAspect="1"/>
              </p:cNvPicPr>
              <p:nvPr/>
            </p:nvPicPr>
            <p:blipFill>
              <a:blip r:embed="rId3"/>
              <a:stretch>
                <a:fillRect/>
              </a:stretch>
            </p:blipFill>
            <p:spPr>
              <a:xfrm>
                <a:off x="0" y="1850900"/>
                <a:ext cx="12192000" cy="3306292"/>
              </a:xfrm>
              <a:prstGeom prst="rect">
                <a:avLst/>
              </a:prstGeom>
            </p:spPr>
          </p:pic>
          <p:pic>
            <p:nvPicPr>
              <p:cNvPr id="6" name="图片 5"/>
              <p:cNvPicPr>
                <a:picLocks noChangeAspect="1"/>
              </p:cNvPicPr>
              <p:nvPr/>
            </p:nvPicPr>
            <p:blipFill>
              <a:blip r:embed="rId4"/>
              <a:stretch>
                <a:fillRect/>
              </a:stretch>
            </p:blipFill>
            <p:spPr>
              <a:xfrm>
                <a:off x="10272464" y="3305484"/>
                <a:ext cx="1919537" cy="1788799"/>
              </a:xfrm>
              <a:prstGeom prst="rect">
                <a:avLst/>
              </a:prstGeom>
            </p:spPr>
          </p:pic>
        </p:grpSp>
        <p:sp>
          <p:nvSpPr>
            <p:cNvPr id="5" name="副标题 2">
              <a:extLst>
                <a:ext uri="{FF2B5EF4-FFF2-40B4-BE49-F238E27FC236}">
                  <a16:creationId xmlns:a16="http://schemas.microsoft.com/office/drawing/2014/main" xmlns="" id="{52C4449A-F464-4D7F-BEC9-4DBC80644CF4}"/>
                </a:ext>
              </a:extLst>
            </p:cNvPr>
            <p:cNvSpPr txBox="1">
              <a:spLocks/>
            </p:cNvSpPr>
            <p:nvPr/>
          </p:nvSpPr>
          <p:spPr>
            <a:xfrm>
              <a:off x="5148599" y="1612675"/>
              <a:ext cx="1894803" cy="448173"/>
            </a:xfrm>
            <a:prstGeom prst="roundRect">
              <a:avLst>
                <a:gd name="adj" fmla="val 50000"/>
              </a:avLst>
            </a:prstGeom>
            <a:solidFill>
              <a:srgbClr val="8EB4E3"/>
            </a:solidFill>
            <a:ln>
              <a:noFill/>
            </a:ln>
          </p:spPr>
          <p:txBody>
            <a:bodyPr anchor="ctr">
              <a:noAutofit/>
            </a:bodyPr>
            <a:lstStyle>
              <a:defPPr>
                <a:defRPr lang="zh-CN"/>
              </a:defPPr>
              <a:lvl1pPr indent="0" algn="ctr">
                <a:lnSpc>
                  <a:spcPct val="90000"/>
                </a:lnSpc>
                <a:spcBef>
                  <a:spcPts val="1000"/>
                </a:spcBef>
                <a:buFont typeface="Arial" panose="020B0604020202020204" pitchFamily="34" charset="0"/>
                <a:buNone/>
                <a:defRPr sz="2800">
                  <a:solidFill>
                    <a:schemeClr val="bg1"/>
                  </a:solidFill>
                  <a:latin typeface="KaiTi" panose="02010609060101010101" pitchFamily="49" charset="-122"/>
                  <a:ea typeface="KaiTi" panose="02010609060101010101" pitchFamily="49"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zh-CN" sz="2400" dirty="0" smtClean="0"/>
                <a:t>热点强化</a:t>
              </a:r>
              <a:r>
                <a:rPr lang="en-US" altLang="zh-CN" sz="2400" dirty="0" smtClean="0"/>
                <a:t>25</a:t>
              </a:r>
              <a:endParaRPr lang="zh-CN" altLang="en-US" sz="2400" dirty="0"/>
            </a:p>
          </p:txBody>
        </p:sp>
      </p:grpSp>
      <p:sp>
        <p:nvSpPr>
          <p:cNvPr id="12" name="标题 1">
            <a:extLst>
              <a:ext uri="{FF2B5EF4-FFF2-40B4-BE49-F238E27FC236}">
                <a16:creationId xmlns:a16="http://schemas.microsoft.com/office/drawing/2014/main" xmlns="" id="{322A6B15-2E76-455A-9DAC-24409D258021}"/>
              </a:ext>
            </a:extLst>
          </p:cNvPr>
          <p:cNvSpPr txBox="1">
            <a:spLocks/>
          </p:cNvSpPr>
          <p:nvPr/>
        </p:nvSpPr>
        <p:spPr>
          <a:xfrm>
            <a:off x="396238" y="2784562"/>
            <a:ext cx="11399524" cy="128887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lnSpc>
                <a:spcPct val="120000"/>
              </a:lnSpc>
            </a:pPr>
            <a:r>
              <a:rPr lang="zh-CN" altLang="en-US" sz="5400" b="1" dirty="0" smtClean="0">
                <a:solidFill>
                  <a:schemeClr val="bg1"/>
                </a:solidFill>
              </a:rPr>
              <a:t>限定</a:t>
            </a:r>
            <a:r>
              <a:rPr lang="zh-CN" altLang="en-US" sz="5400" b="1" dirty="0">
                <a:solidFill>
                  <a:schemeClr val="bg1"/>
                </a:solidFill>
              </a:rPr>
              <a:t>条件下同分异构体的判断与书写</a:t>
            </a:r>
          </a:p>
        </p:txBody>
      </p:sp>
    </p:spTree>
    <p:extLst>
      <p:ext uri="{BB962C8B-B14F-4D97-AF65-F5344CB8AC3E}">
        <p14:creationId xmlns:p14="http://schemas.microsoft.com/office/powerpoint/2010/main" val="53076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574E7DD6-E482-894D-9E46-D2B62C9ED9EC}"/>
              </a:ext>
            </a:extLst>
          </p:cNvPr>
          <p:cNvGrpSpPr/>
          <p:nvPr/>
        </p:nvGrpSpPr>
        <p:grpSpPr>
          <a:xfrm>
            <a:off x="516000" y="836712"/>
            <a:ext cx="11160000" cy="4392488"/>
            <a:chOff x="792914" y="3925222"/>
            <a:chExt cx="11160000" cy="4392488"/>
          </a:xfrm>
        </p:grpSpPr>
        <p:sp>
          <p:nvSpPr>
            <p:cNvPr id="6" name="圆角矩形 5">
              <a:extLst>
                <a:ext uri="{FF2B5EF4-FFF2-40B4-BE49-F238E27FC236}">
                  <a16:creationId xmlns:a16="http://schemas.microsoft.com/office/drawing/2014/main" xmlns="" id="{E0791A29-2CB4-2744-96C1-EA2037B165CE}"/>
                </a:ext>
              </a:extLst>
            </p:cNvPr>
            <p:cNvSpPr/>
            <p:nvPr/>
          </p:nvSpPr>
          <p:spPr>
            <a:xfrm>
              <a:off x="792914" y="4038112"/>
              <a:ext cx="11160000" cy="4279598"/>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5400" y="1144776"/>
            <a:ext cx="10586645" cy="3046988"/>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连有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个不同原子或原子团的碳原子称为手性碳原子。在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的同分异构体中</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endParaRPr lang="en-US" altLang="zh-CN" sz="8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同时</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含有手性碳、</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个甲基和苯环的同分异构体有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9</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种，分别</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49506"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91873" y="1840342"/>
            <a:ext cx="901404" cy="15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07"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35763" y="1836115"/>
            <a:ext cx="874894" cy="147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08"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7408" y="3211834"/>
            <a:ext cx="891962" cy="178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09" name="Picture 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99749" y="3500523"/>
            <a:ext cx="874387" cy="144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0" name="Picture 6"/>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14515" y="3250148"/>
            <a:ext cx="837663" cy="167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1" name="Picture 7"/>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2557" y="3276275"/>
            <a:ext cx="852144" cy="164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2" name="Picture 8"/>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5080" y="3475750"/>
            <a:ext cx="1084547" cy="1456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3" name="Picture 9"/>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0006" y="3474811"/>
            <a:ext cx="1073809" cy="1457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4" name="Picture 10"/>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24192" y="3183812"/>
            <a:ext cx="1278215" cy="129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6239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149506"/>
                                        </p:tgtEl>
                                        <p:attrNameLst>
                                          <p:attrName>style.visibility</p:attrName>
                                        </p:attrNameLst>
                                      </p:cBhvr>
                                      <p:to>
                                        <p:strVal val="visible"/>
                                      </p:to>
                                    </p:set>
                                    <p:animEffect transition="in" filter="blinds(horizontal)">
                                      <p:cBhvr>
                                        <p:cTn id="13" dur="500"/>
                                        <p:tgtEl>
                                          <p:spTgt spid="149506"/>
                                        </p:tgtEl>
                                      </p:cBhvr>
                                    </p:animEffect>
                                  </p:childTnLst>
                                </p:cTn>
                              </p:par>
                              <p:par>
                                <p:cTn id="14" presetID="3" presetClass="entr" presetSubtype="10" fill="hold" nodeType="withEffect">
                                  <p:stCondLst>
                                    <p:cond delay="0"/>
                                  </p:stCondLst>
                                  <p:childTnLst>
                                    <p:set>
                                      <p:cBhvr>
                                        <p:cTn id="15" dur="1" fill="hold">
                                          <p:stCondLst>
                                            <p:cond delay="0"/>
                                          </p:stCondLst>
                                        </p:cTn>
                                        <p:tgtEl>
                                          <p:spTgt spid="149507"/>
                                        </p:tgtEl>
                                        <p:attrNameLst>
                                          <p:attrName>style.visibility</p:attrName>
                                        </p:attrNameLst>
                                      </p:cBhvr>
                                      <p:to>
                                        <p:strVal val="visible"/>
                                      </p:to>
                                    </p:set>
                                    <p:animEffect transition="in" filter="blinds(horizontal)">
                                      <p:cBhvr>
                                        <p:cTn id="16" dur="500"/>
                                        <p:tgtEl>
                                          <p:spTgt spid="149507"/>
                                        </p:tgtEl>
                                      </p:cBhvr>
                                    </p:animEffect>
                                  </p:childTnLst>
                                </p:cTn>
                              </p:par>
                              <p:par>
                                <p:cTn id="17" presetID="3" presetClass="entr" presetSubtype="10" fill="hold" nodeType="withEffect">
                                  <p:stCondLst>
                                    <p:cond delay="0"/>
                                  </p:stCondLst>
                                  <p:childTnLst>
                                    <p:set>
                                      <p:cBhvr>
                                        <p:cTn id="18" dur="1" fill="hold">
                                          <p:stCondLst>
                                            <p:cond delay="0"/>
                                          </p:stCondLst>
                                        </p:cTn>
                                        <p:tgtEl>
                                          <p:spTgt spid="149508"/>
                                        </p:tgtEl>
                                        <p:attrNameLst>
                                          <p:attrName>style.visibility</p:attrName>
                                        </p:attrNameLst>
                                      </p:cBhvr>
                                      <p:to>
                                        <p:strVal val="visible"/>
                                      </p:to>
                                    </p:set>
                                    <p:animEffect transition="in" filter="blinds(horizontal)">
                                      <p:cBhvr>
                                        <p:cTn id="19" dur="500"/>
                                        <p:tgtEl>
                                          <p:spTgt spid="149508"/>
                                        </p:tgtEl>
                                      </p:cBhvr>
                                    </p:animEffect>
                                  </p:childTnLst>
                                </p:cTn>
                              </p:par>
                              <p:par>
                                <p:cTn id="20" presetID="3" presetClass="entr" presetSubtype="10" fill="hold" nodeType="withEffect">
                                  <p:stCondLst>
                                    <p:cond delay="0"/>
                                  </p:stCondLst>
                                  <p:childTnLst>
                                    <p:set>
                                      <p:cBhvr>
                                        <p:cTn id="21" dur="1" fill="hold">
                                          <p:stCondLst>
                                            <p:cond delay="0"/>
                                          </p:stCondLst>
                                        </p:cTn>
                                        <p:tgtEl>
                                          <p:spTgt spid="149509"/>
                                        </p:tgtEl>
                                        <p:attrNameLst>
                                          <p:attrName>style.visibility</p:attrName>
                                        </p:attrNameLst>
                                      </p:cBhvr>
                                      <p:to>
                                        <p:strVal val="visible"/>
                                      </p:to>
                                    </p:set>
                                    <p:animEffect transition="in" filter="blinds(horizontal)">
                                      <p:cBhvr>
                                        <p:cTn id="22" dur="500"/>
                                        <p:tgtEl>
                                          <p:spTgt spid="149509"/>
                                        </p:tgtEl>
                                      </p:cBhvr>
                                    </p:animEffect>
                                  </p:childTnLst>
                                </p:cTn>
                              </p:par>
                              <p:par>
                                <p:cTn id="23" presetID="3" presetClass="entr" presetSubtype="10" fill="hold" nodeType="withEffect">
                                  <p:stCondLst>
                                    <p:cond delay="0"/>
                                  </p:stCondLst>
                                  <p:childTnLst>
                                    <p:set>
                                      <p:cBhvr>
                                        <p:cTn id="24" dur="1" fill="hold">
                                          <p:stCondLst>
                                            <p:cond delay="0"/>
                                          </p:stCondLst>
                                        </p:cTn>
                                        <p:tgtEl>
                                          <p:spTgt spid="149510"/>
                                        </p:tgtEl>
                                        <p:attrNameLst>
                                          <p:attrName>style.visibility</p:attrName>
                                        </p:attrNameLst>
                                      </p:cBhvr>
                                      <p:to>
                                        <p:strVal val="visible"/>
                                      </p:to>
                                    </p:set>
                                    <p:animEffect transition="in" filter="blinds(horizontal)">
                                      <p:cBhvr>
                                        <p:cTn id="25" dur="500"/>
                                        <p:tgtEl>
                                          <p:spTgt spid="149510"/>
                                        </p:tgtEl>
                                      </p:cBhvr>
                                    </p:animEffect>
                                  </p:childTnLst>
                                </p:cTn>
                              </p:par>
                              <p:par>
                                <p:cTn id="26" presetID="3" presetClass="entr" presetSubtype="10" fill="hold" nodeType="withEffect">
                                  <p:stCondLst>
                                    <p:cond delay="0"/>
                                  </p:stCondLst>
                                  <p:childTnLst>
                                    <p:set>
                                      <p:cBhvr>
                                        <p:cTn id="27" dur="1" fill="hold">
                                          <p:stCondLst>
                                            <p:cond delay="0"/>
                                          </p:stCondLst>
                                        </p:cTn>
                                        <p:tgtEl>
                                          <p:spTgt spid="149511"/>
                                        </p:tgtEl>
                                        <p:attrNameLst>
                                          <p:attrName>style.visibility</p:attrName>
                                        </p:attrNameLst>
                                      </p:cBhvr>
                                      <p:to>
                                        <p:strVal val="visible"/>
                                      </p:to>
                                    </p:set>
                                    <p:animEffect transition="in" filter="blinds(horizontal)">
                                      <p:cBhvr>
                                        <p:cTn id="28" dur="500"/>
                                        <p:tgtEl>
                                          <p:spTgt spid="149511"/>
                                        </p:tgtEl>
                                      </p:cBhvr>
                                    </p:animEffect>
                                  </p:childTnLst>
                                </p:cTn>
                              </p:par>
                              <p:par>
                                <p:cTn id="29" presetID="3" presetClass="entr" presetSubtype="10" fill="hold" nodeType="withEffect">
                                  <p:stCondLst>
                                    <p:cond delay="0"/>
                                  </p:stCondLst>
                                  <p:childTnLst>
                                    <p:set>
                                      <p:cBhvr>
                                        <p:cTn id="30" dur="1" fill="hold">
                                          <p:stCondLst>
                                            <p:cond delay="0"/>
                                          </p:stCondLst>
                                        </p:cTn>
                                        <p:tgtEl>
                                          <p:spTgt spid="149512"/>
                                        </p:tgtEl>
                                        <p:attrNameLst>
                                          <p:attrName>style.visibility</p:attrName>
                                        </p:attrNameLst>
                                      </p:cBhvr>
                                      <p:to>
                                        <p:strVal val="visible"/>
                                      </p:to>
                                    </p:set>
                                    <p:animEffect transition="in" filter="blinds(horizontal)">
                                      <p:cBhvr>
                                        <p:cTn id="31" dur="500"/>
                                        <p:tgtEl>
                                          <p:spTgt spid="149512"/>
                                        </p:tgtEl>
                                      </p:cBhvr>
                                    </p:animEffect>
                                  </p:childTnLst>
                                </p:cTn>
                              </p:par>
                              <p:par>
                                <p:cTn id="32" presetID="3" presetClass="entr" presetSubtype="10" fill="hold" nodeType="withEffect">
                                  <p:stCondLst>
                                    <p:cond delay="0"/>
                                  </p:stCondLst>
                                  <p:childTnLst>
                                    <p:set>
                                      <p:cBhvr>
                                        <p:cTn id="33" dur="1" fill="hold">
                                          <p:stCondLst>
                                            <p:cond delay="0"/>
                                          </p:stCondLst>
                                        </p:cTn>
                                        <p:tgtEl>
                                          <p:spTgt spid="149513"/>
                                        </p:tgtEl>
                                        <p:attrNameLst>
                                          <p:attrName>style.visibility</p:attrName>
                                        </p:attrNameLst>
                                      </p:cBhvr>
                                      <p:to>
                                        <p:strVal val="visible"/>
                                      </p:to>
                                    </p:set>
                                    <p:animEffect transition="in" filter="blinds(horizontal)">
                                      <p:cBhvr>
                                        <p:cTn id="34" dur="500"/>
                                        <p:tgtEl>
                                          <p:spTgt spid="149513"/>
                                        </p:tgtEl>
                                      </p:cBhvr>
                                    </p:animEffect>
                                  </p:childTnLst>
                                </p:cTn>
                              </p:par>
                              <p:par>
                                <p:cTn id="35" presetID="3" presetClass="entr" presetSubtype="10" fill="hold" nodeType="withEffect">
                                  <p:stCondLst>
                                    <p:cond delay="0"/>
                                  </p:stCondLst>
                                  <p:childTnLst>
                                    <p:set>
                                      <p:cBhvr>
                                        <p:cTn id="36" dur="1" fill="hold">
                                          <p:stCondLst>
                                            <p:cond delay="0"/>
                                          </p:stCondLst>
                                        </p:cTn>
                                        <p:tgtEl>
                                          <p:spTgt spid="149514"/>
                                        </p:tgtEl>
                                        <p:attrNameLst>
                                          <p:attrName>style.visibility</p:attrName>
                                        </p:attrNameLst>
                                      </p:cBhvr>
                                      <p:to>
                                        <p:strVal val="visible"/>
                                      </p:to>
                                    </p:set>
                                    <p:animEffect transition="in" filter="blinds(horizontal)">
                                      <p:cBhvr>
                                        <p:cTn id="37" dur="500"/>
                                        <p:tgtEl>
                                          <p:spTgt spid="149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521366"/>
            <a:ext cx="11412000" cy="2123658"/>
          </a:xfrm>
          <a:prstGeom prst="rect">
            <a:avLst/>
          </a:prstGeom>
        </p:spPr>
        <p:txBody>
          <a:bodyPr wrap="square">
            <a:spAutoFit/>
          </a:bodyPr>
          <a:lstStyle/>
          <a:p>
            <a:pPr algn="di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湖南，</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19(5</a:t>
            </a:r>
            <a:r>
              <a:rPr lang="en-US" altLang="zh-CN" sz="2400" kern="100" dirty="0" smtClean="0">
                <a:latin typeface="Times New Roman" panose="02020603050405020304" pitchFamily="18" charset="0"/>
                <a:ea typeface="楷体_GB2312" panose="02010609030101010101" pitchFamily="49"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一种重要的化工原料，其同分异构体中能够发生银</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镜</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endParaRPr lang="en-US" altLang="zh-CN" sz="8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dist">
              <a:lnSpc>
                <a:spcPct val="150000"/>
              </a:lnSpc>
              <a:spcAft>
                <a:spcPts val="0"/>
              </a:spcAf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反应</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的有</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种</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考虑立体异构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，其中核磁共振氢谱有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组峰，且峰面积之比</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为</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endParaRPr lang="en-US" altLang="zh-CN" sz="8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的结构简式为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50530"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9327" y="1180029"/>
            <a:ext cx="1150817" cy="105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2135560" y="2340866"/>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5</a:t>
            </a:r>
            <a:endParaRPr lang="zh-CN" altLang="en-US" dirty="0"/>
          </a:p>
        </p:txBody>
      </p:sp>
      <p:pic>
        <p:nvPicPr>
          <p:cNvPr id="150531" name="Picture 3" descr="1577"/>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86294" y="2972759"/>
            <a:ext cx="1325108" cy="49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2875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0531"/>
                                        </p:tgtEl>
                                        <p:attrNameLst>
                                          <p:attrName>style.visibility</p:attrName>
                                        </p:attrNameLst>
                                      </p:cBhvr>
                                      <p:to>
                                        <p:strVal val="visible"/>
                                      </p:to>
                                    </p:set>
                                    <p:animEffect transition="in" filter="blinds(horizontal)">
                                      <p:cBhvr>
                                        <p:cTn id="12" dur="500"/>
                                        <p:tgtEl>
                                          <p:spTgt spid="150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574E7DD6-E482-894D-9E46-D2B62C9ED9EC}"/>
              </a:ext>
            </a:extLst>
          </p:cNvPr>
          <p:cNvGrpSpPr/>
          <p:nvPr/>
        </p:nvGrpSpPr>
        <p:grpSpPr>
          <a:xfrm>
            <a:off x="516000" y="1052736"/>
            <a:ext cx="11160000" cy="3672408"/>
            <a:chOff x="792914" y="3925222"/>
            <a:chExt cx="11160000" cy="3672408"/>
          </a:xfrm>
        </p:grpSpPr>
        <p:sp>
          <p:nvSpPr>
            <p:cNvPr id="6" name="圆角矩形 5">
              <a:extLst>
                <a:ext uri="{FF2B5EF4-FFF2-40B4-BE49-F238E27FC236}">
                  <a16:creationId xmlns:a16="http://schemas.microsoft.com/office/drawing/2014/main" xmlns="" id="{E0791A29-2CB4-2744-96C1-EA2037B165CE}"/>
                </a:ext>
              </a:extLst>
            </p:cNvPr>
            <p:cNvSpPr/>
            <p:nvPr/>
          </p:nvSpPr>
          <p:spPr>
            <a:xfrm>
              <a:off x="792914" y="4038112"/>
              <a:ext cx="11160000" cy="3559518"/>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802678" y="1711294"/>
            <a:ext cx="10586645" cy="2654573"/>
          </a:xfrm>
          <a:prstGeom prst="rect">
            <a:avLst/>
          </a:prstGeom>
        </p:spPr>
        <p:txBody>
          <a:bodyPr>
            <a:spAutoFit/>
          </a:bodyPr>
          <a:lstStyle/>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的</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同分异构体能发生银镜反应，说明该物质含有醛基，根据分子式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可得知，该物质还含有碳碳双键或者三元环，还要分析顺反异构，则符合条件的同分异构体有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种，它们分别是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CHO</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endParaRPr lang="en-US" altLang="zh-CN" sz="1500" kern="100" dirty="0" smtClean="0">
              <a:latin typeface="Times New Roman" panose="02020603050405020304" pitchFamily="18" charset="0"/>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与前者互为顺反异构体</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41339" name="Picture 2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1574" y="1419152"/>
            <a:ext cx="1046197" cy="96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40" name="Picture 2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11343" y="2907526"/>
            <a:ext cx="1721161" cy="52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41" name="Picture 29"/>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0668" y="3509717"/>
            <a:ext cx="1839280" cy="96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42" name="Picture 30"/>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84032" y="3717032"/>
            <a:ext cx="1071117" cy="649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43" name="Picture 31" descr="1578"/>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8208" y="3783281"/>
            <a:ext cx="1325108" cy="49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495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141339"/>
                                        </p:tgtEl>
                                        <p:attrNameLst>
                                          <p:attrName>style.visibility</p:attrName>
                                        </p:attrNameLst>
                                      </p:cBhvr>
                                      <p:to>
                                        <p:strVal val="visible"/>
                                      </p:to>
                                    </p:set>
                                    <p:animEffect transition="in" filter="blinds(horizontal)">
                                      <p:cBhvr>
                                        <p:cTn id="13" dur="500"/>
                                        <p:tgtEl>
                                          <p:spTgt spid="141339"/>
                                        </p:tgtEl>
                                      </p:cBhvr>
                                    </p:animEffect>
                                  </p:childTnLst>
                                </p:cTn>
                              </p:par>
                              <p:par>
                                <p:cTn id="14" presetID="3" presetClass="entr" presetSubtype="10" fill="hold" nodeType="withEffect">
                                  <p:stCondLst>
                                    <p:cond delay="0"/>
                                  </p:stCondLst>
                                  <p:childTnLst>
                                    <p:set>
                                      <p:cBhvr>
                                        <p:cTn id="15" dur="1" fill="hold">
                                          <p:stCondLst>
                                            <p:cond delay="0"/>
                                          </p:stCondLst>
                                        </p:cTn>
                                        <p:tgtEl>
                                          <p:spTgt spid="141341"/>
                                        </p:tgtEl>
                                        <p:attrNameLst>
                                          <p:attrName>style.visibility</p:attrName>
                                        </p:attrNameLst>
                                      </p:cBhvr>
                                      <p:to>
                                        <p:strVal val="visible"/>
                                      </p:to>
                                    </p:set>
                                    <p:animEffect transition="in" filter="blinds(horizontal)">
                                      <p:cBhvr>
                                        <p:cTn id="16" dur="500"/>
                                        <p:tgtEl>
                                          <p:spTgt spid="141341"/>
                                        </p:tgtEl>
                                      </p:cBhvr>
                                    </p:animEffect>
                                  </p:childTnLst>
                                </p:cTn>
                              </p:par>
                              <p:par>
                                <p:cTn id="17" presetID="3" presetClass="entr" presetSubtype="10" fill="hold" nodeType="withEffect">
                                  <p:stCondLst>
                                    <p:cond delay="0"/>
                                  </p:stCondLst>
                                  <p:childTnLst>
                                    <p:set>
                                      <p:cBhvr>
                                        <p:cTn id="18" dur="1" fill="hold">
                                          <p:stCondLst>
                                            <p:cond delay="0"/>
                                          </p:stCondLst>
                                        </p:cTn>
                                        <p:tgtEl>
                                          <p:spTgt spid="141342"/>
                                        </p:tgtEl>
                                        <p:attrNameLst>
                                          <p:attrName>style.visibility</p:attrName>
                                        </p:attrNameLst>
                                      </p:cBhvr>
                                      <p:to>
                                        <p:strVal val="visible"/>
                                      </p:to>
                                    </p:set>
                                    <p:animEffect transition="in" filter="blinds(horizontal)">
                                      <p:cBhvr>
                                        <p:cTn id="19" dur="500"/>
                                        <p:tgtEl>
                                          <p:spTgt spid="141342"/>
                                        </p:tgtEl>
                                      </p:cBhvr>
                                    </p:animEffect>
                                  </p:childTnLst>
                                </p:cTn>
                              </p:par>
                              <p:par>
                                <p:cTn id="20" presetID="3" presetClass="entr" presetSubtype="10" fill="hold" nodeType="withEffect">
                                  <p:stCondLst>
                                    <p:cond delay="0"/>
                                  </p:stCondLst>
                                  <p:childTnLst>
                                    <p:set>
                                      <p:cBhvr>
                                        <p:cTn id="21" dur="1" fill="hold">
                                          <p:stCondLst>
                                            <p:cond delay="0"/>
                                          </p:stCondLst>
                                        </p:cTn>
                                        <p:tgtEl>
                                          <p:spTgt spid="141343"/>
                                        </p:tgtEl>
                                        <p:attrNameLst>
                                          <p:attrName>style.visibility</p:attrName>
                                        </p:attrNameLst>
                                      </p:cBhvr>
                                      <p:to>
                                        <p:strVal val="visible"/>
                                      </p:to>
                                    </p:set>
                                    <p:animEffect transition="in" filter="blinds(horizontal)">
                                      <p:cBhvr>
                                        <p:cTn id="22" dur="500"/>
                                        <p:tgtEl>
                                          <p:spTgt spid="141343"/>
                                        </p:tgtEl>
                                      </p:cBhvr>
                                    </p:animEffect>
                                  </p:childTnLst>
                                </p:cTn>
                              </p:par>
                              <p:par>
                                <p:cTn id="23" presetID="3" presetClass="entr" presetSubtype="10" fill="hold" nodeType="withEffect">
                                  <p:stCondLst>
                                    <p:cond delay="0"/>
                                  </p:stCondLst>
                                  <p:childTnLst>
                                    <p:set>
                                      <p:cBhvr>
                                        <p:cTn id="24" dur="1" fill="hold">
                                          <p:stCondLst>
                                            <p:cond delay="0"/>
                                          </p:stCondLst>
                                        </p:cTn>
                                        <p:tgtEl>
                                          <p:spTgt spid="141340"/>
                                        </p:tgtEl>
                                        <p:attrNameLst>
                                          <p:attrName>style.visibility</p:attrName>
                                        </p:attrNameLst>
                                      </p:cBhvr>
                                      <p:to>
                                        <p:strVal val="visible"/>
                                      </p:to>
                                    </p:set>
                                    <p:animEffect transition="in" filter="blinds(horizontal)">
                                      <p:cBhvr>
                                        <p:cTn id="25" dur="500"/>
                                        <p:tgtEl>
                                          <p:spTgt spid="141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826834"/>
            <a:ext cx="11412000" cy="3970318"/>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辽宁，</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19(6)]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化合物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I(C</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的同分异构体满足以下条件的有</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种</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不考虑立体异构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含苯环且苯环上只有一个取代基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ⅱ</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红外光谱无醚键吸收峰</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其中，苯环侧链上有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种不同化学环境的氢原子，且个数比为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的结构简式</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为</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endParaRPr lang="en-US" altLang="zh-CN" sz="20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任写一种</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9984432" y="916260"/>
            <a:ext cx="49244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12</a:t>
            </a:r>
            <a:endParaRPr lang="zh-CN" altLang="en-US" dirty="0"/>
          </a:p>
        </p:txBody>
      </p:sp>
      <p:grpSp>
        <p:nvGrpSpPr>
          <p:cNvPr id="8" name="组合 7"/>
          <p:cNvGrpSpPr/>
          <p:nvPr/>
        </p:nvGrpSpPr>
        <p:grpSpPr>
          <a:xfrm>
            <a:off x="714368" y="3713527"/>
            <a:ext cx="3716739" cy="796291"/>
            <a:chOff x="651069" y="3435373"/>
            <a:chExt cx="3716739" cy="796291"/>
          </a:xfrm>
        </p:grpSpPr>
        <p:pic>
          <p:nvPicPr>
            <p:cNvPr id="151554" name="Picture 2" descr="1580"/>
            <p:cNvPicPr>
              <a:picLocks noChangeAspect="1" noChangeArrowheads="1"/>
            </p:cNvPicPr>
            <p:nvPr/>
          </p:nvPicPr>
          <p:blipFill>
            <a:blip r:embed="rId2"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1069" y="3600423"/>
              <a:ext cx="1449655" cy="57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5" name="Picture 3" descr="1581"/>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38341" y="3435373"/>
              <a:ext cx="1449655" cy="79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2054354" y="3628814"/>
              <a:ext cx="23134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solidFill>
                    <a:srgbClr val="C00000"/>
                  </a:solidFill>
                  <a:latin typeface="Times New Roman" panose="02020603050405020304" pitchFamily="18" charset="0"/>
                  <a:ea typeface="微软雅黑" panose="020B0503020204020204" pitchFamily="34" charset="-122"/>
                </a:rPr>
                <a:t>)</a:t>
              </a:r>
              <a:endParaRPr lang="zh-CN" altLang="en-US" dirty="0"/>
            </a:p>
          </p:txBody>
        </p:sp>
      </p:grpSp>
    </p:spTree>
    <p:extLst>
      <p:ext uri="{BB962C8B-B14F-4D97-AF65-F5344CB8AC3E}">
        <p14:creationId xmlns:p14="http://schemas.microsoft.com/office/powerpoint/2010/main" val="81263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574E7DD6-E482-894D-9E46-D2B62C9ED9EC}"/>
              </a:ext>
            </a:extLst>
          </p:cNvPr>
          <p:cNvGrpSpPr/>
          <p:nvPr/>
        </p:nvGrpSpPr>
        <p:grpSpPr>
          <a:xfrm>
            <a:off x="516000" y="646815"/>
            <a:ext cx="11160000" cy="5328592"/>
            <a:chOff x="792914" y="3925222"/>
            <a:chExt cx="11160000" cy="5328592"/>
          </a:xfrm>
        </p:grpSpPr>
        <p:sp>
          <p:nvSpPr>
            <p:cNvPr id="6" name="圆角矩形 5">
              <a:extLst>
                <a:ext uri="{FF2B5EF4-FFF2-40B4-BE49-F238E27FC236}">
                  <a16:creationId xmlns:a16="http://schemas.microsoft.com/office/drawing/2014/main" xmlns="" id="{E0791A29-2CB4-2744-96C1-EA2037B165CE}"/>
                </a:ext>
              </a:extLst>
            </p:cNvPr>
            <p:cNvSpPr/>
            <p:nvPr/>
          </p:nvSpPr>
          <p:spPr>
            <a:xfrm>
              <a:off x="792914" y="4038112"/>
              <a:ext cx="11160000" cy="5215702"/>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5400" y="954879"/>
            <a:ext cx="10729192" cy="4939814"/>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化合物</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的分子式为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10</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，计算可得其不饱和度为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，根据题目所给信息，化合物</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的同分异构体分子中含有苯环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已占据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个不饱和度</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，则其余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原子均为饱和碳原子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单键连接其他原子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；又由红外光谱无醚键吸收峰，可得苯环上的取代基中含</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个羟基；再由分子中苯环上只含有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个取代基，可知该有机物</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的碳链</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endParaRPr lang="en-US" altLang="zh-CN" sz="500" kern="100" dirty="0">
              <a:latin typeface="Times New Roman" panose="02020603050405020304" pitchFamily="18" charset="0"/>
              <a:ea typeface="宋体" panose="02010600030101010101" pitchFamily="2" charset="-122"/>
              <a:cs typeface="Times New Roman" panose="02020603050405020304" pitchFamily="18" charset="0"/>
            </a:endParaRPr>
          </a:p>
          <a:p>
            <a:pPr algn="di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结构</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有如下四种</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宋体" panose="02010600030101010101" pitchFamily="2" charset="-122"/>
                <a:ea typeface="Times New Roman" panose="02020603050405020304" pitchFamily="18" charset="0"/>
                <a:cs typeface="Courier New" panose="02070309020205020404" pitchFamily="49" charset="0"/>
              </a:rPr>
              <a:t> </a:t>
            </a:r>
            <a:r>
              <a:rPr lang="en-US" altLang="zh-CN" sz="2400" kern="100" dirty="0">
                <a:latin typeface="Times New Roman" panose="02020603050405020304" pitchFamily="18" charset="0"/>
                <a:ea typeface="Times New Roman" panose="02020603050405020304" pitchFamily="18" charset="0"/>
                <a:cs typeface="Times New Roman" panose="02020603050405020304" pitchFamily="18"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均表</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endParaRPr lang="en-US" altLang="zh-CN" sz="5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示</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羟基的连接位置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，所以满足条件的化合物</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的同分异构体共有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种；其中，苯环侧链上有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种不同化学环境的氢原子，且个数比为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的同分异构体</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应</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endParaRPr lang="en-US" altLang="zh-CN" sz="8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含有</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两个等效的甲基，则其结构简式</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或</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42363" name="Picture 27" descr="158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0277" y="3239103"/>
            <a:ext cx="1373555" cy="66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64" name="Picture 28" descr="158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71359" y="3276224"/>
            <a:ext cx="1187940" cy="63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65" name="Picture 29" descr="158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28937" y="3162180"/>
            <a:ext cx="1187940" cy="77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66" name="Picture 30" descr="158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4438" y="3276224"/>
            <a:ext cx="1058009" cy="63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67" name="Picture 31" descr="1585+1"/>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02268" y="5311667"/>
            <a:ext cx="1317868" cy="51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68" name="Picture 32" descr="1585+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30460" y="5103488"/>
            <a:ext cx="1317868"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0605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142368"/>
                                        </p:tgtEl>
                                        <p:attrNameLst>
                                          <p:attrName>style.visibility</p:attrName>
                                        </p:attrNameLst>
                                      </p:cBhvr>
                                      <p:to>
                                        <p:strVal val="visible"/>
                                      </p:to>
                                    </p:set>
                                    <p:animEffect transition="in" filter="blinds(horizontal)">
                                      <p:cBhvr>
                                        <p:cTn id="13" dur="500"/>
                                        <p:tgtEl>
                                          <p:spTgt spid="142368"/>
                                        </p:tgtEl>
                                      </p:cBhvr>
                                    </p:animEffect>
                                  </p:childTnLst>
                                </p:cTn>
                              </p:par>
                              <p:par>
                                <p:cTn id="14" presetID="3" presetClass="entr" presetSubtype="10" fill="hold" nodeType="withEffect">
                                  <p:stCondLst>
                                    <p:cond delay="0"/>
                                  </p:stCondLst>
                                  <p:childTnLst>
                                    <p:set>
                                      <p:cBhvr>
                                        <p:cTn id="15" dur="1" fill="hold">
                                          <p:stCondLst>
                                            <p:cond delay="0"/>
                                          </p:stCondLst>
                                        </p:cTn>
                                        <p:tgtEl>
                                          <p:spTgt spid="142367"/>
                                        </p:tgtEl>
                                        <p:attrNameLst>
                                          <p:attrName>style.visibility</p:attrName>
                                        </p:attrNameLst>
                                      </p:cBhvr>
                                      <p:to>
                                        <p:strVal val="visible"/>
                                      </p:to>
                                    </p:set>
                                    <p:animEffect transition="in" filter="blinds(horizontal)">
                                      <p:cBhvr>
                                        <p:cTn id="16" dur="500"/>
                                        <p:tgtEl>
                                          <p:spTgt spid="142367"/>
                                        </p:tgtEl>
                                      </p:cBhvr>
                                    </p:animEffect>
                                  </p:childTnLst>
                                </p:cTn>
                              </p:par>
                              <p:par>
                                <p:cTn id="17" presetID="3" presetClass="entr" presetSubtype="10" fill="hold" nodeType="withEffect">
                                  <p:stCondLst>
                                    <p:cond delay="0"/>
                                  </p:stCondLst>
                                  <p:childTnLst>
                                    <p:set>
                                      <p:cBhvr>
                                        <p:cTn id="18" dur="1" fill="hold">
                                          <p:stCondLst>
                                            <p:cond delay="0"/>
                                          </p:stCondLst>
                                        </p:cTn>
                                        <p:tgtEl>
                                          <p:spTgt spid="142363"/>
                                        </p:tgtEl>
                                        <p:attrNameLst>
                                          <p:attrName>style.visibility</p:attrName>
                                        </p:attrNameLst>
                                      </p:cBhvr>
                                      <p:to>
                                        <p:strVal val="visible"/>
                                      </p:to>
                                    </p:set>
                                    <p:animEffect transition="in" filter="blinds(horizontal)">
                                      <p:cBhvr>
                                        <p:cTn id="19" dur="500"/>
                                        <p:tgtEl>
                                          <p:spTgt spid="142363"/>
                                        </p:tgtEl>
                                      </p:cBhvr>
                                    </p:animEffect>
                                  </p:childTnLst>
                                </p:cTn>
                              </p:par>
                              <p:par>
                                <p:cTn id="20" presetID="3" presetClass="entr" presetSubtype="10" fill="hold" nodeType="withEffect">
                                  <p:stCondLst>
                                    <p:cond delay="0"/>
                                  </p:stCondLst>
                                  <p:childTnLst>
                                    <p:set>
                                      <p:cBhvr>
                                        <p:cTn id="21" dur="1" fill="hold">
                                          <p:stCondLst>
                                            <p:cond delay="0"/>
                                          </p:stCondLst>
                                        </p:cTn>
                                        <p:tgtEl>
                                          <p:spTgt spid="142364"/>
                                        </p:tgtEl>
                                        <p:attrNameLst>
                                          <p:attrName>style.visibility</p:attrName>
                                        </p:attrNameLst>
                                      </p:cBhvr>
                                      <p:to>
                                        <p:strVal val="visible"/>
                                      </p:to>
                                    </p:set>
                                    <p:animEffect transition="in" filter="blinds(horizontal)">
                                      <p:cBhvr>
                                        <p:cTn id="22" dur="500"/>
                                        <p:tgtEl>
                                          <p:spTgt spid="142364"/>
                                        </p:tgtEl>
                                      </p:cBhvr>
                                    </p:animEffect>
                                  </p:childTnLst>
                                </p:cTn>
                              </p:par>
                              <p:par>
                                <p:cTn id="23" presetID="3" presetClass="entr" presetSubtype="10" fill="hold" nodeType="withEffect">
                                  <p:stCondLst>
                                    <p:cond delay="0"/>
                                  </p:stCondLst>
                                  <p:childTnLst>
                                    <p:set>
                                      <p:cBhvr>
                                        <p:cTn id="24" dur="1" fill="hold">
                                          <p:stCondLst>
                                            <p:cond delay="0"/>
                                          </p:stCondLst>
                                        </p:cTn>
                                        <p:tgtEl>
                                          <p:spTgt spid="142365"/>
                                        </p:tgtEl>
                                        <p:attrNameLst>
                                          <p:attrName>style.visibility</p:attrName>
                                        </p:attrNameLst>
                                      </p:cBhvr>
                                      <p:to>
                                        <p:strVal val="visible"/>
                                      </p:to>
                                    </p:set>
                                    <p:animEffect transition="in" filter="blinds(horizontal)">
                                      <p:cBhvr>
                                        <p:cTn id="25" dur="500"/>
                                        <p:tgtEl>
                                          <p:spTgt spid="142365"/>
                                        </p:tgtEl>
                                      </p:cBhvr>
                                    </p:animEffect>
                                  </p:childTnLst>
                                </p:cTn>
                              </p:par>
                              <p:par>
                                <p:cTn id="26" presetID="3" presetClass="entr" presetSubtype="10" fill="hold" nodeType="withEffect">
                                  <p:stCondLst>
                                    <p:cond delay="0"/>
                                  </p:stCondLst>
                                  <p:childTnLst>
                                    <p:set>
                                      <p:cBhvr>
                                        <p:cTn id="27" dur="1" fill="hold">
                                          <p:stCondLst>
                                            <p:cond delay="0"/>
                                          </p:stCondLst>
                                        </p:cTn>
                                        <p:tgtEl>
                                          <p:spTgt spid="142366"/>
                                        </p:tgtEl>
                                        <p:attrNameLst>
                                          <p:attrName>style.visibility</p:attrName>
                                        </p:attrNameLst>
                                      </p:cBhvr>
                                      <p:to>
                                        <p:strVal val="visible"/>
                                      </p:to>
                                    </p:set>
                                    <p:animEffect transition="in" filter="blinds(horizontal)">
                                      <p:cBhvr>
                                        <p:cTn id="28" dur="500"/>
                                        <p:tgtEl>
                                          <p:spTgt spid="142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097593"/>
            <a:ext cx="11412000" cy="2331407"/>
          </a:xfrm>
          <a:prstGeom prst="rect">
            <a:avLst/>
          </a:prstGeom>
        </p:spPr>
        <p:txBody>
          <a:bodyPr wrap="square">
            <a:spAutoFit/>
          </a:bodyPr>
          <a:lstStyle/>
          <a:p>
            <a:pPr algn="di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舟山模拟</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的同分异构体中，含有苯环、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且能</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发生</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endParaRPr lang="en-US" altLang="zh-CN" sz="10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银</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镜反应的有</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种；其中核磁共振氢谱峰面积之比为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同分异构体</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endParaRPr lang="en-US" altLang="zh-CN" sz="15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结构简式</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52578"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41387" y="716113"/>
            <a:ext cx="2261131" cy="114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2351584" y="1961689"/>
            <a:ext cx="49244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17</a:t>
            </a:r>
            <a:endParaRPr lang="zh-CN" altLang="en-US" dirty="0"/>
          </a:p>
        </p:txBody>
      </p:sp>
      <p:grpSp>
        <p:nvGrpSpPr>
          <p:cNvPr id="8" name="组合 7"/>
          <p:cNvGrpSpPr/>
          <p:nvPr/>
        </p:nvGrpSpPr>
        <p:grpSpPr>
          <a:xfrm>
            <a:off x="2505458" y="2725314"/>
            <a:ext cx="6156259" cy="530183"/>
            <a:chOff x="2566421" y="4157789"/>
            <a:chExt cx="6156259" cy="530183"/>
          </a:xfrm>
        </p:grpSpPr>
        <p:pic>
          <p:nvPicPr>
            <p:cNvPr id="152579" name="Picture 3"/>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66421" y="4173833"/>
              <a:ext cx="2936097" cy="50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0" name="Picture 4"/>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35960" y="4164875"/>
              <a:ext cx="2986720" cy="52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5424113" y="4157789"/>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p>
          </p:txBody>
        </p:sp>
      </p:grpSp>
    </p:spTree>
    <p:extLst>
      <p:ext uri="{BB962C8B-B14F-4D97-AF65-F5344CB8AC3E}">
        <p14:creationId xmlns:p14="http://schemas.microsoft.com/office/powerpoint/2010/main" val="1563752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574E7DD6-E482-894D-9E46-D2B62C9ED9EC}"/>
              </a:ext>
            </a:extLst>
          </p:cNvPr>
          <p:cNvGrpSpPr/>
          <p:nvPr/>
        </p:nvGrpSpPr>
        <p:grpSpPr>
          <a:xfrm>
            <a:off x="516000" y="692696"/>
            <a:ext cx="11160000" cy="5040560"/>
            <a:chOff x="792914" y="3925222"/>
            <a:chExt cx="11160000" cy="5040560"/>
          </a:xfrm>
        </p:grpSpPr>
        <p:sp>
          <p:nvSpPr>
            <p:cNvPr id="6" name="圆角矩形 5">
              <a:extLst>
                <a:ext uri="{FF2B5EF4-FFF2-40B4-BE49-F238E27FC236}">
                  <a16:creationId xmlns:a16="http://schemas.microsoft.com/office/drawing/2014/main" xmlns="" id="{E0791A29-2CB4-2744-96C1-EA2037B165CE}"/>
                </a:ext>
              </a:extLst>
            </p:cNvPr>
            <p:cNvSpPr/>
            <p:nvPr/>
          </p:nvSpPr>
          <p:spPr>
            <a:xfrm>
              <a:off x="792914" y="4038112"/>
              <a:ext cx="11160000" cy="4927670"/>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5400" y="1000760"/>
            <a:ext cx="10801200" cy="4639732"/>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的同分异构体中含有苯环、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，且能发生银镜反应，则结构中还含有</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醛基。</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若</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苯环上含有一个取代基</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只有一种结构；若苯环上含有两个取代基，一个为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，一个为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，环上有邻、间、对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种位置关系；若苯环上有两个取代基，一个为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，一个为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，环上有邻、间、对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种位置关系；若苯环上有三个取代基，一个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、一个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、一个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，环上共</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有</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种位置关系，所以共有</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17</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种；其中核磁共振氢谱峰面积之比为</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6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6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60"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spc="-6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60"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spc="-60" dirty="0" smtClean="0">
                <a:latin typeface="Times New Roman" panose="02020603050405020304" pitchFamily="18" charset="0"/>
                <a:ea typeface="宋体" panose="02010600030101010101" pitchFamily="2" charset="-122"/>
                <a:cs typeface="Courier New" panose="02070309020205020404" pitchFamily="49" charset="0"/>
              </a:rPr>
              <a:t>1</a:t>
            </a:r>
          </a:p>
          <a:p>
            <a:pPr algn="just">
              <a:lnSpc>
                <a:spcPct val="150000"/>
              </a:lnSpc>
              <a:spcAft>
                <a:spcPts val="0"/>
              </a:spcAft>
            </a:pPr>
            <a:endParaRPr lang="en-US" altLang="zh-CN" sz="500" kern="100" spc="-60" dirty="0">
              <a:latin typeface="Times New Roman" panose="02020603050405020304" pitchFamily="18" charset="0"/>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的</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同分异构体的结构简式</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43387" name="Picture 2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7091" y="1772816"/>
            <a:ext cx="1187940" cy="85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8" name="Picture 2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57234" y="5065598"/>
            <a:ext cx="2936097" cy="50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9" name="Picture 29"/>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97594" y="5055706"/>
            <a:ext cx="2986720" cy="52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6533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143387"/>
                                        </p:tgtEl>
                                        <p:attrNameLst>
                                          <p:attrName>style.visibility</p:attrName>
                                        </p:attrNameLst>
                                      </p:cBhvr>
                                      <p:to>
                                        <p:strVal val="visible"/>
                                      </p:to>
                                    </p:set>
                                    <p:animEffect transition="in" filter="blinds(horizontal)">
                                      <p:cBhvr>
                                        <p:cTn id="13" dur="500"/>
                                        <p:tgtEl>
                                          <p:spTgt spid="143387"/>
                                        </p:tgtEl>
                                      </p:cBhvr>
                                    </p:animEffect>
                                  </p:childTnLst>
                                </p:cTn>
                              </p:par>
                              <p:par>
                                <p:cTn id="14" presetID="3" presetClass="entr" presetSubtype="10" fill="hold" nodeType="withEffect">
                                  <p:stCondLst>
                                    <p:cond delay="0"/>
                                  </p:stCondLst>
                                  <p:childTnLst>
                                    <p:set>
                                      <p:cBhvr>
                                        <p:cTn id="15" dur="1" fill="hold">
                                          <p:stCondLst>
                                            <p:cond delay="0"/>
                                          </p:stCondLst>
                                        </p:cTn>
                                        <p:tgtEl>
                                          <p:spTgt spid="143388"/>
                                        </p:tgtEl>
                                        <p:attrNameLst>
                                          <p:attrName>style.visibility</p:attrName>
                                        </p:attrNameLst>
                                      </p:cBhvr>
                                      <p:to>
                                        <p:strVal val="visible"/>
                                      </p:to>
                                    </p:set>
                                    <p:animEffect transition="in" filter="blinds(horizontal)">
                                      <p:cBhvr>
                                        <p:cTn id="16" dur="500"/>
                                        <p:tgtEl>
                                          <p:spTgt spid="143388"/>
                                        </p:tgtEl>
                                      </p:cBhvr>
                                    </p:animEffect>
                                  </p:childTnLst>
                                </p:cTn>
                              </p:par>
                              <p:par>
                                <p:cTn id="17" presetID="3" presetClass="entr" presetSubtype="10" fill="hold" nodeType="withEffect">
                                  <p:stCondLst>
                                    <p:cond delay="0"/>
                                  </p:stCondLst>
                                  <p:childTnLst>
                                    <p:set>
                                      <p:cBhvr>
                                        <p:cTn id="18" dur="1" fill="hold">
                                          <p:stCondLst>
                                            <p:cond delay="0"/>
                                          </p:stCondLst>
                                        </p:cTn>
                                        <p:tgtEl>
                                          <p:spTgt spid="143389"/>
                                        </p:tgtEl>
                                        <p:attrNameLst>
                                          <p:attrName>style.visibility</p:attrName>
                                        </p:attrNameLst>
                                      </p:cBhvr>
                                      <p:to>
                                        <p:strVal val="visible"/>
                                      </p:to>
                                    </p:set>
                                    <p:animEffect transition="in" filter="blinds(horizontal)">
                                      <p:cBhvr>
                                        <p:cTn id="19" dur="500"/>
                                        <p:tgtEl>
                                          <p:spTgt spid="143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780375"/>
            <a:ext cx="11412000" cy="5816977"/>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有机化合物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的同分异构体满足以下条件的有</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种；其中</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核</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磁</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endParaRPr lang="en-US" altLang="zh-CN" sz="28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endParaRPr lang="en-US" altLang="zh-CN" sz="28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共振</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氢谱有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组峰，且峰面积之比为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的结构简式为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a:t>
            </a:r>
          </a:p>
          <a:p>
            <a:pPr algn="just">
              <a:lnSpc>
                <a:spcPct val="150000"/>
              </a:lnSpc>
              <a:spcAft>
                <a:spcPts val="0"/>
              </a:spcAft>
            </a:pPr>
            <a:endPar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endPar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写出一种即可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有六元碳环；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，且同一个碳上只连</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能与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NaHCO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溶液反应。</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53602"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9242" y="260858"/>
            <a:ext cx="1768808" cy="1736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9016765" y="889343"/>
            <a:ext cx="481029"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11</a:t>
            </a:r>
            <a:endParaRPr lang="zh-CN" altLang="en-US" dirty="0"/>
          </a:p>
        </p:txBody>
      </p:sp>
      <p:pic>
        <p:nvPicPr>
          <p:cNvPr id="153603" name="Picture 3"/>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20336" y="1769144"/>
            <a:ext cx="1822405" cy="128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4" name="Picture 4"/>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50743" y="3276485"/>
            <a:ext cx="1794794" cy="144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695400" y="3766637"/>
            <a:ext cx="262123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solidFill>
                  <a:srgbClr val="C00000"/>
                </a:solidFill>
                <a:latin typeface="Times New Roman" panose="02020603050405020304" pitchFamily="18" charset="0"/>
                <a:ea typeface="微软雅黑" panose="020B0503020204020204" pitchFamily="34" charset="-122"/>
              </a:rPr>
              <a:t>)</a:t>
            </a:r>
            <a:endParaRPr lang="zh-CN" altLang="en-US" dirty="0"/>
          </a:p>
        </p:txBody>
      </p:sp>
    </p:spTree>
    <p:extLst>
      <p:ext uri="{BB962C8B-B14F-4D97-AF65-F5344CB8AC3E}">
        <p14:creationId xmlns:p14="http://schemas.microsoft.com/office/powerpoint/2010/main" val="722142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3604"/>
                                        </p:tgtEl>
                                        <p:attrNameLst>
                                          <p:attrName>style.visibility</p:attrName>
                                        </p:attrNameLst>
                                      </p:cBhvr>
                                      <p:to>
                                        <p:strVal val="visible"/>
                                      </p:to>
                                    </p:set>
                                    <p:animEffect transition="in" filter="blinds(horizontal)">
                                      <p:cBhvr>
                                        <p:cTn id="12" dur="500"/>
                                        <p:tgtEl>
                                          <p:spTgt spid="15360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nodeType="withEffect">
                                  <p:stCondLst>
                                    <p:cond delay="0"/>
                                  </p:stCondLst>
                                  <p:childTnLst>
                                    <p:set>
                                      <p:cBhvr>
                                        <p:cTn id="17" dur="1" fill="hold">
                                          <p:stCondLst>
                                            <p:cond delay="0"/>
                                          </p:stCondLst>
                                        </p:cTn>
                                        <p:tgtEl>
                                          <p:spTgt spid="153603"/>
                                        </p:tgtEl>
                                        <p:attrNameLst>
                                          <p:attrName>style.visibility</p:attrName>
                                        </p:attrNameLst>
                                      </p:cBhvr>
                                      <p:to>
                                        <p:strVal val="visible"/>
                                      </p:to>
                                    </p:set>
                                    <p:animEffect transition="in" filter="blinds(horizontal)">
                                      <p:cBhvr>
                                        <p:cTn id="18" dur="500"/>
                                        <p:tgtEl>
                                          <p:spTgt spid="153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574E7DD6-E482-894D-9E46-D2B62C9ED9EC}"/>
              </a:ext>
            </a:extLst>
          </p:cNvPr>
          <p:cNvGrpSpPr/>
          <p:nvPr/>
        </p:nvGrpSpPr>
        <p:grpSpPr>
          <a:xfrm>
            <a:off x="516000" y="188640"/>
            <a:ext cx="11160000" cy="6476426"/>
            <a:chOff x="792914" y="3925222"/>
            <a:chExt cx="11160000" cy="6476426"/>
          </a:xfrm>
        </p:grpSpPr>
        <p:sp>
          <p:nvSpPr>
            <p:cNvPr id="6" name="圆角矩形 5">
              <a:extLst>
                <a:ext uri="{FF2B5EF4-FFF2-40B4-BE49-F238E27FC236}">
                  <a16:creationId xmlns:a16="http://schemas.microsoft.com/office/drawing/2014/main" xmlns="" id="{E0791A29-2CB4-2744-96C1-EA2037B165CE}"/>
                </a:ext>
              </a:extLst>
            </p:cNvPr>
            <p:cNvSpPr/>
            <p:nvPr/>
          </p:nvSpPr>
          <p:spPr>
            <a:xfrm>
              <a:off x="792914" y="4038111"/>
              <a:ext cx="11160000" cy="6363537"/>
            </a:xfrm>
            <a:prstGeom prst="roundRect">
              <a:avLst>
                <a:gd name="adj" fmla="val 182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41394" y="422082"/>
            <a:ext cx="10909212" cy="5586145"/>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的同分异构体符合条件：</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有六元碳环；</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，且同一个碳上只连</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宋体" panose="02010600030101010101" pitchFamily="2" charset="-122"/>
                <a:ea typeface="宋体" panose="02010600030101010101" pitchFamily="2" charset="-122"/>
                <a:cs typeface="Times New Roman" panose="02020603050405020304" pitchFamily="18" charset="0"/>
              </a:rPr>
              <a:t>③</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能与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NaHCO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溶液反应，说明有羧基，满足条件的</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同分异构体有</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endParaRPr lang="en-US" altLang="zh-CN" sz="35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endParaRPr lang="en-US" altLang="zh-CN" sz="15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endParaRPr lang="en-US" altLang="zh-CN" sz="20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44411" name="Picture 2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08839" y="1030894"/>
            <a:ext cx="1932854" cy="144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12" name="Picture 2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2101" y="2744339"/>
            <a:ext cx="1917515" cy="1457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13" name="Picture 29"/>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57" y="2726921"/>
            <a:ext cx="1395951" cy="174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14" name="Picture 30"/>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02295" y="2684056"/>
            <a:ext cx="1917515" cy="1457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15" name="Picture 31"/>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4358" y="2654052"/>
            <a:ext cx="1932854" cy="1457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16" name="Picture 3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36360" y="2685786"/>
            <a:ext cx="1687413" cy="144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17" name="Picture 33"/>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2129" y="4671546"/>
            <a:ext cx="1756898" cy="141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18" name="Picture 34"/>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5169" y="4646104"/>
            <a:ext cx="1932854" cy="1457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19" name="Picture 35"/>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71999" y="4878441"/>
            <a:ext cx="1672073" cy="1150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20" name="Picture 36"/>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34969" y="4751904"/>
            <a:ext cx="1948195" cy="128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21" name="Picture 37"/>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76538" y="4674766"/>
            <a:ext cx="1902173" cy="144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641394" y="6203401"/>
            <a:ext cx="1712135" cy="461665"/>
          </a:xfrm>
          <a:prstGeom prst="rect">
            <a:avLst/>
          </a:prstGeom>
        </p:spPr>
        <p:txBody>
          <a:bodyPr wrap="none">
            <a:spAutoFit/>
          </a:bodyPr>
          <a:lstStyle/>
          <a:p>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共有</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11</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种，</a:t>
            </a:r>
            <a:endParaRPr lang="zh-CN" altLang="en-US" dirty="0"/>
          </a:p>
        </p:txBody>
      </p:sp>
    </p:spTree>
    <p:extLst>
      <p:ext uri="{BB962C8B-B14F-4D97-AF65-F5344CB8AC3E}">
        <p14:creationId xmlns:p14="http://schemas.microsoft.com/office/powerpoint/2010/main" val="3123628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144411"/>
                                        </p:tgtEl>
                                        <p:attrNameLst>
                                          <p:attrName>style.visibility</p:attrName>
                                        </p:attrNameLst>
                                      </p:cBhvr>
                                      <p:to>
                                        <p:strVal val="visible"/>
                                      </p:to>
                                    </p:set>
                                    <p:animEffect transition="in" filter="blinds(horizontal)">
                                      <p:cBhvr>
                                        <p:cTn id="13" dur="500"/>
                                        <p:tgtEl>
                                          <p:spTgt spid="144411"/>
                                        </p:tgtEl>
                                      </p:cBhvr>
                                    </p:animEffect>
                                  </p:childTnLst>
                                </p:cTn>
                              </p:par>
                              <p:par>
                                <p:cTn id="14" presetID="3" presetClass="entr" presetSubtype="10" fill="hold" nodeType="withEffect">
                                  <p:stCondLst>
                                    <p:cond delay="0"/>
                                  </p:stCondLst>
                                  <p:childTnLst>
                                    <p:set>
                                      <p:cBhvr>
                                        <p:cTn id="15" dur="1" fill="hold">
                                          <p:stCondLst>
                                            <p:cond delay="0"/>
                                          </p:stCondLst>
                                        </p:cTn>
                                        <p:tgtEl>
                                          <p:spTgt spid="144412"/>
                                        </p:tgtEl>
                                        <p:attrNameLst>
                                          <p:attrName>style.visibility</p:attrName>
                                        </p:attrNameLst>
                                      </p:cBhvr>
                                      <p:to>
                                        <p:strVal val="visible"/>
                                      </p:to>
                                    </p:set>
                                    <p:animEffect transition="in" filter="blinds(horizontal)">
                                      <p:cBhvr>
                                        <p:cTn id="16" dur="500"/>
                                        <p:tgtEl>
                                          <p:spTgt spid="144412"/>
                                        </p:tgtEl>
                                      </p:cBhvr>
                                    </p:animEffect>
                                  </p:childTnLst>
                                </p:cTn>
                              </p:par>
                              <p:par>
                                <p:cTn id="17" presetID="3" presetClass="entr" presetSubtype="10" fill="hold" nodeType="withEffect">
                                  <p:stCondLst>
                                    <p:cond delay="0"/>
                                  </p:stCondLst>
                                  <p:childTnLst>
                                    <p:set>
                                      <p:cBhvr>
                                        <p:cTn id="18" dur="1" fill="hold">
                                          <p:stCondLst>
                                            <p:cond delay="0"/>
                                          </p:stCondLst>
                                        </p:cTn>
                                        <p:tgtEl>
                                          <p:spTgt spid="144413"/>
                                        </p:tgtEl>
                                        <p:attrNameLst>
                                          <p:attrName>style.visibility</p:attrName>
                                        </p:attrNameLst>
                                      </p:cBhvr>
                                      <p:to>
                                        <p:strVal val="visible"/>
                                      </p:to>
                                    </p:set>
                                    <p:animEffect transition="in" filter="blinds(horizontal)">
                                      <p:cBhvr>
                                        <p:cTn id="19" dur="500"/>
                                        <p:tgtEl>
                                          <p:spTgt spid="144413"/>
                                        </p:tgtEl>
                                      </p:cBhvr>
                                    </p:animEffect>
                                  </p:childTnLst>
                                </p:cTn>
                              </p:par>
                              <p:par>
                                <p:cTn id="20" presetID="3" presetClass="entr" presetSubtype="10" fill="hold" nodeType="withEffect">
                                  <p:stCondLst>
                                    <p:cond delay="0"/>
                                  </p:stCondLst>
                                  <p:childTnLst>
                                    <p:set>
                                      <p:cBhvr>
                                        <p:cTn id="21" dur="1" fill="hold">
                                          <p:stCondLst>
                                            <p:cond delay="0"/>
                                          </p:stCondLst>
                                        </p:cTn>
                                        <p:tgtEl>
                                          <p:spTgt spid="144414"/>
                                        </p:tgtEl>
                                        <p:attrNameLst>
                                          <p:attrName>style.visibility</p:attrName>
                                        </p:attrNameLst>
                                      </p:cBhvr>
                                      <p:to>
                                        <p:strVal val="visible"/>
                                      </p:to>
                                    </p:set>
                                    <p:animEffect transition="in" filter="blinds(horizontal)">
                                      <p:cBhvr>
                                        <p:cTn id="22" dur="500"/>
                                        <p:tgtEl>
                                          <p:spTgt spid="144414"/>
                                        </p:tgtEl>
                                      </p:cBhvr>
                                    </p:animEffect>
                                  </p:childTnLst>
                                </p:cTn>
                              </p:par>
                              <p:par>
                                <p:cTn id="23" presetID="3" presetClass="entr" presetSubtype="10" fill="hold" nodeType="withEffect">
                                  <p:stCondLst>
                                    <p:cond delay="0"/>
                                  </p:stCondLst>
                                  <p:childTnLst>
                                    <p:set>
                                      <p:cBhvr>
                                        <p:cTn id="24" dur="1" fill="hold">
                                          <p:stCondLst>
                                            <p:cond delay="0"/>
                                          </p:stCondLst>
                                        </p:cTn>
                                        <p:tgtEl>
                                          <p:spTgt spid="144415"/>
                                        </p:tgtEl>
                                        <p:attrNameLst>
                                          <p:attrName>style.visibility</p:attrName>
                                        </p:attrNameLst>
                                      </p:cBhvr>
                                      <p:to>
                                        <p:strVal val="visible"/>
                                      </p:to>
                                    </p:set>
                                    <p:animEffect transition="in" filter="blinds(horizontal)">
                                      <p:cBhvr>
                                        <p:cTn id="25" dur="500"/>
                                        <p:tgtEl>
                                          <p:spTgt spid="144415"/>
                                        </p:tgtEl>
                                      </p:cBhvr>
                                    </p:animEffect>
                                  </p:childTnLst>
                                </p:cTn>
                              </p:par>
                              <p:par>
                                <p:cTn id="26" presetID="3" presetClass="entr" presetSubtype="10" fill="hold" nodeType="withEffect">
                                  <p:stCondLst>
                                    <p:cond delay="0"/>
                                  </p:stCondLst>
                                  <p:childTnLst>
                                    <p:set>
                                      <p:cBhvr>
                                        <p:cTn id="27" dur="1" fill="hold">
                                          <p:stCondLst>
                                            <p:cond delay="0"/>
                                          </p:stCondLst>
                                        </p:cTn>
                                        <p:tgtEl>
                                          <p:spTgt spid="144416"/>
                                        </p:tgtEl>
                                        <p:attrNameLst>
                                          <p:attrName>style.visibility</p:attrName>
                                        </p:attrNameLst>
                                      </p:cBhvr>
                                      <p:to>
                                        <p:strVal val="visible"/>
                                      </p:to>
                                    </p:set>
                                    <p:animEffect transition="in" filter="blinds(horizontal)">
                                      <p:cBhvr>
                                        <p:cTn id="28" dur="500"/>
                                        <p:tgtEl>
                                          <p:spTgt spid="144416"/>
                                        </p:tgtEl>
                                      </p:cBhvr>
                                    </p:animEffect>
                                  </p:childTnLst>
                                </p:cTn>
                              </p:par>
                              <p:par>
                                <p:cTn id="29" presetID="3" presetClass="entr" presetSubtype="10" fill="hold" nodeType="withEffect">
                                  <p:stCondLst>
                                    <p:cond delay="0"/>
                                  </p:stCondLst>
                                  <p:childTnLst>
                                    <p:set>
                                      <p:cBhvr>
                                        <p:cTn id="30" dur="1" fill="hold">
                                          <p:stCondLst>
                                            <p:cond delay="0"/>
                                          </p:stCondLst>
                                        </p:cTn>
                                        <p:tgtEl>
                                          <p:spTgt spid="144417"/>
                                        </p:tgtEl>
                                        <p:attrNameLst>
                                          <p:attrName>style.visibility</p:attrName>
                                        </p:attrNameLst>
                                      </p:cBhvr>
                                      <p:to>
                                        <p:strVal val="visible"/>
                                      </p:to>
                                    </p:set>
                                    <p:animEffect transition="in" filter="blinds(horizontal)">
                                      <p:cBhvr>
                                        <p:cTn id="31" dur="500"/>
                                        <p:tgtEl>
                                          <p:spTgt spid="144417"/>
                                        </p:tgtEl>
                                      </p:cBhvr>
                                    </p:animEffect>
                                  </p:childTnLst>
                                </p:cTn>
                              </p:par>
                              <p:par>
                                <p:cTn id="32" presetID="3" presetClass="entr" presetSubtype="10" fill="hold" nodeType="withEffect">
                                  <p:stCondLst>
                                    <p:cond delay="0"/>
                                  </p:stCondLst>
                                  <p:childTnLst>
                                    <p:set>
                                      <p:cBhvr>
                                        <p:cTn id="33" dur="1" fill="hold">
                                          <p:stCondLst>
                                            <p:cond delay="0"/>
                                          </p:stCondLst>
                                        </p:cTn>
                                        <p:tgtEl>
                                          <p:spTgt spid="144418"/>
                                        </p:tgtEl>
                                        <p:attrNameLst>
                                          <p:attrName>style.visibility</p:attrName>
                                        </p:attrNameLst>
                                      </p:cBhvr>
                                      <p:to>
                                        <p:strVal val="visible"/>
                                      </p:to>
                                    </p:set>
                                    <p:animEffect transition="in" filter="blinds(horizontal)">
                                      <p:cBhvr>
                                        <p:cTn id="34" dur="500"/>
                                        <p:tgtEl>
                                          <p:spTgt spid="144418"/>
                                        </p:tgtEl>
                                      </p:cBhvr>
                                    </p:animEffect>
                                  </p:childTnLst>
                                </p:cTn>
                              </p:par>
                              <p:par>
                                <p:cTn id="35" presetID="3" presetClass="entr" presetSubtype="10" fill="hold" nodeType="withEffect">
                                  <p:stCondLst>
                                    <p:cond delay="0"/>
                                  </p:stCondLst>
                                  <p:childTnLst>
                                    <p:set>
                                      <p:cBhvr>
                                        <p:cTn id="36" dur="1" fill="hold">
                                          <p:stCondLst>
                                            <p:cond delay="0"/>
                                          </p:stCondLst>
                                        </p:cTn>
                                        <p:tgtEl>
                                          <p:spTgt spid="144419"/>
                                        </p:tgtEl>
                                        <p:attrNameLst>
                                          <p:attrName>style.visibility</p:attrName>
                                        </p:attrNameLst>
                                      </p:cBhvr>
                                      <p:to>
                                        <p:strVal val="visible"/>
                                      </p:to>
                                    </p:set>
                                    <p:animEffect transition="in" filter="blinds(horizontal)">
                                      <p:cBhvr>
                                        <p:cTn id="37" dur="500"/>
                                        <p:tgtEl>
                                          <p:spTgt spid="144419"/>
                                        </p:tgtEl>
                                      </p:cBhvr>
                                    </p:animEffect>
                                  </p:childTnLst>
                                </p:cTn>
                              </p:par>
                              <p:par>
                                <p:cTn id="38" presetID="3" presetClass="entr" presetSubtype="10" fill="hold" nodeType="withEffect">
                                  <p:stCondLst>
                                    <p:cond delay="0"/>
                                  </p:stCondLst>
                                  <p:childTnLst>
                                    <p:set>
                                      <p:cBhvr>
                                        <p:cTn id="39" dur="1" fill="hold">
                                          <p:stCondLst>
                                            <p:cond delay="0"/>
                                          </p:stCondLst>
                                        </p:cTn>
                                        <p:tgtEl>
                                          <p:spTgt spid="144420"/>
                                        </p:tgtEl>
                                        <p:attrNameLst>
                                          <p:attrName>style.visibility</p:attrName>
                                        </p:attrNameLst>
                                      </p:cBhvr>
                                      <p:to>
                                        <p:strVal val="visible"/>
                                      </p:to>
                                    </p:set>
                                    <p:animEffect transition="in" filter="blinds(horizontal)">
                                      <p:cBhvr>
                                        <p:cTn id="40" dur="500"/>
                                        <p:tgtEl>
                                          <p:spTgt spid="144420"/>
                                        </p:tgtEl>
                                      </p:cBhvr>
                                    </p:animEffect>
                                  </p:childTnLst>
                                </p:cTn>
                              </p:par>
                              <p:par>
                                <p:cTn id="41" presetID="3" presetClass="entr" presetSubtype="10" fill="hold" nodeType="withEffect">
                                  <p:stCondLst>
                                    <p:cond delay="0"/>
                                  </p:stCondLst>
                                  <p:childTnLst>
                                    <p:set>
                                      <p:cBhvr>
                                        <p:cTn id="42" dur="1" fill="hold">
                                          <p:stCondLst>
                                            <p:cond delay="0"/>
                                          </p:stCondLst>
                                        </p:cTn>
                                        <p:tgtEl>
                                          <p:spTgt spid="144421"/>
                                        </p:tgtEl>
                                        <p:attrNameLst>
                                          <p:attrName>style.visibility</p:attrName>
                                        </p:attrNameLst>
                                      </p:cBhvr>
                                      <p:to>
                                        <p:strVal val="visible"/>
                                      </p:to>
                                    </p:set>
                                    <p:animEffect transition="in" filter="blinds(horizontal)">
                                      <p:cBhvr>
                                        <p:cTn id="43" dur="500"/>
                                        <p:tgtEl>
                                          <p:spTgt spid="144421"/>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blinds(horizontal)">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574E7DD6-E482-894D-9E46-D2B62C9ED9EC}"/>
              </a:ext>
            </a:extLst>
          </p:cNvPr>
          <p:cNvGrpSpPr/>
          <p:nvPr/>
        </p:nvGrpSpPr>
        <p:grpSpPr>
          <a:xfrm>
            <a:off x="516000" y="1268760"/>
            <a:ext cx="11160000" cy="2736304"/>
            <a:chOff x="792914" y="3925222"/>
            <a:chExt cx="11160000" cy="2736304"/>
          </a:xfrm>
        </p:grpSpPr>
        <p:sp>
          <p:nvSpPr>
            <p:cNvPr id="6" name="圆角矩形 5">
              <a:extLst>
                <a:ext uri="{FF2B5EF4-FFF2-40B4-BE49-F238E27FC236}">
                  <a16:creationId xmlns:a16="http://schemas.microsoft.com/office/drawing/2014/main" xmlns="" id="{E0791A29-2CB4-2744-96C1-EA2037B165CE}"/>
                </a:ext>
              </a:extLst>
            </p:cNvPr>
            <p:cNvSpPr/>
            <p:nvPr/>
          </p:nvSpPr>
          <p:spPr>
            <a:xfrm>
              <a:off x="792914" y="4038112"/>
              <a:ext cx="11160000" cy="2623414"/>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72707" y="1565501"/>
            <a:ext cx="10846587" cy="1985159"/>
          </a:xfrm>
          <a:prstGeom prst="rect">
            <a:avLst/>
          </a:prstGeom>
        </p:spPr>
        <p:txBody>
          <a:bodyPr wrap="square">
            <a:spAutoFit/>
          </a:bodyPr>
          <a:lstStyle/>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其中</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核磁共振氢谱有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组峰，且峰面积之比为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的结构简式</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endParaRPr lang="en-US" altLang="zh-CN" sz="10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44422" name="Picture 3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4134" y="2424586"/>
            <a:ext cx="1656732" cy="1165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23" name="Picture 39"/>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96878" y="2439285"/>
            <a:ext cx="1634229" cy="132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8230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144422"/>
                                        </p:tgtEl>
                                        <p:attrNameLst>
                                          <p:attrName>style.visibility</p:attrName>
                                        </p:attrNameLst>
                                      </p:cBhvr>
                                      <p:to>
                                        <p:strVal val="visible"/>
                                      </p:to>
                                    </p:set>
                                    <p:animEffect transition="in" filter="blinds(horizontal)">
                                      <p:cBhvr>
                                        <p:cTn id="13" dur="500"/>
                                        <p:tgtEl>
                                          <p:spTgt spid="144422"/>
                                        </p:tgtEl>
                                      </p:cBhvr>
                                    </p:animEffect>
                                  </p:childTnLst>
                                </p:cTn>
                              </p:par>
                              <p:par>
                                <p:cTn id="14" presetID="3" presetClass="entr" presetSubtype="10" fill="hold" nodeType="withEffect">
                                  <p:stCondLst>
                                    <p:cond delay="0"/>
                                  </p:stCondLst>
                                  <p:childTnLst>
                                    <p:set>
                                      <p:cBhvr>
                                        <p:cTn id="15" dur="1" fill="hold">
                                          <p:stCondLst>
                                            <p:cond delay="0"/>
                                          </p:stCondLst>
                                        </p:cTn>
                                        <p:tgtEl>
                                          <p:spTgt spid="144423"/>
                                        </p:tgtEl>
                                        <p:attrNameLst>
                                          <p:attrName>style.visibility</p:attrName>
                                        </p:attrNameLst>
                                      </p:cBhvr>
                                      <p:to>
                                        <p:strVal val="visible"/>
                                      </p:to>
                                    </p:set>
                                    <p:animEffect transition="in" filter="blinds(horizontal)">
                                      <p:cBhvr>
                                        <p:cTn id="16" dur="500"/>
                                        <p:tgtEl>
                                          <p:spTgt spid="144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602243"/>
            <a:ext cx="11412000" cy="5563061"/>
          </a:xfrm>
          <a:prstGeom prst="rect">
            <a:avLst/>
          </a:prstGeom>
        </p:spPr>
        <p:txBody>
          <a:bodyPr wrap="square">
            <a:spAutoFit/>
          </a:bodyPr>
          <a:lstStyle/>
          <a:p>
            <a:pPr algn="just">
              <a:lnSpc>
                <a:spcPct val="150000"/>
              </a:lnSpc>
              <a:spcAft>
                <a:spcPts val="0"/>
              </a:spcAft>
            </a:pPr>
            <a:r>
              <a:rPr lang="en-US" altLang="zh-CN" sz="2400" b="1" kern="100" dirty="0">
                <a:latin typeface="+mj-ea"/>
                <a:ea typeface="+mj-ea"/>
                <a:cs typeface="Courier New" panose="02070309020205020404" pitchFamily="49" charset="0"/>
              </a:rPr>
              <a:t>1.</a:t>
            </a:r>
            <a:r>
              <a:rPr lang="zh-CN" altLang="zh-CN" sz="2400" b="1" kern="100" dirty="0">
                <a:latin typeface="+mj-ea"/>
                <a:ea typeface="+mj-ea"/>
                <a:cs typeface="Courier New" panose="02070309020205020404" pitchFamily="49" charset="0"/>
              </a:rPr>
              <a:t>常见的限制条件总结</a:t>
            </a: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以官能团特征反应为限制条件</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使溴的四氯化碳溶液褪色：碳碳双键、碳碳三键。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使酸性高锰酸钾溶液褪色：碳碳双键、碳碳三键、醛基、苯的同系物等。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遇氯化铁溶液显色、浓溴水产生白色沉淀：酚羟基。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④</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生成银镜或砖红色沉淀：醛基或甲酸酯基或甲酸。</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⑤</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与钠反应产生</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：羟基或羧基。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⑥</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遇碳酸氢钠产生</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：羧基。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⑦</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既能发生银镜反应又能在</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溶液中水解：甲酸酯基。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⑧</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能发生催化氧化，产物能发生银镜反应：伯醇</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072210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35915"/>
            <a:ext cx="11412000" cy="6814173"/>
          </a:xfrm>
          <a:prstGeom prst="rect">
            <a:avLst/>
          </a:prstGeom>
        </p:spPr>
        <p:txBody>
          <a:bodyPr wrap="square">
            <a:spAutoFit/>
          </a:bodyPr>
          <a:lstStyle/>
          <a:p>
            <a:pPr algn="just">
              <a:lnSpc>
                <a:spcPct val="14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东阳中学模拟</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按要求书写多种限定条件下的同分异构体</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40000"/>
              </a:lnSpc>
              <a:spcAft>
                <a:spcPts val="0"/>
              </a:spcAft>
            </a:pP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zh-CN" altLang="zh-CN" sz="2400" kern="100" spc="-10" dirty="0">
                <a:latin typeface="Times New Roman" panose="02020603050405020304" pitchFamily="18" charset="0"/>
                <a:ea typeface="微软雅黑" panose="020B0503020204020204" pitchFamily="34" charset="-122"/>
                <a:cs typeface="Times New Roman" panose="02020603050405020304" pitchFamily="18" charset="0"/>
              </a:rPr>
              <a:t>二元取代芳香族化合物</a:t>
            </a:r>
            <a:r>
              <a:rPr lang="en-US" altLang="zh-CN" sz="2400" kern="100" spc="-1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spc="-10" dirty="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2400" kern="100" spc="-1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spc="-1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spc="-10" dirty="0">
                <a:latin typeface="Times New Roman" panose="02020603050405020304" pitchFamily="18" charset="0"/>
                <a:ea typeface="微软雅黑" panose="020B0503020204020204" pitchFamily="34" charset="-122"/>
                <a:cs typeface="Times New Roman" panose="02020603050405020304" pitchFamily="18" charset="0"/>
              </a:rPr>
              <a:t>的同分异构体，</a:t>
            </a:r>
            <a:r>
              <a:rPr lang="en-US" altLang="zh-CN" sz="2400" kern="100" spc="-1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spc="-10" dirty="0">
                <a:latin typeface="Times New Roman" panose="02020603050405020304" pitchFamily="18" charset="0"/>
                <a:ea typeface="微软雅黑" panose="020B0503020204020204" pitchFamily="34" charset="-122"/>
                <a:cs typeface="Times New Roman" panose="02020603050405020304" pitchFamily="18" charset="0"/>
              </a:rPr>
              <a:t>满足下列</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条件：</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能发生银镜反应</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酸性条件下水解产物的物质的量之比为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不与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NaHCO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溶液反应。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则符合上述条件的化合物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共有</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种</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不考虑立体异构，不包含</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本身</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，其中核</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磁</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40000"/>
              </a:lnSpc>
              <a:spcAft>
                <a:spcPts val="0"/>
              </a:spcAft>
            </a:pP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40000"/>
              </a:lnSpc>
              <a:spcAft>
                <a:spcPts val="0"/>
              </a:spcAft>
            </a:pP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40000"/>
              </a:lnSpc>
              <a:spcAft>
                <a:spcPts val="0"/>
              </a:spcAft>
            </a:pP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40000"/>
              </a:lnSpc>
              <a:spcAft>
                <a:spcPts val="0"/>
              </a:spcAft>
            </a:pPr>
            <a:endParaRPr lang="en-US" altLang="zh-CN" sz="28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40000"/>
              </a:lnSpc>
              <a:spcAft>
                <a:spcPts val="0"/>
              </a:spcAf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共振</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氢谱为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组峰的结构简式为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a:t>
            </a:r>
          </a:p>
          <a:p>
            <a:pPr algn="just">
              <a:lnSpc>
                <a:spcPct val="14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写出一种即可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p:txBody>
      </p:sp>
      <p:pic>
        <p:nvPicPr>
          <p:cNvPr id="154626"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88856" y="652835"/>
            <a:ext cx="3446796" cy="8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727848" y="3071490"/>
            <a:ext cx="481029"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11</a:t>
            </a:r>
            <a:endParaRPr lang="zh-CN" altLang="en-US" dirty="0"/>
          </a:p>
        </p:txBody>
      </p:sp>
      <p:pic>
        <p:nvPicPr>
          <p:cNvPr id="154627" name="Picture 3"/>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50706" y="4346129"/>
            <a:ext cx="2745879" cy="1733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28" name="Picture 4"/>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13043" y="3640077"/>
            <a:ext cx="1687413" cy="202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7896200" y="4702740"/>
            <a:ext cx="262123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solidFill>
                  <a:srgbClr val="C00000"/>
                </a:solidFill>
                <a:latin typeface="Times New Roman" panose="02020603050405020304" pitchFamily="18" charset="0"/>
                <a:ea typeface="微软雅黑" panose="020B0503020204020204" pitchFamily="34" charset="-122"/>
              </a:rPr>
              <a:t>)</a:t>
            </a:r>
            <a:endParaRPr lang="zh-CN" altLang="en-US" dirty="0"/>
          </a:p>
        </p:txBody>
      </p:sp>
    </p:spTree>
    <p:extLst>
      <p:ext uri="{BB962C8B-B14F-4D97-AF65-F5344CB8AC3E}">
        <p14:creationId xmlns:p14="http://schemas.microsoft.com/office/powerpoint/2010/main" val="229903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4627"/>
                                        </p:tgtEl>
                                        <p:attrNameLst>
                                          <p:attrName>style.visibility</p:attrName>
                                        </p:attrNameLst>
                                      </p:cBhvr>
                                      <p:to>
                                        <p:strVal val="visible"/>
                                      </p:to>
                                    </p:set>
                                    <p:animEffect transition="in" filter="blinds(horizontal)">
                                      <p:cBhvr>
                                        <p:cTn id="12" dur="500"/>
                                        <p:tgtEl>
                                          <p:spTgt spid="15462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nodeType="withEffect">
                                  <p:stCondLst>
                                    <p:cond delay="0"/>
                                  </p:stCondLst>
                                  <p:childTnLst>
                                    <p:set>
                                      <p:cBhvr>
                                        <p:cTn id="17" dur="1" fill="hold">
                                          <p:stCondLst>
                                            <p:cond delay="0"/>
                                          </p:stCondLst>
                                        </p:cTn>
                                        <p:tgtEl>
                                          <p:spTgt spid="154628"/>
                                        </p:tgtEl>
                                        <p:attrNameLst>
                                          <p:attrName>style.visibility</p:attrName>
                                        </p:attrNameLst>
                                      </p:cBhvr>
                                      <p:to>
                                        <p:strVal val="visible"/>
                                      </p:to>
                                    </p:set>
                                    <p:animEffect transition="in" filter="blinds(horizontal)">
                                      <p:cBhvr>
                                        <p:cTn id="18" dur="500"/>
                                        <p:tgtEl>
                                          <p:spTgt spid="154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574E7DD6-E482-894D-9E46-D2B62C9ED9EC}"/>
              </a:ext>
            </a:extLst>
          </p:cNvPr>
          <p:cNvGrpSpPr/>
          <p:nvPr/>
        </p:nvGrpSpPr>
        <p:grpSpPr>
          <a:xfrm>
            <a:off x="516000" y="485381"/>
            <a:ext cx="11160000" cy="5732626"/>
            <a:chOff x="792914" y="3925222"/>
            <a:chExt cx="11160000" cy="5732626"/>
          </a:xfrm>
        </p:grpSpPr>
        <p:sp>
          <p:nvSpPr>
            <p:cNvPr id="9" name="圆角矩形 8">
              <a:extLst>
                <a:ext uri="{FF2B5EF4-FFF2-40B4-BE49-F238E27FC236}">
                  <a16:creationId xmlns:a16="http://schemas.microsoft.com/office/drawing/2014/main" xmlns="" id="{E0791A29-2CB4-2744-96C1-EA2037B165CE}"/>
                </a:ext>
              </a:extLst>
            </p:cNvPr>
            <p:cNvSpPr/>
            <p:nvPr/>
          </p:nvSpPr>
          <p:spPr>
            <a:xfrm>
              <a:off x="792914" y="4038112"/>
              <a:ext cx="11160000" cy="5619736"/>
            </a:xfrm>
            <a:prstGeom prst="roundRect">
              <a:avLst>
                <a:gd name="adj" fmla="val 235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0" name="矩形 9">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0">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2" name="矩形 11"/>
          <p:cNvSpPr/>
          <p:nvPr/>
        </p:nvSpPr>
        <p:spPr>
          <a:xfrm>
            <a:off x="695400" y="793445"/>
            <a:ext cx="10873208" cy="5424562"/>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为二元取代芳香族化合物，说明苯环上只有两个取代基；同时满足：</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能发生银镜反应，说明有醛基或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HCOO—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酸性条件下水解产物的物质的量之比为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；说明有两个酯基；</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③</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NaHCO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溶液反应，说明没有羧基，若其中一</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个</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endParaRPr lang="en-US" altLang="zh-CN" sz="2000" kern="100" dirty="0">
              <a:latin typeface="Times New Roman" panose="02020603050405020304" pitchFamily="18" charset="0"/>
              <a:ea typeface="宋体" panose="02010600030101010101" pitchFamily="2" charset="-122"/>
              <a:cs typeface="Times New Roman" panose="02020603050405020304" pitchFamily="18" charset="0"/>
            </a:endParaRPr>
          </a:p>
          <a:p>
            <a:pPr algn="di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取代基</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为甲基，另一个取代基</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共有邻、间、对位</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种结构；若</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两</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endParaRPr lang="en-US" altLang="zh-CN" sz="20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个</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取代基均</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有邻、间位</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种结构；若一个取代基</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另一个取代基为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OOCH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)OOCH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，共有邻、间、对位</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种结构，则符合上述条件的化合物</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共有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55650"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72437" y="2531493"/>
            <a:ext cx="1674083" cy="201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1"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0943" y="4090791"/>
            <a:ext cx="1460841" cy="87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2"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69802" y="4079598"/>
            <a:ext cx="1011988" cy="85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64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nodeType="withEffect">
                                  <p:stCondLst>
                                    <p:cond delay="0"/>
                                  </p:stCondLst>
                                  <p:childTnLst>
                                    <p:set>
                                      <p:cBhvr>
                                        <p:cTn id="12" dur="1" fill="hold">
                                          <p:stCondLst>
                                            <p:cond delay="0"/>
                                          </p:stCondLst>
                                        </p:cTn>
                                        <p:tgtEl>
                                          <p:spTgt spid="155651"/>
                                        </p:tgtEl>
                                        <p:attrNameLst>
                                          <p:attrName>style.visibility</p:attrName>
                                        </p:attrNameLst>
                                      </p:cBhvr>
                                      <p:to>
                                        <p:strVal val="visible"/>
                                      </p:to>
                                    </p:set>
                                    <p:animEffect transition="in" filter="blinds(horizontal)">
                                      <p:cBhvr>
                                        <p:cTn id="13" dur="500"/>
                                        <p:tgtEl>
                                          <p:spTgt spid="155651"/>
                                        </p:tgtEl>
                                      </p:cBhvr>
                                    </p:animEffect>
                                  </p:childTnLst>
                                </p:cTn>
                              </p:par>
                              <p:par>
                                <p:cTn id="14" presetID="3" presetClass="entr" presetSubtype="10" fill="hold" nodeType="withEffect">
                                  <p:stCondLst>
                                    <p:cond delay="0"/>
                                  </p:stCondLst>
                                  <p:childTnLst>
                                    <p:set>
                                      <p:cBhvr>
                                        <p:cTn id="15" dur="1" fill="hold">
                                          <p:stCondLst>
                                            <p:cond delay="0"/>
                                          </p:stCondLst>
                                        </p:cTn>
                                        <p:tgtEl>
                                          <p:spTgt spid="155652"/>
                                        </p:tgtEl>
                                        <p:attrNameLst>
                                          <p:attrName>style.visibility</p:attrName>
                                        </p:attrNameLst>
                                      </p:cBhvr>
                                      <p:to>
                                        <p:strVal val="visible"/>
                                      </p:to>
                                    </p:set>
                                    <p:animEffect transition="in" filter="blinds(horizontal)">
                                      <p:cBhvr>
                                        <p:cTn id="16" dur="500"/>
                                        <p:tgtEl>
                                          <p:spTgt spid="155652"/>
                                        </p:tgtEl>
                                      </p:cBhvr>
                                    </p:animEffect>
                                  </p:childTnLst>
                                </p:cTn>
                              </p:par>
                              <p:par>
                                <p:cTn id="17" presetID="3" presetClass="entr" presetSubtype="10" fill="hold" nodeType="withEffect">
                                  <p:stCondLst>
                                    <p:cond delay="0"/>
                                  </p:stCondLst>
                                  <p:childTnLst>
                                    <p:set>
                                      <p:cBhvr>
                                        <p:cTn id="18" dur="1" fill="hold">
                                          <p:stCondLst>
                                            <p:cond delay="0"/>
                                          </p:stCondLst>
                                        </p:cTn>
                                        <p:tgtEl>
                                          <p:spTgt spid="155650"/>
                                        </p:tgtEl>
                                        <p:attrNameLst>
                                          <p:attrName>style.visibility</p:attrName>
                                        </p:attrNameLst>
                                      </p:cBhvr>
                                      <p:to>
                                        <p:strVal val="visible"/>
                                      </p:to>
                                    </p:set>
                                    <p:animEffect transition="in" filter="blinds(horizontal)">
                                      <p:cBhvr>
                                        <p:cTn id="19" dur="500"/>
                                        <p:tgtEl>
                                          <p:spTgt spid="155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574E7DD6-E482-894D-9E46-D2B62C9ED9EC}"/>
              </a:ext>
            </a:extLst>
          </p:cNvPr>
          <p:cNvGrpSpPr/>
          <p:nvPr/>
        </p:nvGrpSpPr>
        <p:grpSpPr>
          <a:xfrm>
            <a:off x="516000" y="1484784"/>
            <a:ext cx="11160000" cy="3240360"/>
            <a:chOff x="792914" y="3925222"/>
            <a:chExt cx="11160000" cy="3240360"/>
          </a:xfrm>
        </p:grpSpPr>
        <p:sp>
          <p:nvSpPr>
            <p:cNvPr id="6" name="圆角矩形 5">
              <a:extLst>
                <a:ext uri="{FF2B5EF4-FFF2-40B4-BE49-F238E27FC236}">
                  <a16:creationId xmlns:a16="http://schemas.microsoft.com/office/drawing/2014/main" xmlns="" id="{E0791A29-2CB4-2744-96C1-EA2037B165CE}"/>
                </a:ext>
              </a:extLst>
            </p:cNvPr>
            <p:cNvSpPr/>
            <p:nvPr/>
          </p:nvSpPr>
          <p:spPr>
            <a:xfrm>
              <a:off x="792914" y="4038112"/>
              <a:ext cx="11160000" cy="3127470"/>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5400" y="2813782"/>
            <a:ext cx="10729192" cy="646331"/>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其中核磁共振氢谱为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组峰的结构简式</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或</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0" name="Picture 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0590" y="2552144"/>
            <a:ext cx="2829082" cy="178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15906" y="1844824"/>
            <a:ext cx="1738543" cy="20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0998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474906"/>
            <a:ext cx="11412000" cy="3970318"/>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7.</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写出化合物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8</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7</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符合下列条件的同分异构体的结构简式：</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endPar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能与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FeCl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溶液发生显色反应，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有机物能与足量银氨溶液反应生成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核磁共振氢谱显示分子中有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种不同化学环境的氢原子；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分子中无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N—O</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57698" name="Picture 2"/>
          <p:cNvPicPr>
            <a:picLocks noChangeAspect="1" noChangeArrowheads="1"/>
          </p:cNvPicPr>
          <p:nvPr/>
        </p:nvPicPr>
        <p:blipFill>
          <a:blip r:embed="rId2"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40095" y="682818"/>
            <a:ext cx="2105174" cy="1249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699" name="Picture 3"/>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9525" y="2321584"/>
            <a:ext cx="2105174" cy="1249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0" name="Picture 4"/>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90649" y="2321584"/>
            <a:ext cx="1907813" cy="1249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1" name="Picture 5"/>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21330" y="2338031"/>
            <a:ext cx="1907813" cy="12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1148173" y="844252"/>
            <a:ext cx="492443" cy="461665"/>
          </a:xfrm>
          <a:prstGeom prst="rect">
            <a:avLst/>
          </a:prstGeom>
        </p:spPr>
        <p:txBody>
          <a:bodyPr wrap="none">
            <a:spAutoFit/>
          </a:bodyPr>
          <a:lstStyle/>
          <a:p>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p>
        </p:txBody>
      </p:sp>
      <p:sp>
        <p:nvSpPr>
          <p:cNvPr id="9" name="矩形 8"/>
          <p:cNvSpPr/>
          <p:nvPr/>
        </p:nvSpPr>
        <p:spPr>
          <a:xfrm>
            <a:off x="2633901" y="2390393"/>
            <a:ext cx="2877711" cy="461665"/>
          </a:xfrm>
          <a:prstGeom prst="rect">
            <a:avLst/>
          </a:prstGeom>
        </p:spPr>
        <p:txBody>
          <a:bodyPr wrap="none">
            <a:spAutoFit/>
          </a:bodyPr>
          <a:lstStyle/>
          <a:p>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p>
        </p:txBody>
      </p:sp>
    </p:spTree>
    <p:extLst>
      <p:ext uri="{BB962C8B-B14F-4D97-AF65-F5344CB8AC3E}">
        <p14:creationId xmlns:p14="http://schemas.microsoft.com/office/powerpoint/2010/main" val="1757153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7698"/>
                                        </p:tgtEl>
                                        <p:attrNameLst>
                                          <p:attrName>style.visibility</p:attrName>
                                        </p:attrNameLst>
                                      </p:cBhvr>
                                      <p:to>
                                        <p:strVal val="visible"/>
                                      </p:to>
                                    </p:set>
                                    <p:animEffect transition="in" filter="blinds(horizontal)">
                                      <p:cBhvr>
                                        <p:cTn id="7" dur="500"/>
                                        <p:tgtEl>
                                          <p:spTgt spid="15769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157699"/>
                                        </p:tgtEl>
                                        <p:attrNameLst>
                                          <p:attrName>style.visibility</p:attrName>
                                        </p:attrNameLst>
                                      </p:cBhvr>
                                      <p:to>
                                        <p:strVal val="visible"/>
                                      </p:to>
                                    </p:set>
                                    <p:animEffect transition="in" filter="blinds(horizontal)">
                                      <p:cBhvr>
                                        <p:cTn id="13" dur="500"/>
                                        <p:tgtEl>
                                          <p:spTgt spid="15769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nodeType="withEffect">
                                  <p:stCondLst>
                                    <p:cond delay="0"/>
                                  </p:stCondLst>
                                  <p:childTnLst>
                                    <p:set>
                                      <p:cBhvr>
                                        <p:cTn id="18" dur="1" fill="hold">
                                          <p:stCondLst>
                                            <p:cond delay="0"/>
                                          </p:stCondLst>
                                        </p:cTn>
                                        <p:tgtEl>
                                          <p:spTgt spid="157700"/>
                                        </p:tgtEl>
                                        <p:attrNameLst>
                                          <p:attrName>style.visibility</p:attrName>
                                        </p:attrNameLst>
                                      </p:cBhvr>
                                      <p:to>
                                        <p:strVal val="visible"/>
                                      </p:to>
                                    </p:set>
                                    <p:animEffect transition="in" filter="blinds(horizontal)">
                                      <p:cBhvr>
                                        <p:cTn id="19" dur="500"/>
                                        <p:tgtEl>
                                          <p:spTgt spid="157700"/>
                                        </p:tgtEl>
                                      </p:cBhvr>
                                    </p:animEffect>
                                  </p:childTnLst>
                                </p:cTn>
                              </p:par>
                              <p:par>
                                <p:cTn id="20" presetID="3" presetClass="entr" presetSubtype="10" fill="hold" nodeType="withEffect">
                                  <p:stCondLst>
                                    <p:cond delay="0"/>
                                  </p:stCondLst>
                                  <p:childTnLst>
                                    <p:set>
                                      <p:cBhvr>
                                        <p:cTn id="21" dur="1" fill="hold">
                                          <p:stCondLst>
                                            <p:cond delay="0"/>
                                          </p:stCondLst>
                                        </p:cTn>
                                        <p:tgtEl>
                                          <p:spTgt spid="157701"/>
                                        </p:tgtEl>
                                        <p:attrNameLst>
                                          <p:attrName>style.visibility</p:attrName>
                                        </p:attrNameLst>
                                      </p:cBhvr>
                                      <p:to>
                                        <p:strVal val="visible"/>
                                      </p:to>
                                    </p:set>
                                    <p:animEffect transition="in" filter="blinds(horizontal)">
                                      <p:cBhvr>
                                        <p:cTn id="22" dur="500"/>
                                        <p:tgtEl>
                                          <p:spTgt spid="157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574E7DD6-E482-894D-9E46-D2B62C9ED9EC}"/>
              </a:ext>
            </a:extLst>
          </p:cNvPr>
          <p:cNvGrpSpPr/>
          <p:nvPr/>
        </p:nvGrpSpPr>
        <p:grpSpPr>
          <a:xfrm>
            <a:off x="516000" y="1412776"/>
            <a:ext cx="11160000" cy="2808312"/>
            <a:chOff x="792914" y="3925222"/>
            <a:chExt cx="11160000" cy="2808312"/>
          </a:xfrm>
        </p:grpSpPr>
        <p:sp>
          <p:nvSpPr>
            <p:cNvPr id="6" name="圆角矩形 5">
              <a:extLst>
                <a:ext uri="{FF2B5EF4-FFF2-40B4-BE49-F238E27FC236}">
                  <a16:creationId xmlns:a16="http://schemas.microsoft.com/office/drawing/2014/main" xmlns="" id="{E0791A29-2CB4-2744-96C1-EA2037B165CE}"/>
                </a:ext>
              </a:extLst>
            </p:cNvPr>
            <p:cNvSpPr/>
            <p:nvPr/>
          </p:nvSpPr>
          <p:spPr>
            <a:xfrm>
              <a:off x="792914" y="4038112"/>
              <a:ext cx="11160000" cy="2695422"/>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749745" y="1775532"/>
            <a:ext cx="10692511" cy="2238241"/>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化合物</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8</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7</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的同分异构体同时符合：</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能与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溶液发生显色反应，说明含有酚羟基，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有机物能与足量银氨溶液反应生成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，说明含有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个醛基；</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核磁共振氢谱显示分子中有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种不同化学环境的氢原子，说明分子结构对称；</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③</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分子中无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，符合条件的同分异构体的结构简式见答案。</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116295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764704"/>
            <a:ext cx="11412000" cy="2308324"/>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抗结肠炎药物的有效成分的结构简式</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它的同分异构体中，符合下列条件的有</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遇</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FeCl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溶液发生显色反应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分子中甲基与苯环直接相连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苯环上共有三个取代基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61794"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66614" y="764704"/>
            <a:ext cx="2556179" cy="75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100695" y="1412776"/>
            <a:ext cx="49244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10</a:t>
            </a:r>
            <a:endParaRPr lang="zh-CN" altLang="en-US" dirty="0"/>
          </a:p>
        </p:txBody>
      </p:sp>
      <p:grpSp>
        <p:nvGrpSpPr>
          <p:cNvPr id="6" name="组合 5">
            <a:extLst>
              <a:ext uri="{FF2B5EF4-FFF2-40B4-BE49-F238E27FC236}">
                <a16:creationId xmlns:a16="http://schemas.microsoft.com/office/drawing/2014/main" xmlns="" id="{574E7DD6-E482-894D-9E46-D2B62C9ED9EC}"/>
              </a:ext>
            </a:extLst>
          </p:cNvPr>
          <p:cNvGrpSpPr/>
          <p:nvPr/>
        </p:nvGrpSpPr>
        <p:grpSpPr>
          <a:xfrm>
            <a:off x="516000" y="3212976"/>
            <a:ext cx="11160000" cy="2592288"/>
            <a:chOff x="792914" y="3925222"/>
            <a:chExt cx="11160000" cy="2592288"/>
          </a:xfrm>
        </p:grpSpPr>
        <p:sp>
          <p:nvSpPr>
            <p:cNvPr id="7" name="圆角矩形 6">
              <a:extLst>
                <a:ext uri="{FF2B5EF4-FFF2-40B4-BE49-F238E27FC236}">
                  <a16:creationId xmlns:a16="http://schemas.microsoft.com/office/drawing/2014/main" xmlns="" id="{E0791A29-2CB4-2744-96C1-EA2037B165CE}"/>
                </a:ext>
              </a:extLst>
            </p:cNvPr>
            <p:cNvSpPr/>
            <p:nvPr/>
          </p:nvSpPr>
          <p:spPr>
            <a:xfrm>
              <a:off x="792914" y="4038112"/>
              <a:ext cx="11160000" cy="2479398"/>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8" name="矩形 7">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文本框 8">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0" name="矩形 9"/>
          <p:cNvSpPr/>
          <p:nvPr/>
        </p:nvSpPr>
        <p:spPr>
          <a:xfrm>
            <a:off x="659543" y="3429000"/>
            <a:ext cx="10799436" cy="2238241"/>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遇</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溶液发生显色反应，说明含有酚羟基；分子中甲基与苯环直接相连，苯环上共有三个取代基，则三个取代基分别是硝基、甲基和酚羟基。如果硝基和甲基处于邻位，有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种结构；如果硝基和甲基处于间位，有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种结构；如果硝基和甲基处于对位，有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种结构，所以符合条件的同分异构体有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101705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376" y="692696"/>
            <a:ext cx="10795793" cy="2654573"/>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写出符合下列要求</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同分异构体的结构简式</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endParaRPr lang="en-US" altLang="zh-CN" sz="15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苯环上只有两个取代基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能使溴的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溶液褪色，且在酸性条件下能发生水解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核磁共振氢谱显示吸收峰面积之比为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62818"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62202" y="749846"/>
            <a:ext cx="3221101" cy="52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19" name="Picture 3"/>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0856" y="1490807"/>
            <a:ext cx="3442593" cy="552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a:extLst>
              <a:ext uri="{FF2B5EF4-FFF2-40B4-BE49-F238E27FC236}">
                <a16:creationId xmlns:a16="http://schemas.microsoft.com/office/drawing/2014/main" xmlns="" id="{574E7DD6-E482-894D-9E46-D2B62C9ED9EC}"/>
              </a:ext>
            </a:extLst>
          </p:cNvPr>
          <p:cNvGrpSpPr/>
          <p:nvPr/>
        </p:nvGrpSpPr>
        <p:grpSpPr>
          <a:xfrm>
            <a:off x="516000" y="3573016"/>
            <a:ext cx="11160000" cy="2376264"/>
            <a:chOff x="792914" y="3925222"/>
            <a:chExt cx="11160000" cy="2376264"/>
          </a:xfrm>
        </p:grpSpPr>
        <p:sp>
          <p:nvSpPr>
            <p:cNvPr id="6" name="圆角矩形 5">
              <a:extLst>
                <a:ext uri="{FF2B5EF4-FFF2-40B4-BE49-F238E27FC236}">
                  <a16:creationId xmlns:a16="http://schemas.microsoft.com/office/drawing/2014/main" xmlns="" id="{E0791A29-2CB4-2744-96C1-EA2037B165CE}"/>
                </a:ext>
              </a:extLst>
            </p:cNvPr>
            <p:cNvSpPr/>
            <p:nvPr/>
          </p:nvSpPr>
          <p:spPr>
            <a:xfrm>
              <a:off x="792914" y="4038112"/>
              <a:ext cx="11160000" cy="2263374"/>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9" name="矩形 8"/>
          <p:cNvSpPr/>
          <p:nvPr/>
        </p:nvSpPr>
        <p:spPr>
          <a:xfrm>
            <a:off x="605546" y="3881080"/>
            <a:ext cx="10907430" cy="1869743"/>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能使溴的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溶液褪色，说明含有碳碳双键，在酸性条件下能发生水解，说明含有酯基，核磁共振氢谱显示吸收峰面积之比为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，苯环上</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只有两个</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endParaRPr lang="en-US" altLang="zh-CN" sz="5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取代基</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，符合上述条件的有机物的结构简式</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62820"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60656" y="5157750"/>
            <a:ext cx="3477019" cy="55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4570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2819"/>
                                        </p:tgtEl>
                                        <p:attrNameLst>
                                          <p:attrName>style.visibility</p:attrName>
                                        </p:attrNameLst>
                                      </p:cBhvr>
                                      <p:to>
                                        <p:strVal val="visible"/>
                                      </p:to>
                                    </p:set>
                                    <p:animEffect transition="in" filter="blinds(horizontal)">
                                      <p:cBhvr>
                                        <p:cTn id="7" dur="500"/>
                                        <p:tgtEl>
                                          <p:spTgt spid="1628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nodeType="withEffect">
                                  <p:stCondLst>
                                    <p:cond delay="0"/>
                                  </p:stCondLst>
                                  <p:childTnLst>
                                    <p:set>
                                      <p:cBhvr>
                                        <p:cTn id="17" dur="1" fill="hold">
                                          <p:stCondLst>
                                            <p:cond delay="0"/>
                                          </p:stCondLst>
                                        </p:cTn>
                                        <p:tgtEl>
                                          <p:spTgt spid="162820"/>
                                        </p:tgtEl>
                                        <p:attrNameLst>
                                          <p:attrName>style.visibility</p:attrName>
                                        </p:attrNameLst>
                                      </p:cBhvr>
                                      <p:to>
                                        <p:strVal val="visible"/>
                                      </p:to>
                                    </p:set>
                                    <p:animEffect transition="in" filter="blinds(horizontal)">
                                      <p:cBhvr>
                                        <p:cTn id="18" dur="500"/>
                                        <p:tgtEl>
                                          <p:spTgt spid="162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2431" y="1599907"/>
            <a:ext cx="11187139" cy="1685077"/>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是化合物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Br)</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的一种同分异构体，其核磁共振氢谱显示有</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两种</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endParaRPr lang="en-US" altLang="zh-CN" sz="20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不同</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化学环境的氢，且峰面积之比为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的结构简式</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63842" name="Picture 2" descr="1586+1"/>
          <p:cNvPicPr>
            <a:picLocks noChangeAspect="1" noChangeArrowheads="1"/>
          </p:cNvPicPr>
          <p:nvPr/>
        </p:nvPicPr>
        <p:blipFill>
          <a:blip r:embed="rId2"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47233" y="2364816"/>
            <a:ext cx="381812" cy="69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2246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42"/>
                                        </p:tgtEl>
                                        <p:attrNameLst>
                                          <p:attrName>style.visibility</p:attrName>
                                        </p:attrNameLst>
                                      </p:cBhvr>
                                      <p:to>
                                        <p:strVal val="visible"/>
                                      </p:to>
                                    </p:set>
                                    <p:animEffect transition="in" filter="blinds(horizontal)">
                                      <p:cBhvr>
                                        <p:cTn id="7" dur="500"/>
                                        <p:tgtEl>
                                          <p:spTgt spid="163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980728"/>
            <a:ext cx="11412000" cy="4131900"/>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9.M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的一种芳香族同分异构体，满足下列条件的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有</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种</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不</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包</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endParaRPr lang="en-US" altLang="zh-CN" sz="8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含</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物质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已知苯胺和甲基吡啶</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互为同分异构体，并且均具有芳香性</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p>
          <a:p>
            <a:pPr algn="just">
              <a:lnSpc>
                <a:spcPct val="150000"/>
              </a:lnSpc>
              <a:spcAft>
                <a:spcPts val="0"/>
              </a:spcAft>
            </a:pPr>
            <a:endParaRPr lang="zh-CN" altLang="zh-CN" sz="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分子结构中含一个六元环，且环上有两个取代基；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氯原子和碳原子相连。</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di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其中核磁共振氢谱有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组峰，且峰面积之比为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的物质的结构简式</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为</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endParaRPr lang="en-US" altLang="zh-CN" sz="10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64866" name="Picture 2" descr="1586+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30202" y="983095"/>
            <a:ext cx="1449655" cy="67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67" name="Picture 3" descr="158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04198" y="1638350"/>
            <a:ext cx="1163810" cy="837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9903715" y="1080445"/>
            <a:ext cx="49244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12</a:t>
            </a:r>
            <a:endParaRPr lang="zh-CN" altLang="en-US" dirty="0"/>
          </a:p>
        </p:txBody>
      </p:sp>
      <p:pic>
        <p:nvPicPr>
          <p:cNvPr id="164868" name="Picture 4"/>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3869" y="4244616"/>
            <a:ext cx="2229660" cy="53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710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4868"/>
                                        </p:tgtEl>
                                        <p:attrNameLst>
                                          <p:attrName>style.visibility</p:attrName>
                                        </p:attrNameLst>
                                      </p:cBhvr>
                                      <p:to>
                                        <p:strVal val="visible"/>
                                      </p:to>
                                    </p:set>
                                    <p:animEffect transition="in" filter="blinds(horizontal)">
                                      <p:cBhvr>
                                        <p:cTn id="12" dur="500"/>
                                        <p:tgtEl>
                                          <p:spTgt spid="164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574E7DD6-E482-894D-9E46-D2B62C9ED9EC}"/>
              </a:ext>
            </a:extLst>
          </p:cNvPr>
          <p:cNvGrpSpPr/>
          <p:nvPr/>
        </p:nvGrpSpPr>
        <p:grpSpPr>
          <a:xfrm>
            <a:off x="516000" y="766301"/>
            <a:ext cx="11160000" cy="4630296"/>
            <a:chOff x="792914" y="3925222"/>
            <a:chExt cx="11160000" cy="4630296"/>
          </a:xfrm>
        </p:grpSpPr>
        <p:sp>
          <p:nvSpPr>
            <p:cNvPr id="6" name="圆角矩形 5">
              <a:extLst>
                <a:ext uri="{FF2B5EF4-FFF2-40B4-BE49-F238E27FC236}">
                  <a16:creationId xmlns:a16="http://schemas.microsoft.com/office/drawing/2014/main" xmlns="" id="{E0791A29-2CB4-2744-96C1-EA2037B165CE}"/>
                </a:ext>
              </a:extLst>
            </p:cNvPr>
            <p:cNvSpPr/>
            <p:nvPr/>
          </p:nvSpPr>
          <p:spPr>
            <a:xfrm>
              <a:off x="792914" y="4038112"/>
              <a:ext cx="11160000" cy="4517406"/>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767408" y="1056947"/>
            <a:ext cx="10586645" cy="4339650"/>
          </a:xfrm>
          <a:prstGeom prst="rect">
            <a:avLst/>
          </a:prstGeom>
        </p:spPr>
        <p:txBody>
          <a:bodyPr>
            <a:spAutoFit/>
          </a:bodyPr>
          <a:lstStyle/>
          <a:p>
            <a:pPr algn="di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的一种芳香族同分异构体，满足：</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分子结构中含一个六元环，且环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上</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dist">
              <a:lnSpc>
                <a:spcPct val="150000"/>
              </a:lnSpc>
              <a:spcAft>
                <a:spcPts val="0"/>
              </a:spcAft>
            </a:pPr>
            <a:endParaRPr lang="en-US" altLang="zh-CN" sz="500" kern="100" dirty="0">
              <a:latin typeface="Times New Roman" panose="02020603050405020304" pitchFamily="18" charset="0"/>
              <a:ea typeface="宋体" panose="02010600030101010101" pitchFamily="2" charset="-122"/>
              <a:cs typeface="Times New Roman" panose="02020603050405020304" pitchFamily="18" charset="0"/>
            </a:endParaRPr>
          </a:p>
          <a:p>
            <a:pPr algn="di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有</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两个取代基，则六元环可以</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是</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或</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氯原子和碳原子相连；若六</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元</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dist">
              <a:lnSpc>
                <a:spcPct val="150000"/>
              </a:lnSpc>
              <a:spcAft>
                <a:spcPts val="0"/>
              </a:spcAft>
            </a:pPr>
            <a:endParaRPr lang="en-US" altLang="zh-CN" sz="1000" kern="100" dirty="0">
              <a:latin typeface="Times New Roman" panose="02020603050405020304" pitchFamily="18" charset="0"/>
              <a:ea typeface="宋体" panose="02010600030101010101" pitchFamily="2" charset="-122"/>
              <a:cs typeface="Times New Roman" panose="02020603050405020304" pitchFamily="18" charset="0"/>
            </a:endParaRPr>
          </a:p>
          <a:p>
            <a:pPr algn="di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环为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则取代基为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，有邻、间、对三种，间位即为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所以</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dist">
              <a:lnSpc>
                <a:spcPct val="150000"/>
              </a:lnSpc>
              <a:spcAft>
                <a:spcPts val="0"/>
              </a:spcAft>
            </a:pPr>
            <a:endParaRPr lang="en-US" altLang="zh-CN" sz="500" kern="100" dirty="0">
              <a:latin typeface="Times New Roman" panose="02020603050405020304" pitchFamily="18" charset="0"/>
              <a:ea typeface="宋体" panose="02010600030101010101" pitchFamily="2" charset="-122"/>
              <a:cs typeface="Times New Roman" panose="02020603050405020304" pitchFamily="18" charset="0"/>
            </a:endParaRPr>
          </a:p>
          <a:p>
            <a:pPr algn="di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满足</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条件的有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种；若六元环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则取代基为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，采用</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定一</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移</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endParaRPr lang="en-US" altLang="zh-CN" sz="10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一</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的方法讨论</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数字表示甲基可能的位置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，共有</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4</a:t>
            </a:r>
          </a:p>
          <a:p>
            <a:pPr algn="just">
              <a:lnSpc>
                <a:spcPct val="150000"/>
              </a:lnSpc>
              <a:spcAft>
                <a:spcPts val="0"/>
              </a:spcAft>
            </a:pPr>
            <a:endParaRPr lang="en-US" altLang="zh-CN" sz="1000" kern="100" dirty="0">
              <a:latin typeface="Times New Roman" panose="02020603050405020304" pitchFamily="18" charset="0"/>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种；综上所述符合条件的同分异构体有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58724"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5183" y="1702226"/>
            <a:ext cx="502686" cy="72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5" name="Picture 5" descr="1587+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6963" y="1820873"/>
            <a:ext cx="443373" cy="567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6" name="Picture 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9030" y="2599714"/>
            <a:ext cx="738539" cy="497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7" name="Picture 7" descr="1587+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59145" y="3230233"/>
            <a:ext cx="443373" cy="567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8" name="Picture 8" descr="158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0038" y="3852339"/>
            <a:ext cx="895525" cy="75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9" name="Picture 9" descr="1588"/>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1824" y="3972942"/>
            <a:ext cx="877965" cy="68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30" name="Picture 10" descr="1589"/>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07968" y="3852339"/>
            <a:ext cx="561897" cy="82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5482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158724"/>
                                        </p:tgtEl>
                                        <p:attrNameLst>
                                          <p:attrName>style.visibility</p:attrName>
                                        </p:attrNameLst>
                                      </p:cBhvr>
                                      <p:to>
                                        <p:strVal val="visible"/>
                                      </p:to>
                                    </p:set>
                                    <p:animEffect transition="in" filter="blinds(horizontal)">
                                      <p:cBhvr>
                                        <p:cTn id="13" dur="500"/>
                                        <p:tgtEl>
                                          <p:spTgt spid="158724"/>
                                        </p:tgtEl>
                                      </p:cBhvr>
                                    </p:animEffect>
                                  </p:childTnLst>
                                </p:cTn>
                              </p:par>
                              <p:par>
                                <p:cTn id="14" presetID="3" presetClass="entr" presetSubtype="10" fill="hold" nodeType="withEffect">
                                  <p:stCondLst>
                                    <p:cond delay="0"/>
                                  </p:stCondLst>
                                  <p:childTnLst>
                                    <p:set>
                                      <p:cBhvr>
                                        <p:cTn id="15" dur="1" fill="hold">
                                          <p:stCondLst>
                                            <p:cond delay="0"/>
                                          </p:stCondLst>
                                        </p:cTn>
                                        <p:tgtEl>
                                          <p:spTgt spid="158725"/>
                                        </p:tgtEl>
                                        <p:attrNameLst>
                                          <p:attrName>style.visibility</p:attrName>
                                        </p:attrNameLst>
                                      </p:cBhvr>
                                      <p:to>
                                        <p:strVal val="visible"/>
                                      </p:to>
                                    </p:set>
                                    <p:animEffect transition="in" filter="blinds(horizontal)">
                                      <p:cBhvr>
                                        <p:cTn id="16" dur="500"/>
                                        <p:tgtEl>
                                          <p:spTgt spid="158725"/>
                                        </p:tgtEl>
                                      </p:cBhvr>
                                    </p:animEffect>
                                  </p:childTnLst>
                                </p:cTn>
                              </p:par>
                              <p:par>
                                <p:cTn id="17" presetID="3" presetClass="entr" presetSubtype="10" fill="hold" nodeType="withEffect">
                                  <p:stCondLst>
                                    <p:cond delay="0"/>
                                  </p:stCondLst>
                                  <p:childTnLst>
                                    <p:set>
                                      <p:cBhvr>
                                        <p:cTn id="18" dur="1" fill="hold">
                                          <p:stCondLst>
                                            <p:cond delay="0"/>
                                          </p:stCondLst>
                                        </p:cTn>
                                        <p:tgtEl>
                                          <p:spTgt spid="158726"/>
                                        </p:tgtEl>
                                        <p:attrNameLst>
                                          <p:attrName>style.visibility</p:attrName>
                                        </p:attrNameLst>
                                      </p:cBhvr>
                                      <p:to>
                                        <p:strVal val="visible"/>
                                      </p:to>
                                    </p:set>
                                    <p:animEffect transition="in" filter="blinds(horizontal)">
                                      <p:cBhvr>
                                        <p:cTn id="19" dur="500"/>
                                        <p:tgtEl>
                                          <p:spTgt spid="158726"/>
                                        </p:tgtEl>
                                      </p:cBhvr>
                                    </p:animEffect>
                                  </p:childTnLst>
                                </p:cTn>
                              </p:par>
                              <p:par>
                                <p:cTn id="20" presetID="3" presetClass="entr" presetSubtype="10" fill="hold" nodeType="withEffect">
                                  <p:stCondLst>
                                    <p:cond delay="0"/>
                                  </p:stCondLst>
                                  <p:childTnLst>
                                    <p:set>
                                      <p:cBhvr>
                                        <p:cTn id="21" dur="1" fill="hold">
                                          <p:stCondLst>
                                            <p:cond delay="0"/>
                                          </p:stCondLst>
                                        </p:cTn>
                                        <p:tgtEl>
                                          <p:spTgt spid="158727"/>
                                        </p:tgtEl>
                                        <p:attrNameLst>
                                          <p:attrName>style.visibility</p:attrName>
                                        </p:attrNameLst>
                                      </p:cBhvr>
                                      <p:to>
                                        <p:strVal val="visible"/>
                                      </p:to>
                                    </p:set>
                                    <p:animEffect transition="in" filter="blinds(horizontal)">
                                      <p:cBhvr>
                                        <p:cTn id="22" dur="500"/>
                                        <p:tgtEl>
                                          <p:spTgt spid="158727"/>
                                        </p:tgtEl>
                                      </p:cBhvr>
                                    </p:animEffect>
                                  </p:childTnLst>
                                </p:cTn>
                              </p:par>
                              <p:par>
                                <p:cTn id="23" presetID="3" presetClass="entr" presetSubtype="10" fill="hold" nodeType="withEffect">
                                  <p:stCondLst>
                                    <p:cond delay="0"/>
                                  </p:stCondLst>
                                  <p:childTnLst>
                                    <p:set>
                                      <p:cBhvr>
                                        <p:cTn id="24" dur="1" fill="hold">
                                          <p:stCondLst>
                                            <p:cond delay="0"/>
                                          </p:stCondLst>
                                        </p:cTn>
                                        <p:tgtEl>
                                          <p:spTgt spid="158728"/>
                                        </p:tgtEl>
                                        <p:attrNameLst>
                                          <p:attrName>style.visibility</p:attrName>
                                        </p:attrNameLst>
                                      </p:cBhvr>
                                      <p:to>
                                        <p:strVal val="visible"/>
                                      </p:to>
                                    </p:set>
                                    <p:animEffect transition="in" filter="blinds(horizontal)">
                                      <p:cBhvr>
                                        <p:cTn id="25" dur="500"/>
                                        <p:tgtEl>
                                          <p:spTgt spid="158728"/>
                                        </p:tgtEl>
                                      </p:cBhvr>
                                    </p:animEffect>
                                  </p:childTnLst>
                                </p:cTn>
                              </p:par>
                              <p:par>
                                <p:cTn id="26" presetID="3" presetClass="entr" presetSubtype="10" fill="hold" nodeType="withEffect">
                                  <p:stCondLst>
                                    <p:cond delay="0"/>
                                  </p:stCondLst>
                                  <p:childTnLst>
                                    <p:set>
                                      <p:cBhvr>
                                        <p:cTn id="27" dur="1" fill="hold">
                                          <p:stCondLst>
                                            <p:cond delay="0"/>
                                          </p:stCondLst>
                                        </p:cTn>
                                        <p:tgtEl>
                                          <p:spTgt spid="158729"/>
                                        </p:tgtEl>
                                        <p:attrNameLst>
                                          <p:attrName>style.visibility</p:attrName>
                                        </p:attrNameLst>
                                      </p:cBhvr>
                                      <p:to>
                                        <p:strVal val="visible"/>
                                      </p:to>
                                    </p:set>
                                    <p:animEffect transition="in" filter="blinds(horizontal)">
                                      <p:cBhvr>
                                        <p:cTn id="28" dur="500"/>
                                        <p:tgtEl>
                                          <p:spTgt spid="158729"/>
                                        </p:tgtEl>
                                      </p:cBhvr>
                                    </p:animEffect>
                                  </p:childTnLst>
                                </p:cTn>
                              </p:par>
                              <p:par>
                                <p:cTn id="29" presetID="3" presetClass="entr" presetSubtype="10" fill="hold" nodeType="withEffect">
                                  <p:stCondLst>
                                    <p:cond delay="0"/>
                                  </p:stCondLst>
                                  <p:childTnLst>
                                    <p:set>
                                      <p:cBhvr>
                                        <p:cTn id="30" dur="1" fill="hold">
                                          <p:stCondLst>
                                            <p:cond delay="0"/>
                                          </p:stCondLst>
                                        </p:cTn>
                                        <p:tgtEl>
                                          <p:spTgt spid="158730"/>
                                        </p:tgtEl>
                                        <p:attrNameLst>
                                          <p:attrName>style.visibility</p:attrName>
                                        </p:attrNameLst>
                                      </p:cBhvr>
                                      <p:to>
                                        <p:strVal val="visible"/>
                                      </p:to>
                                    </p:set>
                                    <p:animEffect transition="in" filter="blinds(horizontal)">
                                      <p:cBhvr>
                                        <p:cTn id="31" dur="500"/>
                                        <p:tgtEl>
                                          <p:spTgt spid="158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1268760"/>
            <a:ext cx="11412000" cy="3901068"/>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以核磁共振氢谱为限制条件</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确定氢原子的种类及数目，从而推知有机物分子中有几种不同类型的氢原子以及它们的数目。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有几组峰就有几种不同化学环境的氢原子。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根据其峰值比例可判断有机物中不同化学环境氢原子的最简比例关系。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若有机物分子中氢原子个数较多但吸收峰的种类较少，则该分子对称性高或相同的基团较多。</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6945060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850900"/>
            <a:ext cx="12192001" cy="3306292"/>
            <a:chOff x="0" y="1850900"/>
            <a:chExt cx="12192001" cy="3306292"/>
          </a:xfrm>
        </p:grpSpPr>
        <p:pic>
          <p:nvPicPr>
            <p:cNvPr id="9" name="图片 8"/>
            <p:cNvPicPr>
              <a:picLocks noChangeAspect="1"/>
            </p:cNvPicPr>
            <p:nvPr/>
          </p:nvPicPr>
          <p:blipFill>
            <a:blip r:embed="rId2"/>
            <a:stretch>
              <a:fillRect/>
            </a:stretch>
          </p:blipFill>
          <p:spPr>
            <a:xfrm>
              <a:off x="0" y="1850900"/>
              <a:ext cx="12192000" cy="3306292"/>
            </a:xfrm>
            <a:prstGeom prst="rect">
              <a:avLst/>
            </a:prstGeom>
          </p:spPr>
        </p:pic>
        <p:pic>
          <p:nvPicPr>
            <p:cNvPr id="10" name="图片 9"/>
            <p:cNvPicPr>
              <a:picLocks noChangeAspect="1"/>
            </p:cNvPicPr>
            <p:nvPr/>
          </p:nvPicPr>
          <p:blipFill>
            <a:blip r:embed="rId3"/>
            <a:stretch>
              <a:fillRect/>
            </a:stretch>
          </p:blipFill>
          <p:spPr>
            <a:xfrm>
              <a:off x="10272464" y="3305484"/>
              <a:ext cx="1919537" cy="1788799"/>
            </a:xfrm>
            <a:prstGeom prst="rect">
              <a:avLst/>
            </a:prstGeom>
          </p:spPr>
        </p:pic>
      </p:grpSp>
      <p:sp>
        <p:nvSpPr>
          <p:cNvPr id="13" name="文本框 12">
            <a:extLst>
              <a:ext uri="{FF2B5EF4-FFF2-40B4-BE49-F238E27FC236}">
                <a16:creationId xmlns:a16="http://schemas.microsoft.com/office/drawing/2014/main" xmlns="" id="{C03048A7-E3A6-3A41-AE40-D749B06A0787}"/>
              </a:ext>
            </a:extLst>
          </p:cNvPr>
          <p:cNvSpPr txBox="1"/>
          <p:nvPr/>
        </p:nvSpPr>
        <p:spPr>
          <a:xfrm>
            <a:off x="3504729" y="3573016"/>
            <a:ext cx="5182542" cy="360040"/>
          </a:xfrm>
          <a:custGeom>
            <a:avLst/>
            <a:gdLst/>
            <a:ahLst/>
            <a:cxnLst/>
            <a:rect l="l" t="t" r="r" b="b"/>
            <a:pathLst>
              <a:path w="4172396" h="239316">
                <a:moveTo>
                  <a:pt x="3712666" y="168325"/>
                </a:moveTo>
                <a:lnTo>
                  <a:pt x="3735548" y="168325"/>
                </a:lnTo>
                <a:lnTo>
                  <a:pt x="3735548" y="191207"/>
                </a:lnTo>
                <a:lnTo>
                  <a:pt x="3712666" y="191207"/>
                </a:lnTo>
                <a:close/>
                <a:moveTo>
                  <a:pt x="2779216" y="168325"/>
                </a:moveTo>
                <a:lnTo>
                  <a:pt x="2802098" y="168325"/>
                </a:lnTo>
                <a:lnTo>
                  <a:pt x="2802098" y="191207"/>
                </a:lnTo>
                <a:lnTo>
                  <a:pt x="2779216" y="191207"/>
                </a:lnTo>
                <a:close/>
                <a:moveTo>
                  <a:pt x="1753567" y="166092"/>
                </a:moveTo>
                <a:lnTo>
                  <a:pt x="1767185" y="177254"/>
                </a:lnTo>
                <a:cubicBezTo>
                  <a:pt x="1760190" y="184249"/>
                  <a:pt x="1752377" y="191542"/>
                  <a:pt x="1743744" y="199132"/>
                </a:cubicBezTo>
                <a:lnTo>
                  <a:pt x="1820093" y="199132"/>
                </a:lnTo>
                <a:lnTo>
                  <a:pt x="1820093" y="214313"/>
                </a:lnTo>
                <a:lnTo>
                  <a:pt x="1601762" y="214313"/>
                </a:lnTo>
                <a:lnTo>
                  <a:pt x="1601762" y="199132"/>
                </a:lnTo>
                <a:lnTo>
                  <a:pt x="1676549" y="199132"/>
                </a:lnTo>
                <a:cubicBezTo>
                  <a:pt x="1671191" y="193923"/>
                  <a:pt x="1663377" y="186705"/>
                  <a:pt x="1653108" y="177478"/>
                </a:cubicBezTo>
                <a:lnTo>
                  <a:pt x="1663824" y="166762"/>
                </a:lnTo>
                <a:cubicBezTo>
                  <a:pt x="1672902" y="174204"/>
                  <a:pt x="1682055" y="182166"/>
                  <a:pt x="1691283" y="190649"/>
                </a:cubicBezTo>
                <a:lnTo>
                  <a:pt x="1682130" y="199132"/>
                </a:lnTo>
                <a:lnTo>
                  <a:pt x="1735708" y="199132"/>
                </a:lnTo>
                <a:lnTo>
                  <a:pt x="1728118" y="191542"/>
                </a:lnTo>
                <a:cubicBezTo>
                  <a:pt x="1737643" y="182910"/>
                  <a:pt x="1746126" y="174427"/>
                  <a:pt x="1753567" y="166092"/>
                </a:cubicBezTo>
                <a:close/>
                <a:moveTo>
                  <a:pt x="2168128" y="165646"/>
                </a:moveTo>
                <a:cubicBezTo>
                  <a:pt x="2172072" y="165646"/>
                  <a:pt x="2175458" y="167023"/>
                  <a:pt x="2178285" y="169776"/>
                </a:cubicBezTo>
                <a:cubicBezTo>
                  <a:pt x="2181113" y="172529"/>
                  <a:pt x="2182527" y="175878"/>
                  <a:pt x="2182527" y="179822"/>
                </a:cubicBezTo>
                <a:cubicBezTo>
                  <a:pt x="2182527" y="183840"/>
                  <a:pt x="2181113" y="187207"/>
                  <a:pt x="2178285" y="189923"/>
                </a:cubicBezTo>
                <a:cubicBezTo>
                  <a:pt x="2175458" y="192640"/>
                  <a:pt x="2172072" y="193998"/>
                  <a:pt x="2168128" y="193998"/>
                </a:cubicBezTo>
                <a:cubicBezTo>
                  <a:pt x="2164184" y="193998"/>
                  <a:pt x="2160798" y="192640"/>
                  <a:pt x="2157970" y="189923"/>
                </a:cubicBezTo>
                <a:cubicBezTo>
                  <a:pt x="2155143" y="187207"/>
                  <a:pt x="2153729" y="183840"/>
                  <a:pt x="2153729" y="179822"/>
                </a:cubicBezTo>
                <a:cubicBezTo>
                  <a:pt x="2153729" y="175878"/>
                  <a:pt x="2155143" y="172529"/>
                  <a:pt x="2157970" y="169776"/>
                </a:cubicBezTo>
                <a:cubicBezTo>
                  <a:pt x="2160798" y="167023"/>
                  <a:pt x="2164184" y="165646"/>
                  <a:pt x="2168128" y="165646"/>
                </a:cubicBezTo>
                <a:close/>
                <a:moveTo>
                  <a:pt x="1198810" y="157832"/>
                </a:moveTo>
                <a:lnTo>
                  <a:pt x="1198810" y="195784"/>
                </a:lnTo>
                <a:lnTo>
                  <a:pt x="1307976" y="195784"/>
                </a:lnTo>
                <a:lnTo>
                  <a:pt x="1307976" y="157832"/>
                </a:lnTo>
                <a:close/>
                <a:moveTo>
                  <a:pt x="568598" y="151135"/>
                </a:moveTo>
                <a:lnTo>
                  <a:pt x="568598" y="166762"/>
                </a:lnTo>
                <a:lnTo>
                  <a:pt x="648742" y="166762"/>
                </a:lnTo>
                <a:lnTo>
                  <a:pt x="648742" y="151135"/>
                </a:lnTo>
                <a:close/>
                <a:moveTo>
                  <a:pt x="1923008" y="150242"/>
                </a:moveTo>
                <a:cubicBezTo>
                  <a:pt x="1924199" y="156791"/>
                  <a:pt x="1925315" y="162446"/>
                  <a:pt x="1926357" y="167209"/>
                </a:cubicBezTo>
                <a:cubicBezTo>
                  <a:pt x="1896740" y="177478"/>
                  <a:pt x="1866304" y="188268"/>
                  <a:pt x="1835051" y="199579"/>
                </a:cubicBezTo>
                <a:lnTo>
                  <a:pt x="1828130" y="182612"/>
                </a:lnTo>
                <a:cubicBezTo>
                  <a:pt x="1857300" y="173534"/>
                  <a:pt x="1888926" y="162744"/>
                  <a:pt x="1923008" y="150242"/>
                </a:cubicBezTo>
                <a:close/>
                <a:moveTo>
                  <a:pt x="1467371" y="149796"/>
                </a:moveTo>
                <a:lnTo>
                  <a:pt x="1467371" y="165199"/>
                </a:lnTo>
                <a:lnTo>
                  <a:pt x="1556668" y="165199"/>
                </a:lnTo>
                <a:lnTo>
                  <a:pt x="1556668" y="149796"/>
                </a:lnTo>
                <a:close/>
                <a:moveTo>
                  <a:pt x="43867" y="141759"/>
                </a:moveTo>
                <a:cubicBezTo>
                  <a:pt x="54136" y="156046"/>
                  <a:pt x="66452" y="167134"/>
                  <a:pt x="80813" y="175022"/>
                </a:cubicBezTo>
                <a:cubicBezTo>
                  <a:pt x="88850" y="168102"/>
                  <a:pt x="94766" y="157014"/>
                  <a:pt x="98561" y="141759"/>
                </a:cubicBezTo>
                <a:close/>
                <a:moveTo>
                  <a:pt x="3296878" y="131713"/>
                </a:moveTo>
                <a:cubicBezTo>
                  <a:pt x="3289585" y="134690"/>
                  <a:pt x="3278646" y="137220"/>
                  <a:pt x="3264061" y="139303"/>
                </a:cubicBezTo>
                <a:cubicBezTo>
                  <a:pt x="3255801" y="140494"/>
                  <a:pt x="3249959" y="141833"/>
                  <a:pt x="3246536" y="143322"/>
                </a:cubicBezTo>
                <a:cubicBezTo>
                  <a:pt x="3243113" y="144810"/>
                  <a:pt x="3240472" y="146987"/>
                  <a:pt x="3238611" y="149852"/>
                </a:cubicBezTo>
                <a:cubicBezTo>
                  <a:pt x="3236751" y="152716"/>
                  <a:pt x="3235821" y="155898"/>
                  <a:pt x="3235821" y="159395"/>
                </a:cubicBezTo>
                <a:cubicBezTo>
                  <a:pt x="3235821" y="164753"/>
                  <a:pt x="3237849" y="169218"/>
                  <a:pt x="3241904" y="172790"/>
                </a:cubicBezTo>
                <a:cubicBezTo>
                  <a:pt x="3245960" y="176362"/>
                  <a:pt x="3251894" y="178147"/>
                  <a:pt x="3259708" y="178147"/>
                </a:cubicBezTo>
                <a:cubicBezTo>
                  <a:pt x="3267447" y="178147"/>
                  <a:pt x="3274330" y="176455"/>
                  <a:pt x="3280358" y="173069"/>
                </a:cubicBezTo>
                <a:cubicBezTo>
                  <a:pt x="3286385" y="169683"/>
                  <a:pt x="3290813" y="165051"/>
                  <a:pt x="3293641" y="159172"/>
                </a:cubicBezTo>
                <a:cubicBezTo>
                  <a:pt x="3295799" y="154633"/>
                  <a:pt x="3296878" y="147935"/>
                  <a:pt x="3296878" y="139080"/>
                </a:cubicBezTo>
                <a:close/>
                <a:moveTo>
                  <a:pt x="892522" y="130150"/>
                </a:moveTo>
                <a:lnTo>
                  <a:pt x="906140" y="141759"/>
                </a:lnTo>
                <a:cubicBezTo>
                  <a:pt x="880542" y="174799"/>
                  <a:pt x="844823" y="201141"/>
                  <a:pt x="798984" y="220787"/>
                </a:cubicBezTo>
                <a:cubicBezTo>
                  <a:pt x="795412" y="215578"/>
                  <a:pt x="791542" y="210592"/>
                  <a:pt x="787375" y="205829"/>
                </a:cubicBezTo>
                <a:cubicBezTo>
                  <a:pt x="835000" y="186482"/>
                  <a:pt x="870049" y="161255"/>
                  <a:pt x="892522" y="130150"/>
                </a:cubicBezTo>
                <a:close/>
                <a:moveTo>
                  <a:pt x="568598" y="121667"/>
                </a:moveTo>
                <a:lnTo>
                  <a:pt x="568598" y="137294"/>
                </a:lnTo>
                <a:lnTo>
                  <a:pt x="648742" y="137294"/>
                </a:lnTo>
                <a:lnTo>
                  <a:pt x="648742" y="121667"/>
                </a:lnTo>
                <a:close/>
                <a:moveTo>
                  <a:pt x="1467371" y="120551"/>
                </a:moveTo>
                <a:lnTo>
                  <a:pt x="1467371" y="135955"/>
                </a:lnTo>
                <a:lnTo>
                  <a:pt x="1556668" y="135955"/>
                </a:lnTo>
                <a:lnTo>
                  <a:pt x="1556668" y="120551"/>
                </a:lnTo>
                <a:close/>
                <a:moveTo>
                  <a:pt x="1653331" y="118988"/>
                </a:moveTo>
                <a:lnTo>
                  <a:pt x="1653331" y="150242"/>
                </a:lnTo>
                <a:lnTo>
                  <a:pt x="1766515" y="150242"/>
                </a:lnTo>
                <a:lnTo>
                  <a:pt x="1766515" y="118988"/>
                </a:lnTo>
                <a:close/>
                <a:moveTo>
                  <a:pt x="1859161" y="112068"/>
                </a:moveTo>
                <a:cubicBezTo>
                  <a:pt x="1873448" y="120700"/>
                  <a:pt x="1887959" y="130076"/>
                  <a:pt x="1902693" y="140196"/>
                </a:cubicBezTo>
                <a:lnTo>
                  <a:pt x="1891754" y="154930"/>
                </a:lnTo>
                <a:cubicBezTo>
                  <a:pt x="1878211" y="144661"/>
                  <a:pt x="1863923" y="134690"/>
                  <a:pt x="1848892" y="125016"/>
                </a:cubicBezTo>
                <a:close/>
                <a:moveTo>
                  <a:pt x="552524" y="107380"/>
                </a:moveTo>
                <a:lnTo>
                  <a:pt x="664815" y="107380"/>
                </a:lnTo>
                <a:lnTo>
                  <a:pt x="664815" y="194444"/>
                </a:lnTo>
                <a:cubicBezTo>
                  <a:pt x="664815" y="210666"/>
                  <a:pt x="656481" y="218778"/>
                  <a:pt x="639812" y="218778"/>
                </a:cubicBezTo>
                <a:lnTo>
                  <a:pt x="603423" y="218778"/>
                </a:lnTo>
                <a:cubicBezTo>
                  <a:pt x="602679" y="214015"/>
                  <a:pt x="601563" y="208285"/>
                  <a:pt x="600075" y="201588"/>
                </a:cubicBezTo>
                <a:cubicBezTo>
                  <a:pt x="613916" y="202481"/>
                  <a:pt x="625301" y="202927"/>
                  <a:pt x="634231" y="202927"/>
                </a:cubicBezTo>
                <a:cubicBezTo>
                  <a:pt x="643905" y="202927"/>
                  <a:pt x="648742" y="198909"/>
                  <a:pt x="648742" y="190872"/>
                </a:cubicBezTo>
                <a:lnTo>
                  <a:pt x="648742" y="180603"/>
                </a:lnTo>
                <a:lnTo>
                  <a:pt x="568598" y="180603"/>
                </a:lnTo>
                <a:lnTo>
                  <a:pt x="568598" y="220563"/>
                </a:lnTo>
                <a:lnTo>
                  <a:pt x="552524" y="220563"/>
                </a:lnTo>
                <a:close/>
                <a:moveTo>
                  <a:pt x="1449958" y="106263"/>
                </a:moveTo>
                <a:lnTo>
                  <a:pt x="1574080" y="106263"/>
                </a:lnTo>
                <a:lnTo>
                  <a:pt x="1574080" y="193105"/>
                </a:lnTo>
                <a:cubicBezTo>
                  <a:pt x="1574080" y="209178"/>
                  <a:pt x="1565820" y="217289"/>
                  <a:pt x="1549301" y="217438"/>
                </a:cubicBezTo>
                <a:cubicBezTo>
                  <a:pt x="1540520" y="217587"/>
                  <a:pt x="1529283" y="217661"/>
                  <a:pt x="1515591" y="217661"/>
                </a:cubicBezTo>
                <a:cubicBezTo>
                  <a:pt x="1514847" y="212899"/>
                  <a:pt x="1513730" y="207169"/>
                  <a:pt x="1512242" y="200472"/>
                </a:cubicBezTo>
                <a:cubicBezTo>
                  <a:pt x="1525190" y="201365"/>
                  <a:pt x="1535757" y="201811"/>
                  <a:pt x="1543943" y="201811"/>
                </a:cubicBezTo>
                <a:cubicBezTo>
                  <a:pt x="1552426" y="201811"/>
                  <a:pt x="1556667" y="197942"/>
                  <a:pt x="1556668" y="190203"/>
                </a:cubicBezTo>
                <a:lnTo>
                  <a:pt x="1556668" y="179040"/>
                </a:lnTo>
                <a:lnTo>
                  <a:pt x="1467371" y="179040"/>
                </a:lnTo>
                <a:lnTo>
                  <a:pt x="1467371" y="219447"/>
                </a:lnTo>
                <a:lnTo>
                  <a:pt x="1449958" y="219447"/>
                </a:lnTo>
                <a:close/>
                <a:moveTo>
                  <a:pt x="1636365" y="104254"/>
                </a:moveTo>
                <a:lnTo>
                  <a:pt x="1783482" y="104254"/>
                </a:lnTo>
                <a:lnTo>
                  <a:pt x="1783482" y="173013"/>
                </a:lnTo>
                <a:lnTo>
                  <a:pt x="1766515" y="173013"/>
                </a:lnTo>
                <a:lnTo>
                  <a:pt x="1766515" y="164976"/>
                </a:lnTo>
                <a:lnTo>
                  <a:pt x="1653331" y="164976"/>
                </a:lnTo>
                <a:lnTo>
                  <a:pt x="1653331" y="173013"/>
                </a:lnTo>
                <a:lnTo>
                  <a:pt x="1636365" y="173013"/>
                </a:lnTo>
                <a:close/>
                <a:moveTo>
                  <a:pt x="120551" y="102468"/>
                </a:moveTo>
                <a:cubicBezTo>
                  <a:pt x="120179" y="111100"/>
                  <a:pt x="119472" y="119137"/>
                  <a:pt x="118430" y="126579"/>
                </a:cubicBezTo>
                <a:lnTo>
                  <a:pt x="178370" y="126579"/>
                </a:lnTo>
                <a:lnTo>
                  <a:pt x="178370" y="102468"/>
                </a:lnTo>
                <a:close/>
                <a:moveTo>
                  <a:pt x="42639" y="102468"/>
                </a:moveTo>
                <a:lnTo>
                  <a:pt x="42639" y="126579"/>
                </a:lnTo>
                <a:lnTo>
                  <a:pt x="101463" y="126579"/>
                </a:lnTo>
                <a:cubicBezTo>
                  <a:pt x="102431" y="119286"/>
                  <a:pt x="103063" y="111249"/>
                  <a:pt x="103361" y="102468"/>
                </a:cubicBezTo>
                <a:close/>
                <a:moveTo>
                  <a:pt x="1252165" y="95325"/>
                </a:moveTo>
                <a:cubicBezTo>
                  <a:pt x="1233859" y="113333"/>
                  <a:pt x="1213991" y="128811"/>
                  <a:pt x="1192560" y="141759"/>
                </a:cubicBezTo>
                <a:lnTo>
                  <a:pt x="1316012" y="141759"/>
                </a:lnTo>
                <a:cubicBezTo>
                  <a:pt x="1290265" y="128216"/>
                  <a:pt x="1268983" y="112737"/>
                  <a:pt x="1252165" y="95325"/>
                </a:cubicBezTo>
                <a:close/>
                <a:moveTo>
                  <a:pt x="357634" y="91083"/>
                </a:moveTo>
                <a:lnTo>
                  <a:pt x="379735" y="91083"/>
                </a:lnTo>
                <a:cubicBezTo>
                  <a:pt x="372889" y="97780"/>
                  <a:pt x="365819" y="104105"/>
                  <a:pt x="358527" y="110059"/>
                </a:cubicBezTo>
                <a:lnTo>
                  <a:pt x="439787" y="110059"/>
                </a:lnTo>
                <a:lnTo>
                  <a:pt x="439787" y="126355"/>
                </a:lnTo>
                <a:cubicBezTo>
                  <a:pt x="391864" y="178296"/>
                  <a:pt x="327943" y="210518"/>
                  <a:pt x="248022" y="223019"/>
                </a:cubicBezTo>
                <a:cubicBezTo>
                  <a:pt x="245343" y="217661"/>
                  <a:pt x="241994" y="212080"/>
                  <a:pt x="237976" y="206276"/>
                </a:cubicBezTo>
                <a:cubicBezTo>
                  <a:pt x="274290" y="201067"/>
                  <a:pt x="306809" y="192212"/>
                  <a:pt x="335533" y="179710"/>
                </a:cubicBezTo>
                <a:cubicBezTo>
                  <a:pt x="331217" y="174055"/>
                  <a:pt x="325040" y="167134"/>
                  <a:pt x="317004" y="158949"/>
                </a:cubicBezTo>
                <a:lnTo>
                  <a:pt x="330398" y="149126"/>
                </a:lnTo>
                <a:cubicBezTo>
                  <a:pt x="337989" y="157014"/>
                  <a:pt x="344909" y="164827"/>
                  <a:pt x="351160" y="172566"/>
                </a:cubicBezTo>
                <a:cubicBezTo>
                  <a:pt x="376163" y="159767"/>
                  <a:pt x="397669" y="144140"/>
                  <a:pt x="415677" y="125686"/>
                </a:cubicBezTo>
                <a:lnTo>
                  <a:pt x="339105" y="125686"/>
                </a:lnTo>
                <a:cubicBezTo>
                  <a:pt x="312911" y="145331"/>
                  <a:pt x="285303" y="161404"/>
                  <a:pt x="256282" y="173906"/>
                </a:cubicBezTo>
                <a:cubicBezTo>
                  <a:pt x="253603" y="169590"/>
                  <a:pt x="250031" y="164530"/>
                  <a:pt x="245566" y="158725"/>
                </a:cubicBezTo>
                <a:cubicBezTo>
                  <a:pt x="286940" y="142057"/>
                  <a:pt x="324296" y="119509"/>
                  <a:pt x="357634" y="91083"/>
                </a:cubicBezTo>
                <a:close/>
                <a:moveTo>
                  <a:pt x="742057" y="89074"/>
                </a:moveTo>
                <a:lnTo>
                  <a:pt x="758577" y="89074"/>
                </a:lnTo>
                <a:lnTo>
                  <a:pt x="758577" y="106487"/>
                </a:lnTo>
                <a:lnTo>
                  <a:pt x="804341" y="106487"/>
                </a:lnTo>
                <a:lnTo>
                  <a:pt x="804341" y="123007"/>
                </a:lnTo>
                <a:lnTo>
                  <a:pt x="758577" y="123007"/>
                </a:lnTo>
                <a:lnTo>
                  <a:pt x="758577" y="150689"/>
                </a:lnTo>
                <a:lnTo>
                  <a:pt x="767953" y="139303"/>
                </a:lnTo>
                <a:cubicBezTo>
                  <a:pt x="781124" y="149200"/>
                  <a:pt x="794742" y="159618"/>
                  <a:pt x="808806" y="170557"/>
                </a:cubicBezTo>
                <a:lnTo>
                  <a:pt x="797644" y="184845"/>
                </a:lnTo>
                <a:cubicBezTo>
                  <a:pt x="785589" y="173683"/>
                  <a:pt x="772567" y="162521"/>
                  <a:pt x="758577" y="151358"/>
                </a:cubicBezTo>
                <a:lnTo>
                  <a:pt x="758577" y="220787"/>
                </a:lnTo>
                <a:lnTo>
                  <a:pt x="742057" y="220787"/>
                </a:lnTo>
                <a:lnTo>
                  <a:pt x="742057" y="145108"/>
                </a:lnTo>
                <a:cubicBezTo>
                  <a:pt x="729481" y="165423"/>
                  <a:pt x="714896" y="183356"/>
                  <a:pt x="698301" y="198909"/>
                </a:cubicBezTo>
                <a:cubicBezTo>
                  <a:pt x="695474" y="196081"/>
                  <a:pt x="691009" y="192137"/>
                  <a:pt x="684907" y="187077"/>
                </a:cubicBezTo>
                <a:cubicBezTo>
                  <a:pt x="708198" y="168325"/>
                  <a:pt x="726132" y="146968"/>
                  <a:pt x="738708" y="123007"/>
                </a:cubicBezTo>
                <a:lnTo>
                  <a:pt x="693167" y="123007"/>
                </a:lnTo>
                <a:lnTo>
                  <a:pt x="693167" y="106487"/>
                </a:lnTo>
                <a:lnTo>
                  <a:pt x="742057" y="106487"/>
                </a:lnTo>
                <a:close/>
                <a:moveTo>
                  <a:pt x="3936057" y="86618"/>
                </a:moveTo>
                <a:cubicBezTo>
                  <a:pt x="3926011" y="86618"/>
                  <a:pt x="3917677" y="90376"/>
                  <a:pt x="3911054" y="97892"/>
                </a:cubicBezTo>
                <a:cubicBezTo>
                  <a:pt x="3904431" y="105408"/>
                  <a:pt x="3901120" y="116756"/>
                  <a:pt x="3901120" y="131936"/>
                </a:cubicBezTo>
                <a:cubicBezTo>
                  <a:pt x="3901120" y="147117"/>
                  <a:pt x="3904431" y="158484"/>
                  <a:pt x="3911054" y="166037"/>
                </a:cubicBezTo>
                <a:cubicBezTo>
                  <a:pt x="3917677" y="173590"/>
                  <a:pt x="3926011" y="177366"/>
                  <a:pt x="3936057" y="177366"/>
                </a:cubicBezTo>
                <a:cubicBezTo>
                  <a:pt x="3946029" y="177366"/>
                  <a:pt x="3954326" y="173571"/>
                  <a:pt x="3960949" y="165981"/>
                </a:cubicBezTo>
                <a:cubicBezTo>
                  <a:pt x="3967571" y="158391"/>
                  <a:pt x="3970883" y="146819"/>
                  <a:pt x="3970883" y="131267"/>
                </a:cubicBezTo>
                <a:cubicBezTo>
                  <a:pt x="3970883" y="116607"/>
                  <a:pt x="3967553" y="105501"/>
                  <a:pt x="3960893" y="97948"/>
                </a:cubicBezTo>
                <a:cubicBezTo>
                  <a:pt x="3954233" y="90395"/>
                  <a:pt x="3945954" y="86618"/>
                  <a:pt x="3936057" y="86618"/>
                </a:cubicBezTo>
                <a:close/>
                <a:moveTo>
                  <a:pt x="3393132" y="86618"/>
                </a:moveTo>
                <a:cubicBezTo>
                  <a:pt x="3383086" y="86618"/>
                  <a:pt x="3374752" y="90376"/>
                  <a:pt x="3368129" y="97892"/>
                </a:cubicBezTo>
                <a:cubicBezTo>
                  <a:pt x="3361506" y="105408"/>
                  <a:pt x="3358195" y="116756"/>
                  <a:pt x="3358195" y="131936"/>
                </a:cubicBezTo>
                <a:cubicBezTo>
                  <a:pt x="3358195" y="147117"/>
                  <a:pt x="3361506" y="158484"/>
                  <a:pt x="3368129" y="166037"/>
                </a:cubicBezTo>
                <a:cubicBezTo>
                  <a:pt x="3374752" y="173590"/>
                  <a:pt x="3383086" y="177366"/>
                  <a:pt x="3393132" y="177366"/>
                </a:cubicBezTo>
                <a:cubicBezTo>
                  <a:pt x="3403104" y="177366"/>
                  <a:pt x="3411401" y="173571"/>
                  <a:pt x="3418024" y="165981"/>
                </a:cubicBezTo>
                <a:cubicBezTo>
                  <a:pt x="3424646" y="158391"/>
                  <a:pt x="3427958" y="146819"/>
                  <a:pt x="3427958" y="131267"/>
                </a:cubicBezTo>
                <a:cubicBezTo>
                  <a:pt x="3427958" y="116607"/>
                  <a:pt x="3424628" y="105501"/>
                  <a:pt x="3417968" y="97948"/>
                </a:cubicBezTo>
                <a:cubicBezTo>
                  <a:pt x="3411308" y="90395"/>
                  <a:pt x="3403029" y="86618"/>
                  <a:pt x="3393132" y="86618"/>
                </a:cubicBezTo>
                <a:close/>
                <a:moveTo>
                  <a:pt x="1372046" y="77912"/>
                </a:moveTo>
                <a:lnTo>
                  <a:pt x="1416248" y="77912"/>
                </a:lnTo>
                <a:lnTo>
                  <a:pt x="1416248" y="181943"/>
                </a:lnTo>
                <a:cubicBezTo>
                  <a:pt x="1424583" y="176287"/>
                  <a:pt x="1432917" y="170408"/>
                  <a:pt x="1441251" y="164306"/>
                </a:cubicBezTo>
                <a:cubicBezTo>
                  <a:pt x="1441698" y="171748"/>
                  <a:pt x="1442219" y="178222"/>
                  <a:pt x="1442814" y="183729"/>
                </a:cubicBezTo>
                <a:cubicBezTo>
                  <a:pt x="1426740" y="194444"/>
                  <a:pt x="1413123" y="204118"/>
                  <a:pt x="1401961" y="212750"/>
                </a:cubicBezTo>
                <a:lnTo>
                  <a:pt x="1391692" y="198016"/>
                </a:lnTo>
                <a:cubicBezTo>
                  <a:pt x="1396752" y="193254"/>
                  <a:pt x="1399282" y="186779"/>
                  <a:pt x="1399282" y="178594"/>
                </a:cubicBezTo>
                <a:lnTo>
                  <a:pt x="1399282" y="94208"/>
                </a:lnTo>
                <a:lnTo>
                  <a:pt x="1372046" y="94208"/>
                </a:lnTo>
                <a:close/>
                <a:moveTo>
                  <a:pt x="1247254" y="75903"/>
                </a:moveTo>
                <a:lnTo>
                  <a:pt x="1266006" y="78805"/>
                </a:lnTo>
                <a:cubicBezTo>
                  <a:pt x="1264816" y="80144"/>
                  <a:pt x="1263551" y="81632"/>
                  <a:pt x="1262211" y="83270"/>
                </a:cubicBezTo>
                <a:cubicBezTo>
                  <a:pt x="1290786" y="110654"/>
                  <a:pt x="1324942" y="129406"/>
                  <a:pt x="1364679" y="139527"/>
                </a:cubicBezTo>
                <a:cubicBezTo>
                  <a:pt x="1359768" y="146968"/>
                  <a:pt x="1356122" y="153293"/>
                  <a:pt x="1353740" y="158502"/>
                </a:cubicBezTo>
                <a:cubicBezTo>
                  <a:pt x="1343918" y="154930"/>
                  <a:pt x="1334616" y="150986"/>
                  <a:pt x="1325835" y="146670"/>
                </a:cubicBezTo>
                <a:lnTo>
                  <a:pt x="1325835" y="221903"/>
                </a:lnTo>
                <a:lnTo>
                  <a:pt x="1307976" y="221903"/>
                </a:lnTo>
                <a:lnTo>
                  <a:pt x="1307976" y="211857"/>
                </a:lnTo>
                <a:lnTo>
                  <a:pt x="1198810" y="211857"/>
                </a:lnTo>
                <a:lnTo>
                  <a:pt x="1198810" y="221903"/>
                </a:lnTo>
                <a:lnTo>
                  <a:pt x="1180951" y="221903"/>
                </a:lnTo>
                <a:lnTo>
                  <a:pt x="1180951" y="148679"/>
                </a:lnTo>
                <a:cubicBezTo>
                  <a:pt x="1171277" y="153888"/>
                  <a:pt x="1161380" y="158577"/>
                  <a:pt x="1151260" y="162744"/>
                </a:cubicBezTo>
                <a:cubicBezTo>
                  <a:pt x="1148581" y="157237"/>
                  <a:pt x="1145307" y="151954"/>
                  <a:pt x="1141437" y="146894"/>
                </a:cubicBezTo>
                <a:cubicBezTo>
                  <a:pt x="1187574" y="127397"/>
                  <a:pt x="1222846" y="103733"/>
                  <a:pt x="1247254" y="75903"/>
                </a:cubicBezTo>
                <a:close/>
                <a:moveTo>
                  <a:pt x="3582702" y="72666"/>
                </a:moveTo>
                <a:lnTo>
                  <a:pt x="3602794" y="72666"/>
                </a:lnTo>
                <a:lnTo>
                  <a:pt x="3602794" y="138410"/>
                </a:lnTo>
                <a:cubicBezTo>
                  <a:pt x="3602794" y="148903"/>
                  <a:pt x="3603203" y="155972"/>
                  <a:pt x="3604022" y="159618"/>
                </a:cubicBezTo>
                <a:cubicBezTo>
                  <a:pt x="3605287" y="164902"/>
                  <a:pt x="3607966" y="169050"/>
                  <a:pt x="3612058" y="172064"/>
                </a:cubicBezTo>
                <a:cubicBezTo>
                  <a:pt x="3616151" y="175078"/>
                  <a:pt x="3621211" y="176585"/>
                  <a:pt x="3627239" y="176585"/>
                </a:cubicBezTo>
                <a:cubicBezTo>
                  <a:pt x="3633266" y="176585"/>
                  <a:pt x="3638922" y="175041"/>
                  <a:pt x="3644205" y="171952"/>
                </a:cubicBezTo>
                <a:cubicBezTo>
                  <a:pt x="3649489" y="168864"/>
                  <a:pt x="3653228" y="164660"/>
                  <a:pt x="3655423" y="159339"/>
                </a:cubicBezTo>
                <a:cubicBezTo>
                  <a:pt x="3657618" y="154019"/>
                  <a:pt x="3658716" y="146298"/>
                  <a:pt x="3658716" y="136178"/>
                </a:cubicBezTo>
                <a:lnTo>
                  <a:pt x="3658716" y="72666"/>
                </a:lnTo>
                <a:lnTo>
                  <a:pt x="3678808" y="72666"/>
                </a:lnTo>
                <a:lnTo>
                  <a:pt x="3678808" y="191207"/>
                </a:lnTo>
                <a:lnTo>
                  <a:pt x="3660837" y="191207"/>
                </a:lnTo>
                <a:lnTo>
                  <a:pt x="3660837" y="173794"/>
                </a:lnTo>
                <a:cubicBezTo>
                  <a:pt x="3651609" y="187189"/>
                  <a:pt x="3639071" y="193886"/>
                  <a:pt x="3623220" y="193886"/>
                </a:cubicBezTo>
                <a:cubicBezTo>
                  <a:pt x="3616225" y="193886"/>
                  <a:pt x="3609696" y="192547"/>
                  <a:pt x="3603631" y="189868"/>
                </a:cubicBezTo>
                <a:cubicBezTo>
                  <a:pt x="3597566" y="187189"/>
                  <a:pt x="3593064" y="183822"/>
                  <a:pt x="3590125" y="179766"/>
                </a:cubicBezTo>
                <a:cubicBezTo>
                  <a:pt x="3587185" y="175710"/>
                  <a:pt x="3585120" y="170743"/>
                  <a:pt x="3583930" y="164865"/>
                </a:cubicBezTo>
                <a:cubicBezTo>
                  <a:pt x="3583111" y="160921"/>
                  <a:pt x="3582702" y="154670"/>
                  <a:pt x="3582702" y="146112"/>
                </a:cubicBezTo>
                <a:close/>
                <a:moveTo>
                  <a:pt x="3457463" y="72666"/>
                </a:moveTo>
                <a:lnTo>
                  <a:pt x="3479118" y="72666"/>
                </a:lnTo>
                <a:lnTo>
                  <a:pt x="3503786" y="141312"/>
                </a:lnTo>
                <a:cubicBezTo>
                  <a:pt x="3506986" y="150019"/>
                  <a:pt x="3509851" y="159172"/>
                  <a:pt x="3512381" y="168771"/>
                </a:cubicBezTo>
                <a:cubicBezTo>
                  <a:pt x="3514687" y="159544"/>
                  <a:pt x="3517441" y="150540"/>
                  <a:pt x="3520641" y="141759"/>
                </a:cubicBezTo>
                <a:lnTo>
                  <a:pt x="3545979" y="72666"/>
                </a:lnTo>
                <a:lnTo>
                  <a:pt x="3566070" y="72666"/>
                </a:lnTo>
                <a:lnTo>
                  <a:pt x="3520975" y="193216"/>
                </a:lnTo>
                <a:cubicBezTo>
                  <a:pt x="3516139" y="206239"/>
                  <a:pt x="3512381" y="215206"/>
                  <a:pt x="3509702" y="220117"/>
                </a:cubicBezTo>
                <a:cubicBezTo>
                  <a:pt x="3506130" y="226740"/>
                  <a:pt x="3502037" y="231595"/>
                  <a:pt x="3497423" y="234684"/>
                </a:cubicBezTo>
                <a:cubicBezTo>
                  <a:pt x="3492810" y="237772"/>
                  <a:pt x="3487303" y="239316"/>
                  <a:pt x="3480903" y="239316"/>
                </a:cubicBezTo>
                <a:cubicBezTo>
                  <a:pt x="3477034" y="239316"/>
                  <a:pt x="3472718" y="238497"/>
                  <a:pt x="3467955" y="236860"/>
                </a:cubicBezTo>
                <a:lnTo>
                  <a:pt x="3465723" y="217996"/>
                </a:lnTo>
                <a:cubicBezTo>
                  <a:pt x="3470113" y="219187"/>
                  <a:pt x="3473946" y="219782"/>
                  <a:pt x="3477220" y="219782"/>
                </a:cubicBezTo>
                <a:cubicBezTo>
                  <a:pt x="3481685" y="219782"/>
                  <a:pt x="3485257" y="219038"/>
                  <a:pt x="3487936" y="217550"/>
                </a:cubicBezTo>
                <a:cubicBezTo>
                  <a:pt x="3490615" y="216061"/>
                  <a:pt x="3492810" y="213978"/>
                  <a:pt x="3494521" y="211299"/>
                </a:cubicBezTo>
                <a:cubicBezTo>
                  <a:pt x="3495786" y="209290"/>
                  <a:pt x="3497833" y="204304"/>
                  <a:pt x="3500660" y="196342"/>
                </a:cubicBezTo>
                <a:cubicBezTo>
                  <a:pt x="3501033" y="195225"/>
                  <a:pt x="3501628" y="193588"/>
                  <a:pt x="3502446" y="191430"/>
                </a:cubicBezTo>
                <a:close/>
                <a:moveTo>
                  <a:pt x="3173685" y="72666"/>
                </a:moveTo>
                <a:lnTo>
                  <a:pt x="3193777" y="72666"/>
                </a:lnTo>
                <a:lnTo>
                  <a:pt x="3193777" y="191207"/>
                </a:lnTo>
                <a:lnTo>
                  <a:pt x="3173685" y="191207"/>
                </a:lnTo>
                <a:close/>
                <a:moveTo>
                  <a:pt x="3125837" y="72666"/>
                </a:moveTo>
                <a:lnTo>
                  <a:pt x="3145929" y="72666"/>
                </a:lnTo>
                <a:lnTo>
                  <a:pt x="3145929" y="197681"/>
                </a:lnTo>
                <a:cubicBezTo>
                  <a:pt x="3145929" y="212266"/>
                  <a:pt x="3144031" y="222424"/>
                  <a:pt x="3140236" y="228154"/>
                </a:cubicBezTo>
                <a:cubicBezTo>
                  <a:pt x="3135399" y="235595"/>
                  <a:pt x="3127362" y="239316"/>
                  <a:pt x="3116126" y="239316"/>
                </a:cubicBezTo>
                <a:cubicBezTo>
                  <a:pt x="3110694" y="239316"/>
                  <a:pt x="3105447" y="238609"/>
                  <a:pt x="3100387" y="237195"/>
                </a:cubicBezTo>
                <a:lnTo>
                  <a:pt x="3104182" y="220117"/>
                </a:lnTo>
                <a:cubicBezTo>
                  <a:pt x="3108201" y="221159"/>
                  <a:pt x="3111363" y="221680"/>
                  <a:pt x="3113670" y="221680"/>
                </a:cubicBezTo>
                <a:cubicBezTo>
                  <a:pt x="3117763" y="221680"/>
                  <a:pt x="3120814" y="220322"/>
                  <a:pt x="3122823" y="217606"/>
                </a:cubicBezTo>
                <a:cubicBezTo>
                  <a:pt x="3124832" y="214889"/>
                  <a:pt x="3125837" y="208099"/>
                  <a:pt x="3125837" y="197235"/>
                </a:cubicBezTo>
                <a:close/>
                <a:moveTo>
                  <a:pt x="2954610" y="72666"/>
                </a:moveTo>
                <a:lnTo>
                  <a:pt x="2974702" y="72666"/>
                </a:lnTo>
                <a:lnTo>
                  <a:pt x="2974702" y="191207"/>
                </a:lnTo>
                <a:lnTo>
                  <a:pt x="2954610" y="191207"/>
                </a:lnTo>
                <a:close/>
                <a:moveTo>
                  <a:pt x="2830041" y="72666"/>
                </a:moveTo>
                <a:lnTo>
                  <a:pt x="2855156" y="72666"/>
                </a:lnTo>
                <a:lnTo>
                  <a:pt x="2873350" y="100459"/>
                </a:lnTo>
                <a:cubicBezTo>
                  <a:pt x="2876773" y="105743"/>
                  <a:pt x="2879526" y="110170"/>
                  <a:pt x="2881610" y="113742"/>
                </a:cubicBezTo>
                <a:cubicBezTo>
                  <a:pt x="2884884" y="108831"/>
                  <a:pt x="2887898" y="104478"/>
                  <a:pt x="2890651" y="100682"/>
                </a:cubicBezTo>
                <a:lnTo>
                  <a:pt x="2910631" y="72666"/>
                </a:lnTo>
                <a:lnTo>
                  <a:pt x="2934630" y="72666"/>
                </a:lnTo>
                <a:lnTo>
                  <a:pt x="2893665" y="128476"/>
                </a:lnTo>
                <a:lnTo>
                  <a:pt x="2937755" y="191207"/>
                </a:lnTo>
                <a:lnTo>
                  <a:pt x="2913087" y="191207"/>
                </a:lnTo>
                <a:lnTo>
                  <a:pt x="2888754" y="154372"/>
                </a:lnTo>
                <a:lnTo>
                  <a:pt x="2882280" y="144438"/>
                </a:lnTo>
                <a:lnTo>
                  <a:pt x="2851138" y="191207"/>
                </a:lnTo>
                <a:lnTo>
                  <a:pt x="2826804" y="191207"/>
                </a:lnTo>
                <a:lnTo>
                  <a:pt x="2870113" y="129592"/>
                </a:lnTo>
                <a:close/>
                <a:moveTo>
                  <a:pt x="2282874" y="72666"/>
                </a:moveTo>
                <a:lnTo>
                  <a:pt x="2303636" y="72666"/>
                </a:lnTo>
                <a:lnTo>
                  <a:pt x="2322500" y="141089"/>
                </a:lnTo>
                <a:lnTo>
                  <a:pt x="2329532" y="166539"/>
                </a:lnTo>
                <a:cubicBezTo>
                  <a:pt x="2329830" y="165274"/>
                  <a:pt x="2331876" y="157125"/>
                  <a:pt x="2335671" y="142094"/>
                </a:cubicBezTo>
                <a:lnTo>
                  <a:pt x="2354535" y="72666"/>
                </a:lnTo>
                <a:lnTo>
                  <a:pt x="2375185" y="72666"/>
                </a:lnTo>
                <a:lnTo>
                  <a:pt x="2392933" y="141424"/>
                </a:lnTo>
                <a:lnTo>
                  <a:pt x="2398849" y="164083"/>
                </a:lnTo>
                <a:lnTo>
                  <a:pt x="2405658" y="141201"/>
                </a:lnTo>
                <a:lnTo>
                  <a:pt x="2425973" y="72666"/>
                </a:lnTo>
                <a:lnTo>
                  <a:pt x="2444799" y="72666"/>
                </a:lnTo>
                <a:lnTo>
                  <a:pt x="2445506" y="72666"/>
                </a:lnTo>
                <a:lnTo>
                  <a:pt x="2465561" y="72666"/>
                </a:lnTo>
                <a:lnTo>
                  <a:pt x="2484425" y="141089"/>
                </a:lnTo>
                <a:lnTo>
                  <a:pt x="2491457" y="166539"/>
                </a:lnTo>
                <a:cubicBezTo>
                  <a:pt x="2491755" y="165274"/>
                  <a:pt x="2493801" y="157125"/>
                  <a:pt x="2497596" y="142094"/>
                </a:cubicBezTo>
                <a:lnTo>
                  <a:pt x="2516460" y="72666"/>
                </a:lnTo>
                <a:lnTo>
                  <a:pt x="2537110" y="72666"/>
                </a:lnTo>
                <a:lnTo>
                  <a:pt x="2554858" y="141424"/>
                </a:lnTo>
                <a:lnTo>
                  <a:pt x="2560774" y="164083"/>
                </a:lnTo>
                <a:lnTo>
                  <a:pt x="2567583" y="141201"/>
                </a:lnTo>
                <a:lnTo>
                  <a:pt x="2587898" y="72666"/>
                </a:lnTo>
                <a:lnTo>
                  <a:pt x="2606724" y="72666"/>
                </a:lnTo>
                <a:lnTo>
                  <a:pt x="2607431" y="72666"/>
                </a:lnTo>
                <a:lnTo>
                  <a:pt x="2627486" y="72666"/>
                </a:lnTo>
                <a:lnTo>
                  <a:pt x="2646350" y="141089"/>
                </a:lnTo>
                <a:lnTo>
                  <a:pt x="2653382" y="166539"/>
                </a:lnTo>
                <a:cubicBezTo>
                  <a:pt x="2653680" y="165274"/>
                  <a:pt x="2655726" y="157125"/>
                  <a:pt x="2659521" y="142094"/>
                </a:cubicBezTo>
                <a:lnTo>
                  <a:pt x="2678385" y="72666"/>
                </a:lnTo>
                <a:lnTo>
                  <a:pt x="2699035" y="72666"/>
                </a:lnTo>
                <a:lnTo>
                  <a:pt x="2716783" y="141424"/>
                </a:lnTo>
                <a:lnTo>
                  <a:pt x="2722699" y="164083"/>
                </a:lnTo>
                <a:lnTo>
                  <a:pt x="2729508" y="141201"/>
                </a:lnTo>
                <a:lnTo>
                  <a:pt x="2749823" y="72666"/>
                </a:lnTo>
                <a:lnTo>
                  <a:pt x="2769356" y="72666"/>
                </a:lnTo>
                <a:lnTo>
                  <a:pt x="2732298" y="191207"/>
                </a:lnTo>
                <a:lnTo>
                  <a:pt x="2711425" y="191207"/>
                </a:lnTo>
                <a:lnTo>
                  <a:pt x="2692561" y="120216"/>
                </a:lnTo>
                <a:lnTo>
                  <a:pt x="2687984" y="100013"/>
                </a:lnTo>
                <a:lnTo>
                  <a:pt x="2663986" y="191207"/>
                </a:lnTo>
                <a:lnTo>
                  <a:pt x="2643001" y="191207"/>
                </a:lnTo>
                <a:lnTo>
                  <a:pt x="2607074" y="73808"/>
                </a:lnTo>
                <a:lnTo>
                  <a:pt x="2570373" y="191207"/>
                </a:lnTo>
                <a:lnTo>
                  <a:pt x="2549500" y="191207"/>
                </a:lnTo>
                <a:lnTo>
                  <a:pt x="2530636" y="120216"/>
                </a:lnTo>
                <a:lnTo>
                  <a:pt x="2526059" y="100013"/>
                </a:lnTo>
                <a:lnTo>
                  <a:pt x="2502061" y="191207"/>
                </a:lnTo>
                <a:lnTo>
                  <a:pt x="2481076" y="191207"/>
                </a:lnTo>
                <a:lnTo>
                  <a:pt x="2445149" y="73808"/>
                </a:lnTo>
                <a:lnTo>
                  <a:pt x="2408448" y="191207"/>
                </a:lnTo>
                <a:lnTo>
                  <a:pt x="2387575" y="191207"/>
                </a:lnTo>
                <a:lnTo>
                  <a:pt x="2368711" y="120216"/>
                </a:lnTo>
                <a:lnTo>
                  <a:pt x="2364134" y="100013"/>
                </a:lnTo>
                <a:lnTo>
                  <a:pt x="2340136" y="191207"/>
                </a:lnTo>
                <a:lnTo>
                  <a:pt x="2319151" y="191207"/>
                </a:lnTo>
                <a:close/>
                <a:moveTo>
                  <a:pt x="885155" y="71214"/>
                </a:moveTo>
                <a:lnTo>
                  <a:pt x="899219" y="82153"/>
                </a:lnTo>
                <a:cubicBezTo>
                  <a:pt x="879574" y="104775"/>
                  <a:pt x="853529" y="124793"/>
                  <a:pt x="821085" y="142205"/>
                </a:cubicBezTo>
                <a:cubicBezTo>
                  <a:pt x="818406" y="137889"/>
                  <a:pt x="814983" y="132904"/>
                  <a:pt x="810816" y="127248"/>
                </a:cubicBezTo>
                <a:cubicBezTo>
                  <a:pt x="844302" y="110877"/>
                  <a:pt x="869082" y="92199"/>
                  <a:pt x="885155" y="71214"/>
                </a:cubicBezTo>
                <a:close/>
                <a:moveTo>
                  <a:pt x="1671414" y="70098"/>
                </a:moveTo>
                <a:lnTo>
                  <a:pt x="1747093" y="70098"/>
                </a:lnTo>
                <a:lnTo>
                  <a:pt x="1747093" y="84832"/>
                </a:lnTo>
                <a:lnTo>
                  <a:pt x="1671414" y="84832"/>
                </a:lnTo>
                <a:close/>
                <a:moveTo>
                  <a:pt x="4065686" y="69987"/>
                </a:moveTo>
                <a:cubicBezTo>
                  <a:pt x="4074467" y="69987"/>
                  <a:pt x="4081667" y="71810"/>
                  <a:pt x="4087285" y="75456"/>
                </a:cubicBezTo>
                <a:cubicBezTo>
                  <a:pt x="4092903" y="79102"/>
                  <a:pt x="4096866" y="84200"/>
                  <a:pt x="4099173" y="90748"/>
                </a:cubicBezTo>
                <a:cubicBezTo>
                  <a:pt x="4108549" y="76907"/>
                  <a:pt x="4120753" y="69987"/>
                  <a:pt x="4135785" y="69987"/>
                </a:cubicBezTo>
                <a:cubicBezTo>
                  <a:pt x="4147542" y="69987"/>
                  <a:pt x="4156583" y="73242"/>
                  <a:pt x="4162909" y="79753"/>
                </a:cubicBezTo>
                <a:cubicBezTo>
                  <a:pt x="4169234" y="86265"/>
                  <a:pt x="4172396" y="96292"/>
                  <a:pt x="4172396" y="109835"/>
                </a:cubicBezTo>
                <a:lnTo>
                  <a:pt x="4172396" y="191207"/>
                </a:lnTo>
                <a:lnTo>
                  <a:pt x="4152416" y="191207"/>
                </a:lnTo>
                <a:lnTo>
                  <a:pt x="4152416" y="116533"/>
                </a:lnTo>
                <a:cubicBezTo>
                  <a:pt x="4152416" y="108496"/>
                  <a:pt x="4151765" y="102710"/>
                  <a:pt x="4150463" y="99176"/>
                </a:cubicBezTo>
                <a:cubicBezTo>
                  <a:pt x="4149161" y="95641"/>
                  <a:pt x="4146798" y="92795"/>
                  <a:pt x="4143375" y="90637"/>
                </a:cubicBezTo>
                <a:cubicBezTo>
                  <a:pt x="4139952" y="88479"/>
                  <a:pt x="4135933" y="87400"/>
                  <a:pt x="4131320" y="87400"/>
                </a:cubicBezTo>
                <a:cubicBezTo>
                  <a:pt x="4122985" y="87400"/>
                  <a:pt x="4116065" y="90171"/>
                  <a:pt x="4110558" y="95715"/>
                </a:cubicBezTo>
                <a:cubicBezTo>
                  <a:pt x="4105052" y="101259"/>
                  <a:pt x="4102298" y="110133"/>
                  <a:pt x="4102298" y="122337"/>
                </a:cubicBezTo>
                <a:lnTo>
                  <a:pt x="4102298" y="191207"/>
                </a:lnTo>
                <a:lnTo>
                  <a:pt x="4082206" y="191207"/>
                </a:lnTo>
                <a:lnTo>
                  <a:pt x="4082206" y="114189"/>
                </a:lnTo>
                <a:cubicBezTo>
                  <a:pt x="4082206" y="105259"/>
                  <a:pt x="4080569" y="98562"/>
                  <a:pt x="4077295" y="94097"/>
                </a:cubicBezTo>
                <a:cubicBezTo>
                  <a:pt x="4074021" y="89632"/>
                  <a:pt x="4068663" y="87400"/>
                  <a:pt x="4061222" y="87400"/>
                </a:cubicBezTo>
                <a:cubicBezTo>
                  <a:pt x="4055566" y="87400"/>
                  <a:pt x="4050339" y="88888"/>
                  <a:pt x="4045539" y="91864"/>
                </a:cubicBezTo>
                <a:cubicBezTo>
                  <a:pt x="4040739" y="94841"/>
                  <a:pt x="4037260" y="99194"/>
                  <a:pt x="4035102" y="104924"/>
                </a:cubicBezTo>
                <a:cubicBezTo>
                  <a:pt x="4032944" y="110654"/>
                  <a:pt x="4031865" y="118914"/>
                  <a:pt x="4031865" y="129704"/>
                </a:cubicBezTo>
                <a:lnTo>
                  <a:pt x="4031865" y="191207"/>
                </a:lnTo>
                <a:lnTo>
                  <a:pt x="4011773" y="191207"/>
                </a:lnTo>
                <a:lnTo>
                  <a:pt x="4011773" y="72666"/>
                </a:lnTo>
                <a:lnTo>
                  <a:pt x="4029744" y="72666"/>
                </a:lnTo>
                <a:lnTo>
                  <a:pt x="4029744" y="89297"/>
                </a:lnTo>
                <a:cubicBezTo>
                  <a:pt x="4033465" y="83493"/>
                  <a:pt x="4038414" y="78823"/>
                  <a:pt x="4044590" y="75289"/>
                </a:cubicBezTo>
                <a:cubicBezTo>
                  <a:pt x="4050766" y="71754"/>
                  <a:pt x="4057799" y="69987"/>
                  <a:pt x="4065686" y="69987"/>
                </a:cubicBezTo>
                <a:close/>
                <a:moveTo>
                  <a:pt x="3936057" y="69987"/>
                </a:moveTo>
                <a:cubicBezTo>
                  <a:pt x="3952354" y="69987"/>
                  <a:pt x="3965674" y="75326"/>
                  <a:pt x="3976017" y="86004"/>
                </a:cubicBezTo>
                <a:cubicBezTo>
                  <a:pt x="3986361" y="96683"/>
                  <a:pt x="3991533" y="111435"/>
                  <a:pt x="3991533" y="130262"/>
                </a:cubicBezTo>
                <a:cubicBezTo>
                  <a:pt x="3991533" y="145517"/>
                  <a:pt x="3989245" y="157516"/>
                  <a:pt x="3984668" y="166260"/>
                </a:cubicBezTo>
                <a:cubicBezTo>
                  <a:pt x="3980092" y="175003"/>
                  <a:pt x="3973432" y="181794"/>
                  <a:pt x="3964688" y="186631"/>
                </a:cubicBezTo>
                <a:cubicBezTo>
                  <a:pt x="3955944" y="191468"/>
                  <a:pt x="3946401" y="193886"/>
                  <a:pt x="3936057" y="193886"/>
                </a:cubicBezTo>
                <a:cubicBezTo>
                  <a:pt x="3919463" y="193886"/>
                  <a:pt x="3906050" y="188565"/>
                  <a:pt x="3895818" y="177924"/>
                </a:cubicBezTo>
                <a:cubicBezTo>
                  <a:pt x="3885586" y="167283"/>
                  <a:pt x="3880470" y="151954"/>
                  <a:pt x="3880470" y="131936"/>
                </a:cubicBezTo>
                <a:cubicBezTo>
                  <a:pt x="3880470" y="109984"/>
                  <a:pt x="3886572" y="93725"/>
                  <a:pt x="3898776" y="83158"/>
                </a:cubicBezTo>
                <a:cubicBezTo>
                  <a:pt x="3908970" y="74377"/>
                  <a:pt x="3921398" y="69987"/>
                  <a:pt x="3936057" y="69987"/>
                </a:cubicBezTo>
                <a:close/>
                <a:moveTo>
                  <a:pt x="3821534" y="69987"/>
                </a:moveTo>
                <a:cubicBezTo>
                  <a:pt x="3834408" y="69987"/>
                  <a:pt x="3844937" y="73242"/>
                  <a:pt x="3853123" y="79753"/>
                </a:cubicBezTo>
                <a:cubicBezTo>
                  <a:pt x="3861308" y="86265"/>
                  <a:pt x="3866554" y="95511"/>
                  <a:pt x="3868861" y="107491"/>
                </a:cubicBezTo>
                <a:lnTo>
                  <a:pt x="3849328" y="110505"/>
                </a:lnTo>
                <a:cubicBezTo>
                  <a:pt x="3847467" y="102543"/>
                  <a:pt x="3844174" y="96552"/>
                  <a:pt x="3839449" y="92534"/>
                </a:cubicBezTo>
                <a:cubicBezTo>
                  <a:pt x="3834724" y="88516"/>
                  <a:pt x="3829012" y="86507"/>
                  <a:pt x="3822315" y="86507"/>
                </a:cubicBezTo>
                <a:cubicBezTo>
                  <a:pt x="3812195" y="86507"/>
                  <a:pt x="3803972" y="90134"/>
                  <a:pt x="3797647" y="97390"/>
                </a:cubicBezTo>
                <a:cubicBezTo>
                  <a:pt x="3791322" y="104645"/>
                  <a:pt x="3788159" y="116123"/>
                  <a:pt x="3788159" y="131825"/>
                </a:cubicBezTo>
                <a:cubicBezTo>
                  <a:pt x="3788159" y="147749"/>
                  <a:pt x="3791210" y="159321"/>
                  <a:pt x="3797312" y="166539"/>
                </a:cubicBezTo>
                <a:cubicBezTo>
                  <a:pt x="3803414" y="173757"/>
                  <a:pt x="3811376" y="177366"/>
                  <a:pt x="3821199" y="177366"/>
                </a:cubicBezTo>
                <a:cubicBezTo>
                  <a:pt x="3829087" y="177366"/>
                  <a:pt x="3835673" y="174948"/>
                  <a:pt x="3840956" y="170111"/>
                </a:cubicBezTo>
                <a:cubicBezTo>
                  <a:pt x="3846239" y="165274"/>
                  <a:pt x="3849588" y="157832"/>
                  <a:pt x="3851002" y="147787"/>
                </a:cubicBezTo>
                <a:lnTo>
                  <a:pt x="3870759" y="150354"/>
                </a:lnTo>
                <a:cubicBezTo>
                  <a:pt x="3868601" y="163972"/>
                  <a:pt x="3863076" y="174631"/>
                  <a:pt x="3854183" y="182333"/>
                </a:cubicBezTo>
                <a:cubicBezTo>
                  <a:pt x="3845291" y="190035"/>
                  <a:pt x="3834370" y="193886"/>
                  <a:pt x="3821422" y="193886"/>
                </a:cubicBezTo>
                <a:cubicBezTo>
                  <a:pt x="3805200" y="193886"/>
                  <a:pt x="3792159" y="188584"/>
                  <a:pt x="3782299" y="177980"/>
                </a:cubicBezTo>
                <a:cubicBezTo>
                  <a:pt x="3772439" y="167376"/>
                  <a:pt x="3767509" y="152177"/>
                  <a:pt x="3767509" y="132383"/>
                </a:cubicBezTo>
                <a:cubicBezTo>
                  <a:pt x="3767509" y="119584"/>
                  <a:pt x="3769630" y="108384"/>
                  <a:pt x="3773872" y="98785"/>
                </a:cubicBezTo>
                <a:cubicBezTo>
                  <a:pt x="3778113" y="89185"/>
                  <a:pt x="3784569" y="81986"/>
                  <a:pt x="3793238" y="77186"/>
                </a:cubicBezTo>
                <a:cubicBezTo>
                  <a:pt x="3801907" y="72386"/>
                  <a:pt x="3811339" y="69987"/>
                  <a:pt x="3821534" y="69987"/>
                </a:cubicBezTo>
                <a:close/>
                <a:moveTo>
                  <a:pt x="3393132" y="69987"/>
                </a:moveTo>
                <a:cubicBezTo>
                  <a:pt x="3409429" y="69987"/>
                  <a:pt x="3422749" y="75326"/>
                  <a:pt x="3433092" y="86004"/>
                </a:cubicBezTo>
                <a:cubicBezTo>
                  <a:pt x="3443436" y="96683"/>
                  <a:pt x="3448608" y="111435"/>
                  <a:pt x="3448608" y="130262"/>
                </a:cubicBezTo>
                <a:cubicBezTo>
                  <a:pt x="3448608" y="145517"/>
                  <a:pt x="3446320" y="157516"/>
                  <a:pt x="3441743" y="166260"/>
                </a:cubicBezTo>
                <a:cubicBezTo>
                  <a:pt x="3437167" y="175003"/>
                  <a:pt x="3430507" y="181794"/>
                  <a:pt x="3421763" y="186631"/>
                </a:cubicBezTo>
                <a:cubicBezTo>
                  <a:pt x="3413019" y="191468"/>
                  <a:pt x="3403476" y="193886"/>
                  <a:pt x="3393132" y="193886"/>
                </a:cubicBezTo>
                <a:cubicBezTo>
                  <a:pt x="3376538" y="193886"/>
                  <a:pt x="3363125" y="188565"/>
                  <a:pt x="3352893" y="177924"/>
                </a:cubicBezTo>
                <a:cubicBezTo>
                  <a:pt x="3342661" y="167283"/>
                  <a:pt x="3337545" y="151954"/>
                  <a:pt x="3337545" y="131936"/>
                </a:cubicBezTo>
                <a:cubicBezTo>
                  <a:pt x="3337545" y="109984"/>
                  <a:pt x="3343647" y="93725"/>
                  <a:pt x="3355851" y="83158"/>
                </a:cubicBezTo>
                <a:cubicBezTo>
                  <a:pt x="3366045" y="74377"/>
                  <a:pt x="3378473" y="69987"/>
                  <a:pt x="3393132" y="69987"/>
                </a:cubicBezTo>
                <a:close/>
                <a:moveTo>
                  <a:pt x="3271316" y="69987"/>
                </a:moveTo>
                <a:cubicBezTo>
                  <a:pt x="3281437" y="69987"/>
                  <a:pt x="3289659" y="71177"/>
                  <a:pt x="3295985" y="73559"/>
                </a:cubicBezTo>
                <a:cubicBezTo>
                  <a:pt x="3302310" y="75940"/>
                  <a:pt x="3306961" y="78935"/>
                  <a:pt x="3309937" y="82544"/>
                </a:cubicBezTo>
                <a:cubicBezTo>
                  <a:pt x="3312914" y="86153"/>
                  <a:pt x="3314997" y="90711"/>
                  <a:pt x="3316188" y="96218"/>
                </a:cubicBezTo>
                <a:cubicBezTo>
                  <a:pt x="3316858" y="99641"/>
                  <a:pt x="3317193" y="105817"/>
                  <a:pt x="3317193" y="114747"/>
                </a:cubicBezTo>
                <a:lnTo>
                  <a:pt x="3317193" y="141536"/>
                </a:lnTo>
                <a:cubicBezTo>
                  <a:pt x="3317193" y="160214"/>
                  <a:pt x="3317620" y="172027"/>
                  <a:pt x="3318476" y="176975"/>
                </a:cubicBezTo>
                <a:cubicBezTo>
                  <a:pt x="3319332" y="181924"/>
                  <a:pt x="3321025" y="186668"/>
                  <a:pt x="3323555" y="191207"/>
                </a:cubicBezTo>
                <a:lnTo>
                  <a:pt x="3302570" y="191207"/>
                </a:lnTo>
                <a:cubicBezTo>
                  <a:pt x="3300487" y="187040"/>
                  <a:pt x="3299147" y="182166"/>
                  <a:pt x="3298552" y="176585"/>
                </a:cubicBezTo>
                <a:cubicBezTo>
                  <a:pt x="3291110" y="182910"/>
                  <a:pt x="3283948" y="187375"/>
                  <a:pt x="3277065" y="189979"/>
                </a:cubicBezTo>
                <a:cubicBezTo>
                  <a:pt x="3270181" y="192584"/>
                  <a:pt x="3262796" y="193886"/>
                  <a:pt x="3254908" y="193886"/>
                </a:cubicBezTo>
                <a:cubicBezTo>
                  <a:pt x="3241886" y="193886"/>
                  <a:pt x="3231877" y="190705"/>
                  <a:pt x="3224882" y="184342"/>
                </a:cubicBezTo>
                <a:cubicBezTo>
                  <a:pt x="3217887" y="177980"/>
                  <a:pt x="3214390" y="169850"/>
                  <a:pt x="3214390" y="159953"/>
                </a:cubicBezTo>
                <a:cubicBezTo>
                  <a:pt x="3214390" y="154149"/>
                  <a:pt x="3215710" y="148847"/>
                  <a:pt x="3218352" y="144047"/>
                </a:cubicBezTo>
                <a:cubicBezTo>
                  <a:pt x="3220994" y="139248"/>
                  <a:pt x="3224454" y="135397"/>
                  <a:pt x="3228733" y="132494"/>
                </a:cubicBezTo>
                <a:cubicBezTo>
                  <a:pt x="3233012" y="129592"/>
                  <a:pt x="3237830" y="127397"/>
                  <a:pt x="3243188" y="125909"/>
                </a:cubicBezTo>
                <a:cubicBezTo>
                  <a:pt x="3247132" y="124867"/>
                  <a:pt x="3253085" y="123862"/>
                  <a:pt x="3261047" y="122895"/>
                </a:cubicBezTo>
                <a:cubicBezTo>
                  <a:pt x="3277269" y="120960"/>
                  <a:pt x="3289213" y="118653"/>
                  <a:pt x="3296878" y="115975"/>
                </a:cubicBezTo>
                <a:cubicBezTo>
                  <a:pt x="3296952" y="113221"/>
                  <a:pt x="3296989" y="111472"/>
                  <a:pt x="3296989" y="110728"/>
                </a:cubicBezTo>
                <a:cubicBezTo>
                  <a:pt x="3296989" y="102543"/>
                  <a:pt x="3295092" y="96776"/>
                  <a:pt x="3291296" y="93427"/>
                </a:cubicBezTo>
                <a:cubicBezTo>
                  <a:pt x="3286162" y="88888"/>
                  <a:pt x="3278534" y="86618"/>
                  <a:pt x="3268414" y="86618"/>
                </a:cubicBezTo>
                <a:cubicBezTo>
                  <a:pt x="3258964" y="86618"/>
                  <a:pt x="3251987" y="88274"/>
                  <a:pt x="3247485" y="91585"/>
                </a:cubicBezTo>
                <a:cubicBezTo>
                  <a:pt x="3242983" y="94897"/>
                  <a:pt x="3239653" y="100757"/>
                  <a:pt x="3237495" y="109166"/>
                </a:cubicBezTo>
                <a:lnTo>
                  <a:pt x="3217850" y="106487"/>
                </a:lnTo>
                <a:cubicBezTo>
                  <a:pt x="3219636" y="98078"/>
                  <a:pt x="3222575" y="91288"/>
                  <a:pt x="3226668" y="86116"/>
                </a:cubicBezTo>
                <a:cubicBezTo>
                  <a:pt x="3230761" y="80944"/>
                  <a:pt x="3236677" y="76963"/>
                  <a:pt x="3244416" y="74172"/>
                </a:cubicBezTo>
                <a:cubicBezTo>
                  <a:pt x="3252155" y="71382"/>
                  <a:pt x="3261122" y="69987"/>
                  <a:pt x="3271316" y="69987"/>
                </a:cubicBezTo>
                <a:close/>
                <a:moveTo>
                  <a:pt x="3057934" y="69987"/>
                </a:moveTo>
                <a:cubicBezTo>
                  <a:pt x="3065078" y="69987"/>
                  <a:pt x="3071645" y="71270"/>
                  <a:pt x="3077635" y="73838"/>
                </a:cubicBezTo>
                <a:cubicBezTo>
                  <a:pt x="3083625" y="76405"/>
                  <a:pt x="3088109" y="79772"/>
                  <a:pt x="3091085" y="83939"/>
                </a:cubicBezTo>
                <a:cubicBezTo>
                  <a:pt x="3094062" y="88106"/>
                  <a:pt x="3096146" y="93055"/>
                  <a:pt x="3097336" y="98785"/>
                </a:cubicBezTo>
                <a:cubicBezTo>
                  <a:pt x="3098080" y="102506"/>
                  <a:pt x="3098452" y="109017"/>
                  <a:pt x="3098452" y="118319"/>
                </a:cubicBezTo>
                <a:lnTo>
                  <a:pt x="3098452" y="191207"/>
                </a:lnTo>
                <a:lnTo>
                  <a:pt x="3078361" y="191207"/>
                </a:lnTo>
                <a:lnTo>
                  <a:pt x="3078361" y="119100"/>
                </a:lnTo>
                <a:cubicBezTo>
                  <a:pt x="3078361" y="110914"/>
                  <a:pt x="3077579" y="104794"/>
                  <a:pt x="3076017" y="100738"/>
                </a:cubicBezTo>
                <a:cubicBezTo>
                  <a:pt x="3074454" y="96683"/>
                  <a:pt x="3071682" y="93446"/>
                  <a:pt x="3067701" y="91027"/>
                </a:cubicBezTo>
                <a:cubicBezTo>
                  <a:pt x="3063720" y="88609"/>
                  <a:pt x="3059050" y="87400"/>
                  <a:pt x="3053692" y="87400"/>
                </a:cubicBezTo>
                <a:cubicBezTo>
                  <a:pt x="3045135" y="87400"/>
                  <a:pt x="3037749" y="90116"/>
                  <a:pt x="3031536" y="95548"/>
                </a:cubicBezTo>
                <a:cubicBezTo>
                  <a:pt x="3025322" y="100980"/>
                  <a:pt x="3022215" y="111286"/>
                  <a:pt x="3022215" y="126467"/>
                </a:cubicBezTo>
                <a:lnTo>
                  <a:pt x="3022215" y="191207"/>
                </a:lnTo>
                <a:lnTo>
                  <a:pt x="3002123" y="191207"/>
                </a:lnTo>
                <a:lnTo>
                  <a:pt x="3002123" y="72666"/>
                </a:lnTo>
                <a:lnTo>
                  <a:pt x="3020206" y="72666"/>
                </a:lnTo>
                <a:lnTo>
                  <a:pt x="3020206" y="89520"/>
                </a:lnTo>
                <a:cubicBezTo>
                  <a:pt x="3028912" y="76498"/>
                  <a:pt x="3041488" y="69987"/>
                  <a:pt x="3057934" y="69987"/>
                </a:cubicBezTo>
                <a:close/>
                <a:moveTo>
                  <a:pt x="2168128" y="65075"/>
                </a:moveTo>
                <a:cubicBezTo>
                  <a:pt x="2172072" y="65075"/>
                  <a:pt x="2175458" y="66452"/>
                  <a:pt x="2178285" y="69205"/>
                </a:cubicBezTo>
                <a:cubicBezTo>
                  <a:pt x="2181113" y="71959"/>
                  <a:pt x="2182527" y="75270"/>
                  <a:pt x="2182527" y="79140"/>
                </a:cubicBezTo>
                <a:cubicBezTo>
                  <a:pt x="2182527" y="83009"/>
                  <a:pt x="2181150" y="86339"/>
                  <a:pt x="2178397" y="89130"/>
                </a:cubicBezTo>
                <a:cubicBezTo>
                  <a:pt x="2175643" y="91920"/>
                  <a:pt x="2172221" y="93315"/>
                  <a:pt x="2168128" y="93315"/>
                </a:cubicBezTo>
                <a:cubicBezTo>
                  <a:pt x="2164035" y="93315"/>
                  <a:pt x="2160612" y="91920"/>
                  <a:pt x="2157859" y="89130"/>
                </a:cubicBezTo>
                <a:cubicBezTo>
                  <a:pt x="2155105" y="86339"/>
                  <a:pt x="2153729" y="83009"/>
                  <a:pt x="2153729" y="79140"/>
                </a:cubicBezTo>
                <a:cubicBezTo>
                  <a:pt x="2153729" y="75270"/>
                  <a:pt x="2155143" y="71959"/>
                  <a:pt x="2157970" y="69205"/>
                </a:cubicBezTo>
                <a:cubicBezTo>
                  <a:pt x="2160798" y="66452"/>
                  <a:pt x="2164184" y="65075"/>
                  <a:pt x="2168128" y="65075"/>
                </a:cubicBezTo>
                <a:close/>
                <a:moveTo>
                  <a:pt x="121220" y="63401"/>
                </a:moveTo>
                <a:cubicBezTo>
                  <a:pt x="121146" y="72405"/>
                  <a:pt x="121034" y="80442"/>
                  <a:pt x="120885" y="87511"/>
                </a:cubicBezTo>
                <a:lnTo>
                  <a:pt x="178370" y="87511"/>
                </a:lnTo>
                <a:lnTo>
                  <a:pt x="178370" y="63401"/>
                </a:lnTo>
                <a:close/>
                <a:moveTo>
                  <a:pt x="42639" y="63401"/>
                </a:moveTo>
                <a:lnTo>
                  <a:pt x="42639" y="87511"/>
                </a:lnTo>
                <a:lnTo>
                  <a:pt x="103584" y="87511"/>
                </a:lnTo>
                <a:cubicBezTo>
                  <a:pt x="103733" y="80367"/>
                  <a:pt x="103845" y="72331"/>
                  <a:pt x="103919" y="63401"/>
                </a:cubicBezTo>
                <a:close/>
                <a:moveTo>
                  <a:pt x="1282303" y="54025"/>
                </a:moveTo>
                <a:cubicBezTo>
                  <a:pt x="1304627" y="64294"/>
                  <a:pt x="1327621" y="75977"/>
                  <a:pt x="1351285" y="89074"/>
                </a:cubicBezTo>
                <a:lnTo>
                  <a:pt x="1341016" y="104924"/>
                </a:lnTo>
                <a:cubicBezTo>
                  <a:pt x="1322561" y="93613"/>
                  <a:pt x="1299865" y="81260"/>
                  <a:pt x="1272927" y="67866"/>
                </a:cubicBezTo>
                <a:close/>
                <a:moveTo>
                  <a:pt x="1222697" y="53802"/>
                </a:moveTo>
                <a:lnTo>
                  <a:pt x="1233413" y="68312"/>
                </a:lnTo>
                <a:cubicBezTo>
                  <a:pt x="1206028" y="85130"/>
                  <a:pt x="1183035" y="98004"/>
                  <a:pt x="1164431" y="106933"/>
                </a:cubicBezTo>
                <a:cubicBezTo>
                  <a:pt x="1161752" y="102022"/>
                  <a:pt x="1158329" y="96887"/>
                  <a:pt x="1154162" y="91529"/>
                </a:cubicBezTo>
                <a:cubicBezTo>
                  <a:pt x="1179760" y="80367"/>
                  <a:pt x="1202605" y="67791"/>
                  <a:pt x="1222697" y="53802"/>
                </a:cubicBezTo>
                <a:close/>
                <a:moveTo>
                  <a:pt x="706338" y="45318"/>
                </a:moveTo>
                <a:cubicBezTo>
                  <a:pt x="713333" y="56927"/>
                  <a:pt x="720105" y="68610"/>
                  <a:pt x="726653" y="80367"/>
                </a:cubicBezTo>
                <a:lnTo>
                  <a:pt x="712143" y="88627"/>
                </a:lnTo>
                <a:cubicBezTo>
                  <a:pt x="706785" y="77465"/>
                  <a:pt x="700385" y="65485"/>
                  <a:pt x="692944" y="52685"/>
                </a:cubicBezTo>
                <a:close/>
                <a:moveTo>
                  <a:pt x="747638" y="37282"/>
                </a:moveTo>
                <a:cubicBezTo>
                  <a:pt x="754782" y="50081"/>
                  <a:pt x="761405" y="62285"/>
                  <a:pt x="767506" y="73893"/>
                </a:cubicBezTo>
                <a:lnTo>
                  <a:pt x="752549" y="81707"/>
                </a:lnTo>
                <a:cubicBezTo>
                  <a:pt x="747489" y="69949"/>
                  <a:pt x="741313" y="57522"/>
                  <a:pt x="734020" y="44425"/>
                </a:cubicBezTo>
                <a:close/>
                <a:moveTo>
                  <a:pt x="797867" y="36165"/>
                </a:moveTo>
                <a:lnTo>
                  <a:pt x="812825" y="44202"/>
                </a:lnTo>
                <a:cubicBezTo>
                  <a:pt x="806425" y="55960"/>
                  <a:pt x="797719" y="71289"/>
                  <a:pt x="786705" y="90190"/>
                </a:cubicBezTo>
                <a:lnTo>
                  <a:pt x="772864" y="83270"/>
                </a:lnTo>
                <a:cubicBezTo>
                  <a:pt x="780901" y="69875"/>
                  <a:pt x="789235" y="54174"/>
                  <a:pt x="797867" y="36165"/>
                </a:cubicBezTo>
                <a:close/>
                <a:moveTo>
                  <a:pt x="3173685" y="27571"/>
                </a:moveTo>
                <a:lnTo>
                  <a:pt x="3193777" y="27571"/>
                </a:lnTo>
                <a:lnTo>
                  <a:pt x="3193777" y="50676"/>
                </a:lnTo>
                <a:lnTo>
                  <a:pt x="3173685" y="50676"/>
                </a:lnTo>
                <a:close/>
                <a:moveTo>
                  <a:pt x="3125837" y="27571"/>
                </a:moveTo>
                <a:lnTo>
                  <a:pt x="3145929" y="27571"/>
                </a:lnTo>
                <a:lnTo>
                  <a:pt x="3145929" y="50899"/>
                </a:lnTo>
                <a:lnTo>
                  <a:pt x="3125837" y="50899"/>
                </a:lnTo>
                <a:close/>
                <a:moveTo>
                  <a:pt x="2954610" y="27571"/>
                </a:moveTo>
                <a:lnTo>
                  <a:pt x="2974702" y="27571"/>
                </a:lnTo>
                <a:lnTo>
                  <a:pt x="2974702" y="50676"/>
                </a:lnTo>
                <a:lnTo>
                  <a:pt x="2954610" y="50676"/>
                </a:lnTo>
                <a:close/>
                <a:moveTo>
                  <a:pt x="527744" y="18529"/>
                </a:moveTo>
                <a:lnTo>
                  <a:pt x="542032" y="23664"/>
                </a:lnTo>
                <a:cubicBezTo>
                  <a:pt x="536525" y="40184"/>
                  <a:pt x="530721" y="55588"/>
                  <a:pt x="524619" y="69875"/>
                </a:cubicBezTo>
                <a:lnTo>
                  <a:pt x="511448" y="64071"/>
                </a:lnTo>
                <a:cubicBezTo>
                  <a:pt x="517996" y="49634"/>
                  <a:pt x="523428" y="34454"/>
                  <a:pt x="527744" y="18529"/>
                </a:cubicBezTo>
                <a:close/>
                <a:moveTo>
                  <a:pt x="471934" y="18306"/>
                </a:moveTo>
                <a:cubicBezTo>
                  <a:pt x="477292" y="33338"/>
                  <a:pt x="482352" y="48444"/>
                  <a:pt x="487114" y="63624"/>
                </a:cubicBezTo>
                <a:lnTo>
                  <a:pt x="473050" y="69429"/>
                </a:lnTo>
                <a:cubicBezTo>
                  <a:pt x="467990" y="51271"/>
                  <a:pt x="463227" y="35793"/>
                  <a:pt x="458763" y="22994"/>
                </a:cubicBezTo>
                <a:close/>
                <a:moveTo>
                  <a:pt x="1611585" y="15627"/>
                </a:moveTo>
                <a:lnTo>
                  <a:pt x="1699989" y="15627"/>
                </a:lnTo>
                <a:lnTo>
                  <a:pt x="1699989" y="31031"/>
                </a:lnTo>
                <a:cubicBezTo>
                  <a:pt x="1679897" y="65261"/>
                  <a:pt x="1648792" y="94060"/>
                  <a:pt x="1606674" y="117426"/>
                </a:cubicBezTo>
                <a:cubicBezTo>
                  <a:pt x="1603846" y="112365"/>
                  <a:pt x="1600721" y="107156"/>
                  <a:pt x="1597298" y="101799"/>
                </a:cubicBezTo>
                <a:cubicBezTo>
                  <a:pt x="1612925" y="93762"/>
                  <a:pt x="1625575" y="86023"/>
                  <a:pt x="1635249" y="78581"/>
                </a:cubicBezTo>
                <a:cubicBezTo>
                  <a:pt x="1625873" y="68908"/>
                  <a:pt x="1616273" y="59383"/>
                  <a:pt x="1606451" y="50006"/>
                </a:cubicBezTo>
                <a:lnTo>
                  <a:pt x="1616943" y="39514"/>
                </a:lnTo>
                <a:cubicBezTo>
                  <a:pt x="1628105" y="49634"/>
                  <a:pt x="1638374" y="59234"/>
                  <a:pt x="1647750" y="68312"/>
                </a:cubicBezTo>
                <a:cubicBezTo>
                  <a:pt x="1660103" y="57448"/>
                  <a:pt x="1670670" y="44946"/>
                  <a:pt x="1679451" y="30808"/>
                </a:cubicBezTo>
                <a:lnTo>
                  <a:pt x="1611585" y="30808"/>
                </a:lnTo>
                <a:close/>
                <a:moveTo>
                  <a:pt x="1855142" y="14288"/>
                </a:moveTo>
                <a:lnTo>
                  <a:pt x="2014537" y="14288"/>
                </a:lnTo>
                <a:lnTo>
                  <a:pt x="2014537" y="91083"/>
                </a:lnTo>
                <a:lnTo>
                  <a:pt x="2049140" y="91083"/>
                </a:lnTo>
                <a:lnTo>
                  <a:pt x="2049140" y="106040"/>
                </a:lnTo>
                <a:lnTo>
                  <a:pt x="1949127" y="106040"/>
                </a:lnTo>
                <a:lnTo>
                  <a:pt x="1949127" y="111175"/>
                </a:lnTo>
                <a:cubicBezTo>
                  <a:pt x="1955229" y="124569"/>
                  <a:pt x="1963117" y="136327"/>
                  <a:pt x="1972791" y="146447"/>
                </a:cubicBezTo>
                <a:cubicBezTo>
                  <a:pt x="1990055" y="135285"/>
                  <a:pt x="2005682" y="124346"/>
                  <a:pt x="2019672" y="113630"/>
                </a:cubicBezTo>
                <a:lnTo>
                  <a:pt x="2032620" y="128364"/>
                </a:lnTo>
                <a:cubicBezTo>
                  <a:pt x="2019969" y="136699"/>
                  <a:pt x="2004268" y="146521"/>
                  <a:pt x="1985516" y="157832"/>
                </a:cubicBezTo>
                <a:cubicBezTo>
                  <a:pt x="2002929" y="171376"/>
                  <a:pt x="2024658" y="181124"/>
                  <a:pt x="2050702" y="187077"/>
                </a:cubicBezTo>
                <a:cubicBezTo>
                  <a:pt x="2046089" y="193477"/>
                  <a:pt x="2041996" y="199579"/>
                  <a:pt x="2038424" y="205383"/>
                </a:cubicBezTo>
                <a:cubicBezTo>
                  <a:pt x="1997943" y="193030"/>
                  <a:pt x="1968177" y="172046"/>
                  <a:pt x="1949127" y="142429"/>
                </a:cubicBezTo>
                <a:lnTo>
                  <a:pt x="1949127" y="190872"/>
                </a:lnTo>
                <a:cubicBezTo>
                  <a:pt x="1949127" y="208880"/>
                  <a:pt x="1939900" y="217885"/>
                  <a:pt x="1921445" y="217885"/>
                </a:cubicBezTo>
                <a:cubicBezTo>
                  <a:pt x="1912664" y="217885"/>
                  <a:pt x="1902246" y="217736"/>
                  <a:pt x="1890191" y="217438"/>
                </a:cubicBezTo>
                <a:cubicBezTo>
                  <a:pt x="1889298" y="211931"/>
                  <a:pt x="1888257" y="205532"/>
                  <a:pt x="1887066" y="198239"/>
                </a:cubicBezTo>
                <a:cubicBezTo>
                  <a:pt x="1897782" y="199430"/>
                  <a:pt x="1907381" y="200100"/>
                  <a:pt x="1915864" y="200248"/>
                </a:cubicBezTo>
                <a:cubicBezTo>
                  <a:pt x="1926431" y="200248"/>
                  <a:pt x="1931714" y="195486"/>
                  <a:pt x="1931714" y="185961"/>
                </a:cubicBezTo>
                <a:lnTo>
                  <a:pt x="1931714" y="106040"/>
                </a:lnTo>
                <a:lnTo>
                  <a:pt x="1831255" y="106040"/>
                </a:lnTo>
                <a:lnTo>
                  <a:pt x="1831255" y="91083"/>
                </a:lnTo>
                <a:lnTo>
                  <a:pt x="1997794" y="91083"/>
                </a:lnTo>
                <a:lnTo>
                  <a:pt x="1997794" y="67196"/>
                </a:lnTo>
                <a:lnTo>
                  <a:pt x="1859384" y="67196"/>
                </a:lnTo>
                <a:lnTo>
                  <a:pt x="1859384" y="52909"/>
                </a:lnTo>
                <a:lnTo>
                  <a:pt x="1997794" y="52909"/>
                </a:lnTo>
                <a:lnTo>
                  <a:pt x="1997794" y="29245"/>
                </a:lnTo>
                <a:lnTo>
                  <a:pt x="1855142" y="29245"/>
                </a:lnTo>
                <a:close/>
                <a:moveTo>
                  <a:pt x="8036" y="12055"/>
                </a:moveTo>
                <a:lnTo>
                  <a:pt x="212973" y="12055"/>
                </a:lnTo>
                <a:lnTo>
                  <a:pt x="212973" y="27682"/>
                </a:lnTo>
                <a:lnTo>
                  <a:pt x="121444" y="27682"/>
                </a:lnTo>
                <a:cubicBezTo>
                  <a:pt x="121444" y="35049"/>
                  <a:pt x="121406" y="41895"/>
                  <a:pt x="121332" y="48221"/>
                </a:cubicBezTo>
                <a:lnTo>
                  <a:pt x="195337" y="48221"/>
                </a:lnTo>
                <a:lnTo>
                  <a:pt x="195337" y="152698"/>
                </a:lnTo>
                <a:lnTo>
                  <a:pt x="178370" y="152698"/>
                </a:lnTo>
                <a:lnTo>
                  <a:pt x="178370" y="141759"/>
                </a:lnTo>
                <a:lnTo>
                  <a:pt x="115862" y="141759"/>
                </a:lnTo>
                <a:cubicBezTo>
                  <a:pt x="111993" y="159395"/>
                  <a:pt x="105854" y="172976"/>
                  <a:pt x="97445" y="182501"/>
                </a:cubicBezTo>
                <a:cubicBezTo>
                  <a:pt x="127285" y="193440"/>
                  <a:pt x="168845" y="198835"/>
                  <a:pt x="222126" y="198686"/>
                </a:cubicBezTo>
                <a:cubicBezTo>
                  <a:pt x="218405" y="205234"/>
                  <a:pt x="215354" y="211187"/>
                  <a:pt x="212973" y="216545"/>
                </a:cubicBezTo>
                <a:cubicBezTo>
                  <a:pt x="153888" y="214908"/>
                  <a:pt x="110467" y="207653"/>
                  <a:pt x="82711" y="194779"/>
                </a:cubicBezTo>
                <a:cubicBezTo>
                  <a:pt x="65596" y="206090"/>
                  <a:pt x="41448" y="215206"/>
                  <a:pt x="10269" y="222126"/>
                </a:cubicBezTo>
                <a:cubicBezTo>
                  <a:pt x="7292" y="216917"/>
                  <a:pt x="3869" y="211634"/>
                  <a:pt x="0" y="206276"/>
                </a:cubicBezTo>
                <a:cubicBezTo>
                  <a:pt x="27235" y="201737"/>
                  <a:pt x="49187" y="194742"/>
                  <a:pt x="65856" y="185291"/>
                </a:cubicBezTo>
                <a:cubicBezTo>
                  <a:pt x="53131" y="176510"/>
                  <a:pt x="41597" y="164976"/>
                  <a:pt x="31254" y="150689"/>
                </a:cubicBezTo>
                <a:lnTo>
                  <a:pt x="42974" y="141759"/>
                </a:lnTo>
                <a:lnTo>
                  <a:pt x="25673" y="141759"/>
                </a:lnTo>
                <a:lnTo>
                  <a:pt x="25673" y="48221"/>
                </a:lnTo>
                <a:lnTo>
                  <a:pt x="104031" y="48221"/>
                </a:lnTo>
                <a:cubicBezTo>
                  <a:pt x="104105" y="41821"/>
                  <a:pt x="104179" y="34975"/>
                  <a:pt x="104254" y="27682"/>
                </a:cubicBezTo>
                <a:lnTo>
                  <a:pt x="8036" y="27682"/>
                </a:lnTo>
                <a:close/>
                <a:moveTo>
                  <a:pt x="879351" y="11162"/>
                </a:moveTo>
                <a:lnTo>
                  <a:pt x="894308" y="20762"/>
                </a:lnTo>
                <a:cubicBezTo>
                  <a:pt x="875258" y="43384"/>
                  <a:pt x="849362" y="63699"/>
                  <a:pt x="816620" y="81707"/>
                </a:cubicBezTo>
                <a:cubicBezTo>
                  <a:pt x="812453" y="76051"/>
                  <a:pt x="808732" y="71214"/>
                  <a:pt x="805458" y="67196"/>
                </a:cubicBezTo>
                <a:cubicBezTo>
                  <a:pt x="837753" y="51867"/>
                  <a:pt x="862384" y="33189"/>
                  <a:pt x="879351" y="11162"/>
                </a:cubicBezTo>
                <a:close/>
                <a:moveTo>
                  <a:pt x="807244" y="9823"/>
                </a:moveTo>
                <a:lnTo>
                  <a:pt x="811262" y="25896"/>
                </a:lnTo>
                <a:cubicBezTo>
                  <a:pt x="782389" y="27980"/>
                  <a:pt x="743099" y="30436"/>
                  <a:pt x="693390" y="33263"/>
                </a:cubicBezTo>
                <a:cubicBezTo>
                  <a:pt x="692348" y="28203"/>
                  <a:pt x="691009" y="22771"/>
                  <a:pt x="689372" y="16967"/>
                </a:cubicBezTo>
                <a:cubicBezTo>
                  <a:pt x="732978" y="14883"/>
                  <a:pt x="772269" y="12502"/>
                  <a:pt x="807244" y="9823"/>
                </a:cubicBezTo>
                <a:close/>
                <a:moveTo>
                  <a:pt x="1397273" y="7590"/>
                </a:moveTo>
                <a:cubicBezTo>
                  <a:pt x="1409477" y="19646"/>
                  <a:pt x="1420267" y="30882"/>
                  <a:pt x="1429643" y="41300"/>
                </a:cubicBezTo>
                <a:lnTo>
                  <a:pt x="1414016" y="54248"/>
                </a:lnTo>
                <a:cubicBezTo>
                  <a:pt x="1403746" y="41002"/>
                  <a:pt x="1393701" y="29245"/>
                  <a:pt x="1383878" y="18976"/>
                </a:cubicBezTo>
                <a:close/>
                <a:moveTo>
                  <a:pt x="1782142" y="3349"/>
                </a:moveTo>
                <a:lnTo>
                  <a:pt x="1793081" y="17413"/>
                </a:lnTo>
                <a:cubicBezTo>
                  <a:pt x="1779091" y="25747"/>
                  <a:pt x="1763985" y="34231"/>
                  <a:pt x="1747763" y="42863"/>
                </a:cubicBezTo>
                <a:cubicBezTo>
                  <a:pt x="1751781" y="48816"/>
                  <a:pt x="1756172" y="54248"/>
                  <a:pt x="1760934" y="59159"/>
                </a:cubicBezTo>
                <a:cubicBezTo>
                  <a:pt x="1776561" y="50527"/>
                  <a:pt x="1791072" y="41746"/>
                  <a:pt x="1804466" y="32817"/>
                </a:cubicBezTo>
                <a:lnTo>
                  <a:pt x="1815628" y="47104"/>
                </a:lnTo>
                <a:cubicBezTo>
                  <a:pt x="1803276" y="54695"/>
                  <a:pt x="1789360" y="62657"/>
                  <a:pt x="1773882" y="70991"/>
                </a:cubicBezTo>
                <a:cubicBezTo>
                  <a:pt x="1788170" y="82153"/>
                  <a:pt x="1804838" y="89595"/>
                  <a:pt x="1823888" y="93315"/>
                </a:cubicBezTo>
                <a:cubicBezTo>
                  <a:pt x="1819572" y="99269"/>
                  <a:pt x="1815480" y="105296"/>
                  <a:pt x="1811610" y="111398"/>
                </a:cubicBezTo>
                <a:cubicBezTo>
                  <a:pt x="1764283" y="95027"/>
                  <a:pt x="1731169" y="61243"/>
                  <a:pt x="1712267" y="10046"/>
                </a:cubicBezTo>
                <a:lnTo>
                  <a:pt x="1727894" y="3795"/>
                </a:lnTo>
                <a:cubicBezTo>
                  <a:pt x="1731317" y="13023"/>
                  <a:pt x="1735112" y="21506"/>
                  <a:pt x="1739280" y="29245"/>
                </a:cubicBezTo>
                <a:cubicBezTo>
                  <a:pt x="1755651" y="20315"/>
                  <a:pt x="1769938" y="11683"/>
                  <a:pt x="1782142" y="3349"/>
                </a:cubicBezTo>
                <a:close/>
                <a:moveTo>
                  <a:pt x="1015752" y="3349"/>
                </a:moveTo>
                <a:lnTo>
                  <a:pt x="1034058" y="3349"/>
                </a:lnTo>
                <a:lnTo>
                  <a:pt x="1034058" y="41746"/>
                </a:lnTo>
                <a:lnTo>
                  <a:pt x="1115987" y="41746"/>
                </a:lnTo>
                <a:lnTo>
                  <a:pt x="1115987" y="189086"/>
                </a:lnTo>
                <a:cubicBezTo>
                  <a:pt x="1115987" y="207988"/>
                  <a:pt x="1106686" y="217364"/>
                  <a:pt x="1088082" y="217215"/>
                </a:cubicBezTo>
                <a:cubicBezTo>
                  <a:pt x="1078260" y="217215"/>
                  <a:pt x="1066205" y="217066"/>
                  <a:pt x="1051917" y="216768"/>
                </a:cubicBezTo>
                <a:cubicBezTo>
                  <a:pt x="1051471" y="211708"/>
                  <a:pt x="1050354" y="205234"/>
                  <a:pt x="1048568" y="197346"/>
                </a:cubicBezTo>
                <a:cubicBezTo>
                  <a:pt x="1062707" y="198537"/>
                  <a:pt x="1074464" y="199207"/>
                  <a:pt x="1083841" y="199355"/>
                </a:cubicBezTo>
                <a:cubicBezTo>
                  <a:pt x="1093217" y="199653"/>
                  <a:pt x="1097905" y="194965"/>
                  <a:pt x="1097905" y="185291"/>
                </a:cubicBezTo>
                <a:lnTo>
                  <a:pt x="1097905" y="58713"/>
                </a:lnTo>
                <a:lnTo>
                  <a:pt x="1033611" y="58713"/>
                </a:lnTo>
                <a:cubicBezTo>
                  <a:pt x="1033016" y="72256"/>
                  <a:pt x="1031379" y="84311"/>
                  <a:pt x="1028700" y="94878"/>
                </a:cubicBezTo>
                <a:cubicBezTo>
                  <a:pt x="1055042" y="116012"/>
                  <a:pt x="1076325" y="134615"/>
                  <a:pt x="1092547" y="150689"/>
                </a:cubicBezTo>
                <a:lnTo>
                  <a:pt x="1078929" y="165199"/>
                </a:lnTo>
                <a:cubicBezTo>
                  <a:pt x="1063005" y="147787"/>
                  <a:pt x="1044476" y="129704"/>
                  <a:pt x="1023342" y="110952"/>
                </a:cubicBezTo>
                <a:cubicBezTo>
                  <a:pt x="1013222" y="132829"/>
                  <a:pt x="993948" y="151879"/>
                  <a:pt x="965522" y="168102"/>
                </a:cubicBezTo>
                <a:cubicBezTo>
                  <a:pt x="959272" y="159470"/>
                  <a:pt x="955104" y="154112"/>
                  <a:pt x="953021" y="152028"/>
                </a:cubicBezTo>
                <a:cubicBezTo>
                  <a:pt x="977280" y="139229"/>
                  <a:pt x="993874" y="125016"/>
                  <a:pt x="1002804" y="109389"/>
                </a:cubicBezTo>
                <a:cubicBezTo>
                  <a:pt x="1009948" y="97929"/>
                  <a:pt x="1014115" y="81037"/>
                  <a:pt x="1015305" y="58713"/>
                </a:cubicBezTo>
                <a:lnTo>
                  <a:pt x="951458" y="58713"/>
                </a:lnTo>
                <a:lnTo>
                  <a:pt x="951458" y="219224"/>
                </a:lnTo>
                <a:lnTo>
                  <a:pt x="933375" y="219224"/>
                </a:lnTo>
                <a:lnTo>
                  <a:pt x="933375" y="41746"/>
                </a:lnTo>
                <a:lnTo>
                  <a:pt x="1015752" y="41746"/>
                </a:lnTo>
                <a:close/>
                <a:moveTo>
                  <a:pt x="492472" y="1786"/>
                </a:moveTo>
                <a:lnTo>
                  <a:pt x="507206" y="1786"/>
                </a:lnTo>
                <a:lnTo>
                  <a:pt x="507206" y="83046"/>
                </a:lnTo>
                <a:lnTo>
                  <a:pt x="536004" y="83046"/>
                </a:lnTo>
                <a:lnTo>
                  <a:pt x="536004" y="97334"/>
                </a:lnTo>
                <a:lnTo>
                  <a:pt x="507206" y="97334"/>
                </a:lnTo>
                <a:lnTo>
                  <a:pt x="507206" y="125016"/>
                </a:lnTo>
                <a:lnTo>
                  <a:pt x="515466" y="118319"/>
                </a:lnTo>
                <a:cubicBezTo>
                  <a:pt x="527968" y="130374"/>
                  <a:pt x="538014" y="140792"/>
                  <a:pt x="545604" y="149572"/>
                </a:cubicBezTo>
                <a:lnTo>
                  <a:pt x="533995" y="160288"/>
                </a:lnTo>
                <a:cubicBezTo>
                  <a:pt x="524619" y="148828"/>
                  <a:pt x="515689" y="138634"/>
                  <a:pt x="507206" y="129704"/>
                </a:cubicBezTo>
                <a:lnTo>
                  <a:pt x="507206" y="221456"/>
                </a:lnTo>
                <a:lnTo>
                  <a:pt x="492472" y="221456"/>
                </a:lnTo>
                <a:lnTo>
                  <a:pt x="492472" y="127471"/>
                </a:lnTo>
                <a:cubicBezTo>
                  <a:pt x="483840" y="149945"/>
                  <a:pt x="473794" y="170334"/>
                  <a:pt x="462334" y="188640"/>
                </a:cubicBezTo>
                <a:cubicBezTo>
                  <a:pt x="459953" y="181943"/>
                  <a:pt x="457646" y="175915"/>
                  <a:pt x="455414" y="170557"/>
                </a:cubicBezTo>
                <a:cubicBezTo>
                  <a:pt x="469850" y="148680"/>
                  <a:pt x="481608" y="124272"/>
                  <a:pt x="490686" y="97334"/>
                </a:cubicBezTo>
                <a:lnTo>
                  <a:pt x="458316" y="97334"/>
                </a:lnTo>
                <a:lnTo>
                  <a:pt x="458316" y="83046"/>
                </a:lnTo>
                <a:lnTo>
                  <a:pt x="492472" y="83046"/>
                </a:lnTo>
                <a:close/>
                <a:moveTo>
                  <a:pt x="323924" y="1340"/>
                </a:moveTo>
                <a:lnTo>
                  <a:pt x="346472" y="1340"/>
                </a:lnTo>
                <a:cubicBezTo>
                  <a:pt x="338882" y="9525"/>
                  <a:pt x="331142" y="17190"/>
                  <a:pt x="323255" y="24334"/>
                </a:cubicBezTo>
                <a:lnTo>
                  <a:pt x="428402" y="24334"/>
                </a:lnTo>
                <a:lnTo>
                  <a:pt x="428402" y="39514"/>
                </a:lnTo>
                <a:cubicBezTo>
                  <a:pt x="377205" y="80739"/>
                  <a:pt x="315069" y="111472"/>
                  <a:pt x="241994" y="131713"/>
                </a:cubicBezTo>
                <a:cubicBezTo>
                  <a:pt x="238869" y="125760"/>
                  <a:pt x="235446" y="120551"/>
                  <a:pt x="231725" y="116086"/>
                </a:cubicBezTo>
                <a:cubicBezTo>
                  <a:pt x="262384" y="108049"/>
                  <a:pt x="289917" y="98896"/>
                  <a:pt x="314325" y="88627"/>
                </a:cubicBezTo>
                <a:cubicBezTo>
                  <a:pt x="308967" y="82674"/>
                  <a:pt x="301898" y="75382"/>
                  <a:pt x="293117" y="66750"/>
                </a:cubicBezTo>
                <a:lnTo>
                  <a:pt x="305618" y="56927"/>
                </a:lnTo>
                <a:cubicBezTo>
                  <a:pt x="314399" y="65410"/>
                  <a:pt x="322510" y="73670"/>
                  <a:pt x="329952" y="81707"/>
                </a:cubicBezTo>
                <a:cubicBezTo>
                  <a:pt x="357187" y="69354"/>
                  <a:pt x="381074" y="55439"/>
                  <a:pt x="401613" y="39961"/>
                </a:cubicBezTo>
                <a:lnTo>
                  <a:pt x="305395" y="39961"/>
                </a:lnTo>
                <a:cubicBezTo>
                  <a:pt x="289917" y="53206"/>
                  <a:pt x="271537" y="65857"/>
                  <a:pt x="250254" y="77912"/>
                </a:cubicBezTo>
                <a:cubicBezTo>
                  <a:pt x="246980" y="73447"/>
                  <a:pt x="242887" y="68759"/>
                  <a:pt x="237976" y="63847"/>
                </a:cubicBezTo>
                <a:cubicBezTo>
                  <a:pt x="272058" y="45690"/>
                  <a:pt x="300707" y="24854"/>
                  <a:pt x="323924" y="1340"/>
                </a:cubicBezTo>
                <a:close/>
                <a:moveTo>
                  <a:pt x="600075" y="1116"/>
                </a:moveTo>
                <a:lnTo>
                  <a:pt x="616148" y="1116"/>
                </a:lnTo>
                <a:lnTo>
                  <a:pt x="616148" y="21208"/>
                </a:lnTo>
                <a:lnTo>
                  <a:pt x="674861" y="21208"/>
                </a:lnTo>
                <a:lnTo>
                  <a:pt x="674861" y="35272"/>
                </a:lnTo>
                <a:lnTo>
                  <a:pt x="616148" y="35272"/>
                </a:lnTo>
                <a:lnTo>
                  <a:pt x="616148" y="50230"/>
                </a:lnTo>
                <a:lnTo>
                  <a:pt x="668164" y="50230"/>
                </a:lnTo>
                <a:lnTo>
                  <a:pt x="668164" y="64294"/>
                </a:lnTo>
                <a:lnTo>
                  <a:pt x="616148" y="64294"/>
                </a:lnTo>
                <a:lnTo>
                  <a:pt x="616148" y="79698"/>
                </a:lnTo>
                <a:lnTo>
                  <a:pt x="677986" y="79698"/>
                </a:lnTo>
                <a:lnTo>
                  <a:pt x="677986" y="93762"/>
                </a:lnTo>
                <a:lnTo>
                  <a:pt x="542255" y="93762"/>
                </a:lnTo>
                <a:lnTo>
                  <a:pt x="542255" y="79698"/>
                </a:lnTo>
                <a:lnTo>
                  <a:pt x="600075" y="79698"/>
                </a:lnTo>
                <a:lnTo>
                  <a:pt x="600075" y="64294"/>
                </a:lnTo>
                <a:lnTo>
                  <a:pt x="551631" y="64294"/>
                </a:lnTo>
                <a:lnTo>
                  <a:pt x="551631" y="50230"/>
                </a:lnTo>
                <a:lnTo>
                  <a:pt x="600075" y="50230"/>
                </a:lnTo>
                <a:lnTo>
                  <a:pt x="600075" y="35272"/>
                </a:lnTo>
                <a:lnTo>
                  <a:pt x="545827" y="35272"/>
                </a:lnTo>
                <a:lnTo>
                  <a:pt x="545827" y="21208"/>
                </a:lnTo>
                <a:lnTo>
                  <a:pt x="600075" y="21208"/>
                </a:lnTo>
                <a:close/>
                <a:moveTo>
                  <a:pt x="1253728" y="893"/>
                </a:moveTo>
                <a:cubicBezTo>
                  <a:pt x="1259235" y="9376"/>
                  <a:pt x="1264444" y="18380"/>
                  <a:pt x="1269355" y="27905"/>
                </a:cubicBezTo>
                <a:lnTo>
                  <a:pt x="1354633" y="27905"/>
                </a:lnTo>
                <a:lnTo>
                  <a:pt x="1354633" y="65410"/>
                </a:lnTo>
                <a:lnTo>
                  <a:pt x="1336551" y="65410"/>
                </a:lnTo>
                <a:lnTo>
                  <a:pt x="1336551" y="43979"/>
                </a:lnTo>
                <a:lnTo>
                  <a:pt x="1170012" y="43979"/>
                </a:lnTo>
                <a:lnTo>
                  <a:pt x="1170012" y="66303"/>
                </a:lnTo>
                <a:lnTo>
                  <a:pt x="1152153" y="66303"/>
                </a:lnTo>
                <a:lnTo>
                  <a:pt x="1152153" y="27905"/>
                </a:lnTo>
                <a:lnTo>
                  <a:pt x="1247700" y="27905"/>
                </a:lnTo>
                <a:cubicBezTo>
                  <a:pt x="1244426" y="21952"/>
                  <a:pt x="1240705" y="15553"/>
                  <a:pt x="1236538" y="8707"/>
                </a:cubicBezTo>
                <a:close/>
                <a:moveTo>
                  <a:pt x="1502420" y="0"/>
                </a:moveTo>
                <a:lnTo>
                  <a:pt x="1520502" y="0"/>
                </a:lnTo>
                <a:lnTo>
                  <a:pt x="1520502" y="20092"/>
                </a:lnTo>
                <a:lnTo>
                  <a:pt x="1588591" y="20092"/>
                </a:lnTo>
                <a:lnTo>
                  <a:pt x="1588591" y="34156"/>
                </a:lnTo>
                <a:lnTo>
                  <a:pt x="1520502" y="34156"/>
                </a:lnTo>
                <a:lnTo>
                  <a:pt x="1520502" y="49113"/>
                </a:lnTo>
                <a:lnTo>
                  <a:pt x="1582787" y="49113"/>
                </a:lnTo>
                <a:lnTo>
                  <a:pt x="1582787" y="63178"/>
                </a:lnTo>
                <a:lnTo>
                  <a:pt x="1520502" y="63178"/>
                </a:lnTo>
                <a:lnTo>
                  <a:pt x="1520502" y="78581"/>
                </a:lnTo>
                <a:lnTo>
                  <a:pt x="1593056" y="78581"/>
                </a:lnTo>
                <a:lnTo>
                  <a:pt x="1593056" y="92646"/>
                </a:lnTo>
                <a:lnTo>
                  <a:pt x="1430312" y="92646"/>
                </a:lnTo>
                <a:lnTo>
                  <a:pt x="1430312" y="78581"/>
                </a:lnTo>
                <a:lnTo>
                  <a:pt x="1502420" y="78581"/>
                </a:lnTo>
                <a:lnTo>
                  <a:pt x="1502420" y="63178"/>
                </a:lnTo>
                <a:lnTo>
                  <a:pt x="1445270" y="63178"/>
                </a:lnTo>
                <a:lnTo>
                  <a:pt x="1445270" y="49113"/>
                </a:lnTo>
                <a:lnTo>
                  <a:pt x="1502420" y="49113"/>
                </a:lnTo>
                <a:lnTo>
                  <a:pt x="1502420" y="34156"/>
                </a:lnTo>
                <a:lnTo>
                  <a:pt x="1437456" y="34156"/>
                </a:lnTo>
                <a:lnTo>
                  <a:pt x="1437456" y="20092"/>
                </a:lnTo>
                <a:lnTo>
                  <a:pt x="1502420" y="20092"/>
                </a:lnTo>
                <a:close/>
              </a:path>
            </a:pathLst>
          </a:custGeom>
          <a:solidFill>
            <a:sysClr val="window" lastClr="FFFFF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 altLang="zh-CN" sz="2800" b="0" i="0" u="none" strike="noStrike" kern="0" cap="none" spc="0" normalizeH="0" baseline="0" noProof="0" dirty="0" smtClean="0">
              <a:ln>
                <a:noFill/>
              </a:ln>
              <a:solidFill>
                <a:prstClr val="white"/>
              </a:solidFill>
              <a:effectLst/>
              <a:uLnTx/>
              <a:uFillTx/>
            </a:endParaRPr>
          </a:p>
        </p:txBody>
      </p:sp>
      <p:sp>
        <p:nvSpPr>
          <p:cNvPr id="14" name="文本框 13">
            <a:extLst>
              <a:ext uri="{FF2B5EF4-FFF2-40B4-BE49-F238E27FC236}">
                <a16:creationId xmlns:a16="http://schemas.microsoft.com/office/drawing/2014/main" xmlns="" id="{EA17DC6A-E188-E641-8772-276D9A5EFC0B}"/>
              </a:ext>
            </a:extLst>
          </p:cNvPr>
          <p:cNvSpPr txBox="1"/>
          <p:nvPr/>
        </p:nvSpPr>
        <p:spPr>
          <a:xfrm>
            <a:off x="4428373" y="2647845"/>
            <a:ext cx="3335255" cy="457186"/>
          </a:xfrm>
          <a:custGeom>
            <a:avLst/>
            <a:gdLst/>
            <a:ahLst/>
            <a:cxnLst/>
            <a:rect l="l" t="t" r="r" b="b"/>
            <a:pathLst>
              <a:path w="3934206" h="718692">
                <a:moveTo>
                  <a:pt x="2298192" y="585978"/>
                </a:moveTo>
                <a:lnTo>
                  <a:pt x="2289048" y="639318"/>
                </a:lnTo>
                <a:cubicBezTo>
                  <a:pt x="2288032" y="646430"/>
                  <a:pt x="2284730" y="652526"/>
                  <a:pt x="2279142" y="657606"/>
                </a:cubicBezTo>
                <a:cubicBezTo>
                  <a:pt x="2274062" y="662178"/>
                  <a:pt x="2268220" y="664972"/>
                  <a:pt x="2261616" y="665988"/>
                </a:cubicBezTo>
                <a:lnTo>
                  <a:pt x="1983486" y="688848"/>
                </a:lnTo>
                <a:lnTo>
                  <a:pt x="1991106" y="643128"/>
                </a:lnTo>
                <a:cubicBezTo>
                  <a:pt x="1992630" y="633984"/>
                  <a:pt x="1996694" y="626110"/>
                  <a:pt x="2003298" y="619506"/>
                </a:cubicBezTo>
                <a:cubicBezTo>
                  <a:pt x="2009394" y="613918"/>
                  <a:pt x="2016760" y="610616"/>
                  <a:pt x="2025396" y="609600"/>
                </a:cubicBezTo>
                <a:close/>
                <a:moveTo>
                  <a:pt x="3620262" y="463296"/>
                </a:moveTo>
                <a:lnTo>
                  <a:pt x="3771138" y="463296"/>
                </a:lnTo>
                <a:lnTo>
                  <a:pt x="3843528" y="718566"/>
                </a:lnTo>
                <a:lnTo>
                  <a:pt x="3810762" y="718566"/>
                </a:lnTo>
                <a:cubicBezTo>
                  <a:pt x="3741166" y="718566"/>
                  <a:pt x="3690874" y="679196"/>
                  <a:pt x="3659886" y="600456"/>
                </a:cubicBezTo>
                <a:close/>
                <a:moveTo>
                  <a:pt x="3112770" y="463296"/>
                </a:moveTo>
                <a:lnTo>
                  <a:pt x="3263646" y="463296"/>
                </a:lnTo>
                <a:lnTo>
                  <a:pt x="3179064" y="614934"/>
                </a:lnTo>
                <a:cubicBezTo>
                  <a:pt x="3135376" y="684022"/>
                  <a:pt x="3077972" y="718566"/>
                  <a:pt x="3006852" y="718566"/>
                </a:cubicBezTo>
                <a:lnTo>
                  <a:pt x="2971800" y="718566"/>
                </a:lnTo>
                <a:close/>
                <a:moveTo>
                  <a:pt x="2391918" y="344424"/>
                </a:moveTo>
                <a:lnTo>
                  <a:pt x="2542794" y="344424"/>
                </a:lnTo>
                <a:lnTo>
                  <a:pt x="2504694" y="625602"/>
                </a:lnTo>
                <a:cubicBezTo>
                  <a:pt x="2503170" y="632714"/>
                  <a:pt x="2504440" y="638810"/>
                  <a:pt x="2508504" y="643890"/>
                </a:cubicBezTo>
                <a:cubicBezTo>
                  <a:pt x="2512060" y="648970"/>
                  <a:pt x="2517394" y="651510"/>
                  <a:pt x="2524506" y="651510"/>
                </a:cubicBezTo>
                <a:lnTo>
                  <a:pt x="2669286" y="651510"/>
                </a:lnTo>
                <a:cubicBezTo>
                  <a:pt x="2675890" y="651510"/>
                  <a:pt x="2682494" y="648970"/>
                  <a:pt x="2689098" y="643890"/>
                </a:cubicBezTo>
                <a:cubicBezTo>
                  <a:pt x="2694686" y="638810"/>
                  <a:pt x="2698242" y="632714"/>
                  <a:pt x="2699766" y="625602"/>
                </a:cubicBezTo>
                <a:lnTo>
                  <a:pt x="2728722" y="410718"/>
                </a:lnTo>
                <a:lnTo>
                  <a:pt x="2550414" y="410718"/>
                </a:lnTo>
                <a:lnTo>
                  <a:pt x="2559558" y="344424"/>
                </a:lnTo>
                <a:lnTo>
                  <a:pt x="2882646" y="344424"/>
                </a:lnTo>
                <a:lnTo>
                  <a:pt x="2843022" y="636270"/>
                </a:lnTo>
                <a:cubicBezTo>
                  <a:pt x="2839974" y="658622"/>
                  <a:pt x="2829814" y="677926"/>
                  <a:pt x="2812542" y="694182"/>
                </a:cubicBezTo>
                <a:cubicBezTo>
                  <a:pt x="2795778" y="709930"/>
                  <a:pt x="2776728" y="717804"/>
                  <a:pt x="2755392" y="717804"/>
                </a:cubicBezTo>
                <a:lnTo>
                  <a:pt x="2420112" y="717804"/>
                </a:lnTo>
                <a:cubicBezTo>
                  <a:pt x="2398776" y="717804"/>
                  <a:pt x="2381504" y="709930"/>
                  <a:pt x="2368296" y="694182"/>
                </a:cubicBezTo>
                <a:cubicBezTo>
                  <a:pt x="2355088" y="677926"/>
                  <a:pt x="2349754" y="658622"/>
                  <a:pt x="2352294" y="636270"/>
                </a:cubicBezTo>
                <a:close/>
                <a:moveTo>
                  <a:pt x="1687068" y="198120"/>
                </a:moveTo>
                <a:lnTo>
                  <a:pt x="1676400" y="275082"/>
                </a:lnTo>
                <a:lnTo>
                  <a:pt x="1739646" y="275082"/>
                </a:lnTo>
                <a:cubicBezTo>
                  <a:pt x="1744218" y="275082"/>
                  <a:pt x="1748790" y="273304"/>
                  <a:pt x="1753362" y="269748"/>
                </a:cubicBezTo>
                <a:cubicBezTo>
                  <a:pt x="1757426" y="265684"/>
                  <a:pt x="1759712" y="261112"/>
                  <a:pt x="1760220" y="256032"/>
                </a:cubicBezTo>
                <a:lnTo>
                  <a:pt x="1768602" y="198120"/>
                </a:lnTo>
                <a:close/>
                <a:moveTo>
                  <a:pt x="1447800" y="198120"/>
                </a:moveTo>
                <a:lnTo>
                  <a:pt x="1439418" y="256032"/>
                </a:lnTo>
                <a:cubicBezTo>
                  <a:pt x="1438910" y="261112"/>
                  <a:pt x="1440180" y="265684"/>
                  <a:pt x="1443228" y="269748"/>
                </a:cubicBezTo>
                <a:cubicBezTo>
                  <a:pt x="1446784" y="273304"/>
                  <a:pt x="1450848" y="275082"/>
                  <a:pt x="1455420" y="275082"/>
                </a:cubicBezTo>
                <a:lnTo>
                  <a:pt x="1519428" y="275082"/>
                </a:lnTo>
                <a:lnTo>
                  <a:pt x="1530096" y="198120"/>
                </a:lnTo>
                <a:close/>
                <a:moveTo>
                  <a:pt x="3553968" y="185928"/>
                </a:moveTo>
                <a:lnTo>
                  <a:pt x="3529584" y="368046"/>
                </a:lnTo>
                <a:lnTo>
                  <a:pt x="3679698" y="368046"/>
                </a:lnTo>
                <a:cubicBezTo>
                  <a:pt x="3689350" y="368046"/>
                  <a:pt x="3698240" y="364490"/>
                  <a:pt x="3706368" y="357378"/>
                </a:cubicBezTo>
                <a:cubicBezTo>
                  <a:pt x="3713988" y="350266"/>
                  <a:pt x="3718560" y="341630"/>
                  <a:pt x="3720084" y="331470"/>
                </a:cubicBezTo>
                <a:lnTo>
                  <a:pt x="3739134" y="185928"/>
                </a:lnTo>
                <a:close/>
                <a:moveTo>
                  <a:pt x="679704" y="176784"/>
                </a:moveTo>
                <a:lnTo>
                  <a:pt x="813816" y="176784"/>
                </a:lnTo>
                <a:cubicBezTo>
                  <a:pt x="818388" y="176784"/>
                  <a:pt x="822325" y="178308"/>
                  <a:pt x="825627" y="181356"/>
                </a:cubicBezTo>
                <a:cubicBezTo>
                  <a:pt x="828929" y="184404"/>
                  <a:pt x="830834" y="188468"/>
                  <a:pt x="831342" y="193548"/>
                </a:cubicBezTo>
                <a:lnTo>
                  <a:pt x="876300" y="718566"/>
                </a:lnTo>
                <a:lnTo>
                  <a:pt x="851916" y="718566"/>
                </a:lnTo>
                <a:cubicBezTo>
                  <a:pt x="815340" y="718566"/>
                  <a:pt x="784479" y="706628"/>
                  <a:pt x="759333" y="682752"/>
                </a:cubicBezTo>
                <a:cubicBezTo>
                  <a:pt x="734187" y="658876"/>
                  <a:pt x="719836" y="627888"/>
                  <a:pt x="716280" y="589788"/>
                </a:cubicBezTo>
                <a:close/>
                <a:moveTo>
                  <a:pt x="230886" y="176784"/>
                </a:moveTo>
                <a:lnTo>
                  <a:pt x="340614" y="176784"/>
                </a:lnTo>
                <a:lnTo>
                  <a:pt x="197358" y="579882"/>
                </a:lnTo>
                <a:cubicBezTo>
                  <a:pt x="183134" y="621030"/>
                  <a:pt x="158877" y="654431"/>
                  <a:pt x="124587" y="680085"/>
                </a:cubicBezTo>
                <a:cubicBezTo>
                  <a:pt x="90297" y="705739"/>
                  <a:pt x="53594" y="718566"/>
                  <a:pt x="14478" y="718566"/>
                </a:cubicBezTo>
                <a:lnTo>
                  <a:pt x="0" y="718566"/>
                </a:lnTo>
                <a:lnTo>
                  <a:pt x="178308" y="206502"/>
                </a:lnTo>
                <a:cubicBezTo>
                  <a:pt x="182372" y="194818"/>
                  <a:pt x="189230" y="186944"/>
                  <a:pt x="198882" y="182880"/>
                </a:cubicBezTo>
                <a:cubicBezTo>
                  <a:pt x="208534" y="178816"/>
                  <a:pt x="219202" y="176784"/>
                  <a:pt x="230886" y="176784"/>
                </a:cubicBezTo>
                <a:close/>
                <a:moveTo>
                  <a:pt x="1010412" y="137160"/>
                </a:moveTo>
                <a:lnTo>
                  <a:pt x="1219200" y="137160"/>
                </a:lnTo>
                <a:lnTo>
                  <a:pt x="1149858" y="642366"/>
                </a:lnTo>
                <a:cubicBezTo>
                  <a:pt x="1149350" y="645922"/>
                  <a:pt x="1150366" y="648716"/>
                  <a:pt x="1152906" y="650748"/>
                </a:cubicBezTo>
                <a:cubicBezTo>
                  <a:pt x="1154938" y="652780"/>
                  <a:pt x="1157986" y="653542"/>
                  <a:pt x="1162050" y="653034"/>
                </a:cubicBezTo>
                <a:lnTo>
                  <a:pt x="1197102" y="649224"/>
                </a:lnTo>
                <a:lnTo>
                  <a:pt x="1188720" y="709422"/>
                </a:lnTo>
                <a:lnTo>
                  <a:pt x="1047750" y="718566"/>
                </a:lnTo>
                <a:cubicBezTo>
                  <a:pt x="1029462" y="719582"/>
                  <a:pt x="1014984" y="714502"/>
                  <a:pt x="1004316" y="703326"/>
                </a:cubicBezTo>
                <a:cubicBezTo>
                  <a:pt x="993140" y="691642"/>
                  <a:pt x="988822" y="676910"/>
                  <a:pt x="991362" y="659130"/>
                </a:cubicBezTo>
                <a:lnTo>
                  <a:pt x="1056132" y="193548"/>
                </a:lnTo>
                <a:lnTo>
                  <a:pt x="1040892" y="193548"/>
                </a:lnTo>
                <a:cubicBezTo>
                  <a:pt x="1030732" y="193548"/>
                  <a:pt x="1022477" y="189738"/>
                  <a:pt x="1016127" y="182118"/>
                </a:cubicBezTo>
                <a:cubicBezTo>
                  <a:pt x="1009777" y="174498"/>
                  <a:pt x="1007110" y="165354"/>
                  <a:pt x="1008126" y="154686"/>
                </a:cubicBezTo>
                <a:close/>
                <a:moveTo>
                  <a:pt x="1706118" y="60960"/>
                </a:moveTo>
                <a:lnTo>
                  <a:pt x="1695450" y="137160"/>
                </a:lnTo>
                <a:lnTo>
                  <a:pt x="1776984" y="137160"/>
                </a:lnTo>
                <a:lnTo>
                  <a:pt x="1787652" y="60960"/>
                </a:lnTo>
                <a:close/>
                <a:moveTo>
                  <a:pt x="2626614" y="1524"/>
                </a:moveTo>
                <a:lnTo>
                  <a:pt x="2753106" y="1524"/>
                </a:lnTo>
                <a:lnTo>
                  <a:pt x="2748534" y="31242"/>
                </a:lnTo>
                <a:lnTo>
                  <a:pt x="2938272" y="31242"/>
                </a:lnTo>
                <a:lnTo>
                  <a:pt x="2931414" y="85344"/>
                </a:lnTo>
                <a:cubicBezTo>
                  <a:pt x="2930398" y="91440"/>
                  <a:pt x="2927604" y="96647"/>
                  <a:pt x="2923032" y="100965"/>
                </a:cubicBezTo>
                <a:cubicBezTo>
                  <a:pt x="2918460" y="105283"/>
                  <a:pt x="2913380" y="107442"/>
                  <a:pt x="2907792" y="107442"/>
                </a:cubicBezTo>
                <a:lnTo>
                  <a:pt x="2739390" y="107442"/>
                </a:lnTo>
                <a:lnTo>
                  <a:pt x="2723388" y="230124"/>
                </a:lnTo>
                <a:lnTo>
                  <a:pt x="2901696" y="230124"/>
                </a:lnTo>
                <a:lnTo>
                  <a:pt x="2891790" y="296418"/>
                </a:lnTo>
                <a:cubicBezTo>
                  <a:pt x="2891282" y="300482"/>
                  <a:pt x="2889631" y="303911"/>
                  <a:pt x="2886837" y="306705"/>
                </a:cubicBezTo>
                <a:cubicBezTo>
                  <a:pt x="2884043" y="309499"/>
                  <a:pt x="2880614" y="310896"/>
                  <a:pt x="2876550" y="310896"/>
                </a:cubicBezTo>
                <a:lnTo>
                  <a:pt x="2388870" y="310896"/>
                </a:lnTo>
                <a:lnTo>
                  <a:pt x="2396490" y="257556"/>
                </a:lnTo>
                <a:cubicBezTo>
                  <a:pt x="2397506" y="249936"/>
                  <a:pt x="2400808" y="243459"/>
                  <a:pt x="2406396" y="238125"/>
                </a:cubicBezTo>
                <a:cubicBezTo>
                  <a:pt x="2411984" y="232791"/>
                  <a:pt x="2418334" y="230124"/>
                  <a:pt x="2425446" y="230124"/>
                </a:cubicBezTo>
                <a:lnTo>
                  <a:pt x="2577846" y="230124"/>
                </a:lnTo>
                <a:lnTo>
                  <a:pt x="2593848" y="107442"/>
                </a:lnTo>
                <a:lnTo>
                  <a:pt x="2410206" y="107442"/>
                </a:lnTo>
                <a:lnTo>
                  <a:pt x="2417826" y="51816"/>
                </a:lnTo>
                <a:cubicBezTo>
                  <a:pt x="2418334" y="45720"/>
                  <a:pt x="2420620" y="40767"/>
                  <a:pt x="2424684" y="36957"/>
                </a:cubicBezTo>
                <a:cubicBezTo>
                  <a:pt x="2428748" y="33147"/>
                  <a:pt x="2433320" y="31242"/>
                  <a:pt x="2438400" y="31242"/>
                </a:cubicBezTo>
                <a:lnTo>
                  <a:pt x="2603754" y="31242"/>
                </a:lnTo>
                <a:lnTo>
                  <a:pt x="2605278" y="22098"/>
                </a:lnTo>
                <a:cubicBezTo>
                  <a:pt x="2606294" y="16002"/>
                  <a:pt x="2608834" y="11049"/>
                  <a:pt x="2612898" y="7239"/>
                </a:cubicBezTo>
                <a:cubicBezTo>
                  <a:pt x="2616962" y="3429"/>
                  <a:pt x="2621534" y="1524"/>
                  <a:pt x="2626614" y="1524"/>
                </a:cubicBezTo>
                <a:close/>
                <a:moveTo>
                  <a:pt x="2192274" y="1524"/>
                </a:moveTo>
                <a:lnTo>
                  <a:pt x="2280666" y="1524"/>
                </a:lnTo>
                <a:lnTo>
                  <a:pt x="2161032" y="208788"/>
                </a:lnTo>
                <a:cubicBezTo>
                  <a:pt x="2155444" y="218948"/>
                  <a:pt x="2157476" y="224028"/>
                  <a:pt x="2167128" y="224028"/>
                </a:cubicBezTo>
                <a:lnTo>
                  <a:pt x="2194560" y="224028"/>
                </a:lnTo>
                <a:lnTo>
                  <a:pt x="2257044" y="118110"/>
                </a:lnTo>
                <a:cubicBezTo>
                  <a:pt x="2263648" y="108458"/>
                  <a:pt x="2271268" y="103632"/>
                  <a:pt x="2279904" y="103632"/>
                </a:cubicBezTo>
                <a:lnTo>
                  <a:pt x="2383536" y="103632"/>
                </a:lnTo>
                <a:lnTo>
                  <a:pt x="2189226" y="418338"/>
                </a:lnTo>
                <a:cubicBezTo>
                  <a:pt x="2189226" y="418846"/>
                  <a:pt x="2189226" y="419100"/>
                  <a:pt x="2189226" y="419100"/>
                </a:cubicBezTo>
                <a:cubicBezTo>
                  <a:pt x="2188718" y="419100"/>
                  <a:pt x="2188464" y="419100"/>
                  <a:pt x="2188464" y="419100"/>
                </a:cubicBezTo>
                <a:cubicBezTo>
                  <a:pt x="2188464" y="419100"/>
                  <a:pt x="2188464" y="419354"/>
                  <a:pt x="2188464" y="419862"/>
                </a:cubicBezTo>
                <a:cubicBezTo>
                  <a:pt x="2186432" y="422910"/>
                  <a:pt x="2185416" y="425704"/>
                  <a:pt x="2185416" y="428244"/>
                </a:cubicBezTo>
                <a:cubicBezTo>
                  <a:pt x="2185416" y="430784"/>
                  <a:pt x="2187956" y="431800"/>
                  <a:pt x="2193036" y="431292"/>
                </a:cubicBezTo>
                <a:lnTo>
                  <a:pt x="2308098" y="419862"/>
                </a:lnTo>
                <a:cubicBezTo>
                  <a:pt x="2313686" y="419862"/>
                  <a:pt x="2318004" y="421386"/>
                  <a:pt x="2321052" y="424434"/>
                </a:cubicBezTo>
                <a:cubicBezTo>
                  <a:pt x="2324100" y="428498"/>
                  <a:pt x="2325116" y="433578"/>
                  <a:pt x="2324100" y="439674"/>
                </a:cubicBezTo>
                <a:lnTo>
                  <a:pt x="2307336" y="505968"/>
                </a:lnTo>
                <a:lnTo>
                  <a:pt x="2030730" y="534924"/>
                </a:lnTo>
                <a:cubicBezTo>
                  <a:pt x="2022602" y="535432"/>
                  <a:pt x="2016506" y="532130"/>
                  <a:pt x="2012442" y="525018"/>
                </a:cubicBezTo>
                <a:cubicBezTo>
                  <a:pt x="2008886" y="517906"/>
                  <a:pt x="2008886" y="510286"/>
                  <a:pt x="2012442" y="502158"/>
                </a:cubicBezTo>
                <a:lnTo>
                  <a:pt x="2161794" y="278130"/>
                </a:lnTo>
                <a:lnTo>
                  <a:pt x="2042160" y="278130"/>
                </a:lnTo>
                <a:cubicBezTo>
                  <a:pt x="2033524" y="278130"/>
                  <a:pt x="2027428" y="274828"/>
                  <a:pt x="2023872" y="268224"/>
                </a:cubicBezTo>
                <a:cubicBezTo>
                  <a:pt x="2020316" y="262128"/>
                  <a:pt x="2020824" y="255016"/>
                  <a:pt x="2025396" y="246888"/>
                </a:cubicBezTo>
                <a:lnTo>
                  <a:pt x="2159508" y="16764"/>
                </a:lnTo>
                <a:cubicBezTo>
                  <a:pt x="2164588" y="6604"/>
                  <a:pt x="2175510" y="1524"/>
                  <a:pt x="2192274" y="1524"/>
                </a:cubicBezTo>
                <a:close/>
                <a:moveTo>
                  <a:pt x="493776" y="762"/>
                </a:moveTo>
                <a:lnTo>
                  <a:pt x="608838" y="762"/>
                </a:lnTo>
                <a:lnTo>
                  <a:pt x="598932" y="70866"/>
                </a:lnTo>
                <a:lnTo>
                  <a:pt x="962406" y="70866"/>
                </a:lnTo>
                <a:lnTo>
                  <a:pt x="956310" y="112776"/>
                </a:lnTo>
                <a:cubicBezTo>
                  <a:pt x="954786" y="122428"/>
                  <a:pt x="950468" y="130556"/>
                  <a:pt x="943356" y="137160"/>
                </a:cubicBezTo>
                <a:cubicBezTo>
                  <a:pt x="936244" y="143764"/>
                  <a:pt x="928116" y="147066"/>
                  <a:pt x="918972" y="147066"/>
                </a:cubicBezTo>
                <a:lnTo>
                  <a:pt x="589026" y="147066"/>
                </a:lnTo>
                <a:lnTo>
                  <a:pt x="536448" y="544830"/>
                </a:lnTo>
                <a:lnTo>
                  <a:pt x="678942" y="544830"/>
                </a:lnTo>
                <a:lnTo>
                  <a:pt x="674370" y="576072"/>
                </a:lnTo>
                <a:cubicBezTo>
                  <a:pt x="672846" y="586232"/>
                  <a:pt x="668274" y="594868"/>
                  <a:pt x="660654" y="601980"/>
                </a:cubicBezTo>
                <a:cubicBezTo>
                  <a:pt x="653034" y="609092"/>
                  <a:pt x="644398" y="612648"/>
                  <a:pt x="634746" y="612648"/>
                </a:cubicBezTo>
                <a:lnTo>
                  <a:pt x="527304" y="612648"/>
                </a:lnTo>
                <a:lnTo>
                  <a:pt x="516636" y="697230"/>
                </a:lnTo>
                <a:cubicBezTo>
                  <a:pt x="515620" y="703326"/>
                  <a:pt x="512826" y="708406"/>
                  <a:pt x="508254" y="712470"/>
                </a:cubicBezTo>
                <a:cubicBezTo>
                  <a:pt x="503682" y="716534"/>
                  <a:pt x="498602" y="718566"/>
                  <a:pt x="493014" y="718566"/>
                </a:cubicBezTo>
                <a:lnTo>
                  <a:pt x="363474" y="718566"/>
                </a:lnTo>
                <a:lnTo>
                  <a:pt x="376428" y="612648"/>
                </a:lnTo>
                <a:lnTo>
                  <a:pt x="233172" y="612648"/>
                </a:lnTo>
                <a:lnTo>
                  <a:pt x="239268" y="575310"/>
                </a:lnTo>
                <a:cubicBezTo>
                  <a:pt x="240792" y="566674"/>
                  <a:pt x="244602" y="559435"/>
                  <a:pt x="250698" y="553593"/>
                </a:cubicBezTo>
                <a:cubicBezTo>
                  <a:pt x="256794" y="547751"/>
                  <a:pt x="263906" y="544830"/>
                  <a:pt x="272034" y="544830"/>
                </a:cubicBezTo>
                <a:lnTo>
                  <a:pt x="386334" y="544830"/>
                </a:lnTo>
                <a:lnTo>
                  <a:pt x="438912" y="147066"/>
                </a:lnTo>
                <a:lnTo>
                  <a:pt x="76200" y="147066"/>
                </a:lnTo>
                <a:lnTo>
                  <a:pt x="81534" y="107442"/>
                </a:lnTo>
                <a:cubicBezTo>
                  <a:pt x="83058" y="97282"/>
                  <a:pt x="87503" y="88646"/>
                  <a:pt x="94869" y="81534"/>
                </a:cubicBezTo>
                <a:cubicBezTo>
                  <a:pt x="102235" y="74422"/>
                  <a:pt x="110744" y="70866"/>
                  <a:pt x="120396" y="70866"/>
                </a:cubicBezTo>
                <a:lnTo>
                  <a:pt x="448818" y="70866"/>
                </a:lnTo>
                <a:lnTo>
                  <a:pt x="453390" y="38100"/>
                </a:lnTo>
                <a:cubicBezTo>
                  <a:pt x="454914" y="27432"/>
                  <a:pt x="459613" y="18542"/>
                  <a:pt x="467487" y="11430"/>
                </a:cubicBezTo>
                <a:cubicBezTo>
                  <a:pt x="475361" y="4318"/>
                  <a:pt x="484124" y="762"/>
                  <a:pt x="493776" y="762"/>
                </a:cubicBezTo>
                <a:close/>
                <a:moveTo>
                  <a:pt x="3453384" y="0"/>
                </a:moveTo>
                <a:lnTo>
                  <a:pt x="3579114" y="0"/>
                </a:lnTo>
                <a:lnTo>
                  <a:pt x="3573780" y="39624"/>
                </a:lnTo>
                <a:lnTo>
                  <a:pt x="3934206" y="39624"/>
                </a:lnTo>
                <a:lnTo>
                  <a:pt x="3929634" y="73914"/>
                </a:lnTo>
                <a:cubicBezTo>
                  <a:pt x="3928618" y="81534"/>
                  <a:pt x="3925443" y="87757"/>
                  <a:pt x="3920109" y="92583"/>
                </a:cubicBezTo>
                <a:cubicBezTo>
                  <a:pt x="3914775" y="97409"/>
                  <a:pt x="3908552" y="99822"/>
                  <a:pt x="3901440" y="99822"/>
                </a:cubicBezTo>
                <a:lnTo>
                  <a:pt x="3565398" y="99822"/>
                </a:lnTo>
                <a:lnTo>
                  <a:pt x="3562350" y="125730"/>
                </a:lnTo>
                <a:lnTo>
                  <a:pt x="3897630" y="125730"/>
                </a:lnTo>
                <a:lnTo>
                  <a:pt x="3868674" y="345186"/>
                </a:lnTo>
                <a:cubicBezTo>
                  <a:pt x="3865626" y="368046"/>
                  <a:pt x="3855212" y="387604"/>
                  <a:pt x="3837432" y="403860"/>
                </a:cubicBezTo>
                <a:cubicBezTo>
                  <a:pt x="3819144" y="420624"/>
                  <a:pt x="3799078" y="429006"/>
                  <a:pt x="3777234" y="429006"/>
                </a:cubicBezTo>
                <a:lnTo>
                  <a:pt x="3521964" y="429006"/>
                </a:lnTo>
                <a:lnTo>
                  <a:pt x="3483102" y="718566"/>
                </a:lnTo>
                <a:lnTo>
                  <a:pt x="3332226" y="718566"/>
                </a:lnTo>
                <a:lnTo>
                  <a:pt x="3371088" y="429006"/>
                </a:lnTo>
                <a:lnTo>
                  <a:pt x="3115056" y="429006"/>
                </a:lnTo>
                <a:cubicBezTo>
                  <a:pt x="3093212" y="429006"/>
                  <a:pt x="3075686" y="420624"/>
                  <a:pt x="3062478" y="403860"/>
                </a:cubicBezTo>
                <a:cubicBezTo>
                  <a:pt x="3048762" y="387604"/>
                  <a:pt x="3043428" y="368046"/>
                  <a:pt x="3046476" y="345186"/>
                </a:cubicBezTo>
                <a:lnTo>
                  <a:pt x="3076194" y="125730"/>
                </a:lnTo>
                <a:lnTo>
                  <a:pt x="3226308" y="125730"/>
                </a:lnTo>
                <a:lnTo>
                  <a:pt x="3218688" y="185928"/>
                </a:lnTo>
                <a:lnTo>
                  <a:pt x="3207258" y="268224"/>
                </a:lnTo>
                <a:lnTo>
                  <a:pt x="3198876" y="331470"/>
                </a:lnTo>
                <a:cubicBezTo>
                  <a:pt x="3197352" y="341630"/>
                  <a:pt x="3199638" y="350266"/>
                  <a:pt x="3205734" y="357378"/>
                </a:cubicBezTo>
                <a:cubicBezTo>
                  <a:pt x="3211322" y="364490"/>
                  <a:pt x="3219196" y="368046"/>
                  <a:pt x="3229356" y="368046"/>
                </a:cubicBezTo>
                <a:lnTo>
                  <a:pt x="3379470" y="368046"/>
                </a:lnTo>
                <a:lnTo>
                  <a:pt x="3403092" y="185928"/>
                </a:lnTo>
                <a:lnTo>
                  <a:pt x="3243072" y="185928"/>
                </a:lnTo>
                <a:lnTo>
                  <a:pt x="3250692" y="125730"/>
                </a:lnTo>
                <a:lnTo>
                  <a:pt x="3411474" y="125730"/>
                </a:lnTo>
                <a:lnTo>
                  <a:pt x="3415284" y="99822"/>
                </a:lnTo>
                <a:lnTo>
                  <a:pt x="3054858" y="99822"/>
                </a:lnTo>
                <a:lnTo>
                  <a:pt x="3059430" y="64770"/>
                </a:lnTo>
                <a:cubicBezTo>
                  <a:pt x="3060446" y="57658"/>
                  <a:pt x="3063621" y="51689"/>
                  <a:pt x="3068955" y="46863"/>
                </a:cubicBezTo>
                <a:cubicBezTo>
                  <a:pt x="3074289" y="42037"/>
                  <a:pt x="3080512" y="39624"/>
                  <a:pt x="3087624" y="39624"/>
                </a:cubicBezTo>
                <a:lnTo>
                  <a:pt x="3422904" y="39624"/>
                </a:lnTo>
                <a:lnTo>
                  <a:pt x="3425190" y="25908"/>
                </a:lnTo>
                <a:cubicBezTo>
                  <a:pt x="3426206" y="18288"/>
                  <a:pt x="3429381" y="12065"/>
                  <a:pt x="3434715" y="7239"/>
                </a:cubicBezTo>
                <a:cubicBezTo>
                  <a:pt x="3440049" y="2413"/>
                  <a:pt x="3446272" y="0"/>
                  <a:pt x="3453384" y="0"/>
                </a:cubicBezTo>
                <a:close/>
                <a:moveTo>
                  <a:pt x="1318260" y="0"/>
                </a:moveTo>
                <a:lnTo>
                  <a:pt x="1475232" y="0"/>
                </a:lnTo>
                <a:lnTo>
                  <a:pt x="1466850" y="60960"/>
                </a:lnTo>
                <a:lnTo>
                  <a:pt x="1463802" y="82296"/>
                </a:lnTo>
                <a:lnTo>
                  <a:pt x="1456182" y="137160"/>
                </a:lnTo>
                <a:lnTo>
                  <a:pt x="1538478" y="137160"/>
                </a:lnTo>
                <a:lnTo>
                  <a:pt x="1549146" y="60960"/>
                </a:lnTo>
                <a:lnTo>
                  <a:pt x="1487424" y="60960"/>
                </a:lnTo>
                <a:lnTo>
                  <a:pt x="1495806" y="0"/>
                </a:lnTo>
                <a:lnTo>
                  <a:pt x="1953006" y="0"/>
                </a:lnTo>
                <a:lnTo>
                  <a:pt x="1916430" y="261366"/>
                </a:lnTo>
                <a:cubicBezTo>
                  <a:pt x="1913890" y="281686"/>
                  <a:pt x="1904238" y="299212"/>
                  <a:pt x="1887474" y="313944"/>
                </a:cubicBezTo>
                <a:cubicBezTo>
                  <a:pt x="1871218" y="328676"/>
                  <a:pt x="1852930" y="336042"/>
                  <a:pt x="1832610" y="336042"/>
                </a:cubicBezTo>
                <a:lnTo>
                  <a:pt x="1668018" y="336042"/>
                </a:lnTo>
                <a:lnTo>
                  <a:pt x="1663446" y="367284"/>
                </a:lnTo>
                <a:lnTo>
                  <a:pt x="1901952" y="367284"/>
                </a:lnTo>
                <a:lnTo>
                  <a:pt x="1897380" y="400050"/>
                </a:lnTo>
                <a:cubicBezTo>
                  <a:pt x="1896364" y="408178"/>
                  <a:pt x="1892808" y="414909"/>
                  <a:pt x="1886712" y="420243"/>
                </a:cubicBezTo>
                <a:cubicBezTo>
                  <a:pt x="1880616" y="425577"/>
                  <a:pt x="1873504" y="428244"/>
                  <a:pt x="1865376" y="428244"/>
                </a:cubicBezTo>
                <a:lnTo>
                  <a:pt x="1837182" y="428244"/>
                </a:lnTo>
                <a:lnTo>
                  <a:pt x="1854708" y="718566"/>
                </a:lnTo>
                <a:lnTo>
                  <a:pt x="1795272" y="718566"/>
                </a:lnTo>
                <a:cubicBezTo>
                  <a:pt x="1769364" y="718566"/>
                  <a:pt x="1747139" y="709676"/>
                  <a:pt x="1728597" y="691896"/>
                </a:cubicBezTo>
                <a:cubicBezTo>
                  <a:pt x="1710055" y="674116"/>
                  <a:pt x="1699768" y="651764"/>
                  <a:pt x="1697736" y="624840"/>
                </a:cubicBezTo>
                <a:lnTo>
                  <a:pt x="1686306" y="428244"/>
                </a:lnTo>
                <a:lnTo>
                  <a:pt x="1655064" y="428244"/>
                </a:lnTo>
                <a:lnTo>
                  <a:pt x="1615440" y="718566"/>
                </a:lnTo>
                <a:lnTo>
                  <a:pt x="1458468" y="718566"/>
                </a:lnTo>
                <a:lnTo>
                  <a:pt x="1498092" y="428244"/>
                </a:lnTo>
                <a:lnTo>
                  <a:pt x="1466850" y="428244"/>
                </a:lnTo>
                <a:lnTo>
                  <a:pt x="1396746" y="637794"/>
                </a:lnTo>
                <a:cubicBezTo>
                  <a:pt x="1372870" y="691642"/>
                  <a:pt x="1335786" y="718566"/>
                  <a:pt x="1285494" y="718566"/>
                </a:cubicBezTo>
                <a:lnTo>
                  <a:pt x="1217676" y="718566"/>
                </a:lnTo>
                <a:lnTo>
                  <a:pt x="1315212" y="428244"/>
                </a:lnTo>
                <a:lnTo>
                  <a:pt x="1258824" y="428244"/>
                </a:lnTo>
                <a:lnTo>
                  <a:pt x="1263396" y="395478"/>
                </a:lnTo>
                <a:cubicBezTo>
                  <a:pt x="1264920" y="387350"/>
                  <a:pt x="1268603" y="380619"/>
                  <a:pt x="1274445" y="375285"/>
                </a:cubicBezTo>
                <a:cubicBezTo>
                  <a:pt x="1280287" y="369951"/>
                  <a:pt x="1287272" y="367284"/>
                  <a:pt x="1295400" y="367284"/>
                </a:cubicBezTo>
                <a:lnTo>
                  <a:pt x="1506474" y="367284"/>
                </a:lnTo>
                <a:lnTo>
                  <a:pt x="1511046" y="336042"/>
                </a:lnTo>
                <a:lnTo>
                  <a:pt x="1345692" y="336042"/>
                </a:lnTo>
                <a:cubicBezTo>
                  <a:pt x="1325372" y="336042"/>
                  <a:pt x="1308862" y="328676"/>
                  <a:pt x="1296162" y="313944"/>
                </a:cubicBezTo>
                <a:cubicBezTo>
                  <a:pt x="1283970" y="299212"/>
                  <a:pt x="1279144" y="281686"/>
                  <a:pt x="1281684" y="261366"/>
                </a:cubicBezTo>
                <a:close/>
                <a:moveTo>
                  <a:pt x="1075182" y="0"/>
                </a:moveTo>
                <a:lnTo>
                  <a:pt x="1164336" y="0"/>
                </a:lnTo>
                <a:cubicBezTo>
                  <a:pt x="1182116" y="0"/>
                  <a:pt x="1197356" y="6223"/>
                  <a:pt x="1210056" y="18669"/>
                </a:cubicBezTo>
                <a:cubicBezTo>
                  <a:pt x="1222756" y="31115"/>
                  <a:pt x="1229614" y="46482"/>
                  <a:pt x="1230630" y="64770"/>
                </a:cubicBezTo>
                <a:lnTo>
                  <a:pt x="1232154" y="105918"/>
                </a:lnTo>
                <a:lnTo>
                  <a:pt x="1078992" y="105918"/>
                </a:lnTo>
                <a:close/>
              </a:path>
            </a:pathLst>
          </a:custGeom>
          <a:solidFill>
            <a:sysClr val="window" lastClr="FFFFF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6000" b="0" i="0" u="none" strike="noStrike" kern="0" cap="none" spc="0" normalizeH="0" baseline="0" noProof="0" dirty="0" smtClean="0">
              <a:ln>
                <a:noFill/>
              </a:ln>
              <a:solidFill>
                <a:prstClr val="black"/>
              </a:solidFill>
              <a:effectLst/>
              <a:uLnTx/>
              <a:uFillTx/>
              <a:latin typeface="DOUYU Font" pitchFamily="2" charset="-122"/>
              <a:ea typeface="DOUYU Font" pitchFamily="2" charset="-122"/>
            </a:endParaRPr>
          </a:p>
        </p:txBody>
      </p:sp>
      <p:pic>
        <p:nvPicPr>
          <p:cNvPr id="15" name="图片 14"/>
          <p:cNvPicPr>
            <a:picLocks noChangeAspect="1"/>
          </p:cNvPicPr>
          <p:nvPr/>
        </p:nvPicPr>
        <p:blipFill>
          <a:blip r:embed="rId4"/>
          <a:stretch>
            <a:fillRect/>
          </a:stretch>
        </p:blipFill>
        <p:spPr>
          <a:xfrm>
            <a:off x="262315" y="138704"/>
            <a:ext cx="2737341" cy="457240"/>
          </a:xfrm>
          <a:prstGeom prst="rect">
            <a:avLst/>
          </a:prstGeom>
        </p:spPr>
      </p:pic>
    </p:spTree>
    <p:extLst>
      <p:ext uri="{BB962C8B-B14F-4D97-AF65-F5344CB8AC3E}">
        <p14:creationId xmlns:p14="http://schemas.microsoft.com/office/powerpoint/2010/main" val="3023824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xmlns="" id="{7E4F18EA-82C7-9143-98A4-D4840597F599}"/>
              </a:ext>
            </a:extLst>
          </p:cNvPr>
          <p:cNvSpPr/>
          <p:nvPr/>
        </p:nvSpPr>
        <p:spPr>
          <a:xfrm>
            <a:off x="390000" y="332656"/>
            <a:ext cx="11412000" cy="116183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b="1" kern="100" dirty="0">
                <a:latin typeface="+mj-ea"/>
                <a:ea typeface="+mj-ea"/>
                <a:cs typeface="Courier New" panose="02070309020205020404" pitchFamily="49" charset="0"/>
              </a:rPr>
              <a:t>2</a:t>
            </a:r>
            <a:r>
              <a:rPr lang="en-US" altLang="zh-CN"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b="1" kern="100" dirty="0">
                <a:latin typeface="Times New Roman" panose="02020603050405020304" pitchFamily="18" charset="0"/>
                <a:ea typeface="微软雅黑" panose="020B0503020204020204" pitchFamily="34" charset="-122"/>
                <a:cs typeface="Times New Roman" panose="02020603050405020304" pitchFamily="18" charset="0"/>
              </a:rPr>
              <a:t>隐含的限制条件</a:t>
            </a:r>
            <a:r>
              <a:rPr lang="en-US" altLang="zh-CN"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b="1" kern="100" dirty="0">
                <a:latin typeface="Times New Roman" panose="02020603050405020304" pitchFamily="18" charset="0"/>
                <a:ea typeface="微软雅黑" panose="020B0503020204020204" pitchFamily="34" charset="-122"/>
                <a:cs typeface="Times New Roman" panose="02020603050405020304" pitchFamily="18" charset="0"/>
              </a:rPr>
              <a:t>有机物分子的不饱和度</a:t>
            </a:r>
            <a:r>
              <a:rPr lang="en-US" altLang="zh-CN" b="1"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b="1" i="1" kern="100" dirty="0">
                <a:latin typeface="Times New Roman" panose="02020603050405020304" pitchFamily="18" charset="0"/>
                <a:ea typeface="微软雅黑" panose="020B0503020204020204" pitchFamily="34" charset="-122"/>
                <a:cs typeface="Courier New" panose="02070309020205020404" pitchFamily="49" charset="0"/>
              </a:rPr>
              <a:t>Ω</a:t>
            </a:r>
            <a:r>
              <a:rPr lang="en-US" altLang="zh-CN" b="1"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根据有机物分子式计算不饱和度</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454388276"/>
              </p:ext>
            </p:extLst>
          </p:nvPr>
        </p:nvGraphicFramePr>
        <p:xfrm>
          <a:off x="507140" y="1557660"/>
          <a:ext cx="10491787" cy="1041400"/>
        </p:xfrm>
        <a:graphic>
          <a:graphicData uri="http://schemas.openxmlformats.org/presentationml/2006/ole">
            <mc:AlternateContent xmlns:mc="http://schemas.openxmlformats.org/markup-compatibility/2006">
              <mc:Choice xmlns:v="urn:schemas-microsoft-com:vml" Requires="v">
                <p:oleObj spid="_x0000_s147467" name="文档" r:id="rId4" imgW="10598112" imgH="1055658" progId="Word.Document.12">
                  <p:embed/>
                </p:oleObj>
              </mc:Choice>
              <mc:Fallback>
                <p:oleObj name="文档" r:id="rId4" imgW="10598112" imgH="1055658" progId="Word.Document.12">
                  <p:embed/>
                  <p:pic>
                    <p:nvPicPr>
                      <p:cNvPr id="0" name=""/>
                      <p:cNvPicPr/>
                      <p:nvPr/>
                    </p:nvPicPr>
                    <p:blipFill>
                      <a:blip r:embed="rId5"/>
                      <a:stretch>
                        <a:fillRect/>
                      </a:stretch>
                    </p:blipFill>
                    <p:spPr>
                      <a:xfrm>
                        <a:off x="507140" y="1557660"/>
                        <a:ext cx="10491787" cy="1041400"/>
                      </a:xfrm>
                      <a:prstGeom prst="rect">
                        <a:avLst/>
                      </a:prstGeom>
                    </p:spPr>
                  </p:pic>
                </p:oleObj>
              </mc:Fallback>
            </mc:AlternateContent>
          </a:graphicData>
        </a:graphic>
      </p:graphicFrame>
      <p:sp>
        <p:nvSpPr>
          <p:cNvPr id="4" name="矩形 3">
            <a:extLst>
              <a:ext uri="{FF2B5EF4-FFF2-40B4-BE49-F238E27FC236}">
                <a16:creationId xmlns:a16="http://schemas.microsoft.com/office/drawing/2014/main" xmlns="" id="{7E4F18EA-82C7-9143-98A4-D4840597F599}"/>
              </a:ext>
            </a:extLst>
          </p:cNvPr>
          <p:cNvSpPr/>
          <p:nvPr/>
        </p:nvSpPr>
        <p:spPr>
          <a:xfrm>
            <a:off x="390000" y="2556195"/>
            <a:ext cx="11412000" cy="60783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b="1" kern="1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特别提醒：</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有机物分子中卤素原子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以及</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等都视为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a:extLst>
              <a:ext uri="{FF2B5EF4-FFF2-40B4-BE49-F238E27FC236}">
                <a16:creationId xmlns:a16="http://schemas.microsoft.com/office/drawing/2014/main" xmlns="" id="{7E4F18EA-82C7-9143-98A4-D4840597F599}"/>
              </a:ext>
            </a:extLst>
          </p:cNvPr>
          <p:cNvSpPr/>
          <p:nvPr/>
        </p:nvSpPr>
        <p:spPr>
          <a:xfrm>
            <a:off x="390000" y="3253214"/>
            <a:ext cx="11412000" cy="60783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rPr>
              <a:t>(2)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47459" name="Picture 3" descr="157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53133" y="3722679"/>
            <a:ext cx="7485735" cy="276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3169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xmlns="" id="{7E4F18EA-82C7-9143-98A4-D4840597F599}"/>
              </a:ext>
            </a:extLst>
          </p:cNvPr>
          <p:cNvSpPr/>
          <p:nvPr/>
        </p:nvSpPr>
        <p:spPr>
          <a:xfrm>
            <a:off x="390000" y="1196752"/>
            <a:ext cx="11412000"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b="1" kern="100" dirty="0">
                <a:latin typeface="+mj-ea"/>
                <a:ea typeface="+mj-ea"/>
                <a:cs typeface="Courier New" panose="02070309020205020404" pitchFamily="49" charset="0"/>
              </a:rPr>
              <a:t>3.</a:t>
            </a:r>
            <a:r>
              <a:rPr lang="zh-CN" altLang="zh-CN" b="1" kern="100" dirty="0">
                <a:latin typeface="+mj-ea"/>
                <a:ea typeface="+mj-ea"/>
                <a:cs typeface="Courier New" panose="02070309020205020404" pitchFamily="49" charset="0"/>
              </a:rPr>
              <a:t>限定条件下同分异构体的书写步骤</a:t>
            </a: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第一步：依据限定条件，推测</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碎片</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原子、基团</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的结构；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第二步：摘除</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碎片</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，构建碳骨架；</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第三步：按照思维的有序性组装</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碎片</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，完成书写</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06908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xmlns="" id="{7E4F18EA-82C7-9143-98A4-D4840597F599}"/>
              </a:ext>
            </a:extLst>
          </p:cNvPr>
          <p:cNvSpPr/>
          <p:nvPr/>
        </p:nvSpPr>
        <p:spPr>
          <a:xfrm>
            <a:off x="332940" y="1052736"/>
            <a:ext cx="1152612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lvl="0" algn="just" defTabSz="914400">
              <a:lnSpc>
                <a:spcPct val="150000"/>
              </a:lnSpc>
            </a:pPr>
            <a:r>
              <a:rPr lang="zh-CN" altLang="zh-CN" b="1" kern="1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示例</a:t>
            </a: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F(HOCH</a:t>
            </a:r>
            <a:r>
              <a:rPr lang="en-US" altLang="zh-CN" kern="100" baseline="-250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solidFill>
                  <a:prstClr val="black"/>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C—CH</a:t>
            </a:r>
            <a:r>
              <a:rPr lang="en-US" altLang="zh-CN" kern="100" baseline="-250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OH)</a:t>
            </a: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的同分异构体中能同时满足下列条件的共有</a:t>
            </a:r>
            <a:r>
              <a:rPr lang="en-US" altLang="zh-CN"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____</a:t>
            </a:r>
            <a:r>
              <a:rPr lang="zh-CN" altLang="zh-CN" kern="100"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种</a:t>
            </a:r>
            <a:endParaRPr lang="en-US" altLang="zh-CN" kern="100"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lvl="0" algn="just" defTabSz="914400">
              <a:lnSpc>
                <a:spcPct val="150000"/>
              </a:lnSpc>
            </a:pPr>
            <a:r>
              <a:rPr lang="en-US" altLang="zh-CN"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包含顺反异构</a:t>
            </a:r>
            <a:r>
              <a:rPr lang="en-US" altLang="zh-CN"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defTabSz="914400">
              <a:lnSpc>
                <a:spcPct val="150000"/>
              </a:lnSpc>
            </a:pPr>
            <a:r>
              <a:rPr lang="en-US" altLang="zh-CN" kern="100" dirty="0">
                <a:solidFill>
                  <a:prstClr val="black"/>
                </a:solidFill>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链状化合物；</a:t>
            </a:r>
            <a:endParaRPr lang="zh-CN" altLang="zh-CN"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defTabSz="914400">
              <a:lnSpc>
                <a:spcPct val="150000"/>
              </a:lnSpc>
            </a:pPr>
            <a:r>
              <a:rPr lang="en-US" altLang="zh-CN" kern="100" dirty="0">
                <a:solidFill>
                  <a:prstClr val="black"/>
                </a:solidFill>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能发生银镜反应；</a:t>
            </a:r>
            <a:endParaRPr lang="zh-CN" altLang="zh-CN"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defTabSz="914400">
              <a:lnSpc>
                <a:spcPct val="150000"/>
              </a:lnSpc>
            </a:pPr>
            <a:r>
              <a:rPr lang="en-US" altLang="zh-CN" kern="100" dirty="0">
                <a:solidFill>
                  <a:prstClr val="black"/>
                </a:solidFill>
                <a:latin typeface="宋体" panose="02010600030101010101" pitchFamily="2" charset="-122"/>
                <a:ea typeface="微软雅黑" panose="020B0503020204020204" pitchFamily="34" charset="-122"/>
                <a:cs typeface="Times New Roman" panose="02020603050405020304" pitchFamily="18" charset="0"/>
              </a:rPr>
              <a:t>③</a:t>
            </a: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氧原子不与碳碳双键直接相连。</a:t>
            </a:r>
            <a:endParaRPr lang="zh-CN" altLang="zh-CN"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defTabSz="914400">
              <a:lnSpc>
                <a:spcPct val="150000"/>
              </a:lnSpc>
            </a:pPr>
            <a:r>
              <a:rPr lang="zh-CN" altLang="zh-CN" kern="100" spc="-6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其中，核磁共振氢谱显示为</a:t>
            </a:r>
            <a:r>
              <a:rPr lang="en-US" altLang="zh-CN" kern="100" spc="-6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spc="-6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组峰，且峰面积之比为</a:t>
            </a:r>
            <a:r>
              <a:rPr lang="en-US" altLang="zh-CN" kern="100" spc="-6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60" dirty="0">
                <a:solidFill>
                  <a:prstClr val="black"/>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kern="100" spc="-6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spc="-6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的是</a:t>
            </a:r>
            <a:r>
              <a:rPr lang="en-US" altLang="zh-CN" kern="100" spc="-6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_______________________</a:t>
            </a:r>
          </a:p>
          <a:p>
            <a:pPr lvl="0" algn="just" defTabSz="914400">
              <a:lnSpc>
                <a:spcPct val="150000"/>
              </a:lnSpc>
            </a:pPr>
            <a:r>
              <a:rPr lang="en-US" altLang="zh-CN"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填结构简式</a:t>
            </a:r>
            <a:r>
              <a:rPr lang="en-US" altLang="zh-CN"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10942022" y="1167135"/>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9</a:t>
            </a:r>
            <a:endParaRPr lang="zh-CN" altLang="en-US" dirty="0"/>
          </a:p>
        </p:txBody>
      </p:sp>
      <p:sp>
        <p:nvSpPr>
          <p:cNvPr id="5" name="矩形 4"/>
          <p:cNvSpPr/>
          <p:nvPr/>
        </p:nvSpPr>
        <p:spPr>
          <a:xfrm>
            <a:off x="8319539" y="3852339"/>
            <a:ext cx="3335392" cy="461665"/>
          </a:xfrm>
          <a:prstGeom prst="rect">
            <a:avLst/>
          </a:prstGeom>
        </p:spPr>
        <p:txBody>
          <a:bodyPr wrap="none">
            <a:spAutoFit/>
          </a:bodyPr>
          <a:lstStyle/>
          <a:p>
            <a:r>
              <a:rPr lang="en-US" altLang="zh-CN" sz="2400" kern="100" spc="-60" dirty="0">
                <a:solidFill>
                  <a:srgbClr val="C00000"/>
                </a:solidFill>
                <a:latin typeface="Times New Roman" panose="02020603050405020304" pitchFamily="18" charset="0"/>
                <a:ea typeface="微软雅黑" panose="020B0503020204020204" pitchFamily="34" charset="-122"/>
              </a:rPr>
              <a:t>OHC—CH</a:t>
            </a:r>
            <a:r>
              <a:rPr lang="en-US" altLang="zh-CN" sz="2400" kern="100" spc="-6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spc="-60" dirty="0">
                <a:solidFill>
                  <a:srgbClr val="C00000"/>
                </a:solidFill>
                <a:latin typeface="Times New Roman" panose="02020603050405020304" pitchFamily="18" charset="0"/>
                <a:ea typeface="微软雅黑" panose="020B0503020204020204" pitchFamily="34" charset="-122"/>
              </a:rPr>
              <a:t>—CH</a:t>
            </a:r>
            <a:r>
              <a:rPr lang="en-US" altLang="zh-CN" sz="2400" kern="100" spc="-6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spc="-60" dirty="0">
                <a:solidFill>
                  <a:srgbClr val="C00000"/>
                </a:solidFill>
                <a:latin typeface="Times New Roman" panose="02020603050405020304" pitchFamily="18" charset="0"/>
                <a:ea typeface="微软雅黑" panose="020B0503020204020204" pitchFamily="34" charset="-122"/>
              </a:rPr>
              <a:t>—CHO</a:t>
            </a:r>
            <a:endParaRPr lang="zh-CN" altLang="en-US" spc="-60" dirty="0"/>
          </a:p>
        </p:txBody>
      </p:sp>
    </p:spTree>
    <p:extLst>
      <p:ext uri="{BB962C8B-B14F-4D97-AF65-F5344CB8AC3E}">
        <p14:creationId xmlns:p14="http://schemas.microsoft.com/office/powerpoint/2010/main" val="61753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801120"/>
            <a:ext cx="11412000" cy="577081"/>
          </a:xfrm>
          <a:prstGeom prst="rect">
            <a:avLst/>
          </a:prstGeom>
        </p:spPr>
        <p:txBody>
          <a:bodyPr wrap="square">
            <a:spAutoFit/>
          </a:bodyPr>
          <a:lstStyle/>
          <a:p>
            <a:pPr lvl="0" algn="just">
              <a:lnSpc>
                <a:spcPct val="150000"/>
              </a:lnSpc>
            </a:pPr>
            <a:r>
              <a:rPr lang="zh-CN" altLang="zh-CN" sz="2400" b="1" kern="1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分析</a:t>
            </a:r>
            <a:endParaRPr lang="zh-CN" altLang="zh-CN" sz="2400" b="1" kern="100" dirty="0">
              <a:solidFill>
                <a:srgbClr val="0070C0"/>
              </a:solidFill>
              <a:latin typeface="宋体" panose="02010600030101010101" pitchFamily="2" charset="-122"/>
              <a:ea typeface="宋体" panose="02010600030101010101" pitchFamily="2" charset="-122"/>
              <a:cs typeface="Courier New" panose="02070309020205020404" pitchFamily="49" charset="0"/>
            </a:endParaRPr>
          </a:p>
        </p:txBody>
      </p:sp>
      <p:pic>
        <p:nvPicPr>
          <p:cNvPr id="148482" name="Picture 2" descr="157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6642" y="1614312"/>
            <a:ext cx="7318716" cy="339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3704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157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81380" y="393342"/>
            <a:ext cx="6029240" cy="609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879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35360" y="1380832"/>
            <a:ext cx="10903751" cy="4893647"/>
          </a:xfrm>
          <a:prstGeom prst="rect">
            <a:avLst/>
          </a:prstGeom>
        </p:spPr>
        <p:txBody>
          <a:bodyPr wrap="square">
            <a:spAutoFit/>
          </a:bodyPr>
          <a:lstStyle/>
          <a:p>
            <a:pPr algn="di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新课标卷，</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30(7)]</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的同分异构体中，同时满足下列条件的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共</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种</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不考虑立体异构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含有手性碳；</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含有三个甲基；</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含有苯环。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其中，核磁共振氢谱显示为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组峰，且峰面积比为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同分异构</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endParaRPr lang="en-US" altLang="zh-CN" sz="40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体</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的结构简式为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4" name="组合 3"/>
          <p:cNvGrpSpPr/>
          <p:nvPr/>
        </p:nvGrpSpPr>
        <p:grpSpPr>
          <a:xfrm>
            <a:off x="390000" y="456601"/>
            <a:ext cx="10668000" cy="524127"/>
            <a:chOff x="304592" y="188640"/>
            <a:chExt cx="10668000" cy="524127"/>
          </a:xfrm>
        </p:grpSpPr>
        <p:sp>
          <p:nvSpPr>
            <p:cNvPr id="5" name="平行四边形 4">
              <a:extLst>
                <a:ext uri="{FF2B5EF4-FFF2-40B4-BE49-F238E27FC236}">
                  <a16:creationId xmlns="" xmlns:a16="http://schemas.microsoft.com/office/drawing/2014/main" id="{9CDA5F8E-6C05-AD69-A4CB-1A0747C08357}"/>
                </a:ext>
              </a:extLst>
            </p:cNvPr>
            <p:cNvSpPr/>
            <p:nvPr/>
          </p:nvSpPr>
          <p:spPr>
            <a:xfrm>
              <a:off x="406192" y="334942"/>
              <a:ext cx="10566400" cy="377825"/>
            </a:xfrm>
            <a:prstGeom prst="parallelogram">
              <a:avLst/>
            </a:prstGeom>
            <a:gradFill>
              <a:gsLst>
                <a:gs pos="59000">
                  <a:srgbClr val="002060"/>
                </a:gs>
                <a:gs pos="0">
                  <a:schemeClr val="bg1"/>
                </a:gs>
                <a:gs pos="100000">
                  <a:srgbClr val="002060"/>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平行四边形 5">
              <a:extLst>
                <a:ext uri="{FF2B5EF4-FFF2-40B4-BE49-F238E27FC236}">
                  <a16:creationId xmlns="" xmlns:a16="http://schemas.microsoft.com/office/drawing/2014/main" id="{4AAE6963-0F8F-348F-BC7A-E993B310C5A8}"/>
                </a:ext>
              </a:extLst>
            </p:cNvPr>
            <p:cNvSpPr/>
            <p:nvPr/>
          </p:nvSpPr>
          <p:spPr>
            <a:xfrm>
              <a:off x="304592" y="192682"/>
              <a:ext cx="1614944" cy="429895"/>
            </a:xfrm>
            <a:prstGeom prst="parallelogram">
              <a:avLst/>
            </a:prstGeom>
            <a:solidFill>
              <a:srgbClr val="EA8B00"/>
            </a:solidFill>
            <a:ln w="22225">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矩形 6">
              <a:extLst>
                <a:ext uri="{FF2B5EF4-FFF2-40B4-BE49-F238E27FC236}">
                  <a16:creationId xmlns="" xmlns:a16="http://schemas.microsoft.com/office/drawing/2014/main" id="{84995F56-3B4A-5F32-4FF0-CD53AA6402A8}"/>
                </a:ext>
              </a:extLst>
            </p:cNvPr>
            <p:cNvSpPr/>
            <p:nvPr>
              <p:custDataLst>
                <p:tags r:id="rId1"/>
              </p:custDataLst>
            </p:nvPr>
          </p:nvSpPr>
          <p:spPr>
            <a:xfrm>
              <a:off x="479376" y="188640"/>
              <a:ext cx="1368152" cy="430887"/>
            </a:xfrm>
            <a:prstGeom prst="rect">
              <a:avLst/>
            </a:prstGeom>
          </p:spPr>
          <p:txBody>
            <a:bodyPr wrap="square">
              <a:spAutoFit/>
            </a:bodyPr>
            <a:lstStyle/>
            <a:p>
              <a:r>
                <a:rPr lang="zh-CN" altLang="en-US" sz="2200" b="1" dirty="0" smtClean="0">
                  <a:solidFill>
                    <a:schemeClr val="bg1"/>
                  </a:solidFill>
                </a:rPr>
                <a:t>热点专练</a:t>
              </a:r>
              <a:endParaRPr lang="zh-CN" altLang="en-US" sz="2200" b="1" dirty="0">
                <a:solidFill>
                  <a:schemeClr val="bg1"/>
                </a:solidFill>
              </a:endParaRPr>
            </a:p>
          </p:txBody>
        </p:sp>
      </p:grpSp>
      <p:pic>
        <p:nvPicPr>
          <p:cNvPr id="146455" name="图片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57234" y="1163190"/>
            <a:ext cx="1046197" cy="140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928842" y="2564904"/>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9</a:t>
            </a:r>
            <a:endParaRPr lang="zh-CN" altLang="en-US" dirty="0"/>
          </a:p>
        </p:txBody>
      </p:sp>
      <p:pic>
        <p:nvPicPr>
          <p:cNvPr id="146456" name="Picture 24"/>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94631" y="4260222"/>
            <a:ext cx="897113" cy="177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863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6456"/>
                                        </p:tgtEl>
                                        <p:attrNameLst>
                                          <p:attrName>style.visibility</p:attrName>
                                        </p:attrNameLst>
                                      </p:cBhvr>
                                      <p:to>
                                        <p:strVal val="visible"/>
                                      </p:to>
                                    </p:set>
                                    <p:animEffect transition="in" filter="blinds(horizontal)">
                                      <p:cBhvr>
                                        <p:cTn id="12" dur="500"/>
                                        <p:tgtEl>
                                          <p:spTgt spid="146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金榜苑-蓝绿">
      <a:dk1>
        <a:sysClr val="windowText" lastClr="000000"/>
      </a:dk1>
      <a:lt1>
        <a:sysClr val="window" lastClr="FFFFFF"/>
      </a:lt1>
      <a:dk2>
        <a:srgbClr val="2D3967"/>
      </a:dk2>
      <a:lt2>
        <a:srgbClr val="ECB594"/>
      </a:lt2>
      <a:accent1>
        <a:srgbClr val="376698"/>
      </a:accent1>
      <a:accent2>
        <a:srgbClr val="4893CF"/>
      </a:accent2>
      <a:accent3>
        <a:srgbClr val="7AD9E7"/>
      </a:accent3>
      <a:accent4>
        <a:srgbClr val="8BBB96"/>
      </a:accent4>
      <a:accent5>
        <a:srgbClr val="659677"/>
      </a:accent5>
      <a:accent6>
        <a:srgbClr val="FF5050"/>
      </a:accent6>
      <a:hlink>
        <a:srgbClr val="0563C1"/>
      </a:hlink>
      <a:folHlink>
        <a:srgbClr val="954F72"/>
      </a:folHlink>
    </a:clrScheme>
    <a:fontScheme name="chaoqing">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演示文稿1" id="{93839E16-1218-4D33-878B-398FF0D34803}" vid="{3150DE73-8EBB-4C95-9D95-914E3E908A2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12147</TotalTime>
  <Words>2213</Words>
  <Application>Microsoft Office PowerPoint</Application>
  <PresentationFormat>宽屏</PresentationFormat>
  <Paragraphs>179</Paragraphs>
  <Slides>30</Slides>
  <Notes>0</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30</vt:i4>
      </vt:variant>
    </vt:vector>
  </HeadingPairs>
  <TitlesOfParts>
    <vt:vector size="43" baseType="lpstr">
      <vt:lpstr>DOUYU Font</vt:lpstr>
      <vt:lpstr>KaiTi</vt:lpstr>
      <vt:lpstr>方正仿宋简体</vt:lpstr>
      <vt:lpstr>黑体</vt:lpstr>
      <vt:lpstr>楷体_GB2312</vt:lpstr>
      <vt:lpstr>宋体</vt:lpstr>
      <vt:lpstr>微软雅黑</vt:lpstr>
      <vt:lpstr>Arial</vt:lpstr>
      <vt:lpstr>Calibri</vt:lpstr>
      <vt:lpstr>Courier New</vt:lpstr>
      <vt:lpstr>Times New Roman</vt:lpstr>
      <vt:lpstr>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国雄 范</dc:creator>
  <cp:lastModifiedBy>Administrator</cp:lastModifiedBy>
  <cp:revision>736</cp:revision>
  <dcterms:created xsi:type="dcterms:W3CDTF">2021-11-07T03:17:42Z</dcterms:created>
  <dcterms:modified xsi:type="dcterms:W3CDTF">2024-03-16T06:20:14Z</dcterms:modified>
</cp:coreProperties>
</file>