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817" r:id="rId2"/>
    <p:sldId id="767" r:id="rId3"/>
    <p:sldId id="834" r:id="rId4"/>
    <p:sldId id="825" r:id="rId5"/>
    <p:sldId id="776" r:id="rId6"/>
    <p:sldId id="858" r:id="rId7"/>
    <p:sldId id="859" r:id="rId8"/>
    <p:sldId id="860" r:id="rId9"/>
    <p:sldId id="838" r:id="rId10"/>
    <p:sldId id="715" r:id="rId11"/>
    <p:sldId id="887" r:id="rId12"/>
    <p:sldId id="888" r:id="rId13"/>
    <p:sldId id="889" r:id="rId14"/>
    <p:sldId id="890" r:id="rId15"/>
    <p:sldId id="831" r:id="rId16"/>
    <p:sldId id="892" r:id="rId17"/>
    <p:sldId id="894" r:id="rId18"/>
    <p:sldId id="896" r:id="rId19"/>
    <p:sldId id="863" r:id="rId20"/>
    <p:sldId id="864" r:id="rId21"/>
    <p:sldId id="865" r:id="rId22"/>
    <p:sldId id="867" r:id="rId23"/>
    <p:sldId id="897" r:id="rId24"/>
    <p:sldId id="899" r:id="rId25"/>
    <p:sldId id="901" r:id="rId26"/>
    <p:sldId id="902" r:id="rId27"/>
    <p:sldId id="832" r:id="rId28"/>
    <p:sldId id="623" r:id="rId29"/>
    <p:sldId id="846" r:id="rId30"/>
    <p:sldId id="624" r:id="rId31"/>
    <p:sldId id="847" r:id="rId32"/>
    <p:sldId id="625" r:id="rId33"/>
    <p:sldId id="903" r:id="rId34"/>
    <p:sldId id="904" r:id="rId35"/>
    <p:sldId id="907" r:id="rId36"/>
    <p:sldId id="906" r:id="rId37"/>
    <p:sldId id="905" r:id="rId38"/>
    <p:sldId id="833" r:id="rId39"/>
    <p:sldId id="627" r:id="rId40"/>
    <p:sldId id="849" r:id="rId41"/>
    <p:sldId id="628" r:id="rId42"/>
    <p:sldId id="850" r:id="rId43"/>
    <p:sldId id="629" r:id="rId44"/>
    <p:sldId id="630" r:id="rId45"/>
    <p:sldId id="852" r:id="rId46"/>
    <p:sldId id="631" r:id="rId47"/>
    <p:sldId id="811" r:id="rId48"/>
    <p:sldId id="632" r:id="rId49"/>
    <p:sldId id="853" r:id="rId50"/>
    <p:sldId id="633" r:id="rId51"/>
    <p:sldId id="812" r:id="rId52"/>
    <p:sldId id="634" r:id="rId53"/>
    <p:sldId id="854" r:id="rId54"/>
    <p:sldId id="635" r:id="rId55"/>
    <p:sldId id="813" r:id="rId56"/>
    <p:sldId id="636" r:id="rId57"/>
    <p:sldId id="637" r:id="rId58"/>
    <p:sldId id="672" r:id="rId59"/>
    <p:sldId id="638" r:id="rId60"/>
    <p:sldId id="909" r:id="rId61"/>
    <p:sldId id="639" r:id="rId62"/>
    <p:sldId id="857" r:id="rId63"/>
    <p:sldId id="640" r:id="rId64"/>
    <p:sldId id="814" r:id="rId65"/>
    <p:sldId id="912" r:id="rId66"/>
    <p:sldId id="910" r:id="rId67"/>
    <p:sldId id="911" r:id="rId68"/>
    <p:sldId id="816" r:id="rId69"/>
    <p:sldId id="821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552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方法指导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3200" cy="6858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916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规律方法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76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12193200" cy="68610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12193200" cy="68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99" r:id="rId19"/>
    <p:sldLayoutId id="2147483700" r:id="rId20"/>
    <p:sldLayoutId id="2147483672" r:id="rId21"/>
    <p:sldLayoutId id="2147483651" r:id="rId22"/>
    <p:sldLayoutId id="2147483675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4.png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1.docx"/><Relationship Id="rId10" Type="http://schemas.openxmlformats.org/officeDocument/2006/relationships/image" Target="../media/image23.emf"/><Relationship Id="rId4" Type="http://schemas.openxmlformats.org/officeDocument/2006/relationships/image" Target="../media/image25.png"/><Relationship Id="rId9" Type="http://schemas.openxmlformats.org/officeDocument/2006/relationships/package" Target="../embeddings/Microsoft_Word___3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4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pn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5.docx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6.docx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tiff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.xml"/><Relationship Id="rId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0.tiff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1.tiff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tiff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tiff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45.tiff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tiff"/><Relationship Id="rId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tiff"/><Relationship Id="rId5" Type="http://schemas.openxmlformats.org/officeDocument/2006/relationships/image" Target="../media/image45.tiff"/><Relationship Id="rId4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49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49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51.tiff"/><Relationship Id="rId2" Type="http://schemas.openxmlformats.org/officeDocument/2006/relationships/slide" Target="slide39.xml"/><Relationship Id="rId16" Type="http://schemas.openxmlformats.org/officeDocument/2006/relationships/image" Target="../media/image50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52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53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54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55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56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57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59.tiff"/><Relationship Id="rId2" Type="http://schemas.openxmlformats.org/officeDocument/2006/relationships/slide" Target="slide39.xml"/><Relationship Id="rId16" Type="http://schemas.openxmlformats.org/officeDocument/2006/relationships/image" Target="../media/image58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60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61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64.tiff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63.png"/><Relationship Id="rId2" Type="http://schemas.openxmlformats.org/officeDocument/2006/relationships/slide" Target="slide39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62.png"/><Relationship Id="rId3" Type="http://schemas.openxmlformats.org/officeDocument/2006/relationships/slide" Target="slide39.xml"/><Relationship Id="rId21" Type="http://schemas.openxmlformats.org/officeDocument/2006/relationships/image" Target="../media/image63.png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66.tiff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image" Target="../media/image65.emf"/><Relationship Id="rId1" Type="http://schemas.openxmlformats.org/officeDocument/2006/relationships/vmlDrawing" Target="../drawings/vmlDrawing6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3.xml"/><Relationship Id="rId15" Type="http://schemas.openxmlformats.org/officeDocument/2006/relationships/slide" Target="slide61.xml"/><Relationship Id="rId10" Type="http://schemas.openxmlformats.org/officeDocument/2006/relationships/slide" Target="slide52.xml"/><Relationship Id="rId19" Type="http://schemas.openxmlformats.org/officeDocument/2006/relationships/package" Target="../embeddings/Microsoft_Word___8.docx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69.png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68.tiff"/><Relationship Id="rId2" Type="http://schemas.openxmlformats.org/officeDocument/2006/relationships/slide" Target="slide39.xml"/><Relationship Id="rId16" Type="http://schemas.openxmlformats.org/officeDocument/2006/relationships/image" Target="../media/image67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72.tiff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71.png"/><Relationship Id="rId2" Type="http://schemas.openxmlformats.org/officeDocument/2006/relationships/slide" Target="slide39.xml"/><Relationship Id="rId16" Type="http://schemas.openxmlformats.org/officeDocument/2006/relationships/image" Target="../media/image70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74.png"/><Relationship Id="rId2" Type="http://schemas.openxmlformats.org/officeDocument/2006/relationships/slide" Target="slide39.xml"/><Relationship Id="rId16" Type="http://schemas.openxmlformats.org/officeDocument/2006/relationships/image" Target="../media/image73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8.png"/><Relationship Id="rId3" Type="http://schemas.openxmlformats.org/officeDocument/2006/relationships/slide" Target="slide39.xml"/><Relationship Id="rId21" Type="http://schemas.openxmlformats.org/officeDocument/2006/relationships/package" Target="../embeddings/Microsoft_Word___9.docx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7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24" Type="http://schemas.openxmlformats.org/officeDocument/2006/relationships/image" Target="../media/image76.emf"/><Relationship Id="rId5" Type="http://schemas.openxmlformats.org/officeDocument/2006/relationships/slide" Target="slide43.xml"/><Relationship Id="rId15" Type="http://schemas.openxmlformats.org/officeDocument/2006/relationships/slide" Target="slide61.xml"/><Relationship Id="rId23" Type="http://schemas.openxmlformats.org/officeDocument/2006/relationships/package" Target="../embeddings/Microsoft_Word___10.docx"/><Relationship Id="rId10" Type="http://schemas.openxmlformats.org/officeDocument/2006/relationships/slide" Target="slide52.xml"/><Relationship Id="rId19" Type="http://schemas.openxmlformats.org/officeDocument/2006/relationships/image" Target="../media/image79.png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Relationship Id="rId22" Type="http://schemas.openxmlformats.org/officeDocument/2006/relationships/image" Target="../media/image75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8.png"/><Relationship Id="rId3" Type="http://schemas.openxmlformats.org/officeDocument/2006/relationships/slide" Target="slide39.xml"/><Relationship Id="rId21" Type="http://schemas.openxmlformats.org/officeDocument/2006/relationships/package" Target="../embeddings/Microsoft_Word___11.docx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8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24" Type="http://schemas.openxmlformats.org/officeDocument/2006/relationships/image" Target="../media/image82.emf"/><Relationship Id="rId5" Type="http://schemas.openxmlformats.org/officeDocument/2006/relationships/slide" Target="slide43.xml"/><Relationship Id="rId15" Type="http://schemas.openxmlformats.org/officeDocument/2006/relationships/slide" Target="slide61.xml"/><Relationship Id="rId23" Type="http://schemas.openxmlformats.org/officeDocument/2006/relationships/package" Target="../embeddings/Microsoft_Word___12.docx"/><Relationship Id="rId10" Type="http://schemas.openxmlformats.org/officeDocument/2006/relationships/slide" Target="slide52.xml"/><Relationship Id="rId19" Type="http://schemas.openxmlformats.org/officeDocument/2006/relationships/image" Target="../media/image79.png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Relationship Id="rId22" Type="http://schemas.openxmlformats.org/officeDocument/2006/relationships/image" Target="../media/image8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83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86.png"/><Relationship Id="rId3" Type="http://schemas.openxmlformats.org/officeDocument/2006/relationships/slide" Target="slide39.xml"/><Relationship Id="rId21" Type="http://schemas.openxmlformats.org/officeDocument/2006/relationships/image" Target="../media/image84.emf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85.tiff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package" Target="../embeddings/Microsoft_Word___13.docx"/><Relationship Id="rId1" Type="http://schemas.openxmlformats.org/officeDocument/2006/relationships/vmlDrawing" Target="../drawings/vmlDrawing9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3.xml"/><Relationship Id="rId15" Type="http://schemas.openxmlformats.org/officeDocument/2006/relationships/slide" Target="slide61.xml"/><Relationship Id="rId10" Type="http://schemas.openxmlformats.org/officeDocument/2006/relationships/slide" Target="slide52.xml"/><Relationship Id="rId19" Type="http://schemas.openxmlformats.org/officeDocument/2006/relationships/image" Target="../media/image87.png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package" Target="../embeddings/Microsoft_Word___14.docx"/><Relationship Id="rId3" Type="http://schemas.openxmlformats.org/officeDocument/2006/relationships/slide" Target="slide39.xml"/><Relationship Id="rId21" Type="http://schemas.openxmlformats.org/officeDocument/2006/relationships/image" Target="../media/image92.png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90.tiff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image" Target="../media/image91.png"/><Relationship Id="rId1" Type="http://schemas.openxmlformats.org/officeDocument/2006/relationships/vmlDrawing" Target="../drawings/vmlDrawing10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3.xml"/><Relationship Id="rId15" Type="http://schemas.openxmlformats.org/officeDocument/2006/relationships/slide" Target="slide61.xml"/><Relationship Id="rId23" Type="http://schemas.openxmlformats.org/officeDocument/2006/relationships/image" Target="../media/image89.emf"/><Relationship Id="rId10" Type="http://schemas.openxmlformats.org/officeDocument/2006/relationships/slide" Target="slide52.xml"/><Relationship Id="rId19" Type="http://schemas.openxmlformats.org/officeDocument/2006/relationships/image" Target="../media/image88.emf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Relationship Id="rId22" Type="http://schemas.openxmlformats.org/officeDocument/2006/relationships/package" Target="../embeddings/Microsoft_Word___15.docx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95.png"/><Relationship Id="rId3" Type="http://schemas.openxmlformats.org/officeDocument/2006/relationships/slide" Target="slide39.xml"/><Relationship Id="rId21" Type="http://schemas.openxmlformats.org/officeDocument/2006/relationships/package" Target="../embeddings/Microsoft_Word___16.docx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94.tiff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image" Target="../media/image97.png"/><Relationship Id="rId1" Type="http://schemas.openxmlformats.org/officeDocument/2006/relationships/vmlDrawing" Target="../drawings/vmlDrawing11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3.xml"/><Relationship Id="rId15" Type="http://schemas.openxmlformats.org/officeDocument/2006/relationships/slide" Target="slide61.xml"/><Relationship Id="rId10" Type="http://schemas.openxmlformats.org/officeDocument/2006/relationships/slide" Target="slide52.xml"/><Relationship Id="rId19" Type="http://schemas.openxmlformats.org/officeDocument/2006/relationships/image" Target="../media/image96.png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Relationship Id="rId22" Type="http://schemas.openxmlformats.org/officeDocument/2006/relationships/image" Target="../media/image93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100.png"/><Relationship Id="rId3" Type="http://schemas.openxmlformats.org/officeDocument/2006/relationships/slide" Target="slide39.xml"/><Relationship Id="rId21" Type="http://schemas.openxmlformats.org/officeDocument/2006/relationships/image" Target="../media/image98.emf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99.tiff"/><Relationship Id="rId2" Type="http://schemas.openxmlformats.org/officeDocument/2006/relationships/slideLayout" Target="../slideLayouts/slideLayout23.xml"/><Relationship Id="rId16" Type="http://schemas.openxmlformats.org/officeDocument/2006/relationships/slide" Target="slide63.xml"/><Relationship Id="rId20" Type="http://schemas.openxmlformats.org/officeDocument/2006/relationships/package" Target="../embeddings/Microsoft_Word___17.docx"/><Relationship Id="rId1" Type="http://schemas.openxmlformats.org/officeDocument/2006/relationships/vmlDrawing" Target="../drawings/vmlDrawing12.v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3.xml"/><Relationship Id="rId15" Type="http://schemas.openxmlformats.org/officeDocument/2006/relationships/slide" Target="slide61.xml"/><Relationship Id="rId10" Type="http://schemas.openxmlformats.org/officeDocument/2006/relationships/slide" Target="slide52.xml"/><Relationship Id="rId19" Type="http://schemas.openxmlformats.org/officeDocument/2006/relationships/image" Target="../media/image101.png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102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102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104.png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103.png"/><Relationship Id="rId2" Type="http://schemas.openxmlformats.org/officeDocument/2006/relationships/slide" Target="slide39.xml"/><Relationship Id="rId16" Type="http://schemas.openxmlformats.org/officeDocument/2006/relationships/image" Target="../media/image102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19" Type="http://schemas.openxmlformats.org/officeDocument/2006/relationships/image" Target="../media/image105.png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1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2" Type="http://schemas.openxmlformats.org/officeDocument/2006/relationships/slide" Target="slide39.xml"/><Relationship Id="rId16" Type="http://schemas.openxmlformats.org/officeDocument/2006/relationships/image" Target="../media/image106.tiff"/><Relationship Id="rId1" Type="http://schemas.openxmlformats.org/officeDocument/2006/relationships/slideLayout" Target="../slideLayouts/slideLayout23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slide" Target="slide44.xml"/><Relationship Id="rId15" Type="http://schemas.openxmlformats.org/officeDocument/2006/relationships/slide" Target="slide63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3" Type="http://schemas.openxmlformats.org/officeDocument/2006/relationships/slide" Target="slide39.xml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image" Target="../media/image107.tiff"/><Relationship Id="rId2" Type="http://schemas.openxmlformats.org/officeDocument/2006/relationships/slide" Target="slide3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3.xml"/><Relationship Id="rId15" Type="http://schemas.openxmlformats.org/officeDocument/2006/relationships/slide" Target="slide61.xml"/><Relationship Id="rId10" Type="http://schemas.openxmlformats.org/officeDocument/2006/relationships/slide" Target="slide52.xml"/><Relationship Id="rId4" Type="http://schemas.openxmlformats.org/officeDocument/2006/relationships/slide" Target="slide41.xml"/><Relationship Id="rId9" Type="http://schemas.openxmlformats.org/officeDocument/2006/relationships/slide" Target="slide50.xml"/><Relationship Id="rId14" Type="http://schemas.openxmlformats.org/officeDocument/2006/relationships/slide" Target="slide5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:a16="http://schemas.microsoft.com/office/drawing/2014/main" xmlns="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209309" y="1612675"/>
              <a:ext cx="1773382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2400" dirty="0" smtClean="0"/>
                <a:t>第</a:t>
              </a:r>
              <a:r>
                <a:rPr lang="en-US" altLang="zh-CN" sz="2400" dirty="0" smtClean="0"/>
                <a:t>63</a:t>
              </a:r>
              <a:r>
                <a:rPr lang="zh-CN" altLang="en-US" sz="2400" dirty="0" smtClean="0"/>
                <a:t>讲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300332" y="2784562"/>
            <a:ext cx="11591336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5200" b="1" dirty="0" smtClean="0">
                <a:solidFill>
                  <a:schemeClr val="bg1"/>
                </a:solidFill>
              </a:rPr>
              <a:t>官能团</a:t>
            </a:r>
            <a:r>
              <a:rPr lang="zh-CN" altLang="en-US" sz="5200" b="1" dirty="0">
                <a:solidFill>
                  <a:schemeClr val="bg1"/>
                </a:solidFill>
              </a:rPr>
              <a:t>与有机物的性质　有机反应类型</a:t>
            </a:r>
          </a:p>
        </p:txBody>
      </p:sp>
    </p:spTree>
    <p:extLst>
      <p:ext uri="{BB962C8B-B14F-4D97-AF65-F5344CB8AC3E}">
        <p14:creationId xmlns:p14="http://schemas.microsoft.com/office/powerpoint/2010/main" val="1815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72816"/>
            <a:ext cx="11160000" cy="4726400"/>
            <a:chOff x="792914" y="3925222"/>
            <a:chExt cx="11160000" cy="472640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4613511"/>
            </a:xfrm>
            <a:prstGeom prst="roundRect">
              <a:avLst>
                <a:gd name="adj" fmla="val 245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2008594"/>
            <a:ext cx="6912768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的结构简式可知，其分子式为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的分子中含有酯基、羟基和碳碳双键，一定条件下能发生加成、加聚、取代、氧化反应，故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52" y="2122539"/>
            <a:ext cx="3297299" cy="137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95400" y="4188690"/>
            <a:ext cx="10586645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在催化剂的作用下，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分子中的碳碳双键和苯环能与氢气发生加成反应，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最多能与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氢气加成，故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不能与酸性高锰酸钾溶液反应，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的分子中含有碳碳双键，能与酸性高锰酸钾溶液反应，使其褪色，能区分，故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900800"/>
            <a:ext cx="1141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有机物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    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是一种药物的重要中间体，可通过下列途径合成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可发生加成、氧化、取代、消去反应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的试剂与条件是浓硫酸、乙醇、加热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Z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发生加成反应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705758"/>
            <a:ext cx="1792236" cy="11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 descr="15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12" y="2850534"/>
            <a:ext cx="3926046" cy="11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 descr="1537+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12" y="4102035"/>
            <a:ext cx="3926046" cy="12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8723" y="504926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421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2952328"/>
            <a:chOff x="792914" y="3925222"/>
            <a:chExt cx="11160000" cy="295232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839438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04110" y="2336103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在氢氧化钠的水溶液中加热发生取代反应生成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被酸性高锰酸钾溶液氧化为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和乙醇在一定条件下发生酯化反应生成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，据此分析解答。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3" descr="15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275851"/>
            <a:ext cx="3926046" cy="11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537+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527352"/>
            <a:ext cx="3926046" cy="12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台州高三模拟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穿心莲内酯具有祛热解毒，消炎止痛之功效，被誉为天然抗生素药物，结构简式如图所示。下列说法错误的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该物质最多可与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发生加成反应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等量的该物质分别与足量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反应，消耗二者的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量之比为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该物质能与酸性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1554" name="Picture 2" descr="15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46" y="2348880"/>
            <a:ext cx="2462128" cy="26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7432" y="367115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056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836115"/>
            <a:ext cx="11160000" cy="3744416"/>
            <a:chOff x="792914" y="3925222"/>
            <a:chExt cx="11160000" cy="374441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631526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2109343"/>
            <a:ext cx="7632848" cy="279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该物质中碳碳双键可与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发生加成反应，故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该物质最多可与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发生加成反应，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该物质中羟基可与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反应，酯基可与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反应，故等量的该物质分别与足量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反应，消耗二者的物质的量之比为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2" descr="15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141565"/>
            <a:ext cx="2462128" cy="26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95400" y="4845369"/>
            <a:ext cx="1058664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该物质含有羟基和碳碳双键，均能与酸性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87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892850" y="2649686"/>
            <a:ext cx="51179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有机反应类型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考点二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628800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常见有机反应类型与有机物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官能团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26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93346"/>
              </p:ext>
            </p:extLst>
          </p:nvPr>
        </p:nvGraphicFramePr>
        <p:xfrm>
          <a:off x="479376" y="2460131"/>
          <a:ext cx="11160000" cy="3840480"/>
        </p:xfrm>
        <a:graphic>
          <a:graphicData uri="http://schemas.openxmlformats.org/drawingml/2006/table">
            <a:tbl>
              <a:tblPr/>
              <a:tblGrid>
                <a:gridCol w="927395"/>
                <a:gridCol w="2060317"/>
                <a:gridCol w="4780443"/>
                <a:gridCol w="764173"/>
                <a:gridCol w="26276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官能团、有机物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或类别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试剂、反应条件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实质或结果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加成反应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碳碳双键或碳碳三键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(X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，后同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HX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后三种需要催化剂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断一加二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不饱和度减小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取代反应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饱和烃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光照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上一下一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—X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—NO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取代与碳原子相连的氢原子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苯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(FeX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作催化剂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；浓硝酸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浓硫酸作催化剂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67369"/>
              </p:ext>
            </p:extLst>
          </p:nvPr>
        </p:nvGraphicFramePr>
        <p:xfrm>
          <a:off x="516000" y="1603962"/>
          <a:ext cx="11160000" cy="4937760"/>
        </p:xfrm>
        <a:graphic>
          <a:graphicData uri="http://schemas.openxmlformats.org/drawingml/2006/table">
            <a:tbl>
              <a:tblPr/>
              <a:tblGrid>
                <a:gridCol w="899480"/>
                <a:gridCol w="2232248"/>
                <a:gridCol w="4176464"/>
                <a:gridCol w="1008112"/>
                <a:gridCol w="2843696"/>
              </a:tblGrid>
              <a:tr h="197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官能团、有机物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或类别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试剂、反应条件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实质或结果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7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取代反应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稀硫酸作催化剂，加热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生成羧酸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羧酸的钠盐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和醇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—OH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羧酸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浓硫酸作催化剂，加热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生成酯和水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(Cu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作催化剂，加热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去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生成乙醛和水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OH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酸性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KMnO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被氧化为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被氧化为乙酸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4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12423"/>
              </p:ext>
            </p:extLst>
          </p:nvPr>
        </p:nvGraphicFramePr>
        <p:xfrm>
          <a:off x="516000" y="1657321"/>
          <a:ext cx="11160000" cy="4982484"/>
        </p:xfrm>
        <a:graphic>
          <a:graphicData uri="http://schemas.openxmlformats.org/drawingml/2006/table">
            <a:tbl>
              <a:tblPr/>
              <a:tblGrid>
                <a:gridCol w="899480"/>
                <a:gridCol w="3384376"/>
                <a:gridCol w="2808312"/>
                <a:gridCol w="1296144"/>
                <a:gridCol w="2771688"/>
              </a:tblGrid>
              <a:tr h="197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官能团、有机物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或类别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试剂、反应条件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实质或结果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消去反应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醇羟基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β-H)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浓硫酸作催化剂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醇羟基、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—X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消去，产生碳碳双键或碳碳三键及小分子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—X(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β-H)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醇溶液，加热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加聚反应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碳碳双键、碳碳三键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催化剂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多合一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原子利用率为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100%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缩聚反应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含有两个或两个以上能发生缩聚反应的官能团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催化剂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多合一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一般有小分子物质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HX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1.4-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溴甲基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-1-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环己烯的一种合成路线如下：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6674" name="Picture 2" descr="15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63" y="2223319"/>
            <a:ext cx="5383674" cy="20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3847825"/>
            <a:ext cx="114120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中均有一个手性碳原子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的反应类型依次为加成反应、还原反应和消去反应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一步制备化合物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的转化条件是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的水溶液，加热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化合物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先经酸性高锰酸钾溶液氧化，再与乙醇在浓硫酸催化下酯化可制得化合物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endParaRPr lang="zh-CN" altLang="zh-CN" sz="1050" kern="100" spc="-6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26180" y="54419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2786580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2786580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59496" y="1800480"/>
            <a:ext cx="10369152" cy="10437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掌握常见官能团的性质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掌握常见有机反应类型与官能团之间的关系，能判断反应类型。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540" y="1662670"/>
            <a:ext cx="517928" cy="1478298"/>
            <a:chOff x="919540" y="1662670"/>
            <a:chExt cx="517928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9540" y="1792588"/>
              <a:ext cx="51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复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习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3816424"/>
            <a:chOff x="792914" y="3925222"/>
            <a:chExt cx="11160000" cy="3816424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03534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4453214"/>
            <a:ext cx="1058664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发生还原反应生成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中含有碳碳双键，可被酸性高锰酸钾溶液氧化。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15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28" y="2353413"/>
            <a:ext cx="4943191" cy="18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1" y="2259454"/>
            <a:ext cx="5534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连接支链的碳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原子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为手性碳原子，化合物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中没有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手性碳原子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1,3-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丁二烯与丙烯酸乙酯加成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052868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甲基丁香酚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           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可用作食用香精，某小组设计的制备甲基丁香酚的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流程</a:t>
            </a:r>
            <a:endParaRPr lang="en-US" altLang="zh-CN" sz="2400" kern="100" spc="-1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54" y="1574210"/>
            <a:ext cx="1792236" cy="17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 descr="15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90" y="3558813"/>
            <a:ext cx="5104420" cy="28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645187"/>
            <a:ext cx="11412000" cy="365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可与溴水发生加成反应，也能发生银镜反应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.R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—COOH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.R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—CH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            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R—CH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                             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R—CH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，碳碳双键在此条件下也可被还原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447269"/>
            <a:ext cx="1175565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7" y="4328186"/>
            <a:ext cx="1175565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68036"/>
              </p:ext>
            </p:extLst>
          </p:nvPr>
        </p:nvGraphicFramePr>
        <p:xfrm>
          <a:off x="2270867" y="2717883"/>
          <a:ext cx="15335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5" name="文档" r:id="rId5" imgW="1557332" imgH="715379" progId="Word.Document.12">
                  <p:embed/>
                </p:oleObj>
              </mc:Choice>
              <mc:Fallback>
                <p:oleObj name="文档" r:id="rId5" imgW="1557332" imgH="715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867" y="2717883"/>
                        <a:ext cx="1533525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938998"/>
              </p:ext>
            </p:extLst>
          </p:nvPr>
        </p:nvGraphicFramePr>
        <p:xfrm>
          <a:off x="2672607" y="3401484"/>
          <a:ext cx="17351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6" name="文档" r:id="rId7" imgW="1735487" imgH="992300" progId="Word.Document.12">
                  <p:embed/>
                </p:oleObj>
              </mc:Choice>
              <mc:Fallback>
                <p:oleObj name="文档" r:id="rId7" imgW="173548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2607" y="3401484"/>
                        <a:ext cx="1735137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13621"/>
              </p:ext>
            </p:extLst>
          </p:nvPr>
        </p:nvGraphicFramePr>
        <p:xfrm>
          <a:off x="2143933" y="4597053"/>
          <a:ext cx="17351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7" name="文档" r:id="rId9" imgW="1735487" imgH="993742" progId="Word.Document.12">
                  <p:embed/>
                </p:oleObj>
              </mc:Choice>
              <mc:Fallback>
                <p:oleObj name="文档" r:id="rId9" imgW="1735487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3933" y="4597053"/>
                        <a:ext cx="1735137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5850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中所含官能团的名称是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(2)B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的反应类型分别是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完成下列各步的化学方程式并指明反应类型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3" descr="15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35" y="1873229"/>
            <a:ext cx="5053881" cy="28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0000" y="4928249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；反应类型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5800" y="215027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醚键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0362" y="3131242"/>
            <a:ext cx="1415772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19862" y="3149677"/>
            <a:ext cx="1415772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还原反应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91944" y="314463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71463" y="4970640"/>
            <a:ext cx="10417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=CHCHO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2[Ag(NH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]OH              CH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=CHCOONH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2Ag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54519"/>
              </p:ext>
            </p:extLst>
          </p:nvPr>
        </p:nvGraphicFramePr>
        <p:xfrm>
          <a:off x="5672661" y="4679263"/>
          <a:ext cx="16732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9" name="文档" r:id="rId4" imgW="1692658" imgH="985810" progId="Word.Document.12">
                  <p:embed/>
                </p:oleObj>
              </mc:Choice>
              <mc:Fallback>
                <p:oleObj name="文档" r:id="rId4" imgW="1692658" imgH="985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2661" y="4679263"/>
                        <a:ext cx="1673225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666398" y="5513742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18" name="矩形 17"/>
          <p:cNvSpPr/>
          <p:nvPr/>
        </p:nvSpPr>
        <p:spPr>
          <a:xfrm>
            <a:off x="3350987" y="55259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氧化反应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97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524685"/>
            <a:ext cx="577800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反应类型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718" y="1700808"/>
            <a:ext cx="4884639" cy="3273943"/>
            <a:chOff x="482718" y="1520935"/>
            <a:chExt cx="4884639" cy="3273943"/>
          </a:xfrm>
        </p:grpSpPr>
        <p:pic>
          <p:nvPicPr>
            <p:cNvPr id="1607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763" y="1520935"/>
              <a:ext cx="1472547" cy="130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1" name="Picture 3" descr="2024-01-25_17344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987" y="1765534"/>
              <a:ext cx="2371370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126" y="3006288"/>
              <a:ext cx="2046739" cy="178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2112692"/>
                </p:ext>
              </p:extLst>
            </p:nvPr>
          </p:nvGraphicFramePr>
          <p:xfrm>
            <a:off x="482718" y="3355330"/>
            <a:ext cx="1785938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90" name="文档" r:id="rId6" imgW="1785875" imgH="793624" progId="Word.Document.12">
                    <p:embed/>
                  </p:oleObj>
                </mc:Choice>
                <mc:Fallback>
                  <p:oleObj name="文档" r:id="rId6" imgW="1785875" imgH="79362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2718" y="3355330"/>
                          <a:ext cx="1785938" cy="793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2628674" y="223149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945285" y="3624932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HCl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1847528" y="514009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endParaRPr lang="zh-CN" altLang="en-US" dirty="0"/>
          </a:p>
        </p:txBody>
      </p:sp>
      <p:pic>
        <p:nvPicPr>
          <p:cNvPr id="16" name="Picture 3" descr="15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6" y="1833436"/>
            <a:ext cx="5504227" cy="30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043979"/>
            <a:ext cx="5778008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</a:p>
        </p:txBody>
      </p:sp>
      <p:pic>
        <p:nvPicPr>
          <p:cNvPr id="3" name="Picture 3" descr="15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6" y="1833436"/>
            <a:ext cx="5504227" cy="30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7" y="3665185"/>
            <a:ext cx="2194204" cy="18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977147" y="1638325"/>
            <a:ext cx="4614797" cy="1835075"/>
            <a:chOff x="816264" y="1515222"/>
            <a:chExt cx="4614797" cy="1835075"/>
          </a:xfrm>
        </p:grpSpPr>
        <p:pic>
          <p:nvPicPr>
            <p:cNvPr id="16179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64" y="1515222"/>
              <a:ext cx="2113448" cy="18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66526"/>
                </p:ext>
              </p:extLst>
            </p:nvPr>
          </p:nvGraphicFramePr>
          <p:xfrm>
            <a:off x="3719736" y="1937745"/>
            <a:ext cx="1711325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13" name="文档" r:id="rId6" imgW="1711373" imgH="793624" progId="Word.Document.12">
                    <p:embed/>
                  </p:oleObj>
                </mc:Choice>
                <mc:Fallback>
                  <p:oleObj name="文档" r:id="rId6" imgW="1711373" imgH="79362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19736" y="1937745"/>
                          <a:ext cx="1711325" cy="793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2732818" y="2163294"/>
              <a:ext cx="1058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HBr</a:t>
              </a:r>
              <a:endParaRPr lang="zh-CN" altLang="en-US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390000" y="5014917"/>
            <a:ext cx="1024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；反应类型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15014" y="508761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144562"/>
            <a:ext cx="5778008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</a:p>
        </p:txBody>
      </p:sp>
      <p:sp>
        <p:nvSpPr>
          <p:cNvPr id="17" name="矩形 16"/>
          <p:cNvSpPr/>
          <p:nvPr/>
        </p:nvSpPr>
        <p:spPr>
          <a:xfrm>
            <a:off x="390000" y="5185767"/>
            <a:ext cx="1024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；反应类型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8" y="3739417"/>
            <a:ext cx="1895527" cy="19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099484" y="1700808"/>
            <a:ext cx="4204428" cy="1909587"/>
            <a:chOff x="1099484" y="1600225"/>
            <a:chExt cx="4204428" cy="1909587"/>
          </a:xfrm>
        </p:grpSpPr>
        <p:pic>
          <p:nvPicPr>
            <p:cNvPr id="1628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84" y="1600225"/>
              <a:ext cx="2033330" cy="19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922614"/>
                </p:ext>
              </p:extLst>
            </p:nvPr>
          </p:nvGraphicFramePr>
          <p:xfrm>
            <a:off x="4278387" y="2037802"/>
            <a:ext cx="10255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36" name="文档" r:id="rId5" imgW="1025744" imgH="992300" progId="Word.Document.12">
                    <p:embed/>
                  </p:oleObj>
                </mc:Choice>
                <mc:Fallback>
                  <p:oleObj name="文档" r:id="rId5" imgW="1025744" imgH="9923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78387" y="2037802"/>
                          <a:ext cx="1025525" cy="992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3043700" y="2310448"/>
              <a:ext cx="12971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NaOH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2607526" y="4465687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NaBr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417945" y="525988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消去反应</a:t>
            </a:r>
            <a:endParaRPr lang="zh-CN" altLang="en-US" dirty="0"/>
          </a:p>
        </p:txBody>
      </p:sp>
      <p:sp>
        <p:nvSpPr>
          <p:cNvPr id="21" name="矩形 20">
            <a:hlinkClick r:id="rId7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pic>
        <p:nvPicPr>
          <p:cNvPr id="22" name="Picture 3" descr="15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6" y="1833436"/>
            <a:ext cx="5504227" cy="30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304805" y="2359188"/>
            <a:ext cx="629401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练真题   明考向</a:t>
            </a:r>
            <a:endParaRPr lang="zh-CN" altLang="zh-CN" sz="6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1494095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冠醚因分子结构形如皇冠而得名，某冠醚分子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可识别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，其合成方法如下。下列说法错误的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该反应为取代反应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均可与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核磁共振氢谱有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可增加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在苯中的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63352" y="365988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42" name="Picture 2" descr="F:\2024\一轮\步步高 大一轮 化学 浙江\154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52" y="2574056"/>
            <a:ext cx="6176348" cy="149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3665"/>
            <a:ext cx="11160000" cy="5162629"/>
            <a:chOff x="792914" y="3925222"/>
            <a:chExt cx="11160000" cy="5162629"/>
          </a:xfrm>
        </p:grpSpPr>
        <p:sp>
          <p:nvSpPr>
            <p:cNvPr id="14" name="圆角矩形 1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049738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5400" y="1612647"/>
            <a:ext cx="1080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中含有酚羟基，酚羟基呈弱酸性，能与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溶液中发生水解反应，生成醇类，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中有四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化学环境的氢原子，如图所示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kern="100" spc="-6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，核磁共振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氢谱有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组峰，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可识别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，可增加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在苯中的溶解度，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" name="Picture 2" descr="F:\2024\一轮\步步高 大一轮 化学 浙江\1542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55" y="2987466"/>
            <a:ext cx="5614862" cy="136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96" name="Picture 28" descr="F:\2024\一轮\步步高 大一轮 化学 浙江\1543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3" y="4370346"/>
            <a:ext cx="2365459" cy="14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3816424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3816424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64484" y="1662670"/>
            <a:ext cx="438282" cy="1478298"/>
            <a:chOff x="964484" y="1662670"/>
            <a:chExt cx="438282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64484" y="1792588"/>
              <a:ext cx="428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内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容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索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引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sp>
        <p:nvSpPr>
          <p:cNvPr id="11" name="文本框 10">
            <a:hlinkClick r:id="rId2" action="ppaction://hlinksldjump"/>
          </p:cNvPr>
          <p:cNvSpPr txBox="1"/>
          <p:nvPr/>
        </p:nvSpPr>
        <p:spPr>
          <a:xfrm>
            <a:off x="2703021" y="1330923"/>
            <a:ext cx="4939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zh-CN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常见官能团的性质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hlinkClick r:id="rId3" action="ppaction://hlinksldjump"/>
          </p:cNvPr>
          <p:cNvSpPr txBox="1"/>
          <p:nvPr/>
        </p:nvSpPr>
        <p:spPr>
          <a:xfrm>
            <a:off x="2703021" y="2252897"/>
            <a:ext cx="4939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考点二　　有机反应类型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hlinkClick r:id="rId4" action="ppaction://hlinksldjump"/>
          </p:cNvPr>
          <p:cNvSpPr txBox="1"/>
          <p:nvPr/>
        </p:nvSpPr>
        <p:spPr>
          <a:xfrm>
            <a:off x="2703021" y="3174871"/>
            <a:ext cx="49399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练真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题　　明考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</a:p>
        </p:txBody>
      </p:sp>
      <p:sp>
        <p:nvSpPr>
          <p:cNvPr id="19" name="文本框 18">
            <a:hlinkClick r:id="rId5" action="ppaction://hlinksldjump"/>
          </p:cNvPr>
          <p:cNvSpPr txBox="1"/>
          <p:nvPr/>
        </p:nvSpPr>
        <p:spPr>
          <a:xfrm>
            <a:off x="2703021" y="4096844"/>
            <a:ext cx="49194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dirty="0">
                <a:ln>
                  <a:solidFill>
                    <a:srgbClr val="0E59EE"/>
                  </a:solidFill>
                </a:ln>
                <a:solidFill>
                  <a:srgbClr val="2B6F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36361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390000" y="1494095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氢化可的松乙酸酯是一种糖皮质激素，具有抗炎、抗病毒作用，其结构简式如图所示。下列有关该化合物的叙述正确的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能使溴水褪色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不能发生水解反应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不能发生消去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44302" y="311239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4866" name="Picture 2" descr="F:\2024\一轮\步步高 大一轮 化学 浙江\1544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41" y="2524820"/>
            <a:ext cx="3996468" cy="210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3672408"/>
            <a:chOff x="792914" y="3925222"/>
            <a:chExt cx="11160000" cy="3672408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559518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85875" y="1772816"/>
            <a:ext cx="1069251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由图可知，该化合物的分子式为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该化合物含有碳碳双键，能与溴单质发生加成反应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溴水褪色，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该化合物含有酯基，能发生水解反应，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该化合物含有羟基，且与羟基相连的碳原子的邻位碳原子上连有氢原子，故能发生消去反应，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F:\2024\一轮\步步高 大一轮 化学 浙江\1544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89" y="1885043"/>
            <a:ext cx="3669485" cy="193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1124744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15(1)(2)(3)(4)]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化合物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可用于药用多肽的结构修饰，其人工合成路线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65890" name="Picture 2" descr="F:\2024\一轮\步步高 大一轮 化学 浙江\154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81" y="1906138"/>
            <a:ext cx="4646839" cy="38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591751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分子中碳原子的杂化轨道类型为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7928" y="5972621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4680520"/>
            <a:chOff x="792914" y="3925222"/>
            <a:chExt cx="11160000" cy="4680520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567629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95400" y="1794460"/>
            <a:ext cx="612068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经过还原反应转化为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在酸性条件下发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生水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分子中，苯环上的碳原子和双键上的碳原子为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杂化，亚甲基上的碳原子为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杂化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2" descr="F:\2024\一轮\步步高 大一轮 化学 浙江\154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7" y="1904816"/>
            <a:ext cx="4439885" cy="371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4" name="Picture 2" descr="F:\2024\一轮\步步高 大一轮 化学 浙江\1-12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149080"/>
            <a:ext cx="2273171" cy="81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07368" y="1453014"/>
            <a:ext cx="1129901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(2)B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4" name="Picture 2" descr="F:\2024\一轮\步步高 大一轮 化学 浙江\154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57" y="1220055"/>
            <a:ext cx="5319071" cy="444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28678" y="15367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492896"/>
            <a:ext cx="5219960" cy="1656184"/>
            <a:chOff x="792914" y="3925222"/>
            <a:chExt cx="5219960" cy="1656184"/>
          </a:xfrm>
        </p:grpSpPr>
        <p:sp>
          <p:nvSpPr>
            <p:cNvPr id="17" name="圆角矩形 1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5219960" cy="1543293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14450" y="279521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的反应中，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中的羟基被氯原子代替，该反应为取代反应。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07368" y="1312193"/>
            <a:ext cx="5616624" cy="52475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的一种同分异构体同时满足下列条件，写出该同分异构体的结构简式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分子中含有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种不同化学环境的氢原子；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碱性条件水解，酸化后得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种产物，其中一种含苯环且有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种含氧官能团，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种产物均能被银氨溶液氧化。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4" name="Picture 2" descr="F:\2024\一轮\步步高 大一轮 化学 浙江\154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57" y="1220055"/>
            <a:ext cx="5319071" cy="444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0" y="2668682"/>
            <a:ext cx="2779116" cy="14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12193"/>
            <a:ext cx="11160000" cy="5328592"/>
            <a:chOff x="792914" y="3925222"/>
            <a:chExt cx="11160000" cy="5328592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215701"/>
            </a:xfrm>
            <a:prstGeom prst="roundRect">
              <a:avLst>
                <a:gd name="adj" fmla="val 135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95400" y="1480592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，其一种同分异构体在碱性条件水解，酸化后得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种产物，其中一种含苯环且有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种含氧官能团，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种产物均能被银氨溶液氧化，说明该同分异构体为酯，且水解产物都含有醛基，则水解产物中，有一种是甲酸，另外一种含有羟基和醛基，该同分异构体属于甲酸酯；同时，该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同分异构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子中含有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2" descr="F:\2024\一轮\步步高 大一轮 化学 浙江\154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95" y="1590996"/>
            <a:ext cx="4200148" cy="35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30" y="5191100"/>
            <a:ext cx="2526469" cy="132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95400" y="5519082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种不同化学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环境的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氢原子，则该同分异构体的结构简式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07368" y="1497146"/>
            <a:ext cx="576064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的分子式为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，其结构简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式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4" name="Picture 2" descr="F:\2024\一轮\步步高 大一轮 化学 浙江\154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32" y="1220055"/>
            <a:ext cx="5319071" cy="444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6" name="Picture 2" descr="F:\2024\一轮\步步高 大一轮 化学 浙江\1545+1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9" y="2260659"/>
            <a:ext cx="2273171" cy="81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hlinkClick r:id="rId7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1382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62047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维生素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又称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抗坏血酸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，广泛存在于水果蔬菜中，结构简式如图。下列关于维生素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能使溴水和酸性高锰酸钾溶液褪色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可发生消去反应和加聚反应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与葡萄糖互为同分异构体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服用补铁剂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时，搭配维生素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效果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更好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63352" y="323953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1010" name="Picture 2" descr="F:\2024\一轮\步步高 大一轮 化学 浙江\1551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04" y="2208472"/>
            <a:ext cx="2605296" cy="15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355468" y="2649686"/>
            <a:ext cx="61926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常见官能团的性质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考点一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3672408"/>
            <a:chOff x="792914" y="3925222"/>
            <a:chExt cx="11160000" cy="3672408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55951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1279917"/>
            <a:ext cx="7487950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该分子中含有碳碳双键，能使酸性高锰酸钾溶液和溴水褪色，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简式中最左侧的两个羟基，与羟基直接相连的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2" descr="F:\2024\一轮\步步高 大一轮 化学 浙江\1551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04" y="1340768"/>
            <a:ext cx="2605296" cy="15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696282" y="2924944"/>
            <a:ext cx="10799436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邻位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上有氢，可以发生消去反应，含有碳碳双键，能发生加聚反应，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正确；该分子的分子式为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，与葡萄糖分子式不同，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补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铁剂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容易被氧化，维生素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具有还原性，搭配维生素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可防氧化，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46495" y="865331"/>
            <a:ext cx="11299010" cy="39318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全国乙卷，</a:t>
            </a:r>
            <a:r>
              <a:rPr lang="en-US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10)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一种活性物质的结构简式</a:t>
            </a:r>
            <a:r>
              <a:rPr lang="zh-CN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zh-CN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有关该物质的叙述正确的是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能发生取代反应，不能发生加成反应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既是乙醇的同系物，也是乙酸的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同系物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同分异构体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该物质与碳酸钠反应得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44 g 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2034" name="Picture 2" descr="F:\2024\一轮\步步高 大一轮 化学 浙江\155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86" y="893906"/>
            <a:ext cx="3290652" cy="64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F:\2024\一轮\步步高 大一轮 化学 浙江\1553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14" y="3276310"/>
            <a:ext cx="2514779" cy="81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9"/>
          <p:cNvSpPr txBox="1"/>
          <p:nvPr/>
        </p:nvSpPr>
        <p:spPr>
          <a:xfrm>
            <a:off x="318490" y="32955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168352"/>
            <a:chOff x="792914" y="3925222"/>
            <a:chExt cx="11160000" cy="3168352"/>
          </a:xfrm>
        </p:grpSpPr>
        <p:sp>
          <p:nvSpPr>
            <p:cNvPr id="24" name="圆角矩形 2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05546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6282" y="1585367"/>
            <a:ext cx="10799436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该物质含有羟基、羧基、碳碳双键，能发生取代反应和加成反应，故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该物质与乙醇、乙酸结构不相似，故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二者的分子式均为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，分子式相同，结构不同，故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该物质含有一个羧基，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该物质与碳酸钠反应，生成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二氧化碳，质量为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22 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26418" y="1369343"/>
            <a:ext cx="11076375" cy="353940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关于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该物质至少有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个碳原子共平面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该物质既能与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反应也能与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溶液发生显色反应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该物质能与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1,3-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丁二烯反应生成含有三个六元环的产物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93356" y="25649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3058" name="Picture 2" descr="F:\2024\一轮\步步高 大一轮 化学 浙江\1555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836712"/>
            <a:ext cx="2477346" cy="17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552181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麝香酮具有芳香开窍、通经活络、消肿止痛的作用，小剂量对中枢神经有兴奋作用，大剂量则有抑制作用，可用如图反应制备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下列有关叙述正确的是</a:t>
            </a:r>
            <a:endParaRPr lang="zh-CN" altLang="zh-CN" sz="1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的所有原子不可能位于同一平面内</a:t>
            </a:r>
            <a:endParaRPr lang="zh-CN" altLang="zh-CN" sz="1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spc="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麝香酮既能发生取代反应也能发生</a:t>
            </a:r>
            <a:r>
              <a:rPr lang="zh-CN" altLang="zh-CN" kern="100" spc="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</a:t>
            </a:r>
            <a:endParaRPr lang="en-US" altLang="zh-CN" kern="100" spc="1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环十二酮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分子式为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22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 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与麝香</a:t>
            </a:r>
            <a:r>
              <a:rPr lang="zh-CN" altLang="zh-CN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酮</a:t>
            </a:r>
            <a:endParaRPr lang="en-US" altLang="zh-CN" kern="100" spc="-1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互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为同分异构体</a:t>
            </a:r>
            <a:endParaRPr lang="zh-CN" altLang="zh-CN" sz="1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均难溶于水，麝香酮易溶于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endParaRPr lang="zh-CN" altLang="zh-CN" sz="1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2016" y="27089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082" name="Picture 2" descr="F:\2024\一轮\步步高 大一轮 化学 浙江\1556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8" y="1841003"/>
            <a:ext cx="5528642" cy="27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20688"/>
            <a:ext cx="11160000" cy="4824536"/>
            <a:chOff x="792914" y="3925222"/>
            <a:chExt cx="11160000" cy="4824536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1164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51967" y="847869"/>
            <a:ext cx="5227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的结构简式中含有碳碳双键，根据乙烯的空间结构为平面形，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中所有原子可能位于同一平面，故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麝香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酮中含有烷基，能发生取代反应，多数有机物能够燃烧，燃烧属于氧化反应，故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F:\2024\一轮\步步高 大一轮 化学 浙江\1556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73" y="991293"/>
            <a:ext cx="5366046" cy="26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651967" y="4149080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麝香酮的分子式为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，与环十二酮分子式不同，它们不互为同分异构体，故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83671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5.2021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年诺贝尔生理学或医学奖获得者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David Julius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，利用辣椒素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来识别皮肤神经末梢中对热有反应的传感器。下列有关辣椒素的叙述错误的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该有机物含有四种官能团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该有机物能与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溶液发生显色反应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该有机物与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该有机物最多能与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300647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5106" name="Picture 2" descr="F:\2024\一轮\步步高 大一轮 化学 浙江\1557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9" y="2213331"/>
            <a:ext cx="4053931" cy="12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4232335"/>
            <a:chOff x="792914" y="3925222"/>
            <a:chExt cx="11160000" cy="4232335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119445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6282" y="1242745"/>
            <a:ext cx="107994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该有机物含有醚键、羟基、酰胺基、碳碳双键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种官能团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有机物含有酚羟基，能与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溶液发生显色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spc="-6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不能与酚羟基反应，故该有机物不能与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溶液反应生成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6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该有机物最多能与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发生反应，酚羟基与酰胺基各消耗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2" descr="F:\2024\一轮\步步高 大一轮 化学 浙江\1557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80" y="1383483"/>
            <a:ext cx="3873384" cy="1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876776"/>
            <a:ext cx="1135031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连翘酯苷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连花清瘟胶囊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的一种有效成分，其水解产物之一的结构简式如图所示。下列有关该有机物的说法错误的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分子中所有原子可能处于同一平面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溶液反应放出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该分子最多可与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245666" y="35730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8" name="圆角矩形 2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6130" name="Picture 2" descr="F:\2024\一轮\步步高 大一轮 化学 浙江\1558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59" y="2013170"/>
            <a:ext cx="2541661" cy="13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20688"/>
            <a:ext cx="11160000" cy="4608512"/>
            <a:chOff x="792914" y="3925222"/>
            <a:chExt cx="11160000" cy="4608512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9562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42285" y="855640"/>
            <a:ext cx="7973995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由结构简式可知该有机物的分子式为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矩形、椭圆内的原子构成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，单键可以旋转，分子内所有原子可能共面，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2" descr="F:\2024\一轮\步步高 大一轮 化学 浙江\1558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81" y="980455"/>
            <a:ext cx="2357044" cy="12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007" name="Picture 79" descr="F:\2024\一轮\步步高 大一轮 化学 浙江\1559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11" y="1441351"/>
            <a:ext cx="2477346" cy="133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642285" y="3463423"/>
            <a:ext cx="1090743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该有机物含羧基，能和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溶液反应放出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中的苯环按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与氢气加成，碳碳双键按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与氢气加成，故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该分子最多可与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发生加成反应，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516280"/>
            <a:ext cx="1141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常见官能团性质总结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烷烃基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取代反应：在光照条件下与卤素单质反应。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碳碳双键、碳碳三键：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加成反应：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褪色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氧化反应：能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褪色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苯环：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取代反应：在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FeBr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催化下与液溴反应；在浓硫酸催化下与浓硝酸反应；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加成反应：在一定条件下与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注意：苯与溴水、酸性高锰酸钾溶液都不反应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67608" y="376291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溴水或溴的四氯化碳溶液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2241" y="3789040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390000" y="91803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温州统考一模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药物结构的修饰有助于新药的开发与利用。由青蒿素可以获得双氢青蒿素，其变化过程示意图如下。下列说法不正确的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若试剂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，其还原产物为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青蒿素中存在过氧键，具有强氧化性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该过程若有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青蒿素完全转化，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羟基的引入使得双氢青蒿素分子拥有更多修饰与改造的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44302" y="20417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7154" name="Picture 2" descr="F:\2024\一轮\步步高 大一轮 化学 浙江\156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56" y="2209795"/>
            <a:ext cx="5504227" cy="191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4824536"/>
            <a:chOff x="792914" y="3925222"/>
            <a:chExt cx="11160000" cy="4824536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11646"/>
            </a:xfrm>
            <a:prstGeom prst="roundRect">
              <a:avLst>
                <a:gd name="adj" fmla="val 251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6282" y="998827"/>
            <a:ext cx="5327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青蒿素发生还原反应，其还原产物为双氢青蒿素，故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青蒿素结构可知，存在过氧键，具有强氧化性，故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2" descr="F:\2024\一轮\步步高 大一轮 化学 浙江\156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52" y="1023684"/>
            <a:ext cx="5395772" cy="187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696282" y="3184916"/>
            <a:ext cx="10799436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结合反应过程中物质转化可知，若有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青蒿素完全转化，则转移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羟基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可发生多种化学反应，使得双氢青蒿素分子拥有更多修饰与改造的可能，故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355465"/>
            <a:ext cx="11412000" cy="55938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从二氧化碳到淀粉的人工合成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入选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2021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年度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中国生命科学十大进展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。实验室实现由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到淀粉的合成路线如下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从碳元素角度看，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是还原反应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是氧化反应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在催化剂、加热条件下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可与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种官能团，能与金属钠、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溶液发生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在一定条件下，淀粉可发生水解反应，最终生成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葡萄糖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63352" y="440495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75" y="3057861"/>
            <a:ext cx="534348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7" y="4443615"/>
            <a:ext cx="1681788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4" descr="F:\2024\一轮\步步高 大一轮 化学 浙江\1564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37" y="1598690"/>
            <a:ext cx="5901276" cy="266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32656"/>
            <a:ext cx="11160000" cy="5472608"/>
            <a:chOff x="792914" y="3925222"/>
            <a:chExt cx="11160000" cy="5472608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8"/>
            </a:xfrm>
            <a:prstGeom prst="roundRect">
              <a:avLst>
                <a:gd name="adj" fmla="val 260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7639" y="561183"/>
            <a:ext cx="5191640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中碳元素由＋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价降低到－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价，发生还原反应；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中碳元素由－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价升高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，发生氧化反应，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丙酮，含有酮羰基，在催化剂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4" descr="F:\2024\一轮\步步高 大一轮 化学 浙江\1564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11163"/>
            <a:ext cx="5311679" cy="23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5" y="2294474"/>
            <a:ext cx="534348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>
          <a:xfrm>
            <a:off x="687639" y="3068960"/>
            <a:ext cx="1079943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加热条件下可与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发生加成反应生成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2-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丙醇，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含有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羟基、酮羰基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种官能团，能与金属钠反应产生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，但不能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稀硫酸催化、加热条件下，淀粉发生水解反应，最终生成葡萄糖，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57801"/>
              </p:ext>
            </p:extLst>
          </p:nvPr>
        </p:nvGraphicFramePr>
        <p:xfrm>
          <a:off x="1343025" y="1619250"/>
          <a:ext cx="9810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9" name="文档" r:id="rId19" imgW="987954" imgH="839417" progId="Word.Document.12">
                  <p:embed/>
                </p:oleObj>
              </mc:Choice>
              <mc:Fallback>
                <p:oleObj name="文档" r:id="rId19" imgW="987954" imgH="839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43025" y="1619250"/>
                        <a:ext cx="9810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5" y="3772734"/>
            <a:ext cx="1681788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724073"/>
            <a:ext cx="11412000" cy="448581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浙江金华统考模拟预测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对布洛芬分子进行如图所示的修饰，可以减轻布洛芬的副作用。下列说法不正确的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的性质与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相似。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乙的分子式为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19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乙最多能与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发生加成反应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甲和乙都能与氢氧化钠溶液发生反应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分子修饰后，在水中的溶解性明显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4643" y="284341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9202" name="Picture 2" descr="F:\2024\一轮\步步高 大一轮 化学 浙江\1566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48" y="1684744"/>
            <a:ext cx="4993052" cy="15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" descr="F:\2024\一轮\步步高 大一轮 化学 浙江\1567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58" y="2204864"/>
            <a:ext cx="610282" cy="4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79" y="2057533"/>
            <a:ext cx="520286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4104457"/>
            <a:chOff x="792914" y="3925222"/>
            <a:chExt cx="11160000" cy="4104457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991566"/>
            </a:xfrm>
            <a:prstGeom prst="roundRect">
              <a:avLst>
                <a:gd name="adj" fmla="val 174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9746" y="1162597"/>
            <a:ext cx="5922318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基不能和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加成，两个六元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2" descr="F:\2024\一轮\步步高 大一轮 化学 浙江\1566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45" y="1113119"/>
            <a:ext cx="4539138" cy="13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79" name="Picture 7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774114"/>
            <a:ext cx="530744" cy="78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80" name="Picture 80" descr="F:\2024\一轮\步步高 大一轮 化学 浙江\1569.T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4" y="1923282"/>
            <a:ext cx="622549" cy="4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49745" y="2593479"/>
            <a:ext cx="1069251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均能和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加成，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乙最多能与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发生加成反应，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中的羧基，乙中的酯基都能与氢氧化钠溶液发生反应，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羧基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是亲水基，酯基是憎水基，分子修饰后，分子在水中的溶解性明显下降，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332656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根据如图所示合成路线判断下列说法错误的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的反应属于加成反应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的结构简式为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的反应属于取代反应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D.d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的反应属于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44302" y="250040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694951"/>
            <a:ext cx="11160000" cy="1924703"/>
            <a:chOff x="792914" y="3925222"/>
            <a:chExt cx="11160000" cy="1924703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811812"/>
            </a:xfrm>
            <a:prstGeom prst="roundRect">
              <a:avLst>
                <a:gd name="adj" fmla="val 41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4681" y="3957661"/>
            <a:ext cx="10799436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发生取代反应生成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分子中的氯原子被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—CN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取代，发生的是取代反应，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0226" name="Picture 2" descr="F:\2024\一轮\步步高 大一轮 化学 浙江\1565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82" y="969027"/>
            <a:ext cx="4971770" cy="215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82" y="4172382"/>
            <a:ext cx="1897441" cy="7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407368" y="188640"/>
            <a:ext cx="1129901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有机物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是合成抗病毒药物氧化白藜芦醇的中间体，其合成路线如图。下列叙述正确的是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0909" y="1388393"/>
            <a:ext cx="9848049" cy="1849342"/>
            <a:chOff x="623392" y="1340768"/>
            <a:chExt cx="9848049" cy="1849342"/>
          </a:xfrm>
        </p:grpSpPr>
        <p:pic>
          <p:nvPicPr>
            <p:cNvPr id="181250" name="Picture 2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1700808"/>
              <a:ext cx="2059157" cy="103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028" y="1691283"/>
              <a:ext cx="2043996" cy="103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16649" y="1340768"/>
              <a:ext cx="1523924" cy="59979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86696" y="1692035"/>
              <a:ext cx="2184745" cy="1083195"/>
            </a:xfrm>
            <a:prstGeom prst="rect">
              <a:avLst/>
            </a:prstGeom>
          </p:spPr>
        </p:pic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1891606"/>
                </p:ext>
              </p:extLst>
            </p:nvPr>
          </p:nvGraphicFramePr>
          <p:xfrm>
            <a:off x="2711624" y="1586433"/>
            <a:ext cx="1854200" cy="906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82" name="文档" r:id="rId21" imgW="1854258" imgH="906123" progId="Word.Document.12">
                    <p:embed/>
                  </p:oleObj>
                </mc:Choice>
                <mc:Fallback>
                  <p:oleObj name="文档" r:id="rId21" imgW="1854258" imgH="90612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711624" y="1586433"/>
                          <a:ext cx="1854200" cy="906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3010828"/>
                </p:ext>
              </p:extLst>
            </p:nvPr>
          </p:nvGraphicFramePr>
          <p:xfrm>
            <a:off x="6364982" y="1766114"/>
            <a:ext cx="233045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83" name="文档" r:id="rId23" imgW="2330419" imgH="992300" progId="Word.Document.12">
                    <p:embed/>
                  </p:oleObj>
                </mc:Choice>
                <mc:Fallback>
                  <p:oleObj name="文档" r:id="rId23" imgW="2330419" imgH="9923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364982" y="1766114"/>
                          <a:ext cx="2330450" cy="992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1342497" y="2728445"/>
              <a:ext cx="83413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          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B           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</a:t>
              </a:r>
              <a:endParaRPr lang="zh-CN" altLang="en-US" dirty="0"/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407368" y="3265934"/>
            <a:ext cx="11299010" cy="26853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物质的系统命名是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1,5-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苯二酚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属于取代反应，反应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属于消去反应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最多能与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Br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反应，反应类型为取代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鉴别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可以用氯化铁溶液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6538" y="5079983"/>
            <a:ext cx="1523924" cy="599795"/>
          </a:xfrm>
          <a:prstGeom prst="rect">
            <a:avLst/>
          </a:prstGeom>
        </p:spPr>
      </p:pic>
      <p:sp>
        <p:nvSpPr>
          <p:cNvPr id="31" name="TextBox 9"/>
          <p:cNvSpPr txBox="1"/>
          <p:nvPr/>
        </p:nvSpPr>
        <p:spPr>
          <a:xfrm>
            <a:off x="271245" y="52118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04664"/>
            <a:ext cx="11160000" cy="5578301"/>
            <a:chOff x="792914" y="3925222"/>
            <a:chExt cx="11160000" cy="5578301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46541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2566645"/>
            <a:ext cx="1069251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分子中含有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个酚羟基，处于苯环的间位，其系统名称是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1,3-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苯二酚，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分子苯环上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原子被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原子代替，属于取代反应；反应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分子苯环上的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原子被乙烯基代替，属于取代反应，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酚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羟基的邻、对位和溴发生取代反应，碳碳双键和溴发生加成反应，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最多能与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Br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中含有酚羟基，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遇氯化铁溶液发生显色反应，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43401" y="692696"/>
            <a:ext cx="9848049" cy="1849342"/>
            <a:chOff x="623392" y="1340768"/>
            <a:chExt cx="9848049" cy="1849342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1700808"/>
              <a:ext cx="2059157" cy="103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028" y="1691283"/>
              <a:ext cx="2043996" cy="103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16649" y="1340768"/>
              <a:ext cx="1523924" cy="599795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86696" y="1692035"/>
              <a:ext cx="2184745" cy="1083195"/>
            </a:xfrm>
            <a:prstGeom prst="rect">
              <a:avLst/>
            </a:prstGeom>
          </p:spPr>
        </p:pic>
        <p:graphicFrame>
          <p:nvGraphicFramePr>
            <p:cNvPr id="43" name="对象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60273"/>
                </p:ext>
              </p:extLst>
            </p:nvPr>
          </p:nvGraphicFramePr>
          <p:xfrm>
            <a:off x="2711624" y="1586433"/>
            <a:ext cx="1854200" cy="906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48" name="文档" r:id="rId21" imgW="1854258" imgH="906123" progId="Word.Document.12">
                    <p:embed/>
                  </p:oleObj>
                </mc:Choice>
                <mc:Fallback>
                  <p:oleObj name="文档" r:id="rId21" imgW="1854258" imgH="90612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711624" y="1586433"/>
                          <a:ext cx="1854200" cy="906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对象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73406"/>
                </p:ext>
              </p:extLst>
            </p:nvPr>
          </p:nvGraphicFramePr>
          <p:xfrm>
            <a:off x="6364982" y="1766114"/>
            <a:ext cx="233045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49" name="文档" r:id="rId23" imgW="2330419" imgH="992300" progId="Word.Document.12">
                    <p:embed/>
                  </p:oleObj>
                </mc:Choice>
                <mc:Fallback>
                  <p:oleObj name="文档" r:id="rId23" imgW="2330419" imgH="9923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364982" y="1766114"/>
                          <a:ext cx="2330450" cy="992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矩形 44"/>
            <p:cNvSpPr/>
            <p:nvPr/>
          </p:nvSpPr>
          <p:spPr>
            <a:xfrm>
              <a:off x="1342497" y="2728445"/>
              <a:ext cx="83413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          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B           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18864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化合物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是一种医药中间体，常用于制备抗凝血药，可以通过如图所示的路线合成：</a:t>
            </a:r>
            <a:endParaRPr lang="zh-CN" altLang="zh-CN" sz="1050" kern="100" spc="-6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3" name="Picture 2" descr="F:\2024\一轮\步步高 大一轮 化学 浙江\1570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71" y="910651"/>
            <a:ext cx="6074858" cy="32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65964" y="4177655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指出下列反应的反应类型。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90383" y="533184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1790383" y="48298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氧化反应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4968260" y="48203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8202270" y="4809645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或酯化反应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648422"/>
            <a:ext cx="11412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碳卤键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卤代烃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水解反应：卤代烃在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水溶液中加热生成醇；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消去反应：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卤代烃与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醇溶液共热生成不饱和烃。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醇羟基：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与活泼金属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反应放出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催化氧化：在铜或银催化下被氧化成醛基或酮羰基；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与羧酸发生酯化反应生成酯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酚羟基：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弱酸性：能与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显色反应：遇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溶液显紫色；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取代反应：与浓溴水反应生成白色沉淀。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(7)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醛基：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氧化反应：与银氨溶液反应产生光亮的银镜；与新制的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共热产生砖红色沉淀；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还原反应：与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加成生成醇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2274" name="Picture 2" descr="F:\2024\一轮\步步高 大一轮 化学 浙江\1570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23" y="1150177"/>
            <a:ext cx="5955159" cy="318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65964" y="1003830"/>
            <a:ext cx="5153972" cy="379332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方程式：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02" y="1768218"/>
            <a:ext cx="1771783" cy="11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77" y="3259285"/>
            <a:ext cx="1695850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21249"/>
              </p:ext>
            </p:extLst>
          </p:nvPr>
        </p:nvGraphicFramePr>
        <p:xfrm>
          <a:off x="527256" y="3151228"/>
          <a:ext cx="16859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4" name="文档" r:id="rId20" imgW="1692658" imgH="987252" progId="Word.Document.12">
                  <p:embed/>
                </p:oleObj>
              </mc:Choice>
              <mc:Fallback>
                <p:oleObj name="文档" r:id="rId20" imgW="1692658" imgH="987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256" y="3151228"/>
                        <a:ext cx="16859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831066" y="2165057"/>
            <a:ext cx="145103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3NaOH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7648" y="3283554"/>
            <a:ext cx="2340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734" y="4024849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188640"/>
            <a:ext cx="5633992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以芳香烃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为原料合成某中间体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的路线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zh-CN" altLang="zh-CN" kern="100" spc="-8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spc="-8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spc="-8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RCl</a:t>
            </a:r>
            <a:r>
              <a:rPr lang="zh-CN" altLang="zh-CN" kern="100" spc="-8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8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spc="-80" dirty="0" err="1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en-US" altLang="zh-CN" kern="100" spc="-8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80" dirty="0" err="1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kern="100" spc="-8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CNa</a:t>
            </a:r>
            <a:r>
              <a:rPr lang="en-US" altLang="zh-CN" kern="100" spc="-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kern="100" spc="-80" dirty="0" smtClean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spc="-8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</a:t>
            </a:r>
            <a:r>
              <a:rPr lang="en-US" altLang="zh-CN" kern="100" spc="-8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kern="100" spc="-8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CR</a:t>
            </a:r>
            <a:r>
              <a:rPr lang="en-US" altLang="zh-CN" kern="100" spc="-80" dirty="0" smtClean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</a:p>
          <a:p>
            <a:pPr lvl="0" algn="just" defTabSz="914400">
              <a:lnSpc>
                <a:spcPct val="150000"/>
              </a:lnSpc>
            </a:pPr>
            <a:r>
              <a:rPr lang="zh-CN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RCOOR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″</a:t>
            </a:r>
            <a:r>
              <a:rPr lang="en-US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     RCOOR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″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en-US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4322" name="Picture 2" descr="F:\2024\一轮\步步高 大一轮 化学 浙江\1571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13" y="576171"/>
            <a:ext cx="5504227" cy="27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129925"/>
              </p:ext>
            </p:extLst>
          </p:nvPr>
        </p:nvGraphicFramePr>
        <p:xfrm>
          <a:off x="3484662" y="2238772"/>
          <a:ext cx="1082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4" name="文档" r:id="rId18" imgW="1082970" imgH="793624" progId="Word.Document.12">
                  <p:embed/>
                </p:oleObj>
              </mc:Choice>
              <mc:Fallback>
                <p:oleObj name="文档" r:id="rId18" imgW="1082970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84662" y="2238772"/>
                        <a:ext cx="10826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3544004"/>
            <a:ext cx="11412000" cy="25122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的反应条件及反应类型是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②③④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的反应类型分别是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的化学方程式：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83832" y="3615407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光照、取代反应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17945" y="419447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30291" y="419447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8480107" y="418313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化反应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142259" y="4781282"/>
            <a:ext cx="7416824" cy="1033507"/>
            <a:chOff x="4161309" y="4781282"/>
            <a:chExt cx="7416824" cy="1033507"/>
          </a:xfrm>
        </p:grpSpPr>
        <p:pic>
          <p:nvPicPr>
            <p:cNvPr id="184327" name="Picture 7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309" y="4840585"/>
              <a:ext cx="3243140" cy="9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9" name="Picture 9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831" y="4855373"/>
              <a:ext cx="2503302" cy="95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411665"/>
                </p:ext>
              </p:extLst>
            </p:nvPr>
          </p:nvGraphicFramePr>
          <p:xfrm>
            <a:off x="8322356" y="4781282"/>
            <a:ext cx="790575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5" name="文档" r:id="rId22" imgW="797201" imgH="793624" progId="Word.Document.12">
                    <p:embed/>
                  </p:oleObj>
                </mc:Choice>
                <mc:Fallback>
                  <p:oleObj name="文档" r:id="rId22" imgW="797201" imgH="79362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322356" y="4781282"/>
                          <a:ext cx="790575" cy="752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7329661" y="5055567"/>
              <a:ext cx="104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4170268"/>
            <a:ext cx="11412000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的化学方程式：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F:\2024\一轮\步步高 大一轮 化学 浙江\1571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35" y="207515"/>
            <a:ext cx="5449730" cy="27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76" name="Picture 8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7" y="4922118"/>
            <a:ext cx="4368654" cy="9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727848" y="3006477"/>
            <a:ext cx="5780859" cy="1659408"/>
            <a:chOff x="4393577" y="3059755"/>
            <a:chExt cx="5780859" cy="1659408"/>
          </a:xfrm>
        </p:grpSpPr>
        <p:pic>
          <p:nvPicPr>
            <p:cNvPr id="132174" name="Picture 78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577" y="3226545"/>
              <a:ext cx="2705484" cy="96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5" name="Picture 79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452" y="3059755"/>
              <a:ext cx="1659408" cy="165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307869"/>
                </p:ext>
              </p:extLst>
            </p:nvPr>
          </p:nvGraphicFramePr>
          <p:xfrm>
            <a:off x="9196536" y="3079735"/>
            <a:ext cx="97790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90" name="文档" r:id="rId21" imgW="978236" imgH="793624" progId="Word.Document.12">
                    <p:embed/>
                  </p:oleObj>
                </mc:Choice>
                <mc:Fallback>
                  <p:oleObj name="文档" r:id="rId21" imgW="978236" imgH="79362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196536" y="3079735"/>
                          <a:ext cx="977900" cy="793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7053991" y="3429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332656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14.PBS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是一种可降解的聚酯类高分子材料，可由马来酸酐等原料经如图所示路线合成。</a:t>
            </a:r>
            <a:endParaRPr lang="zh-CN" altLang="zh-CN" sz="1050" kern="100" spc="-6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16829" name="Picture 93" descr="F:\2024\一轮\步步高 大一轮 化学 浙江\1572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22" y="1131234"/>
            <a:ext cx="6970557" cy="29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30" name="Picture 9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36" y="4487970"/>
            <a:ext cx="1282433" cy="8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31" name="Picture 9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71" y="4487970"/>
            <a:ext cx="2092390" cy="13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104528"/>
              </p:ext>
            </p:extLst>
          </p:nvPr>
        </p:nvGraphicFramePr>
        <p:xfrm>
          <a:off x="4186613" y="4628456"/>
          <a:ext cx="18637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4" name="文档" r:id="rId20" imgW="1863975" imgH="793624" progId="Word.Document.12">
                  <p:embed/>
                </p:oleObj>
              </mc:Choice>
              <mc:Fallback>
                <p:oleObj name="文档" r:id="rId20" imgW="1863975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86613" y="4628456"/>
                        <a:ext cx="186372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392981" y="4790509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3347030"/>
            <a:ext cx="11346115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(1)A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的结构简式是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93" descr="F:\2024\一轮\步步高 大一轮 化学 浙江\157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48" y="452877"/>
            <a:ext cx="6150504" cy="26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28100" y="34411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11194" y="3423253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HOOCCH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COOH</a:t>
            </a:r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221088"/>
            <a:ext cx="11160000" cy="1647475"/>
            <a:chOff x="792914" y="3925222"/>
            <a:chExt cx="11160000" cy="1647475"/>
          </a:xfrm>
        </p:grpSpPr>
        <p:sp>
          <p:nvSpPr>
            <p:cNvPr id="39" name="圆角矩形 3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3458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0" name="矩形 3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42285" y="4538327"/>
            <a:ext cx="10907430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依据烯烃的性质知，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的反应是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HOOCCH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=CHCOOH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与氢气发生的加成反应，故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HOOCCH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2924944"/>
            <a:ext cx="11346115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中含有的官能团名称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的名称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系统命名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93" descr="F:\2024\一轮\步步高 大一轮 化学 浙江\157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48" y="260648"/>
            <a:ext cx="6150504" cy="26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04387" y="302552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碳碳三键、羟基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26257" y="2886256"/>
            <a:ext cx="159530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1,4-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丁二醇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822948"/>
            <a:ext cx="11160000" cy="2016224"/>
            <a:chOff x="792914" y="3925222"/>
            <a:chExt cx="11160000" cy="2016224"/>
          </a:xfrm>
        </p:grpSpPr>
        <p:sp>
          <p:nvSpPr>
            <p:cNvPr id="39" name="圆角矩形 3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90333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0" name="矩形 3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42285" y="4038972"/>
            <a:ext cx="1090743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利用已知信息和合成路线可知，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的结构简式为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HOCH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—C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C—CH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，其中所含官能团的名称为碳碳三键、羟基；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的碳链上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号碳原子连有羟基，故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的名称为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1,4-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丁二醇。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0000" y="4092192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4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4)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合成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PBS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的化学方程式是</a:t>
            </a:r>
            <a:r>
              <a:rPr lang="en-US" altLang="zh-CN" kern="100" spc="-4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</a:t>
            </a:r>
            <a:endParaRPr lang="zh-CN" altLang="zh-CN" sz="1050" kern="100" spc="-4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93" descr="F:\2024\一轮\步步高 大一轮 化学 浙江\157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1" y="596893"/>
            <a:ext cx="6150504" cy="26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390000" y="419784"/>
            <a:ext cx="4930063" cy="379332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半方酸是马来酸酐的同分异构体，分子中含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个环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四元碳环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个羟基，但不含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—O—O—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。半方酸</a:t>
            </a:r>
            <a:r>
              <a:rPr lang="zh-CN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endParaRPr lang="en-US" altLang="zh-CN" kern="1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endParaRPr lang="en-US" altLang="zh-CN" sz="1500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endParaRPr lang="en-US" altLang="zh-CN" kern="1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zh-CN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简式是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11" y="2176551"/>
            <a:ext cx="1718865" cy="18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02" y="4764077"/>
            <a:ext cx="4463204" cy="9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442" y="5078973"/>
            <a:ext cx="1326727" cy="4533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06938" y="4153866"/>
            <a:ext cx="654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kern="100" spc="-3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kern="100" spc="-3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HOOCCH</a:t>
            </a:r>
            <a:r>
              <a:rPr lang="en-US" altLang="zh-CN" sz="2400" kern="100" spc="-3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3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spc="-3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3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COOH</a:t>
            </a:r>
            <a:r>
              <a:rPr lang="zh-CN" altLang="zh-CN" sz="2400" kern="100" spc="-3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kern="10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HOCH</a:t>
            </a:r>
            <a:r>
              <a:rPr lang="en-US" altLang="zh-CN" sz="2400" kern="100" spc="-3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spc="-3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spc="-3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spc="-3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OH</a:t>
            </a:r>
            <a:endParaRPr lang="zh-CN" altLang="en-US" spc="-30" dirty="0"/>
          </a:p>
        </p:txBody>
      </p:sp>
      <p:sp>
        <p:nvSpPr>
          <p:cNvPr id="5" name="矩形 4"/>
          <p:cNvSpPr/>
          <p:nvPr/>
        </p:nvSpPr>
        <p:spPr>
          <a:xfrm>
            <a:off x="6447444" y="5172312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(2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1)H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2" y="1328013"/>
            <a:ext cx="7027625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能使酸性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溶液或溴的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溶液褪色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反应，但不与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能与新制的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完全燃烧消耗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93" descr="F:\2024\一轮\步步高 大一轮 化学 浙江\1572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85" y="1704010"/>
            <a:ext cx="5267321" cy="224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83832" y="1432887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0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04408"/>
            <a:ext cx="11160000" cy="3692744"/>
            <a:chOff x="792914" y="3925222"/>
            <a:chExt cx="11160000" cy="3692744"/>
          </a:xfrm>
        </p:grpSpPr>
        <p:sp>
          <p:nvSpPr>
            <p:cNvPr id="38" name="圆角矩形 3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357985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9" name="矩形 3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642285" y="1311723"/>
            <a:ext cx="1090743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中含有碳碳双键，能使酸性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褪色，能与溴的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溶液发生加成反应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褪色，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发生加成反应，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含有羧基，可与新制的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发生中和反应，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完全燃烧消耗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2" name="Picture 93" descr="F:\2024\一轮\步步高 大一轮 化学 浙江\1572.T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4" y="1402523"/>
            <a:ext cx="4741063" cy="20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743923"/>
            <a:ext cx="11412000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(8)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羧基：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使紫色石蕊溶液变红；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溶液反应产生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与醇羟基发生酯化反应。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酯基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水解反应：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酸性条件下水解生成羧酸和醇；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碱性条件下水解生成羧酸盐和醇。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(10)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酰胺基：在强酸、强碱条件下均能发生水解反应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硝基：还原反应，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7458" name="Picture 2" descr="15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701214"/>
            <a:ext cx="1885233" cy="9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484784"/>
            <a:ext cx="11412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有机反应中的几个定量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</a:t>
            </a:r>
            <a:endParaRPr lang="en-US" altLang="zh-CN" sz="2400" b="1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3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(1)1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成需要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苯完全加成需要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—COOH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—COOH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—OH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—COOH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(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为烃基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为苯环，则最多消耗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77" y="2130837"/>
            <a:ext cx="978289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44" y="4535247"/>
            <a:ext cx="1636791" cy="7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788056"/>
            <a:ext cx="114120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某有机物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的结构简式如图所示，下列有关说法正确的是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的分子式为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16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在一定条件下能发生加成、加聚、取代、氧化反应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在催化剂的作用下，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最多能与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不能用酸性高锰酸钾溶液区分苯和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91" y="2507948"/>
            <a:ext cx="3330272" cy="13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7471" y="285095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353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12286</TotalTime>
  <Words>5295</Words>
  <Application>Microsoft Office PowerPoint</Application>
  <PresentationFormat>宽屏</PresentationFormat>
  <Paragraphs>902</Paragraphs>
  <Slides>69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84" baseType="lpstr">
      <vt:lpstr>DOUYU Font</vt:lpstr>
      <vt:lpstr>KaiTi</vt:lpstr>
      <vt:lpstr>方正仿宋简体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783</cp:revision>
  <dcterms:created xsi:type="dcterms:W3CDTF">2021-11-07T03:17:42Z</dcterms:created>
  <dcterms:modified xsi:type="dcterms:W3CDTF">2024-03-16T06:18:51Z</dcterms:modified>
</cp:coreProperties>
</file>