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82"/>
  </p:notesMasterIdLst>
  <p:sldIdLst>
    <p:sldId id="817" r:id="rId2"/>
    <p:sldId id="767" r:id="rId3"/>
    <p:sldId id="834" r:id="rId4"/>
    <p:sldId id="825" r:id="rId5"/>
    <p:sldId id="906" r:id="rId6"/>
    <p:sldId id="858" r:id="rId7"/>
    <p:sldId id="859" r:id="rId8"/>
    <p:sldId id="907" r:id="rId9"/>
    <p:sldId id="909" r:id="rId10"/>
    <p:sldId id="885" r:id="rId11"/>
    <p:sldId id="266" r:id="rId12"/>
    <p:sldId id="796" r:id="rId13"/>
    <p:sldId id="715" r:id="rId14"/>
    <p:sldId id="861" r:id="rId15"/>
    <p:sldId id="862" r:id="rId16"/>
    <p:sldId id="838" r:id="rId17"/>
    <p:sldId id="890" r:id="rId18"/>
    <p:sldId id="831" r:id="rId19"/>
    <p:sldId id="779" r:id="rId20"/>
    <p:sldId id="879" r:id="rId21"/>
    <p:sldId id="880" r:id="rId22"/>
    <p:sldId id="911" r:id="rId23"/>
    <p:sldId id="912" r:id="rId24"/>
    <p:sldId id="731" r:id="rId25"/>
    <p:sldId id="863" r:id="rId26"/>
    <p:sldId id="864" r:id="rId27"/>
    <p:sldId id="865" r:id="rId28"/>
    <p:sldId id="867" r:id="rId29"/>
    <p:sldId id="866" r:id="rId30"/>
    <p:sldId id="869" r:id="rId31"/>
    <p:sldId id="868" r:id="rId32"/>
    <p:sldId id="873" r:id="rId33"/>
    <p:sldId id="874" r:id="rId34"/>
    <p:sldId id="893" r:id="rId35"/>
    <p:sldId id="914" r:id="rId36"/>
    <p:sldId id="915" r:id="rId37"/>
    <p:sldId id="916" r:id="rId38"/>
    <p:sldId id="876" r:id="rId39"/>
    <p:sldId id="896" r:id="rId40"/>
    <p:sldId id="832" r:id="rId41"/>
    <p:sldId id="623" r:id="rId42"/>
    <p:sldId id="917" r:id="rId43"/>
    <p:sldId id="846" r:id="rId44"/>
    <p:sldId id="624" r:id="rId45"/>
    <p:sldId id="847" r:id="rId46"/>
    <p:sldId id="918" r:id="rId47"/>
    <p:sldId id="625" r:id="rId48"/>
    <p:sldId id="848" r:id="rId49"/>
    <p:sldId id="833" r:id="rId50"/>
    <p:sldId id="627" r:id="rId51"/>
    <p:sldId id="628" r:id="rId52"/>
    <p:sldId id="850" r:id="rId53"/>
    <p:sldId id="629" r:id="rId54"/>
    <p:sldId id="851" r:id="rId55"/>
    <p:sldId id="630" r:id="rId56"/>
    <p:sldId id="852" r:id="rId57"/>
    <p:sldId id="631" r:id="rId58"/>
    <p:sldId id="811" r:id="rId59"/>
    <p:sldId id="632" r:id="rId60"/>
    <p:sldId id="853" r:id="rId61"/>
    <p:sldId id="633" r:id="rId62"/>
    <p:sldId id="812" r:id="rId63"/>
    <p:sldId id="634" r:id="rId64"/>
    <p:sldId id="854" r:id="rId65"/>
    <p:sldId id="635" r:id="rId66"/>
    <p:sldId id="636" r:id="rId67"/>
    <p:sldId id="855" r:id="rId68"/>
    <p:sldId id="637" r:id="rId69"/>
    <p:sldId id="672" r:id="rId70"/>
    <p:sldId id="638" r:id="rId71"/>
    <p:sldId id="922" r:id="rId72"/>
    <p:sldId id="920" r:id="rId73"/>
    <p:sldId id="923" r:id="rId74"/>
    <p:sldId id="924" r:id="rId75"/>
    <p:sldId id="639" r:id="rId76"/>
    <p:sldId id="925" r:id="rId77"/>
    <p:sldId id="926" r:id="rId78"/>
    <p:sldId id="927" r:id="rId79"/>
    <p:sldId id="928" r:id="rId80"/>
    <p:sldId id="821" r:id="rId8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7B00"/>
    <a:srgbClr val="D6A300"/>
    <a:srgbClr val="3777AB"/>
    <a:srgbClr val="8EB4E3"/>
    <a:srgbClr val="8AB0CE"/>
    <a:srgbClr val="D4E2ED"/>
    <a:srgbClr val="2A6FA6"/>
    <a:srgbClr val="D4E1ED"/>
    <a:srgbClr val="F9FBFC"/>
    <a:srgbClr val="F8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1" autoAdjust="0"/>
    <p:restoredTop sz="96318" autoAdjust="0"/>
  </p:normalViewPr>
  <p:slideViewPr>
    <p:cSldViewPr showGuides="1">
      <p:cViewPr varScale="1">
        <p:scale>
          <a:sx n="64" d="100"/>
          <a:sy n="64" d="100"/>
        </p:scale>
        <p:origin x="468" y="48"/>
      </p:cViewPr>
      <p:guideLst>
        <p:guide orient="horz" pos="618"/>
        <p:guide pos="438"/>
      </p:guideLst>
    </p:cSldViewPr>
  </p:slideViewPr>
  <p:outlineViewPr>
    <p:cViewPr>
      <p:scale>
        <a:sx n="33" d="100"/>
        <a:sy n="33" d="100"/>
      </p:scale>
      <p:origin x="0" y="-15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Relationship Id="rId4" Type="http://schemas.openxmlformats.org/officeDocument/2006/relationships/image" Target="../media/image8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image" Target="../media/image1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image" Target="../media/image13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3CDE6-FEA2-46BB-8ABD-ECF77A4C3004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EE56C-C3A4-4189-9343-1134C9305C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41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26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拓展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综合应用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79966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特别提醒</a:t>
            </a:r>
            <a:endParaRPr lang="zh-CN" altLang="en-US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754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归纳总结</a:t>
            </a:r>
            <a:endParaRPr lang="zh-CN" altLang="en-US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6306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练后反思</a:t>
            </a:r>
            <a:endParaRPr lang="zh-CN" altLang="en-US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862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方法技巧</a:t>
            </a:r>
            <a:endParaRPr lang="zh-CN" altLang="en-US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0250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思维建模</a:t>
            </a:r>
            <a:endParaRPr lang="zh-CN" altLang="en-US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222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易错警示</a:t>
            </a:r>
            <a:endParaRPr lang="zh-CN" altLang="en-US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599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A27B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知识拓展</a:t>
            </a:r>
            <a:endParaRPr lang="zh-CN" altLang="en-US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7598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532476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拓展延伸</a:t>
            </a:r>
            <a:endParaRPr lang="zh-CN" altLang="en-US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方法指导</a:t>
            </a:r>
            <a:endParaRPr lang="zh-CN" altLang="en-US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63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4986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A29168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规律方法</a:t>
            </a:r>
            <a:endParaRPr lang="zh-CN" altLang="en-US" b="1" dirty="0">
              <a:solidFill>
                <a:prstClr val="white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8835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2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命题方向</a:t>
            </a:r>
            <a:endParaRPr lang="zh-CN" altLang="zh-CN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noProof="0" smtClean="0">
              <a:solidFill>
                <a:schemeClr val="lt1"/>
              </a:solidFill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smtClean="0">
                <a:latin typeface="微软雅黑" pitchFamily="34" charset="-122"/>
                <a:ea typeface="微软雅黑" pitchFamily="34" charset="-122"/>
              </a:rPr>
              <a:t>明确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28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052736"/>
            <a:ext cx="12192000" cy="580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同侧圆角矩形 2">
            <a:extLst>
              <a:ext uri="{FF2B5EF4-FFF2-40B4-BE49-F238E27FC236}">
                <a16:creationId xmlns="" xmlns:a16="http://schemas.microsoft.com/office/drawing/2014/main" id="{DCF931F0-E024-3A42-B800-B9D38A749F17}"/>
              </a:ext>
            </a:extLst>
          </p:cNvPr>
          <p:cNvSpPr/>
          <p:nvPr userDrawn="1"/>
        </p:nvSpPr>
        <p:spPr>
          <a:xfrm rot="5400000">
            <a:off x="424211" y="-148788"/>
            <a:ext cx="495047" cy="1343473"/>
          </a:xfrm>
          <a:prstGeom prst="round2SameRect">
            <a:avLst>
              <a:gd name="adj1" fmla="val 31187"/>
              <a:gd name="adj2" fmla="val 0"/>
            </a:avLst>
          </a:prstGeom>
          <a:solidFill>
            <a:srgbClr val="062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15205" y="289757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</a:rPr>
              <a:t>练真题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6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习题"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20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380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049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网络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构建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363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BD4A661-10AF-DE41-81E2-95E0AAEC133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1504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应用举例</a:t>
            </a:r>
            <a:endParaRPr lang="zh-CN" altLang="en-US" b="1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4579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易错辨析</a:t>
            </a:r>
            <a:endParaRPr lang="zh-CN" altLang="en-US" b="1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21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9697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网络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构建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0416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C0504D">
              <a:lumMod val="7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易错提醒</a:t>
            </a:r>
            <a:endParaRPr lang="zh-CN" altLang="en-US" b="1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7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3301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D6A3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答题模板</a:t>
            </a:r>
            <a:endParaRPr lang="zh-CN" altLang="en-US" b="1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7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053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1910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应用举例</a:t>
            </a:r>
            <a:endParaRPr lang="zh-CN" altLang="en-US" b="1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4487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易错辨析</a:t>
            </a:r>
            <a:endParaRPr lang="zh-CN" altLang="en-US" b="1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21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410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C0504D">
              <a:lumMod val="7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易错提醒</a:t>
            </a:r>
            <a:endParaRPr lang="zh-CN" altLang="en-US" b="1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7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9430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D6A3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答题模板</a:t>
            </a:r>
            <a:endParaRPr lang="zh-CN" altLang="en-US" b="1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7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 dirty="0" smtClean="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 dirty="0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整合</a:t>
            </a:r>
            <a:endParaRPr lang="en-US" altLang="zh-CN" sz="4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603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 preferRelativeResize="0">
            <a:picLocks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BD4A661-10AF-DE41-81E2-95E0AAEC133C}"/>
              </a:ext>
            </a:extLst>
          </p:cNvPr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endParaRPr lang="en-US" altLang="zh-CN" sz="40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 dirty="0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1929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 preferRelativeResize="0">
            <a:picLocks/>
          </p:cNvPicPr>
          <p:nvPr userDrawn="1"/>
        </p:nvPicPr>
        <p:blipFill rotWithShape="1">
          <a:blip r:embed="rId3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4330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Word___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10" Type="http://schemas.openxmlformats.org/officeDocument/2006/relationships/image" Target="../media/image27.png"/><Relationship Id="rId4" Type="http://schemas.openxmlformats.org/officeDocument/2006/relationships/package" Target="../embeddings/Microsoft_Word___1.docx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11" Type="http://schemas.openxmlformats.org/officeDocument/2006/relationships/image" Target="../media/image29.emf"/><Relationship Id="rId5" Type="http://schemas.openxmlformats.org/officeDocument/2006/relationships/image" Target="../media/image28.emf"/><Relationship Id="rId15" Type="http://schemas.openxmlformats.org/officeDocument/2006/relationships/package" Target="../embeddings/Microsoft_Word___5.docx"/><Relationship Id="rId10" Type="http://schemas.openxmlformats.org/officeDocument/2006/relationships/package" Target="../embeddings/Microsoft_Word___4.docx"/><Relationship Id="rId4" Type="http://schemas.openxmlformats.org/officeDocument/2006/relationships/package" Target="../embeddings/Microsoft_Word___3.docx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6.bin"/><Relationship Id="rId7" Type="http://schemas.openxmlformats.org/officeDocument/2006/relationships/package" Target="../embeddings/Microsoft_Word___7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6.emf"/><Relationship Id="rId4" Type="http://schemas.openxmlformats.org/officeDocument/2006/relationships/package" Target="../embeddings/Microsoft_Word___6.docx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8.emf"/><Relationship Id="rId4" Type="http://schemas.openxmlformats.org/officeDocument/2006/relationships/package" Target="../embeddings/Microsoft_Word___8.docx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slide" Target="slide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Word___9.docx"/><Relationship Id="rId5" Type="http://schemas.openxmlformats.org/officeDocument/2006/relationships/oleObject" Target="../embeddings/oleObject9.bin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Word___10.docx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package" Target="../embeddings/Microsoft_Word___13.docx"/><Relationship Id="rId3" Type="http://schemas.openxmlformats.org/officeDocument/2006/relationships/image" Target="../media/image43.png"/><Relationship Id="rId7" Type="http://schemas.openxmlformats.org/officeDocument/2006/relationships/image" Target="../media/image44.e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6" Type="http://schemas.openxmlformats.org/officeDocument/2006/relationships/package" Target="../embeddings/Microsoft_Word___11.docx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49.png"/><Relationship Id="rId10" Type="http://schemas.openxmlformats.org/officeDocument/2006/relationships/image" Target="../media/image46.emf"/><Relationship Id="rId4" Type="http://schemas.openxmlformats.org/officeDocument/2006/relationships/image" Target="../media/image42.png"/><Relationship Id="rId9" Type="http://schemas.openxmlformats.org/officeDocument/2006/relationships/package" Target="../embeddings/Microsoft_Word___12.docx"/><Relationship Id="rId14" Type="http://schemas.openxmlformats.org/officeDocument/2006/relationships/image" Target="../media/image4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8.vml"/><Relationship Id="rId6" Type="http://schemas.openxmlformats.org/officeDocument/2006/relationships/package" Target="../embeddings/Microsoft_Word___14.docx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3.png"/><Relationship Id="rId7" Type="http://schemas.openxmlformats.org/officeDocument/2006/relationships/image" Target="../media/image44.emf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9.vml"/><Relationship Id="rId6" Type="http://schemas.openxmlformats.org/officeDocument/2006/relationships/package" Target="../embeddings/Microsoft_Word___15.docx"/><Relationship Id="rId11" Type="http://schemas.openxmlformats.org/officeDocument/2006/relationships/image" Target="../media/image53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11" Type="http://schemas.openxmlformats.org/officeDocument/2006/relationships/slide" Target="slide47.xml"/><Relationship Id="rId5" Type="http://schemas.openxmlformats.org/officeDocument/2006/relationships/image" Target="../media/image61.png"/><Relationship Id="rId10" Type="http://schemas.openxmlformats.org/officeDocument/2006/relationships/slide" Target="slide44.xml"/><Relationship Id="rId4" Type="http://schemas.openxmlformats.org/officeDocument/2006/relationships/image" Target="../media/image60.png"/><Relationship Id="rId9" Type="http://schemas.openxmlformats.org/officeDocument/2006/relationships/slide" Target="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5" Type="http://schemas.openxmlformats.org/officeDocument/2006/relationships/slide" Target="slide47.xml"/><Relationship Id="rId4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44.xml"/><Relationship Id="rId7" Type="http://schemas.openxmlformats.org/officeDocument/2006/relationships/image" Target="../media/image66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58.png"/><Relationship Id="rId10" Type="http://schemas.openxmlformats.org/officeDocument/2006/relationships/image" Target="../media/image69.png"/><Relationship Id="rId4" Type="http://schemas.openxmlformats.org/officeDocument/2006/relationships/slide" Target="slide47.xml"/><Relationship Id="rId9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" Target="slide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1.png"/><Relationship Id="rId4" Type="http://schemas.openxmlformats.org/officeDocument/2006/relationships/slide" Target="slide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74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5.png"/><Relationship Id="rId4" Type="http://schemas.openxmlformats.org/officeDocument/2006/relationships/slide" Target="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.xml"/><Relationship Id="rId5" Type="http://schemas.openxmlformats.org/officeDocument/2006/relationships/image" Target="../media/image75.png"/><Relationship Id="rId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17" Type="http://schemas.openxmlformats.org/officeDocument/2006/relationships/image" Target="../media/image78.png"/><Relationship Id="rId2" Type="http://schemas.openxmlformats.org/officeDocument/2006/relationships/slide" Target="slide50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76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package" Target="../embeddings/Microsoft_Word___18.docx"/><Relationship Id="rId18" Type="http://schemas.openxmlformats.org/officeDocument/2006/relationships/slide" Target="slide55.xml"/><Relationship Id="rId26" Type="http://schemas.openxmlformats.org/officeDocument/2006/relationships/slide" Target="slide70.xml"/><Relationship Id="rId3" Type="http://schemas.openxmlformats.org/officeDocument/2006/relationships/image" Target="../media/image83.png"/><Relationship Id="rId21" Type="http://schemas.openxmlformats.org/officeDocument/2006/relationships/slide" Target="slide61.xml"/><Relationship Id="rId7" Type="http://schemas.openxmlformats.org/officeDocument/2006/relationships/package" Target="../embeddings/Microsoft_Word___16.docx"/><Relationship Id="rId12" Type="http://schemas.openxmlformats.org/officeDocument/2006/relationships/oleObject" Target="../embeddings/oleObject18.bin"/><Relationship Id="rId17" Type="http://schemas.openxmlformats.org/officeDocument/2006/relationships/slide" Target="slide53.xml"/><Relationship Id="rId25" Type="http://schemas.openxmlformats.org/officeDocument/2006/relationships/slide" Target="slide68.xml"/><Relationship Id="rId2" Type="http://schemas.openxmlformats.org/officeDocument/2006/relationships/slideLayout" Target="../slideLayouts/slideLayout23.xml"/><Relationship Id="rId16" Type="http://schemas.openxmlformats.org/officeDocument/2006/relationships/slide" Target="slide51.xml"/><Relationship Id="rId20" Type="http://schemas.openxmlformats.org/officeDocument/2006/relationships/slide" Target="slide59.xml"/><Relationship Id="rId29" Type="http://schemas.openxmlformats.org/officeDocument/2006/relationships/oleObject" Target="../embeddings/oleObject19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80.emf"/><Relationship Id="rId24" Type="http://schemas.openxmlformats.org/officeDocument/2006/relationships/slide" Target="slide66.xml"/><Relationship Id="rId32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slide" Target="slide50.xml"/><Relationship Id="rId23" Type="http://schemas.openxmlformats.org/officeDocument/2006/relationships/slide" Target="slide65.xml"/><Relationship Id="rId28" Type="http://schemas.openxmlformats.org/officeDocument/2006/relationships/image" Target="../media/image86.png"/><Relationship Id="rId10" Type="http://schemas.openxmlformats.org/officeDocument/2006/relationships/package" Target="../embeddings/Microsoft_Word___17.docx"/><Relationship Id="rId19" Type="http://schemas.openxmlformats.org/officeDocument/2006/relationships/slide" Target="slide57.xml"/><Relationship Id="rId31" Type="http://schemas.openxmlformats.org/officeDocument/2006/relationships/image" Target="../media/image82.emf"/><Relationship Id="rId4" Type="http://schemas.openxmlformats.org/officeDocument/2006/relationships/image" Target="../media/image84.pn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81.emf"/><Relationship Id="rId22" Type="http://schemas.openxmlformats.org/officeDocument/2006/relationships/slide" Target="slide63.xml"/><Relationship Id="rId27" Type="http://schemas.openxmlformats.org/officeDocument/2006/relationships/slide" Target="slide75.xml"/><Relationship Id="rId30" Type="http://schemas.openxmlformats.org/officeDocument/2006/relationships/package" Target="../embeddings/Microsoft_Word___19.docx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17" Type="http://schemas.openxmlformats.org/officeDocument/2006/relationships/image" Target="../media/image90.png"/><Relationship Id="rId2" Type="http://schemas.openxmlformats.org/officeDocument/2006/relationships/slide" Target="slide50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88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91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91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92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18" Type="http://schemas.openxmlformats.org/officeDocument/2006/relationships/image" Target="../media/image96.png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17" Type="http://schemas.openxmlformats.org/officeDocument/2006/relationships/image" Target="../media/image95.png"/><Relationship Id="rId2" Type="http://schemas.openxmlformats.org/officeDocument/2006/relationships/slide" Target="slide50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92.png"/><Relationship Id="rId10" Type="http://schemas.openxmlformats.org/officeDocument/2006/relationships/slide" Target="slide65.xml"/><Relationship Id="rId19" Type="http://schemas.openxmlformats.org/officeDocument/2006/relationships/image" Target="../media/image97.png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98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98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99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99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8.xml"/><Relationship Id="rId18" Type="http://schemas.openxmlformats.org/officeDocument/2006/relationships/oleObject" Target="../embeddings/oleObject20.bin"/><Relationship Id="rId26" Type="http://schemas.openxmlformats.org/officeDocument/2006/relationships/image" Target="../media/image108.png"/><Relationship Id="rId3" Type="http://schemas.openxmlformats.org/officeDocument/2006/relationships/slide" Target="slide50.xml"/><Relationship Id="rId21" Type="http://schemas.openxmlformats.org/officeDocument/2006/relationships/oleObject" Target="../embeddings/oleObject21.bin"/><Relationship Id="rId7" Type="http://schemas.openxmlformats.org/officeDocument/2006/relationships/slide" Target="slide57.xml"/><Relationship Id="rId12" Type="http://schemas.openxmlformats.org/officeDocument/2006/relationships/slide" Target="slide66.xml"/><Relationship Id="rId17" Type="http://schemas.openxmlformats.org/officeDocument/2006/relationships/image" Target="../media/image105.png"/><Relationship Id="rId25" Type="http://schemas.openxmlformats.org/officeDocument/2006/relationships/image" Target="../media/image107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04.png"/><Relationship Id="rId20" Type="http://schemas.openxmlformats.org/officeDocument/2006/relationships/image" Target="../media/image102.emf"/><Relationship Id="rId1" Type="http://schemas.openxmlformats.org/officeDocument/2006/relationships/vmlDrawing" Target="../drawings/vmlDrawing11.v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24" Type="http://schemas.openxmlformats.org/officeDocument/2006/relationships/image" Target="../media/image106.png"/><Relationship Id="rId5" Type="http://schemas.openxmlformats.org/officeDocument/2006/relationships/slide" Target="slide53.xml"/><Relationship Id="rId15" Type="http://schemas.openxmlformats.org/officeDocument/2006/relationships/slide" Target="slide75.xml"/><Relationship Id="rId23" Type="http://schemas.openxmlformats.org/officeDocument/2006/relationships/image" Target="../media/image103.emf"/><Relationship Id="rId10" Type="http://schemas.openxmlformats.org/officeDocument/2006/relationships/slide" Target="slide63.xml"/><Relationship Id="rId19" Type="http://schemas.openxmlformats.org/officeDocument/2006/relationships/package" Target="../embeddings/Microsoft_Word___20.docx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0.xml"/><Relationship Id="rId22" Type="http://schemas.openxmlformats.org/officeDocument/2006/relationships/package" Target="../embeddings/Microsoft_Word___21.docx"/><Relationship Id="rId27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8.xml"/><Relationship Id="rId18" Type="http://schemas.openxmlformats.org/officeDocument/2006/relationships/image" Target="../media/image102.emf"/><Relationship Id="rId3" Type="http://schemas.openxmlformats.org/officeDocument/2006/relationships/slide" Target="slide50.xml"/><Relationship Id="rId21" Type="http://schemas.openxmlformats.org/officeDocument/2006/relationships/image" Target="../media/image103.emf"/><Relationship Id="rId7" Type="http://schemas.openxmlformats.org/officeDocument/2006/relationships/slide" Target="slide57.xml"/><Relationship Id="rId12" Type="http://schemas.openxmlformats.org/officeDocument/2006/relationships/slide" Target="slide66.xml"/><Relationship Id="rId17" Type="http://schemas.openxmlformats.org/officeDocument/2006/relationships/package" Target="../embeddings/Microsoft_Word___22.docx"/><Relationship Id="rId25" Type="http://schemas.openxmlformats.org/officeDocument/2006/relationships/image" Target="../media/image109.png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22.bin"/><Relationship Id="rId20" Type="http://schemas.openxmlformats.org/officeDocument/2006/relationships/package" Target="../embeddings/Microsoft_Word___23.docx"/><Relationship Id="rId1" Type="http://schemas.openxmlformats.org/officeDocument/2006/relationships/vmlDrawing" Target="../drawings/vmlDrawing12.v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24" Type="http://schemas.openxmlformats.org/officeDocument/2006/relationships/image" Target="../media/image108.png"/><Relationship Id="rId5" Type="http://schemas.openxmlformats.org/officeDocument/2006/relationships/slide" Target="slide53.xml"/><Relationship Id="rId15" Type="http://schemas.openxmlformats.org/officeDocument/2006/relationships/slide" Target="slide75.xml"/><Relationship Id="rId23" Type="http://schemas.openxmlformats.org/officeDocument/2006/relationships/image" Target="../media/image107.png"/><Relationship Id="rId10" Type="http://schemas.openxmlformats.org/officeDocument/2006/relationships/slide" Target="slide63.xml"/><Relationship Id="rId19" Type="http://schemas.openxmlformats.org/officeDocument/2006/relationships/oleObject" Target="../embeddings/oleObject23.bin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0.xml"/><Relationship Id="rId22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110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111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111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112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112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8.xml"/><Relationship Id="rId18" Type="http://schemas.openxmlformats.org/officeDocument/2006/relationships/package" Target="../embeddings/Microsoft_Word___24.docx"/><Relationship Id="rId3" Type="http://schemas.openxmlformats.org/officeDocument/2006/relationships/slide" Target="slide50.xml"/><Relationship Id="rId21" Type="http://schemas.openxmlformats.org/officeDocument/2006/relationships/oleObject" Target="../embeddings/oleObject25.bin"/><Relationship Id="rId7" Type="http://schemas.openxmlformats.org/officeDocument/2006/relationships/slide" Target="slide57.xml"/><Relationship Id="rId12" Type="http://schemas.openxmlformats.org/officeDocument/2006/relationships/slide" Target="slide66.xml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16.png"/><Relationship Id="rId20" Type="http://schemas.openxmlformats.org/officeDocument/2006/relationships/image" Target="../media/image117.png"/><Relationship Id="rId1" Type="http://schemas.openxmlformats.org/officeDocument/2006/relationships/vmlDrawing" Target="../drawings/vmlDrawing13.v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24" Type="http://schemas.openxmlformats.org/officeDocument/2006/relationships/image" Target="../media/image118.png"/><Relationship Id="rId5" Type="http://schemas.openxmlformats.org/officeDocument/2006/relationships/slide" Target="slide53.xml"/><Relationship Id="rId15" Type="http://schemas.openxmlformats.org/officeDocument/2006/relationships/slide" Target="slide75.xml"/><Relationship Id="rId23" Type="http://schemas.openxmlformats.org/officeDocument/2006/relationships/image" Target="../media/image115.emf"/><Relationship Id="rId10" Type="http://schemas.openxmlformats.org/officeDocument/2006/relationships/slide" Target="slide63.xml"/><Relationship Id="rId19" Type="http://schemas.openxmlformats.org/officeDocument/2006/relationships/image" Target="../media/image114.emf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0.xml"/><Relationship Id="rId22" Type="http://schemas.openxmlformats.org/officeDocument/2006/relationships/package" Target="../embeddings/Microsoft_Word___25.docx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18" Type="http://schemas.openxmlformats.org/officeDocument/2006/relationships/image" Target="../media/image121.png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17" Type="http://schemas.openxmlformats.org/officeDocument/2006/relationships/image" Target="../media/image120.png"/><Relationship Id="rId2" Type="http://schemas.openxmlformats.org/officeDocument/2006/relationships/slide" Target="slide50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116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57.xml"/><Relationship Id="rId18" Type="http://schemas.openxmlformats.org/officeDocument/2006/relationships/slide" Target="slide66.xml"/><Relationship Id="rId3" Type="http://schemas.openxmlformats.org/officeDocument/2006/relationships/image" Target="../media/image122.png"/><Relationship Id="rId21" Type="http://schemas.openxmlformats.org/officeDocument/2006/relationships/slide" Target="slide75.xml"/><Relationship Id="rId7" Type="http://schemas.openxmlformats.org/officeDocument/2006/relationships/image" Target="../media/image126.png"/><Relationship Id="rId12" Type="http://schemas.openxmlformats.org/officeDocument/2006/relationships/slide" Target="slide55.xml"/><Relationship Id="rId17" Type="http://schemas.openxmlformats.org/officeDocument/2006/relationships/slide" Target="slide65.xml"/><Relationship Id="rId2" Type="http://schemas.openxmlformats.org/officeDocument/2006/relationships/image" Target="../media/image116.png"/><Relationship Id="rId16" Type="http://schemas.openxmlformats.org/officeDocument/2006/relationships/slide" Target="slide63.xml"/><Relationship Id="rId20" Type="http://schemas.openxmlformats.org/officeDocument/2006/relationships/slide" Target="slide7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5.png"/><Relationship Id="rId11" Type="http://schemas.openxmlformats.org/officeDocument/2006/relationships/slide" Target="slide53.xml"/><Relationship Id="rId5" Type="http://schemas.openxmlformats.org/officeDocument/2006/relationships/image" Target="../media/image124.png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19" Type="http://schemas.openxmlformats.org/officeDocument/2006/relationships/slide" Target="slide68.xml"/><Relationship Id="rId4" Type="http://schemas.openxmlformats.org/officeDocument/2006/relationships/image" Target="../media/image123.png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8.xml"/><Relationship Id="rId18" Type="http://schemas.openxmlformats.org/officeDocument/2006/relationships/package" Target="../embeddings/Microsoft_Word___26.docx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6.xml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16.png"/><Relationship Id="rId20" Type="http://schemas.openxmlformats.org/officeDocument/2006/relationships/image" Target="../media/image129.png"/><Relationship Id="rId1" Type="http://schemas.openxmlformats.org/officeDocument/2006/relationships/vmlDrawing" Target="../drawings/vmlDrawing14.v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75.xml"/><Relationship Id="rId10" Type="http://schemas.openxmlformats.org/officeDocument/2006/relationships/slide" Target="slide63.xml"/><Relationship Id="rId19" Type="http://schemas.openxmlformats.org/officeDocument/2006/relationships/image" Target="../media/image128.emf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0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8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6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75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0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__28.docx"/><Relationship Id="rId13" Type="http://schemas.openxmlformats.org/officeDocument/2006/relationships/slide" Target="slide55.xml"/><Relationship Id="rId18" Type="http://schemas.openxmlformats.org/officeDocument/2006/relationships/slide" Target="slide65.xml"/><Relationship Id="rId3" Type="http://schemas.openxmlformats.org/officeDocument/2006/relationships/oleObject" Target="../embeddings/oleObject27.bin"/><Relationship Id="rId21" Type="http://schemas.openxmlformats.org/officeDocument/2006/relationships/slide" Target="slide70.xml"/><Relationship Id="rId7" Type="http://schemas.openxmlformats.org/officeDocument/2006/relationships/oleObject" Target="../embeddings/oleObject28.bin"/><Relationship Id="rId12" Type="http://schemas.openxmlformats.org/officeDocument/2006/relationships/slide" Target="slide53.xml"/><Relationship Id="rId17" Type="http://schemas.openxmlformats.org/officeDocument/2006/relationships/slide" Target="slide63.xml"/><Relationship Id="rId2" Type="http://schemas.openxmlformats.org/officeDocument/2006/relationships/slideLayout" Target="../slideLayouts/slideLayout23.xml"/><Relationship Id="rId16" Type="http://schemas.openxmlformats.org/officeDocument/2006/relationships/slide" Target="slide61.xml"/><Relationship Id="rId20" Type="http://schemas.openxmlformats.org/officeDocument/2006/relationships/slide" Target="slide6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2.png"/><Relationship Id="rId11" Type="http://schemas.openxmlformats.org/officeDocument/2006/relationships/slide" Target="slide51.xml"/><Relationship Id="rId5" Type="http://schemas.openxmlformats.org/officeDocument/2006/relationships/image" Target="../media/image130.emf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slide" Target="slide66.xml"/><Relationship Id="rId4" Type="http://schemas.openxmlformats.org/officeDocument/2006/relationships/package" Target="../embeddings/Microsoft_Word___27.docx"/><Relationship Id="rId9" Type="http://schemas.openxmlformats.org/officeDocument/2006/relationships/image" Target="../media/image131.emf"/><Relationship Id="rId14" Type="http://schemas.openxmlformats.org/officeDocument/2006/relationships/slide" Target="slide57.xml"/><Relationship Id="rId22" Type="http://schemas.openxmlformats.org/officeDocument/2006/relationships/slide" Target="slide7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8.xml"/><Relationship Id="rId18" Type="http://schemas.openxmlformats.org/officeDocument/2006/relationships/package" Target="../embeddings/Microsoft_Word___29.docx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6.xml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32.png"/><Relationship Id="rId1" Type="http://schemas.openxmlformats.org/officeDocument/2006/relationships/vmlDrawing" Target="../drawings/vmlDrawing16.v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75.xml"/><Relationship Id="rId10" Type="http://schemas.openxmlformats.org/officeDocument/2006/relationships/slide" Target="slide63.xml"/><Relationship Id="rId19" Type="http://schemas.openxmlformats.org/officeDocument/2006/relationships/image" Target="../media/image133.emf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0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132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132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70.xml"/><Relationship Id="rId3" Type="http://schemas.openxmlformats.org/officeDocument/2006/relationships/slide" Target="slide51.xml"/><Relationship Id="rId7" Type="http://schemas.openxmlformats.org/officeDocument/2006/relationships/slide" Target="slide59.xml"/><Relationship Id="rId12" Type="http://schemas.openxmlformats.org/officeDocument/2006/relationships/slide" Target="slide68.xml"/><Relationship Id="rId17" Type="http://schemas.openxmlformats.org/officeDocument/2006/relationships/slide" Target="slide3.xml"/><Relationship Id="rId2" Type="http://schemas.openxmlformats.org/officeDocument/2006/relationships/slide" Target="slide50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57.xml"/><Relationship Id="rId11" Type="http://schemas.openxmlformats.org/officeDocument/2006/relationships/slide" Target="slide66.xml"/><Relationship Id="rId5" Type="http://schemas.openxmlformats.org/officeDocument/2006/relationships/slide" Target="slide55.xml"/><Relationship Id="rId15" Type="http://schemas.openxmlformats.org/officeDocument/2006/relationships/image" Target="../media/image132.png"/><Relationship Id="rId10" Type="http://schemas.openxmlformats.org/officeDocument/2006/relationships/slide" Target="slide65.xml"/><Relationship Id="rId4" Type="http://schemas.openxmlformats.org/officeDocument/2006/relationships/slide" Target="slide53.xml"/><Relationship Id="rId9" Type="http://schemas.openxmlformats.org/officeDocument/2006/relationships/slide" Target="slide63.xml"/><Relationship Id="rId14" Type="http://schemas.openxmlformats.org/officeDocument/2006/relationships/slide" Target="slide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15" y="138704"/>
            <a:ext cx="2737341" cy="45724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1612675"/>
            <a:ext cx="12192001" cy="3544517"/>
            <a:chOff x="0" y="1612675"/>
            <a:chExt cx="12192001" cy="3544517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1850900"/>
              <a:ext cx="12192001" cy="3306292"/>
              <a:chOff x="0" y="1850900"/>
              <a:chExt cx="12192001" cy="3306292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850900"/>
                <a:ext cx="12192000" cy="3306292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72464" y="3305484"/>
                <a:ext cx="1919537" cy="1788799"/>
              </a:xfrm>
              <a:prstGeom prst="rect">
                <a:avLst/>
              </a:prstGeom>
            </p:spPr>
          </p:pic>
        </p:grpSp>
        <p:sp>
          <p:nvSpPr>
            <p:cNvPr id="5" name="副标题 2">
              <a:extLst>
                <a:ext uri="{FF2B5EF4-FFF2-40B4-BE49-F238E27FC236}">
                  <a16:creationId xmlns:a16="http://schemas.microsoft.com/office/drawing/2014/main" xmlns="" id="{52C4449A-F464-4D7F-BEC9-4DBC80644CF4}"/>
                </a:ext>
              </a:extLst>
            </p:cNvPr>
            <p:cNvSpPr txBox="1">
              <a:spLocks/>
            </p:cNvSpPr>
            <p:nvPr/>
          </p:nvSpPr>
          <p:spPr>
            <a:xfrm>
              <a:off x="5209309" y="1612675"/>
              <a:ext cx="1773382" cy="448173"/>
            </a:xfrm>
            <a:prstGeom prst="roundRect">
              <a:avLst>
                <a:gd name="adj" fmla="val 50000"/>
              </a:avLst>
            </a:prstGeom>
            <a:solidFill>
              <a:srgbClr val="8EB4E3"/>
            </a:solidFill>
            <a:ln>
              <a:noFill/>
            </a:ln>
          </p:spPr>
          <p:txBody>
            <a:bodyPr anchor="ctr">
              <a:noAutofit/>
            </a:bodyPr>
            <a:lstStyle>
              <a:defPPr>
                <a:defRPr lang="zh-CN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zh-CN" altLang="en-US" sz="2400" dirty="0" smtClean="0"/>
                <a:t>第</a:t>
              </a:r>
              <a:r>
                <a:rPr lang="en-US" altLang="zh-CN" sz="2400" dirty="0" smtClean="0"/>
                <a:t>60</a:t>
              </a:r>
              <a:r>
                <a:rPr lang="zh-CN" altLang="en-US" sz="2400" dirty="0" smtClean="0"/>
                <a:t>讲</a:t>
              </a:r>
              <a:endParaRPr lang="zh-CN" altLang="en-US" sz="2400" dirty="0"/>
            </a:p>
          </p:txBody>
        </p:sp>
      </p:grpSp>
      <p:sp>
        <p:nvSpPr>
          <p:cNvPr id="12" name="标题 1">
            <a:extLst>
              <a:ext uri="{FF2B5EF4-FFF2-40B4-BE49-F238E27FC236}">
                <a16:creationId xmlns:a16="http://schemas.microsoft.com/office/drawing/2014/main" xmlns="" id="{322A6B15-2E76-455A-9DAC-24409D258021}"/>
              </a:ext>
            </a:extLst>
          </p:cNvPr>
          <p:cNvSpPr txBox="1">
            <a:spLocks/>
          </p:cNvSpPr>
          <p:nvPr/>
        </p:nvSpPr>
        <p:spPr>
          <a:xfrm>
            <a:off x="4680714" y="2784562"/>
            <a:ext cx="2830572" cy="12888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20000"/>
              </a:lnSpc>
            </a:pPr>
            <a:r>
              <a:rPr lang="zh-CN" altLang="zh-CN" sz="6600" b="1" dirty="0">
                <a:solidFill>
                  <a:schemeClr val="bg1"/>
                </a:solidFill>
              </a:rPr>
              <a:t>醛、酮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7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2115547"/>
            <a:ext cx="114120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思考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小分子的醛、酮均易溶于水，原因是什么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0000" y="2895327"/>
            <a:ext cx="7938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　</a:t>
            </a:r>
            <a:r>
              <a:rPr lang="zh-CN" altLang="zh-CN" sz="2400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由于碳链短，羰基氧能与水分子形成氢键。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3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18CE0B2-849C-2B4D-B715-7B2A33B87A76}"/>
              </a:ext>
            </a:extLst>
          </p:cNvPr>
          <p:cNvSpPr/>
          <p:nvPr/>
        </p:nvSpPr>
        <p:spPr>
          <a:xfrm>
            <a:off x="394564" y="2103563"/>
            <a:ext cx="112990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凡是含有醛基的有机物都是醛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乙醛分子中的所有原子都在同一平面内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乙醛的密度比水大，且能与水以任意比例混溶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甲醛是甲基跟醛基相连而构成的醛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苯甲醛的所有原子有可能在同一平面上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6.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丙酮难溶于水，但丙酮是常用的有机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溶剂</a:t>
            </a:r>
            <a:r>
              <a:rPr lang="en-US" altLang="zh-CN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7.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环己酮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</a:t>
            </a: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      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的一氯代物有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种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不包含立体异构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55896" y="2142159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78360" y="2691336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86450" y="3249816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78359" y="4322073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√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041957" y="5544373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√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32925" y="380243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92463" y="4855489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69" y="5663196"/>
            <a:ext cx="1293203" cy="50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0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3" grpId="0"/>
      <p:bldP spid="16" grpId="0"/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7E4F18EA-82C7-9143-98A4-D4840597F599}"/>
              </a:ext>
            </a:extLst>
          </p:cNvPr>
          <p:cNvSpPr/>
          <p:nvPr/>
        </p:nvSpPr>
        <p:spPr>
          <a:xfrm>
            <a:off x="390000" y="2276872"/>
            <a:ext cx="11412000" cy="372407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下列叙述正确的是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甲醛、乙醛和丙酮在通常情况下都是气体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</a:t>
            </a: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          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的化学名称是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2-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甲基丙醛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36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蜜蜂传递警戒信息的激素中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含有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</a:t>
            </a: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，其化学名称是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2-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己酮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苯甲醛是具有杏仁气味的无色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气体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7E4F18EA-82C7-9143-98A4-D4840597F599}"/>
              </a:ext>
            </a:extLst>
          </p:cNvPr>
          <p:cNvSpPr/>
          <p:nvPr/>
        </p:nvSpPr>
        <p:spPr>
          <a:xfrm>
            <a:off x="390000" y="1556792"/>
            <a:ext cx="11412000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一、醛、酮的命名与物理性质</a:t>
            </a:r>
            <a:endParaRPr lang="zh-CN" altLang="zh-CN" sz="26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3633475"/>
            <a:ext cx="1989405" cy="81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4581128"/>
            <a:ext cx="1143304" cy="69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/>
          <p:nvPr/>
        </p:nvSpPr>
        <p:spPr>
          <a:xfrm>
            <a:off x="237952" y="3367680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8031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2000376"/>
            <a:ext cx="11160000" cy="4114488"/>
            <a:chOff x="792914" y="3925222"/>
            <a:chExt cx="11160000" cy="4114488"/>
          </a:xfrm>
        </p:grpSpPr>
        <p:sp>
          <p:nvSpPr>
            <p:cNvPr id="6" name="圆角矩形 5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4001598"/>
            </a:xfrm>
            <a:prstGeom prst="roundRect">
              <a:avLst>
                <a:gd name="adj" fmla="val 180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802678" y="2296904"/>
            <a:ext cx="10586645" cy="38433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通常情况下，甲醛是气体，而乙醛、丙酮则是液体，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        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主链上有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，从醛基开始编号，甲基在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号位，名称为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2-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甲基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6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丙醛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050" kern="100" dirty="0" smtClean="0">
              <a:latin typeface="宋体" panose="02010600030101010101" pitchFamily="2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    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主链上有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7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，羰基在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号位，化学名称是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2-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庚酮，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1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苯甲醛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为无色液体，具有苦杏仁气味，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错误。</a:t>
            </a:r>
            <a:endParaRPr lang="zh-CN" altLang="zh-CN" sz="12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3041937"/>
            <a:ext cx="1926463" cy="75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96" y="4478122"/>
            <a:ext cx="1138441" cy="7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23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7E4F18EA-82C7-9143-98A4-D4840597F599}"/>
              </a:ext>
            </a:extLst>
          </p:cNvPr>
          <p:cNvSpPr/>
          <p:nvPr/>
        </p:nvSpPr>
        <p:spPr>
          <a:xfrm>
            <a:off x="390000" y="1708085"/>
            <a:ext cx="11412000" cy="460123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二、醛、酮的同分异构体的判断与书写</a:t>
            </a:r>
            <a:endParaRPr lang="zh-CN" altLang="zh-CN" sz="26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按要求写出分子式为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10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O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的同分异构体，并用系统命名法命名。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(1)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属于醛类的：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宋体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zh-CN" altLang="zh-CN" sz="1050" kern="100" dirty="0" smtClean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宋体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宋体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④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46657" y="3808000"/>
            <a:ext cx="3881191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CHO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戊醛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26815" y="3426022"/>
            <a:ext cx="3853561" cy="981440"/>
            <a:chOff x="5372485" y="3058705"/>
            <a:chExt cx="3853561" cy="981440"/>
          </a:xfrm>
        </p:grpSpPr>
        <p:sp>
          <p:nvSpPr>
            <p:cNvPr id="6" name="矩形 5"/>
            <p:cNvSpPr/>
            <p:nvPr/>
          </p:nvSpPr>
          <p:spPr>
            <a:xfrm>
              <a:off x="7536160" y="3058705"/>
              <a:ext cx="1689886" cy="580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3-</a:t>
              </a:r>
              <a:r>
                <a:rPr lang="zh-CN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甲基丁醛</a:t>
              </a:r>
            </a:p>
          </p:txBody>
        </p:sp>
        <p:pic>
          <p:nvPicPr>
            <p:cNvPr id="177154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485" y="3238095"/>
              <a:ext cx="1866422" cy="80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911424" y="5005376"/>
            <a:ext cx="3754259" cy="1023189"/>
            <a:chOff x="863275" y="4509120"/>
            <a:chExt cx="3754259" cy="1023189"/>
          </a:xfrm>
        </p:grpSpPr>
        <p:sp>
          <p:nvSpPr>
            <p:cNvPr id="8" name="矩形 7"/>
            <p:cNvSpPr/>
            <p:nvPr/>
          </p:nvSpPr>
          <p:spPr>
            <a:xfrm>
              <a:off x="2927648" y="4509120"/>
              <a:ext cx="1689886" cy="580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2-</a:t>
              </a:r>
              <a:r>
                <a:rPr lang="zh-CN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甲基丁醛</a:t>
              </a:r>
            </a:p>
          </p:txBody>
        </p:sp>
        <p:pic>
          <p:nvPicPr>
            <p:cNvPr id="17715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275" y="4753847"/>
              <a:ext cx="1861285" cy="77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5768332" y="4753629"/>
            <a:ext cx="3602899" cy="1308165"/>
            <a:chOff x="5373421" y="4462394"/>
            <a:chExt cx="3602899" cy="1308165"/>
          </a:xfrm>
        </p:grpSpPr>
        <p:sp>
          <p:nvSpPr>
            <p:cNvPr id="10" name="矩形 9"/>
            <p:cNvSpPr/>
            <p:nvPr/>
          </p:nvSpPr>
          <p:spPr>
            <a:xfrm>
              <a:off x="6722177" y="4725144"/>
              <a:ext cx="2254143" cy="580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2,2-</a:t>
              </a:r>
              <a:r>
                <a:rPr lang="zh-CN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二甲基丙醛</a:t>
              </a:r>
            </a:p>
          </p:txBody>
        </p:sp>
        <p:pic>
          <p:nvPicPr>
            <p:cNvPr id="177156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3421" y="4462394"/>
              <a:ext cx="1182325" cy="1308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9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7E4F18EA-82C7-9143-98A4-D4840597F599}"/>
              </a:ext>
            </a:extLst>
          </p:cNvPr>
          <p:cNvSpPr/>
          <p:nvPr/>
        </p:nvSpPr>
        <p:spPr>
          <a:xfrm>
            <a:off x="390000" y="1791419"/>
            <a:ext cx="11412000" cy="307774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(2)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属于酮类的：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宋体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3200" kern="100" dirty="0" smtClean="0">
              <a:latin typeface="宋体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49841" y="2447522"/>
            <a:ext cx="4066039" cy="928073"/>
            <a:chOff x="949841" y="2212895"/>
            <a:chExt cx="4066039" cy="928073"/>
          </a:xfrm>
        </p:grpSpPr>
        <p:sp>
          <p:nvSpPr>
            <p:cNvPr id="4" name="矩形 3"/>
            <p:cNvSpPr/>
            <p:nvPr/>
          </p:nvSpPr>
          <p:spPr>
            <a:xfrm>
              <a:off x="3941547" y="2560553"/>
              <a:ext cx="1074333" cy="580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2-</a:t>
              </a:r>
              <a:r>
                <a:rPr lang="zh-CN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戊酮</a:t>
              </a:r>
            </a:p>
          </p:txBody>
        </p:sp>
        <p:pic>
          <p:nvPicPr>
            <p:cNvPr id="17817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841" y="2212895"/>
              <a:ext cx="2723482" cy="83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5777608" y="2484992"/>
            <a:ext cx="4448248" cy="928703"/>
            <a:chOff x="5777608" y="2250365"/>
            <a:chExt cx="4448248" cy="928703"/>
          </a:xfrm>
        </p:grpSpPr>
        <p:sp>
          <p:nvSpPr>
            <p:cNvPr id="6" name="矩形 5"/>
            <p:cNvSpPr/>
            <p:nvPr/>
          </p:nvSpPr>
          <p:spPr>
            <a:xfrm>
              <a:off x="8159265" y="2598653"/>
              <a:ext cx="2066591" cy="580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3-</a:t>
              </a:r>
              <a:r>
                <a:rPr lang="zh-CN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甲基</a:t>
              </a:r>
              <a:r>
                <a:rPr lang="en-US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-2-</a:t>
              </a:r>
              <a:r>
                <a:rPr lang="zh-CN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丁酮</a:t>
              </a:r>
            </a:p>
          </p:txBody>
        </p:sp>
        <p:pic>
          <p:nvPicPr>
            <p:cNvPr id="17817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608" y="2250365"/>
              <a:ext cx="2077128" cy="83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895817" y="3732612"/>
            <a:ext cx="4120063" cy="939127"/>
            <a:chOff x="895817" y="3573016"/>
            <a:chExt cx="4120063" cy="939127"/>
          </a:xfrm>
        </p:grpSpPr>
        <p:sp>
          <p:nvSpPr>
            <p:cNvPr id="3" name="矩形 2"/>
            <p:cNvSpPr/>
            <p:nvPr/>
          </p:nvSpPr>
          <p:spPr>
            <a:xfrm>
              <a:off x="3941547" y="3931728"/>
              <a:ext cx="1074333" cy="580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3-</a:t>
              </a:r>
              <a:r>
                <a:rPr lang="zh-CN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戊酮</a:t>
              </a:r>
            </a:p>
          </p:txBody>
        </p:sp>
        <p:pic>
          <p:nvPicPr>
            <p:cNvPr id="178180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817" y="3573016"/>
              <a:ext cx="2723482" cy="83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75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1890463"/>
            <a:ext cx="114120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化合物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                         </a:t>
            </a: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的同分异构体中能同时满足下列条件的有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填字母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14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含苯环的醛或酮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不含过氧键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(—O—O—)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核磁共振氢谱显示有四组峰，且峰面积之比为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∶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∶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∶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A.2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			B.3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			C.4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			D.5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08014" y="198884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695" y="1844824"/>
            <a:ext cx="2128389" cy="82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7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988840"/>
            <a:ext cx="11160000" cy="3168352"/>
            <a:chOff x="792914" y="3925222"/>
            <a:chExt cx="11160000" cy="3168352"/>
          </a:xfrm>
        </p:grpSpPr>
        <p:sp>
          <p:nvSpPr>
            <p:cNvPr id="6" name="圆角矩形 5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3055462"/>
            </a:xfrm>
            <a:prstGeom prst="roundRect">
              <a:avLst>
                <a:gd name="adj" fmla="val 210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95400" y="2204864"/>
            <a:ext cx="10801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zh-CN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由题给信息知</a:t>
            </a:r>
            <a:r>
              <a:rPr lang="en-US" altLang="zh-CN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的同分异构体为醛或酮，而且含有甲基，根据要求可以写出</a:t>
            </a:r>
            <a:r>
              <a:rPr lang="zh-CN" altLang="zh-C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400" kern="100" dirty="0" smtClean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altLang="zh-CN" sz="24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            </a:t>
            </a:r>
            <a:r>
              <a:rPr lang="zh-CN" altLang="zh-C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</a:t>
            </a:r>
            <a:r>
              <a:rPr lang="en-US" altLang="zh-CN" sz="24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</a:t>
            </a:r>
            <a:r>
              <a:rPr lang="zh-CN" altLang="zh-C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            </a:t>
            </a:r>
            <a:r>
              <a:rPr lang="zh-CN" altLang="zh-C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 smtClean="0">
                <a:solidFill>
                  <a:prstClr val="black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               </a:t>
            </a:r>
            <a:r>
              <a:rPr lang="zh-CN" altLang="zh-C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sz="2400" kern="100" dirty="0" smtClean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altLang="zh-CN" sz="24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zh-CN" altLang="zh-C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故</a:t>
            </a:r>
            <a:r>
              <a:rPr lang="zh-CN" altLang="zh-CN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</a:t>
            </a:r>
            <a:r>
              <a:rPr lang="en-US" altLang="zh-CN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种。</a:t>
            </a:r>
            <a:endParaRPr lang="zh-CN" altLang="zh-CN" sz="1050" kern="1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1" name="矩形 10">
            <a:hlinkClick r:id="rId2" action="ppaction://hlinksldjump"/>
          </p:cNvPr>
          <p:cNvSpPr/>
          <p:nvPr/>
        </p:nvSpPr>
        <p:spPr>
          <a:xfrm>
            <a:off x="11378232" y="6484114"/>
            <a:ext cx="813768" cy="373886"/>
          </a:xfrm>
          <a:prstGeom prst="rect">
            <a:avLst/>
          </a:prstGeom>
          <a:solidFill>
            <a:srgbClr val="187E8C"/>
          </a:solidFill>
        </p:spPr>
        <p:txBody>
          <a:bodyPr wrap="square">
            <a:spAutoFit/>
          </a:bodyPr>
          <a:lstStyle/>
          <a:p>
            <a:pPr algn="ctr">
              <a:tabLst>
                <a:tab pos="2430780" algn="l"/>
              </a:tabLst>
            </a:pPr>
            <a:r>
              <a:rPr lang="zh-CN" altLang="en-US" kern="100" dirty="0">
                <a:solidFill>
                  <a:schemeClr val="bg1"/>
                </a:solidFill>
                <a:latin typeface="+mj-ea"/>
                <a:ea typeface="+mj-ea"/>
                <a:cs typeface="Courier New" panose="02070309020205020404" pitchFamily="49" charset="0"/>
              </a:rPr>
              <a:t>返回</a:t>
            </a: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0" y="3048545"/>
            <a:ext cx="2126139" cy="125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040" y="3028746"/>
            <a:ext cx="2103642" cy="128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530" y="3048545"/>
            <a:ext cx="2297694" cy="125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499" y="3048545"/>
            <a:ext cx="2562053" cy="125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2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423592" y="2060848"/>
            <a:ext cx="9768408" cy="2304255"/>
          </a:xfrm>
          <a:prstGeom prst="roundRect">
            <a:avLst>
              <a:gd name="adj" fmla="val 0"/>
            </a:avLst>
          </a:prstGeom>
          <a:solidFill>
            <a:srgbClr val="D4E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711624" y="1780080"/>
            <a:ext cx="9480376" cy="2296991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C267AA83-D616-ED4E-81C0-545EB4398E09}"/>
              </a:ext>
            </a:extLst>
          </p:cNvPr>
          <p:cNvSpPr txBox="1"/>
          <p:nvPr/>
        </p:nvSpPr>
        <p:spPr>
          <a:xfrm>
            <a:off x="4355468" y="2649685"/>
            <a:ext cx="619268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zh-CN" sz="54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醛、酮的化学性质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399480" y="2074783"/>
            <a:ext cx="2104665" cy="430887"/>
            <a:chOff x="5951984" y="2074783"/>
            <a:chExt cx="2104665" cy="430887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5EDD1B64-CEE3-CE44-8F17-E05128AFB818}"/>
                </a:ext>
              </a:extLst>
            </p:cNvPr>
            <p:cNvGrpSpPr/>
            <p:nvPr/>
          </p:nvGrpSpPr>
          <p:grpSpPr>
            <a:xfrm>
              <a:off x="5951984" y="2074783"/>
              <a:ext cx="2104665" cy="369332"/>
              <a:chOff x="5015445" y="2374315"/>
              <a:chExt cx="2104665" cy="369332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xmlns="" id="{A6A0A2D4-C220-DA46-A6AD-B44FA94018D4}"/>
                  </a:ext>
                </a:extLst>
              </p:cNvPr>
              <p:cNvSpPr txBox="1"/>
              <p:nvPr/>
            </p:nvSpPr>
            <p:spPr>
              <a:xfrm>
                <a:off x="6800792" y="2374315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&gt;</a:t>
                </a:r>
                <a:endParaRPr kumimoji="1" lang="zh-CN" alt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xmlns="" id="{5EEDB553-6843-D943-908B-713024609FA6}"/>
                  </a:ext>
                </a:extLst>
              </p:cNvPr>
              <p:cNvSpPr txBox="1"/>
              <p:nvPr/>
            </p:nvSpPr>
            <p:spPr>
              <a:xfrm>
                <a:off x="5015445" y="2374315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&lt;</a:t>
                </a:r>
                <a:endParaRPr kumimoji="1" lang="zh-CN" alt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6418518" y="2074783"/>
              <a:ext cx="117159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200" smtClean="0">
                  <a:solidFill>
                    <a:schemeClr val="bg1">
                      <a:lumMod val="85000"/>
                    </a:schemeClr>
                  </a:solidFill>
                </a:rPr>
                <a:t>考点二</a:t>
              </a:r>
              <a:endParaRPr lang="zh-CN" altLang="en-US" sz="2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8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0000" y="1712997"/>
            <a:ext cx="11412000" cy="325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100" dirty="0">
                <a:latin typeface="微软雅黑" panose="020B0503020204020204" pitchFamily="34" charset="-122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zh-CN" sz="2400" b="1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醛、酮的加成反应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(1)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催化加氢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还原反应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endParaRPr lang="en-US" altLang="zh-CN" sz="900" kern="1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CH</a:t>
            </a:r>
            <a:r>
              <a:rPr lang="en-US" altLang="zh-CN" sz="2400" kern="100" baseline="-250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CHO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H</a:t>
            </a:r>
            <a:r>
              <a:rPr lang="en-US" altLang="zh-CN" sz="2400" kern="100" baseline="-250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</a:t>
            </a:r>
            <a:r>
              <a:rPr lang="en-US" altLang="zh-CN" sz="2400" u="sng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      </a:t>
            </a:r>
            <a:r>
              <a:rPr lang="zh-CN" altLang="en-US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，</a:t>
            </a:r>
            <a:endParaRPr lang="en-US" altLang="zh-CN" sz="2400" kern="1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3200" kern="100" dirty="0" smtClean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kern="100" dirty="0" smtClean="0"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rPr>
              <a:t>                       </a:t>
            </a:r>
            <a:r>
              <a:rPr lang="zh-CN" altLang="en-US" sz="2400" u="sng" kern="100" dirty="0" smtClean="0"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rPr>
              <a:t>            </a:t>
            </a:r>
            <a:r>
              <a:rPr lang="zh-CN" altLang="en-US" sz="2400" kern="100" dirty="0" smtClean="0"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rPr>
              <a:t>。</a:t>
            </a:r>
            <a:endParaRPr lang="zh-CN" altLang="zh-CN" sz="24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84735"/>
              </p:ext>
            </p:extLst>
          </p:nvPr>
        </p:nvGraphicFramePr>
        <p:xfrm>
          <a:off x="2356768" y="2857748"/>
          <a:ext cx="1651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90" name="文档" r:id="rId4" imgW="1660084" imgH="1066358" progId="Word.Document.12">
                  <p:embed/>
                </p:oleObj>
              </mc:Choice>
              <mc:Fallback>
                <p:oleObj name="文档" r:id="rId4" imgW="1660084" imgH="10663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6768" y="2857748"/>
                        <a:ext cx="16510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/>
          <p:nvPr/>
        </p:nvSpPr>
        <p:spPr>
          <a:xfrm>
            <a:off x="3692939" y="3002476"/>
            <a:ext cx="1691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CH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CH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OH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019932"/>
              </p:ext>
            </p:extLst>
          </p:nvPr>
        </p:nvGraphicFramePr>
        <p:xfrm>
          <a:off x="2125316" y="4060800"/>
          <a:ext cx="2641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91" name="文档" r:id="rId7" imgW="2681840" imgH="1184083" progId="Word.Document.12">
                  <p:embed/>
                </p:oleObj>
              </mc:Choice>
              <mc:Fallback>
                <p:oleObj name="文档" r:id="rId7" imgW="2681840" imgH="118408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25316" y="4060800"/>
                        <a:ext cx="26416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6258" name="Picture 6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5" y="3977906"/>
            <a:ext cx="1629525" cy="76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59" name="Picture 67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876933"/>
            <a:ext cx="1515859" cy="82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04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80728"/>
            <a:ext cx="1530138" cy="2786580"/>
          </a:xfrm>
          <a:prstGeom prst="rect">
            <a:avLst/>
          </a:prstGeom>
          <a:solidFill>
            <a:srgbClr val="377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300255" y="980728"/>
            <a:ext cx="10891745" cy="2786580"/>
          </a:xfrm>
          <a:prstGeom prst="rect">
            <a:avLst/>
          </a:prstGeom>
          <a:solidFill>
            <a:srgbClr val="F9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559496" y="1854564"/>
            <a:ext cx="10369152" cy="10437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kern="100" dirty="0">
                <a:latin typeface="Times New Roman" panose="02020603050405020304" pitchFamily="18" charset="0"/>
                <a:ea typeface="楷体" panose="02010609060101010101" pitchFamily="49" charset="-122"/>
                <a:cs typeface="Courier New" panose="02070309020205020404" pitchFamily="49" charset="0"/>
              </a:rPr>
              <a:t>1.</a:t>
            </a:r>
            <a:r>
              <a:rPr lang="zh-CN" altLang="zh-CN" sz="2200" kern="100" dirty="0">
                <a:latin typeface="Times New Roman" panose="02020603050405020304" pitchFamily="18" charset="0"/>
                <a:ea typeface="楷体" panose="02010609060101010101" pitchFamily="49" charset="-122"/>
                <a:cs typeface="Courier New" panose="02070309020205020404" pitchFamily="49" charset="0"/>
              </a:rPr>
              <a:t>掌握醛、酮的结构与性质</a:t>
            </a:r>
            <a:r>
              <a:rPr lang="zh-CN" altLang="zh-CN" sz="2200" kern="100" dirty="0" smtClean="0">
                <a:latin typeface="Times New Roman" panose="02020603050405020304" pitchFamily="18" charset="0"/>
                <a:ea typeface="楷体" panose="02010609060101010101" pitchFamily="49" charset="-122"/>
                <a:cs typeface="Courier New" panose="02070309020205020404" pitchFamily="49" charset="0"/>
              </a:rPr>
              <a:t>。</a:t>
            </a:r>
            <a:endParaRPr lang="en-US" altLang="zh-CN" sz="2200" kern="100" dirty="0" smtClean="0">
              <a:latin typeface="Times New Roman" panose="02020603050405020304" pitchFamily="18" charset="0"/>
              <a:ea typeface="楷体" panose="02010609060101010101" pitchFamily="49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200" kern="100" dirty="0" smtClean="0">
                <a:latin typeface="Times New Roman" panose="02020603050405020304" pitchFamily="18" charset="0"/>
                <a:ea typeface="楷体" panose="02010609060101010101" pitchFamily="49" charset="-122"/>
                <a:cs typeface="Courier New" panose="02070309020205020404" pitchFamily="49" charset="0"/>
              </a:rPr>
              <a:t>2</a:t>
            </a:r>
            <a:r>
              <a:rPr lang="en-US" altLang="zh-CN" sz="2200" kern="100" dirty="0">
                <a:latin typeface="Times New Roman" panose="02020603050405020304" pitchFamily="18" charset="0"/>
                <a:ea typeface="楷体" panose="02010609060101010101" pitchFamily="49" charset="-122"/>
                <a:cs typeface="Courier New" panose="02070309020205020404" pitchFamily="49" charset="0"/>
              </a:rPr>
              <a:t>.</a:t>
            </a:r>
            <a:r>
              <a:rPr lang="zh-CN" altLang="zh-CN" sz="2200" kern="100" dirty="0">
                <a:latin typeface="Times New Roman" panose="02020603050405020304" pitchFamily="18" charset="0"/>
                <a:ea typeface="楷体" panose="02010609060101010101" pitchFamily="49" charset="-122"/>
                <a:cs typeface="Courier New" panose="02070309020205020404" pitchFamily="49" charset="0"/>
              </a:rPr>
              <a:t>了解醛、酮在有机合成中的应用。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19540" y="1662670"/>
            <a:ext cx="517928" cy="1478298"/>
            <a:chOff x="919540" y="1662670"/>
            <a:chExt cx="517928" cy="1478298"/>
          </a:xfrm>
        </p:grpSpPr>
        <p:sp>
          <p:nvSpPr>
            <p:cNvPr id="3" name="圆角矩形 2"/>
            <p:cNvSpPr/>
            <p:nvPr/>
          </p:nvSpPr>
          <p:spPr>
            <a:xfrm>
              <a:off x="970718" y="1662670"/>
              <a:ext cx="432048" cy="1478298"/>
            </a:xfrm>
            <a:prstGeom prst="roundRect">
              <a:avLst/>
            </a:prstGeom>
            <a:solidFill>
              <a:srgbClr val="8EB4E3"/>
            </a:solidFill>
            <a:ln>
              <a:solidFill>
                <a:srgbClr val="8AB0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19540" y="1792588"/>
              <a:ext cx="5179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复</a:t>
              </a:r>
              <a:endParaRPr lang="en-US" altLang="zh-CN" b="1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习</a:t>
              </a:r>
              <a:endParaRPr lang="en-US" altLang="zh-CN" b="1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目</a:t>
              </a:r>
              <a:endParaRPr lang="en-US" altLang="zh-CN" b="1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标</a:t>
              </a:r>
              <a:endParaRPr lang="zh-CN" altLang="en-US" b="1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2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0000" y="4654643"/>
            <a:ext cx="8442304" cy="227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__________________________________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3200" kern="100" dirty="0" smtClean="0">
              <a:latin typeface="宋体" panose="02010600030101010101" pitchFamily="2" charset="-122"/>
              <a:ea typeface="微软雅黑" panose="020B0503020204020204" pitchFamily="34" charset="-122"/>
            </a:endParaRPr>
          </a:p>
          <a:p>
            <a:pPr algn="just">
              <a:lnSpc>
                <a:spcPct val="24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</a:rPr>
              <a:t>②______________________________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____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0000" y="1484784"/>
            <a:ext cx="1141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(2)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与含极性键的分子加成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24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通式：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 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24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写出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乙醛、丙酮分别与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HCN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加成的化学方程式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387870"/>
              </p:ext>
            </p:extLst>
          </p:nvPr>
        </p:nvGraphicFramePr>
        <p:xfrm>
          <a:off x="2654424" y="2472432"/>
          <a:ext cx="36576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65" name="文档" r:id="rId4" imgW="3711877" imgH="1248165" progId="Word.Document.12">
                  <p:embed/>
                </p:oleObj>
              </mc:Choice>
              <mc:Fallback>
                <p:oleObj name="文档" r:id="rId4" imgW="3711877" imgH="12481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54424" y="2472432"/>
                        <a:ext cx="36576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7319" name="Picture 10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38" y="2372227"/>
            <a:ext cx="1182325" cy="77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320" name="Picture 10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228" y="2297819"/>
            <a:ext cx="1132572" cy="133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941976" y="4225290"/>
            <a:ext cx="4635161" cy="1219934"/>
            <a:chOff x="941976" y="4225290"/>
            <a:chExt cx="4635161" cy="1219934"/>
          </a:xfrm>
        </p:grpSpPr>
        <p:pic>
          <p:nvPicPr>
            <p:cNvPr id="137321" name="Picture 10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719" y="4225290"/>
              <a:ext cx="1258418" cy="77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" name="对象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9840528"/>
                </p:ext>
              </p:extLst>
            </p:nvPr>
          </p:nvGraphicFramePr>
          <p:xfrm>
            <a:off x="941976" y="4391124"/>
            <a:ext cx="4198938" cy="1054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366" name="文档" r:id="rId10" imgW="4198273" imgH="1054118" progId="Word.Document.12">
                    <p:embed/>
                  </p:oleObj>
                </mc:Choice>
                <mc:Fallback>
                  <p:oleObj name="文档" r:id="rId10" imgW="4198273" imgH="1054118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41976" y="4391124"/>
                          <a:ext cx="4198938" cy="1054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组合 10"/>
          <p:cNvGrpSpPr/>
          <p:nvPr/>
        </p:nvGrpSpPr>
        <p:grpSpPr>
          <a:xfrm>
            <a:off x="875209" y="5305232"/>
            <a:ext cx="4979367" cy="1330220"/>
            <a:chOff x="900609" y="5184895"/>
            <a:chExt cx="4979367" cy="1330220"/>
          </a:xfrm>
        </p:grpSpPr>
        <p:pic>
          <p:nvPicPr>
            <p:cNvPr id="137322" name="Picture 106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609" y="5229200"/>
              <a:ext cx="1132572" cy="77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323" name="Picture 107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786" y="5184895"/>
              <a:ext cx="1586190" cy="1308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9" name="对象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7292879"/>
                </p:ext>
              </p:extLst>
            </p:nvPr>
          </p:nvGraphicFramePr>
          <p:xfrm>
            <a:off x="2033181" y="5372115"/>
            <a:ext cx="3117850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367" name="文档" r:id="rId15" imgW="3118553" imgH="1142681" progId="Word.Document.12">
                    <p:embed/>
                  </p:oleObj>
                </mc:Choice>
                <mc:Fallback>
                  <p:oleObj name="文档" r:id="rId15" imgW="3118553" imgH="1142681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033181" y="5372115"/>
                          <a:ext cx="3117850" cy="114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1114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0000" y="1712997"/>
            <a:ext cx="11412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100" dirty="0">
                <a:latin typeface="微软雅黑" panose="020B0503020204020204" pitchFamily="34" charset="-122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zh-CN" sz="2400" b="1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醛的氧化反应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(1)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以乙醛为例写出其发生下列反应的化学方程式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银镜反应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endParaRPr lang="en-US" altLang="zh-CN" sz="7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___________________________________________________________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 smtClean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与新制的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Cu(OH)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endParaRPr lang="en-US" altLang="zh-CN" sz="9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________________________________________________________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568435"/>
              </p:ext>
            </p:extLst>
          </p:nvPr>
        </p:nvGraphicFramePr>
        <p:xfrm>
          <a:off x="508000" y="3425304"/>
          <a:ext cx="9982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33" name="文档" r:id="rId4" imgW="9982136" imgH="940587" progId="Word.Document.12">
                  <p:embed/>
                </p:oleObj>
              </mc:Choice>
              <mc:Fallback>
                <p:oleObj name="文档" r:id="rId4" imgW="9982136" imgH="94058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000" y="3425304"/>
                        <a:ext cx="99822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153880"/>
              </p:ext>
            </p:extLst>
          </p:nvPr>
        </p:nvGraphicFramePr>
        <p:xfrm>
          <a:off x="520700" y="4950172"/>
          <a:ext cx="89662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34" name="文档" r:id="rId7" imgW="9089750" imgH="940587" progId="Word.Document.12">
                  <p:embed/>
                </p:oleObj>
              </mc:Choice>
              <mc:Fallback>
                <p:oleObj name="文档" r:id="rId7" imgW="9089750" imgH="94058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0700" y="4950172"/>
                        <a:ext cx="89662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889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77300" y="1556792"/>
            <a:ext cx="114120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(2)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醛基的检验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107435"/>
              </p:ext>
            </p:extLst>
          </p:nvPr>
        </p:nvGraphicFramePr>
        <p:xfrm>
          <a:off x="434689" y="2204864"/>
          <a:ext cx="11322623" cy="4389120"/>
        </p:xfrm>
        <a:graphic>
          <a:graphicData uri="http://schemas.openxmlformats.org/drawingml/2006/table">
            <a:tbl>
              <a:tblPr/>
              <a:tblGrid>
                <a:gridCol w="886425"/>
                <a:gridCol w="5350950"/>
                <a:gridCol w="5085248"/>
              </a:tblGrid>
              <a:tr h="277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Courier New" panose="02070309020205020404" pitchFamily="49" charset="0"/>
                        </a:rPr>
                        <a:t> 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与新制的银氨溶液反应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与新制的氢氧化铜反应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实验操作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在洁净的试管中加入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1 mL 2% AgNO</a:t>
                      </a:r>
                      <a:r>
                        <a:rPr lang="en-US" sz="2400" kern="10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3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溶液，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然后</a:t>
                      </a:r>
                      <a:r>
                        <a:rPr lang="en-US" alt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_________________________</a:t>
                      </a:r>
                      <a:endParaRPr lang="en-US" altLang="zh-CN" sz="2400" u="sng" kern="100" dirty="0" smtClean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u="none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________________________________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制得银氨溶液；再滴入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3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滴乙醛，振荡后将试管放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en-US" altLang="zh-CN" sz="2400" u="none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_______________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在试管中加入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2 mL 10</a:t>
                      </a: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%</a:t>
                      </a:r>
                      <a:r>
                        <a:rPr lang="en-US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          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加入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5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滴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5</a:t>
                      </a: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%</a:t>
                      </a:r>
                      <a:r>
                        <a:rPr lang="en-US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            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得到新制的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Cu(OH)</a:t>
                      </a:r>
                      <a:r>
                        <a:rPr lang="en-US" sz="2400" kern="10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，振荡后加入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0.5 mL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乙醛溶液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2400" u="none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______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4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实验现象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产生</a:t>
                      </a: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(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mol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 RCHO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2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mol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 Ag)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产生</a:t>
                      </a: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         </a:t>
                      </a: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(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mol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 RCHO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1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mol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 Cu</a:t>
                      </a:r>
                      <a:r>
                        <a:rPr lang="en-US" sz="2400" kern="10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O)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415480" y="3212976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</a:t>
            </a:r>
            <a:r>
              <a:rPr lang="zh-CN" altLang="zh-CN" sz="24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边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振荡试管边逐滴滴入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2%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氨水，使最初产生的沉淀恰好溶解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72587" y="495386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热水浴中温热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840416" y="2982143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NaOH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溶液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56240" y="3582307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CuSO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</a:t>
            </a:r>
            <a:r>
              <a:rPr lang="zh-CN" altLang="en-US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溶液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680176" y="471033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加热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063552" y="5487615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光亮的银镜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332836" y="549240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砖红色沉淀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2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62182"/>
              </p:ext>
            </p:extLst>
          </p:nvPr>
        </p:nvGraphicFramePr>
        <p:xfrm>
          <a:off x="407368" y="1772816"/>
          <a:ext cx="11377264" cy="3456385"/>
        </p:xfrm>
        <a:graphic>
          <a:graphicData uri="http://schemas.openxmlformats.org/drawingml/2006/table">
            <a:tbl>
              <a:tblPr/>
              <a:tblGrid>
                <a:gridCol w="576064"/>
                <a:gridCol w="5256584"/>
                <a:gridCol w="5544616"/>
              </a:tblGrid>
              <a:tr h="5883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Courier New" panose="02070309020205020404" pitchFamily="49" charset="0"/>
                        </a:rPr>
                        <a:t> 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与新制的银氨溶液反应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与新制的氢氧化铜反应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0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注意事项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宋体" panose="02010600030101010101" pitchFamily="2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①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试管内部必须洁净；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宋体" panose="02010600030101010101" pitchFamily="2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②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银氨溶液要随用随配，不可久置；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宋体" panose="02010600030101010101" pitchFamily="2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③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水浴加热，不可用酒精灯直接加热；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宋体" panose="02010600030101010101" pitchFamily="2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④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乙醛用量不宜太多，一般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3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5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滴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宋体" panose="02010600030101010101" pitchFamily="2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①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配制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Cu(OH)</a:t>
                      </a:r>
                      <a:r>
                        <a:rPr lang="en-US" sz="2400" kern="10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悬浊液时，所用的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NaOH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溶液必须过量；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宋体" panose="02010600030101010101" pitchFamily="2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②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Cu(OH)</a:t>
                      </a:r>
                      <a:r>
                        <a:rPr lang="en-US" sz="2400" kern="10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悬浊液要随用随配，不可久置；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宋体" panose="02010600030101010101" pitchFamily="2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③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反应液直接加热煮沸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19426" marR="19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2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18CE0B2-849C-2B4D-B715-7B2A33B87A76}"/>
              </a:ext>
            </a:extLst>
          </p:cNvPr>
          <p:cNvSpPr/>
          <p:nvPr/>
        </p:nvSpPr>
        <p:spPr>
          <a:xfrm>
            <a:off x="557813" y="2314044"/>
            <a:ext cx="11076375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在银氨溶液配制过程中，溶液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pH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增大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完全燃烧等物质的量的乙醛和乙醇，消耗氧气的质量相等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用溴水可以检验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=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=CH—CHO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中的醛基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酮类物质只能发生还原反应，不能发生氧化反应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凡是能发生银镜反应的有机物都是醛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6.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在酸性条件下，乙醛能与新制的氢氧化铜反应，生成砖红色沉淀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1FDC4C7-996B-8E4C-9906-8E72300E8B1C}"/>
              </a:ext>
            </a:extLst>
          </p:cNvPr>
          <p:cNvSpPr/>
          <p:nvPr/>
        </p:nvSpPr>
        <p:spPr>
          <a:xfrm>
            <a:off x="8625072" y="2907360"/>
            <a:ext cx="55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8CA795CB-D9A7-FA40-91B1-820BCE512DF7}"/>
              </a:ext>
            </a:extLst>
          </p:cNvPr>
          <p:cNvSpPr/>
          <p:nvPr/>
        </p:nvSpPr>
        <p:spPr>
          <a:xfrm>
            <a:off x="6591264" y="3465840"/>
            <a:ext cx="55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075477F-9C4D-D544-B74F-1AD03197F437}"/>
              </a:ext>
            </a:extLst>
          </p:cNvPr>
          <p:cNvSpPr/>
          <p:nvPr/>
        </p:nvSpPr>
        <p:spPr>
          <a:xfrm>
            <a:off x="5922775" y="2375588"/>
            <a:ext cx="55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√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DBFDB294-2283-C943-BA5D-C52A1673A2AA}"/>
              </a:ext>
            </a:extLst>
          </p:cNvPr>
          <p:cNvSpPr/>
          <p:nvPr/>
        </p:nvSpPr>
        <p:spPr>
          <a:xfrm>
            <a:off x="7400936" y="3995828"/>
            <a:ext cx="55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DBFDB294-2283-C943-BA5D-C52A1673A2AA}"/>
              </a:ext>
            </a:extLst>
          </p:cNvPr>
          <p:cNvSpPr/>
          <p:nvPr/>
        </p:nvSpPr>
        <p:spPr>
          <a:xfrm>
            <a:off x="5868351" y="4561872"/>
            <a:ext cx="55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DBFDB294-2283-C943-BA5D-C52A1673A2AA}"/>
              </a:ext>
            </a:extLst>
          </p:cNvPr>
          <p:cNvSpPr/>
          <p:nvPr/>
        </p:nvSpPr>
        <p:spPr>
          <a:xfrm>
            <a:off x="9534800" y="5101617"/>
            <a:ext cx="55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3600" b="1" kern="1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×</a:t>
            </a:r>
            <a:endParaRPr lang="zh-CN" altLang="en-US" sz="3600" b="1" kern="100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0" grpId="0"/>
      <p:bldP spid="11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0000" y="2388944"/>
            <a:ext cx="1141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1.1,5-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戊二醛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简称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GA)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是一种重要的饱和直链二元醛，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2%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GA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溶液对禽流感、口蹄疫等疾病有良好的防治作用。下列说法正确的是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戊二醛分子式为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8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O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，符合此分子式的二元醛有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种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不考虑立体异构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B.1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戊二醛与足量的银氨溶液反应，最多可得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银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戊二醛不能使酸性高锰酸钾溶液褪色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戊二醛经催化氧化可以得到的戊二酸有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种同分异构体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不考虑立体异构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0000" y="1699459"/>
            <a:ext cx="11412000" cy="61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一、醛、酮的化学性质</a:t>
            </a:r>
            <a:endParaRPr lang="zh-CN" altLang="zh-CN" sz="26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214732" y="5121272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4628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2204864"/>
            <a:ext cx="11160000" cy="2232248"/>
            <a:chOff x="792914" y="3925222"/>
            <a:chExt cx="11160000" cy="2232248"/>
          </a:xfrm>
        </p:grpSpPr>
        <p:sp>
          <p:nvSpPr>
            <p:cNvPr id="6" name="圆角矩形 5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2119358"/>
            </a:xfrm>
            <a:prstGeom prst="roundRect">
              <a:avLst>
                <a:gd name="adj" fmla="val 3962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95400" y="2512928"/>
            <a:ext cx="10801200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戊二醛可以看作两个醛基取代了丙烷中的两个氢原子，丙烷的二取代物有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种，所以戊二醛有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种同分异构体；戊二醛能使酸性高锰酸钾溶液褪色，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mol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戊二醛与足量的银氨溶液反应，最多可得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mol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银。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1922056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2.1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HCHO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与足量银氨溶液在水浴加热条件下充分反应最多能产生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Ag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endParaRPr lang="en-US" altLang="zh-CN" sz="24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1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写出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有关反应的化学方程式：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714156" y="205239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052067"/>
              </p:ext>
            </p:extLst>
          </p:nvPr>
        </p:nvGraphicFramePr>
        <p:xfrm>
          <a:off x="4490764" y="2514600"/>
          <a:ext cx="7620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33" name="文档" r:id="rId4" imgW="7728758" imgH="1033533" progId="Word.Document.12">
                  <p:embed/>
                </p:oleObj>
              </mc:Choice>
              <mc:Fallback>
                <p:oleObj name="文档" r:id="rId4" imgW="7728758" imgH="10335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0764" y="2514600"/>
                        <a:ext cx="76200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508954" y="3327375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＋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2H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O</a:t>
            </a:r>
            <a:endParaRPr lang="zh-CN" altLang="zh-CN" sz="105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0000" y="2241159"/>
            <a:ext cx="1141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某同学用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 mL 2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mol·L</a:t>
            </a:r>
            <a:r>
              <a:rPr lang="zh-CN" altLang="zh-CN" sz="2400" kern="1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－</a:t>
            </a:r>
            <a:r>
              <a:rPr lang="en-US" altLang="zh-CN" sz="2400" kern="1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CuSO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溶液与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 mL 0.5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mol·L</a:t>
            </a:r>
            <a:r>
              <a:rPr lang="zh-CN" altLang="zh-CN" sz="2400" kern="1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－</a:t>
            </a:r>
            <a:r>
              <a:rPr lang="en-US" altLang="zh-CN" sz="2400" kern="1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NaOH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溶液混合，然后加入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0.5 mL 4%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的乙醛溶液，加热至沸腾，未见砖红色沉淀，实验失败的主要原因是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乙醛量太少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	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	B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硫酸铜的量少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C.NaOH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的量少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	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	D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加热时间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0000" y="1538089"/>
            <a:ext cx="11412000" cy="61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二、醛基的检验</a:t>
            </a:r>
            <a:endParaRPr lang="zh-CN" altLang="zh-CN" sz="26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230420" y="3846336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56375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2204864"/>
            <a:ext cx="11160000" cy="2232248"/>
            <a:chOff x="792914" y="3925222"/>
            <a:chExt cx="11160000" cy="2232248"/>
          </a:xfrm>
        </p:grpSpPr>
        <p:sp>
          <p:nvSpPr>
            <p:cNvPr id="6" name="圆角矩形 5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2119358"/>
            </a:xfrm>
            <a:prstGeom prst="roundRect">
              <a:avLst>
                <a:gd name="adj" fmla="val 3962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95400" y="2512928"/>
            <a:ext cx="10586645" cy="16842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用新制的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Cu(OH)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检验醛基，必须在碱性环境下。而本题中：</a:t>
            </a:r>
            <a:r>
              <a:rPr lang="en-US" altLang="zh-CN" sz="2400" i="1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(CuSO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400" i="1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NaOH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0.002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mol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。根据：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CuSO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2NaOH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=Cu(OH)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↓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Na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SO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可知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CuSO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过量而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NaOH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不足，所以实验失败。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80728"/>
            <a:ext cx="1530138" cy="3816424"/>
          </a:xfrm>
          <a:prstGeom prst="rect">
            <a:avLst/>
          </a:prstGeom>
          <a:solidFill>
            <a:srgbClr val="377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300255" y="980728"/>
            <a:ext cx="10891745" cy="3816424"/>
          </a:xfrm>
          <a:prstGeom prst="rect">
            <a:avLst/>
          </a:prstGeom>
          <a:solidFill>
            <a:srgbClr val="F9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964484" y="1662670"/>
            <a:ext cx="438282" cy="1478298"/>
            <a:chOff x="964484" y="1662670"/>
            <a:chExt cx="438282" cy="1478298"/>
          </a:xfrm>
        </p:grpSpPr>
        <p:sp>
          <p:nvSpPr>
            <p:cNvPr id="3" name="圆角矩形 2"/>
            <p:cNvSpPr/>
            <p:nvPr/>
          </p:nvSpPr>
          <p:spPr>
            <a:xfrm>
              <a:off x="970718" y="1662670"/>
              <a:ext cx="432048" cy="1478298"/>
            </a:xfrm>
            <a:prstGeom prst="roundRect">
              <a:avLst/>
            </a:prstGeom>
            <a:solidFill>
              <a:srgbClr val="8EB4E3"/>
            </a:solidFill>
            <a:ln>
              <a:solidFill>
                <a:srgbClr val="8AB0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64484" y="1792588"/>
              <a:ext cx="42804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内</a:t>
              </a:r>
              <a:endParaRPr lang="en-US" altLang="zh-CN" b="1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容</a:t>
              </a:r>
              <a:endParaRPr lang="en-US" altLang="zh-CN" b="1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索</a:t>
              </a:r>
              <a:endParaRPr lang="en-US" altLang="zh-CN" b="1" dirty="0" smtClean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仿宋简体" panose="03000509000000000000" pitchFamily="65" charset="-122"/>
                  <a:ea typeface="方正仿宋简体" panose="03000509000000000000" pitchFamily="65" charset="-122"/>
                </a:rPr>
                <a:t>引</a:t>
              </a:r>
              <a:endParaRPr lang="zh-CN" altLang="en-US" b="1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endParaRPr>
            </a:p>
          </p:txBody>
        </p:sp>
      </p:grpSp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703021" y="1330923"/>
            <a:ext cx="49399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考点</a:t>
            </a:r>
            <a:r>
              <a:rPr lang="zh-CN" altLang="zh-CN" sz="26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26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　　</a:t>
            </a:r>
            <a:r>
              <a:rPr lang="zh-CN" altLang="zh-CN" sz="26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醛、酮概述</a:t>
            </a:r>
          </a:p>
        </p:txBody>
      </p:sp>
      <p:sp>
        <p:nvSpPr>
          <p:cNvPr id="8" name="文本框 7">
            <a:hlinkClick r:id="rId3" action="ppaction://hlinksldjump"/>
          </p:cNvPr>
          <p:cNvSpPr txBox="1"/>
          <p:nvPr/>
        </p:nvSpPr>
        <p:spPr>
          <a:xfrm>
            <a:off x="2703021" y="2252897"/>
            <a:ext cx="49399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考点二　　</a:t>
            </a:r>
            <a:r>
              <a:rPr lang="zh-CN" altLang="zh-CN" sz="26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醛、酮的化学性质</a:t>
            </a:r>
          </a:p>
        </p:txBody>
      </p:sp>
      <p:sp>
        <p:nvSpPr>
          <p:cNvPr id="11" name="文本框 10">
            <a:hlinkClick r:id="rId4" action="ppaction://hlinksldjump"/>
          </p:cNvPr>
          <p:cNvSpPr txBox="1"/>
          <p:nvPr/>
        </p:nvSpPr>
        <p:spPr>
          <a:xfrm>
            <a:off x="2703021" y="3174871"/>
            <a:ext cx="4939938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103"/>
            <a:r>
              <a:rPr lang="zh-CN" altLang="en-US" sz="26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练</a:t>
            </a:r>
            <a:r>
              <a:rPr lang="zh-CN" altLang="en-US" sz="2600" kern="1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真</a:t>
            </a:r>
            <a:r>
              <a:rPr lang="zh-CN" altLang="en-US" sz="2600" kern="10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题　　明</a:t>
            </a:r>
            <a:r>
              <a:rPr lang="zh-CN" altLang="en-US" sz="2600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考</a:t>
            </a:r>
            <a:r>
              <a:rPr lang="zh-CN" altLang="en-US" sz="26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向</a:t>
            </a:r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2703021" y="4096844"/>
            <a:ext cx="4919474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103"/>
            <a:r>
              <a:rPr lang="zh-CN" altLang="en-US" sz="2600" dirty="0">
                <a:ln>
                  <a:solidFill>
                    <a:srgbClr val="0E59EE"/>
                  </a:solidFill>
                </a:ln>
                <a:solidFill>
                  <a:srgbClr val="2B6FA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课时精练</a:t>
            </a:r>
          </a:p>
        </p:txBody>
      </p:sp>
    </p:spTree>
    <p:extLst>
      <p:ext uri="{BB962C8B-B14F-4D97-AF65-F5344CB8AC3E}">
        <p14:creationId xmlns:p14="http://schemas.microsoft.com/office/powerpoint/2010/main" val="36361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1889337"/>
            <a:ext cx="11412000" cy="3658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spc="-3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4.</a:t>
            </a:r>
            <a:r>
              <a:rPr lang="en-US" altLang="zh-CN" sz="2400" kern="100" spc="-3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(2024·</a:t>
            </a:r>
            <a:r>
              <a:rPr lang="zh-CN" altLang="zh-CN" sz="2400" kern="100" spc="-3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杭州模拟</a:t>
            </a:r>
            <a:r>
              <a:rPr lang="en-US" altLang="zh-CN" sz="2400" kern="100" spc="-3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 spc="-3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有机物</a:t>
            </a:r>
            <a:r>
              <a:rPr lang="en-US" altLang="zh-CN" sz="2400" kern="100" spc="-3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spc="-3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是合成二氢荆芥内酯的重要</a:t>
            </a:r>
            <a:r>
              <a:rPr lang="zh-CN" altLang="zh-CN" sz="2400" kern="100" spc="-3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原料，</a:t>
            </a:r>
            <a:r>
              <a:rPr lang="zh-CN" altLang="zh-CN" sz="2400" kern="100" spc="-3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其结构简式</a:t>
            </a:r>
            <a:r>
              <a:rPr lang="zh-CN" altLang="zh-CN" sz="2400" kern="100" spc="-3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 spc="-3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</a:t>
            </a:r>
            <a:r>
              <a:rPr lang="zh-CN" altLang="zh-CN" sz="2400" kern="100" dirty="0" smtClean="0">
                <a:latin typeface="宋体" panose="02010600030101010101" pitchFamily="2" charset="-122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endParaRPr lang="en-US" altLang="zh-CN" sz="24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05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下列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检验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中官能团的试剂和顺序正确的是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先加酸性高锰酸钾溶液，后加银氨溶液，微热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先加溴水，后加酸性高锰酸钾溶液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先加银氨溶液，微热，再加入溴水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先加入新制氢氧化铜，加热至沸，酸化后再加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溴水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211576" y="4820540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pic>
        <p:nvPicPr>
          <p:cNvPr id="184322" name="Picture 2" descr="144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650008"/>
            <a:ext cx="1249810" cy="122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14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988840"/>
            <a:ext cx="11160000" cy="3888432"/>
            <a:chOff x="792914" y="3925222"/>
            <a:chExt cx="11160000" cy="3888432"/>
          </a:xfrm>
        </p:grpSpPr>
        <p:sp>
          <p:nvSpPr>
            <p:cNvPr id="6" name="圆角矩形 5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3775542"/>
            </a:xfrm>
            <a:prstGeom prst="roundRect">
              <a:avLst>
                <a:gd name="adj" fmla="val 1167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802678" y="2353111"/>
            <a:ext cx="10586645" cy="3346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先加酸性高锰酸钾溶液，碳碳双键、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—CHO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均被氧化，不能检验，故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项错误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先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加溴水，碳碳双键发生加成反应，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—CHO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被氧化，不能检验，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项错误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先加银氨溶液，可检验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—CHO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，但没有酸化，加溴水可能与碱反应，无法确定有机物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中是否含有碳碳双键，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项错误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先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加入新制氢氧化铜，加热，可检验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—CHO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，酸化后再加溴水，可检验碳碳双键，故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项正确。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3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0000" y="2460952"/>
            <a:ext cx="1141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贝里斯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—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希尔曼反应条件温和，其过程具有原子经济性，示例如图。下列说法错误的是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en-US" altLang="zh-CN" sz="2400" kern="100" dirty="0" err="1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Ⅰ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中所有碳原子一定共平面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该反应属于加成反应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en-US" altLang="zh-CN" sz="2400" kern="100" dirty="0" err="1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Ⅱ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能发生加聚反应，也能使酸性高锰酸钾溶液褪色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en-US" altLang="zh-CN" sz="2400" kern="100" dirty="0" err="1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Ⅱ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Ⅲ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均能使溴的四氯化碳溶液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褪色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0000" y="1796867"/>
            <a:ext cx="11412000" cy="61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三、醛、酮的加成反应在有机合成中的应用</a:t>
            </a:r>
            <a:endParaRPr lang="zh-CN" altLang="zh-CN" sz="26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221629" y="3577160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pic>
        <p:nvPicPr>
          <p:cNvPr id="185346" name="Picture 2" descr="145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325048"/>
            <a:ext cx="4068070" cy="146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5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988840"/>
            <a:ext cx="11160000" cy="3672408"/>
            <a:chOff x="792914" y="3925222"/>
            <a:chExt cx="11160000" cy="3672408"/>
          </a:xfrm>
        </p:grpSpPr>
        <p:sp>
          <p:nvSpPr>
            <p:cNvPr id="6" name="圆角矩形 5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3559518"/>
            </a:xfrm>
            <a:prstGeom prst="roundRect">
              <a:avLst>
                <a:gd name="adj" fmla="val 1821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96282" y="3832988"/>
            <a:ext cx="10799436" cy="16842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Ⅰ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中与苯环直接相连的碳原子通过单键相连，单键可以旋转，故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Ⅱ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含有碳碳双键，可以发生加聚反应，也能使酸性高锰酸钾溶液褪色，故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Ⅱ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Ⅲ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都含有碳碳双键，可与溴发生加成反应，故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0" name="Picture 2" descr="145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965" y="2325774"/>
            <a:ext cx="4068070" cy="146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8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1538089"/>
            <a:ext cx="1141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6.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已知两个醛分子在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NaOH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溶液作用下可以发生加成反应，生成一种羟基醛：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 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4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肉桂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醛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F(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分子式为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9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8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O)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在自然界存在于桂油中，是一种常用的植物调味油，工业上主要是按如下路线合成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43397" name="Picture 3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2420888"/>
            <a:ext cx="1982709" cy="74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8" name="Picture 38" descr="145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85" y="4581128"/>
            <a:ext cx="5101611" cy="181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531448"/>
              </p:ext>
            </p:extLst>
          </p:nvPr>
        </p:nvGraphicFramePr>
        <p:xfrm>
          <a:off x="3671738" y="2107993"/>
          <a:ext cx="400843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0" name="文档" r:id="rId6" imgW="4007819" imgH="926673" progId="Word.Document.12">
                  <p:embed/>
                </p:oleObj>
              </mc:Choice>
              <mc:Fallback>
                <p:oleObj name="文档" r:id="rId6" imgW="4007819" imgH="9266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71738" y="2107993"/>
                        <a:ext cx="4008438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9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2940" y="3814727"/>
            <a:ext cx="1152612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已知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：反应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⑥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为含羟基的物质在浓硫酸催化作用下分子内脱水的反应；反应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⑤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为碱性条件下醛醛加成反应。请回答：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0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spc="-6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1)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肉桂醛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F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的结构简式为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E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中含氧官能团的名称为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43398" name="Picture 38" descr="145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843538"/>
            <a:ext cx="5101611" cy="181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80917" y="1859190"/>
            <a:ext cx="5415083" cy="1060981"/>
            <a:chOff x="3671738" y="2107993"/>
            <a:chExt cx="5415083" cy="1060981"/>
          </a:xfrm>
        </p:grpSpPr>
        <p:pic>
          <p:nvPicPr>
            <p:cNvPr id="143397" name="Picture 3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112" y="2420888"/>
              <a:ext cx="1982709" cy="748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" name="对象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6411585"/>
                </p:ext>
              </p:extLst>
            </p:nvPr>
          </p:nvGraphicFramePr>
          <p:xfrm>
            <a:off x="3671738" y="2107993"/>
            <a:ext cx="4008438" cy="927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06" name="文档" r:id="rId6" imgW="4007819" imgH="926673" progId="Word.Document.12">
                    <p:embed/>
                  </p:oleObj>
                </mc:Choice>
                <mc:Fallback>
                  <p:oleObj name="文档" r:id="rId6" imgW="4007819" imgH="926673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71738" y="2107993"/>
                          <a:ext cx="4008438" cy="927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02" y="5119115"/>
            <a:ext cx="2664054" cy="49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9840416" y="5194721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羟基、醛基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2940" y="3573016"/>
            <a:ext cx="1152612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写出下列转化的化学方程式：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600" kern="100" dirty="0" smtClean="0">
              <a:latin typeface="宋体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______________________________________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400" kern="100" dirty="0" smtClean="0">
              <a:latin typeface="宋体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_________________________________________________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写出有关反应的类型：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④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43398" name="Picture 38" descr="145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843538"/>
            <a:ext cx="5101611" cy="181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80917" y="1859190"/>
            <a:ext cx="5415083" cy="1060981"/>
            <a:chOff x="3671738" y="2107993"/>
            <a:chExt cx="5415083" cy="1060981"/>
          </a:xfrm>
        </p:grpSpPr>
        <p:pic>
          <p:nvPicPr>
            <p:cNvPr id="143397" name="Picture 3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112" y="2420888"/>
              <a:ext cx="1982709" cy="748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" name="对象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6411585"/>
                </p:ext>
              </p:extLst>
            </p:nvPr>
          </p:nvGraphicFramePr>
          <p:xfrm>
            <a:off x="3671738" y="2107993"/>
            <a:ext cx="4008438" cy="927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453" name="文档" r:id="rId6" imgW="4007819" imgH="926673" progId="Word.Document.12">
                    <p:embed/>
                  </p:oleObj>
                </mc:Choice>
                <mc:Fallback>
                  <p:oleObj name="文档" r:id="rId6" imgW="4007819" imgH="926673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71738" y="2107993"/>
                          <a:ext cx="4008438" cy="927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37970"/>
              </p:ext>
            </p:extLst>
          </p:nvPr>
        </p:nvGraphicFramePr>
        <p:xfrm>
          <a:off x="839416" y="4040276"/>
          <a:ext cx="60769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54" name="文档" r:id="rId9" imgW="6077738" imgH="1002934" progId="Word.Document.12">
                  <p:embed/>
                </p:oleObj>
              </mc:Choice>
              <mc:Fallback>
                <p:oleObj name="文档" r:id="rId9" imgW="6077738" imgH="10029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9416" y="4040276"/>
                        <a:ext cx="607695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883317" y="5179020"/>
            <a:ext cx="6914778" cy="1168400"/>
            <a:chOff x="883317" y="5112221"/>
            <a:chExt cx="6914778" cy="1168400"/>
          </a:xfrm>
        </p:grpSpPr>
        <p:pic>
          <p:nvPicPr>
            <p:cNvPr id="18841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317" y="5356647"/>
              <a:ext cx="1725190" cy="485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" name="对象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5622129"/>
                </p:ext>
              </p:extLst>
            </p:nvPr>
          </p:nvGraphicFramePr>
          <p:xfrm>
            <a:off x="2709490" y="5112221"/>
            <a:ext cx="2713038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455" name="文档" r:id="rId13" imgW="2712442" imgH="1168242" progId="Word.Document.12">
                    <p:embed/>
                  </p:oleObj>
                </mc:Choice>
                <mc:Fallback>
                  <p:oleObj name="文档" r:id="rId13" imgW="2712442" imgH="1168242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709490" y="5112221"/>
                          <a:ext cx="2713038" cy="1168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841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525" y="5336215"/>
              <a:ext cx="1999812" cy="514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6656436" y="5335925"/>
              <a:ext cx="11416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400" kern="1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NaCl</a:t>
              </a:r>
              <a:endParaRPr lang="zh-CN" altLang="en-US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3851052" y="619921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加成反应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76372" y="619921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氧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化反应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2940" y="3954105"/>
            <a:ext cx="11526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符合下列要求的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E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物质的同分异构体有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种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苯环上有两个处于对位的取代基，其中有一个是甲基，且属于酯类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43398" name="Picture 38" descr="145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843538"/>
            <a:ext cx="5101611" cy="181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80917" y="1859190"/>
            <a:ext cx="5415083" cy="1060981"/>
            <a:chOff x="3671738" y="2107993"/>
            <a:chExt cx="5415083" cy="1060981"/>
          </a:xfrm>
        </p:grpSpPr>
        <p:pic>
          <p:nvPicPr>
            <p:cNvPr id="143397" name="Picture 3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112" y="2420888"/>
              <a:ext cx="1982709" cy="748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" name="对象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6411585"/>
                </p:ext>
              </p:extLst>
            </p:nvPr>
          </p:nvGraphicFramePr>
          <p:xfrm>
            <a:off x="3671738" y="2107993"/>
            <a:ext cx="4008438" cy="927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453" name="文档" r:id="rId6" imgW="4007819" imgH="926673" progId="Word.Document.12">
                    <p:embed/>
                  </p:oleObj>
                </mc:Choice>
                <mc:Fallback>
                  <p:oleObj name="文档" r:id="rId6" imgW="4007819" imgH="926673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71738" y="2107993"/>
                          <a:ext cx="4008438" cy="927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矩形 4"/>
          <p:cNvSpPr/>
          <p:nvPr/>
        </p:nvSpPr>
        <p:spPr>
          <a:xfrm>
            <a:off x="5926723" y="401987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5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628800"/>
            <a:ext cx="11160000" cy="5040560"/>
            <a:chOff x="792914" y="3925222"/>
            <a:chExt cx="11160000" cy="5040560"/>
          </a:xfrm>
        </p:grpSpPr>
        <p:sp>
          <p:nvSpPr>
            <p:cNvPr id="6" name="圆角矩形 5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4927670"/>
            </a:xfrm>
            <a:prstGeom prst="roundRect">
              <a:avLst>
                <a:gd name="adj" fmla="val 1167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7117" y="1916832"/>
            <a:ext cx="10999820" cy="4775997"/>
            <a:chOff x="607117" y="1916832"/>
            <a:chExt cx="10999820" cy="4775997"/>
          </a:xfrm>
        </p:grpSpPr>
        <p:sp>
          <p:nvSpPr>
            <p:cNvPr id="3" name="矩形 2"/>
            <p:cNvSpPr/>
            <p:nvPr/>
          </p:nvSpPr>
          <p:spPr>
            <a:xfrm>
              <a:off x="607117" y="3802807"/>
              <a:ext cx="10999820" cy="2890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spcAft>
                  <a:spcPts val="0"/>
                </a:spcAft>
              </a:pPr>
              <a:r>
                <a:rPr lang="zh-CN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通过反应条件和信息可知，</a:t>
              </a:r>
              <a:r>
                <a:rPr lang="en-US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  <a:r>
                <a:rPr lang="zh-CN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CH</a:t>
              </a:r>
              <a:r>
                <a:rPr lang="en-US" altLang="zh-CN" sz="2400" kern="100" spc="-100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  <a:r>
                <a:rPr lang="en-US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CH</a:t>
              </a:r>
              <a:r>
                <a:rPr lang="en-US" altLang="zh-CN" sz="2400" kern="100" spc="-100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r>
                <a:rPr lang="en-US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OH</a:t>
              </a:r>
              <a:r>
                <a:rPr lang="zh-CN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r>
                <a:rPr lang="zh-CN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CH</a:t>
              </a:r>
              <a:r>
                <a:rPr lang="en-US" altLang="zh-CN" sz="2400" kern="100" spc="-100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  <a:r>
                <a:rPr lang="en-US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CHO</a:t>
              </a:r>
              <a:r>
                <a:rPr lang="zh-CN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r>
                <a:rPr lang="zh-CN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为苯甲醇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(                  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)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为苯甲醛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(               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)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E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                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                  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。</a:t>
              </a:r>
              <a:endPara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>
                <a:lnSpc>
                  <a:spcPct val="180000"/>
                </a:lnSpc>
                <a:spcAft>
                  <a:spcPts val="0"/>
                </a:spcAft>
              </a:pPr>
              <a:endParaRPr lang="en-US" altLang="zh-CN" sz="5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ct val="180000"/>
                </a:lnSpc>
                <a:spcAft>
                  <a:spcPts val="0"/>
                </a:spcAft>
              </a:pPr>
              <a:r>
                <a:rPr lang="zh-CN" altLang="zh-CN" sz="2400" kern="100" spc="-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苯环</a:t>
              </a:r>
              <a:r>
                <a:rPr lang="zh-CN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上有两个处于对位的取代基，其中有一个是甲基，且属于酯类，符合条件的同分异构体有</a:t>
              </a:r>
              <a:r>
                <a:rPr lang="en-US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  <a:r>
                <a:rPr lang="zh-CN" altLang="zh-CN" sz="2400" kern="100" spc="-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种，分别</a:t>
              </a:r>
              <a:r>
                <a:rPr lang="zh-CN" altLang="zh-CN" sz="2400" kern="100" spc="-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                     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                     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                     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。</a:t>
              </a:r>
              <a:endParaRPr lang="zh-CN" altLang="zh-CN" sz="105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763882" y="1916832"/>
              <a:ext cx="10732718" cy="1813967"/>
              <a:chOff x="763882" y="2047081"/>
              <a:chExt cx="10732718" cy="1813967"/>
            </a:xfrm>
          </p:grpSpPr>
          <p:pic>
            <p:nvPicPr>
              <p:cNvPr id="15" name="Picture 38" descr="1451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4989" y="2047081"/>
                <a:ext cx="5101611" cy="1813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763882" y="2047081"/>
                <a:ext cx="5415083" cy="1060981"/>
                <a:chOff x="3671738" y="2107993"/>
                <a:chExt cx="5415083" cy="1060981"/>
              </a:xfrm>
            </p:grpSpPr>
            <p:pic>
              <p:nvPicPr>
                <p:cNvPr id="17" name="Picture 37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04112" y="2420888"/>
                  <a:ext cx="1982709" cy="7480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18" name="对象 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70601749"/>
                    </p:ext>
                  </p:extLst>
                </p:nvPr>
              </p:nvGraphicFramePr>
              <p:xfrm>
                <a:off x="3671738" y="2107993"/>
                <a:ext cx="4008438" cy="9271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0483" name="文档" r:id="rId6" imgW="4007819" imgH="926673" progId="Word.Document.12">
                        <p:embed/>
                      </p:oleObj>
                    </mc:Choice>
                    <mc:Fallback>
                      <p:oleObj name="文档" r:id="rId6" imgW="4007819" imgH="926673" progId="Word.Document.12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671738" y="2107993"/>
                              <a:ext cx="4008438" cy="927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pic>
          <p:nvPicPr>
            <p:cNvPr id="190466" name="Picture 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1503" y="3964928"/>
              <a:ext cx="1473673" cy="62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467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676" y="4616944"/>
              <a:ext cx="1161501" cy="65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468" name="Picture 4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769" y="4580198"/>
              <a:ext cx="1884279" cy="82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4966" y="4723724"/>
              <a:ext cx="1982709" cy="3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470" name="Picture 6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805" y="6117630"/>
              <a:ext cx="2338046" cy="407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471" name="Picture 7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981" y="6117630"/>
              <a:ext cx="2311448" cy="407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472" name="Picture 8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6428" y="6117630"/>
              <a:ext cx="2311448" cy="407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38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="" xmlns:a16="http://schemas.microsoft.com/office/drawing/2014/main" id="{42F66117-1422-E04E-93A0-A3423E0F05D2}"/>
              </a:ext>
            </a:extLst>
          </p:cNvPr>
          <p:cNvSpPr/>
          <p:nvPr/>
        </p:nvSpPr>
        <p:spPr>
          <a:xfrm>
            <a:off x="335360" y="2507422"/>
            <a:ext cx="11449272" cy="2971205"/>
          </a:xfrm>
          <a:prstGeom prst="roundRect">
            <a:avLst>
              <a:gd name="adj" fmla="val 1925"/>
            </a:avLst>
          </a:prstGeom>
          <a:noFill/>
          <a:ln>
            <a:solidFill>
              <a:schemeClr val="tx1"/>
            </a:solidFill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1639F706-5A08-E441-9E43-476613981402}"/>
              </a:ext>
            </a:extLst>
          </p:cNvPr>
          <p:cNvSpPr txBox="1"/>
          <p:nvPr/>
        </p:nvSpPr>
        <p:spPr>
          <a:xfrm>
            <a:off x="4367808" y="2204864"/>
            <a:ext cx="3456384" cy="69820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zh-CN" sz="30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羟醛缩合反应规律</a:t>
            </a:r>
            <a:endParaRPr lang="zh-CN" altLang="zh-CN" sz="30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6" name="矩形 5">
            <a:hlinkClick r:id="rId2" action="ppaction://hlinksldjump"/>
          </p:cNvPr>
          <p:cNvSpPr/>
          <p:nvPr/>
        </p:nvSpPr>
        <p:spPr>
          <a:xfrm>
            <a:off x="11378232" y="6484114"/>
            <a:ext cx="813768" cy="373886"/>
          </a:xfrm>
          <a:prstGeom prst="rect">
            <a:avLst/>
          </a:prstGeom>
          <a:solidFill>
            <a:srgbClr val="187E8C"/>
          </a:solidFill>
        </p:spPr>
        <p:txBody>
          <a:bodyPr wrap="square">
            <a:spAutoFit/>
          </a:bodyPr>
          <a:lstStyle/>
          <a:p>
            <a:pPr algn="ctr">
              <a:tabLst>
                <a:tab pos="2430780" algn="l"/>
              </a:tabLst>
            </a:pPr>
            <a:r>
              <a:rPr lang="zh-CN" altLang="en-US" kern="100" dirty="0">
                <a:solidFill>
                  <a:schemeClr val="bg1"/>
                </a:solidFill>
                <a:latin typeface="+mj-ea"/>
                <a:ea typeface="+mj-ea"/>
                <a:cs typeface="Courier New" panose="02070309020205020404" pitchFamily="49" charset="0"/>
              </a:rPr>
              <a:t>返回</a:t>
            </a:r>
          </a:p>
        </p:txBody>
      </p:sp>
      <p:pic>
        <p:nvPicPr>
          <p:cNvPr id="191490" name="Picture 2" descr="145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03" y="3026817"/>
            <a:ext cx="6423595" cy="216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5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423592" y="2060848"/>
            <a:ext cx="9768408" cy="2304255"/>
          </a:xfrm>
          <a:prstGeom prst="roundRect">
            <a:avLst>
              <a:gd name="adj" fmla="val 0"/>
            </a:avLst>
          </a:prstGeom>
          <a:solidFill>
            <a:srgbClr val="D4E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711624" y="1780080"/>
            <a:ext cx="9480376" cy="2296991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C267AA83-D616-ED4E-81C0-545EB4398E09}"/>
              </a:ext>
            </a:extLst>
          </p:cNvPr>
          <p:cNvSpPr txBox="1"/>
          <p:nvPr/>
        </p:nvSpPr>
        <p:spPr>
          <a:xfrm>
            <a:off x="4355468" y="2649685"/>
            <a:ext cx="619268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zh-CN" sz="54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醛、酮概述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399480" y="2074783"/>
            <a:ext cx="2104665" cy="430887"/>
            <a:chOff x="5951984" y="2074783"/>
            <a:chExt cx="2104665" cy="430887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5EDD1B64-CEE3-CE44-8F17-E05128AFB818}"/>
                </a:ext>
              </a:extLst>
            </p:cNvPr>
            <p:cNvGrpSpPr/>
            <p:nvPr/>
          </p:nvGrpSpPr>
          <p:grpSpPr>
            <a:xfrm>
              <a:off x="5951984" y="2074783"/>
              <a:ext cx="2104665" cy="369332"/>
              <a:chOff x="5015445" y="2374315"/>
              <a:chExt cx="2104665" cy="369332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xmlns="" id="{A6A0A2D4-C220-DA46-A6AD-B44FA94018D4}"/>
                  </a:ext>
                </a:extLst>
              </p:cNvPr>
              <p:cNvSpPr txBox="1"/>
              <p:nvPr/>
            </p:nvSpPr>
            <p:spPr>
              <a:xfrm>
                <a:off x="6800792" y="2374315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&gt;</a:t>
                </a:r>
                <a:endParaRPr kumimoji="1" lang="zh-CN" alt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xmlns="" id="{5EEDB553-6843-D943-908B-713024609FA6}"/>
                  </a:ext>
                </a:extLst>
              </p:cNvPr>
              <p:cNvSpPr txBox="1"/>
              <p:nvPr/>
            </p:nvSpPr>
            <p:spPr>
              <a:xfrm>
                <a:off x="5015445" y="2374315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&lt;</a:t>
                </a:r>
                <a:endParaRPr kumimoji="1" lang="zh-CN" alt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6418518" y="2074783"/>
              <a:ext cx="117159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200" smtClean="0">
                  <a:solidFill>
                    <a:schemeClr val="bg1">
                      <a:lumMod val="85000"/>
                    </a:schemeClr>
                  </a:solidFill>
                </a:rPr>
                <a:t>考点一</a:t>
              </a:r>
              <a:endParaRPr lang="zh-CN" altLang="en-US" sz="2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2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423592" y="2060848"/>
            <a:ext cx="9768408" cy="2304255"/>
          </a:xfrm>
          <a:prstGeom prst="roundRect">
            <a:avLst>
              <a:gd name="adj" fmla="val 0"/>
            </a:avLst>
          </a:prstGeom>
          <a:solidFill>
            <a:srgbClr val="D4E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711624" y="1780080"/>
            <a:ext cx="9480376" cy="2296991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C267AA83-D616-ED4E-81C0-545EB4398E09}"/>
              </a:ext>
            </a:extLst>
          </p:cNvPr>
          <p:cNvSpPr txBox="1"/>
          <p:nvPr/>
        </p:nvSpPr>
        <p:spPr>
          <a:xfrm>
            <a:off x="4304805" y="2359188"/>
            <a:ext cx="6294015" cy="11387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6800" b="1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练真题   明考向</a:t>
            </a:r>
            <a:endParaRPr lang="zh-CN" altLang="zh-CN" sz="68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939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90000" y="1274046"/>
            <a:ext cx="11412000" cy="5639981"/>
            <a:chOff x="390000" y="1274046"/>
            <a:chExt cx="11412000" cy="5639981"/>
          </a:xfrm>
        </p:grpSpPr>
        <p:sp>
          <p:nvSpPr>
            <p:cNvPr id="39" name="矩形 38">
              <a:extLst>
                <a:ext uri="{FF2B5EF4-FFF2-40B4-BE49-F238E27FC236}">
                  <a16:creationId xmlns="" xmlns:a16="http://schemas.microsoft.com/office/drawing/2014/main" id="{B9872406-72F5-594F-A16E-02C2617B58AB}"/>
                </a:ext>
              </a:extLst>
            </p:cNvPr>
            <p:cNvSpPr/>
            <p:nvPr/>
          </p:nvSpPr>
          <p:spPr>
            <a:xfrm>
              <a:off x="390000" y="1274046"/>
              <a:ext cx="11412000" cy="5639981"/>
            </a:xfrm>
            <a:prstGeom prst="rect">
              <a:avLst/>
            </a:prstGeom>
          </p:spPr>
          <p:txBody>
            <a:bodyPr wrap="square" lIns="121898" tIns="60948" rIns="121898" bIns="60948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1.</a:t>
              </a:r>
              <a:r>
                <a: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  <a:cs typeface="Courier New" panose="02070309020205020404" pitchFamily="49" charset="0"/>
                </a:rPr>
                <a:t>(2023·</a:t>
              </a:r>
              <a:r>
                <a:rPr lang="zh-CN" altLang="zh-CN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湖北</a:t>
              </a:r>
              <a:r>
                <a:rPr lang="zh-CN" altLang="zh-CN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  <a:cs typeface="Courier New" panose="02070309020205020404" pitchFamily="49" charset="0"/>
                </a:rPr>
                <a:t>12)</a:t>
              </a:r>
              <a:r>
                <a:rPr lang="zh-CN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下列事实不涉及烯醇式与酮式互变异构原理的是</a:t>
              </a:r>
              <a:endParaRPr lang="zh-CN" altLang="zh-CN" sz="1050" kern="100" dirty="0"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endPara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endParaRPr lang="en-US" altLang="zh-CN" sz="32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endParaRPr lang="en-US" altLang="zh-CN" sz="7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A.HC</a:t>
              </a:r>
              <a:r>
                <a:rPr lang="en-US" altLang="zh-CN" kern="100" dirty="0">
                  <a:latin typeface="宋体" panose="02010600030101010101" pitchFamily="2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≡</a:t>
              </a:r>
              <a:r>
                <a:rPr lang="en-US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CH</a:t>
              </a:r>
              <a:r>
                <a:rPr lang="zh-CN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能与水反应生成</a:t>
              </a:r>
              <a:r>
                <a:rPr lang="en-US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CH</a:t>
              </a:r>
              <a:r>
                <a:rPr lang="en-US" altLang="zh-CN" kern="100" baseline="-250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3</a:t>
              </a:r>
              <a:r>
                <a:rPr lang="en-US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CHO</a:t>
              </a:r>
              <a:endParaRPr lang="zh-CN" altLang="zh-CN" sz="1050" kern="100" dirty="0"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  <a:p>
              <a:pPr algn="just">
                <a:lnSpc>
                  <a:spcPct val="200000"/>
                </a:lnSpc>
                <a:spcAft>
                  <a:spcPts val="0"/>
                </a:spcAft>
              </a:pPr>
              <a:r>
                <a:rPr lang="en-US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B.  </a:t>
              </a:r>
              <a:r>
                <a:rPr lang="en-US" altLang="zh-CN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              </a:t>
              </a:r>
              <a:r>
                <a:rPr lang="zh-CN" altLang="zh-CN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可</a:t>
              </a:r>
              <a:r>
                <a:rPr lang="zh-CN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与</a:t>
              </a:r>
              <a:r>
                <a:rPr lang="en-US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H</a:t>
              </a:r>
              <a:r>
                <a:rPr lang="en-US" altLang="zh-CN" kern="100" baseline="-250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2</a:t>
              </a:r>
              <a:r>
                <a:rPr lang="zh-CN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反应生成</a:t>
              </a:r>
              <a:endParaRPr lang="zh-CN" altLang="zh-CN" sz="1050" kern="100" dirty="0"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endPara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C.                      </a:t>
              </a:r>
              <a:r>
                <a:rPr lang="en-US" altLang="zh-CN" kern="100" dirty="0" smtClean="0">
                  <a:latin typeface="宋体" panose="02010600030101010101" pitchFamily="2" charset="-122"/>
                  <a:ea typeface="微软雅黑" panose="020B0503020204020204" pitchFamily="34" charset="-122"/>
                  <a:cs typeface="Courier New" panose="02070309020205020404" pitchFamily="49" charset="0"/>
                </a:rPr>
                <a:t>   </a:t>
              </a:r>
              <a:r>
                <a:rPr lang="zh-CN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水解生成</a:t>
              </a:r>
              <a:endParaRPr lang="zh-CN" altLang="zh-CN" sz="1050" kern="100" dirty="0"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endParaRPr lang="en-US" altLang="zh-CN" sz="16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D.              </a:t>
              </a:r>
              <a:r>
                <a:rPr lang="zh-CN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中存在具有分子内氢键的异构体</a:t>
              </a:r>
              <a:endParaRPr lang="zh-CN" altLang="zh-CN" sz="105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2940809" y="1988840"/>
              <a:ext cx="6310383" cy="1161501"/>
              <a:chOff x="2855640" y="2051475"/>
              <a:chExt cx="6310383" cy="1161501"/>
            </a:xfrm>
          </p:grpSpPr>
          <p:pic>
            <p:nvPicPr>
              <p:cNvPr id="19251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5640" y="2051475"/>
                <a:ext cx="4255093" cy="1161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矩形 1"/>
              <p:cNvSpPr/>
              <p:nvPr/>
            </p:nvSpPr>
            <p:spPr>
              <a:xfrm>
                <a:off x="7032104" y="2356384"/>
                <a:ext cx="2133919" cy="577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400" kern="1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Courier New" panose="02070309020205020404" pitchFamily="49" charset="0"/>
                  </a:rPr>
                  <a:t>(R</a:t>
                </a:r>
                <a:r>
                  <a:rPr lang="zh-CN" altLang="zh-CN" sz="2400" kern="1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为烃基或氢</a:t>
                </a:r>
                <a:r>
                  <a:rPr lang="en-US" altLang="zh-CN" sz="2400" kern="1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Courier New" panose="02070309020205020404" pitchFamily="49" charset="0"/>
                  </a:rPr>
                  <a:t>)</a:t>
                </a:r>
                <a:endParaRPr lang="zh-CN" altLang="zh-CN" sz="2400" kern="100" dirty="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Courier New" panose="02070309020205020404" pitchFamily="49" charset="0"/>
                </a:endParaRPr>
              </a:p>
            </p:txBody>
          </p:sp>
        </p:grpSp>
        <p:pic>
          <p:nvPicPr>
            <p:cNvPr id="192515" name="Picture 3" descr="1453+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16" y="4051672"/>
              <a:ext cx="967450" cy="41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16" name="Picture 4" descr="1453+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4454" y="4147439"/>
              <a:ext cx="967450" cy="289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17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16" y="4797152"/>
              <a:ext cx="1957027" cy="1038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18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792" y="5132829"/>
              <a:ext cx="871830" cy="65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19" name="Picture 7" descr="145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03" y="6105615"/>
              <a:ext cx="821209" cy="435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20" name="Picture 8" descr="1453+1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1523" y="6008588"/>
              <a:ext cx="967450" cy="62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9"/>
          <p:cNvSpPr txBox="1"/>
          <p:nvPr/>
        </p:nvSpPr>
        <p:spPr>
          <a:xfrm>
            <a:off x="240132" y="3935236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9" name="圆角矩形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1487529" y="387739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1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" name="圆角矩形 9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898302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2309075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1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556791"/>
            <a:ext cx="11160000" cy="4104457"/>
            <a:chOff x="792914" y="3925222"/>
            <a:chExt cx="11160000" cy="4104457"/>
          </a:xfrm>
        </p:grpSpPr>
        <p:sp>
          <p:nvSpPr>
            <p:cNvPr id="14" name="圆角矩形 13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3"/>
              <a:ext cx="11160000" cy="3991566"/>
            </a:xfrm>
            <a:prstGeom prst="roundRect">
              <a:avLst>
                <a:gd name="adj" fmla="val 1272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15" name="矩形 14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695400" y="3208907"/>
            <a:ext cx="10801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水与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≡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发生加成反应生成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=CHOH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，烯醇式的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</a:rPr>
              <a:t>==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CHOH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不稳定转化为酮式的乙醛，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不符合题意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3-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羟基丙烯中，与羟基相连接的碳原子未形成双键，不会发生烯醇式与酮式互变异构，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符合题意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940809" y="1844823"/>
            <a:ext cx="6310383" cy="1161501"/>
            <a:chOff x="2855640" y="2051475"/>
            <a:chExt cx="6310383" cy="116150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640" y="2051475"/>
              <a:ext cx="4255093" cy="116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7032104" y="2356384"/>
              <a:ext cx="2133919" cy="5770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(R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为烃基或氢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)</a:t>
              </a:r>
              <a:endParaRPr lang="zh-CN" altLang="zh-CN" sz="24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p:sp>
        <p:nvSpPr>
          <p:cNvPr id="20" name="圆角矩形 19">
            <a:hlinkClick r:id="rId3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1487529" y="387739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1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1" name="圆角矩形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898302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5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2309075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1487529" y="387739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1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0" name="圆角矩形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898302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2309075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196752"/>
            <a:ext cx="11160000" cy="4968551"/>
            <a:chOff x="792914" y="3925222"/>
            <a:chExt cx="11160000" cy="4968551"/>
          </a:xfrm>
        </p:grpSpPr>
        <p:sp>
          <p:nvSpPr>
            <p:cNvPr id="14" name="圆角矩形 13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4855661"/>
            </a:xfrm>
            <a:prstGeom prst="roundRect">
              <a:avLst>
                <a:gd name="adj" fmla="val 3181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15" name="矩形 14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940809" y="1484784"/>
            <a:ext cx="6310383" cy="1161501"/>
            <a:chOff x="2855640" y="2051475"/>
            <a:chExt cx="6310383" cy="116150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640" y="2051475"/>
              <a:ext cx="4255093" cy="116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7032104" y="2356384"/>
              <a:ext cx="2133919" cy="5770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(R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为烃基或氢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)</a:t>
              </a:r>
              <a:endParaRPr lang="zh-CN" altLang="zh-CN" sz="24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95400" y="2924944"/>
            <a:ext cx="10801200" cy="3078346"/>
            <a:chOff x="695400" y="3212976"/>
            <a:chExt cx="10801200" cy="3078346"/>
          </a:xfrm>
        </p:grpSpPr>
        <p:sp>
          <p:nvSpPr>
            <p:cNvPr id="4" name="矩形 3"/>
            <p:cNvSpPr/>
            <p:nvPr/>
          </p:nvSpPr>
          <p:spPr>
            <a:xfrm>
              <a:off x="695400" y="3429000"/>
              <a:ext cx="108012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               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水解生成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   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 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CH</a:t>
              </a:r>
              <a:r>
                <a:rPr lang="en-US" altLang="zh-CN" sz="2400" kern="100" baseline="-25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OCOOH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    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可以发生互变异构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转化</a:t>
              </a:r>
              <a:endPara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endPara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           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不符合题意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；</a:t>
              </a:r>
              <a:endPara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        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可以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发生互变异构转化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    </a:t>
              </a:r>
              <a:r>
                <a:rPr lang="en-US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 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，即可形成分子内氢键，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不符合题意。</a:t>
              </a:r>
              <a:endParaRPr lang="zh-CN" altLang="zh-CN" sz="105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pic>
          <p:nvPicPr>
            <p:cNvPr id="193538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334" y="3212976"/>
              <a:ext cx="1707274" cy="963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39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3090" y="3485923"/>
              <a:ext cx="1009431" cy="64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40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020" y="3485923"/>
              <a:ext cx="1034598" cy="64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41" name="Picture 5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756" y="4583162"/>
              <a:ext cx="816496" cy="62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42" name="Picture 6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08" y="5506165"/>
              <a:ext cx="746554" cy="68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543" name="Picture 7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190" y="5373216"/>
              <a:ext cx="966427" cy="813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6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A329BE5-FA48-1445-847B-16C3FB060719}"/>
              </a:ext>
            </a:extLst>
          </p:cNvPr>
          <p:cNvSpPr/>
          <p:nvPr/>
        </p:nvSpPr>
        <p:spPr>
          <a:xfrm>
            <a:off x="390000" y="1268760"/>
            <a:ext cx="11412000" cy="381640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2.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(2023·</a:t>
            </a:r>
            <a:r>
              <a:rPr lang="zh-CN" altLang="zh-CN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山东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12)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有机物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X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→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Y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的异构化反应如图所示，下列说法错误的是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依据红外光谱可确证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X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Y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存在不同的官能团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除氢原子外，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X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中其他原子可能共平面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含醛基和碳碳双键且有手性碳原子的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Y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的同分异构体有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种</a:t>
            </a: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不考虑立体异构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105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类比上述反应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         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的异构化产物可发生银镜反应和加聚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263352" y="2878336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9" name="圆角矩形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1487529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898302" y="387739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2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1" name="圆角矩形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2309075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4562" name="Picture 2" descr="145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2037786"/>
            <a:ext cx="2456929" cy="155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3" name="Picture 3" descr="145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56" y="4077072"/>
            <a:ext cx="903784" cy="9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3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1487529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898302" y="387739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2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1" name="圆角矩形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2309075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484784"/>
            <a:ext cx="11160000" cy="4824536"/>
            <a:chOff x="792914" y="3925222"/>
            <a:chExt cx="11160000" cy="4824536"/>
          </a:xfrm>
        </p:grpSpPr>
        <p:sp>
          <p:nvSpPr>
            <p:cNvPr id="21" name="圆角矩形 20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4711646"/>
            </a:xfrm>
            <a:prstGeom prst="roundRect">
              <a:avLst>
                <a:gd name="adj" fmla="val 1502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22" name="矩形 21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00938" y="1700808"/>
            <a:ext cx="109901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X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含有碳碳双键和醚键，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Y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含有碳碳双键和酮羰基，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红外光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谱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图中可以反映不同官能团或化学键的吸收峰，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X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分子中存在两个碳碳双键所在的平面，单键可以任意旋转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故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除氢原子外，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X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中其他原子可能共平面，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Y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的分子式为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6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10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，则含醛基和碳碳双键且有手性碳原子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即同时连有四个互不相同的原子或原子团的碳原子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Y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的同分异构体：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=CHCH(CH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</a:t>
            </a:r>
            <a:r>
              <a:rPr lang="en-US" altLang="zh-CN" sz="2400" kern="100" spc="-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</a:t>
            </a:r>
            <a:r>
              <a:rPr lang="en-US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C(CH</a:t>
            </a:r>
            <a:r>
              <a:rPr lang="en-US" altLang="zh-CN" sz="2400" kern="100" spc="-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)CH(CH</a:t>
            </a:r>
            <a:r>
              <a:rPr lang="en-US" altLang="zh-CN" sz="2400" kern="100" spc="-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)CHO</a:t>
            </a:r>
            <a:r>
              <a:rPr lang="zh-CN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</a:t>
            </a:r>
            <a:r>
              <a:rPr lang="en-US" altLang="zh-CN" sz="2400" kern="100" spc="-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</a:t>
            </a:r>
            <a:r>
              <a:rPr lang="en-US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CHCH(CH</a:t>
            </a:r>
            <a:r>
              <a:rPr lang="en-US" altLang="zh-CN" sz="2400" kern="100" spc="-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)CH</a:t>
            </a:r>
            <a:r>
              <a:rPr lang="en-US" altLang="zh-CN" sz="2400" kern="100" spc="-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CHO</a:t>
            </a:r>
            <a:r>
              <a:rPr lang="zh-CN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spc="-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</a:t>
            </a:r>
            <a:r>
              <a:rPr lang="en-US" altLang="zh-CN" sz="2400" kern="100" spc="-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</a:t>
            </a:r>
            <a:r>
              <a:rPr lang="en-US" altLang="zh-CN" sz="2400" kern="100" spc="-6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CHCH</a:t>
            </a:r>
            <a:r>
              <a:rPr lang="en-US" altLang="zh-CN" sz="2400" kern="100" spc="-60" baseline="-250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spc="-6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CH(CH</a:t>
            </a:r>
            <a:r>
              <a:rPr lang="en-US" altLang="zh-CN" sz="2400" kern="100" spc="-60" baseline="-250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spc="-6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)CHO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=CHCH(CH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，共有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5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不考虑立体异构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sz="12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2" name="Picture 2" descr="145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73" y="1916832"/>
            <a:ext cx="2456929" cy="155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8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1487529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898302" y="387739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2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1" name="圆角矩形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2309075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589891"/>
            <a:ext cx="11160000" cy="3063245"/>
            <a:chOff x="792914" y="3925222"/>
            <a:chExt cx="11160000" cy="3063245"/>
          </a:xfrm>
        </p:grpSpPr>
        <p:sp>
          <p:nvSpPr>
            <p:cNvPr id="21" name="圆角矩形 20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2950355"/>
            </a:xfrm>
            <a:prstGeom prst="roundRect">
              <a:avLst>
                <a:gd name="adj" fmla="val 1502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22" name="矩形 21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85875" y="2067813"/>
            <a:ext cx="80024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题干信息可知，类比上述反应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的异构化产物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，含有碳碳双键和醛基，故可发生银镜反应和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加聚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9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反应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正确。</a:t>
            </a:r>
            <a:endParaRPr lang="zh-CN" altLang="zh-CN" sz="12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2" name="Picture 2" descr="145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73" y="2126379"/>
            <a:ext cx="2456929" cy="155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6" name="Picture 2" descr="145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482" y="1980425"/>
            <a:ext cx="846518" cy="89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145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8" y="2999817"/>
            <a:ext cx="846518" cy="89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26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5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8FEF50E-5279-AC48-99A0-C8947064D50F}"/>
              </a:ext>
            </a:extLst>
          </p:cNvPr>
          <p:cNvSpPr/>
          <p:nvPr/>
        </p:nvSpPr>
        <p:spPr>
          <a:xfrm>
            <a:off x="407368" y="1259235"/>
            <a:ext cx="11299010" cy="344707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3.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(2022·</a:t>
            </a:r>
            <a:r>
              <a:rPr lang="zh-CN" altLang="zh-CN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全国甲卷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8)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辅酶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Q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10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具有预防动脉硬化的功效，其结构简式如下。下列有关辅酶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Q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10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的说法正确的是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分子式为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60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90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O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分子中含有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14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个甲基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分子中的四个氧原子不在同一平面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可发生加成反应，不能发生取代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274731" y="2889024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20" name="圆角矩形 19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1487529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898302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2309075" y="387739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3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196610" name="Picture 2" descr="145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11" y="2276872"/>
            <a:ext cx="2489257" cy="144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3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1487529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898302" y="387739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2309075" y="387739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3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268760"/>
            <a:ext cx="11160000" cy="5310695"/>
            <a:chOff x="792914" y="3925222"/>
            <a:chExt cx="11160000" cy="5310695"/>
          </a:xfrm>
        </p:grpSpPr>
        <p:sp>
          <p:nvSpPr>
            <p:cNvPr id="25" name="圆角矩形 24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3"/>
              <a:ext cx="11160000" cy="5197804"/>
            </a:xfrm>
            <a:prstGeom prst="roundRect">
              <a:avLst>
                <a:gd name="adj" fmla="val 1471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26" name="矩形 25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695400" y="1501142"/>
            <a:ext cx="10801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由该物质的结构简式可知，其分子式为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59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90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O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该物质的结构简式可知，键线式端点代表甲基，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10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重复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基团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的最后一个连接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H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原子的碳是甲基，故分子中含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甲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双键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碳以及与其相连的四个原子共面，羰基碳采取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sp</a:t>
            </a:r>
            <a:r>
              <a:rPr lang="en-US" altLang="zh-CN" sz="2400" kern="1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杂化，羰基碳原子和与其相连的氧原子及另外两个原子共面，因此分子中的四个氧原子可以在同一平面上，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中有碳碳双键和酮羰基，能发生加成反应，分子中含有甲基，能发生取代反应，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错误。</a:t>
            </a:r>
            <a:endParaRPr lang="zh-CN" altLang="zh-CN" sz="12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" name="Picture 2" descr="145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559" y="1556792"/>
            <a:ext cx="2489257" cy="144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hlinkClick r:id="rId6" action="ppaction://hlinksldjump"/>
          </p:cNvPr>
          <p:cNvSpPr/>
          <p:nvPr/>
        </p:nvSpPr>
        <p:spPr>
          <a:xfrm>
            <a:off x="11378232" y="6484114"/>
            <a:ext cx="813768" cy="373886"/>
          </a:xfrm>
          <a:prstGeom prst="rect">
            <a:avLst/>
          </a:prstGeom>
          <a:solidFill>
            <a:srgbClr val="062680"/>
          </a:solidFill>
        </p:spPr>
        <p:txBody>
          <a:bodyPr wrap="square">
            <a:spAutoFit/>
          </a:bodyPr>
          <a:lstStyle/>
          <a:p>
            <a:pPr algn="ctr">
              <a:tabLst>
                <a:tab pos="2430780" algn="l"/>
              </a:tabLst>
            </a:pPr>
            <a:r>
              <a:rPr lang="zh-CN" altLang="en-US" kern="100" dirty="0">
                <a:solidFill>
                  <a:schemeClr val="bg1"/>
                </a:solidFill>
                <a:latin typeface="+mj-ea"/>
                <a:ea typeface="+mj-ea"/>
                <a:cs typeface="Courier New" panose="02070309020205020404" pitchFamily="49" charset="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18336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423592" y="2060848"/>
            <a:ext cx="9768408" cy="2304255"/>
          </a:xfrm>
          <a:prstGeom prst="roundRect">
            <a:avLst>
              <a:gd name="adj" fmla="val 0"/>
            </a:avLst>
          </a:prstGeom>
          <a:solidFill>
            <a:srgbClr val="D4E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711624" y="1780080"/>
            <a:ext cx="9480376" cy="2296991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C267AA83-D616-ED4E-81C0-545EB4398E09}"/>
              </a:ext>
            </a:extLst>
          </p:cNvPr>
          <p:cNvSpPr txBox="1"/>
          <p:nvPr/>
        </p:nvSpPr>
        <p:spPr>
          <a:xfrm>
            <a:off x="4698529" y="2328411"/>
            <a:ext cx="492586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7200" b="1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课时精练</a:t>
            </a:r>
            <a:endParaRPr lang="zh-CN" altLang="zh-CN" sz="7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98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849581"/>
            <a:ext cx="114120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1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sz="2400" b="1" kern="100" dirty="0">
                <a:ea typeface="微软雅黑" panose="020B0503020204020204" pitchFamily="34" charset="-122"/>
                <a:cs typeface="Times New Roman" panose="02020603050405020304" pitchFamily="18" charset="0"/>
              </a:rPr>
              <a:t>醛、酮的概念</a:t>
            </a:r>
            <a:endParaRPr lang="zh-CN" altLang="zh-CN" sz="1050" b="1" kern="100" dirty="0">
              <a:effectLst/>
              <a:latin typeface="+mj-ea"/>
              <a:ea typeface="+mj-ea"/>
              <a:cs typeface="Courier New" panose="02070309020205020404" pitchFamily="49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208191"/>
              </p:ext>
            </p:extLst>
          </p:nvPr>
        </p:nvGraphicFramePr>
        <p:xfrm>
          <a:off x="534000" y="2657118"/>
          <a:ext cx="11124000" cy="2572082"/>
        </p:xfrm>
        <a:graphic>
          <a:graphicData uri="http://schemas.openxmlformats.org/drawingml/2006/table">
            <a:tbl>
              <a:tblPr/>
              <a:tblGrid>
                <a:gridCol w="881480"/>
                <a:gridCol w="6984776"/>
                <a:gridCol w="3257744"/>
              </a:tblGrid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物质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概念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表示方法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醛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由</a:t>
                      </a: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      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</a:t>
                      </a: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相连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而构成的化合物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Courier New" panose="02070309020205020404" pitchFamily="49" charset="0"/>
                        </a:rPr>
                        <a:t>__________</a:t>
                      </a:r>
                      <a:endParaRPr lang="zh-CN" sz="2400" kern="100" baseline="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60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酮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两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个</a:t>
                      </a: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相连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的化合物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 </a:t>
                      </a:r>
                      <a:endParaRPr lang="en-US" sz="2400" kern="100" dirty="0" smtClean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Courier New" panose="02070309020205020404" pitchFamily="49" charset="0"/>
                        </a:rPr>
                        <a:t>__________</a:t>
                      </a:r>
                      <a:endParaRPr kumimoji="0" lang="zh-CN" altLang="en-US" sz="2400" b="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093198" y="3306192"/>
            <a:ext cx="223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烃基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或氢原子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11824" y="334429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醛基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75810" y="3271622"/>
            <a:ext cx="104067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RCHO</a:t>
            </a:r>
            <a:endParaRPr lang="zh-CN" altLang="zh-CN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75501" y="427929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羰基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97777" y="4291986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烃基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2034" name="图片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890" y="4109037"/>
            <a:ext cx="1144627" cy="7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08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="" xmlns:a16="http://schemas.microsoft.com/office/drawing/2014/main" id="{F3C0D54F-E471-254D-996C-2FBC9553FFE9}"/>
              </a:ext>
            </a:extLst>
          </p:cNvPr>
          <p:cNvSpPr/>
          <p:nvPr/>
        </p:nvSpPr>
        <p:spPr>
          <a:xfrm>
            <a:off x="390000" y="476672"/>
            <a:ext cx="11412000" cy="293924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下列物质中既不属于醛，也不属于酮的是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10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  	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		B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40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C.CH</a:t>
            </a:r>
            <a:r>
              <a:rPr lang="en-US" altLang="zh-CN" kern="100" spc="-8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=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—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CHO  	D.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圆角矩形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1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" name="圆角矩形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圆角矩形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圆角矩形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圆角矩形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圆角矩形 3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31" y="1307871"/>
            <a:ext cx="1290029" cy="7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5" name="图片 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00" y="2438114"/>
            <a:ext cx="1689101" cy="8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00" y="1484784"/>
            <a:ext cx="2029392" cy="82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9"/>
          <p:cNvSpPr txBox="1"/>
          <p:nvPr/>
        </p:nvSpPr>
        <p:spPr>
          <a:xfrm>
            <a:off x="3914446" y="1232840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3942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F3C0D54F-E471-254D-996C-2FBC9553FFE9}"/>
              </a:ext>
            </a:extLst>
          </p:cNvPr>
          <p:cNvSpPr/>
          <p:nvPr/>
        </p:nvSpPr>
        <p:spPr>
          <a:xfrm>
            <a:off x="446495" y="823957"/>
            <a:ext cx="11299010" cy="289307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2.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(2023·</a:t>
            </a:r>
            <a:r>
              <a:rPr lang="zh-CN" altLang="zh-CN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湖州高三月考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下列关于银镜反应实验的说法正确的是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所用试管必须洁净，若试管内壁有油污，可用碱液煮沸试管后再洗净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银氨溶液可现用现配，也可久置再用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配制银氨溶液时，在氨水中加入少量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AgNO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溶液即可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此实验可在酒精灯火焰上直接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加热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320849" y="1374621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56" name="圆角矩形 55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2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58" name="圆角矩形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764704"/>
            <a:ext cx="11160000" cy="4392488"/>
            <a:chOff x="792914" y="3925222"/>
            <a:chExt cx="11160000" cy="4392488"/>
          </a:xfrm>
        </p:grpSpPr>
        <p:sp>
          <p:nvSpPr>
            <p:cNvPr id="24" name="圆角矩形 23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1"/>
              <a:ext cx="11160000" cy="4279599"/>
            </a:xfrm>
            <a:prstGeom prst="roundRect">
              <a:avLst>
                <a:gd name="adj" fmla="val 1668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25" name="矩形 24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696282" y="1052736"/>
            <a:ext cx="10799436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油脂在碱性条件下发生水解反应，所以在做银镜实验准备洁净试管时，可用碱液煮沸试管后再洗净，故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银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氨溶液久置会析出爆炸性沉淀物，必须现用现配，故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一支洁净的试管中加入少量的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AgNO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溶液，然后滴加稀氨水，直到生成的沉淀刚好溶解为止，得到的无色溶液称为银氨溶液，故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水浴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加热使反应容器内试剂受热均匀，且易于控制反应温度，直接加热受热不均匀且温度太高，银镜反应需水浴，故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错误。</a:t>
            </a:r>
            <a:endParaRPr lang="zh-CN" altLang="zh-CN" sz="12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6" name="圆角矩形 55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2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58" name="圆角矩形 57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87906" y="1169510"/>
            <a:ext cx="5752110" cy="3531632"/>
            <a:chOff x="487906" y="1169510"/>
            <a:chExt cx="5752110" cy="3531632"/>
          </a:xfrm>
        </p:grpSpPr>
        <p:pic>
          <p:nvPicPr>
            <p:cNvPr id="198658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431" y="1169510"/>
              <a:ext cx="1651620" cy="76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8659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225" y="2171532"/>
              <a:ext cx="1754217" cy="76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8660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619" y="3114338"/>
              <a:ext cx="1526397" cy="76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" name="对象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3299802"/>
                </p:ext>
              </p:extLst>
            </p:nvPr>
          </p:nvGraphicFramePr>
          <p:xfrm>
            <a:off x="487906" y="1320428"/>
            <a:ext cx="5176838" cy="146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699" name="文档" r:id="rId7" imgW="5176106" imgH="1460212" progId="Word.Document.12">
                    <p:embed/>
                  </p:oleObj>
                </mc:Choice>
                <mc:Fallback>
                  <p:oleObj name="文档" r:id="rId7" imgW="5176106" imgH="1460212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87906" y="1320428"/>
                          <a:ext cx="5176838" cy="146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对象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4970524"/>
                </p:ext>
              </p:extLst>
            </p:nvPr>
          </p:nvGraphicFramePr>
          <p:xfrm>
            <a:off x="487906" y="2280535"/>
            <a:ext cx="5176838" cy="146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700" name="文档" r:id="rId10" imgW="5176106" imgH="1460572" progId="Word.Document.12">
                    <p:embed/>
                  </p:oleObj>
                </mc:Choice>
                <mc:Fallback>
                  <p:oleObj name="文档" r:id="rId10" imgW="5176106" imgH="1460572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87906" y="2280535"/>
                          <a:ext cx="5176838" cy="146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对象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7618826"/>
                </p:ext>
              </p:extLst>
            </p:nvPr>
          </p:nvGraphicFramePr>
          <p:xfrm>
            <a:off x="487906" y="3240642"/>
            <a:ext cx="5176838" cy="146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701" name="文档" r:id="rId13" imgW="5176106" imgH="1460572" progId="Word.Document.12">
                    <p:embed/>
                  </p:oleObj>
                </mc:Choice>
                <mc:Fallback>
                  <p:oleObj name="文档" r:id="rId13" imgW="5176106" imgH="1460572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87906" y="3240642"/>
                          <a:ext cx="5176838" cy="146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F3C0D54F-E471-254D-996C-2FBC9553FFE9}"/>
              </a:ext>
            </a:extLst>
          </p:cNvPr>
          <p:cNvSpPr/>
          <p:nvPr/>
        </p:nvSpPr>
        <p:spPr>
          <a:xfrm>
            <a:off x="426418" y="476672"/>
            <a:ext cx="11076375" cy="60783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下列关于醛、酮加成反应的化学方程式的书写错误的是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233031" y="3356992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18" name="圆角矩形 1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圆角矩形 1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17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3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2" name="圆角矩形 2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20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21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22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2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2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25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26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27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82600" y="4097954"/>
            <a:ext cx="5469384" cy="1553546"/>
            <a:chOff x="482600" y="4097954"/>
            <a:chExt cx="5469384" cy="1553546"/>
          </a:xfrm>
        </p:grpSpPr>
        <p:pic>
          <p:nvPicPr>
            <p:cNvPr id="198661" name="Picture 5"/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288" y="4109516"/>
              <a:ext cx="1782696" cy="76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4" name="对象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6587951"/>
                </p:ext>
              </p:extLst>
            </p:nvPr>
          </p:nvGraphicFramePr>
          <p:xfrm>
            <a:off x="482600" y="4203700"/>
            <a:ext cx="5168900" cy="144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702" name="文档" r:id="rId30" imgW="5176106" imgH="1460572" progId="Word.Document.12">
                    <p:embed/>
                  </p:oleObj>
                </mc:Choice>
                <mc:Fallback>
                  <p:oleObj name="文档" r:id="rId30" imgW="5176106" imgH="1460572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482600" y="4203700"/>
                          <a:ext cx="5168900" cy="144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8694" name="图片 1"/>
            <p:cNvPicPr>
              <a:picLocks noChangeAspect="1" noChangeArrowheads="1"/>
            </p:cNvPicPr>
            <p:nvPr/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353" y="4097954"/>
              <a:ext cx="1613880" cy="78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1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圆角矩形 19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3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2" name="圆角矩形 21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476672"/>
            <a:ext cx="11160000" cy="4680520"/>
            <a:chOff x="792914" y="3925222"/>
            <a:chExt cx="11160000" cy="4680520"/>
          </a:xfrm>
        </p:grpSpPr>
        <p:sp>
          <p:nvSpPr>
            <p:cNvPr id="34" name="圆角矩形 33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4567630"/>
            </a:xfrm>
            <a:prstGeom prst="roundRect">
              <a:avLst>
                <a:gd name="adj" fmla="val 1632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35" name="矩形 34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696282" y="782702"/>
            <a:ext cx="10799436" cy="41088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项，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spc="-6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</a:rPr>
              <a:t>CHO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</a:rPr>
              <a:t>HCN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发生加成反应，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原子加在醛基带负电荷的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原子上，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</a:rPr>
              <a:t>—</a:t>
            </a:r>
            <a:r>
              <a:rPr lang="en-US" altLang="zh-CN" sz="2400" kern="100" spc="-6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CN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kern="100" spc="-6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在不饱和碳上，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生成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同理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NH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发生加成反应生成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     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OH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发生加成反应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生成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丙酮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与氢气发生加成反应生成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2-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丙醇，故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70" y="1459384"/>
            <a:ext cx="1725743" cy="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85" y="2420888"/>
            <a:ext cx="1811176" cy="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551" y="3423836"/>
            <a:ext cx="2232645" cy="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4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F3C0D54F-E471-254D-996C-2FBC9553FFE9}"/>
              </a:ext>
            </a:extLst>
          </p:cNvPr>
          <p:cNvSpPr/>
          <p:nvPr/>
        </p:nvSpPr>
        <p:spPr>
          <a:xfrm>
            <a:off x="407368" y="404664"/>
            <a:ext cx="11299010" cy="455506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4.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(2023·</a:t>
            </a:r>
            <a:r>
              <a:rPr lang="zh-CN" altLang="zh-CN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宁波联考</a:t>
            </a:r>
            <a:r>
              <a:rPr lang="en-US" altLang="zh-CN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长时间看电子显示屏幕，会对眼睛有一定的伤害。人眼的视色素中含有视黄醛，而与视黄醛结构相似的维生素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常作为保健药物。下列有关叙述不正确的是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视黄醛的分子式为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20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28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O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视黄醛与乙醛互为同系物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一定条件下，维生素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可被氧化生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</a:t>
            </a: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视黄醛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视黄醛和维生素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可用银氨溶液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鉴别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264716" y="2577604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25" name="圆角矩形 24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4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9" name="圆角矩形 28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圆角矩形 31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圆角矩形 3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圆角矩形 3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圆角矩形 3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圆角矩形 3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0706" name="Picture 2" descr="X10-16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797897"/>
            <a:ext cx="6183156" cy="148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1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764704"/>
            <a:ext cx="11160000" cy="3888432"/>
            <a:chOff x="792914" y="3925222"/>
            <a:chExt cx="11160000" cy="3888432"/>
          </a:xfrm>
        </p:grpSpPr>
        <p:sp>
          <p:nvSpPr>
            <p:cNvPr id="21" name="圆角矩形 20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3775542"/>
            </a:xfrm>
            <a:prstGeom prst="roundRect">
              <a:avLst>
                <a:gd name="adj" fmla="val 1062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22" name="矩形 21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51967" y="2824876"/>
            <a:ext cx="10799436" cy="16842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视黄醛分子与乙醛分子中含有的官能团种类不同，所以不互为同系物，故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维生素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中含有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—CH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OH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，能被氧化为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—CHO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，则一定条件下，维生素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可被氧化生成视黄醛，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正确。</a:t>
            </a:r>
            <a:endParaRPr lang="zh-CN" altLang="zh-CN" sz="12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5" name="圆角矩形 24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4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9" name="圆角矩形 28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圆角矩形 31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圆角矩形 3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圆角矩形 3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圆角矩形 3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圆角矩形 3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" name="Picture 2" descr="X10-16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22" y="1125656"/>
            <a:ext cx="6183156" cy="148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9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F3C0D54F-E471-254D-996C-2FBC9553FFE9}"/>
              </a:ext>
            </a:extLst>
          </p:cNvPr>
          <p:cNvSpPr/>
          <p:nvPr/>
        </p:nvSpPr>
        <p:spPr>
          <a:xfrm>
            <a:off x="390000" y="836712"/>
            <a:ext cx="11412000" cy="289307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5.α-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鸢尾酮的分子结构如图所示，下列说法不正确的是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A.α-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鸢尾酮可与某种酚互为同分异构体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B.1 </a:t>
            </a:r>
            <a:r>
              <a:rPr lang="en-US" altLang="zh-CN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α-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鸢尾酮最多可与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 </a:t>
            </a:r>
            <a:r>
              <a:rPr lang="en-US" altLang="zh-CN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加成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C.α-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鸢尾酮能发生银镜反应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D.α-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鸢尾酮经加氢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→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消去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→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加氢可转变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276052" y="2456976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18" name="圆角矩形 17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圆角矩形 18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圆角矩形 19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5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3" name="圆角矩形 22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1730" name="Picture 2" descr="DD48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640625"/>
            <a:ext cx="1648040" cy="128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DD486A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140968"/>
            <a:ext cx="1082139" cy="60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6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404664"/>
            <a:ext cx="11160000" cy="5400600"/>
            <a:chOff x="792914" y="3925222"/>
            <a:chExt cx="11160000" cy="5400600"/>
          </a:xfrm>
        </p:grpSpPr>
        <p:sp>
          <p:nvSpPr>
            <p:cNvPr id="21" name="圆角矩形 20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5287710"/>
            </a:xfrm>
            <a:prstGeom prst="roundRect">
              <a:avLst>
                <a:gd name="adj" fmla="val 1349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22" name="矩形 21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96282" y="595196"/>
            <a:ext cx="10799436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α-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鸢尾酮的结构中含有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个六元环、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个碳碳双键和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个碳氧双键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饱和度为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，故其某种同分异构体中可含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个苯环，若羟基与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苯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环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相连，则为酚，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α-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鸢尾酮含有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个碳碳双键和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个酮羰基，故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mol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α-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鸢尾酮最多可与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mol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加成，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酮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羰基不能发生银镜反应，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1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α-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鸢尾酮加氢后得到醇：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，通过醇的消去反应得到烯烃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400" kern="100" dirty="0">
              <a:latin typeface="Times New Roman" panose="02020603050405020304" pitchFamily="18" charset="0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烯烃加氢后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得到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正确。</a:t>
            </a:r>
            <a:endParaRPr lang="zh-CN" altLang="zh-CN" sz="12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4" name="圆角矩形 23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5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9" name="圆角矩形 28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圆角矩形 3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Picture 2" descr="DD48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266" y="724746"/>
            <a:ext cx="1648040" cy="128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4" name="Picture 2" descr="DD48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25" y="4005064"/>
            <a:ext cx="1107505" cy="82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5" name="Picture 3" descr="DD48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767" y="4021013"/>
            <a:ext cx="1014697" cy="61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6" name="Picture 4" descr="DD489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73" y="4941168"/>
            <a:ext cx="983763" cy="64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7" name="Picture 5" descr="DD49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08" y="4999881"/>
            <a:ext cx="983763" cy="5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7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0843" y="1067017"/>
            <a:ext cx="11350315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6.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企鹅酮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         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可作为分子机器的原材料。下列关于企鹅酮的说法错误的是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11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能使酸性高锰酸钾溶液褪色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可发生取代反应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C.1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企鹅酮转化为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10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21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OH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需消耗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所有碳原子一定不可能共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平面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8" name="圆角矩形 27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圆角矩形 31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圆角矩形 32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6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4" name="圆角矩形 33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圆角矩形 34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圆角矩形 3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圆角矩形 3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9"/>
          <p:cNvSpPr txBox="1"/>
          <p:nvPr/>
        </p:nvSpPr>
        <p:spPr>
          <a:xfrm>
            <a:off x="259887" y="2910232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pic>
        <p:nvPicPr>
          <p:cNvPr id="203778" name="Picture 2" descr="146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42" y="771046"/>
            <a:ext cx="775874" cy="11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6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849581"/>
            <a:ext cx="114120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100" dirty="0">
                <a:latin typeface="微软雅黑" panose="020B0503020204020204" pitchFamily="34" charset="-122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zh-CN" sz="2400" b="1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醛的分类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31604" y="3249850"/>
            <a:ext cx="2301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按</a:t>
            </a:r>
            <a:r>
              <a:rPr lang="en-US" altLang="zh-CN" sz="2400" u="sng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类别</a:t>
            </a:r>
            <a:endParaRPr lang="zh-CN" altLang="en-US" dirty="0"/>
          </a:p>
        </p:txBody>
      </p:sp>
      <p:sp>
        <p:nvSpPr>
          <p:cNvPr id="4" name="左大括号 3"/>
          <p:cNvSpPr/>
          <p:nvPr/>
        </p:nvSpPr>
        <p:spPr>
          <a:xfrm>
            <a:off x="911424" y="2805494"/>
            <a:ext cx="216024" cy="2997102"/>
          </a:xfrm>
          <a:prstGeom prst="leftBrace">
            <a:avLst>
              <a:gd name="adj1" fmla="val 2597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142362" y="2949510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脂肪醛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436048" y="2573578"/>
            <a:ext cx="2031325" cy="1134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饱和脂肪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醛</a:t>
            </a:r>
            <a:endParaRPr lang="en-US" altLang="zh-CN" sz="2400" kern="1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饱和脂肪醛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551365" y="318774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烃基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2990864" y="4499344"/>
            <a:ext cx="216024" cy="1258478"/>
          </a:xfrm>
          <a:prstGeom prst="leftBrace">
            <a:avLst>
              <a:gd name="adj1" fmla="val 2597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左大括号 11"/>
          <p:cNvSpPr/>
          <p:nvPr/>
        </p:nvSpPr>
        <p:spPr>
          <a:xfrm>
            <a:off x="4239850" y="2787012"/>
            <a:ext cx="216024" cy="880520"/>
          </a:xfrm>
          <a:prstGeom prst="leftBrace">
            <a:avLst>
              <a:gd name="adj1" fmla="val 2597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142362" y="359758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芳香醛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131604" y="4890509"/>
            <a:ext cx="2445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按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_________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504909" y="485545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醛基数目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142362" y="4266703"/>
            <a:ext cx="4583832" cy="1682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一元醛</a:t>
            </a:r>
            <a:r>
              <a:rPr lang="en-US" altLang="zh-CN" sz="2400" kern="100" dirty="0"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甲醛、乙醛、苯甲醛</a:t>
            </a:r>
            <a:r>
              <a:rPr lang="en-US" altLang="zh-CN" sz="2400" kern="100" dirty="0" smtClean="0"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CN" sz="2400" kern="1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元醛</a:t>
            </a:r>
            <a:r>
              <a:rPr lang="en-US" altLang="zh-CN" sz="2400" kern="100" dirty="0"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乙二醛</a:t>
            </a:r>
            <a:r>
              <a:rPr lang="en-US" altLang="zh-CN" sz="2400" kern="100" dirty="0" smtClean="0">
                <a:latin typeface="Symbol" panose="05050102010706020507" pitchFamily="18" charset="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CN" sz="2400" kern="1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  <a:endParaRPr lang="zh-CN" altLang="en-US" dirty="0"/>
          </a:p>
        </p:txBody>
      </p:sp>
      <p:sp>
        <p:nvSpPr>
          <p:cNvPr id="20" name="左大括号 19"/>
          <p:cNvSpPr/>
          <p:nvPr/>
        </p:nvSpPr>
        <p:spPr>
          <a:xfrm>
            <a:off x="2990864" y="2779635"/>
            <a:ext cx="216024" cy="1214454"/>
          </a:xfrm>
          <a:prstGeom prst="leftBrace">
            <a:avLst>
              <a:gd name="adj1" fmla="val 2597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90000" y="407321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醛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205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836712"/>
            <a:ext cx="11160000" cy="3816424"/>
            <a:chOff x="792914" y="3925222"/>
            <a:chExt cx="11160000" cy="3816424"/>
          </a:xfrm>
        </p:grpSpPr>
        <p:sp>
          <p:nvSpPr>
            <p:cNvPr id="23" name="圆角矩形 22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3703534"/>
            </a:xfrm>
            <a:prstGeom prst="roundRect">
              <a:avLst>
                <a:gd name="adj" fmla="val 274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24" name="矩形 23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42285" y="1071664"/>
            <a:ext cx="1090743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企鹅酮中含碳碳双键，能使酸性高锰酸钾溶液褪色，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甲基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碳原子上可发生取代反应，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mol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企鹅酮含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mol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碳碳双键和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mol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酮羰基，都能和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加成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，加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成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产物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10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19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OH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，需消耗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 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mol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环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上有一个碳原子连有两个甲基，这个碳原子以碳碳单键和四个碳原子相连，所有碳原子一定不可能共平面，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8" name="圆角矩形 27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圆角矩形 31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圆角矩形 32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6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4" name="圆角矩形 33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圆角矩形 34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圆角矩形 3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圆角矩形 3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Picture 2" descr="146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710" y="1340768"/>
            <a:ext cx="775874" cy="11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9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FFF65964-AB35-1C41-A7F1-54DD8E8F48A6}"/>
              </a:ext>
            </a:extLst>
          </p:cNvPr>
          <p:cNvSpPr/>
          <p:nvPr/>
        </p:nvSpPr>
        <p:spPr>
          <a:xfrm>
            <a:off x="407368" y="764704"/>
            <a:ext cx="11187139" cy="367790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7.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首例有机小分子催化剂催化的不对称</a:t>
            </a:r>
            <a:r>
              <a:rPr lang="en-US" altLang="zh-CN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Aldol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反应如下：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下列说法正确的是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A.X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分子中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σ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键和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π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键数目之比为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∶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B.Y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的名称为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3-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硝基苯甲醛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C.Z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不能发生消去反应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10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.  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                   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存在对映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异构现象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0" name="圆角矩形 19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7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8" name="圆角矩形 27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4802" name="Picture 2" descr="146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39" y="1916832"/>
            <a:ext cx="4972241" cy="11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3" name="Picture 3" descr="146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797548"/>
            <a:ext cx="1453060" cy="77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9"/>
          <p:cNvSpPr txBox="1"/>
          <p:nvPr/>
        </p:nvSpPr>
        <p:spPr>
          <a:xfrm>
            <a:off x="258263" y="3723528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60059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476672"/>
            <a:ext cx="11160000" cy="5040560"/>
            <a:chOff x="792914" y="3925222"/>
            <a:chExt cx="11160000" cy="5040560"/>
          </a:xfrm>
        </p:grpSpPr>
        <p:sp>
          <p:nvSpPr>
            <p:cNvPr id="23" name="圆角矩形 22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4927670"/>
            </a:xfrm>
            <a:prstGeom prst="roundRect">
              <a:avLst>
                <a:gd name="adj" fmla="val 129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25" name="矩形 24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96282" y="2204864"/>
            <a:ext cx="10799436" cy="30931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单键均为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σ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键，双键中含有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σ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键、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π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键，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X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分子中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σ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键和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π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键数目之比为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9</a:t>
            </a:r>
            <a:r>
              <a:rPr lang="en-US" altLang="zh-CN" sz="24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∶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Y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的名称为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4-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硝基苯甲醛，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Z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中羟基碳的相邻碳上有氢，能发生消去反应，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sz="10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    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分子中含有手性碳原子，存在对映异构现象，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正确。</a:t>
            </a:r>
            <a:endParaRPr lang="zh-CN" altLang="zh-CN" sz="12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1" name="圆角矩形 20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7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7" name="圆角矩形 46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icture 2" descr="146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80" y="941549"/>
            <a:ext cx="4972241" cy="11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6" name="Picture 2" descr="1466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4" y="4598713"/>
            <a:ext cx="1334174" cy="7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65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9EF13083-441D-CC41-A3B9-50FF39250BAC}"/>
              </a:ext>
            </a:extLst>
          </p:cNvPr>
          <p:cNvSpPr/>
          <p:nvPr/>
        </p:nvSpPr>
        <p:spPr>
          <a:xfrm>
            <a:off x="390000" y="188640"/>
            <a:ext cx="11412000" cy="123108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8.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醛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酮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直接相连的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上的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与另一分子醛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酮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加成后生成羟基醛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酮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的反应称为羟醛缩合反应。利用该反应合成异丙叉丙酮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(MO)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的路线如下。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6" name="圆角矩形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4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5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8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8" name="圆角矩形 4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0000" y="3140968"/>
            <a:ext cx="1141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下列说法不正确的是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A.MO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不存在顺反异构体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的反应类型为消去反应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C.HCHO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CHO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的混合物按</a:t>
            </a:r>
            <a:r>
              <a:rPr lang="en-US" altLang="zh-CN" sz="2400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中原理反应，最多得到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种羟基醛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在有机合成中可以利用羟醛缩合反应增长碳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链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224862" y="4752523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pic>
        <p:nvPicPr>
          <p:cNvPr id="159818" name="Picture 74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81" y="222548"/>
            <a:ext cx="781834" cy="64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819" name="Picture 7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22548"/>
            <a:ext cx="809958" cy="64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966044" y="1483021"/>
            <a:ext cx="10007132" cy="1800222"/>
            <a:chOff x="858253" y="1483021"/>
            <a:chExt cx="10007132" cy="1800222"/>
          </a:xfrm>
        </p:grpSpPr>
        <p:graphicFrame>
          <p:nvGraphicFramePr>
            <p:cNvPr id="2" name="对象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152324"/>
                </p:ext>
              </p:extLst>
            </p:nvPr>
          </p:nvGraphicFramePr>
          <p:xfrm>
            <a:off x="7536160" y="1615734"/>
            <a:ext cx="1106487" cy="1111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844" name="文档" r:id="rId19" imgW="1107064" imgH="1111919" progId="Word.Document.12">
                    <p:embed/>
                  </p:oleObj>
                </mc:Choice>
                <mc:Fallback>
                  <p:oleObj name="文档" r:id="rId19" imgW="1107064" imgH="1111919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536160" y="1615734"/>
                          <a:ext cx="1106487" cy="1111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对象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204431"/>
                </p:ext>
              </p:extLst>
            </p:nvPr>
          </p:nvGraphicFramePr>
          <p:xfrm>
            <a:off x="4223792" y="1593460"/>
            <a:ext cx="1106487" cy="1111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845" name="文档" r:id="rId22" imgW="1107064" imgH="1111919" progId="Word.Document.12">
                    <p:embed/>
                  </p:oleObj>
                </mc:Choice>
                <mc:Fallback>
                  <p:oleObj name="文档" r:id="rId22" imgW="1107064" imgH="1111919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223792" y="1593460"/>
                          <a:ext cx="1106487" cy="1111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矩形 3"/>
            <p:cNvSpPr/>
            <p:nvPr/>
          </p:nvSpPr>
          <p:spPr>
            <a:xfrm>
              <a:off x="1990457" y="1760693"/>
              <a:ext cx="4924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＋</a:t>
              </a:r>
              <a:endParaRPr lang="zh-CN" altLang="zh-CN" sz="105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508489" y="2636912"/>
              <a:ext cx="23568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异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丙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叉丙酮</a:t>
              </a:r>
              <a:r>
                <a:rPr lang="en-US" altLang="zh-CN" sz="2400" kern="100" dirty="0">
                  <a:latin typeface="Symbol" panose="05050102010706020507" pitchFamily="18" charset="2"/>
                  <a:ea typeface="微软雅黑" panose="020B0503020204020204" pitchFamily="34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MO</a:t>
              </a:r>
              <a:r>
                <a:rPr lang="en-US" altLang="zh-CN" sz="2400" kern="100" dirty="0">
                  <a:latin typeface="Symbol" panose="05050102010706020507" pitchFamily="18" charset="2"/>
                  <a:ea typeface="微软雅黑" panose="020B0503020204020204" pitchFamily="34" charset="-122"/>
                  <a:cs typeface="Times New Roman" panose="02020603050405020304" pitchFamily="18" charset="0"/>
                </a:rPr>
                <a:t>)</a:t>
              </a:r>
              <a:endParaRPr lang="zh-CN" altLang="zh-CN" sz="105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pic>
          <p:nvPicPr>
            <p:cNvPr id="159822" name="Picture 78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253" y="1501479"/>
              <a:ext cx="1208290" cy="129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823" name="Picture 79"/>
            <p:cNvPicPr>
              <a:picLocks noChangeAspect="1" noChangeArrowheads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9710" y="1484784"/>
              <a:ext cx="1582074" cy="7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824" name="Picture 80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534" y="1489573"/>
              <a:ext cx="2245618" cy="129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825" name="Picture 81"/>
            <p:cNvPicPr>
              <a:picLocks noChangeAspect="1" noChangeArrowheads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655" y="1483021"/>
              <a:ext cx="1871833" cy="1324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78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404664"/>
            <a:ext cx="11160000" cy="4608512"/>
            <a:chOff x="792914" y="3925222"/>
            <a:chExt cx="11160000" cy="4608512"/>
          </a:xfrm>
        </p:grpSpPr>
        <p:sp>
          <p:nvSpPr>
            <p:cNvPr id="22" name="圆角矩形 21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4495622"/>
            </a:xfrm>
            <a:prstGeom prst="roundRect">
              <a:avLst>
                <a:gd name="adj" fmla="val 1658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23" name="矩形 22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96282" y="2632844"/>
            <a:ext cx="10799436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</a:rPr>
              <a:t>MO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碳碳双键左边的碳原子连有两个相同的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</a:rPr>
              <a:t>—CH</a:t>
            </a:r>
            <a:r>
              <a:rPr lang="en-US" altLang="zh-CN" sz="2400" kern="100" spc="-6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基团，故无顺反异构体，</a:t>
            </a:r>
            <a:r>
              <a:rPr lang="en-US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2400" kern="100" spc="-6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100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为分子内脱水生成不饱和碳碳双键的消去反应，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HCHO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的混合物按</a:t>
            </a:r>
            <a:r>
              <a:rPr lang="en-US" altLang="zh-CN" sz="2400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中原理反应，可得到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(OH)CH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CH(OH)CH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CHO 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种羟基醛，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错误。</a:t>
            </a:r>
            <a:endParaRPr lang="en-US" altLang="zh-CN" sz="24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圆角矩形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4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5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8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8" name="圆角矩形 4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66044" y="834949"/>
            <a:ext cx="10007132" cy="1873971"/>
            <a:chOff x="858253" y="1483021"/>
            <a:chExt cx="10007132" cy="1873971"/>
          </a:xfrm>
        </p:grpSpPr>
        <p:graphicFrame>
          <p:nvGraphicFramePr>
            <p:cNvPr id="32" name="对象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7483207"/>
                </p:ext>
              </p:extLst>
            </p:nvPr>
          </p:nvGraphicFramePr>
          <p:xfrm>
            <a:off x="7536160" y="1615734"/>
            <a:ext cx="1106487" cy="1111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68" name="文档" r:id="rId17" imgW="1107064" imgH="1111919" progId="Word.Document.12">
                    <p:embed/>
                  </p:oleObj>
                </mc:Choice>
                <mc:Fallback>
                  <p:oleObj name="文档" r:id="rId17" imgW="1107064" imgH="1111919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536160" y="1615734"/>
                          <a:ext cx="1106487" cy="1111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对象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34156"/>
                </p:ext>
              </p:extLst>
            </p:nvPr>
          </p:nvGraphicFramePr>
          <p:xfrm>
            <a:off x="4223792" y="1593460"/>
            <a:ext cx="1106487" cy="1111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69" name="文档" r:id="rId20" imgW="1107064" imgH="1111919" progId="Word.Document.12">
                    <p:embed/>
                  </p:oleObj>
                </mc:Choice>
                <mc:Fallback>
                  <p:oleObj name="文档" r:id="rId20" imgW="1107064" imgH="1111919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223792" y="1593460"/>
                          <a:ext cx="1106487" cy="1111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矩形 33"/>
            <p:cNvSpPr/>
            <p:nvPr/>
          </p:nvSpPr>
          <p:spPr>
            <a:xfrm>
              <a:off x="1990457" y="1760693"/>
              <a:ext cx="4924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＋</a:t>
              </a:r>
              <a:endParaRPr lang="zh-CN" altLang="zh-CN" sz="105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8508489" y="2710661"/>
              <a:ext cx="23568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异</a:t>
              </a:r>
              <a:r>
                <a:rPr lang="zh-CN" altLang="zh-CN" sz="2400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丙</a:t>
              </a:r>
              <a:r>
                <a:rPr lang="zh-CN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叉丙酮</a:t>
              </a:r>
              <a:r>
                <a:rPr lang="en-US" altLang="zh-CN" sz="2400" kern="100" dirty="0">
                  <a:latin typeface="Symbol" panose="05050102010706020507" pitchFamily="18" charset="2"/>
                  <a:ea typeface="微软雅黑" panose="020B0503020204020204" pitchFamily="34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400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MO</a:t>
              </a:r>
              <a:r>
                <a:rPr lang="en-US" altLang="zh-CN" sz="2400" kern="100" dirty="0">
                  <a:latin typeface="Symbol" panose="05050102010706020507" pitchFamily="18" charset="2"/>
                  <a:ea typeface="微软雅黑" panose="020B0503020204020204" pitchFamily="34" charset="-122"/>
                  <a:cs typeface="Times New Roman" panose="02020603050405020304" pitchFamily="18" charset="0"/>
                </a:rPr>
                <a:t>)</a:t>
              </a:r>
              <a:endParaRPr lang="zh-CN" altLang="zh-CN" sz="105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pic>
          <p:nvPicPr>
            <p:cNvPr id="36" name="Picture 78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253" y="1501479"/>
              <a:ext cx="1208290" cy="129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79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9710" y="1484784"/>
              <a:ext cx="1582074" cy="7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80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534" y="1489573"/>
              <a:ext cx="2245618" cy="129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81"/>
            <p:cNvPicPr>
              <a:picLocks noChangeAspect="1" noChangeArrowheads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655" y="1483021"/>
              <a:ext cx="1871833" cy="1324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01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9EF13083-441D-CC41-A3B9-50FF39250BAC}"/>
              </a:ext>
            </a:extLst>
          </p:cNvPr>
          <p:cNvSpPr/>
          <p:nvPr/>
        </p:nvSpPr>
        <p:spPr>
          <a:xfrm>
            <a:off x="390000" y="1014636"/>
            <a:ext cx="11412000" cy="344707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9.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阿克拉酮是合成某种抗癌药的重要中间体，其结构如图所示。下列关于阿克拉酮性质的描述正确的是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阿克拉酮的分子式为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22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23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O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8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分子中含有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个手性碳原子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该分子一定条件下能发生取代、氧化、消去反应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D.1 </a:t>
            </a:r>
            <a:r>
              <a:rPr lang="en-US" altLang="zh-CN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该物质与足量</a:t>
            </a:r>
            <a:r>
              <a:rPr lang="en-US" altLang="zh-CN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NaOH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溶液反应，最多可消耗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 </a:t>
            </a:r>
            <a:r>
              <a:rPr lang="en-US" altLang="zh-CN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mol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</a:t>
            </a:r>
            <a:r>
              <a:rPr lang="en-US" altLang="zh-CN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NaOH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245118" y="3177056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21" name="圆角矩形 20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prstClr val="white"/>
                </a:solidFill>
                <a:latin typeface="Arial"/>
                <a:ea typeface="微软雅黑"/>
              </a:rPr>
              <a:t>9</a:t>
            </a:r>
            <a:endParaRPr kumimoji="1" lang="zh-CN" altLang="en-US" sz="1600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7" name="圆角矩形 4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7874" name="Picture 2" descr="1467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471" y="2086644"/>
            <a:ext cx="2735968" cy="148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8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="" xmlns:a16="http://schemas.microsoft.com/office/drawing/2014/main" id="{9EF13083-441D-CC41-A3B9-50FF39250BAC}"/>
              </a:ext>
            </a:extLst>
          </p:cNvPr>
          <p:cNvSpPr/>
          <p:nvPr/>
        </p:nvSpPr>
        <p:spPr>
          <a:xfrm>
            <a:off x="390000" y="332656"/>
            <a:ext cx="11412000" cy="510906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10.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(2023·</a:t>
            </a:r>
            <a:r>
              <a:rPr lang="zh-CN" altLang="zh-CN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台州高三模拟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一定条件下，肉桂醛可转化为苯甲醛：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下列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说法错误的是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肉桂醛能发生取代、加成、聚合反应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肉桂醛与苯甲醛都能使酸性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KMnO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溶液褪色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苯甲醛分子的所有原子可能共平面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肉桂醛与苯甲醛互为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同系物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4" name="圆角矩形 23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0" name="圆角矩形 4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242280" y="4678536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pic>
        <p:nvPicPr>
          <p:cNvPr id="161828" name="Picture 3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750" y="1322311"/>
            <a:ext cx="4148500" cy="125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8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620688"/>
            <a:ext cx="11160000" cy="4392489"/>
            <a:chOff x="792914" y="3925222"/>
            <a:chExt cx="11160000" cy="4392489"/>
          </a:xfrm>
        </p:grpSpPr>
        <p:sp>
          <p:nvSpPr>
            <p:cNvPr id="19" name="圆角矩形 18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3"/>
              <a:ext cx="11160000" cy="4279598"/>
            </a:xfrm>
            <a:prstGeom prst="roundRect">
              <a:avLst>
                <a:gd name="adj" fmla="val 1520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20" name="矩形 19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24" name="圆角矩形 23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0" name="圆角矩形 4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56077" y="908720"/>
            <a:ext cx="10879847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肉桂醛中苯环上能发生取代反应，碳碳双键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苯环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和醛基能发生加成反应，碳碳双键能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发生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聚合反应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肉桂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醛含碳碳双键和醛基，苯甲醛含醛基，都能使酸性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KMnO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溶液褪色，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苯环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为平面结构，醛基为平面结构，两者通过单键相连，所有原子可能共平面，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肉桂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醛含碳碳双键和醛基，苯甲醛含醛基，两者不互为同系物，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错误。</a:t>
            </a:r>
            <a:endParaRPr lang="zh-CN" altLang="zh-CN" sz="120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3" name="Picture 3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84" y="1025009"/>
            <a:ext cx="4148500" cy="125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8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75F79D94-896B-AE4F-97EE-8AF2ABE2A968}"/>
              </a:ext>
            </a:extLst>
          </p:cNvPr>
          <p:cNvSpPr/>
          <p:nvPr/>
        </p:nvSpPr>
        <p:spPr>
          <a:xfrm>
            <a:off x="446495" y="692696"/>
            <a:ext cx="11299010" cy="415111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11.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环己酮和乙二醇在一定条件下反应可生成环己酮缩乙二醇，其反应过程如图所示：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</a:t>
            </a:r>
            <a:endParaRPr lang="en-US" altLang="zh-CN" kern="100" dirty="0" smtClean="0">
              <a:latin typeface="宋体" panose="02010600030101010101" pitchFamily="2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000" kern="100" dirty="0" smtClean="0">
              <a:latin typeface="宋体" panose="02010600030101010101" pitchFamily="2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宋体" panose="02010600030101010101" pitchFamily="2" charset="-122"/>
                <a:ea typeface="微软雅黑" panose="020B0503020204020204" pitchFamily="34" charset="-122"/>
                <a:cs typeface="Courier New" panose="02070309020205020404" pitchFamily="49" charset="0"/>
              </a:rPr>
              <a:t>    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＋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HOCH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OH</a:t>
            </a:r>
            <a:r>
              <a:rPr lang="en-US" altLang="zh-CN" kern="100" spc="-6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―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→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  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           (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环己酮缩乙二醇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。下列说法正确的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</a:t>
            </a: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生成环己酮缩乙二醇的反应是缩聚反应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环己酮既能发生氧化反应，又能发生还原反应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环己酮缩乙二醇的一氯代物有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种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不考虑立体异构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环己酮分子中所有碳原子共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平面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296645" y="3030860"/>
            <a:ext cx="756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</a:rPr>
              <a:t>√</a:t>
            </a:r>
          </a:p>
        </p:txBody>
      </p:sp>
      <p:sp>
        <p:nvSpPr>
          <p:cNvPr id="18" name="圆角矩形 17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圆角矩形 18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圆角矩形 19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9" name="圆角矩形 2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42" y="1276261"/>
            <a:ext cx="419040" cy="114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9" name="Picture 3" descr="146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11" y="1848574"/>
            <a:ext cx="922452" cy="50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82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332656"/>
            <a:ext cx="11160000" cy="5472608"/>
            <a:chOff x="792914" y="3925222"/>
            <a:chExt cx="11160000" cy="5472608"/>
          </a:xfrm>
        </p:grpSpPr>
        <p:sp>
          <p:nvSpPr>
            <p:cNvPr id="33" name="圆角矩形 32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5359718"/>
            </a:xfrm>
            <a:prstGeom prst="roundRect">
              <a:avLst>
                <a:gd name="adj" fmla="val 1322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34" name="矩形 33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49745" y="586780"/>
            <a:ext cx="10692511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由结构简式可知，环己酮缩乙二醇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不是高聚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，则生成环己酮缩乙二醇的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反应不是缩聚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反应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环己酮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燃烧的反应属于氧化反应，一定条件下与氢气的加成反应属于还原反应，故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结构简式可知，环己酮缩乙二醇的结构对称，分子中含有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种氢原子，则一氯代物有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结构简式可知，环己酮分子中含有饱和碳原子，饱和碳原子的空间结构为四面体形，则分子中所有碳原子不可能共平面，故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错误。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1" name="圆角矩形 20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圆角矩形 2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圆角矩形 3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" name="圆角矩形 3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00056" y="620688"/>
            <a:ext cx="4873568" cy="1144627"/>
            <a:chOff x="446495" y="3938033"/>
            <a:chExt cx="4873568" cy="1144627"/>
          </a:xfrm>
        </p:grpSpPr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75F79D94-896B-AE4F-97EE-8AF2ABE2A968}"/>
                </a:ext>
              </a:extLst>
            </p:cNvPr>
            <p:cNvSpPr/>
            <p:nvPr/>
          </p:nvSpPr>
          <p:spPr>
            <a:xfrm>
              <a:off x="446495" y="4370131"/>
              <a:ext cx="4873568" cy="677084"/>
            </a:xfrm>
            <a:prstGeom prst="rect">
              <a:avLst/>
            </a:prstGeom>
          </p:spPr>
          <p:txBody>
            <a:bodyPr wrap="square" lIns="121898" tIns="60948" rIns="121898" bIns="60948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 </a:t>
              </a:r>
              <a:r>
                <a:rPr lang="zh-CN" altLang="zh-CN" kern="10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HOCH</a:t>
              </a:r>
              <a:r>
                <a:rPr lang="en-US" altLang="zh-CN" kern="100" baseline="-250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2</a:t>
              </a:r>
              <a:r>
                <a:rPr lang="en-US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CH</a:t>
              </a:r>
              <a:r>
                <a:rPr lang="en-US" altLang="zh-CN" kern="100" baseline="-250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2</a:t>
              </a:r>
              <a:r>
                <a:rPr lang="en-US" altLang="zh-CN" kern="100" dirty="0">
                  <a:latin typeface="Times New Roman" panose="02020603050405020304" pitchFamily="18" charset="0"/>
                  <a:ea typeface="微软雅黑" panose="020B0503020204020204" pitchFamily="34" charset="-122"/>
                  <a:cs typeface="Courier New" panose="02070309020205020404" pitchFamily="49" charset="0"/>
                </a:rPr>
                <a:t>OH</a:t>
              </a:r>
              <a:r>
                <a:rPr lang="en-US" altLang="zh-CN" kern="100" spc="-600" dirty="0">
                  <a:latin typeface="宋体" panose="02010600030101010101" pitchFamily="2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―</a:t>
              </a:r>
              <a:r>
                <a:rPr lang="en-US" altLang="zh-CN" kern="100" dirty="0" smtClean="0">
                  <a:latin typeface="宋体" panose="02010600030101010101" pitchFamily="2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→</a:t>
              </a:r>
              <a:endParaRPr lang="zh-CN" altLang="zh-CN" sz="105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42" y="3938033"/>
              <a:ext cx="419040" cy="1144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1469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111" y="4510346"/>
              <a:ext cx="922452" cy="50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866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959947"/>
            <a:ext cx="1141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100" dirty="0">
                <a:latin typeface="微软雅黑" panose="020B0503020204020204" pitchFamily="34" charset="-122"/>
                <a:ea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zh-CN" sz="2400" b="1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饱和一元醛、酮的通式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饱和一元醛的通式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u="sng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                           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饱和一元酮的通式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u="sng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                            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分子式相同的醛和酮互为同分异构体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39913" y="2518296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en-US" altLang="zh-CN" sz="2400" i="1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sz="2400" i="1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O(</a:t>
            </a:r>
            <a:r>
              <a:rPr lang="en-US" altLang="zh-CN" sz="24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dirty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1)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37189" y="2533552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en-US" altLang="zh-CN" sz="2400" i="1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sz="2400" i="1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O(</a:t>
            </a:r>
            <a:r>
              <a:rPr lang="en-US" altLang="zh-CN" sz="24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dirty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3)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1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>
            <a:hlinkClick r:id="rId3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8" name="圆角矩形 5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390000" y="146901"/>
            <a:ext cx="11412000" cy="60783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12.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化合物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F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是一种食品保鲜剂，可按如图途径合成：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5" name="Picture 66" descr="5-52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36" y="798461"/>
            <a:ext cx="5562273" cy="165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033966"/>
              </p:ext>
            </p:extLst>
          </p:nvPr>
        </p:nvGraphicFramePr>
        <p:xfrm>
          <a:off x="508000" y="836712"/>
          <a:ext cx="76454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4" name="文档" r:id="rId18" imgW="7754318" imgH="1775833" progId="Word.Document.12">
                  <p:embed/>
                </p:oleObj>
              </mc:Choice>
              <mc:Fallback>
                <p:oleObj name="文档" r:id="rId18" imgW="7754318" imgH="17758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8000" y="836712"/>
                        <a:ext cx="7645400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390000" y="2192109"/>
            <a:ext cx="11412000" cy="344707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试回答：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(1)A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的化学名称是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→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B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的反应类型是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2)B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→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反应的化学方程式为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(3)C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→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所用试剂和反应条件分别是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049444" y="284018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对二甲苯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488540" y="284018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取代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反应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485060" y="3465670"/>
            <a:ext cx="6831762" cy="1143000"/>
            <a:chOff x="4485060" y="3440270"/>
            <a:chExt cx="6831762" cy="1143000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060" y="3679991"/>
              <a:ext cx="2331020" cy="47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2" name="对象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018527"/>
                </p:ext>
              </p:extLst>
            </p:nvPr>
          </p:nvGraphicFramePr>
          <p:xfrm>
            <a:off x="6816080" y="3440270"/>
            <a:ext cx="2616200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25" name="文档" r:id="rId22" imgW="2623516" imgH="1142681" progId="Word.Document.12">
                    <p:embed/>
                  </p:oleObj>
                </mc:Choice>
                <mc:Fallback>
                  <p:oleObj name="文档" r:id="rId22" imgW="2623516" imgH="1142681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6816080" y="3440270"/>
                          <a:ext cx="2616200" cy="114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7596" y="3663315"/>
              <a:ext cx="2569226" cy="47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矩形 43"/>
          <p:cNvSpPr/>
          <p:nvPr/>
        </p:nvSpPr>
        <p:spPr>
          <a:xfrm>
            <a:off x="489845" y="4437112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NaCl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320063" y="4985263"/>
            <a:ext cx="256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O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/Cu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或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Ag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，加热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8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  <p:bldP spid="4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8" name="圆角矩形 5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3906" name="Picture 66" descr="5-529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64" y="260648"/>
            <a:ext cx="5562273" cy="165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390000" y="2526804"/>
            <a:ext cx="11412000" cy="330857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4)E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的结构简式是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F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中官能团的名称是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(5)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连在双键碳上的羟基不稳定，会转化为羰基，则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的同分异构体中，只有一个环的芳香族化合物有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种。其中苯环上只有一个取代基，核磁共振氢谱有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组峰，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峰</a:t>
            </a: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8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面积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之比为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∶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∶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∶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∶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的同分异构体的结构简式为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000" kern="100" dirty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2132856"/>
            <a:ext cx="2919734" cy="88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9048328" y="2603226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碳碳双键、醛基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76310" y="3759565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5101148"/>
            <a:ext cx="2172572" cy="5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7824192" y="4327004"/>
            <a:ext cx="3364544" cy="520311"/>
            <a:chOff x="7824192" y="4581128"/>
            <a:chExt cx="3364544" cy="520311"/>
          </a:xfrm>
        </p:grpSpPr>
        <p:pic>
          <p:nvPicPr>
            <p:cNvPr id="211971" name="Picture 3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4581128"/>
              <a:ext cx="2751282" cy="52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10696293" y="4619335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4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、</a:t>
              </a:r>
              <a:endParaRPr lang="zh-CN" altLang="en-US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9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50540"/>
            <a:ext cx="11160000" cy="5851028"/>
            <a:chOff x="792914" y="3925222"/>
            <a:chExt cx="11160000" cy="5851028"/>
          </a:xfrm>
        </p:grpSpPr>
        <p:sp>
          <p:nvSpPr>
            <p:cNvPr id="29" name="圆角矩形 28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5738138"/>
            </a:xfrm>
            <a:prstGeom prst="roundRect">
              <a:avLst>
                <a:gd name="adj" fmla="val 1322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31" name="矩形 30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749745" y="369257"/>
            <a:ext cx="10692511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由题给信息结合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的结构简式可知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E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 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由此可知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为对二甲苯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6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，对应的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同分异构体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如含有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个取代基，可以为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—CH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—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，则有邻、间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种，也可以为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—CH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=CH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—OH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，有邻、间、对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sz="24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含有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个取代基，可以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  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—CH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—O—CH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=CH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，则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的同分异构体有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5" name="Picture 66" descr="5-52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83" y="332656"/>
            <a:ext cx="5562273" cy="165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987785"/>
            <a:ext cx="3212383" cy="91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1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0" y="2159800"/>
            <a:ext cx="2272662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527" y="2167212"/>
            <a:ext cx="2306331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47" y="3432636"/>
            <a:ext cx="2141354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4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26" y="4472125"/>
            <a:ext cx="1259090" cy="82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6" name="图片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76" y="2167212"/>
            <a:ext cx="2536696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圆角矩形 24">
            <a:hlinkClick r:id="rId9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9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2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8" name="圆角矩形 57">
            <a:hlinkClick r:id="rId2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>
            <a:hlinkClick r:id="rId3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8" name="圆角矩形 5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3906" name="Picture 66" descr="5-52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64" y="260648"/>
            <a:ext cx="5562273" cy="165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390000" y="1988840"/>
            <a:ext cx="11412000" cy="60783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6)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写出以乙醇为原料制备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2-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丁烯醛的合成路线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其他试剂任选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)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71500" y="2844346"/>
            <a:ext cx="10553700" cy="2240838"/>
            <a:chOff x="571500" y="3042362"/>
            <a:chExt cx="10553700" cy="2240838"/>
          </a:xfrm>
        </p:grpSpPr>
        <p:graphicFrame>
          <p:nvGraphicFramePr>
            <p:cNvPr id="3" name="对象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3265920"/>
                </p:ext>
              </p:extLst>
            </p:nvPr>
          </p:nvGraphicFramePr>
          <p:xfrm>
            <a:off x="571500" y="3314700"/>
            <a:ext cx="10553700" cy="196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025" name="文档" r:id="rId18" imgW="10555711" imgH="1983560" progId="Word.Document.12">
                    <p:embed/>
                  </p:oleObj>
                </mc:Choice>
                <mc:Fallback>
                  <p:oleObj name="文档" r:id="rId18" imgW="10555711" imgH="198356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71500" y="3314700"/>
                          <a:ext cx="10553700" cy="196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4018" name="Picture 2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2580" y="3042362"/>
              <a:ext cx="2333741" cy="839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46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438572"/>
            <a:ext cx="11160000" cy="4214564"/>
            <a:chOff x="792914" y="3925222"/>
            <a:chExt cx="11160000" cy="4214564"/>
          </a:xfrm>
        </p:grpSpPr>
        <p:sp>
          <p:nvSpPr>
            <p:cNvPr id="29" name="圆角矩形 28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4101674"/>
            </a:xfrm>
            <a:prstGeom prst="roundRect">
              <a:avLst>
                <a:gd name="adj" fmla="val 1322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31" name="矩形 30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749745" y="2625332"/>
            <a:ext cx="10692511" cy="16677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以乙醇为原料制备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2-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丁烯醛，乙醇可先氧化生成乙醛，乙醛发生加成反应生成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CH(OH)CH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，然后发生消去反应可生成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sz="2400" kern="100" spc="-80" dirty="0"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=CHCHO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，合成路线见答案。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5" name="Picture 66" descr="5-52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64" y="906741"/>
            <a:ext cx="5562273" cy="165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圆角矩形 24">
            <a:hlinkClick r:id="rId3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8" name="圆角矩形 5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3666232"/>
            <a:ext cx="11160000" cy="2370870"/>
            <a:chOff x="792914" y="3925222"/>
            <a:chExt cx="11160000" cy="2370870"/>
          </a:xfrm>
        </p:grpSpPr>
        <p:sp>
          <p:nvSpPr>
            <p:cNvPr id="32" name="圆角矩形 31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11160000" cy="2257980"/>
            </a:xfrm>
            <a:prstGeom prst="roundRect">
              <a:avLst>
                <a:gd name="adj" fmla="val 274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33" name="矩形 32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879089"/>
              </p:ext>
            </p:extLst>
          </p:nvPr>
        </p:nvGraphicFramePr>
        <p:xfrm>
          <a:off x="647700" y="3964012"/>
          <a:ext cx="10896600" cy="222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95" name="文档" r:id="rId4" imgW="10898632" imgH="2225466" progId="Word.Document.12">
                  <p:embed/>
                </p:oleObj>
              </mc:Choice>
              <mc:Fallback>
                <p:oleObj name="文档" r:id="rId4" imgW="10898632" imgH="22254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700" y="3964012"/>
                        <a:ext cx="10896600" cy="222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390000" y="91386"/>
            <a:ext cx="11412000" cy="367790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13.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已知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2RCH</a:t>
            </a:r>
            <a:r>
              <a:rPr lang="en-US" altLang="zh-CN" kern="100" baseline="-25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CHO    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宋体-方正超大字符集" panose="03000509000000000000" pitchFamily="65" charset="-122"/>
              </a:rPr>
              <a:t>                     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RCH</a:t>
            </a:r>
            <a:r>
              <a:rPr lang="en-US" altLang="zh-CN" kern="100" baseline="-25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CH</a:t>
            </a:r>
            <a:r>
              <a:rPr lang="en-US" altLang="zh-CN" kern="100" spc="-8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=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=CRCHO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。水杨酸酯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E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为紫外线吸收剂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7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可用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于配制防晒霜。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E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的一种合成路线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</a:t>
            </a:r>
            <a:r>
              <a:rPr lang="zh-CN" altLang="en-US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图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请回答下列问题：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(1)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一元醇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中氧的质量分数约为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21.6%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，则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分子式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；结构分析显示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只有一个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甲</a:t>
            </a: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A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的名称为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66982" name="Picture 70" descr="147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04" y="801000"/>
            <a:ext cx="4645496" cy="228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61617"/>
              </p:ext>
            </p:extLst>
          </p:nvPr>
        </p:nvGraphicFramePr>
        <p:xfrm>
          <a:off x="3049369" y="6524"/>
          <a:ext cx="2674938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96" name="文档" r:id="rId8" imgW="2674279" imgH="1054118" progId="Word.Document.12">
                  <p:embed/>
                </p:oleObj>
              </mc:Choice>
              <mc:Fallback>
                <p:oleObj name="文档" r:id="rId8" imgW="2674279" imgH="105411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49369" y="6524"/>
                        <a:ext cx="2674938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1802408" y="2507984"/>
            <a:ext cx="114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4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H</a:t>
            </a:r>
            <a:r>
              <a:rPr lang="en-US" altLang="zh-CN" sz="2400" kern="1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10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O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2601516" y="3041811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1-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丁醇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或正丁醇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圆角矩形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圆角矩形 1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圆角矩形 1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圆角矩形 19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16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17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19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2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2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2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2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390000" y="271114"/>
            <a:ext cx="6498088" cy="213132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2)B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能与新制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Cu(OH)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2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发生反应，该反应的化学方程式为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500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______________________________________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7" name="圆角矩形 16">
            <a:hlinkClick r:id="rId3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圆角矩形 17">
            <a:hlinkClick r:id="rId4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圆角矩形 1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圆角矩形 19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7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8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9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66982" name="Picture 70" descr="147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04" y="363797"/>
            <a:ext cx="4645496" cy="228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912204" y="863463"/>
            <a:ext cx="4309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CH</a:t>
            </a:r>
            <a:r>
              <a:rPr lang="en-US" altLang="zh-CN" sz="24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CH</a:t>
            </a:r>
            <a:r>
              <a:rPr lang="en-US" altLang="zh-CN" sz="24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CH</a:t>
            </a:r>
            <a:r>
              <a:rPr lang="en-US" altLang="zh-CN" sz="24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CHO</a:t>
            </a:r>
            <a:r>
              <a:rPr lang="zh-CN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＋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2Cu(OH)</a:t>
            </a:r>
            <a:r>
              <a:rPr lang="en-US" altLang="zh-CN" sz="24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zh-CN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＋</a:t>
            </a:r>
            <a:endParaRPr lang="zh-CN" altLang="en-US" sz="2400" dirty="0"/>
          </a:p>
        </p:txBody>
      </p:sp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2492896"/>
            <a:ext cx="7164176" cy="1152128"/>
            <a:chOff x="792914" y="3925222"/>
            <a:chExt cx="7164176" cy="1152128"/>
          </a:xfrm>
        </p:grpSpPr>
        <p:sp>
          <p:nvSpPr>
            <p:cNvPr id="31" name="圆角矩形 30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7164176" cy="1039238"/>
            </a:xfrm>
            <a:prstGeom prst="roundRect">
              <a:avLst>
                <a:gd name="adj" fmla="val 5188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32" name="矩形 31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157093"/>
              </p:ext>
            </p:extLst>
          </p:nvPr>
        </p:nvGraphicFramePr>
        <p:xfrm>
          <a:off x="566511" y="1465263"/>
          <a:ext cx="7199313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49" name="文档" r:id="rId18" imgW="7322303" imgH="1186529" progId="Word.Document.12">
                  <p:embed/>
                </p:oleObj>
              </mc:Choice>
              <mc:Fallback>
                <p:oleObj name="文档" r:id="rId18" imgW="7322303" imgH="11865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66511" y="1465263"/>
                        <a:ext cx="7199313" cy="1176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678032" y="2852936"/>
            <a:ext cx="6498088" cy="60700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1-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丁醇催化氧化为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B(CH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CHO)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390000" y="271114"/>
            <a:ext cx="6642104" cy="17158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3)C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种官能团；若一次取样，检验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C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中所含官能团，按使用的先后顺序写出所用试剂：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_______________________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7" name="圆角矩形 16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圆角矩形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圆角矩形 18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圆角矩形 19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66982" name="Picture 70" descr="147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04" y="363797"/>
            <a:ext cx="4645496" cy="228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436966" y="391901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695400" y="2420888"/>
            <a:ext cx="6922126" cy="289307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1-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丁醛在</a:t>
            </a:r>
            <a:r>
              <a:rPr lang="en-US" altLang="zh-CN" kern="1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NaOH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水溶液中加热发生已知信息反应得到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spc="-80" dirty="0"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=C(C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)CHO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。在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中含有碳碳双键和醛基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种官能团。若检验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中所含官能团，应该先加入银氨溶液检验醛基，然后加入稀盐酸酸化，用溴水来检验碳碳双键。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6000" y="1409659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银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氨溶液、稀盐酸、溴水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2204864"/>
            <a:ext cx="7164176" cy="3168352"/>
            <a:chOff x="792914" y="3925222"/>
            <a:chExt cx="7164176" cy="3168352"/>
          </a:xfrm>
        </p:grpSpPr>
        <p:sp>
          <p:nvSpPr>
            <p:cNvPr id="42" name="圆角矩形 41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7164176" cy="3055462"/>
            </a:xfrm>
            <a:prstGeom prst="roundRect">
              <a:avLst>
                <a:gd name="adj" fmla="val 1863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43" name="矩形 42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52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9" grpId="0"/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390000" y="271114"/>
            <a:ext cx="6642104" cy="123108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4)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步的反应类型为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D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所含官能团的名称为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7" name="圆角矩形 16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圆角矩形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圆角矩形 18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圆角矩形 19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66982" name="Picture 70" descr="147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04" y="363797"/>
            <a:ext cx="4645496" cy="228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3558086" y="344198"/>
            <a:ext cx="315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还原反应</a:t>
            </a:r>
            <a:r>
              <a:rPr lang="en-US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或加成反应</a:t>
            </a:r>
            <a:r>
              <a:rPr lang="en-US" altLang="zh-CN" sz="24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574E7DD6-E482-894D-9E46-D2B62C9ED9EC}"/>
              </a:ext>
            </a:extLst>
          </p:cNvPr>
          <p:cNvGrpSpPr/>
          <p:nvPr/>
        </p:nvGrpSpPr>
        <p:grpSpPr>
          <a:xfrm>
            <a:off x="516000" y="1556792"/>
            <a:ext cx="7884256" cy="2664296"/>
            <a:chOff x="792914" y="3925222"/>
            <a:chExt cx="7884256" cy="2664296"/>
          </a:xfrm>
        </p:grpSpPr>
        <p:sp>
          <p:nvSpPr>
            <p:cNvPr id="35" name="圆角矩形 34">
              <a:extLst>
                <a:ext uri="{FF2B5EF4-FFF2-40B4-BE49-F238E27FC236}">
                  <a16:creationId xmlns="" xmlns:a16="http://schemas.microsoft.com/office/drawing/2014/main" id="{E0791A29-2CB4-2744-96C1-EA2037B165CE}"/>
                </a:ext>
              </a:extLst>
            </p:cNvPr>
            <p:cNvSpPr/>
            <p:nvPr/>
          </p:nvSpPr>
          <p:spPr>
            <a:xfrm>
              <a:off x="792914" y="4038112"/>
              <a:ext cx="7884256" cy="2551406"/>
            </a:xfrm>
            <a:prstGeom prst="roundRect">
              <a:avLst>
                <a:gd name="adj" fmla="val 274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36" name="矩形 35">
              <a:extLst>
                <a:ext uri="{FF2B5EF4-FFF2-40B4-BE49-F238E27FC236}">
                  <a16:creationId xmlns="" xmlns:a16="http://schemas.microsoft.com/office/drawing/2014/main" id="{176C4B96-6C2A-2A44-87F5-E9EF4D7B631E}"/>
                </a:ext>
              </a:extLst>
            </p:cNvPr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="" xmlns:a16="http://schemas.microsoft.com/office/drawing/2014/main" id="{6B65E727-1C32-B74C-A4B9-46B6768F37B2}"/>
                </a:ext>
              </a:extLst>
            </p:cNvPr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678032" y="1772816"/>
            <a:ext cx="7722224" cy="233907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的相对分子质量为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126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的相对分子质量为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130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，则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→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是将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spc="-80" dirty="0"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=C(C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)CHO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催化加氢还原为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CH(C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)CH</a:t>
            </a:r>
            <a:r>
              <a:rPr lang="en-US" altLang="zh-CN" kern="100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OH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，故第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步的反应类型为还原反应或加成反应，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所含官能团的名称为羟基。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32686" y="91875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羟基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9" grpId="0"/>
      <p:bldP spid="3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1991D404-2CED-D84E-A33D-6A797F18D4C4}"/>
              </a:ext>
            </a:extLst>
          </p:cNvPr>
          <p:cNvSpPr/>
          <p:nvPr/>
        </p:nvSpPr>
        <p:spPr>
          <a:xfrm>
            <a:off x="390000" y="752142"/>
            <a:ext cx="11412000" cy="233907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(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5)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altLang="zh-CN" kern="100" dirty="0">
                <a:latin typeface="宋体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④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步的反应条件为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写出</a:t>
            </a: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E</a:t>
            </a:r>
            <a:r>
              <a:rPr lang="zh-CN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的结构简式：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_______________</a:t>
            </a:r>
            <a:r>
              <a:rPr lang="en-US" altLang="zh-CN" kern="100" dirty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</a:t>
            </a:r>
            <a:r>
              <a:rPr lang="en-US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</a:rPr>
              <a:t>_____________</a:t>
            </a:r>
            <a:r>
              <a:rPr lang="zh-CN" altLang="zh-CN" kern="1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7" name="圆角矩形 16">
            <a:hlinkClick r:id="rId2" action="ppaction://hlinksldjump"/>
            <a:extLst>
              <a:ext uri="{FF2B5EF4-FFF2-40B4-BE49-F238E27FC236}">
                <a16:creationId xmlns="" xmlns:a16="http://schemas.microsoft.com/office/drawing/2014/main" id="{8A03C771-76B5-3044-A3D0-6C121234005B}"/>
              </a:ext>
            </a:extLst>
          </p:cNvPr>
          <p:cNvSpPr/>
          <p:nvPr/>
        </p:nvSpPr>
        <p:spPr>
          <a:xfrm>
            <a:off x="830321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圆角矩形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9131852B-0E70-E44C-AD72-A2891F559746}"/>
              </a:ext>
            </a:extLst>
          </p:cNvPr>
          <p:cNvSpPr/>
          <p:nvPr/>
        </p:nvSpPr>
        <p:spPr>
          <a:xfrm>
            <a:off x="1241094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圆角矩形 18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2B01EB-E5AC-8647-9CF7-874276A952AF}"/>
              </a:ext>
            </a:extLst>
          </p:cNvPr>
          <p:cNvSpPr/>
          <p:nvPr/>
        </p:nvSpPr>
        <p:spPr>
          <a:xfrm>
            <a:off x="1651867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圆角矩形 19">
            <a:hlinkClick r:id="rId5" action="ppaction://hlinksldjump"/>
            <a:extLst>
              <a:ext uri="{FF2B5EF4-FFF2-40B4-BE49-F238E27FC236}">
                <a16:creationId xmlns="" xmlns:a16="http://schemas.microsoft.com/office/drawing/2014/main" id="{420DDA33-2EAA-D548-B1EC-BF7E708DD8EC}"/>
              </a:ext>
            </a:extLst>
          </p:cNvPr>
          <p:cNvSpPr/>
          <p:nvPr/>
        </p:nvSpPr>
        <p:spPr>
          <a:xfrm>
            <a:off x="2062640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>
            <a:hlinkClick r:id="rId6" action="ppaction://hlinksldjump"/>
            <a:extLst>
              <a:ext uri="{FF2B5EF4-FFF2-40B4-BE49-F238E27FC236}">
                <a16:creationId xmlns="" xmlns:a16="http://schemas.microsoft.com/office/drawing/2014/main" id="{902EBB32-FDA3-7A44-A290-BEF26EBCC295}"/>
              </a:ext>
            </a:extLst>
          </p:cNvPr>
          <p:cNvSpPr/>
          <p:nvPr/>
        </p:nvSpPr>
        <p:spPr>
          <a:xfrm>
            <a:off x="2473413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圆角矩形 21">
            <a:hlinkClick r:id="rId7" action="ppaction://hlinksldjump"/>
            <a:extLst>
              <a:ext uri="{FF2B5EF4-FFF2-40B4-BE49-F238E27FC236}">
                <a16:creationId xmlns="" xmlns:a16="http://schemas.microsoft.com/office/drawing/2014/main" id="{5654FB4C-B139-374E-8CC9-C88C8BFD87CD}"/>
              </a:ext>
            </a:extLst>
          </p:cNvPr>
          <p:cNvSpPr/>
          <p:nvPr/>
        </p:nvSpPr>
        <p:spPr>
          <a:xfrm>
            <a:off x="2884186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圆角矩形 22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252E8E-8AD1-784C-81DC-D66E873A2FA5}"/>
              </a:ext>
            </a:extLst>
          </p:cNvPr>
          <p:cNvSpPr/>
          <p:nvPr/>
        </p:nvSpPr>
        <p:spPr>
          <a:xfrm>
            <a:off x="3294959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圆角矩形 23">
            <a:hlinkClick r:id="rId9" action="ppaction://hlinksldjump"/>
            <a:extLst>
              <a:ext uri="{FF2B5EF4-FFF2-40B4-BE49-F238E27FC236}">
                <a16:creationId xmlns="" xmlns:a16="http://schemas.microsoft.com/office/drawing/2014/main" id="{E4A3245C-7871-FA40-8411-5157A472F9E4}"/>
              </a:ext>
            </a:extLst>
          </p:cNvPr>
          <p:cNvSpPr/>
          <p:nvPr/>
        </p:nvSpPr>
        <p:spPr>
          <a:xfrm>
            <a:off x="3705732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圆角矩形 2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116505" y="6188546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圆角矩形 2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527278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圆角矩形 26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4977945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428612" y="6188546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圆角矩形 28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733147-E370-2647-A4FC-DF82439FCDA3}"/>
              </a:ext>
            </a:extLst>
          </p:cNvPr>
          <p:cNvSpPr/>
          <p:nvPr/>
        </p:nvSpPr>
        <p:spPr>
          <a:xfrm>
            <a:off x="5879279" y="6188546"/>
            <a:ext cx="342118" cy="301083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66982" name="Picture 70" descr="147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04" y="855291"/>
            <a:ext cx="4645496" cy="228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/>
          <p:cNvSpPr/>
          <p:nvPr/>
        </p:nvSpPr>
        <p:spPr>
          <a:xfrm>
            <a:off x="3848651" y="752142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浓硫酸、加热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213" y="1657129"/>
            <a:ext cx="3835027" cy="116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矩形 39">
            <a:hlinkClick r:id="rId17" action="ppaction://hlinksldjump"/>
          </p:cNvPr>
          <p:cNvSpPr/>
          <p:nvPr/>
        </p:nvSpPr>
        <p:spPr>
          <a:xfrm>
            <a:off x="11378232" y="6484114"/>
            <a:ext cx="813768" cy="373886"/>
          </a:xfrm>
          <a:prstGeom prst="rect">
            <a:avLst/>
          </a:prstGeom>
          <a:solidFill>
            <a:srgbClr val="062680"/>
          </a:solidFill>
        </p:spPr>
        <p:txBody>
          <a:bodyPr wrap="square">
            <a:spAutoFit/>
          </a:bodyPr>
          <a:lstStyle/>
          <a:p>
            <a:pPr algn="ctr">
              <a:tabLst>
                <a:tab pos="2430780" algn="l"/>
              </a:tabLst>
            </a:pPr>
            <a:r>
              <a:rPr lang="zh-CN" altLang="en-US" kern="100" dirty="0">
                <a:solidFill>
                  <a:schemeClr val="bg1"/>
                </a:solidFill>
                <a:latin typeface="+mj-ea"/>
                <a:ea typeface="+mj-ea"/>
                <a:cs typeface="Courier New" panose="02070309020205020404" pitchFamily="49" charset="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15376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699791"/>
            <a:ext cx="114120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kern="1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4.</a:t>
            </a:r>
            <a:r>
              <a:rPr lang="zh-CN" altLang="zh-CN" sz="2400" b="1" kern="100" dirty="0">
                <a:ea typeface="微软雅黑" panose="020B0503020204020204" pitchFamily="34" charset="-122"/>
                <a:cs typeface="Times New Roman" panose="02020603050405020304" pitchFamily="18" charset="0"/>
              </a:rPr>
              <a:t>几种重要的醛、酮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93195"/>
              </p:ext>
            </p:extLst>
          </p:nvPr>
        </p:nvGraphicFramePr>
        <p:xfrm>
          <a:off x="542692" y="2528068"/>
          <a:ext cx="11106616" cy="3709244"/>
        </p:xfrm>
        <a:graphic>
          <a:graphicData uri="http://schemas.openxmlformats.org/drawingml/2006/table">
            <a:tbl>
              <a:tblPr/>
              <a:tblGrid>
                <a:gridCol w="1742848"/>
                <a:gridCol w="5970700"/>
                <a:gridCol w="3393068"/>
              </a:tblGrid>
              <a:tr h="6160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物质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主要物理性质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用途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12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甲醛</a:t>
                      </a: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(</a:t>
                      </a: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蚁醛</a:t>
                      </a: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) (HCHO)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无色、有强烈刺激性气味的气体，易溶于水，其水溶液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称</a:t>
                      </a: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，具有</a:t>
                      </a: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</a:t>
                      </a:r>
                      <a:endParaRPr lang="en-US" altLang="zh-CN" sz="2400" kern="100" dirty="0" smtClean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性能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化工原料，它的水溶液可用于消毒和制作生物标本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2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乙醛</a:t>
                      </a: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(CH</a:t>
                      </a:r>
                      <a:r>
                        <a:rPr lang="en-US" sz="2400" kern="100" baseline="-250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3</a:t>
                      </a: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CHO)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无色、具有刺激性气味的液体，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易</a:t>
                      </a: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能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</a:t>
                      </a: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互溶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化工原料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583832" y="383143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福尔马林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79957" y="3831431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杀菌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81868" y="4348187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防腐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23973" y="5093667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挥发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24044" y="564854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水、乙醇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30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850900"/>
            <a:ext cx="12192001" cy="3306292"/>
            <a:chOff x="0" y="1850900"/>
            <a:chExt cx="12192001" cy="330629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50900"/>
              <a:ext cx="12192000" cy="330629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2464" y="3305484"/>
              <a:ext cx="1919537" cy="1788799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03048A7-E3A6-3A41-AE40-D749B06A0787}"/>
              </a:ext>
            </a:extLst>
          </p:cNvPr>
          <p:cNvSpPr txBox="1"/>
          <p:nvPr/>
        </p:nvSpPr>
        <p:spPr>
          <a:xfrm>
            <a:off x="3504729" y="3573016"/>
            <a:ext cx="5182542" cy="360040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EA17DC6A-E188-E641-8772-276D9A5EFC0B}"/>
              </a:ext>
            </a:extLst>
          </p:cNvPr>
          <p:cNvSpPr txBox="1"/>
          <p:nvPr/>
        </p:nvSpPr>
        <p:spPr>
          <a:xfrm>
            <a:off x="4428373" y="2647845"/>
            <a:ext cx="3335255" cy="457186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UYU Font" pitchFamily="2" charset="-122"/>
              <a:ea typeface="DOUYU Font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5" y="138704"/>
            <a:ext cx="2737341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14283"/>
              </p:ext>
            </p:extLst>
          </p:nvPr>
        </p:nvGraphicFramePr>
        <p:xfrm>
          <a:off x="534000" y="1825625"/>
          <a:ext cx="11124000" cy="3840480"/>
        </p:xfrm>
        <a:graphic>
          <a:graphicData uri="http://schemas.openxmlformats.org/drawingml/2006/table">
            <a:tbl>
              <a:tblPr/>
              <a:tblGrid>
                <a:gridCol w="2321640"/>
                <a:gridCol w="4536504"/>
                <a:gridCol w="4265856"/>
              </a:tblGrid>
              <a:tr h="2072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物质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25901" marR="259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主要物理性质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25901" marR="259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用途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25901" marR="259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5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苯甲醛</a:t>
                      </a:r>
                      <a:endParaRPr lang="en-US" altLang="zh-CN" sz="2400" kern="100" dirty="0" smtClean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(                       )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25901" marR="259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有苦杏仁气味的无色液体，俗称苦杏仁油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制造染料、香料及药物的重要原料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5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丙酮</a:t>
                      </a:r>
                      <a:endParaRPr lang="en-US" altLang="zh-CN" sz="2400" kern="100" dirty="0" smtClean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altLang="zh-CN" sz="2400" kern="100" dirty="0" smtClean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(                      )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25901" marR="259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无色透明液体，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易</a:t>
                      </a: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能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</a:t>
                      </a:r>
                      <a:endParaRPr lang="en-US" altLang="zh-CN" sz="2400" kern="100" dirty="0" smtClean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u="sng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zh-CN" sz="2400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互溶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有机溶剂和化工原料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5439797" y="4297387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挥发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77436" y="48395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水、乙醇</a:t>
            </a:r>
            <a:endParaRPr lang="zh-CN" altLang="en-US" sz="2400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6" y="4788920"/>
            <a:ext cx="1591794" cy="75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284984"/>
            <a:ext cx="1382832" cy="4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9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金榜苑-蓝绿">
      <a:dk1>
        <a:sysClr val="windowText" lastClr="000000"/>
      </a:dk1>
      <a:lt1>
        <a:sysClr val="window" lastClr="FFFFFF"/>
      </a:lt1>
      <a:dk2>
        <a:srgbClr val="2D3967"/>
      </a:dk2>
      <a:lt2>
        <a:srgbClr val="ECB594"/>
      </a:lt2>
      <a:accent1>
        <a:srgbClr val="376698"/>
      </a:accent1>
      <a:accent2>
        <a:srgbClr val="4893CF"/>
      </a:accent2>
      <a:accent3>
        <a:srgbClr val="7AD9E7"/>
      </a:accent3>
      <a:accent4>
        <a:srgbClr val="8BBB96"/>
      </a:accent4>
      <a:accent5>
        <a:srgbClr val="659677"/>
      </a:accent5>
      <a:accent6>
        <a:srgbClr val="FF5050"/>
      </a:accent6>
      <a:hlink>
        <a:srgbClr val="0563C1"/>
      </a:hlink>
      <a:folHlink>
        <a:srgbClr val="954F72"/>
      </a:folHlink>
    </a:clrScheme>
    <a:fontScheme name="chaoqing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演示文稿1" id="{93839E16-1218-4D33-878B-398FF0D34803}" vid="{3150DE73-8EBB-4C95-9D95-914E3E908A2E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12432</TotalTime>
  <Words>5289</Words>
  <Application>Microsoft Office PowerPoint</Application>
  <PresentationFormat>宽屏</PresentationFormat>
  <Paragraphs>939</Paragraphs>
  <Slides>80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80</vt:i4>
      </vt:variant>
    </vt:vector>
  </HeadingPairs>
  <TitlesOfParts>
    <vt:vector size="97" baseType="lpstr">
      <vt:lpstr>DOUYU Font</vt:lpstr>
      <vt:lpstr>KaiTi</vt:lpstr>
      <vt:lpstr>方正仿宋简体</vt:lpstr>
      <vt:lpstr>黑体</vt:lpstr>
      <vt:lpstr>华文细黑</vt:lpstr>
      <vt:lpstr>楷体</vt:lpstr>
      <vt:lpstr>楷体_GB2312</vt:lpstr>
      <vt:lpstr>宋体</vt:lpstr>
      <vt:lpstr>宋体-方正超大字符集</vt:lpstr>
      <vt:lpstr>微软雅黑</vt:lpstr>
      <vt:lpstr>Arial</vt:lpstr>
      <vt:lpstr>Calibri</vt:lpstr>
      <vt:lpstr>Courier New</vt:lpstr>
      <vt:lpstr>Symbol</vt:lpstr>
      <vt:lpstr>Times New Roman</vt:lpstr>
      <vt:lpstr>1_Office 主题​​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国雄 范</dc:creator>
  <cp:lastModifiedBy>Administrator</cp:lastModifiedBy>
  <cp:revision>768</cp:revision>
  <dcterms:created xsi:type="dcterms:W3CDTF">2021-11-07T03:17:42Z</dcterms:created>
  <dcterms:modified xsi:type="dcterms:W3CDTF">2024-03-04T07:53:23Z</dcterms:modified>
</cp:coreProperties>
</file>