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  <p:sldMasterId id="2147483664" r:id="rId4"/>
  </p:sldMasterIdLst>
  <p:notesMasterIdLst>
    <p:notesMasterId r:id="rId14"/>
  </p:notesMasterIdLst>
  <p:handoutMasterIdLst>
    <p:handoutMasterId r:id="rId38"/>
  </p:handoutMasterIdLst>
  <p:sldIdLst>
    <p:sldId id="256" r:id="rId5"/>
    <p:sldId id="5300283" r:id="rId6"/>
    <p:sldId id="5300274" r:id="rId7"/>
    <p:sldId id="5300175" r:id="rId8"/>
    <p:sldId id="5300284" r:id="rId9"/>
    <p:sldId id="5300285" r:id="rId10"/>
    <p:sldId id="5300286" r:id="rId11"/>
    <p:sldId id="5300287" r:id="rId12"/>
    <p:sldId id="5300288" r:id="rId13"/>
    <p:sldId id="5300289" r:id="rId15"/>
    <p:sldId id="5300290" r:id="rId16"/>
    <p:sldId id="5300292" r:id="rId17"/>
    <p:sldId id="5300291" r:id="rId18"/>
    <p:sldId id="5300273" r:id="rId19"/>
    <p:sldId id="5300294" r:id="rId20"/>
    <p:sldId id="5300293" r:id="rId21"/>
    <p:sldId id="5300295" r:id="rId22"/>
    <p:sldId id="5300296" r:id="rId23"/>
    <p:sldId id="5300297" r:id="rId24"/>
    <p:sldId id="5300298" r:id="rId25"/>
    <p:sldId id="5300299" r:id="rId26"/>
    <p:sldId id="5300300" r:id="rId27"/>
    <p:sldId id="5300301" r:id="rId28"/>
    <p:sldId id="450" r:id="rId29"/>
    <p:sldId id="5300302" r:id="rId30"/>
    <p:sldId id="5300303" r:id="rId31"/>
    <p:sldId id="5300304" r:id="rId32"/>
    <p:sldId id="5300305" r:id="rId33"/>
    <p:sldId id="5300306" r:id="rId34"/>
    <p:sldId id="5300307" r:id="rId35"/>
    <p:sldId id="5300308" r:id="rId36"/>
    <p:sldId id="5300309" r:id="rId37"/>
  </p:sldIdLst>
  <p:sldSz cx="12192000" cy="6858000"/>
  <p:notesSz cx="6858000" cy="9144000"/>
  <p:embeddedFontLst>
    <p:embeddedFont>
      <p:font typeface="微软雅黑" panose="020B0503020204020204" pitchFamily="34" charset="-122"/>
      <p:regular r:id="rId42"/>
    </p:embeddedFont>
    <p:embeddedFont>
      <p:font typeface="方正公文小标宋" panose="02000500000000000000" charset="-122"/>
      <p:regular r:id="rId43"/>
    </p:embeddedFont>
    <p:embeddedFont>
      <p:font typeface="黑体" panose="02010609060101010101" pitchFamily="49" charset="-122"/>
      <p:regular r:id="rId44"/>
    </p:embeddedFont>
    <p:embeddedFont>
      <p:font typeface="楷体" panose="02010609060101010101" charset="-122"/>
      <p:regular r:id="rId45"/>
    </p:embeddedFont>
    <p:embeddedFont>
      <p:font typeface="华文新魏" panose="02010800040101010101" charset="-122"/>
      <p:regular r:id="rId46"/>
    </p:embeddedFont>
    <p:embeddedFont>
      <p:font typeface="华文中宋" panose="02010600040101010101" charset="-122"/>
      <p:regular r:id="rId47"/>
    </p:embeddedFont>
    <p:embeddedFont>
      <p:font typeface="等线" panose="02010600030101010101" charset="-122"/>
      <p:regular r:id="rId48"/>
    </p:embeddedFont>
    <p:embeddedFont>
      <p:font typeface="等线 Light" panose="02010600030101010101" charset="-122"/>
      <p:regular r:id="rId49"/>
    </p:embeddedFont>
    <p:embeddedFont>
      <p:font typeface="仿宋" panose="02010609060101010101" charset="-122"/>
      <p:regular r:id="rId50"/>
    </p:embeddedFont>
    <p:embeddedFont>
      <p:font typeface="汉仪书宋二简" panose="02010600000101010101" charset="-122"/>
      <p:regular r:id="rId51"/>
    </p:embeddedFont>
    <p:embeddedFont>
      <p:font typeface="汉仪润圆-65简" panose="00020600040101010101" charset="-122"/>
      <p:regular r:id="rId52"/>
    </p:embeddedFont>
    <p:embeddedFont>
      <p:font typeface="Calibri" panose="020F0502020204030204" charset="0"/>
      <p:regular r:id="rId53"/>
      <p:bold r:id="rId54"/>
      <p:italic r:id="rId55"/>
      <p:boldItalic r:id="rId5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6D4"/>
    <a:srgbClr val="1D41D5"/>
    <a:srgbClr val="AAA35E"/>
    <a:srgbClr val="E5D1AC"/>
    <a:srgbClr val="FDF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56" y="84"/>
      </p:cViewPr>
      <p:guideLst>
        <p:guide orient="horz" pos="2031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6" Type="http://schemas.openxmlformats.org/officeDocument/2006/relationships/font" Target="fonts/font15.fntdata"/><Relationship Id="rId55" Type="http://schemas.openxmlformats.org/officeDocument/2006/relationships/font" Target="fonts/font14.fntdata"/><Relationship Id="rId54" Type="http://schemas.openxmlformats.org/officeDocument/2006/relationships/font" Target="fonts/font13.fntdata"/><Relationship Id="rId53" Type="http://schemas.openxmlformats.org/officeDocument/2006/relationships/font" Target="fonts/font12.fntdata"/><Relationship Id="rId52" Type="http://schemas.openxmlformats.org/officeDocument/2006/relationships/font" Target="fonts/font11.fntdata"/><Relationship Id="rId51" Type="http://schemas.openxmlformats.org/officeDocument/2006/relationships/font" Target="fonts/font10.fntdata"/><Relationship Id="rId50" Type="http://schemas.openxmlformats.org/officeDocument/2006/relationships/font" Target="fonts/font9.fntdata"/><Relationship Id="rId5" Type="http://schemas.openxmlformats.org/officeDocument/2006/relationships/slide" Target="slides/slide1.xml"/><Relationship Id="rId49" Type="http://schemas.openxmlformats.org/officeDocument/2006/relationships/font" Target="fonts/font8.fntdata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DAD43-A9A4-4E60-9D20-D3A351DF25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05446-AB44-4ACE-9885-0DB51F5A33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 userDrawn="1"/>
        </p:nvSpPr>
        <p:spPr>
          <a:xfrm>
            <a:off x="965200" y="492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3"/>
          </p:nvPr>
        </p:nvSpPr>
        <p:spPr>
          <a:xfrm>
            <a:off x="965200" y="1952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 userDrawn="1"/>
        </p:nvSpPr>
        <p:spPr>
          <a:xfrm>
            <a:off x="9652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90F8B-43BF-4B09-B000-E76D577C0E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 userDrawn="1"/>
        </p:nvSpPr>
        <p:spPr>
          <a:xfrm>
            <a:off x="87376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54E6-33DB-4154-8B4B-E1CFC43AB288}" type="slidenum">
              <a:rPr lang="zh-CN" altLang="en-US" smtClean="0"/>
            </a:fld>
            <a:endParaRPr lang="zh-CN" altLang="en-US"/>
          </a:p>
        </p:txBody>
      </p:sp>
      <p:sp>
        <p:nvSpPr>
          <p:cNvPr id="15" name="矩形: 圆角 24"/>
          <p:cNvSpPr/>
          <p:nvPr userDrawn="1"/>
        </p:nvSpPr>
        <p:spPr>
          <a:xfrm>
            <a:off x="127000" y="12700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rcRect l="11" t="72" r="18563" b="26"/>
          <a:stretch>
            <a:fillRect/>
          </a:stretch>
        </p:blipFill>
        <p:spPr>
          <a:xfrm>
            <a:off x="123825" y="127000"/>
            <a:ext cx="11944350" cy="6604000"/>
          </a:xfrm>
          <a:custGeom>
            <a:avLst/>
            <a:gdLst>
              <a:gd name="connsiteX0" fmla="*/ 260330 w 12192000"/>
              <a:gd name="connsiteY0" fmla="*/ 0 h 6858000"/>
              <a:gd name="connsiteX1" fmla="*/ 11931670 w 12192000"/>
              <a:gd name="connsiteY1" fmla="*/ 0 h 6858000"/>
              <a:gd name="connsiteX2" fmla="*/ 12192000 w 12192000"/>
              <a:gd name="connsiteY2" fmla="*/ 260330 h 6858000"/>
              <a:gd name="connsiteX3" fmla="*/ 12192000 w 12192000"/>
              <a:gd name="connsiteY3" fmla="*/ 6597670 h 6858000"/>
              <a:gd name="connsiteX4" fmla="*/ 11931670 w 12192000"/>
              <a:gd name="connsiteY4" fmla="*/ 6858000 h 6858000"/>
              <a:gd name="connsiteX5" fmla="*/ 260330 w 12192000"/>
              <a:gd name="connsiteY5" fmla="*/ 6858000 h 6858000"/>
              <a:gd name="connsiteX6" fmla="*/ 0 w 12192000"/>
              <a:gd name="connsiteY6" fmla="*/ 6597670 h 6858000"/>
              <a:gd name="connsiteX7" fmla="*/ 0 w 12192000"/>
              <a:gd name="connsiteY7" fmla="*/ 260330 h 6858000"/>
              <a:gd name="connsiteX8" fmla="*/ 26033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260330" y="0"/>
                </a:moveTo>
                <a:lnTo>
                  <a:pt x="11931670" y="0"/>
                </a:lnTo>
                <a:cubicBezTo>
                  <a:pt x="12075446" y="0"/>
                  <a:pt x="12192000" y="116554"/>
                  <a:pt x="12192000" y="260330"/>
                </a:cubicBezTo>
                <a:lnTo>
                  <a:pt x="12192000" y="6597670"/>
                </a:lnTo>
                <a:cubicBezTo>
                  <a:pt x="12192000" y="6741446"/>
                  <a:pt x="12075446" y="6858000"/>
                  <a:pt x="11931670" y="6858000"/>
                </a:cubicBezTo>
                <a:lnTo>
                  <a:pt x="260330" y="6858000"/>
                </a:lnTo>
                <a:cubicBezTo>
                  <a:pt x="116554" y="6858000"/>
                  <a:pt x="0" y="6741446"/>
                  <a:pt x="0" y="6597670"/>
                </a:cubicBezTo>
                <a:lnTo>
                  <a:pt x="0" y="260330"/>
                </a:lnTo>
                <a:cubicBezTo>
                  <a:pt x="0" y="116554"/>
                  <a:pt x="116554" y="0"/>
                  <a:pt x="260330" y="0"/>
                </a:cubicBezTo>
                <a:close/>
              </a:path>
            </a:pathLst>
          </a:custGeom>
        </p:spPr>
      </p:pic>
      <p:sp>
        <p:nvSpPr>
          <p:cNvPr id="17" name="矩形: 圆角 11"/>
          <p:cNvSpPr/>
          <p:nvPr userDrawn="1"/>
        </p:nvSpPr>
        <p:spPr>
          <a:xfrm>
            <a:off x="286147" y="309563"/>
            <a:ext cx="11619706" cy="6238875"/>
          </a:xfrm>
          <a:prstGeom prst="roundRect">
            <a:avLst>
              <a:gd name="adj" fmla="val 191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2795248">
            <a:off x="151025" y="-304349"/>
            <a:ext cx="602679" cy="1800841"/>
          </a:xfrm>
          <a:custGeom>
            <a:avLst/>
            <a:gdLst>
              <a:gd name="connsiteX0" fmla="*/ 558524 w 558524"/>
              <a:gd name="connsiteY0" fmla="*/ 1668903 h 1668903"/>
              <a:gd name="connsiteX1" fmla="*/ 0 w 558524"/>
              <a:gd name="connsiteY1" fmla="*/ 1668903 h 1668903"/>
              <a:gd name="connsiteX2" fmla="*/ 0 w 558524"/>
              <a:gd name="connsiteY2" fmla="*/ 0 h 1668903"/>
              <a:gd name="connsiteX3" fmla="*/ 558524 w 558524"/>
              <a:gd name="connsiteY3" fmla="*/ 0 h 1668903"/>
              <a:gd name="connsiteX4" fmla="*/ 558524 w 558524"/>
              <a:gd name="connsiteY4" fmla="*/ 805571 h 1668903"/>
              <a:gd name="connsiteX5" fmla="*/ 532983 w 558524"/>
              <a:gd name="connsiteY5" fmla="*/ 766620 h 1668903"/>
              <a:gd name="connsiteX6" fmla="*/ 531906 w 558524"/>
              <a:gd name="connsiteY6" fmla="*/ 762000 h 1668903"/>
              <a:gd name="connsiteX7" fmla="*/ 496041 w 558524"/>
              <a:gd name="connsiteY7" fmla="*/ 614664 h 1668903"/>
              <a:gd name="connsiteX8" fmla="*/ 222701 w 558524"/>
              <a:gd name="connsiteY8" fmla="*/ 197816 h 1668903"/>
              <a:gd name="connsiteX9" fmla="*/ 140742 w 558524"/>
              <a:gd name="connsiteY9" fmla="*/ 205999 h 1668903"/>
              <a:gd name="connsiteX10" fmla="*/ 215925 w 558524"/>
              <a:gd name="connsiteY10" fmla="*/ 313141 h 1668903"/>
              <a:gd name="connsiteX11" fmla="*/ 2356 w 558524"/>
              <a:gd name="connsiteY11" fmla="*/ 522758 h 1668903"/>
              <a:gd name="connsiteX12" fmla="*/ 105026 w 558524"/>
              <a:gd name="connsiteY12" fmla="*/ 1180814 h 1668903"/>
              <a:gd name="connsiteX13" fmla="*/ 203379 w 558524"/>
              <a:gd name="connsiteY13" fmla="*/ 1116320 h 1668903"/>
              <a:gd name="connsiteX14" fmla="*/ 204856 w 558524"/>
              <a:gd name="connsiteY14" fmla="*/ 1101616 h 1668903"/>
              <a:gd name="connsiteX15" fmla="*/ 208689 w 558524"/>
              <a:gd name="connsiteY15" fmla="*/ 597945 h 1668903"/>
              <a:gd name="connsiteX16" fmla="*/ 325931 w 558524"/>
              <a:gd name="connsiteY16" fmla="*/ 567841 h 1668903"/>
              <a:gd name="connsiteX17" fmla="*/ 414927 w 558524"/>
              <a:gd name="connsiteY17" fmla="*/ 649171 h 1668903"/>
              <a:gd name="connsiteX18" fmla="*/ 428576 w 558524"/>
              <a:gd name="connsiteY18" fmla="*/ 685481 h 1668903"/>
              <a:gd name="connsiteX19" fmla="*/ 423526 w 558524"/>
              <a:gd name="connsiteY19" fmla="*/ 886222 h 1668903"/>
              <a:gd name="connsiteX20" fmla="*/ 429227 w 558524"/>
              <a:gd name="connsiteY20" fmla="*/ 1178628 h 1668903"/>
              <a:gd name="connsiteX21" fmla="*/ 382741 w 558524"/>
              <a:gd name="connsiteY21" fmla="*/ 1269858 h 1668903"/>
              <a:gd name="connsiteX22" fmla="*/ 507443 w 558524"/>
              <a:gd name="connsiteY22" fmla="*/ 1199478 h 1668903"/>
              <a:gd name="connsiteX23" fmla="*/ 558524 w 558524"/>
              <a:gd name="connsiteY23" fmla="*/ 1122440 h 16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8524" h="1668903">
                <a:moveTo>
                  <a:pt x="558524" y="1668903"/>
                </a:moveTo>
                <a:lnTo>
                  <a:pt x="0" y="1668903"/>
                </a:lnTo>
                <a:lnTo>
                  <a:pt x="0" y="0"/>
                </a:lnTo>
                <a:lnTo>
                  <a:pt x="558524" y="0"/>
                </a:lnTo>
                <a:lnTo>
                  <a:pt x="558524" y="805571"/>
                </a:lnTo>
                <a:lnTo>
                  <a:pt x="532983" y="766620"/>
                </a:lnTo>
                <a:lnTo>
                  <a:pt x="531906" y="762000"/>
                </a:lnTo>
                <a:lnTo>
                  <a:pt x="496041" y="614664"/>
                </a:lnTo>
                <a:lnTo>
                  <a:pt x="222701" y="197816"/>
                </a:lnTo>
                <a:lnTo>
                  <a:pt x="140742" y="205999"/>
                </a:lnTo>
                <a:lnTo>
                  <a:pt x="215925" y="313141"/>
                </a:lnTo>
                <a:lnTo>
                  <a:pt x="2356" y="522758"/>
                </a:lnTo>
                <a:lnTo>
                  <a:pt x="105026" y="1180814"/>
                </a:lnTo>
                <a:lnTo>
                  <a:pt x="203379" y="1116320"/>
                </a:lnTo>
                <a:lnTo>
                  <a:pt x="204856" y="1101616"/>
                </a:lnTo>
                <a:lnTo>
                  <a:pt x="208689" y="597945"/>
                </a:lnTo>
                <a:lnTo>
                  <a:pt x="325931" y="567841"/>
                </a:lnTo>
                <a:lnTo>
                  <a:pt x="414927" y="649171"/>
                </a:lnTo>
                <a:lnTo>
                  <a:pt x="428576" y="685481"/>
                </a:lnTo>
                <a:lnTo>
                  <a:pt x="423526" y="886222"/>
                </a:lnTo>
                <a:lnTo>
                  <a:pt x="429227" y="1178628"/>
                </a:lnTo>
                <a:lnTo>
                  <a:pt x="382741" y="1269858"/>
                </a:lnTo>
                <a:lnTo>
                  <a:pt x="507443" y="1199478"/>
                </a:lnTo>
                <a:lnTo>
                  <a:pt x="558524" y="112244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3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占位符 1"/>
          <p:cNvSpPr>
            <a:spLocks noGrp="1"/>
          </p:cNvSpPr>
          <p:nvPr userDrawn="1"/>
        </p:nvSpPr>
        <p:spPr>
          <a:xfrm>
            <a:off x="965200" y="492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文本占位符 2"/>
          <p:cNvSpPr>
            <a:spLocks noGrp="1"/>
          </p:cNvSpPr>
          <p:nvPr userDrawn="1"/>
        </p:nvSpPr>
        <p:spPr>
          <a:xfrm>
            <a:off x="965200" y="1952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" name="日期占位符 3"/>
          <p:cNvSpPr>
            <a:spLocks noGrp="1"/>
          </p:cNvSpPr>
          <p:nvPr userDrawn="1"/>
        </p:nvSpPr>
        <p:spPr>
          <a:xfrm>
            <a:off x="9652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90F8B-43BF-4B09-B000-E76D577C0E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 userDrawn="1"/>
        </p:nvSpPr>
        <p:spPr>
          <a:xfrm>
            <a:off x="87376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54E6-33DB-4154-8B4B-E1CFC43AB288}" type="slidenum">
              <a:rPr lang="zh-CN" altLang="en-US" smtClean="0"/>
            </a:fld>
            <a:endParaRPr lang="zh-CN" altLang="en-US"/>
          </a:p>
        </p:txBody>
      </p:sp>
      <p:sp>
        <p:nvSpPr>
          <p:cNvPr id="13" name="矩形: 圆角 24"/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4"/>
          <a:srcRect l="11" t="72" r="18563" b="26"/>
          <a:stretch>
            <a:fillRect/>
          </a:stretch>
        </p:blipFill>
        <p:spPr>
          <a:xfrm>
            <a:off x="123825" y="127000"/>
            <a:ext cx="11944350" cy="6604000"/>
          </a:xfrm>
          <a:custGeom>
            <a:avLst/>
            <a:gdLst>
              <a:gd name="connsiteX0" fmla="*/ 260330 w 12192000"/>
              <a:gd name="connsiteY0" fmla="*/ 0 h 6858000"/>
              <a:gd name="connsiteX1" fmla="*/ 11931670 w 12192000"/>
              <a:gd name="connsiteY1" fmla="*/ 0 h 6858000"/>
              <a:gd name="connsiteX2" fmla="*/ 12192000 w 12192000"/>
              <a:gd name="connsiteY2" fmla="*/ 260330 h 6858000"/>
              <a:gd name="connsiteX3" fmla="*/ 12192000 w 12192000"/>
              <a:gd name="connsiteY3" fmla="*/ 6597670 h 6858000"/>
              <a:gd name="connsiteX4" fmla="*/ 11931670 w 12192000"/>
              <a:gd name="connsiteY4" fmla="*/ 6858000 h 6858000"/>
              <a:gd name="connsiteX5" fmla="*/ 260330 w 12192000"/>
              <a:gd name="connsiteY5" fmla="*/ 6858000 h 6858000"/>
              <a:gd name="connsiteX6" fmla="*/ 0 w 12192000"/>
              <a:gd name="connsiteY6" fmla="*/ 6597670 h 6858000"/>
              <a:gd name="connsiteX7" fmla="*/ 0 w 12192000"/>
              <a:gd name="connsiteY7" fmla="*/ 260330 h 6858000"/>
              <a:gd name="connsiteX8" fmla="*/ 26033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260330" y="0"/>
                </a:moveTo>
                <a:lnTo>
                  <a:pt x="11931670" y="0"/>
                </a:lnTo>
                <a:cubicBezTo>
                  <a:pt x="12075446" y="0"/>
                  <a:pt x="12192000" y="116554"/>
                  <a:pt x="12192000" y="260330"/>
                </a:cubicBezTo>
                <a:lnTo>
                  <a:pt x="12192000" y="6597670"/>
                </a:lnTo>
                <a:cubicBezTo>
                  <a:pt x="12192000" y="6741446"/>
                  <a:pt x="12075446" y="6858000"/>
                  <a:pt x="11931670" y="6858000"/>
                </a:cubicBezTo>
                <a:lnTo>
                  <a:pt x="260330" y="6858000"/>
                </a:lnTo>
                <a:cubicBezTo>
                  <a:pt x="116554" y="6858000"/>
                  <a:pt x="0" y="6741446"/>
                  <a:pt x="0" y="6597670"/>
                </a:cubicBezTo>
                <a:lnTo>
                  <a:pt x="0" y="260330"/>
                </a:lnTo>
                <a:cubicBezTo>
                  <a:pt x="0" y="116554"/>
                  <a:pt x="116554" y="0"/>
                  <a:pt x="260330" y="0"/>
                </a:cubicBezTo>
                <a:close/>
              </a:path>
            </a:pathLst>
          </a:custGeom>
        </p:spPr>
      </p:pic>
      <p:sp>
        <p:nvSpPr>
          <p:cNvPr id="15" name="矩形: 圆角 11"/>
          <p:cNvSpPr/>
          <p:nvPr userDrawn="1"/>
        </p:nvSpPr>
        <p:spPr>
          <a:xfrm>
            <a:off x="286147" y="309563"/>
            <a:ext cx="11619706" cy="6238875"/>
          </a:xfrm>
          <a:prstGeom prst="roundRect">
            <a:avLst>
              <a:gd name="adj" fmla="val 191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>
          <a:xfrm rot="12795248">
            <a:off x="151025" y="-304349"/>
            <a:ext cx="602679" cy="1800841"/>
          </a:xfrm>
          <a:custGeom>
            <a:avLst/>
            <a:gdLst>
              <a:gd name="connsiteX0" fmla="*/ 558524 w 558524"/>
              <a:gd name="connsiteY0" fmla="*/ 1668903 h 1668903"/>
              <a:gd name="connsiteX1" fmla="*/ 0 w 558524"/>
              <a:gd name="connsiteY1" fmla="*/ 1668903 h 1668903"/>
              <a:gd name="connsiteX2" fmla="*/ 0 w 558524"/>
              <a:gd name="connsiteY2" fmla="*/ 0 h 1668903"/>
              <a:gd name="connsiteX3" fmla="*/ 558524 w 558524"/>
              <a:gd name="connsiteY3" fmla="*/ 0 h 1668903"/>
              <a:gd name="connsiteX4" fmla="*/ 558524 w 558524"/>
              <a:gd name="connsiteY4" fmla="*/ 805571 h 1668903"/>
              <a:gd name="connsiteX5" fmla="*/ 532983 w 558524"/>
              <a:gd name="connsiteY5" fmla="*/ 766620 h 1668903"/>
              <a:gd name="connsiteX6" fmla="*/ 531906 w 558524"/>
              <a:gd name="connsiteY6" fmla="*/ 762000 h 1668903"/>
              <a:gd name="connsiteX7" fmla="*/ 496041 w 558524"/>
              <a:gd name="connsiteY7" fmla="*/ 614664 h 1668903"/>
              <a:gd name="connsiteX8" fmla="*/ 222701 w 558524"/>
              <a:gd name="connsiteY8" fmla="*/ 197816 h 1668903"/>
              <a:gd name="connsiteX9" fmla="*/ 140742 w 558524"/>
              <a:gd name="connsiteY9" fmla="*/ 205999 h 1668903"/>
              <a:gd name="connsiteX10" fmla="*/ 215925 w 558524"/>
              <a:gd name="connsiteY10" fmla="*/ 313141 h 1668903"/>
              <a:gd name="connsiteX11" fmla="*/ 2356 w 558524"/>
              <a:gd name="connsiteY11" fmla="*/ 522758 h 1668903"/>
              <a:gd name="connsiteX12" fmla="*/ 105026 w 558524"/>
              <a:gd name="connsiteY12" fmla="*/ 1180814 h 1668903"/>
              <a:gd name="connsiteX13" fmla="*/ 203379 w 558524"/>
              <a:gd name="connsiteY13" fmla="*/ 1116320 h 1668903"/>
              <a:gd name="connsiteX14" fmla="*/ 204856 w 558524"/>
              <a:gd name="connsiteY14" fmla="*/ 1101616 h 1668903"/>
              <a:gd name="connsiteX15" fmla="*/ 208689 w 558524"/>
              <a:gd name="connsiteY15" fmla="*/ 597945 h 1668903"/>
              <a:gd name="connsiteX16" fmla="*/ 325931 w 558524"/>
              <a:gd name="connsiteY16" fmla="*/ 567841 h 1668903"/>
              <a:gd name="connsiteX17" fmla="*/ 414927 w 558524"/>
              <a:gd name="connsiteY17" fmla="*/ 649171 h 1668903"/>
              <a:gd name="connsiteX18" fmla="*/ 428576 w 558524"/>
              <a:gd name="connsiteY18" fmla="*/ 685481 h 1668903"/>
              <a:gd name="connsiteX19" fmla="*/ 423526 w 558524"/>
              <a:gd name="connsiteY19" fmla="*/ 886222 h 1668903"/>
              <a:gd name="connsiteX20" fmla="*/ 429227 w 558524"/>
              <a:gd name="connsiteY20" fmla="*/ 1178628 h 1668903"/>
              <a:gd name="connsiteX21" fmla="*/ 382741 w 558524"/>
              <a:gd name="connsiteY21" fmla="*/ 1269858 h 1668903"/>
              <a:gd name="connsiteX22" fmla="*/ 507443 w 558524"/>
              <a:gd name="connsiteY22" fmla="*/ 1199478 h 1668903"/>
              <a:gd name="connsiteX23" fmla="*/ 558524 w 558524"/>
              <a:gd name="connsiteY23" fmla="*/ 1122440 h 16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8524" h="1668903">
                <a:moveTo>
                  <a:pt x="558524" y="1668903"/>
                </a:moveTo>
                <a:lnTo>
                  <a:pt x="0" y="1668903"/>
                </a:lnTo>
                <a:lnTo>
                  <a:pt x="0" y="0"/>
                </a:lnTo>
                <a:lnTo>
                  <a:pt x="558524" y="0"/>
                </a:lnTo>
                <a:lnTo>
                  <a:pt x="558524" y="805571"/>
                </a:lnTo>
                <a:lnTo>
                  <a:pt x="532983" y="766620"/>
                </a:lnTo>
                <a:lnTo>
                  <a:pt x="531906" y="762000"/>
                </a:lnTo>
                <a:lnTo>
                  <a:pt x="496041" y="614664"/>
                </a:lnTo>
                <a:lnTo>
                  <a:pt x="222701" y="197816"/>
                </a:lnTo>
                <a:lnTo>
                  <a:pt x="140742" y="205999"/>
                </a:lnTo>
                <a:lnTo>
                  <a:pt x="215925" y="313141"/>
                </a:lnTo>
                <a:lnTo>
                  <a:pt x="2356" y="522758"/>
                </a:lnTo>
                <a:lnTo>
                  <a:pt x="105026" y="1180814"/>
                </a:lnTo>
                <a:lnTo>
                  <a:pt x="203379" y="1116320"/>
                </a:lnTo>
                <a:lnTo>
                  <a:pt x="204856" y="1101616"/>
                </a:lnTo>
                <a:lnTo>
                  <a:pt x="208689" y="597945"/>
                </a:lnTo>
                <a:lnTo>
                  <a:pt x="325931" y="567841"/>
                </a:lnTo>
                <a:lnTo>
                  <a:pt x="414927" y="649171"/>
                </a:lnTo>
                <a:lnTo>
                  <a:pt x="428576" y="685481"/>
                </a:lnTo>
                <a:lnTo>
                  <a:pt x="423526" y="886222"/>
                </a:lnTo>
                <a:lnTo>
                  <a:pt x="429227" y="1178628"/>
                </a:lnTo>
                <a:lnTo>
                  <a:pt x="382741" y="1269858"/>
                </a:lnTo>
                <a:lnTo>
                  <a:pt x="507443" y="1199478"/>
                </a:lnTo>
                <a:lnTo>
                  <a:pt x="558524" y="112244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V="1">
            <a:off x="10016731" y="5592644"/>
            <a:ext cx="2175269" cy="1265356"/>
          </a:xfrm>
          <a:prstGeom prst="rect">
            <a:avLst/>
          </a:prstGeom>
        </p:spPr>
      </p:pic>
      <p:sp>
        <p:nvSpPr>
          <p:cNvPr id="7" name="KSO_TEMPLATE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 userDrawn="1"/>
        </p:nvSpPr>
        <p:spPr>
          <a:xfrm>
            <a:off x="965200" y="492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 userDrawn="1"/>
        </p:nvSpPr>
        <p:spPr>
          <a:xfrm>
            <a:off x="965200" y="1952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 userDrawn="1"/>
        </p:nvSpPr>
        <p:spPr>
          <a:xfrm>
            <a:off x="9652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90F8B-43BF-4B09-B000-E76D577C0E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/>
        </p:nvSpPr>
        <p:spPr>
          <a:xfrm>
            <a:off x="87376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54E6-33DB-4154-8B4B-E1CFC43AB288}" type="slidenum">
              <a:rPr lang="zh-CN" altLang="en-US" smtClean="0"/>
            </a:fld>
            <a:endParaRPr lang="zh-CN" altLang="en-US"/>
          </a:p>
        </p:txBody>
      </p:sp>
      <p:sp>
        <p:nvSpPr>
          <p:cNvPr id="16" name="矩形: 圆角 24"/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5"/>
          <a:srcRect l="11" t="72" r="18563" b="26"/>
          <a:stretch>
            <a:fillRect/>
          </a:stretch>
        </p:blipFill>
        <p:spPr>
          <a:xfrm>
            <a:off x="123825" y="127000"/>
            <a:ext cx="11944350" cy="6604000"/>
          </a:xfrm>
          <a:custGeom>
            <a:avLst/>
            <a:gdLst>
              <a:gd name="connsiteX0" fmla="*/ 260330 w 12192000"/>
              <a:gd name="connsiteY0" fmla="*/ 0 h 6858000"/>
              <a:gd name="connsiteX1" fmla="*/ 11931670 w 12192000"/>
              <a:gd name="connsiteY1" fmla="*/ 0 h 6858000"/>
              <a:gd name="connsiteX2" fmla="*/ 12192000 w 12192000"/>
              <a:gd name="connsiteY2" fmla="*/ 260330 h 6858000"/>
              <a:gd name="connsiteX3" fmla="*/ 12192000 w 12192000"/>
              <a:gd name="connsiteY3" fmla="*/ 6597670 h 6858000"/>
              <a:gd name="connsiteX4" fmla="*/ 11931670 w 12192000"/>
              <a:gd name="connsiteY4" fmla="*/ 6858000 h 6858000"/>
              <a:gd name="connsiteX5" fmla="*/ 260330 w 12192000"/>
              <a:gd name="connsiteY5" fmla="*/ 6858000 h 6858000"/>
              <a:gd name="connsiteX6" fmla="*/ 0 w 12192000"/>
              <a:gd name="connsiteY6" fmla="*/ 6597670 h 6858000"/>
              <a:gd name="connsiteX7" fmla="*/ 0 w 12192000"/>
              <a:gd name="connsiteY7" fmla="*/ 260330 h 6858000"/>
              <a:gd name="connsiteX8" fmla="*/ 26033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260330" y="0"/>
                </a:moveTo>
                <a:lnTo>
                  <a:pt x="11931670" y="0"/>
                </a:lnTo>
                <a:cubicBezTo>
                  <a:pt x="12075446" y="0"/>
                  <a:pt x="12192000" y="116554"/>
                  <a:pt x="12192000" y="260330"/>
                </a:cubicBezTo>
                <a:lnTo>
                  <a:pt x="12192000" y="6597670"/>
                </a:lnTo>
                <a:cubicBezTo>
                  <a:pt x="12192000" y="6741446"/>
                  <a:pt x="12075446" y="6858000"/>
                  <a:pt x="11931670" y="6858000"/>
                </a:cubicBezTo>
                <a:lnTo>
                  <a:pt x="260330" y="6858000"/>
                </a:lnTo>
                <a:cubicBezTo>
                  <a:pt x="116554" y="6858000"/>
                  <a:pt x="0" y="6741446"/>
                  <a:pt x="0" y="6597670"/>
                </a:cubicBezTo>
                <a:lnTo>
                  <a:pt x="0" y="260330"/>
                </a:lnTo>
                <a:cubicBezTo>
                  <a:pt x="0" y="116554"/>
                  <a:pt x="116554" y="0"/>
                  <a:pt x="260330" y="0"/>
                </a:cubicBezTo>
                <a:close/>
              </a:path>
            </a:pathLst>
          </a:custGeom>
        </p:spPr>
      </p:pic>
      <p:sp>
        <p:nvSpPr>
          <p:cNvPr id="18" name="矩形: 圆角 11"/>
          <p:cNvSpPr/>
          <p:nvPr userDrawn="1"/>
        </p:nvSpPr>
        <p:spPr>
          <a:xfrm>
            <a:off x="286147" y="309563"/>
            <a:ext cx="11619706" cy="6238875"/>
          </a:xfrm>
          <a:prstGeom prst="roundRect">
            <a:avLst>
              <a:gd name="adj" fmla="val 191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 rot="12795248">
            <a:off x="151025" y="-304349"/>
            <a:ext cx="602679" cy="1800841"/>
          </a:xfrm>
          <a:custGeom>
            <a:avLst/>
            <a:gdLst>
              <a:gd name="connsiteX0" fmla="*/ 558524 w 558524"/>
              <a:gd name="connsiteY0" fmla="*/ 1668903 h 1668903"/>
              <a:gd name="connsiteX1" fmla="*/ 0 w 558524"/>
              <a:gd name="connsiteY1" fmla="*/ 1668903 h 1668903"/>
              <a:gd name="connsiteX2" fmla="*/ 0 w 558524"/>
              <a:gd name="connsiteY2" fmla="*/ 0 h 1668903"/>
              <a:gd name="connsiteX3" fmla="*/ 558524 w 558524"/>
              <a:gd name="connsiteY3" fmla="*/ 0 h 1668903"/>
              <a:gd name="connsiteX4" fmla="*/ 558524 w 558524"/>
              <a:gd name="connsiteY4" fmla="*/ 805571 h 1668903"/>
              <a:gd name="connsiteX5" fmla="*/ 532983 w 558524"/>
              <a:gd name="connsiteY5" fmla="*/ 766620 h 1668903"/>
              <a:gd name="connsiteX6" fmla="*/ 531906 w 558524"/>
              <a:gd name="connsiteY6" fmla="*/ 762000 h 1668903"/>
              <a:gd name="connsiteX7" fmla="*/ 496041 w 558524"/>
              <a:gd name="connsiteY7" fmla="*/ 614664 h 1668903"/>
              <a:gd name="connsiteX8" fmla="*/ 222701 w 558524"/>
              <a:gd name="connsiteY8" fmla="*/ 197816 h 1668903"/>
              <a:gd name="connsiteX9" fmla="*/ 140742 w 558524"/>
              <a:gd name="connsiteY9" fmla="*/ 205999 h 1668903"/>
              <a:gd name="connsiteX10" fmla="*/ 215925 w 558524"/>
              <a:gd name="connsiteY10" fmla="*/ 313141 h 1668903"/>
              <a:gd name="connsiteX11" fmla="*/ 2356 w 558524"/>
              <a:gd name="connsiteY11" fmla="*/ 522758 h 1668903"/>
              <a:gd name="connsiteX12" fmla="*/ 105026 w 558524"/>
              <a:gd name="connsiteY12" fmla="*/ 1180814 h 1668903"/>
              <a:gd name="connsiteX13" fmla="*/ 203379 w 558524"/>
              <a:gd name="connsiteY13" fmla="*/ 1116320 h 1668903"/>
              <a:gd name="connsiteX14" fmla="*/ 204856 w 558524"/>
              <a:gd name="connsiteY14" fmla="*/ 1101616 h 1668903"/>
              <a:gd name="connsiteX15" fmla="*/ 208689 w 558524"/>
              <a:gd name="connsiteY15" fmla="*/ 597945 h 1668903"/>
              <a:gd name="connsiteX16" fmla="*/ 325931 w 558524"/>
              <a:gd name="connsiteY16" fmla="*/ 567841 h 1668903"/>
              <a:gd name="connsiteX17" fmla="*/ 414927 w 558524"/>
              <a:gd name="connsiteY17" fmla="*/ 649171 h 1668903"/>
              <a:gd name="connsiteX18" fmla="*/ 428576 w 558524"/>
              <a:gd name="connsiteY18" fmla="*/ 685481 h 1668903"/>
              <a:gd name="connsiteX19" fmla="*/ 423526 w 558524"/>
              <a:gd name="connsiteY19" fmla="*/ 886222 h 1668903"/>
              <a:gd name="connsiteX20" fmla="*/ 429227 w 558524"/>
              <a:gd name="connsiteY20" fmla="*/ 1178628 h 1668903"/>
              <a:gd name="connsiteX21" fmla="*/ 382741 w 558524"/>
              <a:gd name="connsiteY21" fmla="*/ 1269858 h 1668903"/>
              <a:gd name="connsiteX22" fmla="*/ 507443 w 558524"/>
              <a:gd name="connsiteY22" fmla="*/ 1199478 h 1668903"/>
              <a:gd name="connsiteX23" fmla="*/ 558524 w 558524"/>
              <a:gd name="connsiteY23" fmla="*/ 1122440 h 16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8524" h="1668903">
                <a:moveTo>
                  <a:pt x="558524" y="1668903"/>
                </a:moveTo>
                <a:lnTo>
                  <a:pt x="0" y="1668903"/>
                </a:lnTo>
                <a:lnTo>
                  <a:pt x="0" y="0"/>
                </a:lnTo>
                <a:lnTo>
                  <a:pt x="558524" y="0"/>
                </a:lnTo>
                <a:lnTo>
                  <a:pt x="558524" y="805571"/>
                </a:lnTo>
                <a:lnTo>
                  <a:pt x="532983" y="766620"/>
                </a:lnTo>
                <a:lnTo>
                  <a:pt x="531906" y="762000"/>
                </a:lnTo>
                <a:lnTo>
                  <a:pt x="496041" y="614664"/>
                </a:lnTo>
                <a:lnTo>
                  <a:pt x="222701" y="197816"/>
                </a:lnTo>
                <a:lnTo>
                  <a:pt x="140742" y="205999"/>
                </a:lnTo>
                <a:lnTo>
                  <a:pt x="215925" y="313141"/>
                </a:lnTo>
                <a:lnTo>
                  <a:pt x="2356" y="522758"/>
                </a:lnTo>
                <a:lnTo>
                  <a:pt x="105026" y="1180814"/>
                </a:lnTo>
                <a:lnTo>
                  <a:pt x="203379" y="1116320"/>
                </a:lnTo>
                <a:lnTo>
                  <a:pt x="204856" y="1101616"/>
                </a:lnTo>
                <a:lnTo>
                  <a:pt x="208689" y="597945"/>
                </a:lnTo>
                <a:lnTo>
                  <a:pt x="325931" y="567841"/>
                </a:lnTo>
                <a:lnTo>
                  <a:pt x="414927" y="649171"/>
                </a:lnTo>
                <a:lnTo>
                  <a:pt x="428576" y="685481"/>
                </a:lnTo>
                <a:lnTo>
                  <a:pt x="423526" y="886222"/>
                </a:lnTo>
                <a:lnTo>
                  <a:pt x="429227" y="1178628"/>
                </a:lnTo>
                <a:lnTo>
                  <a:pt x="382741" y="1269858"/>
                </a:lnTo>
                <a:lnTo>
                  <a:pt x="507443" y="1199478"/>
                </a:lnTo>
                <a:lnTo>
                  <a:pt x="558524" y="112244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095-D2F2-49AE-BBFE-8E6D947F81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3BCE-9F0A-479C-8A58-63ABDF31AF8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占位符 1"/>
          <p:cNvSpPr>
            <a:spLocks noGrp="1"/>
          </p:cNvSpPr>
          <p:nvPr userDrawn="1"/>
        </p:nvSpPr>
        <p:spPr>
          <a:xfrm>
            <a:off x="965200" y="492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文本占位符 2"/>
          <p:cNvSpPr>
            <a:spLocks noGrp="1"/>
          </p:cNvSpPr>
          <p:nvPr userDrawn="1"/>
        </p:nvSpPr>
        <p:spPr>
          <a:xfrm>
            <a:off x="965200" y="1952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" name="日期占位符 3"/>
          <p:cNvSpPr>
            <a:spLocks noGrp="1"/>
          </p:cNvSpPr>
          <p:nvPr userDrawn="1"/>
        </p:nvSpPr>
        <p:spPr>
          <a:xfrm>
            <a:off x="9652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90F8B-43BF-4B09-B000-E76D577C0E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 userDrawn="1"/>
        </p:nvSpPr>
        <p:spPr>
          <a:xfrm>
            <a:off x="87376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54E6-33DB-4154-8B4B-E1CFC43AB288}" type="slidenum">
              <a:rPr lang="zh-CN" altLang="en-US" smtClean="0"/>
            </a:fld>
            <a:endParaRPr lang="zh-CN" altLang="en-US"/>
          </a:p>
        </p:txBody>
      </p:sp>
      <p:sp>
        <p:nvSpPr>
          <p:cNvPr id="13" name="矩形: 圆角 24"/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4"/>
          <a:srcRect l="11" t="72" r="18563" b="26"/>
          <a:stretch>
            <a:fillRect/>
          </a:stretch>
        </p:blipFill>
        <p:spPr>
          <a:xfrm>
            <a:off x="123825" y="127000"/>
            <a:ext cx="11944350" cy="6604000"/>
          </a:xfrm>
          <a:custGeom>
            <a:avLst/>
            <a:gdLst>
              <a:gd name="connsiteX0" fmla="*/ 260330 w 12192000"/>
              <a:gd name="connsiteY0" fmla="*/ 0 h 6858000"/>
              <a:gd name="connsiteX1" fmla="*/ 11931670 w 12192000"/>
              <a:gd name="connsiteY1" fmla="*/ 0 h 6858000"/>
              <a:gd name="connsiteX2" fmla="*/ 12192000 w 12192000"/>
              <a:gd name="connsiteY2" fmla="*/ 260330 h 6858000"/>
              <a:gd name="connsiteX3" fmla="*/ 12192000 w 12192000"/>
              <a:gd name="connsiteY3" fmla="*/ 6597670 h 6858000"/>
              <a:gd name="connsiteX4" fmla="*/ 11931670 w 12192000"/>
              <a:gd name="connsiteY4" fmla="*/ 6858000 h 6858000"/>
              <a:gd name="connsiteX5" fmla="*/ 260330 w 12192000"/>
              <a:gd name="connsiteY5" fmla="*/ 6858000 h 6858000"/>
              <a:gd name="connsiteX6" fmla="*/ 0 w 12192000"/>
              <a:gd name="connsiteY6" fmla="*/ 6597670 h 6858000"/>
              <a:gd name="connsiteX7" fmla="*/ 0 w 12192000"/>
              <a:gd name="connsiteY7" fmla="*/ 260330 h 6858000"/>
              <a:gd name="connsiteX8" fmla="*/ 26033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260330" y="0"/>
                </a:moveTo>
                <a:lnTo>
                  <a:pt x="11931670" y="0"/>
                </a:lnTo>
                <a:cubicBezTo>
                  <a:pt x="12075446" y="0"/>
                  <a:pt x="12192000" y="116554"/>
                  <a:pt x="12192000" y="260330"/>
                </a:cubicBezTo>
                <a:lnTo>
                  <a:pt x="12192000" y="6597670"/>
                </a:lnTo>
                <a:cubicBezTo>
                  <a:pt x="12192000" y="6741446"/>
                  <a:pt x="12075446" y="6858000"/>
                  <a:pt x="11931670" y="6858000"/>
                </a:cubicBezTo>
                <a:lnTo>
                  <a:pt x="260330" y="6858000"/>
                </a:lnTo>
                <a:cubicBezTo>
                  <a:pt x="116554" y="6858000"/>
                  <a:pt x="0" y="6741446"/>
                  <a:pt x="0" y="6597670"/>
                </a:cubicBezTo>
                <a:lnTo>
                  <a:pt x="0" y="260330"/>
                </a:lnTo>
                <a:cubicBezTo>
                  <a:pt x="0" y="116554"/>
                  <a:pt x="116554" y="0"/>
                  <a:pt x="260330" y="0"/>
                </a:cubicBezTo>
                <a:close/>
              </a:path>
            </a:pathLst>
          </a:custGeom>
        </p:spPr>
      </p:pic>
      <p:sp>
        <p:nvSpPr>
          <p:cNvPr id="15" name="矩形: 圆角 11"/>
          <p:cNvSpPr/>
          <p:nvPr userDrawn="1"/>
        </p:nvSpPr>
        <p:spPr>
          <a:xfrm>
            <a:off x="286147" y="309563"/>
            <a:ext cx="11619706" cy="6238875"/>
          </a:xfrm>
          <a:prstGeom prst="roundRect">
            <a:avLst>
              <a:gd name="adj" fmla="val 191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>
          <a:xfrm rot="12795248">
            <a:off x="151025" y="-304349"/>
            <a:ext cx="602679" cy="1800841"/>
          </a:xfrm>
          <a:custGeom>
            <a:avLst/>
            <a:gdLst>
              <a:gd name="connsiteX0" fmla="*/ 558524 w 558524"/>
              <a:gd name="connsiteY0" fmla="*/ 1668903 h 1668903"/>
              <a:gd name="connsiteX1" fmla="*/ 0 w 558524"/>
              <a:gd name="connsiteY1" fmla="*/ 1668903 h 1668903"/>
              <a:gd name="connsiteX2" fmla="*/ 0 w 558524"/>
              <a:gd name="connsiteY2" fmla="*/ 0 h 1668903"/>
              <a:gd name="connsiteX3" fmla="*/ 558524 w 558524"/>
              <a:gd name="connsiteY3" fmla="*/ 0 h 1668903"/>
              <a:gd name="connsiteX4" fmla="*/ 558524 w 558524"/>
              <a:gd name="connsiteY4" fmla="*/ 805571 h 1668903"/>
              <a:gd name="connsiteX5" fmla="*/ 532983 w 558524"/>
              <a:gd name="connsiteY5" fmla="*/ 766620 h 1668903"/>
              <a:gd name="connsiteX6" fmla="*/ 531906 w 558524"/>
              <a:gd name="connsiteY6" fmla="*/ 762000 h 1668903"/>
              <a:gd name="connsiteX7" fmla="*/ 496041 w 558524"/>
              <a:gd name="connsiteY7" fmla="*/ 614664 h 1668903"/>
              <a:gd name="connsiteX8" fmla="*/ 222701 w 558524"/>
              <a:gd name="connsiteY8" fmla="*/ 197816 h 1668903"/>
              <a:gd name="connsiteX9" fmla="*/ 140742 w 558524"/>
              <a:gd name="connsiteY9" fmla="*/ 205999 h 1668903"/>
              <a:gd name="connsiteX10" fmla="*/ 215925 w 558524"/>
              <a:gd name="connsiteY10" fmla="*/ 313141 h 1668903"/>
              <a:gd name="connsiteX11" fmla="*/ 2356 w 558524"/>
              <a:gd name="connsiteY11" fmla="*/ 522758 h 1668903"/>
              <a:gd name="connsiteX12" fmla="*/ 105026 w 558524"/>
              <a:gd name="connsiteY12" fmla="*/ 1180814 h 1668903"/>
              <a:gd name="connsiteX13" fmla="*/ 203379 w 558524"/>
              <a:gd name="connsiteY13" fmla="*/ 1116320 h 1668903"/>
              <a:gd name="connsiteX14" fmla="*/ 204856 w 558524"/>
              <a:gd name="connsiteY14" fmla="*/ 1101616 h 1668903"/>
              <a:gd name="connsiteX15" fmla="*/ 208689 w 558524"/>
              <a:gd name="connsiteY15" fmla="*/ 597945 h 1668903"/>
              <a:gd name="connsiteX16" fmla="*/ 325931 w 558524"/>
              <a:gd name="connsiteY16" fmla="*/ 567841 h 1668903"/>
              <a:gd name="connsiteX17" fmla="*/ 414927 w 558524"/>
              <a:gd name="connsiteY17" fmla="*/ 649171 h 1668903"/>
              <a:gd name="connsiteX18" fmla="*/ 428576 w 558524"/>
              <a:gd name="connsiteY18" fmla="*/ 685481 h 1668903"/>
              <a:gd name="connsiteX19" fmla="*/ 423526 w 558524"/>
              <a:gd name="connsiteY19" fmla="*/ 886222 h 1668903"/>
              <a:gd name="connsiteX20" fmla="*/ 429227 w 558524"/>
              <a:gd name="connsiteY20" fmla="*/ 1178628 h 1668903"/>
              <a:gd name="connsiteX21" fmla="*/ 382741 w 558524"/>
              <a:gd name="connsiteY21" fmla="*/ 1269858 h 1668903"/>
              <a:gd name="connsiteX22" fmla="*/ 507443 w 558524"/>
              <a:gd name="connsiteY22" fmla="*/ 1199478 h 1668903"/>
              <a:gd name="connsiteX23" fmla="*/ 558524 w 558524"/>
              <a:gd name="connsiteY23" fmla="*/ 1122440 h 16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8524" h="1668903">
                <a:moveTo>
                  <a:pt x="558524" y="1668903"/>
                </a:moveTo>
                <a:lnTo>
                  <a:pt x="0" y="1668903"/>
                </a:lnTo>
                <a:lnTo>
                  <a:pt x="0" y="0"/>
                </a:lnTo>
                <a:lnTo>
                  <a:pt x="558524" y="0"/>
                </a:lnTo>
                <a:lnTo>
                  <a:pt x="558524" y="805571"/>
                </a:lnTo>
                <a:lnTo>
                  <a:pt x="532983" y="766620"/>
                </a:lnTo>
                <a:lnTo>
                  <a:pt x="531906" y="762000"/>
                </a:lnTo>
                <a:lnTo>
                  <a:pt x="496041" y="614664"/>
                </a:lnTo>
                <a:lnTo>
                  <a:pt x="222701" y="197816"/>
                </a:lnTo>
                <a:lnTo>
                  <a:pt x="140742" y="205999"/>
                </a:lnTo>
                <a:lnTo>
                  <a:pt x="215925" y="313141"/>
                </a:lnTo>
                <a:lnTo>
                  <a:pt x="2356" y="522758"/>
                </a:lnTo>
                <a:lnTo>
                  <a:pt x="105026" y="1180814"/>
                </a:lnTo>
                <a:lnTo>
                  <a:pt x="203379" y="1116320"/>
                </a:lnTo>
                <a:lnTo>
                  <a:pt x="204856" y="1101616"/>
                </a:lnTo>
                <a:lnTo>
                  <a:pt x="208689" y="597945"/>
                </a:lnTo>
                <a:lnTo>
                  <a:pt x="325931" y="567841"/>
                </a:lnTo>
                <a:lnTo>
                  <a:pt x="414927" y="649171"/>
                </a:lnTo>
                <a:lnTo>
                  <a:pt x="428576" y="685481"/>
                </a:lnTo>
                <a:lnTo>
                  <a:pt x="423526" y="886222"/>
                </a:lnTo>
                <a:lnTo>
                  <a:pt x="429227" y="1178628"/>
                </a:lnTo>
                <a:lnTo>
                  <a:pt x="382741" y="1269858"/>
                </a:lnTo>
                <a:lnTo>
                  <a:pt x="507443" y="1199478"/>
                </a:lnTo>
                <a:lnTo>
                  <a:pt x="558524" y="112244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6.png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6.pn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8.jpeg"/><Relationship Id="rId3" Type="http://schemas.openxmlformats.org/officeDocument/2006/relationships/image" Target="../media/image6.pn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png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png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6" Type="http://schemas.openxmlformats.org/officeDocument/2006/relationships/slideLayout" Target="../slideLayouts/slideLayout14.xml"/><Relationship Id="rId15" Type="http://schemas.openxmlformats.org/officeDocument/2006/relationships/tags" Target="../tags/tag17.xml"/><Relationship Id="rId14" Type="http://schemas.openxmlformats.org/officeDocument/2006/relationships/image" Target="../media/image5.png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tags" Target="../tags/tag20.xml"/><Relationship Id="rId3" Type="http://schemas.openxmlformats.org/officeDocument/2006/relationships/image" Target="../media/image6.png"/><Relationship Id="rId2" Type="http://schemas.openxmlformats.org/officeDocument/2006/relationships/tags" Target="../tags/tag19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25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image" Target="../media/image7.png"/><Relationship Id="rId4" Type="http://schemas.openxmlformats.org/officeDocument/2006/relationships/tags" Target="../tags/tag28.xml"/><Relationship Id="rId3" Type="http://schemas.openxmlformats.org/officeDocument/2006/relationships/image" Target="../media/image6.png"/><Relationship Id="rId2" Type="http://schemas.openxmlformats.org/officeDocument/2006/relationships/tags" Target="../tags/tag27.xml"/><Relationship Id="rId12" Type="http://schemas.openxmlformats.org/officeDocument/2006/relationships/slideLayout" Target="../slideLayouts/slideLayout26.xml"/><Relationship Id="rId11" Type="http://schemas.openxmlformats.org/officeDocument/2006/relationships/image" Target="../media/image8.jpeg"/><Relationship Id="rId10" Type="http://schemas.openxmlformats.org/officeDocument/2006/relationships/tags" Target="../tags/tag33.xml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6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6.png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6.png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【公众号：鲸鱼初语】矩形 6"/>
          <p:cNvSpPr/>
          <p:nvPr/>
        </p:nvSpPr>
        <p:spPr>
          <a:xfrm>
            <a:off x="813435" y="2199640"/>
            <a:ext cx="10655300" cy="13989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zh-CN" altLang="en-US" sz="6800" smtClean="0">
                <a:solidFill>
                  <a:srgbClr val="000000"/>
                </a:solidFill>
                <a:latin typeface="华康隶书体W7" panose="03000709000000000000" charset="-122"/>
                <a:ea typeface="华康隶书体W7" panose="03000709000000000000" charset="-122"/>
                <a:cs typeface="华康隶书体W7" panose="03000709000000000000" charset="-122"/>
                <a:sym typeface="微软雅黑" panose="020B0503020204020204" pitchFamily="34" charset="-122"/>
              </a:rPr>
              <a:t>一学就会的</a:t>
            </a:r>
            <a:r>
              <a:rPr lang="zh-CN" altLang="en-US" sz="6800" smtClean="0">
                <a:solidFill>
                  <a:srgbClr val="C00000"/>
                </a:solidFill>
                <a:latin typeface="华康隶书体W7" panose="03000709000000000000" charset="-122"/>
                <a:ea typeface="华康隶书体W7" panose="03000709000000000000" charset="-122"/>
                <a:cs typeface="华康隶书体W7" panose="03000709000000000000" charset="-122"/>
                <a:sym typeface="微软雅黑" panose="020B0503020204020204" pitchFamily="34" charset="-122"/>
              </a:rPr>
              <a:t>赏析类题型</a:t>
            </a:r>
            <a:r>
              <a:rPr lang="zh-CN" altLang="en-US" sz="6800" smtClean="0">
                <a:solidFill>
                  <a:srgbClr val="000000"/>
                </a:solidFill>
                <a:latin typeface="华康隶书体W7" panose="03000709000000000000" charset="-122"/>
                <a:ea typeface="华康隶书体W7" panose="03000709000000000000" charset="-122"/>
                <a:cs typeface="华康隶书体W7" panose="03000709000000000000" charset="-122"/>
                <a:sym typeface="微软雅黑" panose="020B0503020204020204" pitchFamily="34" charset="-122"/>
              </a:rPr>
              <a:t>妙招</a:t>
            </a:r>
            <a:endParaRPr lang="zh-CN" altLang="en-US" sz="6800" smtClean="0">
              <a:solidFill>
                <a:srgbClr val="C00000"/>
              </a:solidFill>
              <a:latin typeface="华康隶书体W7" panose="03000709000000000000" charset="-122"/>
              <a:ea typeface="华康隶书体W7" panose="03000709000000000000" charset="-122"/>
              <a:cs typeface="华康隶书体W7" panose="03000709000000000000" charset="-122"/>
              <a:sym typeface="微软雅黑" panose="020B0503020204020204" pitchFamily="34" charset="-122"/>
            </a:endParaRPr>
          </a:p>
        </p:txBody>
      </p:sp>
      <p:grpSp>
        <p:nvGrpSpPr>
          <p:cNvPr id="26" name="【公众号：鲸鱼初语】组合 25"/>
          <p:cNvGrpSpPr/>
          <p:nvPr/>
        </p:nvGrpSpPr>
        <p:grpSpPr>
          <a:xfrm>
            <a:off x="2820670" y="3829685"/>
            <a:ext cx="7219315" cy="729615"/>
            <a:chOff x="246" y="5512"/>
            <a:chExt cx="11369" cy="1149"/>
          </a:xfrm>
        </p:grpSpPr>
        <p:sp>
          <p:nvSpPr>
            <p:cNvPr id="4" name="【鲸鱼初语】圆角矩形 8"/>
            <p:cNvSpPr/>
            <p:nvPr/>
          </p:nvSpPr>
          <p:spPr>
            <a:xfrm>
              <a:off x="246" y="5512"/>
              <a:ext cx="11272" cy="1149"/>
            </a:xfrm>
            <a:prstGeom prst="roundRect">
              <a:avLst/>
            </a:prstGeom>
            <a:noFill/>
            <a:ln w="28575" cmpd="sng">
              <a:solidFill>
                <a:srgbClr val="5E988C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【鲸鱼初语】文本框 11"/>
            <p:cNvSpPr txBox="1"/>
            <p:nvPr/>
          </p:nvSpPr>
          <p:spPr>
            <a:xfrm>
              <a:off x="347" y="5589"/>
              <a:ext cx="11268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10000"/>
                </a:lnSpc>
              </a:pPr>
              <a:r>
                <a:rPr lang="zh-CN" sz="3200" b="1">
                  <a:solidFill>
                    <a:srgbClr val="1D41D5"/>
                  </a:solidFill>
                  <a:latin typeface="方正公文小标宋" panose="02000500000000000000" charset="-122"/>
                  <a:ea typeface="方正公文小标宋" panose="02000500000000000000" charset="-122"/>
                </a:rPr>
                <a:t>【</a:t>
              </a:r>
              <a:r>
                <a:rPr lang="en-US" altLang="zh-CN" sz="3200" b="1">
                  <a:solidFill>
                    <a:srgbClr val="1D41D5"/>
                  </a:solidFill>
                  <a:latin typeface="方正公文小标宋" panose="02000500000000000000" charset="-122"/>
                  <a:ea typeface="方正公文小标宋" panose="02000500000000000000" charset="-122"/>
                </a:rPr>
                <a:t>2025</a:t>
              </a:r>
              <a:r>
                <a:rPr lang="zh-CN" altLang="en-US" sz="3200" b="1">
                  <a:solidFill>
                    <a:srgbClr val="1D41D5"/>
                  </a:solidFill>
                  <a:latin typeface="方正公文小标宋" panose="02000500000000000000" charset="-122"/>
                  <a:ea typeface="方正公文小标宋" panose="02000500000000000000" charset="-122"/>
                </a:rPr>
                <a:t>中考】古诗鉴赏复习专题</a:t>
              </a:r>
              <a:r>
                <a:rPr lang="zh-CN" sz="3200" b="1">
                  <a:solidFill>
                    <a:srgbClr val="1D41D5"/>
                  </a:solidFill>
                  <a:latin typeface="方正公文小标宋" panose="02000500000000000000" charset="-122"/>
                  <a:ea typeface="方正公文小标宋" panose="02000500000000000000" charset="-122"/>
                </a:rPr>
                <a:t>（二）</a:t>
              </a:r>
              <a:endParaRPr lang="zh-CN" sz="3200" b="1">
                <a:solidFill>
                  <a:srgbClr val="1D41D5"/>
                </a:solidFill>
                <a:latin typeface="方正公文小标宋" panose="02000500000000000000" charset="-122"/>
                <a:ea typeface="方正公文小标宋" panose="02000500000000000000" charset="-122"/>
              </a:endParaRPr>
            </a:p>
          </p:txBody>
        </p:sp>
      </p:grpSp>
      <p:pic>
        <p:nvPicPr>
          <p:cNvPr id="24" name="图片 23" descr="图片包含 游戏机, 铅笔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383">
            <a:off x="9848150" y="3471450"/>
            <a:ext cx="3313159" cy="33131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315" y="365760"/>
            <a:ext cx="1492250" cy="438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4426585" cy="706755"/>
            <a:chOff x="1224" y="1086"/>
            <a:chExt cx="6971" cy="1113"/>
          </a:xfrm>
        </p:grpSpPr>
        <p:sp>
          <p:nvSpPr>
            <p:cNvPr id="3" name="矩形 2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5888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五个要点答题法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2" name="图片 1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sp>
        <p:nvSpPr>
          <p:cNvPr id="4" name="【公众号：鲸鱼初语】文本框 3"/>
          <p:cNvSpPr txBox="1"/>
          <p:nvPr/>
        </p:nvSpPr>
        <p:spPr>
          <a:xfrm>
            <a:off x="777240" y="1587500"/>
            <a:ext cx="10661015" cy="768350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（含义）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+ 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手法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 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内容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/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特点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情感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结构</a:t>
            </a:r>
            <a:endParaRPr lang="zh-CN" altLang="en-US" sz="4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6" name="【公众号：鲸鱼初语】文本框 15"/>
          <p:cNvSpPr txBox="1"/>
          <p:nvPr/>
        </p:nvSpPr>
        <p:spPr>
          <a:xfrm>
            <a:off x="5332095" y="1587500"/>
            <a:ext cx="1425575" cy="76835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内容</a:t>
            </a:r>
            <a:endParaRPr lang="zh-CN" altLang="en-US" sz="4400">
              <a:noFill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cxnSp>
        <p:nvCxnSpPr>
          <p:cNvPr id="17" name="【公众号：鲸鱼初语】直接箭头连接符 16"/>
          <p:cNvCxnSpPr/>
          <p:nvPr/>
        </p:nvCxnSpPr>
        <p:spPr>
          <a:xfrm flipH="1">
            <a:off x="5972175" y="2355850"/>
            <a:ext cx="5080" cy="92202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【公众号：鲸鱼初语】文本框 17"/>
          <p:cNvSpPr txBox="1"/>
          <p:nvPr/>
        </p:nvSpPr>
        <p:spPr>
          <a:xfrm>
            <a:off x="3375660" y="3277870"/>
            <a:ext cx="6736715" cy="131000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1.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结合词语的语境义，概括诗句内容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2.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结合诗句意思，概括诗句内容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  <p:sp>
        <p:nvSpPr>
          <p:cNvPr id="10" name="【公众号：鲸鱼初语】文本框 9"/>
          <p:cNvSpPr txBox="1"/>
          <p:nvPr/>
        </p:nvSpPr>
        <p:spPr>
          <a:xfrm>
            <a:off x="6801485" y="1587500"/>
            <a:ext cx="1586230" cy="76835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特点</a:t>
            </a:r>
            <a:endParaRPr lang="zh-CN" altLang="en-US" sz="4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cxnSp>
        <p:nvCxnSpPr>
          <p:cNvPr id="11" name="【公众号：鲸鱼初语】直接箭头连接符 10"/>
          <p:cNvCxnSpPr/>
          <p:nvPr/>
        </p:nvCxnSpPr>
        <p:spPr>
          <a:xfrm>
            <a:off x="7421880" y="2355850"/>
            <a:ext cx="12700" cy="250317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【公众号：鲸鱼初语】文本框 11"/>
          <p:cNvSpPr txBox="1"/>
          <p:nvPr/>
        </p:nvSpPr>
        <p:spPr>
          <a:xfrm>
            <a:off x="3375660" y="4963160"/>
            <a:ext cx="7708900" cy="131000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1.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通过某种手法，写出了</a:t>
            </a:r>
            <a:r>
              <a:rPr lang="zh-CN" altLang="en-US" sz="3200" b="1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景物什么特点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2.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通过某种手法，写出了</a:t>
            </a:r>
            <a:r>
              <a:rPr lang="zh-CN" altLang="en-US" sz="3200" b="1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人物什么形象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4426585" cy="706755"/>
            <a:chOff x="1224" y="1086"/>
            <a:chExt cx="6971" cy="1113"/>
          </a:xfrm>
        </p:grpSpPr>
        <p:sp>
          <p:nvSpPr>
            <p:cNvPr id="3" name="矩形 2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5888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五个要点答题法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2" name="图片 1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sp>
        <p:nvSpPr>
          <p:cNvPr id="4" name="【公众号：鲸鱼初语】文本框 3"/>
          <p:cNvSpPr txBox="1"/>
          <p:nvPr/>
        </p:nvSpPr>
        <p:spPr>
          <a:xfrm>
            <a:off x="777240" y="1587500"/>
            <a:ext cx="10661015" cy="768350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（含义）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+ 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手法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 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内容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/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特点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情感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结构</a:t>
            </a:r>
            <a:endParaRPr lang="zh-CN" altLang="en-US" sz="4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6" name="【公众号：鲸鱼初语】文本框 15"/>
          <p:cNvSpPr txBox="1"/>
          <p:nvPr/>
        </p:nvSpPr>
        <p:spPr>
          <a:xfrm>
            <a:off x="8439150" y="1587500"/>
            <a:ext cx="1580515" cy="76835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情感</a:t>
            </a:r>
            <a:endParaRPr lang="zh-CN" altLang="en-US" sz="4400">
              <a:noFill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cxnSp>
        <p:nvCxnSpPr>
          <p:cNvPr id="17" name="【公众号：鲸鱼初语】直接箭头连接符 16"/>
          <p:cNvCxnSpPr/>
          <p:nvPr/>
        </p:nvCxnSpPr>
        <p:spPr>
          <a:xfrm flipH="1">
            <a:off x="9016365" y="2355850"/>
            <a:ext cx="5080" cy="92202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【公众号：鲸鱼初语】文本框 17"/>
          <p:cNvSpPr txBox="1"/>
          <p:nvPr/>
        </p:nvSpPr>
        <p:spPr>
          <a:xfrm>
            <a:off x="5980430" y="3189605"/>
            <a:ext cx="5368290" cy="65214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诗中人物的情感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/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作者的情感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  <p:sp>
        <p:nvSpPr>
          <p:cNvPr id="10" name="【公众号：鲸鱼初语】文本框 9"/>
          <p:cNvSpPr txBox="1"/>
          <p:nvPr/>
        </p:nvSpPr>
        <p:spPr>
          <a:xfrm>
            <a:off x="10063480" y="1587500"/>
            <a:ext cx="1586230" cy="76835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结构</a:t>
            </a:r>
            <a:endParaRPr lang="zh-CN" altLang="en-US" sz="4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cxnSp>
        <p:nvCxnSpPr>
          <p:cNvPr id="11" name="【公众号：鲸鱼初语】直接箭头连接符 10"/>
          <p:cNvCxnSpPr/>
          <p:nvPr/>
        </p:nvCxnSpPr>
        <p:spPr>
          <a:xfrm>
            <a:off x="10692765" y="2355850"/>
            <a:ext cx="12700" cy="250317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【公众号：鲸鱼初语】直接箭头连接符 5"/>
          <p:cNvCxnSpPr/>
          <p:nvPr/>
        </p:nvCxnSpPr>
        <p:spPr>
          <a:xfrm flipH="1">
            <a:off x="9322435" y="4815205"/>
            <a:ext cx="1273810" cy="762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【公众号：鲸鱼初语】右大括号 6"/>
          <p:cNvSpPr/>
          <p:nvPr/>
        </p:nvSpPr>
        <p:spPr>
          <a:xfrm>
            <a:off x="8813800" y="4112895"/>
            <a:ext cx="270510" cy="2121535"/>
          </a:xfrm>
          <a:prstGeom prst="rightBrace">
            <a:avLst>
              <a:gd name="adj1" fmla="val 8333"/>
              <a:gd name="adj2" fmla="val 34510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【公众号：鲸鱼初语】文本框 7"/>
          <p:cNvSpPr txBox="1"/>
          <p:nvPr/>
        </p:nvSpPr>
        <p:spPr>
          <a:xfrm>
            <a:off x="1084580" y="4112895"/>
            <a:ext cx="7729220" cy="212153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</a:pPr>
            <a:r>
              <a:rPr lang="zh-CN" sz="2800" b="1" u="sng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①首句</a:t>
            </a:r>
            <a:r>
              <a:rPr lang="zh-CN" sz="28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：</a:t>
            </a:r>
            <a:r>
              <a: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开篇点题、统领全诗、引起下文</a:t>
            </a:r>
            <a:endParaRPr 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    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渲染气氛、奠定感情基调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sz="2800" b="1" u="sng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②中间句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：承上启下；借景抒情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sz="2800" b="1" u="sng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③尾句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：总结全诗、深化主题、卒章显志、照应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  <p:bldP spid="10" grpId="0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4426585" cy="706755"/>
            <a:chOff x="1224" y="1086"/>
            <a:chExt cx="6971" cy="1113"/>
          </a:xfrm>
        </p:grpSpPr>
        <p:sp>
          <p:nvSpPr>
            <p:cNvPr id="3" name="矩形 2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5888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五个要点答题法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2" name="图片 1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sp>
        <p:nvSpPr>
          <p:cNvPr id="4" name="【公众号：鲸鱼初语】文本框 3"/>
          <p:cNvSpPr txBox="1"/>
          <p:nvPr/>
        </p:nvSpPr>
        <p:spPr>
          <a:xfrm>
            <a:off x="777240" y="1726565"/>
            <a:ext cx="10661015" cy="768350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（含义）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+ 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手法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 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内容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/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特点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情感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结构</a:t>
            </a:r>
            <a:endParaRPr lang="zh-CN" altLang="en-US" sz="4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【公众号：鲸鱼初语】云形标注 4"/>
          <p:cNvSpPr/>
          <p:nvPr/>
        </p:nvSpPr>
        <p:spPr>
          <a:xfrm>
            <a:off x="1809115" y="2898775"/>
            <a:ext cx="6443980" cy="2485390"/>
          </a:xfrm>
          <a:prstGeom prst="cloudCallout">
            <a:avLst>
              <a:gd name="adj1" fmla="val 71787"/>
              <a:gd name="adj2" fmla="val 29892"/>
            </a:avLst>
          </a:prstGeom>
          <a:solidFill>
            <a:schemeClr val="bg1">
              <a:alpha val="7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t" anchorCtr="0"/>
          <a:p>
            <a:pPr indent="0" algn="ctr" fontAlgn="auto">
              <a:lnSpc>
                <a:spcPct val="130000"/>
              </a:lnSpc>
            </a:pP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  </a:t>
            </a:r>
            <a:r>
              <a:rPr 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注意：五个要点并不是必须全部答出来，而是</a:t>
            </a:r>
            <a:r>
              <a:rPr lang="zh-CN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有什么就答什么</a:t>
            </a:r>
            <a:r>
              <a:rPr 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0" name="http://photo-static-api.fotomore.com/creative/vcg/400/new/V【公众号：鲸鱼初语】【公众号：鲸鱼初语】CG41N1382291678.jpg" descr="&amp;pky300_sjzg_VCG41N1382291678&amp;2&amp;src_toppic_inpsrchzd1&amp;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5545" y="3300730"/>
            <a:ext cx="3283585" cy="3283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【公众号：鲸鱼初语】文本框 1"/>
          <p:cNvSpPr txBox="1"/>
          <p:nvPr/>
        </p:nvSpPr>
        <p:spPr>
          <a:xfrm>
            <a:off x="1828800" y="2786380"/>
            <a:ext cx="84982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60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（三）方法实践演练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5735955" cy="706755"/>
            <a:chOff x="1224" y="1086"/>
            <a:chExt cx="9033" cy="1113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7950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方法实践</a:t>
              </a:r>
              <a:r>
                <a:rPr lang="en-US" altLang="zh-CN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·</a:t>
              </a:r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真题演练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6" name="图片 5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sp>
        <p:nvSpPr>
          <p:cNvPr id="16" name="【鲸鱼初语】文本占位符 1"/>
          <p:cNvSpPr>
            <a:spLocks noGrp="1"/>
          </p:cNvSpPr>
          <p:nvPr/>
        </p:nvSpPr>
        <p:spPr>
          <a:xfrm>
            <a:off x="777240" y="1396365"/>
            <a:ext cx="10623550" cy="5154930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：请赏析诗句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半坞寒云抱泉石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抱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的妙处。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访隐者</a:t>
            </a:r>
            <a:r>
              <a:rPr lang="en-US" altLang="en-US" b="1" baseline="30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郭祥正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一径沿崖踏苍壁，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半坞</a:t>
            </a:r>
            <a:r>
              <a:rPr lang="en-US" altLang="en-US" b="1" baseline="30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寒云抱泉石。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山翁酒熟不出门，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残花满地无行迹。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endParaRPr lang="en-US" altLang="zh-CN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[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注释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]</a:t>
            </a:r>
            <a:r>
              <a:rPr lang="en-US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①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元祐四年，郭祥正上书请老，后归隐于当涂县的青山，过上了闲云野鹤般的隐逸生活。此诗即气晚年隐居时所作。</a:t>
            </a:r>
            <a:r>
              <a:rPr lang="en-US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②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坞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山坳。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3" name="【鲸鱼初语】矩形 19"/>
          <p:cNvSpPr/>
          <p:nvPr/>
        </p:nvSpPr>
        <p:spPr>
          <a:xfrm>
            <a:off x="6513195" y="763905"/>
            <a:ext cx="3589020" cy="5219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spc="120" dirty="0">
                <a:solidFill>
                  <a:schemeClr val="tx1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第一步</a:t>
            </a:r>
            <a:r>
              <a:rPr lang="zh-CN" sz="2800" b="1" spc="1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：审题明要求</a:t>
            </a:r>
            <a:endParaRPr lang="zh-CN" sz="2800" b="1" spc="12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</a:endParaRPr>
          </a:p>
        </p:txBody>
      </p:sp>
      <p:sp>
        <p:nvSpPr>
          <p:cNvPr id="24" name="【鲸鱼初语】圆角矩形 3"/>
          <p:cNvSpPr/>
          <p:nvPr/>
        </p:nvSpPr>
        <p:spPr>
          <a:xfrm>
            <a:off x="7835900" y="1396365"/>
            <a:ext cx="2340610" cy="55118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【鲸鱼初语】矩形 19"/>
          <p:cNvSpPr/>
          <p:nvPr/>
        </p:nvSpPr>
        <p:spPr>
          <a:xfrm>
            <a:off x="10391775" y="1396365"/>
            <a:ext cx="1102360" cy="49911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30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炼字</a:t>
            </a:r>
            <a:endParaRPr lang="zh-CN" sz="30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6" name="【鲸鱼初语】矩形 19"/>
          <p:cNvSpPr/>
          <p:nvPr/>
        </p:nvSpPr>
        <p:spPr>
          <a:xfrm>
            <a:off x="6513195" y="2339975"/>
            <a:ext cx="4681220" cy="5219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spc="120" dirty="0">
                <a:solidFill>
                  <a:schemeClr val="tx1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第二步</a:t>
            </a:r>
            <a:r>
              <a:rPr lang="zh-CN" sz="2800" b="1" spc="1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：读懂诗歌，明情感</a:t>
            </a:r>
            <a:endParaRPr lang="zh-CN" sz="2800" b="1" spc="12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</a:endParaRPr>
          </a:p>
        </p:txBody>
      </p:sp>
      <p:sp>
        <p:nvSpPr>
          <p:cNvPr id="27" name="【鲸鱼初语】圆角矩形 3"/>
          <p:cNvSpPr/>
          <p:nvPr/>
        </p:nvSpPr>
        <p:spPr>
          <a:xfrm>
            <a:off x="2203450" y="1991995"/>
            <a:ext cx="2340610" cy="55118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【鲸鱼初语】圆角矩形 3"/>
          <p:cNvSpPr/>
          <p:nvPr/>
        </p:nvSpPr>
        <p:spPr>
          <a:xfrm>
            <a:off x="1881505" y="5742940"/>
            <a:ext cx="3775075" cy="46736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【鲸鱼初语】矩形 19"/>
          <p:cNvSpPr/>
          <p:nvPr/>
        </p:nvSpPr>
        <p:spPr>
          <a:xfrm>
            <a:off x="6513195" y="3096895"/>
            <a:ext cx="4980940" cy="113538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90000"/>
              </a:lnSpc>
            </a:pPr>
            <a:r>
              <a:rPr lang="zh-CN" sz="26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看标题、看作者、看注释：</a:t>
            </a:r>
            <a:endParaRPr lang="zh-CN" sz="26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sz="2600" b="1" spc="12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山水田园诗，对隐逸生活的喜爱向往。</a:t>
            </a:r>
            <a:endParaRPr lang="zh-CN" sz="2600" b="1" spc="12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0" name="【鲸鱼初语】圆角矩形 3"/>
          <p:cNvSpPr/>
          <p:nvPr/>
        </p:nvSpPr>
        <p:spPr>
          <a:xfrm>
            <a:off x="3823335" y="2623820"/>
            <a:ext cx="870585" cy="473710"/>
          </a:xfrm>
          <a:prstGeom prst="roundRect">
            <a:avLst/>
          </a:prstGeom>
          <a:noFill/>
          <a:ln w="4762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【鲸鱼初语】圆角矩形 3"/>
          <p:cNvSpPr/>
          <p:nvPr/>
        </p:nvSpPr>
        <p:spPr>
          <a:xfrm>
            <a:off x="2867025" y="3224530"/>
            <a:ext cx="870585" cy="473710"/>
          </a:xfrm>
          <a:prstGeom prst="roundRect">
            <a:avLst/>
          </a:prstGeom>
          <a:noFill/>
          <a:ln w="4762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【鲸鱼初语】圆角矩形 3"/>
          <p:cNvSpPr/>
          <p:nvPr/>
        </p:nvSpPr>
        <p:spPr>
          <a:xfrm>
            <a:off x="4082415" y="3224530"/>
            <a:ext cx="870585" cy="473710"/>
          </a:xfrm>
          <a:prstGeom prst="roundRect">
            <a:avLst/>
          </a:prstGeom>
          <a:noFill/>
          <a:ln w="4762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【鲸鱼初语】矩形 19"/>
          <p:cNvSpPr/>
          <p:nvPr/>
        </p:nvSpPr>
        <p:spPr>
          <a:xfrm>
            <a:off x="6513195" y="4328160"/>
            <a:ext cx="4980940" cy="81343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90000"/>
              </a:lnSpc>
            </a:pPr>
            <a:r>
              <a:rPr lang="zh-CN" sz="26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看意象：</a:t>
            </a:r>
            <a:r>
              <a:rPr lang="zh-CN" sz="2600" b="1" spc="12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幽深静谧远离尘嚣的隐居环境，抒发喜爱向往之情。</a:t>
            </a:r>
            <a:endParaRPr lang="zh-CN" sz="2600" b="1" spc="12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4" name="【鲸鱼初语】圆角矩形 3"/>
          <p:cNvSpPr/>
          <p:nvPr/>
        </p:nvSpPr>
        <p:spPr>
          <a:xfrm>
            <a:off x="3440430" y="3825240"/>
            <a:ext cx="1198880" cy="473710"/>
          </a:xfrm>
          <a:prstGeom prst="roundRect">
            <a:avLst/>
          </a:prstGeom>
          <a:noFill/>
          <a:ln w="4762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【鲸鱼初语】矩形 19"/>
          <p:cNvSpPr/>
          <p:nvPr/>
        </p:nvSpPr>
        <p:spPr>
          <a:xfrm>
            <a:off x="624840" y="4768215"/>
            <a:ext cx="6114415" cy="68199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80000"/>
              </a:lnSpc>
            </a:pPr>
            <a:r>
              <a:rPr lang="zh-CN" sz="26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看情感关键词：</a:t>
            </a:r>
            <a:endParaRPr lang="zh-CN" sz="26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sz="2600" b="1" spc="12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足不出户，享受宁静与自在。</a:t>
            </a:r>
            <a:endParaRPr lang="zh-CN" sz="2600" b="1" spc="12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ldLvl="0" animBg="1"/>
      <p:bldP spid="24" grpId="0" bldLvl="0" animBg="1"/>
      <p:bldP spid="25" grpId="0"/>
      <p:bldP spid="26" grpId="0" bldLvl="0" animBg="1"/>
      <p:bldP spid="27" grpId="0" bldLvl="0" animBg="1"/>
      <p:bldP spid="28" grpId="0" bldLvl="0" animBg="1"/>
      <p:bldP spid="29" grpId="0"/>
      <p:bldP spid="30" grpId="0" bldLvl="0" animBg="1"/>
      <p:bldP spid="31" grpId="0" bldLvl="0" animBg="1"/>
      <p:bldP spid="32" grpId="0" bldLvl="0" animBg="1"/>
      <p:bldP spid="33" grpId="0"/>
      <p:bldP spid="34" grpId="0" bldLvl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5735955" cy="706755"/>
            <a:chOff x="1224" y="1086"/>
            <a:chExt cx="9033" cy="1113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7950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方法实践</a:t>
              </a:r>
              <a:r>
                <a:rPr lang="en-US" altLang="zh-CN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·</a:t>
              </a:r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真题演练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6" name="图片 5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sp>
        <p:nvSpPr>
          <p:cNvPr id="16" name="【鲸鱼初语】文本占位符 1"/>
          <p:cNvSpPr>
            <a:spLocks noGrp="1"/>
          </p:cNvSpPr>
          <p:nvPr/>
        </p:nvSpPr>
        <p:spPr>
          <a:xfrm>
            <a:off x="777240" y="1396365"/>
            <a:ext cx="10623550" cy="5154930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：请赏析诗句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半坞寒云抱泉石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抱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的妙处。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访隐者</a:t>
            </a:r>
            <a:r>
              <a:rPr lang="en-US" altLang="en-US" b="1" baseline="30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郭祥正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一径沿崖踏苍壁，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半坞</a:t>
            </a:r>
            <a:r>
              <a:rPr lang="en-US" altLang="en-US" b="1" baseline="30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寒云抱泉石。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山翁酒熟不出门，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残花满地无行迹。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endParaRPr lang="en-US" altLang="zh-CN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[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注释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]</a:t>
            </a:r>
            <a:r>
              <a:rPr lang="en-US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①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元祐四年，郭祥正上书请老，后归隐于当涂县的青山，过上了闲云野鹤般的隐逸生活。此诗即气晚年隐居时所作。</a:t>
            </a:r>
            <a:r>
              <a:rPr lang="en-US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②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坞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山坳。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3" name="【鲸鱼初语】矩形 19"/>
          <p:cNvSpPr/>
          <p:nvPr/>
        </p:nvSpPr>
        <p:spPr>
          <a:xfrm>
            <a:off x="6513195" y="763905"/>
            <a:ext cx="3940175" cy="5219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spc="120" dirty="0">
                <a:solidFill>
                  <a:schemeClr val="tx1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第</a:t>
            </a:r>
            <a:r>
              <a:rPr lang="zh-CN" altLang="en-US" sz="2800" b="1" spc="1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三步：思考答题要点</a:t>
            </a:r>
            <a:endParaRPr lang="zh-CN" altLang="en-US" sz="2800" b="1" spc="12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</a:endParaRPr>
          </a:p>
        </p:txBody>
      </p:sp>
      <p:sp>
        <p:nvSpPr>
          <p:cNvPr id="24" name="【鲸鱼初语】圆角矩形 3"/>
          <p:cNvSpPr/>
          <p:nvPr/>
        </p:nvSpPr>
        <p:spPr>
          <a:xfrm>
            <a:off x="7835900" y="1396365"/>
            <a:ext cx="2340610" cy="55118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【鲸鱼初语】矩形 19"/>
          <p:cNvSpPr/>
          <p:nvPr/>
        </p:nvSpPr>
        <p:spPr>
          <a:xfrm>
            <a:off x="10391775" y="1396365"/>
            <a:ext cx="1102360" cy="49911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30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炼字</a:t>
            </a:r>
            <a:endParaRPr lang="zh-CN" sz="30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9" name="【鲸鱼初语】矩形 19"/>
          <p:cNvSpPr/>
          <p:nvPr/>
        </p:nvSpPr>
        <p:spPr>
          <a:xfrm>
            <a:off x="5335270" y="2174875"/>
            <a:ext cx="6225540" cy="57213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含义</a:t>
            </a:r>
            <a:r>
              <a:rPr lang="zh-CN" altLang="en-US" sz="2800" b="1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“围绕、环绕”之意，动词</a:t>
            </a:r>
            <a:endParaRPr lang="zh-CN" altLang="en-US" sz="2800" b="1" spc="12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【鲸鱼初语】矩形 19"/>
          <p:cNvSpPr/>
          <p:nvPr/>
        </p:nvSpPr>
        <p:spPr>
          <a:xfrm>
            <a:off x="5335270" y="2747010"/>
            <a:ext cx="6225540" cy="57213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手法</a:t>
            </a:r>
            <a:r>
              <a:rPr lang="zh-CN" altLang="en-US" sz="2800" b="1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拟人的修辞，把云拟人化</a:t>
            </a:r>
            <a:endParaRPr lang="zh-CN" altLang="en-US" sz="2800" b="1" spc="12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【鲸鱼初语】矩形 19"/>
          <p:cNvSpPr/>
          <p:nvPr/>
        </p:nvSpPr>
        <p:spPr>
          <a:xfrm>
            <a:off x="5335270" y="3319145"/>
            <a:ext cx="6225540" cy="95313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80000"/>
              </a:lnSpc>
            </a:pPr>
            <a:r>
              <a:rPr 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zh-CN" altLang="en-US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内容</a:t>
            </a:r>
            <a:r>
              <a:rPr lang="en-US" alt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特点</a:t>
            </a:r>
            <a:r>
              <a:rPr lang="zh-CN" altLang="en-US" sz="2800" b="1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半山坳的山泉和岩石被寒冷的云朵环绕着，写出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泉水蜿蜒、山石清秀、云气缭绕的特点。</a:t>
            </a:r>
            <a:endParaRPr lang="zh-CN" altLang="en-US" sz="28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【鲸鱼初语】矩形 19"/>
          <p:cNvSpPr/>
          <p:nvPr/>
        </p:nvSpPr>
        <p:spPr>
          <a:xfrm>
            <a:off x="5335270" y="4399280"/>
            <a:ext cx="6225540" cy="52895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④情感</a:t>
            </a:r>
            <a:r>
              <a:rPr lang="zh-CN" altLang="en-US" sz="2800" b="1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对隐逸生活的喜爱向往</a:t>
            </a:r>
            <a:endParaRPr lang="zh-CN" altLang="en-US" sz="28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【鲸鱼初语】矩形 19"/>
          <p:cNvSpPr/>
          <p:nvPr/>
        </p:nvSpPr>
        <p:spPr>
          <a:xfrm>
            <a:off x="5335270" y="4928235"/>
            <a:ext cx="6225540" cy="52895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⑤结构</a:t>
            </a:r>
            <a:r>
              <a:rPr lang="zh-CN" altLang="en-US" sz="2800" b="1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体现不明显，可忽略</a:t>
            </a:r>
            <a:endParaRPr lang="zh-CN" altLang="en-US" sz="28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ldLvl="0" animBg="1"/>
      <p:bldP spid="24" grpId="0" bldLvl="0" animBg="1"/>
      <p:bldP spid="25" grpId="0"/>
      <p:bldP spid="29" grpId="0"/>
      <p:bldP spid="3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5735955" cy="706755"/>
            <a:chOff x="1224" y="1086"/>
            <a:chExt cx="9033" cy="1113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7950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方法实践</a:t>
              </a:r>
              <a:r>
                <a:rPr lang="en-US" altLang="zh-CN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·</a:t>
              </a:r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真题演练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6" name="图片 5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sp>
        <p:nvSpPr>
          <p:cNvPr id="16" name="【鲸鱼初语】文本占位符 1"/>
          <p:cNvSpPr>
            <a:spLocks noGrp="1"/>
          </p:cNvSpPr>
          <p:nvPr/>
        </p:nvSpPr>
        <p:spPr>
          <a:xfrm>
            <a:off x="777240" y="1396365"/>
            <a:ext cx="10623550" cy="4943475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：请赏析诗句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半坞寒云抱泉石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抱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的妙处。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访隐者</a:t>
            </a:r>
            <a:r>
              <a:rPr lang="en-US" altLang="en-US" b="1" baseline="30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郭祥正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一径沿崖踏苍壁，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半坞</a:t>
            </a:r>
            <a:r>
              <a:rPr lang="en-US" altLang="en-US" b="1" baseline="30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寒云抱泉石。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山翁酒熟不出门，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残花满地无行迹。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endParaRPr lang="en-US" altLang="zh-CN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[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注释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]</a:t>
            </a:r>
            <a:r>
              <a:rPr lang="en-US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①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元祐四年，郭祥正上书请老，后归隐于当涂县的青山，过上了闲云野鹤般的隐逸生活。此诗即气晚年隐居时所作。</a:t>
            </a:r>
            <a:r>
              <a:rPr lang="en-US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②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坞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山坳。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3" name="【鲸鱼初语】矩形 19"/>
          <p:cNvSpPr/>
          <p:nvPr/>
        </p:nvSpPr>
        <p:spPr>
          <a:xfrm>
            <a:off x="6513195" y="763905"/>
            <a:ext cx="4292600" cy="5219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spc="120" dirty="0">
                <a:solidFill>
                  <a:schemeClr val="tx1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第四步</a:t>
            </a:r>
            <a:r>
              <a:rPr lang="zh-CN" sz="2800" b="1" spc="1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：结合要点写答案</a:t>
            </a:r>
            <a:endParaRPr lang="zh-CN" sz="2800" b="1" spc="12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</a:endParaRPr>
          </a:p>
        </p:txBody>
      </p:sp>
      <p:sp>
        <p:nvSpPr>
          <p:cNvPr id="24" name="【鲸鱼初语】圆角矩形 3"/>
          <p:cNvSpPr/>
          <p:nvPr/>
        </p:nvSpPr>
        <p:spPr>
          <a:xfrm>
            <a:off x="7835900" y="1396365"/>
            <a:ext cx="2340610" cy="55118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【鲸鱼初语】矩形 19"/>
          <p:cNvSpPr/>
          <p:nvPr/>
        </p:nvSpPr>
        <p:spPr>
          <a:xfrm>
            <a:off x="10391775" y="1396365"/>
            <a:ext cx="1102360" cy="49911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30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炼字</a:t>
            </a:r>
            <a:endParaRPr lang="zh-CN" sz="30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9" name="【鲸鱼初语】矩形 19"/>
          <p:cNvSpPr/>
          <p:nvPr/>
        </p:nvSpPr>
        <p:spPr>
          <a:xfrm>
            <a:off x="5137785" y="2058035"/>
            <a:ext cx="6423025" cy="312547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en-US" altLang="zh-CN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“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抱</a:t>
            </a:r>
            <a:r>
              <a:rPr lang="en-US" altLang="zh-CN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2800" b="1" u="sng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动词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，是</a:t>
            </a:r>
            <a:r>
              <a:rPr lang="en-US" altLang="zh-CN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u="sng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围绕、环绕</a:t>
            </a:r>
            <a:r>
              <a:rPr lang="en-US" altLang="zh-CN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的意思，写出了</a:t>
            </a:r>
            <a:r>
              <a:rPr lang="zh-CN" altLang="en-US" sz="2800" b="1" u="sng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半山坳的山泉和岩石被寒冷的云朵环绕着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采用</a:t>
            </a:r>
            <a:r>
              <a:rPr lang="zh-CN" altLang="en-US" sz="2800" b="1" u="sng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拟人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的修辞手法，把云朵当作人来写，形象地描绘出</a:t>
            </a:r>
            <a:r>
              <a:rPr lang="zh-CN" altLang="en-US" sz="2800" b="1" u="sng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泉水蜿蜒、山石清秀、云气缭绕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的景况，抒发了作者</a:t>
            </a:r>
            <a:r>
              <a:rPr lang="zh-CN" altLang="en-US" sz="2800" b="1" u="sng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对隐逸生活的喜爱和向往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之情。</a:t>
            </a:r>
            <a:endParaRPr lang="zh-CN" altLang="en-US" sz="28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ldLvl="0" animBg="1"/>
      <p:bldP spid="24" grpId="0" bldLvl="0" animBg="1"/>
      <p:bldP spid="25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5735955" cy="706755"/>
            <a:chOff x="1224" y="1086"/>
            <a:chExt cx="9033" cy="1113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7950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方法实践</a:t>
              </a:r>
              <a:r>
                <a:rPr lang="en-US" altLang="zh-CN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·</a:t>
              </a:r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真题演练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6" name="图片 5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sp>
        <p:nvSpPr>
          <p:cNvPr id="16" name="【鲸鱼初语】文本占位符 1"/>
          <p:cNvSpPr>
            <a:spLocks noGrp="1"/>
          </p:cNvSpPr>
          <p:nvPr/>
        </p:nvSpPr>
        <p:spPr>
          <a:xfrm>
            <a:off x="777240" y="1396365"/>
            <a:ext cx="10623550" cy="4613275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：结合语境，赏析诗歌的前两句。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落叶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孔绍安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早秋惊落叶，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飘零似客心。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翻飞不肯下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犹言惜故林。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3" name="【鲸鱼初语】矩形 19"/>
          <p:cNvSpPr/>
          <p:nvPr/>
        </p:nvSpPr>
        <p:spPr>
          <a:xfrm>
            <a:off x="6513195" y="763905"/>
            <a:ext cx="3589020" cy="5219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spc="120" dirty="0">
                <a:solidFill>
                  <a:schemeClr val="tx1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第一步</a:t>
            </a:r>
            <a:r>
              <a:rPr lang="zh-CN" sz="2800" b="1" spc="1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：审题明要求</a:t>
            </a:r>
            <a:endParaRPr lang="zh-CN" sz="2800" b="1" spc="12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</a:endParaRPr>
          </a:p>
        </p:txBody>
      </p:sp>
      <p:sp>
        <p:nvSpPr>
          <p:cNvPr id="24" name="【鲸鱼初语】圆角矩形 3"/>
          <p:cNvSpPr/>
          <p:nvPr/>
        </p:nvSpPr>
        <p:spPr>
          <a:xfrm>
            <a:off x="3755390" y="1609090"/>
            <a:ext cx="3254375" cy="55118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【鲸鱼初语】矩形 19"/>
          <p:cNvSpPr/>
          <p:nvPr/>
        </p:nvSpPr>
        <p:spPr>
          <a:xfrm>
            <a:off x="7186295" y="1605915"/>
            <a:ext cx="1826895" cy="49911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30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句子赏析</a:t>
            </a:r>
            <a:endParaRPr lang="zh-CN" sz="30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6" name="【鲸鱼初语】矩形 19"/>
          <p:cNvSpPr/>
          <p:nvPr/>
        </p:nvSpPr>
        <p:spPr>
          <a:xfrm>
            <a:off x="6513195" y="2339975"/>
            <a:ext cx="4681220" cy="5219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spc="120" dirty="0">
                <a:solidFill>
                  <a:schemeClr val="tx1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第二步</a:t>
            </a:r>
            <a:r>
              <a:rPr lang="zh-CN" sz="2800" b="1" spc="1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：读懂诗歌，明情感</a:t>
            </a:r>
            <a:endParaRPr lang="zh-CN" sz="2800" b="1" spc="12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</a:endParaRPr>
          </a:p>
        </p:txBody>
      </p:sp>
      <p:sp>
        <p:nvSpPr>
          <p:cNvPr id="29" name="【鲸鱼初语】矩形 19"/>
          <p:cNvSpPr/>
          <p:nvPr/>
        </p:nvSpPr>
        <p:spPr>
          <a:xfrm>
            <a:off x="4565650" y="3096895"/>
            <a:ext cx="6928485" cy="52133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90000"/>
              </a:lnSpc>
            </a:pPr>
            <a:r>
              <a:rPr lang="zh-CN" sz="26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看标题、看意象：</a:t>
            </a:r>
            <a:endParaRPr lang="zh-CN" sz="26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sz="2600" b="1" spc="12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飘落的树叶，给人以飘零凄凉之感。</a:t>
            </a:r>
            <a:endParaRPr lang="zh-CN" sz="2600" b="1" spc="12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3" name="【鲸鱼初语】矩形 19"/>
          <p:cNvSpPr/>
          <p:nvPr/>
        </p:nvSpPr>
        <p:spPr>
          <a:xfrm>
            <a:off x="4565650" y="4048760"/>
            <a:ext cx="6928485" cy="81407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90000"/>
              </a:lnSpc>
            </a:pPr>
            <a:r>
              <a:rPr lang="zh-CN" sz="26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看情感关键词：</a:t>
            </a:r>
            <a:r>
              <a:rPr lang="zh-CN" sz="2600" b="1" spc="12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漂泊他乡的孤独与不安、凄凉与悲苦。</a:t>
            </a:r>
            <a:endParaRPr lang="zh-CN" sz="2600" b="1" spc="12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【鲸鱼初语】圆角矩形 3"/>
          <p:cNvSpPr/>
          <p:nvPr/>
        </p:nvSpPr>
        <p:spPr>
          <a:xfrm>
            <a:off x="2035175" y="2339975"/>
            <a:ext cx="870585" cy="55118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【鲸鱼初语】圆角矩形 3"/>
          <p:cNvSpPr/>
          <p:nvPr/>
        </p:nvSpPr>
        <p:spPr>
          <a:xfrm>
            <a:off x="3039745" y="3067050"/>
            <a:ext cx="819785" cy="492125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【鲸鱼初语】圆角矩形 3"/>
          <p:cNvSpPr/>
          <p:nvPr/>
        </p:nvSpPr>
        <p:spPr>
          <a:xfrm>
            <a:off x="2563495" y="3067050"/>
            <a:ext cx="476250" cy="492125"/>
          </a:xfrm>
          <a:prstGeom prst="roundRect">
            <a:avLst/>
          </a:prstGeom>
          <a:noFill/>
          <a:ln w="4762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【鲸鱼初语】圆角矩形 3"/>
          <p:cNvSpPr/>
          <p:nvPr/>
        </p:nvSpPr>
        <p:spPr>
          <a:xfrm>
            <a:off x="1819275" y="3834765"/>
            <a:ext cx="813435" cy="492125"/>
          </a:xfrm>
          <a:prstGeom prst="roundRect">
            <a:avLst/>
          </a:prstGeom>
          <a:noFill/>
          <a:ln w="4762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【鲸鱼初语】圆角矩形 3"/>
          <p:cNvSpPr/>
          <p:nvPr/>
        </p:nvSpPr>
        <p:spPr>
          <a:xfrm>
            <a:off x="3039745" y="3834765"/>
            <a:ext cx="455295" cy="492125"/>
          </a:xfrm>
          <a:prstGeom prst="roundRect">
            <a:avLst/>
          </a:prstGeom>
          <a:noFill/>
          <a:ln w="4762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【鲸鱼初语】圆角矩形 3"/>
          <p:cNvSpPr/>
          <p:nvPr/>
        </p:nvSpPr>
        <p:spPr>
          <a:xfrm>
            <a:off x="2632710" y="4548505"/>
            <a:ext cx="862330" cy="492125"/>
          </a:xfrm>
          <a:prstGeom prst="roundRect">
            <a:avLst/>
          </a:prstGeom>
          <a:noFill/>
          <a:ln w="4762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【鲸鱼初语】圆角矩形 3"/>
          <p:cNvSpPr/>
          <p:nvPr/>
        </p:nvSpPr>
        <p:spPr>
          <a:xfrm>
            <a:off x="1819275" y="5270500"/>
            <a:ext cx="2040255" cy="492125"/>
          </a:xfrm>
          <a:prstGeom prst="roundRect">
            <a:avLst/>
          </a:prstGeom>
          <a:noFill/>
          <a:ln w="47625" cap="flat" cmpd="sng" algn="ctr">
            <a:solidFill>
              <a:srgbClr val="DA26D4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【鲸鱼初语】矩形 19"/>
          <p:cNvSpPr/>
          <p:nvPr/>
        </p:nvSpPr>
        <p:spPr>
          <a:xfrm>
            <a:off x="4565650" y="5040630"/>
            <a:ext cx="6928485" cy="81407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90000"/>
              </a:lnSpc>
            </a:pPr>
            <a:r>
              <a:rPr lang="zh-CN" sz="26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看尾句：</a:t>
            </a:r>
            <a:r>
              <a:rPr lang="zh-CN" sz="2600" b="1" spc="12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</a:t>
            </a:r>
            <a:r>
              <a:rPr lang="en-US" altLang="zh-CN" sz="2600" b="1" spc="12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600" b="1" spc="12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故林</a:t>
            </a:r>
            <a:r>
              <a:rPr lang="en-US" altLang="zh-CN" sz="2600" b="1" spc="12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600" b="1" spc="12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的留恋，抒发对故乡的怀念之情。</a:t>
            </a:r>
            <a:endParaRPr lang="zh-CN" altLang="en-US" sz="2600" b="1" spc="12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ldLvl="0" animBg="1"/>
      <p:bldP spid="24" grpId="0" bldLvl="0" animBg="1"/>
      <p:bldP spid="25" grpId="0"/>
      <p:bldP spid="26" grpId="0" bldLvl="0" animBg="1"/>
      <p:bldP spid="29" grpId="0"/>
      <p:bldP spid="33" grpId="0"/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5735955" cy="706755"/>
            <a:chOff x="1224" y="1086"/>
            <a:chExt cx="9033" cy="1113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7950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方法实践</a:t>
              </a:r>
              <a:r>
                <a:rPr lang="en-US" altLang="zh-CN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·</a:t>
              </a:r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真题演练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6" name="图片 5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sp>
        <p:nvSpPr>
          <p:cNvPr id="16" name="【鲸鱼初语】文本占位符 1"/>
          <p:cNvSpPr>
            <a:spLocks noGrp="1"/>
          </p:cNvSpPr>
          <p:nvPr/>
        </p:nvSpPr>
        <p:spPr>
          <a:xfrm>
            <a:off x="777240" y="1396365"/>
            <a:ext cx="10623550" cy="4613275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：结合语境，赏析诗歌的前两句。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落叶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孔绍安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早秋惊落叶，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飘零似客心。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翻飞不肯下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犹言惜故林。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3" name="【鲸鱼初语】矩形 19"/>
          <p:cNvSpPr/>
          <p:nvPr/>
        </p:nvSpPr>
        <p:spPr>
          <a:xfrm>
            <a:off x="6513195" y="763905"/>
            <a:ext cx="3940175" cy="5219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spc="120" dirty="0">
                <a:solidFill>
                  <a:schemeClr val="tx1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第</a:t>
            </a:r>
            <a:r>
              <a:rPr lang="zh-CN" altLang="en-US" sz="2800" b="1" spc="1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三步：思考答题要点</a:t>
            </a:r>
            <a:endParaRPr lang="zh-CN" altLang="en-US" sz="2800" b="1" spc="12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</a:endParaRPr>
          </a:p>
        </p:txBody>
      </p:sp>
      <p:sp>
        <p:nvSpPr>
          <p:cNvPr id="24" name="【鲸鱼初语】圆角矩形 3"/>
          <p:cNvSpPr/>
          <p:nvPr/>
        </p:nvSpPr>
        <p:spPr>
          <a:xfrm>
            <a:off x="3755390" y="1609090"/>
            <a:ext cx="3254375" cy="55118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【鲸鱼初语】矩形 19"/>
          <p:cNvSpPr/>
          <p:nvPr/>
        </p:nvSpPr>
        <p:spPr>
          <a:xfrm>
            <a:off x="7186295" y="1605915"/>
            <a:ext cx="1826895" cy="49911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30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句子赏析</a:t>
            </a:r>
            <a:endParaRPr lang="zh-CN" sz="30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【鲸鱼初语】矩形 19"/>
          <p:cNvSpPr/>
          <p:nvPr/>
        </p:nvSpPr>
        <p:spPr>
          <a:xfrm>
            <a:off x="4655185" y="2311400"/>
            <a:ext cx="6225540" cy="57213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含义</a:t>
            </a:r>
            <a:r>
              <a:rPr lang="zh-CN" altLang="en-US" sz="2800" b="1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可放到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内容部分</a:t>
            </a:r>
            <a:endParaRPr lang="zh-CN" altLang="en-US" sz="28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【鲸鱼初语】矩形 19"/>
          <p:cNvSpPr/>
          <p:nvPr/>
        </p:nvSpPr>
        <p:spPr>
          <a:xfrm>
            <a:off x="4655185" y="2883535"/>
            <a:ext cx="6861810" cy="57213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手法</a:t>
            </a:r>
            <a:r>
              <a:rPr lang="zh-CN" altLang="en-US" sz="2800" b="1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比喻的修辞，把飘零在外的“客心”比作了早秋落叶</a:t>
            </a:r>
            <a:endParaRPr lang="zh-CN" altLang="en-US" sz="2800" b="1" spc="12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【鲸鱼初语】矩形 19"/>
          <p:cNvSpPr/>
          <p:nvPr/>
        </p:nvSpPr>
        <p:spPr>
          <a:xfrm>
            <a:off x="4655185" y="3909060"/>
            <a:ext cx="6861810" cy="95313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90000"/>
              </a:lnSpc>
            </a:pPr>
            <a:r>
              <a:rPr 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zh-CN" altLang="en-US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内容</a:t>
            </a:r>
            <a:r>
              <a:rPr lang="en-US" alt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特点</a:t>
            </a:r>
            <a:r>
              <a:rPr lang="zh-CN" altLang="en-US" sz="2800" b="1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秋气早来，树叶飘落，令人心惊</a:t>
            </a:r>
            <a:r>
              <a:rPr lang="en-US" altLang="zh-CN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凋零之情就如同这远客的遭遇</a:t>
            </a:r>
            <a:endParaRPr lang="zh-CN" altLang="en-US" sz="28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" name="【鲸鱼初语】矩形 19"/>
          <p:cNvSpPr/>
          <p:nvPr/>
        </p:nvSpPr>
        <p:spPr>
          <a:xfrm>
            <a:off x="4655185" y="4862195"/>
            <a:ext cx="6225540" cy="52895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④情感</a:t>
            </a:r>
            <a:r>
              <a:rPr lang="zh-CN" altLang="en-US" sz="2800" b="1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漂泊他乡的凄凉和悲苦</a:t>
            </a:r>
            <a:endParaRPr lang="zh-CN" altLang="en-US" sz="28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" name="【鲸鱼初语】矩形 19"/>
          <p:cNvSpPr/>
          <p:nvPr/>
        </p:nvSpPr>
        <p:spPr>
          <a:xfrm>
            <a:off x="4655185" y="5608955"/>
            <a:ext cx="6225540" cy="52895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⑤结构</a:t>
            </a:r>
            <a:r>
              <a:rPr lang="zh-CN" altLang="en-US" sz="2800" b="1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体现不明显，可忽略</a:t>
            </a:r>
            <a:endParaRPr lang="zh-CN" altLang="en-US" sz="28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ldLvl="0" animBg="1"/>
      <p:bldP spid="24" grpId="0" bldLvl="0" animBg="1"/>
      <p:bldP spid="25" grpId="0"/>
      <p:bldP spid="12" grpId="0"/>
      <p:bldP spid="13" grpId="0"/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5735955" cy="706755"/>
            <a:chOff x="1224" y="1086"/>
            <a:chExt cx="9033" cy="1113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7950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方法实践</a:t>
              </a:r>
              <a:r>
                <a:rPr lang="en-US" altLang="zh-CN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·</a:t>
              </a:r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真题演练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6" name="图片 5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sp>
        <p:nvSpPr>
          <p:cNvPr id="16" name="【鲸鱼初语】文本占位符 1"/>
          <p:cNvSpPr>
            <a:spLocks noGrp="1"/>
          </p:cNvSpPr>
          <p:nvPr/>
        </p:nvSpPr>
        <p:spPr>
          <a:xfrm>
            <a:off x="777240" y="1396365"/>
            <a:ext cx="10623550" cy="4613275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：结合语境，赏析诗歌的前两句。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落叶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孔绍安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早秋惊落叶，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飘零似客心。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翻飞不肯下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犹言惜故林。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3" name="【鲸鱼初语】矩形 19"/>
          <p:cNvSpPr/>
          <p:nvPr/>
        </p:nvSpPr>
        <p:spPr>
          <a:xfrm>
            <a:off x="6513195" y="763905"/>
            <a:ext cx="4367530" cy="5219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1" spc="1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第四步：结合要点写答案</a:t>
            </a:r>
            <a:endParaRPr lang="zh-CN" altLang="en-US" sz="2800" b="1" spc="12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</a:endParaRPr>
          </a:p>
        </p:txBody>
      </p:sp>
      <p:sp>
        <p:nvSpPr>
          <p:cNvPr id="24" name="【鲸鱼初语】圆角矩形 3"/>
          <p:cNvSpPr/>
          <p:nvPr/>
        </p:nvSpPr>
        <p:spPr>
          <a:xfrm>
            <a:off x="3755390" y="1609090"/>
            <a:ext cx="3254375" cy="55118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【鲸鱼初语】矩形 19"/>
          <p:cNvSpPr/>
          <p:nvPr/>
        </p:nvSpPr>
        <p:spPr>
          <a:xfrm>
            <a:off x="7186295" y="1605915"/>
            <a:ext cx="1826895" cy="49911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30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句子赏析</a:t>
            </a:r>
            <a:endParaRPr lang="zh-CN" sz="30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9" name="【鲸鱼初语】矩形 19"/>
          <p:cNvSpPr/>
          <p:nvPr/>
        </p:nvSpPr>
        <p:spPr>
          <a:xfrm>
            <a:off x="4545330" y="2425065"/>
            <a:ext cx="6854825" cy="342519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en-US" altLang="zh-CN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这两句运用了</a:t>
            </a:r>
            <a:r>
              <a:rPr lang="zh-CN" altLang="en-US" sz="2800" b="1" u="sng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比喻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的修辞手法，把飘零在外的</a:t>
            </a:r>
            <a:r>
              <a:rPr lang="en-US" altLang="zh-CN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客心</a:t>
            </a:r>
            <a:r>
              <a:rPr lang="en-US" altLang="zh-CN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比作了早秋落叶，写了</a:t>
            </a:r>
            <a:r>
              <a:rPr lang="zh-CN" altLang="en-US" sz="2800" b="1" u="sng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秋气早来，树叶飘落，令人心惊;凋零之情就如同这远客的遭遇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的内容，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抒发了自己</a:t>
            </a:r>
            <a:r>
              <a:rPr lang="zh-CN" altLang="en-US" sz="2800" b="1" u="sng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漂泊他乡的凄凉和悲苦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ldLvl="0" animBg="1"/>
      <p:bldP spid="24" grpId="0" bldLvl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39788" y="2051673"/>
            <a:ext cx="5152713" cy="1815427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839788" y="4090781"/>
            <a:ext cx="5152713" cy="1815427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p>
            <a:pPr algn="ctr"/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6199512" y="2051673"/>
            <a:ext cx="5152713" cy="1815427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6199512" y="4090781"/>
            <a:ext cx="5152713" cy="1815427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p>
            <a:pPr algn="ctr"/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序号"/>
          <p:cNvSpPr txBox="1"/>
          <p:nvPr>
            <p:custDataLst>
              <p:tags r:id="rId5"/>
            </p:custDataLst>
          </p:nvPr>
        </p:nvSpPr>
        <p:spPr>
          <a:xfrm>
            <a:off x="1431009" y="2509535"/>
            <a:ext cx="900054" cy="9000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lIns="0" tIns="0" rIns="0" bIns="0" rtlCol="0" anchor="ctr" anchorCtr="1">
            <a:noAutofit/>
          </a:bodyPr>
          <a:p>
            <a:pPr algn="r">
              <a:lnSpc>
                <a:spcPct val="100000"/>
              </a:lnSpc>
            </a:pPr>
            <a:r>
              <a:rPr lang="en-US" altLang="zh-CN" sz="32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01</a:t>
            </a:r>
            <a:endParaRPr lang="en-US" altLang="zh-CN" sz="32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项标题"/>
          <p:cNvSpPr txBox="1"/>
          <p:nvPr>
            <p:custDataLst>
              <p:tags r:id="rId6"/>
            </p:custDataLst>
          </p:nvPr>
        </p:nvSpPr>
        <p:spPr>
          <a:xfrm>
            <a:off x="2447925" y="2437765"/>
            <a:ext cx="3681730" cy="10439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中考常见设问方式</a:t>
            </a:r>
            <a:endParaRPr lang="zh-CN" altLang="en-US" sz="3200" b="1" spc="300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序号"/>
          <p:cNvSpPr txBox="1"/>
          <p:nvPr>
            <p:custDataLst>
              <p:tags r:id="rId7"/>
            </p:custDataLst>
          </p:nvPr>
        </p:nvSpPr>
        <p:spPr>
          <a:xfrm>
            <a:off x="1431009" y="4548008"/>
            <a:ext cx="900054" cy="9000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lIns="0" tIns="0" rIns="0" bIns="0" rtlCol="0" anchor="ctr" anchorCtr="1">
            <a:noAutofit/>
          </a:bodyPr>
          <a:p>
            <a:pPr algn="r">
              <a:lnSpc>
                <a:spcPct val="100000"/>
              </a:lnSpc>
            </a:pPr>
            <a:r>
              <a:rPr lang="en-US" altLang="zh-CN" sz="32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02</a:t>
            </a:r>
            <a:endParaRPr lang="en-US" altLang="zh-CN" sz="32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项标题"/>
          <p:cNvSpPr txBox="1"/>
          <p:nvPr>
            <p:custDataLst>
              <p:tags r:id="rId8"/>
            </p:custDataLst>
          </p:nvPr>
        </p:nvSpPr>
        <p:spPr>
          <a:xfrm>
            <a:off x="2447925" y="4476115"/>
            <a:ext cx="3503930" cy="10439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lnSpc>
                <a:spcPct val="110000"/>
              </a:lnSpc>
            </a:pPr>
            <a:r>
              <a:rPr lang="zh-CN" altLang="en-US" sz="3200" b="1" spc="3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技法点拨：</a:t>
            </a:r>
            <a:endParaRPr lang="zh-CN" altLang="en-US" sz="3200" b="1" spc="300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spc="3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五个要点助高分</a:t>
            </a:r>
            <a:endParaRPr lang="zh-CN" altLang="en-US" sz="3200" b="1" spc="300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序号"/>
          <p:cNvSpPr txBox="1"/>
          <p:nvPr>
            <p:custDataLst>
              <p:tags r:id="rId9"/>
            </p:custDataLst>
          </p:nvPr>
        </p:nvSpPr>
        <p:spPr>
          <a:xfrm>
            <a:off x="6583710" y="2509535"/>
            <a:ext cx="900054" cy="9000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lIns="0" tIns="0" rIns="0" bIns="0" rtlCol="0" anchor="ctr" anchorCtr="1">
            <a:noAutofit/>
          </a:bodyPr>
          <a:p>
            <a:pPr algn="r">
              <a:lnSpc>
                <a:spcPct val="100000"/>
              </a:lnSpc>
            </a:pPr>
            <a:r>
              <a:rPr lang="en-US" sz="3200" b="1" dirty="0">
                <a:solidFill>
                  <a:schemeClr val="accent4"/>
                </a:solidFill>
                <a:latin typeface="+mn-ea"/>
              </a:rPr>
              <a:t>03</a:t>
            </a:r>
            <a:endParaRPr lang="en-US" sz="3200" b="1" dirty="0">
              <a:solidFill>
                <a:schemeClr val="accent4"/>
              </a:solidFill>
              <a:latin typeface="+mn-ea"/>
            </a:endParaRPr>
          </a:p>
        </p:txBody>
      </p:sp>
      <p:sp>
        <p:nvSpPr>
          <p:cNvPr id="25" name="项标题"/>
          <p:cNvSpPr txBox="1"/>
          <p:nvPr>
            <p:custDataLst>
              <p:tags r:id="rId10"/>
            </p:custDataLst>
          </p:nvPr>
        </p:nvSpPr>
        <p:spPr>
          <a:xfrm>
            <a:off x="7739514" y="2437141"/>
            <a:ext cx="2750986" cy="10438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方法实践演练</a:t>
            </a:r>
            <a:endParaRPr lang="zh-CN" altLang="en-US" sz="2400" b="1" spc="300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26" name="序号"/>
          <p:cNvSpPr txBox="1"/>
          <p:nvPr>
            <p:custDataLst>
              <p:tags r:id="rId11"/>
            </p:custDataLst>
          </p:nvPr>
        </p:nvSpPr>
        <p:spPr>
          <a:xfrm>
            <a:off x="6583710" y="4548008"/>
            <a:ext cx="900054" cy="9000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lIns="0" tIns="0" rIns="0" bIns="0" rtlCol="0" anchor="ctr" anchorCtr="1">
            <a:noAutofit/>
          </a:bodyPr>
          <a:p>
            <a:pPr algn="r">
              <a:lnSpc>
                <a:spcPct val="100000"/>
              </a:lnSpc>
            </a:pPr>
            <a:r>
              <a:rPr lang="en-US" altLang="zh-CN" sz="32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04</a:t>
            </a:r>
            <a:endParaRPr lang="en-US" altLang="zh-CN" sz="32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项标题"/>
          <p:cNvSpPr txBox="1"/>
          <p:nvPr>
            <p:custDataLst>
              <p:tags r:id="rId12"/>
            </p:custDataLst>
          </p:nvPr>
        </p:nvSpPr>
        <p:spPr>
          <a:xfrm>
            <a:off x="7739514" y="4475614"/>
            <a:ext cx="2750986" cy="10438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真题强化训练</a:t>
            </a:r>
            <a:endParaRPr lang="zh-CN" altLang="en-US" sz="3200" b="1" spc="300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【鲸鱼初语】标题 2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746800" y="875100"/>
            <a:ext cx="10800000" cy="792000"/>
          </a:xfrm>
        </p:spPr>
        <p:txBody>
          <a:bodyPr/>
          <a:p>
            <a:r>
              <a:rPr lang="zh-CN" altLang="en-US" sz="4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altLang="en-US" sz="4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94315" y="365760"/>
            <a:ext cx="1492250" cy="43878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0" grpId="1" animBg="1"/>
      <p:bldP spid="11" grpId="1"/>
      <p:bldP spid="5" grpId="0" animBg="1"/>
      <p:bldP spid="12" grpId="0" animBg="1"/>
      <p:bldP spid="17" grpId="0"/>
      <p:bldP spid="8" grpId="0" animBg="1"/>
      <p:bldP spid="24" grpId="0" animBg="1"/>
      <p:bldP spid="25" grpId="0"/>
      <p:bldP spid="9" grpId="0" animBg="1"/>
      <p:bldP spid="26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5735955" cy="706755"/>
            <a:chOff x="1224" y="1086"/>
            <a:chExt cx="9033" cy="1113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7950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方法实践</a:t>
              </a:r>
              <a:r>
                <a:rPr lang="en-US" altLang="zh-CN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·</a:t>
              </a:r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真题演练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6" name="图片 5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sp>
        <p:nvSpPr>
          <p:cNvPr id="16" name="【鲸鱼初语】文本占位符 1"/>
          <p:cNvSpPr>
            <a:spLocks noGrp="1"/>
          </p:cNvSpPr>
          <p:nvPr/>
        </p:nvSpPr>
        <p:spPr>
          <a:xfrm>
            <a:off x="777240" y="1396365"/>
            <a:ext cx="10623550" cy="4902835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：全诗描写海棠运用了什么写作手法，试作简要赏析。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海　棠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[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]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苏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轼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东风袅袅泛崇光，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香雾空蒙月转廊。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只恐夜深花睡去，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故烧高烛照红妆。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60000"/>
              </a:lnSpc>
            </a:pP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【注】这首诗写作于公元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1084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宋神宗元丰七年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，当时作者被贬黄州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今湖北黄冈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任团练副使已经五个年头。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3" name="【鲸鱼初语】矩形 19"/>
          <p:cNvSpPr/>
          <p:nvPr/>
        </p:nvSpPr>
        <p:spPr>
          <a:xfrm>
            <a:off x="6513195" y="763905"/>
            <a:ext cx="3589020" cy="5219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spc="120" dirty="0">
                <a:solidFill>
                  <a:schemeClr val="tx1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第一步</a:t>
            </a:r>
            <a:r>
              <a:rPr lang="zh-CN" sz="2800" b="1" spc="1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：审题明要求</a:t>
            </a:r>
            <a:endParaRPr lang="zh-CN" sz="2800" b="1" spc="12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</a:endParaRPr>
          </a:p>
        </p:txBody>
      </p:sp>
      <p:sp>
        <p:nvSpPr>
          <p:cNvPr id="24" name="【鲸鱼初语】圆角矩形 3"/>
          <p:cNvSpPr/>
          <p:nvPr/>
        </p:nvSpPr>
        <p:spPr>
          <a:xfrm>
            <a:off x="6192520" y="1489075"/>
            <a:ext cx="1619885" cy="55118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【鲸鱼初语】矩形 19"/>
          <p:cNvSpPr/>
          <p:nvPr/>
        </p:nvSpPr>
        <p:spPr>
          <a:xfrm>
            <a:off x="9784715" y="2040255"/>
            <a:ext cx="1798320" cy="49911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90000"/>
              </a:lnSpc>
            </a:pPr>
            <a:r>
              <a:rPr lang="zh-CN" sz="30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手法分析</a:t>
            </a:r>
            <a:endParaRPr lang="zh-CN" sz="30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【鲸鱼初语】圆角矩形 3"/>
          <p:cNvSpPr/>
          <p:nvPr/>
        </p:nvSpPr>
        <p:spPr>
          <a:xfrm>
            <a:off x="9784715" y="1489075"/>
            <a:ext cx="824230" cy="55118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【鲸鱼初语】矩形 19"/>
          <p:cNvSpPr/>
          <p:nvPr/>
        </p:nvSpPr>
        <p:spPr>
          <a:xfrm>
            <a:off x="6513195" y="2489835"/>
            <a:ext cx="4681220" cy="5219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spc="120" dirty="0">
                <a:solidFill>
                  <a:schemeClr val="tx1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第二步</a:t>
            </a:r>
            <a:r>
              <a:rPr lang="zh-CN" sz="2800" b="1" spc="1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：读懂诗歌，明情感</a:t>
            </a:r>
            <a:endParaRPr lang="zh-CN" sz="2800" b="1" spc="12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</a:endParaRPr>
          </a:p>
        </p:txBody>
      </p:sp>
      <p:sp>
        <p:nvSpPr>
          <p:cNvPr id="14" name="【鲸鱼初语】圆角矩形 3"/>
          <p:cNvSpPr/>
          <p:nvPr/>
        </p:nvSpPr>
        <p:spPr>
          <a:xfrm>
            <a:off x="1950720" y="2678430"/>
            <a:ext cx="1791335" cy="52070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【鲸鱼初语】矩形 19"/>
          <p:cNvSpPr/>
          <p:nvPr/>
        </p:nvSpPr>
        <p:spPr>
          <a:xfrm>
            <a:off x="4683760" y="3194685"/>
            <a:ext cx="6801485" cy="52705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10000"/>
              </a:lnSpc>
            </a:pPr>
            <a:r>
              <a:rPr lang="zh-CN" sz="26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看作者、看注释：</a:t>
            </a:r>
            <a:r>
              <a:rPr lang="zh-CN" sz="2600" b="1" spc="12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被贬，仕途不顺</a:t>
            </a:r>
            <a:endParaRPr lang="zh-CN" sz="2600" b="1" spc="12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" name="【鲸鱼初语】圆角矩形 3"/>
          <p:cNvSpPr/>
          <p:nvPr/>
        </p:nvSpPr>
        <p:spPr>
          <a:xfrm>
            <a:off x="8882380" y="5520055"/>
            <a:ext cx="1953260" cy="52070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【鲸鱼初语】圆角矩形 3"/>
          <p:cNvSpPr/>
          <p:nvPr/>
        </p:nvSpPr>
        <p:spPr>
          <a:xfrm>
            <a:off x="2882900" y="3258185"/>
            <a:ext cx="1132205" cy="463550"/>
          </a:xfrm>
          <a:prstGeom prst="roundRect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【鲸鱼初语】矩形 19"/>
          <p:cNvSpPr/>
          <p:nvPr/>
        </p:nvSpPr>
        <p:spPr>
          <a:xfrm>
            <a:off x="4683760" y="3803650"/>
            <a:ext cx="6801485" cy="52705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10000"/>
              </a:lnSpc>
            </a:pPr>
            <a:r>
              <a:rPr lang="zh-CN" sz="26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看意象：</a:t>
            </a:r>
            <a:r>
              <a:rPr lang="zh-CN" sz="2600" b="1" spc="12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海棠优雅脱俗之美</a:t>
            </a:r>
            <a:endParaRPr lang="zh-CN" sz="2600" b="1" spc="12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" name="【鲸鱼初语】圆角矩形 3"/>
          <p:cNvSpPr/>
          <p:nvPr/>
        </p:nvSpPr>
        <p:spPr>
          <a:xfrm>
            <a:off x="1401445" y="3803650"/>
            <a:ext cx="742950" cy="463550"/>
          </a:xfrm>
          <a:prstGeom prst="roundRect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【鲸鱼初语】圆角矩形 3"/>
          <p:cNvSpPr/>
          <p:nvPr/>
        </p:nvSpPr>
        <p:spPr>
          <a:xfrm>
            <a:off x="1401445" y="4377055"/>
            <a:ext cx="743585" cy="463550"/>
          </a:xfrm>
          <a:prstGeom prst="roundRect">
            <a:avLst/>
          </a:prstGeom>
          <a:noFill/>
          <a:ln w="28575" cap="flat" cmpd="sng" algn="ctr">
            <a:solidFill>
              <a:srgbClr val="DA26D4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【鲸鱼初语】矩形 19"/>
          <p:cNvSpPr/>
          <p:nvPr/>
        </p:nvSpPr>
        <p:spPr>
          <a:xfrm>
            <a:off x="4683760" y="4357370"/>
            <a:ext cx="6801485" cy="52705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10000"/>
              </a:lnSpc>
            </a:pPr>
            <a:r>
              <a:rPr lang="zh-CN" sz="26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看情感关键词：</a:t>
            </a:r>
            <a:r>
              <a:rPr lang="zh-CN" sz="2600" b="1" spc="12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爱花惜花，暗含怀才不遇</a:t>
            </a:r>
            <a:endParaRPr lang="zh-CN" sz="2600" b="1" spc="12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ldLvl="0" animBg="1"/>
      <p:bldP spid="24" grpId="0" bldLvl="0" animBg="1"/>
      <p:bldP spid="25" grpId="0"/>
      <p:bldP spid="12" grpId="0" bldLvl="0" animBg="1"/>
      <p:bldP spid="13" grpId="0" bldLvl="0" animBg="1"/>
      <p:bldP spid="14" grpId="0" bldLvl="0" animBg="1"/>
      <p:bldP spid="15" grpId="0"/>
      <p:bldP spid="17" grpId="0" bldLvl="0" animBg="1"/>
      <p:bldP spid="18" grpId="0" bldLvl="0" animBg="1"/>
      <p:bldP spid="19" grpId="0"/>
      <p:bldP spid="20" grpId="0" bldLvl="0" animBg="1"/>
      <p:bldP spid="21" grpId="0" bldLvl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5735955" cy="706755"/>
            <a:chOff x="1224" y="1086"/>
            <a:chExt cx="9033" cy="1113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7950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方法实践</a:t>
              </a:r>
              <a:r>
                <a:rPr lang="en-US" altLang="zh-CN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·</a:t>
              </a:r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真题演练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6" name="图片 5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sp>
        <p:nvSpPr>
          <p:cNvPr id="16" name="【鲸鱼初语】文本占位符 1"/>
          <p:cNvSpPr>
            <a:spLocks noGrp="1"/>
          </p:cNvSpPr>
          <p:nvPr/>
        </p:nvSpPr>
        <p:spPr>
          <a:xfrm>
            <a:off x="777240" y="1396365"/>
            <a:ext cx="10623550" cy="4902835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：全诗描写海棠运用了什么写作手法，试作简要赏析。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海　棠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[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]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苏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轼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东风袅袅泛崇光，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香雾空蒙月转廊。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只恐夜深花睡去，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故烧高烛照红妆。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60000"/>
              </a:lnSpc>
            </a:pP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【注】这首诗写作于公元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1084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宋神宗元丰七年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，当时作者被贬黄州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今湖北黄冈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任团练副使已经五个年头。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3" name="【鲸鱼初语】矩形 19"/>
          <p:cNvSpPr/>
          <p:nvPr/>
        </p:nvSpPr>
        <p:spPr>
          <a:xfrm>
            <a:off x="6513195" y="763905"/>
            <a:ext cx="3956685" cy="5219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spc="120" dirty="0">
                <a:solidFill>
                  <a:schemeClr val="tx1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第</a:t>
            </a:r>
            <a:r>
              <a:rPr lang="zh-CN" altLang="en-US" sz="2800" b="1" spc="1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三步：思考答题要点</a:t>
            </a:r>
            <a:endParaRPr lang="zh-CN" altLang="en-US" sz="2800" b="1" spc="12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</a:endParaRPr>
          </a:p>
        </p:txBody>
      </p:sp>
      <p:sp>
        <p:nvSpPr>
          <p:cNvPr id="24" name="【鲸鱼初语】圆角矩形 3"/>
          <p:cNvSpPr/>
          <p:nvPr/>
        </p:nvSpPr>
        <p:spPr>
          <a:xfrm>
            <a:off x="6177915" y="1493520"/>
            <a:ext cx="1619885" cy="55118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【鲸鱼初语】矩形 19"/>
          <p:cNvSpPr/>
          <p:nvPr/>
        </p:nvSpPr>
        <p:spPr>
          <a:xfrm>
            <a:off x="9897745" y="1082040"/>
            <a:ext cx="1854835" cy="49911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90000"/>
              </a:lnSpc>
            </a:pPr>
            <a:r>
              <a:rPr lang="zh-CN" sz="30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手法分析</a:t>
            </a:r>
            <a:endParaRPr lang="zh-CN" sz="30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【鲸鱼初语】圆角矩形 3"/>
          <p:cNvSpPr/>
          <p:nvPr/>
        </p:nvSpPr>
        <p:spPr>
          <a:xfrm>
            <a:off x="9753600" y="1489075"/>
            <a:ext cx="824230" cy="55118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【鲸鱼初语】矩形 19"/>
          <p:cNvSpPr/>
          <p:nvPr/>
        </p:nvSpPr>
        <p:spPr>
          <a:xfrm>
            <a:off x="4548505" y="2141855"/>
            <a:ext cx="6225540" cy="57213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含义</a:t>
            </a:r>
            <a:r>
              <a:rPr lang="zh-CN" altLang="en-US" sz="2800" b="1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赏析句子，忽略此步骤</a:t>
            </a:r>
            <a:endParaRPr lang="zh-CN" altLang="en-US" sz="2800" b="1" spc="12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【鲸鱼初语】矩形 19"/>
          <p:cNvSpPr/>
          <p:nvPr/>
        </p:nvSpPr>
        <p:spPr>
          <a:xfrm>
            <a:off x="4548505" y="2713990"/>
            <a:ext cx="6996430" cy="102489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90000"/>
              </a:lnSpc>
            </a:pPr>
            <a:r>
              <a:rPr 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手法</a:t>
            </a:r>
            <a:r>
              <a:rPr lang="zh-CN" altLang="en-US" sz="2800" b="1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虚实结合，前两句海棠在东风月色中的光彩和芬芳，是实写；后两句诗写海棠的神态，是虚写</a:t>
            </a:r>
            <a:endParaRPr lang="zh-CN" altLang="en-US" sz="28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【鲸鱼初语】矩形 19"/>
          <p:cNvSpPr/>
          <p:nvPr/>
        </p:nvSpPr>
        <p:spPr>
          <a:xfrm>
            <a:off x="4548505" y="3944620"/>
            <a:ext cx="6861810" cy="55626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90000"/>
              </a:lnSpc>
            </a:pPr>
            <a:r>
              <a:rPr 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zh-CN" altLang="en-US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内容</a:t>
            </a:r>
            <a:r>
              <a:rPr lang="en-US" alt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特点</a:t>
            </a:r>
            <a:r>
              <a:rPr lang="zh-CN" altLang="en-US" sz="2800" b="1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表现了海棠优雅脱俗的美</a:t>
            </a:r>
            <a:endParaRPr lang="zh-CN" altLang="en-US" sz="28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【鲸鱼初语】矩形 19"/>
          <p:cNvSpPr/>
          <p:nvPr/>
        </p:nvSpPr>
        <p:spPr>
          <a:xfrm>
            <a:off x="4548505" y="4412615"/>
            <a:ext cx="6906260" cy="77724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90000"/>
              </a:lnSpc>
            </a:pPr>
            <a:r>
              <a:rPr 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④情感</a:t>
            </a:r>
            <a:r>
              <a:rPr lang="zh-CN" altLang="en-US" sz="2800" b="1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抒发了诗人爱花惜花的感情，更抒写了怀才不遇的人生感慨</a:t>
            </a:r>
            <a:endParaRPr lang="zh-CN" altLang="en-US" sz="28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【鲸鱼初语】矩形 19"/>
          <p:cNvSpPr/>
          <p:nvPr/>
        </p:nvSpPr>
        <p:spPr>
          <a:xfrm>
            <a:off x="4548505" y="5198745"/>
            <a:ext cx="6388100" cy="41211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90000"/>
              </a:lnSpc>
            </a:pPr>
            <a:r>
              <a:rPr lang="zh-CN" sz="2800" b="1" u="sng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⑤结构</a:t>
            </a:r>
            <a:r>
              <a:rPr lang="zh-CN" altLang="en-US" sz="2800" b="1" spc="12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体现不明显，可忽略</a:t>
            </a:r>
            <a:endParaRPr lang="zh-CN" altLang="en-US" sz="28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ldLvl="0" animBg="1"/>
      <p:bldP spid="24" grpId="0" bldLvl="0" animBg="1"/>
      <p:bldP spid="25" grpId="0"/>
      <p:bldP spid="12" grpId="0" bldLvl="0" animBg="1"/>
      <p:bldP spid="3" grpId="0"/>
      <p:bldP spid="4" grpId="0"/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5735955" cy="706755"/>
            <a:chOff x="1224" y="1086"/>
            <a:chExt cx="9033" cy="1113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7950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方法实践</a:t>
              </a:r>
              <a:r>
                <a:rPr lang="en-US" altLang="zh-CN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·</a:t>
              </a:r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真题演练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6" name="图片 5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sp>
        <p:nvSpPr>
          <p:cNvPr id="16" name="【鲸鱼初语】文本占位符 1"/>
          <p:cNvSpPr>
            <a:spLocks noGrp="1"/>
          </p:cNvSpPr>
          <p:nvPr/>
        </p:nvSpPr>
        <p:spPr>
          <a:xfrm>
            <a:off x="777240" y="1396365"/>
            <a:ext cx="10623550" cy="4902835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：全诗描写海棠运用了什么写作手法，试作简要赏析。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海　棠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[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]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苏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轼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东风袅袅泛崇光，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香雾空蒙月转廊。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只恐夜深花睡去，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故烧高烛照红妆。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60000"/>
              </a:lnSpc>
            </a:pP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【注】这首诗写作于公元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1084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宋神宗元丰七年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，当时作者被贬黄州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今湖北黄冈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任团练副使已经五个年头。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3" name="【鲸鱼初语】矩形 19"/>
          <p:cNvSpPr/>
          <p:nvPr/>
        </p:nvSpPr>
        <p:spPr>
          <a:xfrm>
            <a:off x="6513195" y="763905"/>
            <a:ext cx="4309110" cy="5219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 b="1" spc="120" dirty="0">
                <a:solidFill>
                  <a:schemeClr val="tx1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第</a:t>
            </a:r>
            <a:r>
              <a:rPr lang="zh-CN" altLang="en-US" sz="2800" b="1" spc="1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四步：结合要点写答案</a:t>
            </a:r>
            <a:endParaRPr lang="zh-CN" altLang="en-US" sz="2800" b="1" spc="12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</a:endParaRPr>
          </a:p>
        </p:txBody>
      </p:sp>
      <p:sp>
        <p:nvSpPr>
          <p:cNvPr id="24" name="【鲸鱼初语】圆角矩形 3"/>
          <p:cNvSpPr/>
          <p:nvPr/>
        </p:nvSpPr>
        <p:spPr>
          <a:xfrm>
            <a:off x="6199505" y="1489075"/>
            <a:ext cx="1619885" cy="55118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【鲸鱼初语】矩形 19"/>
          <p:cNvSpPr/>
          <p:nvPr/>
        </p:nvSpPr>
        <p:spPr>
          <a:xfrm>
            <a:off x="9742170" y="2088515"/>
            <a:ext cx="1854835" cy="49911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90000"/>
              </a:lnSpc>
            </a:pPr>
            <a:r>
              <a:rPr lang="zh-CN" sz="30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手法分析</a:t>
            </a:r>
            <a:endParaRPr lang="zh-CN" sz="30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【鲸鱼初语】圆角矩形 3"/>
          <p:cNvSpPr/>
          <p:nvPr/>
        </p:nvSpPr>
        <p:spPr>
          <a:xfrm>
            <a:off x="9742170" y="1489075"/>
            <a:ext cx="824230" cy="55118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【鲸鱼初语】矩形 19"/>
          <p:cNvSpPr/>
          <p:nvPr/>
        </p:nvSpPr>
        <p:spPr>
          <a:xfrm>
            <a:off x="4545330" y="2425065"/>
            <a:ext cx="6981825" cy="298577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30000"/>
              </a:lnSpc>
            </a:pPr>
            <a:r>
              <a:rPr lang="en-US" altLang="zh-CN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 u="sng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虚实结合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的手法：前两句描绘了海棠在东风月色中的光彩和芬芳，是</a:t>
            </a:r>
            <a:r>
              <a:rPr lang="zh-CN" altLang="en-US" sz="2800" b="1" u="sng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实写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；后两句诗写海棠的神态，是</a:t>
            </a:r>
            <a:r>
              <a:rPr lang="zh-CN" altLang="en-US" sz="2800" b="1" u="sng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虚写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。既表现了海棠</a:t>
            </a:r>
            <a:r>
              <a:rPr lang="zh-CN" altLang="en-US" sz="2800" b="1" u="sng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优雅脱俗的美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，也抒发了诗人</a:t>
            </a:r>
            <a:r>
              <a:rPr lang="zh-CN" altLang="en-US" sz="2800" b="1" u="sng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爱花惜花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的感情，更抒写了</a:t>
            </a:r>
            <a:r>
              <a:rPr lang="zh-CN" altLang="en-US" sz="2800" b="1" u="sng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怀才不遇</a:t>
            </a:r>
            <a:r>
              <a:rPr lang="zh-CN" altLang="en-US" sz="2800" b="1" spc="120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的人生感慨。</a:t>
            </a:r>
            <a:endParaRPr lang="zh-CN" altLang="en-US" sz="2800" b="1" spc="120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ldLvl="0" animBg="1"/>
      <p:bldP spid="24" grpId="0" bldLvl="0" animBg="1"/>
      <p:bldP spid="25" grpId="0"/>
      <p:bldP spid="12" grpId="0" bldLvl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【公众号：鲸鱼初语】文本框 1"/>
          <p:cNvSpPr txBox="1"/>
          <p:nvPr/>
        </p:nvSpPr>
        <p:spPr>
          <a:xfrm>
            <a:off x="1828800" y="2786380"/>
            <a:ext cx="84982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60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（四）真题强化训练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【鲸鱼初语】文本占位符 1"/>
          <p:cNvSpPr>
            <a:spLocks noGrp="1"/>
          </p:cNvSpPr>
          <p:nvPr/>
        </p:nvSpPr>
        <p:spPr>
          <a:xfrm>
            <a:off x="640080" y="4180840"/>
            <a:ext cx="10979150" cy="2021840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对比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(1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分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，将现实中流水般的运粮车队与画里闲适承平的景象作对比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或将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干戈扰扰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的战乱现实与画里闲适承平的景象作对比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)(1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分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表达了诗人对战乱的厌恶，对安定、和平社会的向往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(1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分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如答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比喻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不给分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【鲸鱼初语】文本占位符 1"/>
          <p:cNvSpPr>
            <a:spLocks noGrp="1"/>
          </p:cNvSpPr>
          <p:nvPr/>
        </p:nvSpPr>
        <p:spPr>
          <a:xfrm>
            <a:off x="572135" y="420370"/>
            <a:ext cx="11115675" cy="4015740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（一）阅读下面的诗歌，完成练习。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(3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牧牛图　田锡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干戈扰扰遍中州，挽粟车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行似水流。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何日承平如画里，短蓑长笛一川秋。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【注】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挽粟车：运送军粮的牛车。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从全诗看，最突出的艺术手法是什么？请赏析其妙处。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sz="2800" b="1" dirty="0">
              <a:solidFill>
                <a:srgbClr val="1D41D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【鲸鱼初语】文本占位符 1"/>
          <p:cNvSpPr>
            <a:spLocks noGrp="1"/>
          </p:cNvSpPr>
          <p:nvPr/>
        </p:nvSpPr>
        <p:spPr>
          <a:xfrm>
            <a:off x="640080" y="4180840"/>
            <a:ext cx="10979150" cy="2021840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隐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字的意思是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潜伏的；藏在深处的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小小朱楼隐绿杨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使用了拟人的修辞手法，生动形象地描绘了小红楼在浓郁的绿树荫中隐约可见的画面，抒发了诗人的喜爱之情。</a:t>
            </a:r>
            <a:endParaRPr lang="zh-CN" altLang="en-US" sz="28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【鲸鱼初语】文本占位符 1"/>
          <p:cNvSpPr>
            <a:spLocks noGrp="1"/>
          </p:cNvSpPr>
          <p:nvPr/>
        </p:nvSpPr>
        <p:spPr>
          <a:xfrm>
            <a:off x="572135" y="420370"/>
            <a:ext cx="11115675" cy="4015740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（二）阅读下面的清代诗歌，完成练习。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(3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锦城竹枝词四首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其三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彭懋琪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百花潭对百花庄，小小朱楼隐绿杨。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听得门前花担过，隔帘呼买夜来香。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小小朱楼隐绿杨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隐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字用得极妙，请简要赏析。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sz="2800" b="1" dirty="0">
              <a:solidFill>
                <a:srgbClr val="1D41D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【鲸鱼初语】文本占位符 1"/>
          <p:cNvSpPr>
            <a:spLocks noGrp="1"/>
          </p:cNvSpPr>
          <p:nvPr/>
        </p:nvSpPr>
        <p:spPr>
          <a:xfrm>
            <a:off x="640080" y="4180840"/>
            <a:ext cx="10979150" cy="2021840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6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绿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，表颜色的词，不仅写出了绿油油的草色，而且写出了草由枯转荣的变化，暗示春天不知不觉又回到了草原上。</a:t>
            </a:r>
            <a:endParaRPr lang="zh-CN" altLang="en-US" sz="28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【鲸鱼初语】文本占位符 1"/>
          <p:cNvSpPr>
            <a:spLocks noGrp="1"/>
          </p:cNvSpPr>
          <p:nvPr/>
        </p:nvSpPr>
        <p:spPr>
          <a:xfrm>
            <a:off x="572135" y="420370"/>
            <a:ext cx="11115675" cy="4015740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（三）阅读下面的唐诗，完成题目。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塞下曲四首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其一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李益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蕃州部落能结束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，朝暮驰猎黄河曲。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燕歌未断塞鸿飞，牧马群嘶边草绿。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[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注释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]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能结束：善于戎装打扮。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牧马群嘶边草绿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绿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字用得精妙，请谈谈妙在何处。</a:t>
            </a:r>
            <a:endParaRPr lang="zh-CN" altLang="en-US" sz="2800" b="1" dirty="0">
              <a:solidFill>
                <a:srgbClr val="1D41D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【鲸鱼初语】文本占位符 1"/>
          <p:cNvSpPr>
            <a:spLocks noGrp="1"/>
          </p:cNvSpPr>
          <p:nvPr/>
        </p:nvSpPr>
        <p:spPr>
          <a:xfrm>
            <a:off x="708660" y="4747260"/>
            <a:ext cx="10979150" cy="1586865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①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满阁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花满树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运用夸张的修辞手法，写出了花香弥漫、花朵开满枝头的景象；</a:t>
            </a:r>
            <a:r>
              <a:rPr lang="en-US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②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表达了诗人对春天的喜爱和向往之情。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每点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1.5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分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【鲸鱼初语】文本占位符 1"/>
          <p:cNvSpPr>
            <a:spLocks noGrp="1"/>
          </p:cNvSpPr>
          <p:nvPr/>
        </p:nvSpPr>
        <p:spPr>
          <a:xfrm>
            <a:off x="572135" y="420370"/>
            <a:ext cx="11115675" cy="4015740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（四）阅读下面的诗歌，完成题目。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(3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晓登迎春阁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〔唐〕刘驾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未栉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凭栏眺锦城，烟笼万井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二江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日暮征帆何处泊？天涯一望断人肠。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【注释】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栉：梳头。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万井：千家万户。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二江：指四川境内的郫江、流江。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请从修辞手法和情感两方面简要赏析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香风满阁花满树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一句的表达效果。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sz="2800" b="1" dirty="0">
              <a:solidFill>
                <a:srgbClr val="1D41D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【鲸鱼初语】文本占位符 1"/>
          <p:cNvSpPr>
            <a:spLocks noGrp="1"/>
          </p:cNvSpPr>
          <p:nvPr/>
        </p:nvSpPr>
        <p:spPr>
          <a:xfrm>
            <a:off x="708660" y="4747260"/>
            <a:ext cx="10979150" cy="1586865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颔联通过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三三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两两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的数词叠用及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白苧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红妆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两种色彩对比鲜明的描写，展现了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冶游郎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和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浣纱女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自由活泼的情态，勾勒出春天的盎然生机。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点出数词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分，分析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分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【鲸鱼初语】文本占位符 1"/>
          <p:cNvSpPr>
            <a:spLocks noGrp="1"/>
          </p:cNvSpPr>
          <p:nvPr/>
        </p:nvSpPr>
        <p:spPr>
          <a:xfrm>
            <a:off x="572135" y="420370"/>
            <a:ext cx="11115675" cy="4015740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（五）赏读《江上行》，完成诗歌后面的问题。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(3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江上行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〔明〕周叙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江流昨夜添新雨，绿树流莺娇不语。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三三白苧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冶游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郎，两两红妆浣纱女。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青山江上峙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嵯峨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，江中新水生洪波。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画船挝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⑤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鼓凌风去，两岸春声杂棹歌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⑥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颔联寥寥数语，就勾勒出春天的盎然生机，请从用词的角度简要分析诗人是如何做到这一点的。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sz="2800" b="1" dirty="0">
              <a:solidFill>
                <a:srgbClr val="1D41D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【鲸鱼初语】文本占位符 1"/>
          <p:cNvSpPr>
            <a:spLocks noGrp="1"/>
          </p:cNvSpPr>
          <p:nvPr/>
        </p:nvSpPr>
        <p:spPr>
          <a:xfrm>
            <a:off x="708660" y="4436110"/>
            <a:ext cx="10979150" cy="1814195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①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我赞同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急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字，因为首先此时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风斜雨细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，小麦将黄时天又转冷，正是农人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抢收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时；</a:t>
            </a:r>
            <a:r>
              <a:rPr lang="en-US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②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其次，秧苗长势喜人，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急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字更能突出农户们在面对丰收时的干劲十足。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每点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分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【鲸鱼初语】文本占位符 1"/>
          <p:cNvSpPr>
            <a:spLocks noGrp="1"/>
          </p:cNvSpPr>
          <p:nvPr/>
        </p:nvSpPr>
        <p:spPr>
          <a:xfrm>
            <a:off x="572135" y="420370"/>
            <a:ext cx="11115675" cy="4015740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（六）赏读《减字木兰花》，完成诗词后面的问题。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(4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减字木兰花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endParaRPr lang="en-US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〔宋〕卢炳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莎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衫筠笠。正是村村农务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□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。绿水千畦。惭愧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秧针出得齐。　　风斜雨细。麦欲黄时寒又至。馌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妇耕夫。画作今年稔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⑤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岁图。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词中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en-US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□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处，有人推测是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字，有人推测是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急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字，你赞同哪种观点？请联系全词内容阐述理由。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(4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sz="2800" b="1" dirty="0">
              <a:solidFill>
                <a:srgbClr val="1D41D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【公众号：鲸鱼初语】文本框 1"/>
          <p:cNvSpPr txBox="1"/>
          <p:nvPr/>
        </p:nvSpPr>
        <p:spPr>
          <a:xfrm>
            <a:off x="1668145" y="2786380"/>
            <a:ext cx="87509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（一）中考常见设问方式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【鲸鱼初语】文本占位符 1"/>
          <p:cNvSpPr>
            <a:spLocks noGrp="1"/>
          </p:cNvSpPr>
          <p:nvPr/>
        </p:nvSpPr>
        <p:spPr>
          <a:xfrm>
            <a:off x="708660" y="4436110"/>
            <a:ext cx="10979150" cy="1814195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不能。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访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有探访、寻访的意思，这里意为遣人去打探弟弟们的消息，体现了诗人对家人安危的深切关怀和急切想知道家人近况的心情。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问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字过于直白、平叙，不能表现出这种情感。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观点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分，理由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分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【鲸鱼初语】文本占位符 1"/>
          <p:cNvSpPr>
            <a:spLocks noGrp="1"/>
          </p:cNvSpPr>
          <p:nvPr/>
        </p:nvSpPr>
        <p:spPr>
          <a:xfrm>
            <a:off x="572135" y="420370"/>
            <a:ext cx="11115675" cy="4015740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（七）赏读《寄诸弟》，完成诗歌后面的问题。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寄诸弟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〔唐〕韦应物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岁暮兵戈乱京国，帛书间道访存亡。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还信忽从天上落，唯知彼此泪千行。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“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帛书间道访存亡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访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字能否换成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字，请说明你的观点并简述理由。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sz="2800" b="1" dirty="0">
              <a:solidFill>
                <a:srgbClr val="1D41D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【鲸鱼初语】文本占位符 1"/>
          <p:cNvSpPr>
            <a:spLocks noGrp="1"/>
          </p:cNvSpPr>
          <p:nvPr/>
        </p:nvSpPr>
        <p:spPr>
          <a:xfrm>
            <a:off x="640715" y="5036820"/>
            <a:ext cx="10979150" cy="1379220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示例一：诗人将异乡与家乡的景物对比。写异乡景象，用枫落、空江、冻烟、西风，而写家乡的风光，则是春光明媚，冰消水暖。从景色描绘中，透露出诗人的思乡之情。</a:t>
            </a:r>
            <a:endParaRPr lang="zh-CN" altLang="en-US" sz="28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【鲸鱼初语】文本占位符 1"/>
          <p:cNvSpPr>
            <a:spLocks noGrp="1"/>
          </p:cNvSpPr>
          <p:nvPr/>
        </p:nvSpPr>
        <p:spPr>
          <a:xfrm>
            <a:off x="572135" y="420370"/>
            <a:ext cx="11115675" cy="4015740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（八）赏读《送徐兴公还家》，完成诗歌后面的问题。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(3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送徐兴公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还家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〔明〕谢肇淛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枫落空江生冻烟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，西风羸马不胜鞭。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冰消浙水知家近，春到闽山在客先。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斜日雁边看故国，孤帆雪里过残年。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怜予久负寒鸥约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，魂梦从君碧海天。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【注】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徐兴公：作者的同乡好友。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冻烟：下雪前积聚的云烟。</a:t>
            </a:r>
            <a:r>
              <a:rPr lang="en-US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寒鸥约：与鸥鸟订立的盟约。喻指退隐。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“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对比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是古代诗歌中常见的艺术手法之一。请分析本诗中诗人是如何运用对比手法表现情感的。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sz="2800" b="1" dirty="0">
              <a:solidFill>
                <a:srgbClr val="1D41D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【鲸鱼初语】文本占位符 1"/>
          <p:cNvSpPr>
            <a:spLocks noGrp="1"/>
          </p:cNvSpPr>
          <p:nvPr/>
        </p:nvSpPr>
        <p:spPr>
          <a:xfrm>
            <a:off x="708660" y="4864735"/>
            <a:ext cx="10979150" cy="1600200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抱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字运用动作描写，生动形象地写出将士们无心睡眠、怀抱马鞍、随时准备应战的情形，表现了将士戍边生活的艰辛、战事的紧急，表达出将士们心系战场、渴望建功立业的心情。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动作描写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分，分析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分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【鲸鱼初语】文本占位符 1"/>
          <p:cNvSpPr>
            <a:spLocks noGrp="1"/>
          </p:cNvSpPr>
          <p:nvPr/>
        </p:nvSpPr>
        <p:spPr>
          <a:xfrm>
            <a:off x="572135" y="586105"/>
            <a:ext cx="11115675" cy="4015740"/>
          </a:xfrm>
          <a:prstGeom prst="rect">
            <a:avLst/>
          </a:prstGeom>
        </p:spPr>
        <p:txBody>
          <a:bodyPr wrap="square" lIns="36000" tIns="36000" rIns="36000" bIns="0">
            <a:noAutofit/>
          </a:bodyPr>
          <a:lstStyle>
            <a:lvl1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b="1" kern="1200" spc="120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defRPr>
            </a:lvl3pPr>
            <a:lvl4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0" indent="0" algn="l" defTabSz="12192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3000" kern="1200" spc="12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（九）阅读李白的《塞下曲》，完成下题。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(3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塞下曲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〔唐〕李白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五月天山雪，无花只有寒。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笛中闻折柳，春色未曾看。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晓战随金鼓，宵眠抱玉鞍。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愿将腰下剑，直为斩楼兰。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【注】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愿将腰下剑，直为斩楼兰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，这里用了西汉傅介子的故事。由于楼兰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西域国名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王贪财，多次杀害前往西域的汉使，后来，傅介子受霍光派遣出使西域，计斩楼兰王，为国立功。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请赏析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宵眠抱玉鞍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一句中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抱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的妙处。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</a:t>
            </a:r>
            <a:r>
              <a:rPr lang="zh-CN" altLang="en-US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en-US" altLang="zh-CN" sz="2800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sz="2800" b="1" dirty="0">
              <a:solidFill>
                <a:srgbClr val="1D41D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3034665" cy="706120"/>
            <a:chOff x="1224" y="1086"/>
            <a:chExt cx="4779" cy="1112"/>
          </a:xfrm>
        </p:grpSpPr>
        <p:sp>
          <p:nvSpPr>
            <p:cNvPr id="3" name="矩形 2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3696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设问方式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6" name="图片 5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sp>
        <p:nvSpPr>
          <p:cNvPr id="85" name="【鲸鱼初语】文本框 1"/>
          <p:cNvSpPr txBox="1"/>
          <p:nvPr/>
        </p:nvSpPr>
        <p:spPr>
          <a:xfrm>
            <a:off x="659130" y="1396365"/>
            <a:ext cx="10943590" cy="491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4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X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字历来为人称道，你认为它好在哪里？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比较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X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字与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X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字，哪一个更好，为什么？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X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字能否改为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X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字，为什么？请分析其表达效果。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）请从修辞的角度赏析第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句，分析其表达效果。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）颔联历来为人称道，请赏析其妙处。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）诗中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XX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句运用了哪种写作手法？请分析其作用。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XX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句在写法上有何特点，请简要分析。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6" name="【鲸鱼初语】圆角矩形 3"/>
          <p:cNvSpPr/>
          <p:nvPr/>
        </p:nvSpPr>
        <p:spPr>
          <a:xfrm>
            <a:off x="1601470" y="1537335"/>
            <a:ext cx="858520" cy="592455"/>
          </a:xfrm>
          <a:prstGeom prst="round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【鲸鱼初语】圆角矩形 3"/>
          <p:cNvSpPr/>
          <p:nvPr/>
        </p:nvSpPr>
        <p:spPr>
          <a:xfrm>
            <a:off x="2511425" y="2191385"/>
            <a:ext cx="1722120" cy="592455"/>
          </a:xfrm>
          <a:prstGeom prst="round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【鲸鱼初语】圆角矩形 3"/>
          <p:cNvSpPr/>
          <p:nvPr/>
        </p:nvSpPr>
        <p:spPr>
          <a:xfrm>
            <a:off x="1652905" y="2908300"/>
            <a:ext cx="806450" cy="592455"/>
          </a:xfrm>
          <a:prstGeom prst="round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9" name="【鲸鱼初语】圆角矩形 3"/>
          <p:cNvSpPr/>
          <p:nvPr/>
        </p:nvSpPr>
        <p:spPr>
          <a:xfrm>
            <a:off x="6887845" y="1537335"/>
            <a:ext cx="1655445" cy="592455"/>
          </a:xfrm>
          <a:prstGeom prst="roundRect">
            <a:avLst/>
          </a:prstGeom>
          <a:noFill/>
          <a:ln w="4762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【鲸鱼初语】圆角矩形 3"/>
          <p:cNvSpPr/>
          <p:nvPr/>
        </p:nvSpPr>
        <p:spPr>
          <a:xfrm>
            <a:off x="4526915" y="2191385"/>
            <a:ext cx="2138680" cy="592455"/>
          </a:xfrm>
          <a:prstGeom prst="roundRect">
            <a:avLst/>
          </a:prstGeom>
          <a:noFill/>
          <a:ln w="4762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【鲸鱼初语】圆角矩形 3"/>
          <p:cNvSpPr/>
          <p:nvPr/>
        </p:nvSpPr>
        <p:spPr>
          <a:xfrm>
            <a:off x="8310245" y="2908300"/>
            <a:ext cx="1655445" cy="592455"/>
          </a:xfrm>
          <a:prstGeom prst="roundRect">
            <a:avLst/>
          </a:prstGeom>
          <a:noFill/>
          <a:ln w="4762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2" name="【公众号：鲸鱼初语】组合 91"/>
          <p:cNvGrpSpPr/>
          <p:nvPr/>
        </p:nvGrpSpPr>
        <p:grpSpPr>
          <a:xfrm>
            <a:off x="8890635" y="1889125"/>
            <a:ext cx="2513965" cy="783338"/>
            <a:chOff x="1174" y="3493"/>
            <a:chExt cx="3959" cy="1027"/>
          </a:xfrm>
        </p:grpSpPr>
        <p:pic>
          <p:nvPicPr>
            <p:cNvPr id="93" name="Picture" descr="中国教育出版网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>
              <a:off x="2665" y="2049"/>
              <a:ext cx="977" cy="3959"/>
            </a:xfrm>
            <a:prstGeom prst="rect">
              <a:avLst/>
            </a:prstGeom>
          </p:spPr>
        </p:pic>
        <p:sp>
          <p:nvSpPr>
            <p:cNvPr id="98" name="文本框 97" descr="中国教育出版网"/>
            <p:cNvSpPr txBox="1"/>
            <p:nvPr>
              <p:custDataLst>
                <p:tags r:id="rId6"/>
              </p:custDataLst>
            </p:nvPr>
          </p:nvSpPr>
          <p:spPr>
            <a:xfrm>
              <a:off x="1174" y="3493"/>
              <a:ext cx="3957" cy="1027"/>
            </a:xfrm>
            <a:prstGeom prst="flowChartAlternateProcess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just">
                <a:lnSpc>
                  <a:spcPct val="125000"/>
                </a:lnSpc>
                <a:buClrTx/>
                <a:buSzTx/>
                <a:buFontTx/>
              </a:pPr>
              <a:r>
                <a:rPr lang="en-US" altLang="zh-CN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charset="-122"/>
                  <a:sym typeface="+mn-ea"/>
                </a:rPr>
                <a:t>   </a:t>
              </a:r>
              <a:r>
                <a:rPr lang="zh-CN" altLang="en-US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charset="-122"/>
                  <a:sym typeface="+mn-ea"/>
                </a:rPr>
                <a:t>炼</a:t>
              </a:r>
              <a:r>
                <a:rPr lang="en-US" altLang="zh-CN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charset="-122"/>
                  <a:sym typeface="+mn-ea"/>
                </a:rPr>
                <a:t>  </a:t>
              </a:r>
              <a:r>
                <a:rPr lang="zh-CN" altLang="en-US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charset="-122"/>
                  <a:sym typeface="+mn-ea"/>
                </a:rPr>
                <a:t>字</a:t>
              </a:r>
              <a:endPara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endParaRPr>
            </a:p>
          </p:txBody>
        </p:sp>
      </p:grpSp>
      <p:sp>
        <p:nvSpPr>
          <p:cNvPr id="100" name="【鲸鱼初语】圆角矩形 3"/>
          <p:cNvSpPr/>
          <p:nvPr/>
        </p:nvSpPr>
        <p:spPr>
          <a:xfrm>
            <a:off x="5468620" y="3558540"/>
            <a:ext cx="988695" cy="592455"/>
          </a:xfrm>
          <a:prstGeom prst="round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3" name="【鲸鱼初语】圆角矩形 3"/>
          <p:cNvSpPr/>
          <p:nvPr/>
        </p:nvSpPr>
        <p:spPr>
          <a:xfrm>
            <a:off x="1710055" y="4279265"/>
            <a:ext cx="952500" cy="548640"/>
          </a:xfrm>
          <a:prstGeom prst="round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" name="【鲸鱼初语】圆角矩形 3"/>
          <p:cNvSpPr/>
          <p:nvPr/>
        </p:nvSpPr>
        <p:spPr>
          <a:xfrm>
            <a:off x="8129270" y="3558540"/>
            <a:ext cx="1655445" cy="592455"/>
          </a:xfrm>
          <a:prstGeom prst="roundRect">
            <a:avLst/>
          </a:prstGeom>
          <a:noFill/>
          <a:ln w="4762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" name="【鲸鱼初语】圆角矩形 3"/>
          <p:cNvSpPr/>
          <p:nvPr/>
        </p:nvSpPr>
        <p:spPr>
          <a:xfrm>
            <a:off x="5847080" y="4279265"/>
            <a:ext cx="1991360" cy="592455"/>
          </a:xfrm>
          <a:prstGeom prst="roundRect">
            <a:avLst/>
          </a:prstGeom>
          <a:noFill/>
          <a:ln w="4762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06" name="【公众号：鲸鱼初语】组合 105"/>
          <p:cNvGrpSpPr/>
          <p:nvPr/>
        </p:nvGrpSpPr>
        <p:grpSpPr>
          <a:xfrm>
            <a:off x="8949055" y="4172585"/>
            <a:ext cx="2513965" cy="783338"/>
            <a:chOff x="1174" y="3493"/>
            <a:chExt cx="3959" cy="1027"/>
          </a:xfrm>
        </p:grpSpPr>
        <p:pic>
          <p:nvPicPr>
            <p:cNvPr id="107" name="Picture" descr="中国教育出版网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>
              <a:off x="2665" y="2049"/>
              <a:ext cx="977" cy="3959"/>
            </a:xfrm>
            <a:prstGeom prst="rect">
              <a:avLst/>
            </a:prstGeom>
          </p:spPr>
        </p:pic>
        <p:sp>
          <p:nvSpPr>
            <p:cNvPr id="108" name="文本框 107" descr="中国教育出版网"/>
            <p:cNvSpPr txBox="1"/>
            <p:nvPr>
              <p:custDataLst>
                <p:tags r:id="rId8"/>
              </p:custDataLst>
            </p:nvPr>
          </p:nvSpPr>
          <p:spPr>
            <a:xfrm>
              <a:off x="1174" y="3493"/>
              <a:ext cx="3957" cy="1027"/>
            </a:xfrm>
            <a:prstGeom prst="flowChartAlternateProcess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just">
                <a:lnSpc>
                  <a:spcPct val="125000"/>
                </a:lnSpc>
                <a:buClrTx/>
                <a:buSzTx/>
                <a:buFontTx/>
              </a:pPr>
              <a:r>
                <a:rPr lang="en-US" altLang="zh-CN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charset="-122"/>
                  <a:sym typeface="+mn-ea"/>
                </a:rPr>
                <a:t>  </a:t>
              </a:r>
              <a:r>
                <a:rPr lang="zh-CN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charset="-122"/>
                  <a:sym typeface="+mn-ea"/>
                </a:rPr>
                <a:t>句子赏析</a:t>
              </a:r>
              <a:endParaRPr lang="zh-CN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endParaRPr>
            </a:p>
          </p:txBody>
        </p:sp>
      </p:grpSp>
      <p:sp>
        <p:nvSpPr>
          <p:cNvPr id="109" name="【鲸鱼初语】圆角矩形 3"/>
          <p:cNvSpPr/>
          <p:nvPr/>
        </p:nvSpPr>
        <p:spPr>
          <a:xfrm>
            <a:off x="5468620" y="4969510"/>
            <a:ext cx="1661795" cy="548640"/>
          </a:xfrm>
          <a:prstGeom prst="round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0" name="【鲸鱼初语】圆角矩形 3"/>
          <p:cNvSpPr/>
          <p:nvPr/>
        </p:nvSpPr>
        <p:spPr>
          <a:xfrm>
            <a:off x="2986405" y="5635625"/>
            <a:ext cx="1340485" cy="548640"/>
          </a:xfrm>
          <a:prstGeom prst="round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1" name="【鲸鱼初语】圆角矩形 3"/>
          <p:cNvSpPr/>
          <p:nvPr/>
        </p:nvSpPr>
        <p:spPr>
          <a:xfrm>
            <a:off x="7913370" y="4977765"/>
            <a:ext cx="1991360" cy="592455"/>
          </a:xfrm>
          <a:prstGeom prst="roundRect">
            <a:avLst/>
          </a:prstGeom>
          <a:noFill/>
          <a:ln w="4762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" name="【鲸鱼初语】圆角矩形 3"/>
          <p:cNvSpPr/>
          <p:nvPr/>
        </p:nvSpPr>
        <p:spPr>
          <a:xfrm>
            <a:off x="6318885" y="5650230"/>
            <a:ext cx="1991360" cy="592455"/>
          </a:xfrm>
          <a:prstGeom prst="roundRect">
            <a:avLst/>
          </a:prstGeom>
          <a:noFill/>
          <a:ln w="4762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13" name="【公众号：鲸鱼初语】组合 112"/>
          <p:cNvGrpSpPr/>
          <p:nvPr/>
        </p:nvGrpSpPr>
        <p:grpSpPr>
          <a:xfrm>
            <a:off x="8947785" y="5579745"/>
            <a:ext cx="2513965" cy="783338"/>
            <a:chOff x="1174" y="3493"/>
            <a:chExt cx="3959" cy="1027"/>
          </a:xfrm>
        </p:grpSpPr>
        <p:pic>
          <p:nvPicPr>
            <p:cNvPr id="114" name="Picture" descr="中国教育出版网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>
              <a:off x="2665" y="2049"/>
              <a:ext cx="977" cy="3959"/>
            </a:xfrm>
            <a:prstGeom prst="rect">
              <a:avLst/>
            </a:prstGeom>
          </p:spPr>
        </p:pic>
        <p:sp>
          <p:nvSpPr>
            <p:cNvPr id="115" name="文本框 114" descr="中国教育出版网"/>
            <p:cNvSpPr txBox="1"/>
            <p:nvPr>
              <p:custDataLst>
                <p:tags r:id="rId10"/>
              </p:custDataLst>
            </p:nvPr>
          </p:nvSpPr>
          <p:spPr>
            <a:xfrm>
              <a:off x="1174" y="3493"/>
              <a:ext cx="3957" cy="1027"/>
            </a:xfrm>
            <a:prstGeom prst="flowChartAlternateProcess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just">
                <a:lnSpc>
                  <a:spcPct val="125000"/>
                </a:lnSpc>
                <a:buClrTx/>
                <a:buSzTx/>
                <a:buFontTx/>
              </a:pPr>
              <a:r>
                <a:rPr lang="en-US" altLang="zh-CN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charset="-122"/>
                  <a:sym typeface="+mn-ea"/>
                </a:rPr>
                <a:t>  </a:t>
              </a:r>
              <a:r>
                <a:rPr lang="zh-CN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charset="-122"/>
                  <a:sym typeface="+mn-ea"/>
                </a:rPr>
                <a:t>手法分析</a:t>
              </a:r>
              <a:endParaRPr lang="zh-CN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100" grpId="0" bldLvl="0" animBg="1"/>
      <p:bldP spid="103" grpId="0" bldLvl="0" animBg="1"/>
      <p:bldP spid="104" grpId="0" bldLvl="0" animBg="1"/>
      <p:bldP spid="105" grpId="0" bldLvl="0" animBg="1"/>
      <p:bldP spid="109" grpId="0" bldLvl="0" animBg="1"/>
      <p:bldP spid="110" grpId="0" bldLvl="0" animBg="1"/>
      <p:bldP spid="111" grpId="0" bldLvl="0" animBg="1"/>
      <p:bldP spid="1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5070475" cy="706755"/>
            <a:chOff x="1224" y="1086"/>
            <a:chExt cx="7985" cy="1113"/>
          </a:xfrm>
        </p:grpSpPr>
        <p:sp>
          <p:nvSpPr>
            <p:cNvPr id="3" name="矩形 2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6902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赏析类题型分类：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6" name="图片 5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grpSp>
        <p:nvGrpSpPr>
          <p:cNvPr id="92" name="【公众号：鲸鱼初语】组合 91"/>
          <p:cNvGrpSpPr/>
          <p:nvPr/>
        </p:nvGrpSpPr>
        <p:grpSpPr>
          <a:xfrm>
            <a:off x="1652905" y="1886585"/>
            <a:ext cx="2513965" cy="783338"/>
            <a:chOff x="1174" y="3493"/>
            <a:chExt cx="3959" cy="1027"/>
          </a:xfrm>
        </p:grpSpPr>
        <p:pic>
          <p:nvPicPr>
            <p:cNvPr id="93" name="Picture" descr="中国教育出版网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>
              <a:off x="2665" y="2049"/>
              <a:ext cx="977" cy="3959"/>
            </a:xfrm>
            <a:prstGeom prst="rect">
              <a:avLst/>
            </a:prstGeom>
          </p:spPr>
        </p:pic>
        <p:sp>
          <p:nvSpPr>
            <p:cNvPr id="98" name="文本框 97" descr="中国教育出版网"/>
            <p:cNvSpPr txBox="1"/>
            <p:nvPr>
              <p:custDataLst>
                <p:tags r:id="rId6"/>
              </p:custDataLst>
            </p:nvPr>
          </p:nvSpPr>
          <p:spPr>
            <a:xfrm>
              <a:off x="1174" y="3493"/>
              <a:ext cx="3957" cy="1027"/>
            </a:xfrm>
            <a:prstGeom prst="flowChartAlternateProcess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just">
                <a:lnSpc>
                  <a:spcPct val="125000"/>
                </a:lnSpc>
                <a:buClrTx/>
                <a:buSzTx/>
                <a:buFontTx/>
              </a:pPr>
              <a:r>
                <a:rPr lang="en-US" altLang="zh-CN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charset="-122"/>
                  <a:sym typeface="+mn-ea"/>
                </a:rPr>
                <a:t>   </a:t>
              </a:r>
              <a:r>
                <a:rPr lang="zh-CN" altLang="en-US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charset="-122"/>
                  <a:sym typeface="+mn-ea"/>
                </a:rPr>
                <a:t>炼</a:t>
              </a:r>
              <a:r>
                <a:rPr lang="en-US" altLang="zh-CN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charset="-122"/>
                  <a:sym typeface="+mn-ea"/>
                </a:rPr>
                <a:t>  </a:t>
              </a:r>
              <a:r>
                <a:rPr lang="zh-CN" altLang="en-US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charset="-122"/>
                  <a:sym typeface="+mn-ea"/>
                </a:rPr>
                <a:t>字</a:t>
              </a:r>
              <a:endPara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endParaRPr>
            </a:p>
          </p:txBody>
        </p:sp>
      </p:grpSp>
      <p:grpSp>
        <p:nvGrpSpPr>
          <p:cNvPr id="106" name="【公众号：鲸鱼初语】组合 105"/>
          <p:cNvGrpSpPr/>
          <p:nvPr/>
        </p:nvGrpSpPr>
        <p:grpSpPr>
          <a:xfrm>
            <a:off x="1652905" y="3496945"/>
            <a:ext cx="2513965" cy="783338"/>
            <a:chOff x="1174" y="3493"/>
            <a:chExt cx="3959" cy="1027"/>
          </a:xfrm>
        </p:grpSpPr>
        <p:pic>
          <p:nvPicPr>
            <p:cNvPr id="107" name="Picture" descr="中国教育出版网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>
              <a:off x="2665" y="2049"/>
              <a:ext cx="977" cy="3959"/>
            </a:xfrm>
            <a:prstGeom prst="rect">
              <a:avLst/>
            </a:prstGeom>
          </p:spPr>
        </p:pic>
        <p:sp>
          <p:nvSpPr>
            <p:cNvPr id="108" name="文本框 107" descr="中国教育出版网"/>
            <p:cNvSpPr txBox="1"/>
            <p:nvPr>
              <p:custDataLst>
                <p:tags r:id="rId8"/>
              </p:custDataLst>
            </p:nvPr>
          </p:nvSpPr>
          <p:spPr>
            <a:xfrm>
              <a:off x="1174" y="3493"/>
              <a:ext cx="3957" cy="1027"/>
            </a:xfrm>
            <a:prstGeom prst="flowChartAlternateProcess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just">
                <a:lnSpc>
                  <a:spcPct val="125000"/>
                </a:lnSpc>
                <a:buClrTx/>
                <a:buSzTx/>
                <a:buFontTx/>
              </a:pPr>
              <a:r>
                <a:rPr lang="en-US" altLang="zh-CN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charset="-122"/>
                  <a:sym typeface="+mn-ea"/>
                </a:rPr>
                <a:t>  </a:t>
              </a:r>
              <a:r>
                <a:rPr lang="zh-CN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charset="-122"/>
                  <a:sym typeface="+mn-ea"/>
                </a:rPr>
                <a:t>句子赏析</a:t>
              </a:r>
              <a:endParaRPr lang="zh-CN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endParaRPr>
            </a:p>
          </p:txBody>
        </p:sp>
      </p:grpSp>
      <p:grpSp>
        <p:nvGrpSpPr>
          <p:cNvPr id="113" name="【公众号：鲸鱼初语】组合 112"/>
          <p:cNvGrpSpPr/>
          <p:nvPr/>
        </p:nvGrpSpPr>
        <p:grpSpPr>
          <a:xfrm>
            <a:off x="1654175" y="5107305"/>
            <a:ext cx="2513965" cy="783338"/>
            <a:chOff x="1174" y="3493"/>
            <a:chExt cx="3959" cy="1027"/>
          </a:xfrm>
        </p:grpSpPr>
        <p:pic>
          <p:nvPicPr>
            <p:cNvPr id="114" name="Picture" descr="中国教育出版网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>
              <a:off x="2665" y="2049"/>
              <a:ext cx="977" cy="3959"/>
            </a:xfrm>
            <a:prstGeom prst="rect">
              <a:avLst/>
            </a:prstGeom>
          </p:spPr>
        </p:pic>
        <p:sp>
          <p:nvSpPr>
            <p:cNvPr id="115" name="文本框 114" descr="中国教育出版网"/>
            <p:cNvSpPr txBox="1"/>
            <p:nvPr>
              <p:custDataLst>
                <p:tags r:id="rId10"/>
              </p:custDataLst>
            </p:nvPr>
          </p:nvSpPr>
          <p:spPr>
            <a:xfrm>
              <a:off x="1174" y="3493"/>
              <a:ext cx="3957" cy="1027"/>
            </a:xfrm>
            <a:prstGeom prst="flowChartAlternateProcess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just">
                <a:lnSpc>
                  <a:spcPct val="125000"/>
                </a:lnSpc>
                <a:buClrTx/>
                <a:buSzTx/>
                <a:buFontTx/>
              </a:pPr>
              <a:r>
                <a:rPr lang="en-US" altLang="zh-CN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charset="-122"/>
                  <a:sym typeface="+mn-ea"/>
                </a:rPr>
                <a:t>  </a:t>
              </a:r>
              <a:r>
                <a:rPr lang="zh-CN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charset="-122"/>
                  <a:sym typeface="+mn-ea"/>
                </a:rPr>
                <a:t>手法分析</a:t>
              </a:r>
              <a:endParaRPr lang="zh-CN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endParaRPr>
            </a:p>
          </p:txBody>
        </p:sp>
      </p:grpSp>
      <p:sp>
        <p:nvSpPr>
          <p:cNvPr id="2" name="【公众号：鲸鱼初语】云形标注 1"/>
          <p:cNvSpPr/>
          <p:nvPr/>
        </p:nvSpPr>
        <p:spPr>
          <a:xfrm>
            <a:off x="4641215" y="1737360"/>
            <a:ext cx="6443980" cy="1841500"/>
          </a:xfrm>
          <a:prstGeom prst="cloudCallout">
            <a:avLst>
              <a:gd name="adj1" fmla="val 25354"/>
              <a:gd name="adj2" fmla="val 87586"/>
            </a:avLst>
          </a:prstGeom>
          <a:solidFill>
            <a:schemeClr val="bg1">
              <a:alpha val="7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t" anchorCtr="0"/>
          <a:p>
            <a:pPr indent="0" algn="ctr" fontAlgn="auto">
              <a:lnSpc>
                <a:spcPct val="130000"/>
              </a:lnSpc>
            </a:pP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  </a:t>
            </a:r>
            <a:r>
              <a:rPr 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有没有一次性搞定这三种类型的方法呢？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 algn="ctr"/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0" name="【公众号：鲸鱼初语】" descr="&amp;pky300_sjzg_VCG41N1382291678&amp;2&amp;src_toppic_inpsrchzd1&amp;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5545" y="3300730"/>
            <a:ext cx="3283585" cy="3283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【公众号：鲸鱼初语】文本框 1"/>
          <p:cNvSpPr txBox="1"/>
          <p:nvPr/>
        </p:nvSpPr>
        <p:spPr>
          <a:xfrm>
            <a:off x="1828800" y="2786380"/>
            <a:ext cx="84982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60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（二）五个要点助高分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4426585" cy="706755"/>
            <a:chOff x="1224" y="1086"/>
            <a:chExt cx="6971" cy="1113"/>
          </a:xfrm>
        </p:grpSpPr>
        <p:sp>
          <p:nvSpPr>
            <p:cNvPr id="3" name="矩形 2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5888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五个要点答题法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2" name="图片 1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sp>
        <p:nvSpPr>
          <p:cNvPr id="4" name="【公众号：鲸鱼初语】文本框 3"/>
          <p:cNvSpPr txBox="1"/>
          <p:nvPr/>
        </p:nvSpPr>
        <p:spPr>
          <a:xfrm>
            <a:off x="777240" y="1587500"/>
            <a:ext cx="10661015" cy="768350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（含义）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+ 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手法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 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内容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/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特点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情感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结构</a:t>
            </a:r>
            <a:endParaRPr lang="zh-CN" altLang="en-US" sz="4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6" name="【公众号：鲸鱼初语】文本框 15"/>
          <p:cNvSpPr txBox="1"/>
          <p:nvPr/>
        </p:nvSpPr>
        <p:spPr>
          <a:xfrm>
            <a:off x="777240" y="1587500"/>
            <a:ext cx="2274570" cy="76835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（含义）</a:t>
            </a:r>
            <a:endParaRPr lang="zh-CN" altLang="en-US" sz="4400">
              <a:noFill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cxnSp>
        <p:nvCxnSpPr>
          <p:cNvPr id="17" name="【公众号：鲸鱼初语】直接箭头连接符 16"/>
          <p:cNvCxnSpPr>
            <a:stCxn id="16" idx="2"/>
          </p:cNvCxnSpPr>
          <p:nvPr/>
        </p:nvCxnSpPr>
        <p:spPr>
          <a:xfrm flipH="1">
            <a:off x="1909445" y="2355850"/>
            <a:ext cx="5080" cy="92202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【公众号：鲸鱼初语】文本框 17"/>
          <p:cNvSpPr txBox="1"/>
          <p:nvPr/>
        </p:nvSpPr>
        <p:spPr>
          <a:xfrm>
            <a:off x="777240" y="3277870"/>
            <a:ext cx="5515610" cy="267906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noAutofit/>
          </a:bodyPr>
          <a:p>
            <a:pPr>
              <a:lnSpc>
                <a:spcPct val="170000"/>
              </a:lnSpc>
            </a:pP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1.</a:t>
            </a:r>
            <a:r>
              <a:rPr lang="zh-CN" altLang="en-US" sz="3200" b="1" u="sng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仅赏析字词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时有这一点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2.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包括：</a:t>
            </a:r>
            <a:r>
              <a:rPr lang="zh-CN" altLang="en-US" sz="3200" b="1" u="sng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词本义、语境义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3.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还可以从</a:t>
            </a:r>
            <a:r>
              <a:rPr lang="zh-CN" altLang="en-US" sz="3200" b="1" u="sng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词性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角度思考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  <p:cxnSp>
        <p:nvCxnSpPr>
          <p:cNvPr id="19" name="【公众号：鲸鱼初语】直接箭头连接符 18"/>
          <p:cNvCxnSpPr/>
          <p:nvPr/>
        </p:nvCxnSpPr>
        <p:spPr>
          <a:xfrm>
            <a:off x="5436870" y="5517515"/>
            <a:ext cx="1310005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【公众号：鲸鱼初语】左大括号 19"/>
          <p:cNvSpPr/>
          <p:nvPr/>
        </p:nvSpPr>
        <p:spPr>
          <a:xfrm>
            <a:off x="6907530" y="2620645"/>
            <a:ext cx="409575" cy="3599180"/>
          </a:xfrm>
          <a:prstGeom prst="leftBrace">
            <a:avLst>
              <a:gd name="adj1" fmla="val 8333"/>
              <a:gd name="adj2" fmla="val 80292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【公众号：鲸鱼初语】文本框 20"/>
          <p:cNvSpPr txBox="1"/>
          <p:nvPr/>
        </p:nvSpPr>
        <p:spPr>
          <a:xfrm>
            <a:off x="7240270" y="2444115"/>
            <a:ext cx="4300855" cy="385635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noAutofit/>
          </a:bodyPr>
          <a:p>
            <a:pPr>
              <a:lnSpc>
                <a:spcPct val="80000"/>
              </a:lnSpc>
            </a:pPr>
            <a:r>
              <a:rPr 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①</a:t>
            </a:r>
            <a:r>
              <a:rPr lang="zh-CN" sz="2400" b="1" u="sng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动词</a:t>
            </a:r>
            <a:r>
              <a:rPr 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：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强调过程及变化，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使语言生动形象。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②</a:t>
            </a:r>
            <a:r>
              <a:rPr lang="zh-CN" sz="2400" b="1" u="sng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形容词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：从形、声、色、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光等方面描写景物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传达诗人情感。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③</a:t>
            </a:r>
            <a:r>
              <a:rPr lang="zh-CN" sz="2400" b="1" u="sng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副词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：程度、范围、时间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使内容更深刻。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④</a:t>
            </a:r>
            <a:r>
              <a:rPr lang="zh-CN" sz="2400" b="1" u="sng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数词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：数量上写事物，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达到出人意料效果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⑤</a:t>
            </a:r>
            <a:r>
              <a:rPr lang="zh-CN" sz="2400" b="1" u="sng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颜色词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：增强色彩、画面感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渲染气氛，烘托情感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⑥</a:t>
            </a:r>
            <a:r>
              <a:rPr lang="zh-CN" sz="2400" b="1" u="sng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叠词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：音韵美，强调作用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⑦</a:t>
            </a:r>
            <a:r>
              <a:rPr lang="zh-CN" sz="2400" b="1" u="sng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拟声词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：引发联想生动形象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  <p:bldP spid="2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4426585" cy="706755"/>
            <a:chOff x="1224" y="1086"/>
            <a:chExt cx="6971" cy="1113"/>
          </a:xfrm>
        </p:grpSpPr>
        <p:sp>
          <p:nvSpPr>
            <p:cNvPr id="3" name="矩形 2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5888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五个要点答题法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2" name="图片 1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sp>
        <p:nvSpPr>
          <p:cNvPr id="4" name="【公众号：鲸鱼初语】文本框 3"/>
          <p:cNvSpPr txBox="1"/>
          <p:nvPr/>
        </p:nvSpPr>
        <p:spPr>
          <a:xfrm>
            <a:off x="777240" y="1587500"/>
            <a:ext cx="10661015" cy="768350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（含义）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+ 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手法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 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内容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/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特点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情感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结构</a:t>
            </a:r>
            <a:endParaRPr lang="zh-CN" altLang="en-US" sz="4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6" name="【公众号：鲸鱼初语】文本框 15"/>
          <p:cNvSpPr txBox="1"/>
          <p:nvPr/>
        </p:nvSpPr>
        <p:spPr>
          <a:xfrm>
            <a:off x="3529330" y="1587500"/>
            <a:ext cx="1425575" cy="76835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手法</a:t>
            </a:r>
            <a:endParaRPr lang="zh-CN" altLang="en-US" sz="4400">
              <a:noFill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cxnSp>
        <p:nvCxnSpPr>
          <p:cNvPr id="17" name="【公众号：鲸鱼初语】直接箭头连接符 16"/>
          <p:cNvCxnSpPr/>
          <p:nvPr/>
        </p:nvCxnSpPr>
        <p:spPr>
          <a:xfrm flipH="1">
            <a:off x="4178935" y="2355850"/>
            <a:ext cx="5080" cy="92202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【公众号：鲸鱼初语】文本框 17"/>
          <p:cNvSpPr txBox="1"/>
          <p:nvPr/>
        </p:nvSpPr>
        <p:spPr>
          <a:xfrm>
            <a:off x="2995295" y="2882900"/>
            <a:ext cx="2493645" cy="308038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noAutofit/>
          </a:bodyPr>
          <a:p>
            <a:pPr>
              <a:lnSpc>
                <a:spcPct val="210000"/>
              </a:lnSpc>
            </a:pP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1.</a:t>
            </a:r>
            <a:r>
              <a:rPr lang="zh-CN" altLang="en-US" sz="32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表达方式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210000"/>
              </a:lnSpc>
            </a:pP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2.</a:t>
            </a:r>
            <a:r>
              <a:rPr lang="zh-CN" altLang="en-US" sz="32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修辞手法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210000"/>
              </a:lnSpc>
            </a:pP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3.</a:t>
            </a:r>
            <a:r>
              <a:rPr lang="zh-CN" altLang="en-US" sz="32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表现手法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  <p:sp>
        <p:nvSpPr>
          <p:cNvPr id="5" name="【公众号：鲸鱼初语】右大括号 4"/>
          <p:cNvSpPr/>
          <p:nvPr/>
        </p:nvSpPr>
        <p:spPr>
          <a:xfrm>
            <a:off x="2680970" y="2948940"/>
            <a:ext cx="270510" cy="1412240"/>
          </a:xfrm>
          <a:prstGeom prst="rightBrac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【公众号：鲸鱼初语】文本框 5"/>
          <p:cNvSpPr txBox="1"/>
          <p:nvPr/>
        </p:nvSpPr>
        <p:spPr>
          <a:xfrm>
            <a:off x="670560" y="2787650"/>
            <a:ext cx="2113280" cy="146304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议论、抒情</a:t>
            </a:r>
            <a:endParaRPr lang="zh-CN" sz="3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sz="3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记叙、描写</a:t>
            </a:r>
            <a:endParaRPr lang="zh-CN" sz="3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sz="3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说明</a:t>
            </a:r>
            <a:endParaRPr lang="zh-CN" sz="3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 algn="ctr">
              <a:lnSpc>
                <a:spcPct val="110000"/>
              </a:lnSpc>
            </a:pPr>
            <a:endParaRPr lang="zh-CN" sz="30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  <p:sp>
        <p:nvSpPr>
          <p:cNvPr id="7" name="【公众号：鲸鱼初语】左大括号 6"/>
          <p:cNvSpPr/>
          <p:nvPr/>
        </p:nvSpPr>
        <p:spPr>
          <a:xfrm>
            <a:off x="5296535" y="2620645"/>
            <a:ext cx="636270" cy="3657600"/>
          </a:xfrm>
          <a:prstGeom prst="leftBrace">
            <a:avLst>
              <a:gd name="adj1" fmla="val 8333"/>
              <a:gd name="adj2" fmla="val 55104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【公众号：鲸鱼初语】文本框 7"/>
          <p:cNvSpPr txBox="1"/>
          <p:nvPr/>
        </p:nvSpPr>
        <p:spPr>
          <a:xfrm>
            <a:off x="5881370" y="2355850"/>
            <a:ext cx="5734685" cy="385635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①</a:t>
            </a:r>
            <a:r>
              <a:rPr lang="zh-CN" sz="2400" b="1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比喻、拟人</a:t>
            </a:r>
            <a:r>
              <a:rPr 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：生动形象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②</a:t>
            </a:r>
            <a:r>
              <a:rPr lang="zh-CN" sz="2400" b="1" u="sng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互文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：互相补充、言简义丰、强调作用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错落有致、有节奏感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③</a:t>
            </a:r>
            <a:r>
              <a:rPr lang="zh-CN" sz="2400" b="1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夸张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：鲜明突出地揭示事物的本质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④</a:t>
            </a:r>
            <a:r>
              <a:rPr lang="zh-CN" sz="2400" b="1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用典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：</a:t>
            </a:r>
            <a:r>
              <a:rPr 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言简义丰，语义含蓄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⑤</a:t>
            </a:r>
            <a:r>
              <a:rPr lang="zh-CN" sz="2400" b="1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双关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：</a:t>
            </a:r>
            <a:r>
              <a:rPr 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字词的多义或同音，使诗句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有双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重意义，表达含蓄，加深寓意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⑥</a:t>
            </a:r>
            <a:r>
              <a:rPr lang="zh-CN" sz="2400" b="1" u="sng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通感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：多感官互通，生动形象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⑦</a:t>
            </a:r>
            <a:r>
              <a:rPr lang="zh-CN" sz="2400" b="1" u="sng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顶真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：结构完整，环环相扣，语气贯通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  <p:bldP spid="5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【公众号：鲸鱼初语】组合 83"/>
          <p:cNvGrpSpPr/>
          <p:nvPr/>
        </p:nvGrpSpPr>
        <p:grpSpPr>
          <a:xfrm>
            <a:off x="777240" y="689610"/>
            <a:ext cx="4426585" cy="706755"/>
            <a:chOff x="1224" y="1086"/>
            <a:chExt cx="6971" cy="1113"/>
          </a:xfrm>
        </p:grpSpPr>
        <p:sp>
          <p:nvSpPr>
            <p:cNvPr id="3" name="矩形 2"/>
            <p:cNvSpPr/>
            <p:nvPr>
              <p:custDataLst>
                <p:tags r:id="rId1"/>
              </p:custDataLst>
            </p:nvPr>
          </p:nvSpPr>
          <p:spPr>
            <a:xfrm>
              <a:off x="2307" y="1086"/>
              <a:ext cx="5888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zh-CN" altLang="en-US" sz="4000" dirty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演示夏行楷" panose="00000500000000000000" charset="-122"/>
                </a:rPr>
                <a:t>五个要点答题法</a:t>
              </a:r>
              <a:endPara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演示夏行楷" panose="00000500000000000000" charset="-122"/>
              </a:endParaRPr>
            </a:p>
          </p:txBody>
        </p:sp>
        <p:pic>
          <p:nvPicPr>
            <p:cNvPr id="2" name="图片 1" descr="51miz-E206240-3CD51A8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4" y="1203"/>
              <a:ext cx="983" cy="880"/>
            </a:xfrm>
            <a:prstGeom prst="rect">
              <a:avLst/>
            </a:prstGeom>
          </p:spPr>
        </p:pic>
      </p:grpSp>
      <p:sp>
        <p:nvSpPr>
          <p:cNvPr id="4" name="【公众号：鲸鱼初语】文本框 3"/>
          <p:cNvSpPr txBox="1"/>
          <p:nvPr/>
        </p:nvSpPr>
        <p:spPr>
          <a:xfrm>
            <a:off x="777240" y="1587500"/>
            <a:ext cx="10661015" cy="768350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（含义）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+ 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手法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 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内容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/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特点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情感</a:t>
            </a:r>
            <a:r>
              <a:rPr lang="en-US" altLang="zh-CN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+</a:t>
            </a:r>
            <a:r>
              <a:rPr lang="zh-CN" altLang="en-US" sz="4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结构</a:t>
            </a:r>
            <a:endParaRPr lang="zh-CN" altLang="en-US" sz="4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6" name="【公众号：鲸鱼初语】文本框 15"/>
          <p:cNvSpPr txBox="1"/>
          <p:nvPr/>
        </p:nvSpPr>
        <p:spPr>
          <a:xfrm>
            <a:off x="3529330" y="1587500"/>
            <a:ext cx="1425575" cy="76835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手法</a:t>
            </a:r>
            <a:endParaRPr lang="zh-CN" altLang="en-US" sz="4400">
              <a:noFill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cxnSp>
        <p:nvCxnSpPr>
          <p:cNvPr id="17" name="【公众号：鲸鱼初语】直接箭头连接符 16"/>
          <p:cNvCxnSpPr/>
          <p:nvPr/>
        </p:nvCxnSpPr>
        <p:spPr>
          <a:xfrm flipH="1">
            <a:off x="4178935" y="2355850"/>
            <a:ext cx="5080" cy="92202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【公众号：鲸鱼初语】文本框 17"/>
          <p:cNvSpPr txBox="1"/>
          <p:nvPr/>
        </p:nvSpPr>
        <p:spPr>
          <a:xfrm>
            <a:off x="2995295" y="2882900"/>
            <a:ext cx="2493645" cy="308038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noAutofit/>
          </a:bodyPr>
          <a:p>
            <a:pPr>
              <a:lnSpc>
                <a:spcPct val="210000"/>
              </a:lnSpc>
            </a:pP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1.</a:t>
            </a:r>
            <a:r>
              <a:rPr lang="zh-CN" altLang="en-US" sz="32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表达方式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210000"/>
              </a:lnSpc>
            </a:pP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2.</a:t>
            </a:r>
            <a:r>
              <a:rPr lang="zh-CN" altLang="en-US" sz="32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修辞手法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210000"/>
              </a:lnSpc>
            </a:pP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3.</a:t>
            </a:r>
            <a:r>
              <a:rPr lang="zh-CN" altLang="en-US" sz="32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表现手法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  <p:sp>
        <p:nvSpPr>
          <p:cNvPr id="7" name="【公众号：鲸鱼初语】左大括号 6"/>
          <p:cNvSpPr/>
          <p:nvPr/>
        </p:nvSpPr>
        <p:spPr>
          <a:xfrm>
            <a:off x="5296535" y="2620645"/>
            <a:ext cx="636270" cy="3657600"/>
          </a:xfrm>
          <a:prstGeom prst="leftBrace">
            <a:avLst>
              <a:gd name="adj1" fmla="val 8333"/>
              <a:gd name="adj2" fmla="val 82916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【公众号：鲸鱼初语】文本框 7"/>
          <p:cNvSpPr txBox="1"/>
          <p:nvPr/>
        </p:nvSpPr>
        <p:spPr>
          <a:xfrm>
            <a:off x="5881370" y="2355850"/>
            <a:ext cx="5734685" cy="404622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sz="2600" b="1" u="sng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抒情方式</a:t>
            </a:r>
            <a:r>
              <a:rPr 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：</a:t>
            </a:r>
            <a:endParaRPr lang="zh-CN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①直接抒情（直抒胸臆）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②间接抒情：借景抒情（寓情于景）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   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咏史抒怀（借古讽今）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   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托物言志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    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sz="2600" b="1" u="sng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描写技巧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：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动静结合、虚实结合、正侧结合、白描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sz="2400" b="1" u="sng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其他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：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对比、衬托、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渲染烘托、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象征、比兴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联想与想象、以小见大、以乐写哀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SUBTYPE" val="d"/>
  <p:tag name="KSO_WM_TAG_VERSION" val="3.0"/>
  <p:tag name="KSO_WM_DIAGRAM_VERSION" val="3"/>
  <p:tag name="KSO_WM_DIAGRAM_GROUP_CODE" val="l1-1"/>
  <p:tag name="KSO_WM_UNIT_ID" val="custom20235969_4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69"/>
  <p:tag name="KSO_WM_TEMPLATE_CATEGORY" val="custom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21.1066929133859,&quot;left&quot;:66.12503937007874,&quot;top&quot;:161.54905511811023,&quot;width&quot;:827.7509448818897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8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AG_VERSION" val="3.0"/>
  <p:tag name="KSO_WM_DIAGRAM_VERSION" val="3"/>
  <p:tag name="KSO_WM_DIAGRAM_GROUP_CODE" val="l1-1"/>
  <p:tag name="KSO_WM_UNIT_ID" val="custom20235969_4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69"/>
  <p:tag name="KSO_WM_TEMPLATE_CATEGORY" val="custom"/>
  <p:tag name="KSO_WM_DIAGRAM_COLOR_TRICK" val="2"/>
  <p:tag name="KSO_WM_DIAGRAM_COLOR_TEXT_CAN_REMOVE" val="n"/>
  <p:tag name="KSO_WM_UNIT_SUBTYPE" val="a"/>
  <p:tag name="KSO_WM_UNIT_VALUE" val="27"/>
  <p:tag name="KSO_WM_DIAGRAM_MAX_ITEMCNT" val="6"/>
  <p:tag name="KSO_WM_DIAGRAM_MIN_ITEMCNT" val="2"/>
  <p:tag name="KSO_WM_DIAGRAM_VIRTUALLY_FRAME" val="{&quot;height&quot;:321.1066929133859,&quot;left&quot;:66.12503937007874,&quot;top&quot;:161.54905511811023,&quot;width&quot;:827.750944881889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&#10;目录项标题"/>
  <p:tag name="KSO_WM_UNIT_TEXT_TYPE" val="1"/>
  <p:tag name="KSO_WM_UNIT_TEXT_FILL_FORE_SCHEMECOLOR_INDEX" val="1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SUBTYPE" val="d"/>
  <p:tag name="KSO_WM_TAG_VERSION" val="3.0"/>
  <p:tag name="KSO_WM_DIAGRAM_VERSION" val="3"/>
  <p:tag name="KSO_WM_DIAGRAM_GROUP_CODE" val="l1-1"/>
  <p:tag name="KSO_WM_UNIT_ID" val="custom20235969_4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69"/>
  <p:tag name="KSO_WM_TEMPLATE_CATEGORY" val="custom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21.1066929133859,&quot;left&quot;:66.12503937007874,&quot;top&quot;:161.54905511811023,&quot;width&quot;:827.7509448818897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8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AG_VERSION" val="3.0"/>
  <p:tag name="KSO_WM_DIAGRAM_VERSION" val="3"/>
  <p:tag name="KSO_WM_DIAGRAM_GROUP_CODE" val="l1-1"/>
  <p:tag name="KSO_WM_UNIT_ID" val="custom20235969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69"/>
  <p:tag name="KSO_WM_TEMPLATE_CATEGORY" val="custom"/>
  <p:tag name="KSO_WM_DIAGRAM_COLOR_TRICK" val="2"/>
  <p:tag name="KSO_WM_DIAGRAM_COLOR_TEXT_CAN_REMOVE" val="n"/>
  <p:tag name="KSO_WM_UNIT_SUBTYPE" val="a"/>
  <p:tag name="KSO_WM_UNIT_VALUE" val="27"/>
  <p:tag name="KSO_WM_DIAGRAM_MAX_ITEMCNT" val="6"/>
  <p:tag name="KSO_WM_DIAGRAM_MIN_ITEMCNT" val="2"/>
  <p:tag name="KSO_WM_DIAGRAM_VIRTUALLY_FRAME" val="{&quot;height&quot;:321.1066929133859,&quot;left&quot;:66.12503937007874,&quot;top&quot;:161.54905511811023,&quot;width&quot;:827.750944881889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&#10;目录项标题"/>
  <p:tag name="KSO_WM_UNIT_TEXT_TYPE" val="1"/>
  <p:tag name="KSO_WM_UNIT_TEXT_FILL_FORE_SCHEMECOLOR_INDEX" val="1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SUBTYPE" val="d"/>
  <p:tag name="KSO_WM_TAG_VERSION" val="3.0"/>
  <p:tag name="KSO_WM_DIAGRAM_VERSION" val="3"/>
  <p:tag name="KSO_WM_DIAGRAM_GROUP_CODE" val="l1-1"/>
  <p:tag name="KSO_WM_UNIT_ID" val="custom20235969_4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69"/>
  <p:tag name="KSO_WM_TEMPLATE_CATEGORY" val="custom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21.1066929133859,&quot;left&quot;:66.12503937007874,&quot;top&quot;:161.54905511811023,&quot;width&quot;:827.7509448818897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8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TAG_VERSION" val="3.0"/>
  <p:tag name="KSO_WM_DIAGRAM_VERSION" val="3"/>
  <p:tag name="KSO_WM_DIAGRAM_GROUP_CODE" val="l1-1"/>
  <p:tag name="KSO_WM_UNIT_ID" val="custom20235969_4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69"/>
  <p:tag name="KSO_WM_TEMPLATE_CATEGORY" val="custom"/>
  <p:tag name="KSO_WM_DIAGRAM_COLOR_TRICK" val="2"/>
  <p:tag name="KSO_WM_DIAGRAM_COLOR_TEXT_CAN_REMOVE" val="n"/>
  <p:tag name="KSO_WM_UNIT_SUBTYPE" val="a"/>
  <p:tag name="KSO_WM_UNIT_VALUE" val="27"/>
  <p:tag name="KSO_WM_DIAGRAM_MAX_ITEMCNT" val="6"/>
  <p:tag name="KSO_WM_DIAGRAM_MIN_ITEMCNT" val="2"/>
  <p:tag name="KSO_WM_DIAGRAM_VIRTUALLY_FRAME" val="{&quot;height&quot;:321.1066929133859,&quot;left&quot;:66.12503937007874,&quot;top&quot;:161.54905511811023,&quot;width&quot;:827.750944881889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&#10;目录项标题"/>
  <p:tag name="KSO_WM_UNIT_TEXT_TYPE" val="1"/>
  <p:tag name="KSO_WM_UNIT_TEXT_FILL_FORE_SCHEMECOLOR_INDEX" val="1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3253_1*a*1"/>
  <p:tag name="KSO_WM_TEMPLATE_CATEGORY" val="diagram"/>
  <p:tag name="KSO_WM_TEMPLATE_INDEX" val="20233253"/>
  <p:tag name="KSO_WM_UNIT_LAYERLEVEL" val="1"/>
  <p:tag name="KSO_WM_TAG_VERSION" val="3.0"/>
  <p:tag name="KSO_WM_BEAUTIFY_FLAG" val="#wm#"/>
  <p:tag name="KSO_WM_UNIT_VALUE" val="29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969"/>
  <p:tag name="KSO_WM_TEMPLATE_CATEGORY" val="custom"/>
  <p:tag name="KSO_WM_SLIDE_INDEX" val="4"/>
  <p:tag name="KSO_WM_SLIDE_ID" val="custom20235969_4"/>
  <p:tag name="KSO_WM_TEMPLATE_MASTER_TYPE" val="0"/>
  <p:tag name="KSO_WM_SLIDE_LAYOUT" val="a_l"/>
  <p:tag name="KSO_WM_SLIDE_LAYOUT_CNT" val="1_1"/>
  <p:tag name="KSO_WM_SLIDE_DIAGTYPE" val="l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AS_UNIQUEID" val="100"/>
</p:tagLst>
</file>

<file path=ppt/tags/tag21.xml><?xml version="1.0" encoding="utf-8"?>
<p:tagLst xmlns:p="http://schemas.openxmlformats.org/presentationml/2006/main">
  <p:tag name="AS_UNIQUEID" val="195"/>
</p:tagLst>
</file>

<file path=ppt/tags/tag22.xml><?xml version="1.0" encoding="utf-8"?>
<p:tagLst xmlns:p="http://schemas.openxmlformats.org/presentationml/2006/main">
  <p:tag name="AS_UNIQUEID" val="100"/>
</p:tagLst>
</file>

<file path=ppt/tags/tag23.xml><?xml version="1.0" encoding="utf-8"?>
<p:tagLst xmlns:p="http://schemas.openxmlformats.org/presentationml/2006/main">
  <p:tag name="AS_UNIQUEID" val="195"/>
</p:tagLst>
</file>

<file path=ppt/tags/tag24.xml><?xml version="1.0" encoding="utf-8"?>
<p:tagLst xmlns:p="http://schemas.openxmlformats.org/presentationml/2006/main">
  <p:tag name="AS_UNIQUEID" val="100"/>
</p:tagLst>
</file>

<file path=ppt/tags/tag25.xml><?xml version="1.0" encoding="utf-8"?>
<p:tagLst xmlns:p="http://schemas.openxmlformats.org/presentationml/2006/main">
  <p:tag name="AS_UNIQUEID" val="195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AS_UNIQUEID" val="100"/>
</p:tagLst>
</file>

<file path=ppt/tags/tag29.xml><?xml version="1.0" encoding="utf-8"?>
<p:tagLst xmlns:p="http://schemas.openxmlformats.org/presentationml/2006/main">
  <p:tag name="AS_UNIQUEID" val="195"/>
</p:tagLst>
</file>

<file path=ppt/tags/tag3.xml><?xml version="1.0" encoding="utf-8"?>
<p:tagLst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5969"/>
  <p:tag name="KSO_WM_TEMPLATE_CATEGORY" val="custom"/>
  <p:tag name="KSO_WM_TEMPLATE_MASTER_TYPE" val="0"/>
</p:tagLst>
</file>

<file path=ppt/tags/tag30.xml><?xml version="1.0" encoding="utf-8"?>
<p:tagLst xmlns:p="http://schemas.openxmlformats.org/presentationml/2006/main">
  <p:tag name="AS_UNIQUEID" val="100"/>
</p:tagLst>
</file>

<file path=ppt/tags/tag31.xml><?xml version="1.0" encoding="utf-8"?>
<p:tagLst xmlns:p="http://schemas.openxmlformats.org/presentationml/2006/main">
  <p:tag name="AS_UNIQUEID" val="195"/>
</p:tagLst>
</file>

<file path=ppt/tags/tag32.xml><?xml version="1.0" encoding="utf-8"?>
<p:tagLst xmlns:p="http://schemas.openxmlformats.org/presentationml/2006/main">
  <p:tag name="AS_UNIQUEID" val="100"/>
</p:tagLst>
</file>

<file path=ppt/tags/tag33.xml><?xml version="1.0" encoding="utf-8"?>
<p:tagLst xmlns:p="http://schemas.openxmlformats.org/presentationml/2006/main">
  <p:tag name="AS_UNIQUEID" val="195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TAG_VERSION" val="3.0"/>
  <p:tag name="KSO_WM_DIAGRAM_VERSION" val="3"/>
  <p:tag name="KSO_WM_DIAGRAM_GROUP_CODE" val="l1-1"/>
  <p:tag name="KSO_WM_UNIT_ID" val="custom20235969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69"/>
  <p:tag name="KSO_WM_TEMPLATE_CATEGORY" val="custom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21.1066929133859,&quot;left&quot;:66.12503937007874,&quot;top&quot;:161.54905511811023,&quot;width&quot;:827.7509448818897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AG_VERSION" val="3.0"/>
  <p:tag name="KSO_WM_DIAGRAM_VERSION" val="3"/>
  <p:tag name="KSO_WM_DIAGRAM_GROUP_CODE" val="l1-1"/>
  <p:tag name="KSO_WM_UNIT_ID" val="custom20235969_4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69"/>
  <p:tag name="KSO_WM_TEMPLATE_CATEGORY" val="custom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21.1066929133859,&quot;left&quot;:66.12503937007874,&quot;top&quot;:161.54905511811023,&quot;width&quot;:827.7509448818897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TAG_VERSION" val="3.0"/>
  <p:tag name="KSO_WM_DIAGRAM_VERSION" val="3"/>
  <p:tag name="KSO_WM_DIAGRAM_GROUP_CODE" val="l1-1"/>
  <p:tag name="KSO_WM_UNIT_ID" val="custom20235969_4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69"/>
  <p:tag name="KSO_WM_TEMPLATE_CATEGORY" val="custom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21.1066929133859,&quot;left&quot;:66.12503937007874,&quot;top&quot;:161.54905511811023,&quot;width&quot;:827.7509448818897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TAG_VERSION" val="3.0"/>
  <p:tag name="KSO_WM_DIAGRAM_VERSION" val="3"/>
  <p:tag name="KSO_WM_DIAGRAM_GROUP_CODE" val="l1-1"/>
  <p:tag name="KSO_WM_UNIT_ID" val="custom20235969_4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69"/>
  <p:tag name="KSO_WM_TEMPLATE_CATEGORY" val="custom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21.1066929133859,&quot;left&quot;:66.12503937007874,&quot;top&quot;:161.54905511811023,&quot;width&quot;:827.7509448818897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SUBTYPE" val="d"/>
  <p:tag name="KSO_WM_TAG_VERSION" val="3.0"/>
  <p:tag name="KSO_WM_DIAGRAM_VERSION" val="3"/>
  <p:tag name="KSO_WM_DIAGRAM_GROUP_CODE" val="l1-1"/>
  <p:tag name="KSO_WM_UNIT_ID" val="custom20235969_4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69"/>
  <p:tag name="KSO_WM_TEMPLATE_CATEGORY" val="custom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21.1066929133859,&quot;left&quot;:66.12503937007874,&quot;top&quot;:161.54905511811023,&quot;width&quot;:827.7509448818897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8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AG_VERSION" val="3.0"/>
  <p:tag name="KSO_WM_DIAGRAM_VERSION" val="3"/>
  <p:tag name="KSO_WM_DIAGRAM_GROUP_CODE" val="l1-1"/>
  <p:tag name="KSO_WM_UNIT_ID" val="custom20235969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69"/>
  <p:tag name="KSO_WM_TEMPLATE_CATEGORY" val="custom"/>
  <p:tag name="KSO_WM_DIAGRAM_COLOR_TRICK" val="2"/>
  <p:tag name="KSO_WM_DIAGRAM_COLOR_TEXT_CAN_REMOVE" val="n"/>
  <p:tag name="KSO_WM_UNIT_SUBTYPE" val="a"/>
  <p:tag name="KSO_WM_UNIT_VALUE" val="27"/>
  <p:tag name="KSO_WM_DIAGRAM_MAX_ITEMCNT" val="6"/>
  <p:tag name="KSO_WM_DIAGRAM_MIN_ITEMCNT" val="2"/>
  <p:tag name="KSO_WM_DIAGRAM_VIRTUALLY_FRAME" val="{&quot;height&quot;:321.1066929133859,&quot;left&quot;:66.12503937007874,&quot;top&quot;:161.54905511811023,&quot;width&quot;:827.750944881889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&#10;目录项标题"/>
  <p:tag name="KSO_WM_UNIT_TEXT_TYPE" val="1"/>
  <p:tag name="KSO_WM_UNIT_TEXT_FILL_FORE_SCHEMECOLOR_INDEX" val="1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【微信公众号：鲸鱼初语】制作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【微信公众号：鲸鱼初语】制作2">
  <a:themeElements>
    <a:clrScheme name="">
      <a:dk1>
        <a:srgbClr val="000000"/>
      </a:dk1>
      <a:lt1>
        <a:srgbClr val="FFFFFF"/>
      </a:lt1>
      <a:dk2>
        <a:srgbClr val="3B0500"/>
      </a:dk2>
      <a:lt2>
        <a:srgbClr val="FFF4F3"/>
      </a:lt2>
      <a:accent1>
        <a:srgbClr val="D02300"/>
      </a:accent1>
      <a:accent2>
        <a:srgbClr val="BF3C2E"/>
      </a:accent2>
      <a:accent3>
        <a:srgbClr val="E17467"/>
      </a:accent3>
      <a:accent4>
        <a:srgbClr val="FD905F"/>
      </a:accent4>
      <a:accent5>
        <a:srgbClr val="D39C83"/>
      </a:accent5>
      <a:accent6>
        <a:srgbClr val="B0A17E"/>
      </a:accent6>
      <a:hlink>
        <a:srgbClr val="0563C1"/>
      </a:hlink>
      <a:folHlink>
        <a:srgbClr val="954F72"/>
      </a:folHlink>
    </a:clrScheme>
    <a:fontScheme name="03 中国风主题模板字体预设标准">
      <a:majorFont>
        <a:latin typeface="汉仪书宋二简"/>
        <a:ea typeface="汉仪润圆-65简"/>
        <a:cs typeface=""/>
      </a:majorFont>
      <a:minorFont>
        <a:latin typeface="汉仪书宋二简"/>
        <a:ea typeface="汉仪书宋二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【微信公众号：鲸鱼初语】制作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5986</Words>
  <Application>WPS 演示</Application>
  <PresentationFormat>宽屏</PresentationFormat>
  <Paragraphs>444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56" baseType="lpstr">
      <vt:lpstr>Arial</vt:lpstr>
      <vt:lpstr>宋体</vt:lpstr>
      <vt:lpstr>Wingdings</vt:lpstr>
      <vt:lpstr>江城圆体 400W</vt:lpstr>
      <vt:lpstr>华康隶书体W7</vt:lpstr>
      <vt:lpstr>隶书</vt:lpstr>
      <vt:lpstr>微软雅黑</vt:lpstr>
      <vt:lpstr>方正公文小标宋</vt:lpstr>
      <vt:lpstr>黑体</vt:lpstr>
      <vt:lpstr>楷体</vt:lpstr>
      <vt:lpstr>华文新魏</vt:lpstr>
      <vt:lpstr>演示夏行楷</vt:lpstr>
      <vt:lpstr>Times New Roman</vt:lpstr>
      <vt:lpstr>华文中宋</vt:lpstr>
      <vt:lpstr>等线</vt:lpstr>
      <vt:lpstr>Arial Unicode MS</vt:lpstr>
      <vt:lpstr>等线 Light</vt:lpstr>
      <vt:lpstr>仿宋</vt:lpstr>
      <vt:lpstr>汉仪书宋二简</vt:lpstr>
      <vt:lpstr>汉仪润圆-65简</vt:lpstr>
      <vt:lpstr>Calibri</vt:lpstr>
      <vt:lpstr>【微信公众号：鲸鱼初语】制作</vt:lpstr>
      <vt:lpstr>【微信公众号：鲸鱼初语】制作2</vt:lpstr>
      <vt:lpstr>【微信公众号：鲸鱼初语】制作3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sczx17</cp:lastModifiedBy>
  <cp:revision>23</cp:revision>
  <dcterms:created xsi:type="dcterms:W3CDTF">2019-09-03T06:58:00Z</dcterms:created>
  <dcterms:modified xsi:type="dcterms:W3CDTF">2025-05-12T08:34:12Z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A3582F822A0948EBA14554C2C0A06614_13</vt:lpwstr>
  </property>
  <property fmtid="{D5CDD505-2E9C-101B-9397-08002B2CF9AE}" pid="3" name="KSOProductBuildVer">
    <vt:lpwstr>2052-11.8.2.11718</vt:lpwstr>
  </property>
</Properties>
</file>