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comments/comment1.xml" ContentType="application/vnd.openxmlformats-officedocument.presentationml.comment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552" r:id="rId3"/>
    <p:sldId id="538" r:id="rId4"/>
    <p:sldId id="542" r:id="rId5"/>
    <p:sldId id="541" r:id="rId6"/>
    <p:sldId id="546" r:id="rId7"/>
    <p:sldId id="543" r:id="rId8"/>
    <p:sldId id="548" r:id="rId9"/>
    <p:sldId id="545" r:id="rId10"/>
    <p:sldId id="551" r:id="rId11"/>
  </p:sldIdLst>
  <p:sldSz cx="12192000" cy="6858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华文楷体" panose="02010600040101010101" pitchFamily="2" charset="-122"/>
      <p:regular r:id="rId22"/>
    </p:embeddedFont>
    <p:embeddedFont>
      <p:font typeface="华文中宋" panose="02010600040101010101" pitchFamily="2" charset="-122"/>
      <p:regular r:id="rId23"/>
    </p:embeddedFont>
    <p:embeddedFont>
      <p:font typeface="等线" panose="02010600030101010101" charset="-122"/>
      <p:regular r:id="rId24"/>
    </p:embeddedFont>
    <p:embeddedFont>
      <p:font typeface="方正少儿简体" panose="02000000000000000000" charset="-122"/>
      <p:regular r:id="rId25"/>
    </p:embeddedFont>
  </p:embeddedFontLst>
  <p:custDataLst>
    <p:tags r:id="rId26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novo" initials="l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DB9CA"/>
    <a:srgbClr val="0000FF"/>
    <a:srgbClr val="222223"/>
    <a:srgbClr val="FDEADA"/>
    <a:srgbClr val="FFFF00"/>
    <a:srgbClr val="222224"/>
    <a:srgbClr val="2BE307"/>
    <a:srgbClr val="FE99BF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/>
    <p:restoredTop sz="94660"/>
  </p:normalViewPr>
  <p:slideViewPr>
    <p:cSldViewPr snapToGrid="0" snapToObjects="1" showGuides="1">
      <p:cViewPr varScale="1">
        <p:scale>
          <a:sx n="109" d="100"/>
          <a:sy n="109" d="100"/>
        </p:scale>
        <p:origin x="80" y="192"/>
      </p:cViewPr>
      <p:guideLst>
        <p:guide orient="horz" pos="215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6" Type="http://schemas.openxmlformats.org/officeDocument/2006/relationships/tags" Target="tags/tag9.xml"/><Relationship Id="rId25" Type="http://schemas.openxmlformats.org/officeDocument/2006/relationships/font" Target="fonts/font8.fntdata"/><Relationship Id="rId24" Type="http://schemas.openxmlformats.org/officeDocument/2006/relationships/font" Target="fonts/font7.fntdata"/><Relationship Id="rId23" Type="http://schemas.openxmlformats.org/officeDocument/2006/relationships/font" Target="fonts/font6.fntdata"/><Relationship Id="rId22" Type="http://schemas.openxmlformats.org/officeDocument/2006/relationships/font" Target="fonts/font5.fntdata"/><Relationship Id="rId21" Type="http://schemas.openxmlformats.org/officeDocument/2006/relationships/font" Target="fonts/font4.fntdata"/><Relationship Id="rId20" Type="http://schemas.openxmlformats.org/officeDocument/2006/relationships/font" Target="fonts/font3.fntdata"/><Relationship Id="rId2" Type="http://schemas.openxmlformats.org/officeDocument/2006/relationships/theme" Target="theme/theme1.xml"/><Relationship Id="rId19" Type="http://schemas.openxmlformats.org/officeDocument/2006/relationships/font" Target="fonts/font2.fntdata"/><Relationship Id="rId18" Type="http://schemas.openxmlformats.org/officeDocument/2006/relationships/font" Target="fonts/font1.fntdata"/><Relationship Id="rId17" Type="http://schemas.openxmlformats.org/officeDocument/2006/relationships/commentAuthors" Target="commentAuthors.xml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handoutMaster" Target="handoutMasters/handoutMaster1.xml"/><Relationship Id="rId12" Type="http://schemas.openxmlformats.org/officeDocument/2006/relationships/notesMaster" Target="notesMasters/notesMaster1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8-19T14:56:42.459" idx="1">
    <p:pos x="2453" y="3414"/>
    <p:text/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5818E43-4943-4C9D-BE26-A16A01EF8906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单击此处编辑母版文本样式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第二级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第三级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第四级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第五级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/>
          <a:p>
            <a:pPr lvl="0" algn="r" eaLnBrk="1" hangingPunct="1">
              <a:buNone/>
            </a:pPr>
            <a:fld id="{9A0DB2DC-4C9A-4742-B13C-FB6460FD3503}" type="slidenum">
              <a:rPr lang="zh-CN" altLang="en-US" sz="1200" dirty="0">
                <a:latin typeface="Calibri" panose="020F0502020204030204" pitchFamily="34" charset="0"/>
              </a:rPr>
            </a:fld>
            <a:endParaRPr lang="zh-CN" altLang="en-US" sz="1200" dirty="0"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797"/>
            <a:ext cx="10363200" cy="1470283"/>
          </a:xfr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880"/>
            <a:ext cx="8534400" cy="175290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10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8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fontAlgn="base"/>
            <a:r>
              <a:rPr lang="zh-CN" altLang="en-US" strike="noStrike" noProof="1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B238100-E066-443C-BE7C-72D06279397B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B238100-E066-443C-BE7C-72D06279397B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87"/>
            <a:ext cx="2743200" cy="5852548"/>
          </a:xfrm>
        </p:spPr>
        <p:txBody>
          <a:bodyPr vert="eaVert"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87"/>
            <a:ext cx="8026400" cy="5852548"/>
          </a:xfr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B238100-E066-443C-BE7C-72D06279397B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B238100-E066-443C-BE7C-72D06279397B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7671"/>
            <a:ext cx="10363200" cy="136231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7221"/>
            <a:ext cx="10363200" cy="15004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8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10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82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B238100-E066-443C-BE7C-72D06279397B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480"/>
            <a:ext cx="5384800" cy="452675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z="1350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z="1350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480"/>
            <a:ext cx="5384800" cy="452675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z="1350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z="1350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B238100-E066-443C-BE7C-72D06279397B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381"/>
            <a:ext cx="5386917" cy="63987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835" indent="0">
              <a:buNone/>
              <a:defRPr sz="1600" b="1"/>
            </a:lvl7pPr>
            <a:lvl8pPr marL="3201035" indent="0">
              <a:buNone/>
              <a:defRPr sz="1600" b="1"/>
            </a:lvl8pPr>
            <a:lvl9pPr marL="3658235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5256"/>
            <a:ext cx="5386917" cy="395197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z="1350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7" y="1535381"/>
            <a:ext cx="5389033" cy="63987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835" indent="0">
              <a:buNone/>
              <a:defRPr sz="1600" b="1"/>
            </a:lvl7pPr>
            <a:lvl8pPr marL="3201035" indent="0">
              <a:buNone/>
              <a:defRPr sz="1600" b="1"/>
            </a:lvl8pPr>
            <a:lvl9pPr marL="3658235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7" y="2175256"/>
            <a:ext cx="5389033" cy="395197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z="1350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B238100-E066-443C-BE7C-72D06279397B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B238100-E066-443C-BE7C-72D06279397B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B238100-E066-443C-BE7C-72D06279397B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97"/>
            <a:ext cx="4011084" cy="1162253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97"/>
            <a:ext cx="6815667" cy="58541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351"/>
            <a:ext cx="4011084" cy="469188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835" indent="0">
              <a:buNone/>
              <a:defRPr sz="900"/>
            </a:lvl7pPr>
            <a:lvl8pPr marL="3201035" indent="0">
              <a:buNone/>
              <a:defRPr sz="900"/>
            </a:lvl8pPr>
            <a:lvl9pPr marL="3658235" indent="0">
              <a:buNone/>
              <a:defRPr sz="900"/>
            </a:lvl9pPr>
          </a:lstStyle>
          <a:p>
            <a:pPr lvl="0" fontAlgn="base"/>
            <a:r>
              <a:rPr lang="zh-CN" altLang="en-US" sz="1050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B238100-E066-443C-BE7C-72D06279397B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1440"/>
            <a:ext cx="7315200" cy="566837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883"/>
            <a:ext cx="7315200" cy="411552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835" indent="0">
              <a:buNone/>
              <a:defRPr sz="2000"/>
            </a:lvl7pPr>
            <a:lvl8pPr marL="3201035" indent="0">
              <a:buNone/>
              <a:defRPr sz="2000"/>
            </a:lvl8pPr>
            <a:lvl9pPr marL="3658235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8277"/>
            <a:ext cx="7315200" cy="80500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835" indent="0">
              <a:buNone/>
              <a:defRPr sz="900"/>
            </a:lvl7pPr>
            <a:lvl8pPr marL="3201035" indent="0">
              <a:buNone/>
              <a:defRPr sz="900"/>
            </a:lvl8pPr>
            <a:lvl9pPr marL="3658235" indent="0">
              <a:buNone/>
              <a:defRPr sz="900"/>
            </a:lvl9pPr>
          </a:lstStyle>
          <a:p>
            <a:pPr lvl="0" fontAlgn="base"/>
            <a:r>
              <a:rPr lang="zh-CN" altLang="en-US" sz="1050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B238100-E066-443C-BE7C-72D06279397B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文本占位符 2"/>
          <p:cNvSpPr>
            <a:spLocks noGrp="1"/>
          </p:cNvSpPr>
          <p:nvPr>
            <p:ph type="body"/>
          </p:nvPr>
        </p:nvSpPr>
        <p:spPr>
          <a:xfrm>
            <a:off x="609600" y="1600200"/>
            <a:ext cx="10972800" cy="4527551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14630"/>
            <a:r>
              <a:rPr lang="zh-CN" altLang="en-US" dirty="0"/>
              <a:t>第二级</a:t>
            </a:r>
            <a:endParaRPr lang="zh-CN" altLang="en-US" dirty="0"/>
          </a:p>
          <a:p>
            <a:pPr lvl="2" indent="-171450"/>
            <a:r>
              <a:rPr lang="zh-CN" altLang="en-US" dirty="0"/>
              <a:t>第三级</a:t>
            </a:r>
            <a:endParaRPr lang="zh-CN" altLang="en-US" dirty="0"/>
          </a:p>
          <a:p>
            <a:pPr lvl="3" indent="-171450"/>
            <a:r>
              <a:rPr lang="zh-CN" altLang="en-US" dirty="0"/>
              <a:t>第四级</a:t>
            </a:r>
            <a:endParaRPr lang="zh-CN" altLang="en-US" dirty="0"/>
          </a:p>
          <a:p>
            <a:pPr lvl="4" indent="-17145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8467"/>
            <a:ext cx="2844800" cy="3640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defRPr sz="1200"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B238100-E066-443C-BE7C-72D06279397B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8467"/>
            <a:ext cx="3860800" cy="3640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defRPr sz="1200" noProof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8467"/>
            <a:ext cx="2844800" cy="36406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</a:lstStyle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3585" indent="-28638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523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43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63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83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83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103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823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.png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tags" Target="../tags/tag4.xml"/><Relationship Id="rId4" Type="http://schemas.openxmlformats.org/officeDocument/2006/relationships/hyperlink" Target="&#23454;&#39564;&#26041;&#27861;.mp4" TargetMode="External"/><Relationship Id="rId3" Type="http://schemas.openxmlformats.org/officeDocument/2006/relationships/image" Target="../media/image3.png"/><Relationship Id="rId2" Type="http://schemas.openxmlformats.org/officeDocument/2006/relationships/tags" Target="../tags/tag3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image" Target="../media/image7.jpe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hyperlink" Target="&#23454;&#39564;&#26041;&#27861;.mp4" TargetMode="External"/><Relationship Id="rId3" Type="http://schemas.openxmlformats.org/officeDocument/2006/relationships/image" Target="../media/image3.png"/><Relationship Id="rId2" Type="http://schemas.openxmlformats.org/officeDocument/2006/relationships/tags" Target="../tags/tag5.xml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10.png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hyperlink" Target="&#23454;&#39564;&#26041;&#27861;.mp4" TargetMode="External"/><Relationship Id="rId2" Type="http://schemas.openxmlformats.org/officeDocument/2006/relationships/image" Target="../media/image5.png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8.png"/><Relationship Id="rId7" Type="http://schemas.openxmlformats.org/officeDocument/2006/relationships/image" Target="../media/image17.png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0" Type="http://schemas.openxmlformats.org/officeDocument/2006/relationships/comments" Target="../comments/comment1.xml"/><Relationship Id="rId1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8" Type="http://schemas.openxmlformats.org/officeDocument/2006/relationships/image" Target="../media/image23.png"/><Relationship Id="rId7" Type="http://schemas.openxmlformats.org/officeDocument/2006/relationships/image" Target="../media/image8.png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7.jpe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tags" Target="../tags/tag6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png"/><Relationship Id="rId8" Type="http://schemas.openxmlformats.org/officeDocument/2006/relationships/tags" Target="../tags/tag8.xml"/><Relationship Id="rId7" Type="http://schemas.openxmlformats.org/officeDocument/2006/relationships/image" Target="../media/image28.png"/><Relationship Id="rId6" Type="http://schemas.microsoft.com/office/2007/relationships/media" Target="../media/media1.mp4"/><Relationship Id="rId5" Type="http://schemas.openxmlformats.org/officeDocument/2006/relationships/video" Target="../media/media1.mp4"/><Relationship Id="rId4" Type="http://schemas.openxmlformats.org/officeDocument/2006/relationships/hyperlink" Target="&#23454;&#39564;&#26041;&#27861;.mp4" TargetMode="External"/><Relationship Id="rId3" Type="http://schemas.openxmlformats.org/officeDocument/2006/relationships/image" Target="../media/image3.png"/><Relationship Id="rId2" Type="http://schemas.openxmlformats.org/officeDocument/2006/relationships/tags" Target="../tags/tag7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524000" y="1500175"/>
            <a:ext cx="9144000" cy="34165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4"/>
          <p:cNvSpPr txBox="1"/>
          <p:nvPr/>
        </p:nvSpPr>
        <p:spPr>
          <a:xfrm>
            <a:off x="1090295" y="4916805"/>
            <a:ext cx="100114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小学科学教学网资源建设团队  沈银银</a:t>
            </a:r>
            <a:r>
              <a:rPr lang="en-US" altLang="zh-CN" sz="36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  </a:t>
            </a:r>
            <a:r>
              <a:rPr lang="zh-CN" altLang="en-US" sz="36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吕文焕 </a:t>
            </a:r>
            <a:endParaRPr lang="en-US" altLang="zh-CN" sz="36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0" y="2548255"/>
            <a:ext cx="12192000" cy="168719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2866047"/>
            <a:ext cx="914400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66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《宇宙》单元整理</a:t>
            </a:r>
            <a:endParaRPr lang="zh-CN" sz="6600" b="1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0" name="任意多边形 9"/>
          <p:cNvSpPr/>
          <p:nvPr>
            <p:custDataLst>
              <p:tags r:id="rId1"/>
            </p:custDataLst>
          </p:nvPr>
        </p:nvSpPr>
        <p:spPr>
          <a:xfrm flipH="1">
            <a:off x="407670" y="385445"/>
            <a:ext cx="7774940" cy="1000125"/>
          </a:xfrm>
          <a:custGeom>
            <a:avLst/>
            <a:gdLst>
              <a:gd name="connsiteX0" fmla="*/ 2 w 3878508"/>
              <a:gd name="connsiteY0" fmla="*/ 0 h 762904"/>
              <a:gd name="connsiteX1" fmla="*/ 3497056 w 3878508"/>
              <a:gd name="connsiteY1" fmla="*/ 0 h 762904"/>
              <a:gd name="connsiteX2" fmla="*/ 3878508 w 3878508"/>
              <a:gd name="connsiteY2" fmla="*/ 381452 h 762904"/>
              <a:gd name="connsiteX3" fmla="*/ 3878507 w 3878508"/>
              <a:gd name="connsiteY3" fmla="*/ 381452 h 762904"/>
              <a:gd name="connsiteX4" fmla="*/ 3497055 w 3878508"/>
              <a:gd name="connsiteY4" fmla="*/ 762904 h 762904"/>
              <a:gd name="connsiteX5" fmla="*/ 0 w 3878508"/>
              <a:gd name="connsiteY5" fmla="*/ 762903 h 762904"/>
              <a:gd name="connsiteX6" fmla="*/ 51426 w 3878508"/>
              <a:gd name="connsiteY6" fmla="*/ 720474 h 762904"/>
              <a:gd name="connsiteX7" fmla="*/ 191853 w 3878508"/>
              <a:gd name="connsiteY7" fmla="*/ 381451 h 762904"/>
              <a:gd name="connsiteX8" fmla="*/ 51426 w 3878508"/>
              <a:gd name="connsiteY8" fmla="*/ 42429 h 762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78508" h="762904">
                <a:moveTo>
                  <a:pt x="2" y="0"/>
                </a:moveTo>
                <a:lnTo>
                  <a:pt x="3497056" y="0"/>
                </a:lnTo>
                <a:cubicBezTo>
                  <a:pt x="3707726" y="0"/>
                  <a:pt x="3878508" y="170782"/>
                  <a:pt x="3878508" y="381452"/>
                </a:cubicBezTo>
                <a:lnTo>
                  <a:pt x="3878507" y="381452"/>
                </a:lnTo>
                <a:cubicBezTo>
                  <a:pt x="3878507" y="592122"/>
                  <a:pt x="3707725" y="762904"/>
                  <a:pt x="3497055" y="762904"/>
                </a:cubicBezTo>
                <a:lnTo>
                  <a:pt x="0" y="762903"/>
                </a:lnTo>
                <a:lnTo>
                  <a:pt x="51426" y="720474"/>
                </a:lnTo>
                <a:cubicBezTo>
                  <a:pt x="138189" y="633710"/>
                  <a:pt x="191853" y="513848"/>
                  <a:pt x="191853" y="381451"/>
                </a:cubicBezTo>
                <a:cubicBezTo>
                  <a:pt x="191853" y="249055"/>
                  <a:pt x="138189" y="129192"/>
                  <a:pt x="51426" y="42429"/>
                </a:cubicBezTo>
                <a:close/>
              </a:path>
            </a:pathLst>
          </a:custGeom>
          <a:solidFill>
            <a:srgbClr val="ADB9CA"/>
          </a:solidFill>
          <a:ln w="25400" cap="flat" cmpd="sng" algn="ctr">
            <a:noFill/>
            <a:prstDash val="solid"/>
          </a:ln>
          <a:effectLst/>
        </p:spPr>
        <p:txBody>
          <a:bodyPr lIns="396000" tIns="0" rIns="0" bIns="0" anchor="ctr">
            <a:noAutofit/>
          </a:bodyPr>
          <a:lstStyle/>
          <a:p>
            <a:pPr>
              <a:lnSpc>
                <a:spcPct val="130000"/>
              </a:lnSpc>
              <a:defRPr/>
            </a:pPr>
            <a:r>
              <a:rPr lang="zh-CN" altLang="en-US" sz="2800" b="1" dirty="0"/>
              <a:t> </a:t>
            </a:r>
            <a:r>
              <a:rPr lang="en-US" altLang="zh-CN" sz="2800" b="1" dirty="0"/>
              <a:t>      </a:t>
            </a:r>
            <a:r>
              <a:rPr lang="zh-CN" altLang="en-US" sz="2800" b="1" dirty="0">
                <a:latin typeface="等线" panose="02010600030101010101" charset="-122"/>
                <a:ea typeface="等线" panose="02010600030101010101" charset="-122"/>
              </a:rPr>
              <a:t>教科版六下</a:t>
            </a:r>
            <a:r>
              <a:rPr lang="en-US" altLang="zh-CN" sz="2800" b="1" dirty="0">
                <a:latin typeface="等线" panose="02010600030101010101" charset="-122"/>
                <a:ea typeface="等线" panose="02010600030101010101" charset="-122"/>
              </a:rPr>
              <a:t>《</a:t>
            </a:r>
            <a:r>
              <a:rPr lang="zh-CN" altLang="en-US" sz="2800" b="1" dirty="0">
                <a:latin typeface="等线" panose="02010600030101010101" charset="-122"/>
                <a:ea typeface="等线" panose="02010600030101010101" charset="-122"/>
              </a:rPr>
              <a:t>宇宙</a:t>
            </a:r>
            <a:r>
              <a:rPr lang="en-US" altLang="zh-CN" sz="2800" b="1" dirty="0">
                <a:latin typeface="等线" panose="02010600030101010101" charset="-122"/>
                <a:ea typeface="等线" panose="02010600030101010101" charset="-122"/>
              </a:rPr>
              <a:t>》</a:t>
            </a:r>
            <a:r>
              <a:rPr lang="zh-CN" altLang="en-US" sz="2800" b="1" dirty="0">
                <a:latin typeface="等线" panose="02010600030101010101" charset="-122"/>
                <a:ea typeface="等线" panose="02010600030101010101" charset="-122"/>
              </a:rPr>
              <a:t>单元</a:t>
            </a:r>
            <a:endParaRPr lang="zh-CN" altLang="en-US" sz="2800" kern="0" dirty="0">
              <a:solidFill>
                <a:srgbClr val="000000"/>
              </a:solidFill>
              <a:latin typeface="等线" panose="02010600030101010101" charset="-122"/>
              <a:ea typeface="等线" panose="02010600030101010101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2050" name="Picture 2" descr="D:\2020\3.学会\网站\新网站资料\新网站logo（背景透明图）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00796" y="260657"/>
            <a:ext cx="1403038" cy="124983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9167" y="5358627"/>
            <a:ext cx="1138726" cy="10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组合 14"/>
          <p:cNvGrpSpPr/>
          <p:nvPr/>
        </p:nvGrpSpPr>
        <p:grpSpPr>
          <a:xfrm>
            <a:off x="166370" y="220345"/>
            <a:ext cx="11124565" cy="1460500"/>
            <a:chOff x="611" y="481"/>
            <a:chExt cx="16700" cy="1723"/>
          </a:xfrm>
        </p:grpSpPr>
        <p:grpSp>
          <p:nvGrpSpPr>
            <p:cNvPr id="12" name="组合 11"/>
            <p:cNvGrpSpPr/>
            <p:nvPr/>
          </p:nvGrpSpPr>
          <p:grpSpPr>
            <a:xfrm>
              <a:off x="611" y="481"/>
              <a:ext cx="16700" cy="1723"/>
              <a:chOff x="736" y="442"/>
              <a:chExt cx="12762" cy="1330"/>
            </a:xfrm>
          </p:grpSpPr>
          <p:grpSp>
            <p:nvGrpSpPr>
              <p:cNvPr id="5" name="组合 4"/>
              <p:cNvGrpSpPr/>
              <p:nvPr/>
            </p:nvGrpSpPr>
            <p:grpSpPr>
              <a:xfrm>
                <a:off x="2323" y="455"/>
                <a:ext cx="11175" cy="1019"/>
                <a:chOff x="2323" y="455"/>
                <a:chExt cx="11175" cy="1019"/>
              </a:xfrm>
            </p:grpSpPr>
            <p:sp>
              <p:nvSpPr>
                <p:cNvPr id="6" name="云形标注 5"/>
                <p:cNvSpPr/>
                <p:nvPr/>
              </p:nvSpPr>
              <p:spPr>
                <a:xfrm>
                  <a:off x="2323" y="455"/>
                  <a:ext cx="10094" cy="1019"/>
                </a:xfrm>
                <a:prstGeom prst="cloudCallout">
                  <a:avLst>
                    <a:gd name="adj1" fmla="val -54662"/>
                    <a:gd name="adj2" fmla="val -12889"/>
                  </a:avLst>
                </a:prstGeom>
                <a:solidFill>
                  <a:srgbClr val="FDEADA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/>
                  <a:endParaRPr lang="zh-CN" altLang="en-US" strike="noStrike" noProof="1"/>
                </a:p>
              </p:txBody>
            </p:sp>
            <p:sp>
              <p:nvSpPr>
                <p:cNvPr id="6161" name="文本框 11"/>
                <p:cNvSpPr txBox="1"/>
                <p:nvPr/>
              </p:nvSpPr>
              <p:spPr>
                <a:xfrm>
                  <a:off x="4638" y="595"/>
                  <a:ext cx="8860" cy="50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anchor="t" anchorCtr="0">
                  <a:spAutoFit/>
                </a:bodyPr>
                <a:lstStyle/>
                <a:p>
                  <a:pPr>
                    <a:lnSpc>
                      <a:spcPts val="3600"/>
                    </a:lnSpc>
                  </a:pPr>
                  <a:r>
                    <a:rPr lang="zh-CN" altLang="en-US" sz="2800" dirty="0">
                      <a:latin typeface="方正少儿简体" panose="02000000000000000000" charset="-122"/>
                      <a:ea typeface="方正少儿简体" panose="02000000000000000000" charset="-122"/>
                      <a:sym typeface="方正少儿简体" panose="02000000000000000000" charset="-122"/>
                    </a:rPr>
                    <a:t>学完了宇宙单元，都学到些什么呀？</a:t>
                  </a:r>
                  <a:endParaRPr lang="zh-CN" altLang="en-US" sz="2800" dirty="0">
                    <a:latin typeface="方正少儿简体" panose="02000000000000000000" charset="-122"/>
                    <a:ea typeface="方正少儿简体" panose="02000000000000000000" charset="-122"/>
                    <a:sym typeface="方正少儿简体" panose="02000000000000000000" charset="-122"/>
                  </a:endParaRPr>
                </a:p>
              </p:txBody>
            </p:sp>
          </p:grpSp>
          <p:pic>
            <p:nvPicPr>
              <p:cNvPr id="6162" name="图片 8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3" cstate="print"/>
              <a:stretch>
                <a:fillRect/>
              </a:stretch>
            </p:blipFill>
            <p:spPr>
              <a:xfrm flipH="1">
                <a:off x="736" y="442"/>
                <a:ext cx="1010" cy="1330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sp>
          <p:nvSpPr>
            <p:cNvPr id="20" name="矩形 19">
              <a:hlinkClick r:id="rId4" action="ppaction://hlinkfile"/>
            </p:cNvPr>
            <p:cNvSpPr/>
            <p:nvPr/>
          </p:nvSpPr>
          <p:spPr>
            <a:xfrm>
              <a:off x="4080" y="676"/>
              <a:ext cx="2230" cy="6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3200" kern="0" dirty="0">
                  <a:solidFill>
                    <a:srgbClr val="0000FF"/>
                  </a:solidFill>
                  <a:latin typeface="方正少儿简体" panose="02000000000000000000" charset="-122"/>
                  <a:ea typeface="方正少儿简体" panose="02000000000000000000" charset="-122"/>
                  <a:cs typeface="Times New Roman" panose="02020603050405020304" pitchFamily="18" charset="0"/>
                  <a:sym typeface="方正少儿简体" panose="02000000000000000000" charset="-122"/>
                </a:rPr>
                <a:t>回顾：</a:t>
              </a:r>
              <a:endParaRPr lang="zh-CN" altLang="en-US" sz="3200" kern="0" dirty="0">
                <a:solidFill>
                  <a:srgbClr val="0000FF"/>
                </a:solidFill>
                <a:latin typeface="方正少儿简体" panose="02000000000000000000" charset="-122"/>
                <a:ea typeface="方正少儿简体" panose="02000000000000000000" charset="-122"/>
                <a:cs typeface="Times New Roman" panose="02020603050405020304" pitchFamily="18" charset="0"/>
                <a:sym typeface="方正少儿简体" panose="02000000000000000000" charset="-122"/>
              </a:endParaRPr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9221470" y="5440045"/>
            <a:ext cx="217424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>
                <a:ln>
                  <a:noFill/>
                </a:ln>
              </a:rPr>
              <a:t>......</a:t>
            </a:r>
            <a:endParaRPr lang="en-US" altLang="zh-CN" sz="4000" b="1">
              <a:ln>
                <a:noFill/>
              </a:ln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-27305" y="0"/>
            <a:ext cx="12219940" cy="687768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7155" y="276673"/>
            <a:ext cx="1138726" cy="10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组合 14"/>
          <p:cNvGrpSpPr/>
          <p:nvPr/>
        </p:nvGrpSpPr>
        <p:grpSpPr>
          <a:xfrm>
            <a:off x="166370" y="220345"/>
            <a:ext cx="10182263" cy="1460500"/>
            <a:chOff x="611" y="481"/>
            <a:chExt cx="15285" cy="1723"/>
          </a:xfrm>
        </p:grpSpPr>
        <p:grpSp>
          <p:nvGrpSpPr>
            <p:cNvPr id="12" name="组合 11"/>
            <p:cNvGrpSpPr/>
            <p:nvPr/>
          </p:nvGrpSpPr>
          <p:grpSpPr>
            <a:xfrm>
              <a:off x="611" y="481"/>
              <a:ext cx="15285" cy="1723"/>
              <a:chOff x="736" y="442"/>
              <a:chExt cx="11681" cy="1330"/>
            </a:xfrm>
          </p:grpSpPr>
          <p:grpSp>
            <p:nvGrpSpPr>
              <p:cNvPr id="5" name="组合 4"/>
              <p:cNvGrpSpPr/>
              <p:nvPr/>
            </p:nvGrpSpPr>
            <p:grpSpPr>
              <a:xfrm>
                <a:off x="2323" y="455"/>
                <a:ext cx="10094" cy="980"/>
                <a:chOff x="2323" y="455"/>
                <a:chExt cx="10094" cy="980"/>
              </a:xfrm>
            </p:grpSpPr>
            <p:sp>
              <p:nvSpPr>
                <p:cNvPr id="6" name="云形标注 5"/>
                <p:cNvSpPr/>
                <p:nvPr/>
              </p:nvSpPr>
              <p:spPr>
                <a:xfrm>
                  <a:off x="2323" y="455"/>
                  <a:ext cx="10094" cy="980"/>
                </a:xfrm>
                <a:prstGeom prst="cloudCallout">
                  <a:avLst>
                    <a:gd name="adj1" fmla="val -54662"/>
                    <a:gd name="adj2" fmla="val -12889"/>
                  </a:avLst>
                </a:prstGeom>
                <a:solidFill>
                  <a:srgbClr val="FDEADA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/>
                  <a:endParaRPr lang="zh-CN" altLang="en-US" strike="noStrike" noProof="1"/>
                </a:p>
              </p:txBody>
            </p:sp>
            <p:sp>
              <p:nvSpPr>
                <p:cNvPr id="6161" name="文本框 11"/>
                <p:cNvSpPr txBox="1"/>
                <p:nvPr/>
              </p:nvSpPr>
              <p:spPr>
                <a:xfrm>
                  <a:off x="3189" y="679"/>
                  <a:ext cx="8860" cy="531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anchor="t" anchorCtr="0">
                  <a:spAutoFit/>
                </a:bodyPr>
                <a:lstStyle/>
                <a:p>
                  <a:pPr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defRPr/>
                  </a:pPr>
                  <a:r>
                    <a:rPr lang="zh-CN" altLang="en-US" sz="3200" kern="0" dirty="0">
                      <a:solidFill>
                        <a:srgbClr val="0000FF"/>
                      </a:solidFill>
                      <a:latin typeface="方正少儿简体" panose="02000000000000000000" charset="-122"/>
                      <a:ea typeface="方正少儿简体" panose="02000000000000000000" charset="-122"/>
                      <a:cs typeface="Times New Roman" panose="02020603050405020304" pitchFamily="18" charset="0"/>
                      <a:sym typeface="方正少儿简体" panose="02000000000000000000" charset="-122"/>
                    </a:rPr>
                    <a:t>本单元学习内容分为三个板块</a:t>
                  </a:r>
                  <a:endParaRPr lang="zh-CN" altLang="en-US" sz="3200" kern="0" dirty="0">
                    <a:solidFill>
                      <a:srgbClr val="0000FF"/>
                    </a:solidFill>
                    <a:latin typeface="方正少儿简体" panose="02000000000000000000" charset="-122"/>
                    <a:ea typeface="方正少儿简体" panose="02000000000000000000" charset="-122"/>
                    <a:cs typeface="Times New Roman" panose="02020603050405020304" pitchFamily="18" charset="0"/>
                    <a:sym typeface="方正少儿简体" panose="02000000000000000000" charset="-122"/>
                  </a:endParaRPr>
                </a:p>
              </p:txBody>
            </p:sp>
          </p:grpSp>
          <p:pic>
            <p:nvPicPr>
              <p:cNvPr id="6162" name="图片 8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3" cstate="print"/>
              <a:stretch>
                <a:fillRect/>
              </a:stretch>
            </p:blipFill>
            <p:spPr>
              <a:xfrm flipH="1">
                <a:off x="736" y="442"/>
                <a:ext cx="1010" cy="1330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sp>
          <p:nvSpPr>
            <p:cNvPr id="20" name="矩形 19">
              <a:hlinkClick r:id="rId4" action="ppaction://hlinkfile"/>
            </p:cNvPr>
            <p:cNvSpPr/>
            <p:nvPr/>
          </p:nvSpPr>
          <p:spPr>
            <a:xfrm>
              <a:off x="4080" y="676"/>
              <a:ext cx="2230" cy="6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200" kern="0" dirty="0">
                <a:solidFill>
                  <a:srgbClr val="0000FF"/>
                </a:solidFill>
                <a:latin typeface="方正少儿简体" panose="02000000000000000000" charset="-122"/>
                <a:ea typeface="方正少儿简体" panose="02000000000000000000" charset="-122"/>
                <a:cs typeface="Times New Roman" panose="02020603050405020304" pitchFamily="18" charset="0"/>
                <a:sym typeface="方正少儿简体" panose="02000000000000000000" charset="-122"/>
              </a:endParaRPr>
            </a:p>
          </p:txBody>
        </p:sp>
      </p:grpSp>
      <p:sp>
        <p:nvSpPr>
          <p:cNvPr id="3" name="云形 2"/>
          <p:cNvSpPr/>
          <p:nvPr/>
        </p:nvSpPr>
        <p:spPr>
          <a:xfrm>
            <a:off x="461010" y="1998980"/>
            <a:ext cx="2580640" cy="1239520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ts val="3600"/>
              </a:lnSpc>
              <a:buClrTx/>
              <a:buSzTx/>
              <a:buFontTx/>
            </a:pPr>
            <a:r>
              <a:rPr lang="en-US" altLang="zh-CN" sz="2800" dirty="0">
                <a:solidFill>
                  <a:schemeClr val="tx1"/>
                </a:solidFill>
                <a:latin typeface="方正少儿简体" panose="02000000000000000000" charset="-122"/>
                <a:ea typeface="方正少儿简体" panose="02000000000000000000" charset="-122"/>
                <a:sym typeface="方正少儿简体" panose="02000000000000000000" charset="-122"/>
              </a:rPr>
              <a:t>   </a:t>
            </a:r>
            <a:r>
              <a:rPr lang="zh-CN" altLang="en-US" sz="2800" dirty="0">
                <a:solidFill>
                  <a:schemeClr val="tx1"/>
                </a:solidFill>
                <a:latin typeface="方正少儿简体" panose="02000000000000000000" charset="-122"/>
                <a:ea typeface="方正少儿简体" panose="02000000000000000000" charset="-122"/>
                <a:sym typeface="方正少儿简体" panose="02000000000000000000" charset="-122"/>
              </a:rPr>
              <a:t>太阳系</a:t>
            </a:r>
            <a:endParaRPr lang="zh-CN" altLang="en-US" sz="2800" dirty="0">
              <a:solidFill>
                <a:schemeClr val="tx1"/>
              </a:solidFill>
              <a:latin typeface="方正少儿简体" panose="02000000000000000000" charset="-122"/>
              <a:ea typeface="方正少儿简体" panose="02000000000000000000" charset="-122"/>
              <a:sym typeface="方正少儿简体" panose="02000000000000000000" charset="-122"/>
            </a:endParaRPr>
          </a:p>
        </p:txBody>
      </p:sp>
      <p:sp>
        <p:nvSpPr>
          <p:cNvPr id="7" name="云形 6"/>
          <p:cNvSpPr/>
          <p:nvPr/>
        </p:nvSpPr>
        <p:spPr>
          <a:xfrm>
            <a:off x="4314190" y="1957705"/>
            <a:ext cx="2853690" cy="1280795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ts val="3600"/>
              </a:lnSpc>
              <a:buClrTx/>
              <a:buSzTx/>
              <a:buFontTx/>
            </a:pPr>
            <a:r>
              <a:rPr lang="en-US" altLang="zh-CN" sz="2800" dirty="0">
                <a:solidFill>
                  <a:schemeClr val="tx1"/>
                </a:solidFill>
                <a:latin typeface="方正少儿简体" panose="02000000000000000000" charset="-122"/>
                <a:ea typeface="方正少儿简体" panose="02000000000000000000" charset="-122"/>
                <a:sym typeface="方正少儿简体" panose="02000000000000000000" charset="-122"/>
              </a:rPr>
              <a:t>    </a:t>
            </a:r>
            <a:r>
              <a:rPr lang="zh-CN" altLang="en-US" sz="2800" dirty="0">
                <a:solidFill>
                  <a:schemeClr val="tx1"/>
                </a:solidFill>
                <a:latin typeface="方正少儿简体" panose="02000000000000000000" charset="-122"/>
                <a:ea typeface="方正少儿简体" panose="02000000000000000000" charset="-122"/>
                <a:sym typeface="方正少儿简体" panose="02000000000000000000" charset="-122"/>
              </a:rPr>
              <a:t>银河系</a:t>
            </a:r>
            <a:endParaRPr lang="zh-CN" altLang="en-US" sz="2800" dirty="0">
              <a:solidFill>
                <a:schemeClr val="tx1"/>
              </a:solidFill>
              <a:latin typeface="方正少儿简体" panose="02000000000000000000" charset="-122"/>
              <a:ea typeface="方正少儿简体" panose="02000000000000000000" charset="-122"/>
              <a:sym typeface="方正少儿简体" panose="02000000000000000000" charset="-122"/>
            </a:endParaRPr>
          </a:p>
          <a:p>
            <a:pPr algn="l">
              <a:lnSpc>
                <a:spcPts val="3600"/>
              </a:lnSpc>
              <a:buClrTx/>
              <a:buSzTx/>
              <a:buFontTx/>
            </a:pPr>
            <a:r>
              <a:rPr lang="en-US" altLang="zh-CN" sz="2800" dirty="0">
                <a:solidFill>
                  <a:schemeClr val="tx1"/>
                </a:solidFill>
                <a:latin typeface="方正少儿简体" panose="02000000000000000000" charset="-122"/>
                <a:ea typeface="方正少儿简体" panose="02000000000000000000" charset="-122"/>
                <a:sym typeface="方正少儿简体" panose="02000000000000000000" charset="-122"/>
              </a:rPr>
              <a:t>  </a:t>
            </a:r>
            <a:r>
              <a:rPr lang="zh-CN" altLang="en-US" sz="2800" dirty="0">
                <a:solidFill>
                  <a:schemeClr val="tx1"/>
                </a:solidFill>
                <a:latin typeface="方正少儿简体" panose="02000000000000000000" charset="-122"/>
                <a:ea typeface="方正少儿简体" panose="02000000000000000000" charset="-122"/>
                <a:sym typeface="方正少儿简体" panose="02000000000000000000" charset="-122"/>
              </a:rPr>
              <a:t>河外星系</a:t>
            </a:r>
            <a:endParaRPr lang="zh-CN" altLang="en-US" sz="2800" dirty="0">
              <a:solidFill>
                <a:schemeClr val="tx1"/>
              </a:solidFill>
              <a:latin typeface="方正少儿简体" panose="02000000000000000000" charset="-122"/>
              <a:ea typeface="方正少儿简体" panose="02000000000000000000" charset="-122"/>
              <a:sym typeface="方正少儿简体" panose="02000000000000000000" charset="-122"/>
            </a:endParaRPr>
          </a:p>
        </p:txBody>
      </p:sp>
      <p:sp>
        <p:nvSpPr>
          <p:cNvPr id="8" name="云形 7"/>
          <p:cNvSpPr/>
          <p:nvPr/>
        </p:nvSpPr>
        <p:spPr>
          <a:xfrm>
            <a:off x="8328660" y="1866265"/>
            <a:ext cx="3194050" cy="1181100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ts val="3600"/>
              </a:lnSpc>
              <a:buClrTx/>
              <a:buSzTx/>
              <a:buFontTx/>
            </a:pPr>
            <a:r>
              <a:rPr lang="zh-CN" altLang="en-US" sz="2800" dirty="0">
                <a:solidFill>
                  <a:schemeClr val="tx1"/>
                </a:solidFill>
                <a:latin typeface="方正少儿简体" panose="02000000000000000000" charset="-122"/>
                <a:ea typeface="方正少儿简体" panose="02000000000000000000" charset="-122"/>
                <a:sym typeface="方正少儿简体" panose="02000000000000000000" charset="-122"/>
              </a:rPr>
              <a:t>人类的探索</a:t>
            </a:r>
            <a:endParaRPr lang="zh-CN" altLang="en-US" sz="2800" dirty="0">
              <a:solidFill>
                <a:schemeClr val="tx1"/>
              </a:solidFill>
              <a:latin typeface="方正少儿简体" panose="02000000000000000000" charset="-122"/>
              <a:ea typeface="方正少儿简体" panose="02000000000000000000" charset="-122"/>
              <a:sym typeface="方正少儿简体" panose="02000000000000000000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3380740" y="5553075"/>
            <a:ext cx="5851525" cy="7289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>
                <a:solidFill>
                  <a:schemeClr val="tx1"/>
                </a:solidFill>
                <a:latin typeface="方正少儿简体" panose="02000000000000000000" charset="-122"/>
                <a:ea typeface="方正少儿简体" panose="02000000000000000000" charset="-122"/>
                <a:sym typeface="方正少儿简体" panose="02000000000000000000" charset="-122"/>
              </a:rPr>
              <a:t>说一说，你对它们的认识？</a:t>
            </a:r>
            <a:endParaRPr lang="zh-CN" altLang="en-US" sz="2800" dirty="0">
              <a:solidFill>
                <a:schemeClr val="tx1"/>
              </a:solidFill>
              <a:latin typeface="方正少儿简体" panose="02000000000000000000" charset="-122"/>
              <a:ea typeface="方正少儿简体" panose="02000000000000000000" charset="-122"/>
              <a:sym typeface="方正少儿简体" panose="02000000000000000000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99030" y="5340985"/>
            <a:ext cx="807720" cy="1153160"/>
          </a:xfrm>
          <a:prstGeom prst="rect">
            <a:avLst/>
          </a:prstGeom>
        </p:spPr>
      </p:pic>
      <p:pic>
        <p:nvPicPr>
          <p:cNvPr id="11" name="图片 10" descr="18"/>
          <p:cNvPicPr>
            <a:picLocks noChangeAspect="1"/>
          </p:cNvPicPr>
          <p:nvPr/>
        </p:nvPicPr>
        <p:blipFill>
          <a:blip r:embed="rId6"/>
          <a:srcRect l="9672" t="6400" r="8916" b="-760"/>
          <a:stretch>
            <a:fillRect/>
          </a:stretch>
        </p:blipFill>
        <p:spPr>
          <a:xfrm>
            <a:off x="736600" y="3269615"/>
            <a:ext cx="1995170" cy="1828165"/>
          </a:xfrm>
          <a:prstGeom prst="rect">
            <a:avLst/>
          </a:prstGeom>
        </p:spPr>
      </p:pic>
      <p:pic>
        <p:nvPicPr>
          <p:cNvPr id="13" name="图片 12" descr="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6950" y="3407410"/>
            <a:ext cx="1911985" cy="158369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/>
          <a:srcRect r="8741" b="1781"/>
          <a:stretch>
            <a:fillRect/>
          </a:stretch>
        </p:blipFill>
        <p:spPr>
          <a:xfrm>
            <a:off x="5842000" y="3415665"/>
            <a:ext cx="1988820" cy="157543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72120" y="3461385"/>
            <a:ext cx="1797685" cy="152273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11105" y="3461385"/>
            <a:ext cx="1939290" cy="148018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01" y="219205"/>
            <a:ext cx="1138726" cy="10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9385" y="2997200"/>
            <a:ext cx="2356485" cy="3365500"/>
          </a:xfrm>
          <a:prstGeom prst="rect">
            <a:avLst/>
          </a:prstGeom>
        </p:spPr>
      </p:pic>
      <p:sp>
        <p:nvSpPr>
          <p:cNvPr id="2" name="云形 1"/>
          <p:cNvSpPr/>
          <p:nvPr/>
        </p:nvSpPr>
        <p:spPr>
          <a:xfrm>
            <a:off x="4781550" y="422910"/>
            <a:ext cx="3279775" cy="1076960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 w="28575" cmpd="sng">
            <a:solidFill>
              <a:schemeClr val="accent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hlinkClick r:id="rId3" action="ppaction://hlinkfile"/>
          </p:cNvPr>
          <p:cNvSpPr/>
          <p:nvPr/>
        </p:nvSpPr>
        <p:spPr>
          <a:xfrm>
            <a:off x="5494020" y="669290"/>
            <a:ext cx="185547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kern="0" dirty="0">
                <a:solidFill>
                  <a:srgbClr val="0000FF"/>
                </a:solidFill>
                <a:latin typeface="方正少儿简体" panose="02000000000000000000" charset="-122"/>
                <a:ea typeface="方正少儿简体" panose="02000000000000000000" charset="-122"/>
                <a:cs typeface="Times New Roman" panose="02020603050405020304" pitchFamily="18" charset="0"/>
                <a:sym typeface="方正少儿简体" panose="02000000000000000000" charset="-122"/>
              </a:rPr>
              <a:t>自主梳理</a:t>
            </a:r>
            <a:endParaRPr lang="zh-CN" altLang="en-US" sz="3200" kern="0" dirty="0">
              <a:solidFill>
                <a:srgbClr val="0000FF"/>
              </a:solidFill>
              <a:latin typeface="方正少儿简体" panose="02000000000000000000" charset="-122"/>
              <a:ea typeface="方正少儿简体" panose="02000000000000000000" charset="-122"/>
              <a:cs typeface="Times New Roman" panose="02020603050405020304" pitchFamily="18" charset="0"/>
              <a:sym typeface="方正少儿简体" panose="02000000000000000000" charset="-122"/>
            </a:endParaRPr>
          </a:p>
        </p:txBody>
      </p:sp>
      <p:sp>
        <p:nvSpPr>
          <p:cNvPr id="17" name="竖卷形 16"/>
          <p:cNvSpPr/>
          <p:nvPr/>
        </p:nvSpPr>
        <p:spPr>
          <a:xfrm>
            <a:off x="3151505" y="1930400"/>
            <a:ext cx="7105650" cy="4432300"/>
          </a:xfrm>
          <a:prstGeom prst="verticalScroll">
            <a:avLst>
              <a:gd name="adj" fmla="val 13295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1"/>
          <p:cNvSpPr txBox="1"/>
          <p:nvPr/>
        </p:nvSpPr>
        <p:spPr>
          <a:xfrm>
            <a:off x="4007485" y="2866390"/>
            <a:ext cx="5686425" cy="332295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ts val="3600"/>
              </a:lnSpc>
            </a:pPr>
            <a:r>
              <a:rPr lang="en-US" altLang="zh-CN" sz="2800" dirty="0">
                <a:latin typeface="方正少儿简体" panose="02000000000000000000" charset="-122"/>
                <a:ea typeface="方正少儿简体" panose="02000000000000000000" charset="-122"/>
                <a:sym typeface="方正少儿简体" panose="02000000000000000000" charset="-122"/>
              </a:rPr>
              <a:t>1.</a:t>
            </a:r>
            <a:r>
              <a:rPr lang="zh-CN" altLang="en-US" sz="2800" dirty="0">
                <a:latin typeface="方正少儿简体" panose="02000000000000000000" charset="-122"/>
                <a:ea typeface="方正少儿简体" panose="02000000000000000000" charset="-122"/>
                <a:sym typeface="方正少儿简体" panose="02000000000000000000" charset="-122"/>
              </a:rPr>
              <a:t>以小组为单位，自主选择</a:t>
            </a:r>
            <a:r>
              <a:rPr lang="en-US" altLang="zh-CN" sz="2800" dirty="0">
                <a:latin typeface="方正少儿简体" panose="02000000000000000000" charset="-122"/>
                <a:ea typeface="方正少儿简体" panose="02000000000000000000" charset="-122"/>
                <a:sym typeface="方正少儿简体" panose="02000000000000000000" charset="-122"/>
              </a:rPr>
              <a:t>2</a:t>
            </a:r>
            <a:r>
              <a:rPr lang="zh-CN" altLang="en-US" sz="2800" dirty="0">
                <a:latin typeface="方正少儿简体" panose="02000000000000000000" charset="-122"/>
                <a:ea typeface="方正少儿简体" panose="02000000000000000000" charset="-122"/>
                <a:sym typeface="方正少儿简体" panose="02000000000000000000" charset="-122"/>
              </a:rPr>
              <a:t>个板块</a:t>
            </a:r>
            <a:endParaRPr lang="zh-CN" altLang="en-US" sz="2800" dirty="0">
              <a:latin typeface="方正少儿简体" panose="02000000000000000000" charset="-122"/>
              <a:ea typeface="方正少儿简体" panose="02000000000000000000" charset="-122"/>
              <a:sym typeface="方正少儿简体" panose="02000000000000000000" charset="-122"/>
            </a:endParaRPr>
          </a:p>
          <a:p>
            <a:pPr>
              <a:lnSpc>
                <a:spcPts val="3600"/>
              </a:lnSpc>
            </a:pPr>
            <a:endParaRPr lang="en-US" altLang="zh-CN" sz="2800" dirty="0">
              <a:latin typeface="方正少儿简体" panose="02000000000000000000" charset="-122"/>
              <a:ea typeface="方正少儿简体" panose="02000000000000000000" charset="-122"/>
              <a:sym typeface="方正少儿简体" panose="02000000000000000000" charset="-122"/>
            </a:endParaRPr>
          </a:p>
          <a:p>
            <a:pPr>
              <a:lnSpc>
                <a:spcPts val="3600"/>
              </a:lnSpc>
            </a:pPr>
            <a:r>
              <a:rPr lang="en-US" altLang="zh-CN" sz="2800" dirty="0">
                <a:latin typeface="方正少儿简体" panose="02000000000000000000" charset="-122"/>
                <a:ea typeface="方正少儿简体" panose="02000000000000000000" charset="-122"/>
                <a:sym typeface="方正少儿简体" panose="02000000000000000000" charset="-122"/>
              </a:rPr>
              <a:t>2.</a:t>
            </a:r>
            <a:r>
              <a:rPr lang="zh-CN" altLang="en-US" sz="2800" dirty="0">
                <a:latin typeface="方正少儿简体" panose="02000000000000000000" charset="-122"/>
                <a:ea typeface="方正少儿简体" panose="02000000000000000000" charset="-122"/>
                <a:sym typeface="方正少儿简体" panose="02000000000000000000" charset="-122"/>
              </a:rPr>
              <a:t>合作完成</a:t>
            </a:r>
            <a:r>
              <a:rPr lang="en-US" altLang="zh-CN" sz="2800" dirty="0">
                <a:latin typeface="方正少儿简体" panose="02000000000000000000" charset="-122"/>
                <a:ea typeface="方正少儿简体" panose="02000000000000000000" charset="-122"/>
                <a:sym typeface="方正少儿简体" panose="02000000000000000000" charset="-122"/>
              </a:rPr>
              <a:t>2</a:t>
            </a:r>
            <a:r>
              <a:rPr lang="zh-CN" altLang="en-US" sz="2800" dirty="0">
                <a:latin typeface="方正少儿简体" panose="02000000000000000000" charset="-122"/>
                <a:ea typeface="方正少儿简体" panose="02000000000000000000" charset="-122"/>
                <a:sym typeface="方正少儿简体" panose="02000000000000000000" charset="-122"/>
              </a:rPr>
              <a:t>个板块的知识整理</a:t>
            </a:r>
            <a:endParaRPr lang="zh-CN" altLang="en-US" sz="2800" dirty="0">
              <a:latin typeface="方正少儿简体" panose="02000000000000000000" charset="-122"/>
              <a:ea typeface="方正少儿简体" panose="02000000000000000000" charset="-122"/>
              <a:sym typeface="方正少儿简体" panose="02000000000000000000" charset="-122"/>
            </a:endParaRPr>
          </a:p>
          <a:p>
            <a:pPr>
              <a:lnSpc>
                <a:spcPts val="3600"/>
              </a:lnSpc>
            </a:pPr>
            <a:endParaRPr lang="en-US" altLang="zh-CN" sz="2800" dirty="0">
              <a:latin typeface="方正少儿简体" panose="02000000000000000000" charset="-122"/>
              <a:ea typeface="方正少儿简体" panose="02000000000000000000" charset="-122"/>
              <a:sym typeface="方正少儿简体" panose="02000000000000000000" charset="-122"/>
            </a:endParaRPr>
          </a:p>
          <a:p>
            <a:pPr>
              <a:lnSpc>
                <a:spcPts val="3600"/>
              </a:lnSpc>
            </a:pPr>
            <a:r>
              <a:rPr lang="en-US" altLang="zh-CN" sz="2800" dirty="0">
                <a:latin typeface="方正少儿简体" panose="02000000000000000000" charset="-122"/>
                <a:ea typeface="方正少儿简体" panose="02000000000000000000" charset="-122"/>
                <a:sym typeface="方正少儿简体" panose="02000000000000000000" charset="-122"/>
              </a:rPr>
              <a:t>3.</a:t>
            </a:r>
            <a:r>
              <a:rPr lang="zh-CN" altLang="en-US" sz="2800" dirty="0">
                <a:latin typeface="方正少儿简体" panose="02000000000000000000" charset="-122"/>
                <a:ea typeface="方正少儿简体" panose="02000000000000000000" charset="-122"/>
                <a:sym typeface="方正少儿简体" panose="02000000000000000000" charset="-122"/>
              </a:rPr>
              <a:t>形式不限</a:t>
            </a:r>
            <a:endParaRPr lang="zh-CN" altLang="en-US" sz="2800" dirty="0">
              <a:latin typeface="方正少儿简体" panose="02000000000000000000" charset="-122"/>
              <a:ea typeface="方正少儿简体" panose="02000000000000000000" charset="-122"/>
              <a:sym typeface="方正少儿简体" panose="02000000000000000000" charset="-122"/>
            </a:endParaRPr>
          </a:p>
          <a:p>
            <a:pPr>
              <a:lnSpc>
                <a:spcPts val="3600"/>
              </a:lnSpc>
            </a:pPr>
            <a:endParaRPr lang="en-US" altLang="zh-CN" sz="2800" dirty="0">
              <a:latin typeface="方正少儿简体" panose="02000000000000000000" charset="-122"/>
              <a:ea typeface="方正少儿简体" panose="02000000000000000000" charset="-122"/>
              <a:sym typeface="方正少儿简体" panose="02000000000000000000" charset="-122"/>
            </a:endParaRPr>
          </a:p>
          <a:p>
            <a:pPr>
              <a:lnSpc>
                <a:spcPts val="3600"/>
              </a:lnSpc>
            </a:pPr>
            <a:r>
              <a:rPr lang="en-US" altLang="zh-CN" sz="2800" dirty="0">
                <a:latin typeface="方正少儿简体" panose="02000000000000000000" charset="-122"/>
                <a:ea typeface="方正少儿简体" panose="02000000000000000000" charset="-122"/>
                <a:sym typeface="方正少儿简体" panose="02000000000000000000" charset="-122"/>
              </a:rPr>
              <a:t>4.</a:t>
            </a:r>
            <a:r>
              <a:rPr lang="zh-CN" altLang="en-US" sz="2800" dirty="0">
                <a:latin typeface="方正少儿简体" panose="02000000000000000000" charset="-122"/>
                <a:ea typeface="方正少儿简体" panose="02000000000000000000" charset="-122"/>
                <a:sym typeface="方正少儿简体" panose="02000000000000000000" charset="-122"/>
              </a:rPr>
              <a:t>时间</a:t>
            </a:r>
            <a:r>
              <a:rPr lang="en-US" altLang="zh-CN" sz="2800" dirty="0">
                <a:latin typeface="方正少儿简体" panose="02000000000000000000" charset="-122"/>
                <a:ea typeface="方正少儿简体" panose="02000000000000000000" charset="-122"/>
                <a:sym typeface="方正少儿简体" panose="02000000000000000000" charset="-122"/>
              </a:rPr>
              <a:t>18</a:t>
            </a:r>
            <a:r>
              <a:rPr lang="zh-CN" altLang="en-US" sz="2800" dirty="0">
                <a:latin typeface="方正少儿简体" panose="02000000000000000000" charset="-122"/>
                <a:ea typeface="方正少儿简体" panose="02000000000000000000" charset="-122"/>
                <a:sym typeface="方正少儿简体" panose="02000000000000000000" charset="-122"/>
              </a:rPr>
              <a:t>分钟</a:t>
            </a:r>
            <a:endParaRPr lang="zh-CN" altLang="en-US" sz="2800" dirty="0">
              <a:latin typeface="方正少儿简体" panose="02000000000000000000" charset="-122"/>
              <a:ea typeface="方正少儿简体" panose="02000000000000000000" charset="-122"/>
              <a:sym typeface="方正少儿简体" panose="02000000000000000000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0" y="89535"/>
            <a:ext cx="947420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左大括号 7"/>
          <p:cNvSpPr/>
          <p:nvPr/>
        </p:nvSpPr>
        <p:spPr>
          <a:xfrm>
            <a:off x="1960245" y="617855"/>
            <a:ext cx="508635" cy="5603875"/>
          </a:xfrm>
          <a:prstGeom prst="leftBrac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70" y="2653030"/>
            <a:ext cx="1677035" cy="1259205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2376170" y="249555"/>
            <a:ext cx="1381760" cy="1885950"/>
            <a:chOff x="3742" y="393"/>
            <a:chExt cx="2176" cy="2970"/>
          </a:xfrm>
        </p:grpSpPr>
        <p:sp>
          <p:nvSpPr>
            <p:cNvPr id="9" name="文本框 8"/>
            <p:cNvSpPr txBox="1"/>
            <p:nvPr/>
          </p:nvSpPr>
          <p:spPr>
            <a:xfrm>
              <a:off x="3742" y="393"/>
              <a:ext cx="2177" cy="58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>
                  <a:solidFill>
                    <a:srgbClr val="FF0000"/>
                  </a:solidFill>
                  <a:latin typeface="方正少儿简体" panose="02000000000000000000" charset="-122"/>
                  <a:ea typeface="方正少儿简体" panose="02000000000000000000" charset="-122"/>
                  <a:sym typeface="方正少儿简体" panose="02000000000000000000" charset="-122"/>
                </a:rPr>
                <a:t>以太阳中心</a:t>
              </a:r>
              <a:endParaRPr lang="zh-CN" altLang="en-US">
                <a:solidFill>
                  <a:srgbClr val="FF0000"/>
                </a:solidFill>
                <a:latin typeface="方正少儿简体" panose="02000000000000000000" charset="-122"/>
                <a:ea typeface="方正少儿简体" panose="02000000000000000000" charset="-122"/>
                <a:sym typeface="方正少儿简体" panose="02000000000000000000" charset="-122"/>
              </a:endParaRPr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88" y="1164"/>
              <a:ext cx="1497" cy="1456"/>
            </a:xfrm>
            <a:prstGeom prst="rect">
              <a:avLst/>
            </a:prstGeom>
          </p:spPr>
        </p:pic>
        <p:sp>
          <p:nvSpPr>
            <p:cNvPr id="16" name="矩形 15"/>
            <p:cNvSpPr/>
            <p:nvPr/>
          </p:nvSpPr>
          <p:spPr>
            <a:xfrm>
              <a:off x="3959" y="2811"/>
              <a:ext cx="1290" cy="55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>
                  <a:solidFill>
                    <a:schemeClr val="tx1"/>
                  </a:solidFill>
                  <a:latin typeface="方正少儿简体" panose="02000000000000000000" charset="-122"/>
                  <a:ea typeface="方正少儿简体" panose="02000000000000000000" charset="-122"/>
                  <a:sym typeface="方正少儿简体" panose="02000000000000000000" charset="-122"/>
                </a:rPr>
                <a:t>恒星</a:t>
              </a:r>
              <a:endParaRPr lang="zh-CN" altLang="en-US" sz="1600">
                <a:solidFill>
                  <a:schemeClr val="tx1"/>
                </a:solidFill>
                <a:latin typeface="方正少儿简体" panose="02000000000000000000" charset="-122"/>
                <a:ea typeface="方正少儿简体" panose="02000000000000000000" charset="-122"/>
                <a:sym typeface="方正少儿简体" panose="02000000000000000000" charset="-122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3660140" y="739140"/>
            <a:ext cx="5872480" cy="1420495"/>
            <a:chOff x="5719" y="1164"/>
            <a:chExt cx="9248" cy="2237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19" y="1164"/>
              <a:ext cx="9249" cy="1453"/>
            </a:xfrm>
            <a:prstGeom prst="rect">
              <a:avLst/>
            </a:prstGeom>
          </p:spPr>
        </p:pic>
        <p:sp>
          <p:nvSpPr>
            <p:cNvPr id="25" name="矩形 24"/>
            <p:cNvSpPr/>
            <p:nvPr/>
          </p:nvSpPr>
          <p:spPr>
            <a:xfrm>
              <a:off x="9174" y="2849"/>
              <a:ext cx="1654" cy="55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>
                  <a:solidFill>
                    <a:schemeClr val="tx1"/>
                  </a:solidFill>
                  <a:latin typeface="方正少儿简体" panose="02000000000000000000" charset="-122"/>
                  <a:ea typeface="方正少儿简体" panose="02000000000000000000" charset="-122"/>
                  <a:sym typeface="方正少儿简体" panose="02000000000000000000" charset="-122"/>
                </a:rPr>
                <a:t>八大行星</a:t>
              </a:r>
              <a:endParaRPr lang="zh-CN" altLang="en-US" sz="1600">
                <a:solidFill>
                  <a:schemeClr val="tx1"/>
                </a:solidFill>
                <a:latin typeface="方正少儿简体" panose="02000000000000000000" charset="-122"/>
                <a:ea typeface="方正少儿简体" panose="02000000000000000000" charset="-122"/>
                <a:sym typeface="方正少儿简体" panose="02000000000000000000" charset="-122"/>
              </a:endParaRPr>
            </a:p>
          </p:txBody>
        </p:sp>
      </p:grpSp>
      <p:sp>
        <p:nvSpPr>
          <p:cNvPr id="26" name="矩形 25"/>
          <p:cNvSpPr/>
          <p:nvPr/>
        </p:nvSpPr>
        <p:spPr>
          <a:xfrm>
            <a:off x="370205" y="1531620"/>
            <a:ext cx="1270000" cy="6280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>
                <a:solidFill>
                  <a:srgbClr val="FF0000"/>
                </a:solidFill>
                <a:latin typeface="方正少儿简体" panose="02000000000000000000" charset="-122"/>
                <a:ea typeface="方正少儿简体" panose="02000000000000000000" charset="-122"/>
                <a:sym typeface="方正少儿简体" panose="02000000000000000000" charset="-122"/>
              </a:rPr>
              <a:t>太阳系</a:t>
            </a:r>
            <a:endParaRPr lang="zh-CN" altLang="en-US" sz="2400">
              <a:solidFill>
                <a:srgbClr val="FF0000"/>
              </a:solidFill>
              <a:latin typeface="方正少儿简体" panose="02000000000000000000" charset="-122"/>
              <a:ea typeface="方正少儿简体" panose="02000000000000000000" charset="-122"/>
              <a:sym typeface="方正少儿简体" panose="02000000000000000000" charset="-122"/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9773920" y="739140"/>
            <a:ext cx="914400" cy="1396365"/>
            <a:chOff x="15392" y="1164"/>
            <a:chExt cx="1440" cy="2199"/>
          </a:xfrm>
        </p:grpSpPr>
        <p:sp>
          <p:nvSpPr>
            <p:cNvPr id="27" name="矩形 26"/>
            <p:cNvSpPr/>
            <p:nvPr/>
          </p:nvSpPr>
          <p:spPr>
            <a:xfrm>
              <a:off x="15466" y="2811"/>
              <a:ext cx="1290" cy="55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>
                  <a:solidFill>
                    <a:schemeClr val="tx1"/>
                  </a:solidFill>
                  <a:latin typeface="方正少儿简体" panose="02000000000000000000" charset="-122"/>
                  <a:ea typeface="方正少儿简体" panose="02000000000000000000" charset="-122"/>
                  <a:sym typeface="方正少儿简体" panose="02000000000000000000" charset="-122"/>
                </a:rPr>
                <a:t>矮行星</a:t>
              </a:r>
              <a:endParaRPr lang="zh-CN" altLang="en-US" sz="1600">
                <a:solidFill>
                  <a:schemeClr val="tx1"/>
                </a:solidFill>
                <a:latin typeface="方正少儿简体" panose="02000000000000000000" charset="-122"/>
                <a:ea typeface="方正少儿简体" panose="02000000000000000000" charset="-122"/>
                <a:sym typeface="方正少儿简体" panose="02000000000000000000" charset="-122"/>
              </a:endParaRPr>
            </a:p>
          </p:txBody>
        </p:sp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392" y="1164"/>
              <a:ext cx="1441" cy="1460"/>
            </a:xfrm>
            <a:prstGeom prst="rect">
              <a:avLst/>
            </a:prstGeom>
          </p:spPr>
        </p:pic>
      </p:grpSp>
      <p:grpSp>
        <p:nvGrpSpPr>
          <p:cNvPr id="39" name="组合 38"/>
          <p:cNvGrpSpPr/>
          <p:nvPr/>
        </p:nvGrpSpPr>
        <p:grpSpPr>
          <a:xfrm>
            <a:off x="10809605" y="1018540"/>
            <a:ext cx="1382395" cy="1116965"/>
            <a:chOff x="17023" y="1604"/>
            <a:chExt cx="2177" cy="1759"/>
          </a:xfrm>
        </p:grpSpPr>
        <p:sp>
          <p:nvSpPr>
            <p:cNvPr id="29" name="矩形 28"/>
            <p:cNvSpPr/>
            <p:nvPr/>
          </p:nvSpPr>
          <p:spPr>
            <a:xfrm>
              <a:off x="17498" y="2811"/>
              <a:ext cx="1290" cy="55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>
                  <a:solidFill>
                    <a:schemeClr val="tx1"/>
                  </a:solidFill>
                  <a:latin typeface="方正少儿简体" panose="02000000000000000000" charset="-122"/>
                  <a:ea typeface="方正少儿简体" panose="02000000000000000000" charset="-122"/>
                  <a:sym typeface="方正少儿简体" panose="02000000000000000000" charset="-122"/>
                </a:rPr>
                <a:t>小天体</a:t>
              </a:r>
              <a:endParaRPr lang="zh-CN" altLang="en-US" sz="1600">
                <a:solidFill>
                  <a:schemeClr val="tx1"/>
                </a:solidFill>
                <a:latin typeface="方正少儿简体" panose="02000000000000000000" charset="-122"/>
                <a:ea typeface="方正少儿简体" panose="02000000000000000000" charset="-122"/>
                <a:sym typeface="方正少儿简体" panose="02000000000000000000" charset="-122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17023" y="1604"/>
              <a:ext cx="2177" cy="101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>
                  <a:solidFill>
                    <a:srgbClr val="222223"/>
                  </a:solidFill>
                  <a:latin typeface="方正少儿简体" panose="02000000000000000000" charset="-122"/>
                  <a:ea typeface="方正少儿简体" panose="02000000000000000000" charset="-122"/>
                  <a:sym typeface="方正少儿简体" panose="02000000000000000000" charset="-122"/>
                </a:rPr>
                <a:t>小行星、彗星、流星等</a:t>
              </a:r>
              <a:endParaRPr lang="zh-CN" altLang="en-US">
                <a:solidFill>
                  <a:srgbClr val="222223"/>
                </a:solidFill>
                <a:latin typeface="方正少儿简体" panose="02000000000000000000" charset="-122"/>
                <a:ea typeface="方正少儿简体" panose="02000000000000000000" charset="-122"/>
                <a:sym typeface="方正少儿简体" panose="02000000000000000000" charset="-122"/>
              </a:endParaRPr>
            </a:p>
          </p:txBody>
        </p:sp>
      </p:grpSp>
      <p:sp>
        <p:nvSpPr>
          <p:cNvPr id="32" name="文本框 31"/>
          <p:cNvSpPr txBox="1"/>
          <p:nvPr/>
        </p:nvSpPr>
        <p:spPr>
          <a:xfrm>
            <a:off x="2376170" y="2329180"/>
            <a:ext cx="474027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>
                <a:solidFill>
                  <a:srgbClr val="FF0000"/>
                </a:solidFill>
                <a:latin typeface="方正少儿简体" panose="02000000000000000000" charset="-122"/>
                <a:ea typeface="方正少儿简体" panose="02000000000000000000" charset="-122"/>
                <a:sym typeface="方正少儿简体" panose="02000000000000000000" charset="-122"/>
              </a:rPr>
              <a:t>模拟实验：</a:t>
            </a:r>
            <a:r>
              <a:rPr lang="zh-CN" altLang="en-US">
                <a:solidFill>
                  <a:srgbClr val="222223"/>
                </a:solidFill>
                <a:latin typeface="方正少儿简体" panose="02000000000000000000" charset="-122"/>
                <a:ea typeface="方正少儿简体" panose="02000000000000000000" charset="-122"/>
                <a:sym typeface="方正少儿简体" panose="02000000000000000000" charset="-122"/>
              </a:rPr>
              <a:t>感知八大行星与太阳的位置关系</a:t>
            </a:r>
            <a:endParaRPr lang="zh-CN" altLang="en-US">
              <a:solidFill>
                <a:srgbClr val="222223"/>
              </a:solidFill>
              <a:latin typeface="方正少儿简体" panose="02000000000000000000" charset="-122"/>
              <a:ea typeface="方正少儿简体" panose="02000000000000000000" charset="-122"/>
              <a:sym typeface="方正少儿简体" panose="02000000000000000000" charset="-122"/>
            </a:endParaRPr>
          </a:p>
        </p:txBody>
      </p:sp>
      <p:pic>
        <p:nvPicPr>
          <p:cNvPr id="33" name="图片 13" descr="IMG_6104"/>
          <p:cNvPicPr/>
          <p:nvPr/>
        </p:nvPicPr>
        <p:blipFill>
          <a:blip r:embed="rId6"/>
          <a:stretch>
            <a:fillRect/>
          </a:stretch>
        </p:blipFill>
        <p:spPr>
          <a:xfrm>
            <a:off x="2376170" y="2755265"/>
            <a:ext cx="2000250" cy="1347470"/>
          </a:xfrm>
          <a:prstGeom prst="round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34" name="矩形 33"/>
          <p:cNvSpPr/>
          <p:nvPr/>
        </p:nvSpPr>
        <p:spPr>
          <a:xfrm>
            <a:off x="4691380" y="2755265"/>
            <a:ext cx="4474210" cy="3505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>
                <a:solidFill>
                  <a:schemeClr val="tx1"/>
                </a:solidFill>
                <a:latin typeface="方正少儿简体" panose="02000000000000000000" charset="-122"/>
                <a:ea typeface="方正少儿简体" panose="02000000000000000000" charset="-122"/>
                <a:sym typeface="方正少儿简体" panose="02000000000000000000" charset="-122"/>
              </a:rPr>
              <a:t>处理好八颗行星与太阳距离远近的数据</a:t>
            </a:r>
            <a:endParaRPr lang="zh-CN" altLang="en-US" sz="1600">
              <a:solidFill>
                <a:schemeClr val="tx1"/>
              </a:solidFill>
              <a:latin typeface="方正少儿简体" panose="02000000000000000000" charset="-122"/>
              <a:ea typeface="方正少儿简体" panose="02000000000000000000" charset="-122"/>
              <a:sym typeface="方正少儿简体" panose="02000000000000000000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4691380" y="3163570"/>
            <a:ext cx="4464050" cy="3505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>
                <a:solidFill>
                  <a:schemeClr val="tx1"/>
                </a:solidFill>
                <a:latin typeface="方正少儿简体" panose="02000000000000000000" charset="-122"/>
                <a:ea typeface="方正少儿简体" panose="02000000000000000000" charset="-122"/>
                <a:sym typeface="方正少儿简体" panose="02000000000000000000" charset="-122"/>
              </a:rPr>
              <a:t>取三条相同的纸带，每条纸带对折四次</a:t>
            </a:r>
            <a:endParaRPr lang="zh-CN" altLang="en-US" sz="1600">
              <a:solidFill>
                <a:schemeClr val="tx1"/>
              </a:solidFill>
              <a:latin typeface="方正少儿简体" panose="02000000000000000000" charset="-122"/>
              <a:ea typeface="方正少儿简体" panose="02000000000000000000" charset="-122"/>
              <a:sym typeface="方正少儿简体" panose="02000000000000000000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4691380" y="3571875"/>
            <a:ext cx="4464685" cy="3505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>
                <a:solidFill>
                  <a:schemeClr val="tx1"/>
                </a:solidFill>
                <a:latin typeface="方正少儿简体" panose="02000000000000000000" charset="-122"/>
                <a:ea typeface="方正少儿简体" panose="02000000000000000000" charset="-122"/>
                <a:sym typeface="方正少儿简体" panose="02000000000000000000" charset="-122"/>
              </a:rPr>
              <a:t>将纸带粘连成一条长纸带，在折痕处标记数字</a:t>
            </a:r>
            <a:endParaRPr lang="zh-CN" altLang="en-US" sz="1600">
              <a:solidFill>
                <a:schemeClr val="tx1"/>
              </a:solidFill>
              <a:latin typeface="方正少儿简体" panose="02000000000000000000" charset="-122"/>
              <a:ea typeface="方正少儿简体" panose="02000000000000000000" charset="-122"/>
              <a:sym typeface="方正少儿简体" panose="02000000000000000000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4691380" y="3980180"/>
            <a:ext cx="4464685" cy="3505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>
                <a:solidFill>
                  <a:schemeClr val="tx1"/>
                </a:solidFill>
                <a:latin typeface="方正少儿简体" panose="02000000000000000000" charset="-122"/>
                <a:ea typeface="方正少儿简体" panose="02000000000000000000" charset="-122"/>
                <a:sym typeface="方正少儿简体" panose="02000000000000000000" charset="-122"/>
              </a:rPr>
              <a:t>根据处理后的数据将八颗行星画在纸带上</a:t>
            </a:r>
            <a:endParaRPr lang="zh-CN" altLang="en-US" sz="1600">
              <a:solidFill>
                <a:schemeClr val="tx1"/>
              </a:solidFill>
              <a:latin typeface="方正少儿简体" panose="02000000000000000000" charset="-122"/>
              <a:ea typeface="方正少儿简体" panose="02000000000000000000" charset="-122"/>
              <a:sym typeface="方正少儿简体" panose="02000000000000000000" charset="-122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6904355" y="4874895"/>
            <a:ext cx="4464685" cy="11487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1600">
                <a:solidFill>
                  <a:schemeClr val="tx1"/>
                </a:solidFill>
                <a:latin typeface="方正少儿简体" panose="02000000000000000000" charset="-122"/>
                <a:ea typeface="方正少儿简体" panose="02000000000000000000" charset="-122"/>
                <a:sym typeface="方正少儿简体" panose="02000000000000000000" charset="-122"/>
              </a:rPr>
              <a:t>当月球运动到太阳和地球中间，如果三者正好处于一条直线上，月球就会挡住太阳地球的光，就形成了</a:t>
            </a:r>
            <a:r>
              <a:rPr lang="zh-CN" altLang="en-US" sz="1600">
                <a:solidFill>
                  <a:srgbClr val="FF0000"/>
                </a:solidFill>
                <a:latin typeface="方正少儿简体" panose="02000000000000000000" charset="-122"/>
                <a:ea typeface="方正少儿简体" panose="02000000000000000000" charset="-122"/>
                <a:sym typeface="方正少儿简体" panose="02000000000000000000" charset="-122"/>
              </a:rPr>
              <a:t>日食</a:t>
            </a:r>
            <a:r>
              <a:rPr lang="zh-CN" altLang="en-US" sz="1600">
                <a:solidFill>
                  <a:schemeClr val="tx1"/>
                </a:solidFill>
                <a:latin typeface="方正少儿简体" panose="02000000000000000000" charset="-122"/>
                <a:ea typeface="方正少儿简体" panose="02000000000000000000" charset="-122"/>
                <a:sym typeface="方正少儿简体" panose="02000000000000000000" charset="-122"/>
              </a:rPr>
              <a:t>。</a:t>
            </a:r>
            <a:endParaRPr lang="zh-CN" altLang="en-US" sz="1600">
              <a:solidFill>
                <a:schemeClr val="tx1"/>
              </a:solidFill>
              <a:latin typeface="方正少儿简体" panose="02000000000000000000" charset="-122"/>
              <a:ea typeface="方正少儿简体" panose="02000000000000000000" charset="-122"/>
              <a:sym typeface="方正少儿简体" panose="02000000000000000000" charset="-122"/>
            </a:endParaRPr>
          </a:p>
        </p:txBody>
      </p:sp>
      <p:grpSp>
        <p:nvGrpSpPr>
          <p:cNvPr id="51" name="组合 50"/>
          <p:cNvGrpSpPr/>
          <p:nvPr/>
        </p:nvGrpSpPr>
        <p:grpSpPr>
          <a:xfrm>
            <a:off x="2038985" y="4506595"/>
            <a:ext cx="5076825" cy="1864995"/>
            <a:chOff x="3211" y="7097"/>
            <a:chExt cx="7995" cy="2937"/>
          </a:xfrm>
        </p:grpSpPr>
        <p:sp>
          <p:nvSpPr>
            <p:cNvPr id="40" name="文本框 39"/>
            <p:cNvSpPr txBox="1"/>
            <p:nvPr/>
          </p:nvSpPr>
          <p:spPr>
            <a:xfrm>
              <a:off x="3742" y="7097"/>
              <a:ext cx="7465" cy="58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>
                  <a:solidFill>
                    <a:srgbClr val="FF0000"/>
                  </a:solidFill>
                  <a:latin typeface="方正少儿简体" panose="02000000000000000000" charset="-122"/>
                  <a:ea typeface="方正少儿简体" panose="02000000000000000000" charset="-122"/>
                  <a:sym typeface="方正少儿简体" panose="02000000000000000000" charset="-122"/>
                </a:rPr>
                <a:t>模拟实验：</a:t>
              </a:r>
              <a:r>
                <a:rPr lang="zh-CN" altLang="en-US">
                  <a:solidFill>
                    <a:srgbClr val="222223"/>
                  </a:solidFill>
                  <a:latin typeface="方正少儿简体" panose="02000000000000000000" charset="-122"/>
                  <a:ea typeface="方正少儿简体" panose="02000000000000000000" charset="-122"/>
                  <a:sym typeface="方正少儿简体" panose="02000000000000000000" charset="-122"/>
                </a:rPr>
                <a:t>模拟日食现象</a:t>
              </a:r>
              <a:endParaRPr lang="zh-CN" altLang="en-US">
                <a:solidFill>
                  <a:srgbClr val="222223"/>
                </a:solidFill>
                <a:latin typeface="方正少儿简体" panose="02000000000000000000" charset="-122"/>
                <a:ea typeface="方正少儿简体" panose="02000000000000000000" charset="-122"/>
                <a:sym typeface="方正少儿简体" panose="02000000000000000000" charset="-122"/>
              </a:endParaRPr>
            </a:p>
          </p:txBody>
        </p:sp>
        <p:pic>
          <p:nvPicPr>
            <p:cNvPr id="41" name="图片 7" descr="日食"/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4051" y="7856"/>
              <a:ext cx="3338" cy="1605"/>
            </a:xfrm>
            <a:prstGeom prst="round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</p:pic>
        <p:grpSp>
          <p:nvGrpSpPr>
            <p:cNvPr id="49" name="组合 48"/>
            <p:cNvGrpSpPr/>
            <p:nvPr/>
          </p:nvGrpSpPr>
          <p:grpSpPr>
            <a:xfrm>
              <a:off x="3211" y="8492"/>
              <a:ext cx="1428" cy="1486"/>
              <a:chOff x="3184" y="8312"/>
              <a:chExt cx="1428" cy="1486"/>
            </a:xfrm>
          </p:grpSpPr>
          <p:cxnSp>
            <p:nvCxnSpPr>
              <p:cNvPr id="43" name="直接箭头连接符 42"/>
              <p:cNvCxnSpPr>
                <a:endCxn id="45" idx="0"/>
              </p:cNvCxnSpPr>
              <p:nvPr/>
            </p:nvCxnSpPr>
            <p:spPr>
              <a:xfrm flipH="1">
                <a:off x="3793" y="8312"/>
                <a:ext cx="819" cy="113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矩形 44"/>
              <p:cNvSpPr/>
              <p:nvPr/>
            </p:nvSpPr>
            <p:spPr>
              <a:xfrm>
                <a:off x="3184" y="9451"/>
                <a:ext cx="1217" cy="347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400">
                    <a:solidFill>
                      <a:schemeClr val="tx1"/>
                    </a:solidFill>
                    <a:latin typeface="方正少儿简体" panose="02000000000000000000" charset="-122"/>
                    <a:ea typeface="方正少儿简体" panose="02000000000000000000" charset="-122"/>
                    <a:sym typeface="方正少儿简体" panose="02000000000000000000" charset="-122"/>
                  </a:rPr>
                  <a:t>观察孔</a:t>
                </a:r>
                <a:endParaRPr lang="zh-CN" altLang="en-US" sz="1400">
                  <a:solidFill>
                    <a:schemeClr val="tx1"/>
                  </a:solidFill>
                  <a:latin typeface="方正少儿简体" panose="02000000000000000000" charset="-122"/>
                  <a:ea typeface="方正少儿简体" panose="02000000000000000000" charset="-122"/>
                  <a:sym typeface="方正少儿简体" panose="02000000000000000000" charset="-122"/>
                </a:endParaRPr>
              </a:p>
            </p:txBody>
          </p:sp>
        </p:grpSp>
        <p:grpSp>
          <p:nvGrpSpPr>
            <p:cNvPr id="48" name="组合 47"/>
            <p:cNvGrpSpPr/>
            <p:nvPr/>
          </p:nvGrpSpPr>
          <p:grpSpPr>
            <a:xfrm>
              <a:off x="4698" y="8510"/>
              <a:ext cx="1410" cy="1524"/>
              <a:chOff x="4655" y="8581"/>
              <a:chExt cx="1410" cy="1524"/>
            </a:xfrm>
          </p:grpSpPr>
          <p:cxnSp>
            <p:nvCxnSpPr>
              <p:cNvPr id="46" name="直接箭头连接符 45"/>
              <p:cNvCxnSpPr>
                <a:endCxn id="47" idx="0"/>
              </p:cNvCxnSpPr>
              <p:nvPr/>
            </p:nvCxnSpPr>
            <p:spPr>
              <a:xfrm flipH="1">
                <a:off x="5360" y="8581"/>
                <a:ext cx="314" cy="109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矩形 46"/>
              <p:cNvSpPr/>
              <p:nvPr/>
            </p:nvSpPr>
            <p:spPr>
              <a:xfrm>
                <a:off x="4655" y="9673"/>
                <a:ext cx="1410" cy="43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400">
                    <a:solidFill>
                      <a:schemeClr val="tx1"/>
                    </a:solidFill>
                    <a:latin typeface="方正少儿简体" panose="02000000000000000000" charset="-122"/>
                    <a:ea typeface="方正少儿简体" panose="02000000000000000000" charset="-122"/>
                    <a:sym typeface="方正少儿简体" panose="02000000000000000000" charset="-122"/>
                  </a:rPr>
                  <a:t>模拟月球</a:t>
                </a:r>
                <a:endParaRPr lang="zh-CN" altLang="en-US" sz="1400">
                  <a:solidFill>
                    <a:schemeClr val="tx1"/>
                  </a:solidFill>
                  <a:latin typeface="方正少儿简体" panose="02000000000000000000" charset="-122"/>
                  <a:ea typeface="方正少儿简体" panose="02000000000000000000" charset="-122"/>
                  <a:sym typeface="方正少儿简体" panose="02000000000000000000" charset="-122"/>
                </a:endParaRPr>
              </a:p>
            </p:txBody>
          </p:sp>
        </p:grpSp>
      </p:grpSp>
      <p:pic>
        <p:nvPicPr>
          <p:cNvPr id="154" name="图片 154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635" y="4977130"/>
            <a:ext cx="1398270" cy="10185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26" grpId="0" bldLvl="0" animBg="1"/>
      <p:bldP spid="26" grpId="1" animBg="1"/>
      <p:bldP spid="32" grpId="0"/>
      <p:bldP spid="32" grpId="1"/>
      <p:bldP spid="34" grpId="0" bldLvl="0" animBg="1"/>
      <p:bldP spid="34" grpId="1" animBg="1"/>
      <p:bldP spid="35" grpId="0" bldLvl="0" animBg="1"/>
      <p:bldP spid="35" grpId="1" animBg="1"/>
      <p:bldP spid="36" grpId="0" bldLvl="0" animBg="1"/>
      <p:bldP spid="36" grpId="1" animBg="1"/>
      <p:bldP spid="37" grpId="0" bldLvl="0" animBg="1"/>
      <p:bldP spid="37" grpId="1" animBg="1"/>
      <p:bldP spid="42" grpId="0" bldLvl="0" animBg="1"/>
      <p:bldP spid="4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0" y="89535"/>
            <a:ext cx="947420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左大括号 7"/>
          <p:cNvSpPr/>
          <p:nvPr/>
        </p:nvSpPr>
        <p:spPr>
          <a:xfrm>
            <a:off x="2062480" y="4353560"/>
            <a:ext cx="508635" cy="1442720"/>
          </a:xfrm>
          <a:prstGeom prst="leftBrac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359410" y="1171575"/>
            <a:ext cx="1472565" cy="494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>
                <a:solidFill>
                  <a:srgbClr val="FF0000"/>
                </a:solidFill>
                <a:latin typeface="方正少儿简体" panose="02000000000000000000" charset="-122"/>
                <a:ea typeface="方正少儿简体" panose="02000000000000000000" charset="-122"/>
                <a:sym typeface="方正少儿简体" panose="02000000000000000000" charset="-122"/>
              </a:rPr>
              <a:t>银河系</a:t>
            </a:r>
            <a:endParaRPr lang="zh-CN" altLang="en-US" sz="2400">
              <a:solidFill>
                <a:srgbClr val="FF0000"/>
              </a:solidFill>
              <a:latin typeface="方正少儿简体" panose="02000000000000000000" charset="-122"/>
              <a:ea typeface="方正少儿简体" panose="02000000000000000000" charset="-122"/>
              <a:sym typeface="方正少儿简体" panose="02000000000000000000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2634615" y="2061845"/>
            <a:ext cx="474027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>
                <a:solidFill>
                  <a:srgbClr val="FF0000"/>
                </a:solidFill>
                <a:latin typeface="方正少儿简体" panose="02000000000000000000" charset="-122"/>
                <a:ea typeface="方正少儿简体" panose="02000000000000000000" charset="-122"/>
                <a:sym typeface="方正少儿简体" panose="02000000000000000000" charset="-122"/>
              </a:rPr>
              <a:t>模拟实验：建立银河系模型</a:t>
            </a:r>
            <a:endParaRPr lang="zh-CN" altLang="en-US">
              <a:solidFill>
                <a:srgbClr val="FF0000"/>
              </a:solidFill>
              <a:latin typeface="方正少儿简体" panose="02000000000000000000" charset="-122"/>
              <a:ea typeface="方正少儿简体" panose="02000000000000000000" charset="-122"/>
              <a:sym typeface="方正少儿简体" panose="02000000000000000000" charset="-122"/>
            </a:endParaRPr>
          </a:p>
        </p:txBody>
      </p:sp>
      <p:pic>
        <p:nvPicPr>
          <p:cNvPr id="52" name="图片 51" descr="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6800" y="410210"/>
            <a:ext cx="1532890" cy="1270000"/>
          </a:xfrm>
          <a:prstGeom prst="rect">
            <a:avLst/>
          </a:prstGeom>
        </p:spPr>
      </p:pic>
      <p:sp>
        <p:nvSpPr>
          <p:cNvPr id="53" name="矩形 52"/>
          <p:cNvSpPr/>
          <p:nvPr/>
        </p:nvSpPr>
        <p:spPr>
          <a:xfrm>
            <a:off x="2642235" y="410210"/>
            <a:ext cx="4474210" cy="3505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>
                <a:solidFill>
                  <a:schemeClr val="tx1"/>
                </a:solidFill>
                <a:latin typeface="方正少儿简体" panose="02000000000000000000" charset="-122"/>
                <a:ea typeface="方正少儿简体" panose="02000000000000000000" charset="-122"/>
                <a:sym typeface="方正少儿简体" panose="02000000000000000000" charset="-122"/>
              </a:rPr>
              <a:t>由许许多多的恒星组成的恒星集团，称为</a:t>
            </a:r>
            <a:r>
              <a:rPr lang="zh-CN" altLang="en-US" sz="1600">
                <a:solidFill>
                  <a:srgbClr val="FF0000"/>
                </a:solidFill>
                <a:latin typeface="方正少儿简体" panose="02000000000000000000" charset="-122"/>
                <a:ea typeface="方正少儿简体" panose="02000000000000000000" charset="-122"/>
                <a:sym typeface="方正少儿简体" panose="02000000000000000000" charset="-122"/>
              </a:rPr>
              <a:t>银河系</a:t>
            </a:r>
            <a:endParaRPr lang="zh-CN" altLang="en-US" sz="1600">
              <a:solidFill>
                <a:srgbClr val="FF0000"/>
              </a:solidFill>
              <a:latin typeface="方正少儿简体" panose="02000000000000000000" charset="-122"/>
              <a:ea typeface="方正少儿简体" panose="02000000000000000000" charset="-122"/>
              <a:sym typeface="方正少儿简体" panose="02000000000000000000" charset="-122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2588260" y="960755"/>
            <a:ext cx="5711825" cy="3505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1600">
                <a:solidFill>
                  <a:schemeClr val="tx1"/>
                </a:solidFill>
                <a:latin typeface="方正少儿简体" panose="02000000000000000000" charset="-122"/>
                <a:ea typeface="方正少儿简体" panose="02000000000000000000" charset="-122"/>
                <a:sym typeface="方正少儿简体" panose="02000000000000000000" charset="-122"/>
              </a:rPr>
              <a:t>银河系大约由2000亿到4000亿颗恒星组成，直径约10万光年</a:t>
            </a:r>
            <a:endParaRPr lang="zh-CN" altLang="en-US" sz="1600">
              <a:solidFill>
                <a:schemeClr val="tx1"/>
              </a:solidFill>
              <a:latin typeface="方正少儿简体" panose="02000000000000000000" charset="-122"/>
              <a:ea typeface="方正少儿简体" panose="02000000000000000000" charset="-122"/>
              <a:sym typeface="方正少儿简体" panose="02000000000000000000" charset="-122"/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2634615" y="1511300"/>
            <a:ext cx="4127500" cy="3505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1600">
                <a:solidFill>
                  <a:schemeClr val="tx1"/>
                </a:solidFill>
                <a:latin typeface="方正少儿简体" panose="02000000000000000000" charset="-122"/>
                <a:ea typeface="方正少儿简体" panose="02000000000000000000" charset="-122"/>
                <a:sym typeface="方正少儿简体" panose="02000000000000000000" charset="-122"/>
              </a:rPr>
              <a:t>银河系中的天体围绕着银河系中心高速公转</a:t>
            </a:r>
            <a:endParaRPr lang="zh-CN" altLang="en-US" sz="1600">
              <a:solidFill>
                <a:schemeClr val="tx1"/>
              </a:solidFill>
              <a:latin typeface="方正少儿简体" panose="02000000000000000000" charset="-122"/>
              <a:ea typeface="方正少儿简体" panose="02000000000000000000" charset="-122"/>
              <a:sym typeface="方正少儿简体" panose="02000000000000000000" charset="-122"/>
            </a:endParaRPr>
          </a:p>
        </p:txBody>
      </p:sp>
      <p:pic>
        <p:nvPicPr>
          <p:cNvPr id="180" name="图片 18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260" y="2561590"/>
            <a:ext cx="1560830" cy="1395095"/>
          </a:xfrm>
          <a:prstGeom prst="rect">
            <a:avLst/>
          </a:prstGeom>
        </p:spPr>
      </p:pic>
      <p:pic>
        <p:nvPicPr>
          <p:cNvPr id="181" name="图片 18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285" y="2573655"/>
            <a:ext cx="1594485" cy="1379220"/>
          </a:xfrm>
          <a:prstGeom prst="rect">
            <a:avLst/>
          </a:prstGeom>
        </p:spPr>
      </p:pic>
      <p:pic>
        <p:nvPicPr>
          <p:cNvPr id="182" name="图片 182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490" y="2630170"/>
            <a:ext cx="1572895" cy="1218565"/>
          </a:xfrm>
          <a:prstGeom prst="rect">
            <a:avLst/>
          </a:prstGeom>
        </p:spPr>
      </p:pic>
      <p:pic>
        <p:nvPicPr>
          <p:cNvPr id="183" name="图片 18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725" y="2606675"/>
            <a:ext cx="1425575" cy="1265555"/>
          </a:xfrm>
          <a:prstGeom prst="rect">
            <a:avLst/>
          </a:prstGeom>
        </p:spPr>
      </p:pic>
      <p:sp>
        <p:nvSpPr>
          <p:cNvPr id="56" name="矩形 55"/>
          <p:cNvSpPr/>
          <p:nvPr/>
        </p:nvSpPr>
        <p:spPr>
          <a:xfrm>
            <a:off x="240665" y="4690110"/>
            <a:ext cx="1710055" cy="494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>
                <a:solidFill>
                  <a:srgbClr val="FF0000"/>
                </a:solidFill>
                <a:latin typeface="方正少儿简体" panose="02000000000000000000" charset="-122"/>
                <a:ea typeface="方正少儿简体" panose="02000000000000000000" charset="-122"/>
                <a:sym typeface="方正少儿简体" panose="02000000000000000000" charset="-122"/>
              </a:rPr>
              <a:t>河外星系</a:t>
            </a:r>
            <a:endParaRPr lang="zh-CN" altLang="en-US" sz="2400">
              <a:solidFill>
                <a:srgbClr val="FF0000"/>
              </a:solidFill>
              <a:latin typeface="方正少儿简体" panose="02000000000000000000" charset="-122"/>
              <a:ea typeface="方正少儿简体" panose="02000000000000000000" charset="-122"/>
              <a:sym typeface="方正少儿简体" panose="02000000000000000000" charset="-122"/>
            </a:endParaRPr>
          </a:p>
        </p:txBody>
      </p:sp>
      <p:sp>
        <p:nvSpPr>
          <p:cNvPr id="58" name="左大括号 57"/>
          <p:cNvSpPr/>
          <p:nvPr/>
        </p:nvSpPr>
        <p:spPr>
          <a:xfrm>
            <a:off x="2087245" y="744855"/>
            <a:ext cx="508635" cy="1348105"/>
          </a:xfrm>
          <a:prstGeom prst="leftBrac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 59"/>
          <p:cNvSpPr/>
          <p:nvPr/>
        </p:nvSpPr>
        <p:spPr>
          <a:xfrm>
            <a:off x="2623185" y="4339590"/>
            <a:ext cx="4764405" cy="3505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1600">
                <a:solidFill>
                  <a:schemeClr val="tx1"/>
                </a:solidFill>
                <a:latin typeface="方正少儿简体" panose="02000000000000000000" charset="-122"/>
                <a:ea typeface="方正少儿简体" panose="02000000000000000000" charset="-122"/>
                <a:sym typeface="+mn-ea"/>
              </a:rPr>
              <a:t>它们</a:t>
            </a:r>
            <a:r>
              <a:rPr lang="zh-CN" altLang="en-US" sz="1600">
                <a:solidFill>
                  <a:srgbClr val="FF0000"/>
                </a:solidFill>
                <a:latin typeface="方正少儿简体" panose="02000000000000000000" charset="-122"/>
                <a:ea typeface="方正少儿简体" panose="02000000000000000000" charset="-122"/>
                <a:sym typeface="+mn-ea"/>
              </a:rPr>
              <a:t>大小不一</a:t>
            </a:r>
            <a:r>
              <a:rPr lang="zh-CN" altLang="en-US" sz="1600">
                <a:solidFill>
                  <a:schemeClr val="tx1"/>
                </a:solidFill>
                <a:latin typeface="方正少儿简体" panose="02000000000000000000" charset="-122"/>
                <a:ea typeface="方正少儿简体" panose="02000000000000000000" charset="-122"/>
                <a:sym typeface="+mn-ea"/>
              </a:rPr>
              <a:t>、直径从几千米到几十万光年不等；</a:t>
            </a:r>
            <a:endParaRPr lang="zh-CN" altLang="en-US" sz="1600">
              <a:solidFill>
                <a:schemeClr val="tx1"/>
              </a:solidFill>
              <a:latin typeface="方正少儿简体" panose="02000000000000000000" charset="-122"/>
              <a:ea typeface="方正少儿简体" panose="02000000000000000000" charset="-122"/>
              <a:sym typeface="+mn-ea"/>
            </a:endParaRPr>
          </a:p>
        </p:txBody>
      </p:sp>
      <p:sp>
        <p:nvSpPr>
          <p:cNvPr id="61" name="矩形 60"/>
          <p:cNvSpPr/>
          <p:nvPr/>
        </p:nvSpPr>
        <p:spPr>
          <a:xfrm>
            <a:off x="2588260" y="4832350"/>
            <a:ext cx="5261610" cy="3505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1600">
                <a:solidFill>
                  <a:schemeClr val="tx1"/>
                </a:solidFill>
                <a:latin typeface="方正少儿简体" panose="02000000000000000000" charset="-122"/>
                <a:ea typeface="方正少儿简体" panose="02000000000000000000" charset="-122"/>
                <a:sym typeface="+mn-ea"/>
              </a:rPr>
              <a:t>它们</a:t>
            </a:r>
            <a:r>
              <a:rPr lang="zh-CN" altLang="en-US" sz="1600">
                <a:solidFill>
                  <a:srgbClr val="FF0000"/>
                </a:solidFill>
                <a:latin typeface="方正少儿简体" panose="02000000000000000000" charset="-122"/>
                <a:ea typeface="方正少儿简体" panose="02000000000000000000" charset="-122"/>
                <a:sym typeface="+mn-ea"/>
              </a:rPr>
              <a:t>形状各异</a:t>
            </a:r>
            <a:r>
              <a:rPr lang="zh-CN" altLang="en-US" sz="1600">
                <a:solidFill>
                  <a:schemeClr val="tx1"/>
                </a:solidFill>
                <a:latin typeface="方正少儿简体" panose="02000000000000000000" charset="-122"/>
                <a:ea typeface="方正少儿简体" panose="02000000000000000000" charset="-122"/>
                <a:sym typeface="+mn-ea"/>
              </a:rPr>
              <a:t>，有椭圆的、有漩涡状的，有不规则的</a:t>
            </a:r>
            <a:r>
              <a:rPr lang="zh-CN" altLang="en-US" sz="1600">
                <a:solidFill>
                  <a:schemeClr val="tx1"/>
                </a:solidFill>
                <a:sym typeface="+mn-ea"/>
              </a:rPr>
              <a:t>……。</a:t>
            </a:r>
            <a:endParaRPr lang="zh-CN" altLang="en-US" sz="1600">
              <a:solidFill>
                <a:schemeClr val="tx1"/>
              </a:solidFill>
              <a:latin typeface="方正少儿简体" panose="02000000000000000000" charset="-122"/>
              <a:ea typeface="方正少儿简体" panose="02000000000000000000" charset="-122"/>
              <a:sym typeface="方正少儿简体" panose="02000000000000000000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8487410" y="4406900"/>
            <a:ext cx="1050290" cy="1264920"/>
            <a:chOff x="13366" y="6969"/>
            <a:chExt cx="1654" cy="1992"/>
          </a:xfrm>
        </p:grpSpPr>
        <p:pic>
          <p:nvPicPr>
            <p:cNvPr id="57" name="图片 56"/>
            <p:cNvPicPr>
              <a:picLocks noChangeAspect="1"/>
            </p:cNvPicPr>
            <p:nvPr/>
          </p:nvPicPr>
          <p:blipFill>
            <a:blip r:embed="rId7"/>
            <a:srcRect r="8741" b="1781"/>
            <a:stretch>
              <a:fillRect/>
            </a:stretch>
          </p:blipFill>
          <p:spPr>
            <a:xfrm>
              <a:off x="13366" y="6969"/>
              <a:ext cx="1546" cy="1225"/>
            </a:xfrm>
            <a:prstGeom prst="rect">
              <a:avLst/>
            </a:prstGeom>
          </p:spPr>
        </p:pic>
        <p:sp>
          <p:nvSpPr>
            <p:cNvPr id="25" name="矩形 24"/>
            <p:cNvSpPr/>
            <p:nvPr/>
          </p:nvSpPr>
          <p:spPr>
            <a:xfrm>
              <a:off x="13366" y="8409"/>
              <a:ext cx="1654" cy="55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>
                  <a:solidFill>
                    <a:schemeClr val="tx1"/>
                  </a:solidFill>
                  <a:latin typeface="方正少儿简体" panose="02000000000000000000" charset="-122"/>
                  <a:ea typeface="方正少儿简体" panose="02000000000000000000" charset="-122"/>
                  <a:sym typeface="方正少儿简体" panose="02000000000000000000" charset="-122"/>
                </a:rPr>
                <a:t>仙女星系</a:t>
              </a:r>
              <a:endParaRPr lang="zh-CN" altLang="en-US" sz="1600">
                <a:solidFill>
                  <a:schemeClr val="tx1"/>
                </a:solidFill>
                <a:latin typeface="方正少儿简体" panose="02000000000000000000" charset="-122"/>
                <a:ea typeface="方正少儿简体" panose="02000000000000000000" charset="-122"/>
                <a:sym typeface="方正少儿简体" panose="02000000000000000000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10041890" y="4406900"/>
            <a:ext cx="1591310" cy="1278890"/>
            <a:chOff x="15832" y="6969"/>
            <a:chExt cx="2506" cy="2014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6112" y="6969"/>
              <a:ext cx="1947" cy="1168"/>
            </a:xfrm>
            <a:prstGeom prst="rect">
              <a:avLst/>
            </a:prstGeom>
          </p:spPr>
        </p:pic>
        <p:sp>
          <p:nvSpPr>
            <p:cNvPr id="6" name="矩形 5"/>
            <p:cNvSpPr/>
            <p:nvPr/>
          </p:nvSpPr>
          <p:spPr>
            <a:xfrm>
              <a:off x="15832" y="8409"/>
              <a:ext cx="2507" cy="57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>
                  <a:solidFill>
                    <a:schemeClr val="tx1"/>
                  </a:solidFill>
                  <a:latin typeface="方正少儿简体" panose="02000000000000000000" charset="-122"/>
                  <a:ea typeface="方正少儿简体" panose="02000000000000000000" charset="-122"/>
                  <a:sym typeface="方正少儿简体" panose="02000000000000000000" charset="-122"/>
                </a:rPr>
                <a:t>漩涡星系</a:t>
              </a:r>
              <a:r>
                <a:rPr lang="en-US" altLang="zh-CN" sz="1600">
                  <a:solidFill>
                    <a:schemeClr val="tx1"/>
                  </a:solidFill>
                  <a:latin typeface="方正少儿简体" panose="02000000000000000000" charset="-122"/>
                  <a:ea typeface="方正少儿简体" panose="02000000000000000000" charset="-122"/>
                  <a:sym typeface="方正少儿简体" panose="02000000000000000000" charset="-122"/>
                </a:rPr>
                <a:t>M140</a:t>
              </a:r>
              <a:endParaRPr lang="en-US" altLang="zh-CN" sz="1600">
                <a:solidFill>
                  <a:schemeClr val="tx1"/>
                </a:solidFill>
                <a:latin typeface="方正少儿简体" panose="02000000000000000000" charset="-122"/>
                <a:ea typeface="方正少儿简体" panose="02000000000000000000" charset="-122"/>
                <a:sym typeface="方正少儿简体" panose="02000000000000000000" charset="-122"/>
              </a:endParaRPr>
            </a:p>
          </p:txBody>
        </p:sp>
      </p:grpSp>
      <p:sp>
        <p:nvSpPr>
          <p:cNvPr id="10" name="矩形 9"/>
          <p:cNvSpPr/>
          <p:nvPr/>
        </p:nvSpPr>
        <p:spPr>
          <a:xfrm>
            <a:off x="2571115" y="5446395"/>
            <a:ext cx="5261610" cy="3505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1600">
                <a:solidFill>
                  <a:schemeClr val="tx1"/>
                </a:solidFill>
                <a:latin typeface="方正少儿简体" panose="02000000000000000000" charset="-122"/>
                <a:ea typeface="方正少儿简体" panose="02000000000000000000" charset="-122"/>
                <a:sym typeface="+mn-ea"/>
              </a:rPr>
              <a:t>它们都在高速</a:t>
            </a:r>
            <a:r>
              <a:rPr lang="zh-CN" altLang="en-US" sz="1600">
                <a:solidFill>
                  <a:srgbClr val="FF0000"/>
                </a:solidFill>
                <a:latin typeface="方正少儿简体" panose="02000000000000000000" charset="-122"/>
                <a:ea typeface="方正少儿简体" panose="02000000000000000000" charset="-122"/>
                <a:sym typeface="+mn-ea"/>
              </a:rPr>
              <a:t>运动</a:t>
            </a:r>
            <a:r>
              <a:rPr lang="zh-CN" altLang="en-US" sz="1600">
                <a:solidFill>
                  <a:schemeClr val="tx1"/>
                </a:solidFill>
                <a:latin typeface="方正少儿简体" panose="02000000000000000000" charset="-122"/>
                <a:ea typeface="方正少儿简体" panose="02000000000000000000" charset="-122"/>
                <a:sym typeface="+mn-ea"/>
              </a:rPr>
              <a:t>着</a:t>
            </a:r>
            <a:r>
              <a:rPr lang="zh-CN" altLang="en-US" sz="1600">
                <a:solidFill>
                  <a:schemeClr val="tx1"/>
                </a:solidFill>
                <a:sym typeface="+mn-ea"/>
              </a:rPr>
              <a:t>。</a:t>
            </a:r>
            <a:endParaRPr lang="zh-CN" altLang="en-US" sz="1600">
              <a:solidFill>
                <a:schemeClr val="tx1"/>
              </a:solidFill>
              <a:latin typeface="方正少儿简体" panose="02000000000000000000" charset="-122"/>
              <a:ea typeface="方正少儿简体" panose="02000000000000000000" charset="-122"/>
              <a:sym typeface="方正少儿简体" panose="02000000000000000000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1581150" y="5671820"/>
            <a:ext cx="6596380" cy="1098550"/>
            <a:chOff x="1973" y="8932"/>
            <a:chExt cx="10388" cy="1730"/>
          </a:xfrm>
        </p:grpSpPr>
        <p:grpSp>
          <p:nvGrpSpPr>
            <p:cNvPr id="14" name="组合 13"/>
            <p:cNvGrpSpPr/>
            <p:nvPr/>
          </p:nvGrpSpPr>
          <p:grpSpPr>
            <a:xfrm>
              <a:off x="3147" y="9381"/>
              <a:ext cx="9214" cy="1148"/>
              <a:chOff x="3966" y="9381"/>
              <a:chExt cx="9214" cy="1148"/>
            </a:xfrm>
          </p:grpSpPr>
          <p:sp>
            <p:nvSpPr>
              <p:cNvPr id="11" name="圆角矩形 10"/>
              <p:cNvSpPr/>
              <p:nvPr/>
            </p:nvSpPr>
            <p:spPr>
              <a:xfrm>
                <a:off x="3966" y="9381"/>
                <a:ext cx="9215" cy="1148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 dirty="0">
                  <a:solidFill>
                    <a:schemeClr val="tx1"/>
                  </a:solidFill>
                  <a:latin typeface="方正少儿简体" panose="02000000000000000000" charset="-122"/>
                  <a:ea typeface="方正少儿简体" panose="02000000000000000000" charset="-122"/>
                  <a:sym typeface="方正少儿简体" panose="02000000000000000000" charset="-122"/>
                </a:endParaRPr>
              </a:p>
            </p:txBody>
          </p:sp>
          <p:sp>
            <p:nvSpPr>
              <p:cNvPr id="12" name="文本框 11"/>
              <p:cNvSpPr txBox="1"/>
              <p:nvPr/>
            </p:nvSpPr>
            <p:spPr>
              <a:xfrm>
                <a:off x="5177" y="9544"/>
                <a:ext cx="7404" cy="822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lvl="0" algn="l">
                  <a:buClrTx/>
                  <a:buSzTx/>
                  <a:buFontTx/>
                </a:pPr>
                <a:r>
                  <a:rPr lang="zh-CN" altLang="en-US" sz="2800">
                    <a:solidFill>
                      <a:srgbClr val="0000FF"/>
                    </a:solidFill>
                    <a:latin typeface="方正少儿简体" panose="02000000000000000000" charset="-122"/>
                    <a:ea typeface="方正少儿简体" panose="02000000000000000000" charset="-122"/>
                    <a:sym typeface="+mn-ea"/>
                  </a:rPr>
                  <a:t>宇宙是运动变化、膨胀着的</a:t>
                </a:r>
                <a:endParaRPr lang="zh-CN" altLang="en-US" sz="2800">
                  <a:solidFill>
                    <a:srgbClr val="0000FF"/>
                  </a:solidFill>
                  <a:latin typeface="方正少儿简体" panose="02000000000000000000" charset="-122"/>
                  <a:ea typeface="方正少儿简体" panose="02000000000000000000" charset="-122"/>
                  <a:sym typeface="+mn-ea"/>
                </a:endParaRPr>
              </a:p>
            </p:txBody>
          </p:sp>
        </p:grpSp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F6F6F6">
                    <a:alpha val="100000"/>
                  </a:srgbClr>
                </a:clrFrom>
                <a:clrTo>
                  <a:srgbClr val="F6F6F6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73" y="8932"/>
              <a:ext cx="1314" cy="173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26" grpId="0" bldLvl="0" animBg="1"/>
      <p:bldP spid="26" grpId="1" animBg="1"/>
      <p:bldP spid="32" grpId="0"/>
      <p:bldP spid="32" grpId="1"/>
      <p:bldP spid="53" grpId="0" bldLvl="0" animBg="1"/>
      <p:bldP spid="53" grpId="1" animBg="1"/>
      <p:bldP spid="54" grpId="0" bldLvl="0" animBg="1"/>
      <p:bldP spid="54" grpId="1" animBg="1"/>
      <p:bldP spid="55" grpId="0" bldLvl="0" animBg="1"/>
      <p:bldP spid="55" grpId="1" animBg="1"/>
      <p:bldP spid="56" grpId="0" bldLvl="0" animBg="1"/>
      <p:bldP spid="56" grpId="1" animBg="1"/>
      <p:bldP spid="58" grpId="0" bldLvl="0" animBg="1"/>
      <p:bldP spid="58" grpId="1" animBg="1"/>
      <p:bldP spid="60" grpId="0" bldLvl="0" animBg="1"/>
      <p:bldP spid="60" grpId="1" animBg="1"/>
      <p:bldP spid="61" grpId="0" bldLvl="0" animBg="1"/>
      <p:bldP spid="61" grpId="1" animBg="1"/>
      <p:bldP spid="10" grpId="0" bldLvl="0" animBg="1"/>
      <p:bldP spid="1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0" y="89535"/>
            <a:ext cx="947420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组合 6"/>
          <p:cNvGrpSpPr/>
          <p:nvPr/>
        </p:nvGrpSpPr>
        <p:grpSpPr>
          <a:xfrm>
            <a:off x="1270" y="1537970"/>
            <a:ext cx="2090420" cy="3280410"/>
            <a:chOff x="2" y="2284"/>
            <a:chExt cx="3292" cy="5166"/>
          </a:xfrm>
        </p:grpSpPr>
        <p:sp>
          <p:nvSpPr>
            <p:cNvPr id="3" name="矩形 2"/>
            <p:cNvSpPr/>
            <p:nvPr/>
          </p:nvSpPr>
          <p:spPr>
            <a:xfrm>
              <a:off x="215" y="2284"/>
              <a:ext cx="2801" cy="123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>
                  <a:solidFill>
                    <a:srgbClr val="FF0000"/>
                  </a:solidFill>
                  <a:latin typeface="方正少儿简体" panose="02000000000000000000" charset="-122"/>
                  <a:ea typeface="方正少儿简体" panose="02000000000000000000" charset="-122"/>
                  <a:sym typeface="方正少儿简体" panose="02000000000000000000" charset="-122"/>
                </a:rPr>
                <a:t>人类探索</a:t>
              </a:r>
              <a:endParaRPr lang="zh-CN" altLang="en-US" sz="2400">
                <a:solidFill>
                  <a:srgbClr val="FF0000"/>
                </a:solidFill>
                <a:latin typeface="方正少儿简体" panose="02000000000000000000" charset="-122"/>
                <a:ea typeface="方正少儿简体" panose="02000000000000000000" charset="-122"/>
                <a:sym typeface="方正少儿简体" panose="02000000000000000000" charset="-122"/>
              </a:endParaRPr>
            </a:p>
            <a:p>
              <a:pPr algn="ctr"/>
              <a:r>
                <a:rPr lang="zh-CN" altLang="en-US" sz="2400">
                  <a:solidFill>
                    <a:srgbClr val="FF0000"/>
                  </a:solidFill>
                  <a:latin typeface="方正少儿简体" panose="02000000000000000000" charset="-122"/>
                  <a:ea typeface="方正少儿简体" panose="02000000000000000000" charset="-122"/>
                  <a:sym typeface="方正少儿简体" panose="02000000000000000000" charset="-122"/>
                </a:rPr>
                <a:t>星空</a:t>
              </a:r>
              <a:endParaRPr lang="zh-CN" altLang="en-US" sz="2400">
                <a:solidFill>
                  <a:srgbClr val="FF0000"/>
                </a:solidFill>
                <a:latin typeface="方正少儿简体" panose="02000000000000000000" charset="-122"/>
                <a:ea typeface="方正少儿简体" panose="02000000000000000000" charset="-122"/>
                <a:sym typeface="方正少儿简体" panose="02000000000000000000" charset="-122"/>
              </a:endParaRPr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7" y="4248"/>
              <a:ext cx="2996" cy="1964"/>
            </a:xfrm>
            <a:prstGeom prst="rect">
              <a:avLst/>
            </a:prstGeom>
          </p:spPr>
        </p:pic>
        <p:sp>
          <p:nvSpPr>
            <p:cNvPr id="6" name="矩形 5"/>
            <p:cNvSpPr/>
            <p:nvPr/>
          </p:nvSpPr>
          <p:spPr>
            <a:xfrm>
              <a:off x="2" y="6461"/>
              <a:ext cx="3292" cy="98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>
                  <a:solidFill>
                    <a:schemeClr val="tx1"/>
                  </a:solidFill>
                  <a:latin typeface="方正少儿简体" panose="02000000000000000000" charset="-122"/>
                  <a:ea typeface="方正少儿简体" panose="02000000000000000000" charset="-122"/>
                  <a:sym typeface="方正少儿简体" panose="02000000000000000000" charset="-122"/>
                </a:rPr>
                <a:t>大多数为恒星</a:t>
              </a:r>
              <a:endParaRPr lang="zh-CN" altLang="en-US" sz="2400">
                <a:solidFill>
                  <a:schemeClr val="tx1"/>
                </a:solidFill>
                <a:latin typeface="方正少儿简体" panose="02000000000000000000" charset="-122"/>
                <a:ea typeface="方正少儿简体" panose="02000000000000000000" charset="-122"/>
                <a:sym typeface="方正少儿简体" panose="02000000000000000000" charset="-122"/>
              </a:endParaRPr>
            </a:p>
          </p:txBody>
        </p:sp>
      </p:grpSp>
      <p:sp>
        <p:nvSpPr>
          <p:cNvPr id="10" name="矩形 9"/>
          <p:cNvSpPr/>
          <p:nvPr/>
        </p:nvSpPr>
        <p:spPr>
          <a:xfrm>
            <a:off x="4512310" y="168275"/>
            <a:ext cx="4107815" cy="11487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1600">
                <a:solidFill>
                  <a:schemeClr val="tx1"/>
                </a:solidFill>
                <a:latin typeface="方正少儿简体" panose="02000000000000000000" charset="-122"/>
                <a:ea typeface="方正少儿简体" panose="02000000000000000000" charset="-122"/>
                <a:sym typeface="方正少儿简体" panose="02000000000000000000" charset="-122"/>
              </a:rPr>
              <a:t>为了方便认星，人们把星星分成了群，划分成不同的区域，根据它们的形态想象成人、动物或者其他物体的形状，并且给它们命名。</a:t>
            </a:r>
            <a:endParaRPr lang="zh-CN" altLang="en-US" sz="1600">
              <a:solidFill>
                <a:schemeClr val="tx1"/>
              </a:solidFill>
              <a:latin typeface="方正少儿简体" panose="02000000000000000000" charset="-122"/>
              <a:ea typeface="方正少儿简体" panose="02000000000000000000" charset="-122"/>
              <a:sym typeface="方正少儿简体" panose="02000000000000000000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2720" y="89535"/>
            <a:ext cx="1919605" cy="137096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20279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79" y="5389245"/>
            <a:ext cx="1138726" cy="10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组合 14"/>
          <p:cNvGrpSpPr/>
          <p:nvPr/>
        </p:nvGrpSpPr>
        <p:grpSpPr>
          <a:xfrm>
            <a:off x="166370" y="220345"/>
            <a:ext cx="4895215" cy="1460500"/>
            <a:chOff x="611" y="481"/>
            <a:chExt cx="15285" cy="1723"/>
          </a:xfrm>
        </p:grpSpPr>
        <p:grpSp>
          <p:nvGrpSpPr>
            <p:cNvPr id="12" name="组合 11"/>
            <p:cNvGrpSpPr/>
            <p:nvPr/>
          </p:nvGrpSpPr>
          <p:grpSpPr>
            <a:xfrm>
              <a:off x="611" y="481"/>
              <a:ext cx="15285" cy="1723"/>
              <a:chOff x="736" y="442"/>
              <a:chExt cx="11681" cy="1330"/>
            </a:xfrm>
          </p:grpSpPr>
          <p:grpSp>
            <p:nvGrpSpPr>
              <p:cNvPr id="5" name="组合 4"/>
              <p:cNvGrpSpPr/>
              <p:nvPr/>
            </p:nvGrpSpPr>
            <p:grpSpPr>
              <a:xfrm>
                <a:off x="2323" y="455"/>
                <a:ext cx="10094" cy="1019"/>
                <a:chOff x="2323" y="455"/>
                <a:chExt cx="10094" cy="1019"/>
              </a:xfrm>
            </p:grpSpPr>
            <p:sp>
              <p:nvSpPr>
                <p:cNvPr id="6" name="云形标注 5"/>
                <p:cNvSpPr/>
                <p:nvPr/>
              </p:nvSpPr>
              <p:spPr>
                <a:xfrm>
                  <a:off x="2323" y="455"/>
                  <a:ext cx="10094" cy="1019"/>
                </a:xfrm>
                <a:prstGeom prst="cloudCallout">
                  <a:avLst>
                    <a:gd name="adj1" fmla="val -54662"/>
                    <a:gd name="adj2" fmla="val -12889"/>
                  </a:avLst>
                </a:prstGeom>
                <a:solidFill>
                  <a:srgbClr val="FDEADA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/>
                  <a:endParaRPr lang="zh-CN" altLang="en-US" strike="noStrike" noProof="1"/>
                </a:p>
              </p:txBody>
            </p:sp>
            <p:sp>
              <p:nvSpPr>
                <p:cNvPr id="6161" name="文本框 11"/>
                <p:cNvSpPr txBox="1"/>
                <p:nvPr/>
              </p:nvSpPr>
              <p:spPr>
                <a:xfrm>
                  <a:off x="6069" y="712"/>
                  <a:ext cx="4794" cy="50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anchor="t" anchorCtr="0">
                  <a:spAutoFit/>
                </a:bodyPr>
                <a:lstStyle/>
                <a:p>
                  <a:pPr>
                    <a:lnSpc>
                      <a:spcPts val="3600"/>
                    </a:lnSpc>
                  </a:pPr>
                  <a:r>
                    <a:rPr lang="zh-CN" altLang="en-US" sz="2800" dirty="0">
                      <a:latin typeface="方正少儿简体" panose="02000000000000000000" charset="-122"/>
                      <a:ea typeface="方正少儿简体" panose="02000000000000000000" charset="-122"/>
                      <a:sym typeface="方正少儿简体" panose="02000000000000000000" charset="-122"/>
                    </a:rPr>
                    <a:t>宇宙之美</a:t>
                  </a:r>
                  <a:endParaRPr lang="zh-CN" altLang="en-US" sz="2800" dirty="0">
                    <a:latin typeface="方正少儿简体" panose="02000000000000000000" charset="-122"/>
                    <a:ea typeface="方正少儿简体" panose="02000000000000000000" charset="-122"/>
                    <a:sym typeface="方正少儿简体" panose="02000000000000000000" charset="-122"/>
                  </a:endParaRPr>
                </a:p>
              </p:txBody>
            </p:sp>
          </p:grpSp>
          <p:pic>
            <p:nvPicPr>
              <p:cNvPr id="6162" name="图片 8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3" cstate="print"/>
              <a:stretch>
                <a:fillRect/>
              </a:stretch>
            </p:blipFill>
            <p:spPr>
              <a:xfrm flipH="1">
                <a:off x="736" y="442"/>
                <a:ext cx="1010" cy="1330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sp>
          <p:nvSpPr>
            <p:cNvPr id="20" name="矩形 19">
              <a:hlinkClick r:id="rId4" action="ppaction://hlinkfile"/>
            </p:cNvPr>
            <p:cNvSpPr/>
            <p:nvPr/>
          </p:nvSpPr>
          <p:spPr>
            <a:xfrm>
              <a:off x="4079" y="796"/>
              <a:ext cx="3926" cy="6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3200" kern="0" dirty="0">
                  <a:solidFill>
                    <a:srgbClr val="0000FF"/>
                  </a:solidFill>
                  <a:latin typeface="方正少儿简体" panose="02000000000000000000" charset="-122"/>
                  <a:ea typeface="方正少儿简体" panose="02000000000000000000" charset="-122"/>
                  <a:cs typeface="Times New Roman" panose="02020603050405020304" pitchFamily="18" charset="0"/>
                  <a:sym typeface="方正少儿简体" panose="02000000000000000000" charset="-122"/>
                </a:rPr>
                <a:t>赏析：</a:t>
              </a:r>
              <a:endParaRPr lang="zh-CN" altLang="en-US" sz="3200" kern="0" dirty="0">
                <a:solidFill>
                  <a:srgbClr val="0000FF"/>
                </a:solidFill>
                <a:latin typeface="方正少儿简体" panose="02000000000000000000" charset="-122"/>
                <a:ea typeface="方正少儿简体" panose="02000000000000000000" charset="-122"/>
                <a:cs typeface="Times New Roman" panose="02020603050405020304" pitchFamily="18" charset="0"/>
                <a:sym typeface="方正少儿简体" panose="02000000000000000000" charset="-122"/>
              </a:endParaRPr>
            </a:p>
          </p:txBody>
        </p:sp>
      </p:grpSp>
      <p:pic>
        <p:nvPicPr>
          <p:cNvPr id="2" name="宇宙之美，超乎想象，我们到底有多渺小？,科技,太空探索,好看视频">
            <a:hlinkClick r:id="" action="ppaction://media"/>
          </p:cNvPr>
          <p:cNvPicPr/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15565" y="1209040"/>
            <a:ext cx="6481445" cy="4180205"/>
          </a:xfrm>
          <a:prstGeom prst="rect">
            <a:avLst/>
          </a:prstGeom>
        </p:spPr>
      </p:pic>
      <p:grpSp>
        <p:nvGrpSpPr>
          <p:cNvPr id="33" name="组合 32"/>
          <p:cNvGrpSpPr/>
          <p:nvPr/>
        </p:nvGrpSpPr>
        <p:grpSpPr>
          <a:xfrm>
            <a:off x="2202180" y="5428615"/>
            <a:ext cx="9103995" cy="1490345"/>
            <a:chOff x="3527" y="5860"/>
            <a:chExt cx="14337" cy="2735"/>
          </a:xfrm>
        </p:grpSpPr>
        <p:pic>
          <p:nvPicPr>
            <p:cNvPr id="3" name="图片 2" descr="5e0497a2e42ed1577359266903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 cstate="print"/>
            <a:srcRect l="20148" t="12926" r="15938" b="17284"/>
            <a:stretch>
              <a:fillRect/>
            </a:stretch>
          </p:blipFill>
          <p:spPr>
            <a:xfrm>
              <a:off x="15719" y="6231"/>
              <a:ext cx="2145" cy="2364"/>
            </a:xfrm>
            <a:prstGeom prst="rect">
              <a:avLst/>
            </a:prstGeom>
          </p:spPr>
        </p:pic>
        <p:sp>
          <p:nvSpPr>
            <p:cNvPr id="32" name="云形标注 31"/>
            <p:cNvSpPr/>
            <p:nvPr/>
          </p:nvSpPr>
          <p:spPr>
            <a:xfrm>
              <a:off x="3527" y="5860"/>
              <a:ext cx="11926" cy="1583"/>
            </a:xfrm>
            <a:prstGeom prst="cloudCallout">
              <a:avLst>
                <a:gd name="adj1" fmla="val 52741"/>
                <a:gd name="adj2" fmla="val 22227"/>
              </a:avLst>
            </a:prstGeom>
            <a:solidFill>
              <a:srgbClr val="FDEADA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7" name="文本框 11"/>
            <p:cNvSpPr txBox="1"/>
            <p:nvPr/>
          </p:nvSpPr>
          <p:spPr>
            <a:xfrm>
              <a:off x="5097" y="6098"/>
              <a:ext cx="9622" cy="101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>
                <a:lnSpc>
                  <a:spcPts val="3600"/>
                </a:lnSpc>
              </a:pPr>
              <a:r>
                <a:rPr lang="zh-CN" altLang="en-US" sz="2800" dirty="0">
                  <a:latin typeface="方正少儿简体" panose="02000000000000000000" charset="-122"/>
                  <a:ea typeface="方正少儿简体" panose="02000000000000000000" charset="-122"/>
                  <a:sym typeface="方正少儿简体" panose="02000000000000000000" charset="-122"/>
                </a:rPr>
                <a:t>人们为什么要一直探索宇宙呢？</a:t>
              </a:r>
              <a:endParaRPr lang="zh-CN" altLang="en-US" sz="2800" dirty="0">
                <a:latin typeface="方正少儿简体" panose="02000000000000000000" charset="-122"/>
                <a:ea typeface="方正少儿简体" panose="02000000000000000000" charset="-122"/>
                <a:sym typeface="方正少儿简体" panose="02000000000000000000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4439816" y="404665"/>
            <a:ext cx="4932040" cy="1015663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b="1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郑重声明</a:t>
            </a:r>
            <a:endParaRPr lang="zh-CN" altLang="en-US" sz="6000" b="1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67408" y="2060848"/>
            <a:ext cx="10657184" cy="38884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chemeClr val="tx1"/>
                </a:solidFill>
              </a:rPr>
              <a:t>       </a:t>
            </a:r>
            <a:r>
              <a:rPr lang="zh-CN" altLang="en-US" sz="3200" b="1" dirty="0">
                <a:solidFill>
                  <a:schemeClr val="tx1"/>
                </a:solidFill>
              </a:rPr>
              <a:t>本教学资源版权属于小学科学教学网所有，供全国小学科学教师个人在课堂教学中无偿使用。</a:t>
            </a:r>
            <a:endParaRPr lang="en-US" altLang="zh-CN" sz="32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3200" b="1" dirty="0">
                <a:solidFill>
                  <a:schemeClr val="tx1"/>
                </a:solidFill>
              </a:rPr>
              <a:t>       </a:t>
            </a:r>
            <a:r>
              <a:rPr lang="zh-CN" altLang="en-US" sz="3200" b="1" dirty="0">
                <a:solidFill>
                  <a:schemeClr val="tx1"/>
                </a:solidFill>
              </a:rPr>
              <a:t>其他网站、公司或个人想要转载，请与小学科学网联系，联系电话：</a:t>
            </a:r>
            <a:r>
              <a:rPr lang="en-US" altLang="zh-CN" sz="3200" b="1" dirty="0">
                <a:solidFill>
                  <a:schemeClr val="tx1"/>
                </a:solidFill>
              </a:rPr>
              <a:t>13957381615</a:t>
            </a:r>
            <a:r>
              <a:rPr lang="zh-CN" altLang="en-US" sz="3200" b="1" dirty="0">
                <a:solidFill>
                  <a:schemeClr val="tx1"/>
                </a:solidFill>
              </a:rPr>
              <a:t>。如果其他网站、公司或个人用于赢利，我们保留追究的权利！</a:t>
            </a:r>
            <a:endParaRPr lang="zh-CN" altLang="en-US" sz="3200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D:\2020\3.学会\网站\新网站资料\新网站logo（背景透明图）.pn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991544" y="404665"/>
            <a:ext cx="1368152" cy="12187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MH" val="20161014205849"/>
  <p:tag name="MH_LIBRARY" val="GRAPHIC"/>
  <p:tag name="MH_ORDER" val="Freeform 8"/>
</p:tagLst>
</file>

<file path=ppt/tags/tag2.xml><?xml version="1.0" encoding="utf-8"?>
<p:tagLst xmlns:p="http://schemas.openxmlformats.org/presentationml/2006/main">
  <p:tag name="KSO_WM_UNIT_PLACING_PICTURE_USER_VIEWPORT" val="{&quot;height&quot;:1968.2409448818898,&quot;width&quot;:2209.508661417323}"/>
</p:tagLst>
</file>

<file path=ppt/tags/tag3.xml><?xml version="1.0" encoding="utf-8"?>
<p:tagLst xmlns:p="http://schemas.openxmlformats.org/presentationml/2006/main">
  <p:tag name="KSO_WM_UNIT_PLACING_PICTURE_USER_VIEWPORT" val="{&quot;height&quot;:2265,&quot;width&quot;:172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UNIT_PLACING_PICTURE_USER_VIEWPORT" val="{&quot;height&quot;:2265,&quot;width&quot;:172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PLACING_PICTURE_USER_VIEWPORT" val="{&quot;height&quot;:2265,&quot;width&quot;:1725}"/>
</p:tagLst>
</file>

<file path=ppt/tags/tag8.xml><?xml version="1.0" encoding="utf-8"?>
<p:tagLst xmlns:p="http://schemas.openxmlformats.org/presentationml/2006/main">
  <p:tag name="KSO_WM_UNIT_PLACING_PICTURE_USER_VIEWPORT" val="{&quot;height&quot;:2364,&quot;width&quot;:2165}"/>
</p:tagLst>
</file>

<file path=ppt/tags/tag9.xml><?xml version="1.0" encoding="utf-8"?>
<p:tagLst xmlns:p="http://schemas.openxmlformats.org/presentationml/2006/main">
  <p:tag name="COMMONDATA" val="eyJoZGlkIjoiMTM5MWJkZjY0YzJjOGU5YTNmMTc3NDc1ZWExMzY1ZjgifQ=="/>
  <p:tag name="KSO_WPP_MARK_KEY" val="188000b6-7072-41e3-9fcb-841d61ddc86a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lang="zh-CN" altLang="en-US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752</Words>
  <Application>WPS 演示</Application>
  <PresentationFormat>宽屏</PresentationFormat>
  <Paragraphs>107</Paragraphs>
  <Slides>9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22" baseType="lpstr">
      <vt:lpstr>Arial</vt:lpstr>
      <vt:lpstr>宋体</vt:lpstr>
      <vt:lpstr>Wingdings</vt:lpstr>
      <vt:lpstr>黑体</vt:lpstr>
      <vt:lpstr>Calibri</vt:lpstr>
      <vt:lpstr>华文楷体</vt:lpstr>
      <vt:lpstr>华文中宋</vt:lpstr>
      <vt:lpstr>等线</vt:lpstr>
      <vt:lpstr>方正少儿简体</vt:lpstr>
      <vt:lpstr>Times New Roman</vt:lpstr>
      <vt:lpstr>微软雅黑</vt:lpstr>
      <vt:lpstr>Arial Unicode MS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  <Pages>58</Page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龙山王琦峰</cp:lastModifiedBy>
  <cp:revision>82</cp:revision>
  <dcterms:created xsi:type="dcterms:W3CDTF">2020-02-05T07:30:00Z</dcterms:created>
  <dcterms:modified xsi:type="dcterms:W3CDTF">2023-03-07T07:52:40Z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2052-11.1.0.13703</vt:lpwstr>
  </property>
  <property fmtid="{D5CDD505-2E9C-101B-9397-08002B2CF9AE}" pid="3" name="ICV">
    <vt:lpwstr>C6CB79F244BC4B8AB28964A09E2A7B1F</vt:lpwstr>
  </property>
</Properties>
</file>