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600" r:id="rId2"/>
    <p:sldId id="537" r:id="rId3"/>
    <p:sldId id="539" r:id="rId4"/>
    <p:sldId id="589" r:id="rId5"/>
    <p:sldId id="582" r:id="rId6"/>
    <p:sldId id="590" r:id="rId7"/>
    <p:sldId id="584" r:id="rId8"/>
    <p:sldId id="585" r:id="rId9"/>
    <p:sldId id="586" r:id="rId10"/>
    <p:sldId id="563" r:id="rId11"/>
    <p:sldId id="599" r:id="rId12"/>
  </p:sldIdLst>
  <p:sldSz cx="12192000" cy="6858000"/>
  <p:notesSz cx="6858000" cy="9144000"/>
  <p:embeddedFontLst>
    <p:embeddedFont>
      <p:font typeface="方正少儿简体" panose="02010600030101010101" charset="-122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等线" panose="02010600030101010101" pitchFamily="2" charset="-122"/>
      <p:regular r:id="rId19"/>
      <p:bold r:id="rId20"/>
    </p:embeddedFont>
    <p:embeddedFont>
      <p:font typeface="华文楷体" panose="02010600040101010101" pitchFamily="2" charset="-122"/>
      <p:regular r:id="rId21"/>
    </p:embeddedFont>
    <p:embeddedFont>
      <p:font typeface="华文中宋" panose="02010600040101010101" pitchFamily="2" charset="-122"/>
      <p:regular r:id="rId22"/>
    </p:embeddedFont>
  </p:embeddedFontLst>
  <p:custDataLst>
    <p:tags r:id="rId23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9CA"/>
    <a:srgbClr val="FDEADA"/>
    <a:srgbClr val="FFFF00"/>
    <a:srgbClr val="0000FF"/>
    <a:srgbClr val="222223"/>
    <a:srgbClr val="222224"/>
    <a:srgbClr val="2BE307"/>
    <a:srgbClr val="FE99B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38" y="318"/>
      </p:cViewPr>
      <p:guideLst>
        <p:guide orient="horz" pos="2214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818E43-4943-4C9D-BE26-A16A01EF890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  <a:t>‹#›</a:t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797"/>
            <a:ext cx="10363200" cy="147028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880"/>
            <a:ext cx="8534400" cy="17529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254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254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7671"/>
            <a:ext cx="10363200" cy="13623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7221"/>
            <a:ext cx="10363200" cy="15004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480"/>
            <a:ext cx="5384800" cy="45267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480"/>
            <a:ext cx="5384800" cy="45267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381"/>
            <a:ext cx="5386917" cy="6398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5256"/>
            <a:ext cx="5386917" cy="39519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z="13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381"/>
            <a:ext cx="5389033" cy="6398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5256"/>
            <a:ext cx="5389033" cy="39519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z="13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97"/>
            <a:ext cx="4011084" cy="1162253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4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351"/>
            <a:ext cx="4011084" cy="469188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835" indent="0">
              <a:buNone/>
              <a:defRPr sz="900"/>
            </a:lvl7pPr>
            <a:lvl8pPr marL="3201035" indent="0">
              <a:buNone/>
              <a:defRPr sz="900"/>
            </a:lvl8pPr>
            <a:lvl9pPr marL="3658235" indent="0">
              <a:buNone/>
              <a:defRPr sz="900"/>
            </a:lvl9pPr>
          </a:lstStyle>
          <a:p>
            <a:pPr lvl="0" fontAlgn="base"/>
            <a:r>
              <a:rPr lang="zh-CN" altLang="en-US" sz="10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1440"/>
            <a:ext cx="7315200" cy="566837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883"/>
            <a:ext cx="7315200" cy="411552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835" indent="0">
              <a:buNone/>
              <a:defRPr sz="2000"/>
            </a:lvl7pPr>
            <a:lvl8pPr marL="3201035" indent="0">
              <a:buNone/>
              <a:defRPr sz="2000"/>
            </a:lvl8pPr>
            <a:lvl9pPr marL="3658235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8277"/>
            <a:ext cx="7315200" cy="8050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835" indent="0">
              <a:buNone/>
              <a:defRPr sz="900"/>
            </a:lvl7pPr>
            <a:lvl8pPr marL="3201035" indent="0">
              <a:buNone/>
              <a:defRPr sz="900"/>
            </a:lvl8pPr>
            <a:lvl9pPr marL="3658235" indent="0">
              <a:buNone/>
              <a:defRPr sz="900"/>
            </a:lvl9pPr>
          </a:lstStyle>
          <a:p>
            <a:pPr lvl="0" fontAlgn="base"/>
            <a:r>
              <a:rPr lang="zh-CN" altLang="en-US" sz="10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7551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-214630"/>
            <a:r>
              <a:rPr lang="zh-CN" altLang="en-US" dirty="0"/>
              <a:t>第二级</a:t>
            </a:r>
          </a:p>
          <a:p>
            <a:pPr lvl="2" indent="-171450"/>
            <a:r>
              <a:rPr lang="zh-CN" altLang="en-US" dirty="0"/>
              <a:t>第三级</a:t>
            </a:r>
          </a:p>
          <a:p>
            <a:pPr lvl="3" indent="-171450"/>
            <a:r>
              <a:rPr lang="zh-CN" altLang="en-US" dirty="0"/>
              <a:t>第四级</a:t>
            </a:r>
          </a:p>
          <a:p>
            <a:pPr lvl="4" indent="-171450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8467"/>
            <a:ext cx="2844800" cy="364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2022/8/23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8467"/>
            <a:ext cx="3860800" cy="364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8467"/>
            <a:ext cx="2844800" cy="36406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585" indent="-2863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3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hyperlink" Target="&#23454;&#39564;&#26041;&#27861;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hyperlink" Target="&#23454;&#39564;&#26041;&#27861;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hyperlink" Target="&#23454;&#39564;&#26041;&#27861;.mp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emf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hyperlink" Target="&#23454;&#39564;&#26041;&#27861;.mp4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hyperlink" Target="&#23454;&#39564;&#26041;&#27861;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24000" y="1500175"/>
            <a:ext cx="9144000" cy="3416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4940657"/>
            <a:ext cx="914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小学科学教学网资源建设团队  魏来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吕文焕 </a:t>
            </a:r>
            <a:endParaRPr lang="en-US" altLang="zh-CN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575560"/>
            <a:ext cx="12192000" cy="16871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2866047"/>
            <a:ext cx="91440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7.</a:t>
            </a:r>
            <a:r>
              <a:rPr lang="zh-CN" altLang="en-US" sz="6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探索宇宙</a:t>
            </a:r>
            <a:r>
              <a:rPr lang="en-US" altLang="zh-CN" sz="6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</a:p>
        </p:txBody>
      </p:sp>
      <p:sp>
        <p:nvSpPr>
          <p:cNvPr id="10" name="任意多边形 9"/>
          <p:cNvSpPr/>
          <p:nvPr>
            <p:custDataLst>
              <p:tags r:id="rId1"/>
            </p:custDataLst>
          </p:nvPr>
        </p:nvSpPr>
        <p:spPr>
          <a:xfrm flipH="1">
            <a:off x="407670" y="385445"/>
            <a:ext cx="7774940" cy="1000125"/>
          </a:xfrm>
          <a:custGeom>
            <a:avLst/>
            <a:gdLst>
              <a:gd name="connsiteX0" fmla="*/ 2 w 3878508"/>
              <a:gd name="connsiteY0" fmla="*/ 0 h 762904"/>
              <a:gd name="connsiteX1" fmla="*/ 3497056 w 3878508"/>
              <a:gd name="connsiteY1" fmla="*/ 0 h 762904"/>
              <a:gd name="connsiteX2" fmla="*/ 3878508 w 3878508"/>
              <a:gd name="connsiteY2" fmla="*/ 381452 h 762904"/>
              <a:gd name="connsiteX3" fmla="*/ 3878507 w 3878508"/>
              <a:gd name="connsiteY3" fmla="*/ 381452 h 762904"/>
              <a:gd name="connsiteX4" fmla="*/ 3497055 w 3878508"/>
              <a:gd name="connsiteY4" fmla="*/ 762904 h 762904"/>
              <a:gd name="connsiteX5" fmla="*/ 0 w 3878508"/>
              <a:gd name="connsiteY5" fmla="*/ 762903 h 762904"/>
              <a:gd name="connsiteX6" fmla="*/ 51426 w 3878508"/>
              <a:gd name="connsiteY6" fmla="*/ 720474 h 762904"/>
              <a:gd name="connsiteX7" fmla="*/ 191853 w 3878508"/>
              <a:gd name="connsiteY7" fmla="*/ 381451 h 762904"/>
              <a:gd name="connsiteX8" fmla="*/ 51426 w 3878508"/>
              <a:gd name="connsiteY8" fmla="*/ 42429 h 76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8508" h="762904">
                <a:moveTo>
                  <a:pt x="2" y="0"/>
                </a:moveTo>
                <a:lnTo>
                  <a:pt x="3497056" y="0"/>
                </a:lnTo>
                <a:cubicBezTo>
                  <a:pt x="3707726" y="0"/>
                  <a:pt x="3878508" y="170782"/>
                  <a:pt x="3878508" y="381452"/>
                </a:cubicBezTo>
                <a:lnTo>
                  <a:pt x="3878507" y="381452"/>
                </a:lnTo>
                <a:cubicBezTo>
                  <a:pt x="3878507" y="592122"/>
                  <a:pt x="3707725" y="762904"/>
                  <a:pt x="3497055" y="762904"/>
                </a:cubicBezTo>
                <a:lnTo>
                  <a:pt x="0" y="762903"/>
                </a:lnTo>
                <a:lnTo>
                  <a:pt x="51426" y="720474"/>
                </a:lnTo>
                <a:cubicBezTo>
                  <a:pt x="138189" y="633710"/>
                  <a:pt x="191853" y="513848"/>
                  <a:pt x="191853" y="381451"/>
                </a:cubicBezTo>
                <a:cubicBezTo>
                  <a:pt x="191853" y="249055"/>
                  <a:pt x="138189" y="129192"/>
                  <a:pt x="51426" y="42429"/>
                </a:cubicBezTo>
                <a:close/>
              </a:path>
            </a:pathLst>
          </a:custGeom>
          <a:solidFill>
            <a:srgbClr val="ADB9CA"/>
          </a:solidFill>
          <a:ln w="25400" cap="flat" cmpd="sng" algn="ctr">
            <a:noFill/>
            <a:prstDash val="solid"/>
          </a:ln>
          <a:effectLst/>
        </p:spPr>
        <p:txBody>
          <a:bodyPr lIns="396000" tIns="0" rIns="0" bIns="0" anchor="ctr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b="1" dirty="0"/>
              <a:t> </a:t>
            </a:r>
            <a:r>
              <a:rPr lang="en-US" altLang="zh-CN" sz="2800" b="1" dirty="0"/>
              <a:t>      </a:t>
            </a:r>
            <a:r>
              <a:rPr lang="zh-CN" altLang="en-US" sz="2800" b="1" dirty="0">
                <a:latin typeface="等线" panose="02010600030101010101" charset="-122"/>
                <a:ea typeface="等线" panose="02010600030101010101" charset="-122"/>
              </a:rPr>
              <a:t>教科版六下</a:t>
            </a:r>
            <a:r>
              <a:rPr lang="en-US" altLang="zh-CN" sz="2800" b="1" dirty="0">
                <a:latin typeface="等线" panose="02010600030101010101" charset="-122"/>
                <a:ea typeface="等线" panose="02010600030101010101" charset="-122"/>
              </a:rPr>
              <a:t>《</a:t>
            </a:r>
            <a:r>
              <a:rPr lang="zh-CN" altLang="en-US" sz="2800" b="1" dirty="0">
                <a:latin typeface="等线" panose="02010600030101010101" charset="-122"/>
                <a:ea typeface="等线" panose="02010600030101010101" charset="-122"/>
              </a:rPr>
              <a:t>宇宙</a:t>
            </a:r>
            <a:r>
              <a:rPr lang="en-US" altLang="zh-CN" sz="2800" b="1" dirty="0">
                <a:latin typeface="等线" panose="02010600030101010101" charset="-122"/>
                <a:ea typeface="等线" panose="02010600030101010101" charset="-122"/>
              </a:rPr>
              <a:t>》</a:t>
            </a:r>
            <a:r>
              <a:rPr lang="zh-CN" altLang="en-US" sz="2800" b="1" dirty="0">
                <a:latin typeface="等线" panose="02010600030101010101" charset="-122"/>
                <a:ea typeface="等线" panose="02010600030101010101" charset="-122"/>
              </a:rPr>
              <a:t>单元</a:t>
            </a:r>
            <a:endParaRPr lang="zh-CN" altLang="en-US" sz="2800" kern="0" dirty="0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00796" y="260657"/>
            <a:ext cx="1403038" cy="12498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8935" y="305435"/>
            <a:ext cx="9278620" cy="1094105"/>
            <a:chOff x="611" y="481"/>
            <a:chExt cx="14612" cy="1723"/>
          </a:xfrm>
        </p:grpSpPr>
        <p:sp>
          <p:nvSpPr>
            <p:cNvPr id="28" name="云形标注 27"/>
            <p:cNvSpPr/>
            <p:nvPr/>
          </p:nvSpPr>
          <p:spPr>
            <a:xfrm>
              <a:off x="2688" y="498"/>
              <a:ext cx="12011" cy="1163"/>
            </a:xfrm>
            <a:prstGeom prst="cloudCallout">
              <a:avLst>
                <a:gd name="adj1" fmla="val -54662"/>
                <a:gd name="adj2" fmla="val -12889"/>
              </a:avLst>
            </a:prstGeom>
            <a:solidFill>
              <a:srgbClr val="FDEAD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6161" name="文本框 11"/>
            <p:cNvSpPr txBox="1"/>
            <p:nvPr/>
          </p:nvSpPr>
          <p:spPr>
            <a:xfrm>
              <a:off x="3977" y="644"/>
              <a:ext cx="11246" cy="8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sz="2600" dirty="0">
                  <a:latin typeface="方正少儿简体" panose="02000000000000000000" charset="-122"/>
                  <a:ea typeface="方正少儿简体" panose="02000000000000000000" charset="-122"/>
                </a:rPr>
                <a:t>小结</a:t>
              </a:r>
            </a:p>
          </p:txBody>
        </p:sp>
        <p:pic>
          <p:nvPicPr>
            <p:cNvPr id="6162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 flipH="1">
              <a:off x="611" y="481"/>
              <a:ext cx="1322" cy="172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" name="组合 2"/>
          <p:cNvGrpSpPr/>
          <p:nvPr/>
        </p:nvGrpSpPr>
        <p:grpSpPr>
          <a:xfrm>
            <a:off x="1707087" y="1668441"/>
            <a:ext cx="8827770" cy="3691890"/>
            <a:chOff x="3035" y="4458"/>
            <a:chExt cx="11155" cy="3529"/>
          </a:xfrm>
        </p:grpSpPr>
        <p:sp>
          <p:nvSpPr>
            <p:cNvPr id="6" name="横卷形 5"/>
            <p:cNvSpPr/>
            <p:nvPr/>
          </p:nvSpPr>
          <p:spPr>
            <a:xfrm>
              <a:off x="3035" y="4458"/>
              <a:ext cx="11155" cy="3529"/>
            </a:xfrm>
            <a:prstGeom prst="horizontalScroll">
              <a:avLst>
                <a:gd name="adj" fmla="val 7596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610" y="5034"/>
              <a:ext cx="10395" cy="2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700"/>
                </a:lnSpc>
              </a:pPr>
              <a:r>
                <a:rPr lang="en-US" altLang="zh-CN" sz="2500">
                  <a:latin typeface="方正少儿简体" panose="02000000000000000000" charset="-122"/>
                  <a:ea typeface="方正少儿简体" panose="02000000000000000000" charset="-122"/>
                  <a:sym typeface="+mn-ea"/>
                </a:rPr>
                <a:t>     </a:t>
              </a:r>
              <a:r>
                <a:rPr lang="zh-CN" altLang="en-US" sz="2500">
                  <a:latin typeface="方正少儿简体" panose="02000000000000000000" charset="-122"/>
                  <a:ea typeface="方正少儿简体" panose="02000000000000000000" charset="-122"/>
                  <a:sym typeface="+mn-ea"/>
                </a:rPr>
                <a:t>迄今为止，我国在航天领域取得了举世瞩目的成就，走在了世界的前列。为此，我们有理由为伟大的祖国感到骄傲和自豪。当然，宇宙是无穷无尽的，科学家们也不会停下探索的脚步，让我一同期待，五星红旗在宇宙的更多地方飘扬。</a:t>
              </a:r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5843149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4439816" y="404665"/>
            <a:ext cx="4932040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郑重声明</a:t>
            </a:r>
          </a:p>
        </p:txBody>
      </p:sp>
      <p:sp>
        <p:nvSpPr>
          <p:cNvPr id="6" name="矩形 5"/>
          <p:cNvSpPr/>
          <p:nvPr/>
        </p:nvSpPr>
        <p:spPr>
          <a:xfrm>
            <a:off x="767408" y="2060848"/>
            <a:ext cx="10657184" cy="3888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</a:rPr>
              <a:t>       </a:t>
            </a:r>
            <a:r>
              <a:rPr lang="zh-CN" altLang="en-US" sz="3200" b="1" dirty="0">
                <a:solidFill>
                  <a:schemeClr val="tx1"/>
                </a:solidFill>
              </a:rPr>
              <a:t>本教学资源版权属于小学科学教学网所有，供全国小学科学教师个人在课堂教学中无偿使用。</a:t>
            </a:r>
            <a:endParaRPr lang="en-US" altLang="zh-CN" sz="3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</a:rPr>
              <a:t>       </a:t>
            </a:r>
            <a:r>
              <a:rPr lang="zh-CN" altLang="en-US" sz="3200" b="1" dirty="0">
                <a:solidFill>
                  <a:schemeClr val="tx1"/>
                </a:solidFill>
              </a:rPr>
              <a:t>其他网站、公司或个人想要转载，请与小学科学网联系，联系电话：</a:t>
            </a:r>
            <a:r>
              <a:rPr lang="en-US" altLang="zh-CN" sz="3200" b="1" dirty="0">
                <a:solidFill>
                  <a:schemeClr val="tx1"/>
                </a:solidFill>
              </a:rPr>
              <a:t>13957381615</a:t>
            </a:r>
            <a:r>
              <a:rPr lang="zh-CN" altLang="en-US" sz="3200" b="1" dirty="0">
                <a:solidFill>
                  <a:schemeClr val="tx1"/>
                </a:solidFill>
              </a:rPr>
              <a:t>。如果其他网站、公司或个人用于赢利，我们保留追究的权利！</a:t>
            </a:r>
          </a:p>
        </p:txBody>
      </p:sp>
      <p:pic>
        <p:nvPicPr>
          <p:cNvPr id="1026" name="Picture 2" descr="D:\2020\3.学会\网站\新网站资料\新网站logo（背景透明图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404665"/>
            <a:ext cx="1368152" cy="1218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24000" y="1500505"/>
            <a:ext cx="9144000" cy="341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613650" y="2679700"/>
            <a:ext cx="4487545" cy="3326543"/>
            <a:chOff x="10848" y="6253"/>
            <a:chExt cx="7067" cy="4693"/>
          </a:xfrm>
        </p:grpSpPr>
        <p:sp>
          <p:nvSpPr>
            <p:cNvPr id="13" name="圆角矩形标注 12"/>
            <p:cNvSpPr/>
            <p:nvPr/>
          </p:nvSpPr>
          <p:spPr>
            <a:xfrm>
              <a:off x="10848" y="6253"/>
              <a:ext cx="5318" cy="2329"/>
            </a:xfrm>
            <a:prstGeom prst="wedgeRoundRectCallout">
              <a:avLst>
                <a:gd name="adj1" fmla="val 43974"/>
                <a:gd name="adj2" fmla="val 100813"/>
                <a:gd name="adj3" fmla="val 1666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1258" y="6397"/>
              <a:ext cx="6657" cy="4549"/>
              <a:chOff x="11258" y="6397"/>
              <a:chExt cx="6657" cy="4549"/>
            </a:xfrm>
          </p:grpSpPr>
          <p:pic>
            <p:nvPicPr>
              <p:cNvPr id="9" name="图片 8" descr="5e0497a2e42ed157735926690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print"/>
              <a:srcRect l="20148" t="12926" r="15938" b="17284"/>
              <a:stretch>
                <a:fillRect/>
              </a:stretch>
            </p:blipFill>
            <p:spPr>
              <a:xfrm>
                <a:off x="15750" y="8582"/>
                <a:ext cx="2165" cy="2364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>
                <a:off x="11258" y="6397"/>
                <a:ext cx="4808" cy="2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zh-CN" altLang="en-US" sz="2600" dirty="0">
                    <a:latin typeface="方正少儿简体" panose="02000000000000000000" charset="-122"/>
                    <a:ea typeface="方正少儿简体" panose="02000000000000000000" charset="-122"/>
                    <a:sym typeface="+mn-ea"/>
                  </a:rPr>
                  <a:t>我国在太空探索方面取得了哪些举世瞩目的成就？</a:t>
                </a:r>
                <a:endParaRPr lang="zh-CN" altLang="en-US" sz="2600">
                  <a:latin typeface="方正少儿简体" panose="02000000000000000000" charset="-122"/>
                  <a:ea typeface="方正少儿简体" panose="02000000000000000000" charset="-122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387985" y="305435"/>
            <a:ext cx="9706250" cy="1094105"/>
            <a:chOff x="736" y="442"/>
            <a:chExt cx="11681" cy="1330"/>
          </a:xfrm>
        </p:grpSpPr>
        <p:grpSp>
          <p:nvGrpSpPr>
            <p:cNvPr id="2" name="组合 1"/>
            <p:cNvGrpSpPr/>
            <p:nvPr/>
          </p:nvGrpSpPr>
          <p:grpSpPr>
            <a:xfrm>
              <a:off x="2323" y="455"/>
              <a:ext cx="10094" cy="1019"/>
              <a:chOff x="2323" y="455"/>
              <a:chExt cx="10094" cy="1019"/>
            </a:xfrm>
          </p:grpSpPr>
          <p:sp>
            <p:nvSpPr>
              <p:cNvPr id="6" name="云形标注 5"/>
              <p:cNvSpPr/>
              <p:nvPr/>
            </p:nvSpPr>
            <p:spPr>
              <a:xfrm>
                <a:off x="2323" y="455"/>
                <a:ext cx="10094" cy="1019"/>
              </a:xfrm>
              <a:prstGeom prst="cloudCallout">
                <a:avLst>
                  <a:gd name="adj1" fmla="val -54662"/>
                  <a:gd name="adj2" fmla="val -12889"/>
                </a:avLst>
              </a:prstGeom>
              <a:solidFill>
                <a:srgbClr val="FDEADA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6161" name="文本框 11"/>
              <p:cNvSpPr txBox="1"/>
              <p:nvPr/>
            </p:nvSpPr>
            <p:spPr>
              <a:xfrm>
                <a:off x="3353" y="628"/>
                <a:ext cx="8860" cy="6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ts val="3600"/>
                  </a:lnSpc>
                </a:pPr>
                <a:r>
                  <a:rPr lang="zh-CN" altLang="en-US" sz="2600" dirty="0">
                    <a:latin typeface="方正少儿简体" panose="02000000000000000000" charset="-122"/>
                    <a:ea typeface="方正少儿简体" panose="02000000000000000000" charset="-122"/>
                  </a:rPr>
                  <a:t>探索宇宙</a:t>
                </a:r>
              </a:p>
            </p:txBody>
          </p:sp>
        </p:grpSp>
        <p:pic>
          <p:nvPicPr>
            <p:cNvPr id="6162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 flipH="1">
              <a:off x="736" y="442"/>
              <a:ext cx="1010" cy="133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420" y="189474"/>
            <a:ext cx="1108519" cy="100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40" y="2006600"/>
            <a:ext cx="6635750" cy="387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1535430" y="5603240"/>
            <a:ext cx="40544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国防部第五研究院</a:t>
            </a:r>
          </a:p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1956年10月8日成立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162" y="5603240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1"/>
          <p:cNvSpPr txBox="1"/>
          <p:nvPr/>
        </p:nvSpPr>
        <p:spPr>
          <a:xfrm>
            <a:off x="3630403" y="431298"/>
            <a:ext cx="7362333" cy="55281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人类是怎样探索宇宙的呢？</a:t>
            </a:r>
          </a:p>
        </p:txBody>
      </p:sp>
      <p:sp>
        <p:nvSpPr>
          <p:cNvPr id="8" name="矩形 7">
            <a:hlinkClick r:id="rId4" action="ppaction://hlinkfile"/>
          </p:cNvPr>
          <p:cNvSpPr/>
          <p:nvPr/>
        </p:nvSpPr>
        <p:spPr>
          <a:xfrm>
            <a:off x="2557831" y="431165"/>
            <a:ext cx="1416084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kern="0" dirty="0">
                <a:solidFill>
                  <a:srgbClr val="0000FF"/>
                </a:solidFill>
                <a:latin typeface="方正少儿简体" panose="02000000000000000000" charset="-122"/>
                <a:ea typeface="方正少儿简体" panose="02000000000000000000" charset="-122"/>
                <a:cs typeface="Times New Roman" panose="02020603050405020304" pitchFamily="18" charset="0"/>
              </a:rPr>
              <a:t>聚焦：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87985" y="305435"/>
            <a:ext cx="8193473" cy="1094105"/>
            <a:chOff x="736" y="442"/>
            <a:chExt cx="11681" cy="1330"/>
          </a:xfrm>
        </p:grpSpPr>
        <p:grpSp>
          <p:nvGrpSpPr>
            <p:cNvPr id="14" name="组合 13"/>
            <p:cNvGrpSpPr/>
            <p:nvPr/>
          </p:nvGrpSpPr>
          <p:grpSpPr>
            <a:xfrm>
              <a:off x="2323" y="455"/>
              <a:ext cx="10094" cy="1019"/>
              <a:chOff x="2323" y="455"/>
              <a:chExt cx="10094" cy="1019"/>
            </a:xfrm>
          </p:grpSpPr>
          <p:sp>
            <p:nvSpPr>
              <p:cNvPr id="17" name="云形标注 16"/>
              <p:cNvSpPr/>
              <p:nvPr/>
            </p:nvSpPr>
            <p:spPr>
              <a:xfrm>
                <a:off x="2323" y="455"/>
                <a:ext cx="10094" cy="1019"/>
              </a:xfrm>
              <a:prstGeom prst="cloudCallout">
                <a:avLst>
                  <a:gd name="adj1" fmla="val -54662"/>
                  <a:gd name="adj2" fmla="val -12889"/>
                </a:avLst>
              </a:prstGeom>
              <a:solidFill>
                <a:srgbClr val="FDEADA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18" name="文本框 11"/>
              <p:cNvSpPr txBox="1"/>
              <p:nvPr/>
            </p:nvSpPr>
            <p:spPr>
              <a:xfrm>
                <a:off x="3197" y="595"/>
                <a:ext cx="8609" cy="6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ts val="3600"/>
                  </a:lnSpc>
                </a:pPr>
                <a:r>
                  <a:rPr lang="zh-CN" altLang="en-US" sz="2600" dirty="0">
                    <a:latin typeface="方正少儿简体" panose="02000000000000000000" charset="-122"/>
                    <a:ea typeface="方正少儿简体" panose="02000000000000000000" charset="-122"/>
                  </a:rPr>
                  <a:t>中国航天起步</a:t>
                </a:r>
              </a:p>
            </p:txBody>
          </p:sp>
        </p:grpSp>
        <p:pic>
          <p:nvPicPr>
            <p:cNvPr id="25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 flipH="1">
              <a:off x="736" y="442"/>
              <a:ext cx="1010" cy="133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565" y="1665605"/>
            <a:ext cx="5196205" cy="35267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6020" y="1665605"/>
            <a:ext cx="2549525" cy="35274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773545" y="5603240"/>
            <a:ext cx="4054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钱学森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26" grpId="2"/>
      <p:bldP spid="10" grpId="1"/>
      <p:bldP spid="1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1535430" y="5603240"/>
            <a:ext cx="40544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“东方红”1号人造卫星</a:t>
            </a:r>
            <a:endParaRPr lang="zh-CN" altLang="en-US" sz="2800">
              <a:latin typeface="方正少儿简体" panose="02000000000000000000" charset="-122"/>
              <a:ea typeface="方正少儿简体" panose="02000000000000000000" charset="-122"/>
            </a:endParaRPr>
          </a:p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1970年4月24日发射成功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885" y="101600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1"/>
          <p:cNvSpPr txBox="1"/>
          <p:nvPr/>
        </p:nvSpPr>
        <p:spPr>
          <a:xfrm>
            <a:off x="3630403" y="431298"/>
            <a:ext cx="7362333" cy="55281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人类是怎样探索宇宙的呢？</a:t>
            </a:r>
          </a:p>
        </p:txBody>
      </p:sp>
      <p:sp>
        <p:nvSpPr>
          <p:cNvPr id="8" name="矩形 7">
            <a:hlinkClick r:id="rId4" action="ppaction://hlinkfile"/>
          </p:cNvPr>
          <p:cNvSpPr/>
          <p:nvPr/>
        </p:nvSpPr>
        <p:spPr>
          <a:xfrm>
            <a:off x="2557831" y="431165"/>
            <a:ext cx="1416084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kern="0" dirty="0">
                <a:solidFill>
                  <a:srgbClr val="0000FF"/>
                </a:solidFill>
                <a:latin typeface="方正少儿简体" panose="02000000000000000000" charset="-122"/>
                <a:ea typeface="方正少儿简体" panose="02000000000000000000" charset="-122"/>
                <a:cs typeface="Times New Roman" panose="02020603050405020304" pitchFamily="18" charset="0"/>
              </a:rPr>
              <a:t>聚焦：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87985" y="305435"/>
            <a:ext cx="8193473" cy="1094105"/>
            <a:chOff x="736" y="442"/>
            <a:chExt cx="11681" cy="1330"/>
          </a:xfrm>
        </p:grpSpPr>
        <p:grpSp>
          <p:nvGrpSpPr>
            <p:cNvPr id="14" name="组合 13"/>
            <p:cNvGrpSpPr/>
            <p:nvPr/>
          </p:nvGrpSpPr>
          <p:grpSpPr>
            <a:xfrm>
              <a:off x="2323" y="455"/>
              <a:ext cx="10094" cy="1019"/>
              <a:chOff x="2323" y="455"/>
              <a:chExt cx="10094" cy="1019"/>
            </a:xfrm>
          </p:grpSpPr>
          <p:sp>
            <p:nvSpPr>
              <p:cNvPr id="17" name="云形标注 16"/>
              <p:cNvSpPr/>
              <p:nvPr/>
            </p:nvSpPr>
            <p:spPr>
              <a:xfrm>
                <a:off x="2323" y="455"/>
                <a:ext cx="10094" cy="1019"/>
              </a:xfrm>
              <a:prstGeom prst="cloudCallout">
                <a:avLst>
                  <a:gd name="adj1" fmla="val -54662"/>
                  <a:gd name="adj2" fmla="val -12889"/>
                </a:avLst>
              </a:prstGeom>
              <a:solidFill>
                <a:srgbClr val="FDEADA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18" name="文本框 11"/>
              <p:cNvSpPr txBox="1"/>
              <p:nvPr/>
            </p:nvSpPr>
            <p:spPr>
              <a:xfrm>
                <a:off x="3197" y="595"/>
                <a:ext cx="8609" cy="6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ts val="3600"/>
                  </a:lnSpc>
                </a:pPr>
                <a:r>
                  <a:rPr lang="zh-CN" altLang="en-US" sz="2600" dirty="0">
                    <a:latin typeface="方正少儿简体" panose="02000000000000000000" charset="-122"/>
                    <a:ea typeface="方正少儿简体" panose="02000000000000000000" charset="-122"/>
                  </a:rPr>
                  <a:t>人造卫星</a:t>
                </a:r>
              </a:p>
            </p:txBody>
          </p:sp>
        </p:grpSp>
        <p:pic>
          <p:nvPicPr>
            <p:cNvPr id="25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 flipH="1">
              <a:off x="736" y="442"/>
              <a:ext cx="1010" cy="133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文本框 9"/>
          <p:cNvSpPr txBox="1"/>
          <p:nvPr/>
        </p:nvSpPr>
        <p:spPr>
          <a:xfrm>
            <a:off x="6773545" y="5603240"/>
            <a:ext cx="42189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返回式卫星</a:t>
            </a:r>
          </a:p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1975年11月26日发射</a:t>
            </a:r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成功</a:t>
            </a:r>
            <a:endParaRPr lang="zh-CN" altLang="en-US" sz="2800">
              <a:latin typeface="方正少儿简体" panose="02000000000000000000" charset="-122"/>
              <a:ea typeface="方正少儿简体" panose="02000000000000000000" charset="-122"/>
            </a:endParaRPr>
          </a:p>
        </p:txBody>
      </p:sp>
      <p:pic>
        <p:nvPicPr>
          <p:cNvPr id="9" name="图片 8" descr="3“东方红”1号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915" y="1665605"/>
            <a:ext cx="5351145" cy="33083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8320" y="1665605"/>
            <a:ext cx="3297555" cy="330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1789430" y="5603240"/>
            <a:ext cx="46316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latin typeface="方正少儿简体" panose="02000000000000000000" charset="-122"/>
                <a:ea typeface="方正少儿简体" panose="02000000000000000000" charset="-122"/>
              </a:rPr>
              <a:t>“</a:t>
            </a:r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神州五号</a:t>
            </a:r>
            <a:r>
              <a:rPr lang="en-US" altLang="zh-CN" sz="2800">
                <a:latin typeface="方正少儿简体" panose="02000000000000000000" charset="-122"/>
                <a:ea typeface="方正少儿简体" panose="02000000000000000000" charset="-122"/>
              </a:rPr>
              <a:t>”</a:t>
            </a:r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载人飞船</a:t>
            </a:r>
          </a:p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2003年10月15日发射成功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3" y="5864225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1"/>
          <p:cNvSpPr txBox="1"/>
          <p:nvPr/>
        </p:nvSpPr>
        <p:spPr>
          <a:xfrm>
            <a:off x="3630403" y="431298"/>
            <a:ext cx="7362333" cy="55281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人类是怎样探索宇宙的呢？</a:t>
            </a:r>
          </a:p>
        </p:txBody>
      </p:sp>
      <p:sp>
        <p:nvSpPr>
          <p:cNvPr id="8" name="矩形 7">
            <a:hlinkClick r:id="rId4" action="ppaction://hlinkfile"/>
          </p:cNvPr>
          <p:cNvSpPr/>
          <p:nvPr/>
        </p:nvSpPr>
        <p:spPr>
          <a:xfrm>
            <a:off x="2557831" y="431165"/>
            <a:ext cx="1416084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kern="0" dirty="0">
                <a:solidFill>
                  <a:srgbClr val="0000FF"/>
                </a:solidFill>
                <a:latin typeface="方正少儿简体" panose="02000000000000000000" charset="-122"/>
                <a:ea typeface="方正少儿简体" panose="02000000000000000000" charset="-122"/>
                <a:cs typeface="Times New Roman" panose="02020603050405020304" pitchFamily="18" charset="0"/>
              </a:rPr>
              <a:t>聚焦：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87985" y="305435"/>
            <a:ext cx="8193473" cy="1094105"/>
            <a:chOff x="736" y="442"/>
            <a:chExt cx="11681" cy="1330"/>
          </a:xfrm>
        </p:grpSpPr>
        <p:grpSp>
          <p:nvGrpSpPr>
            <p:cNvPr id="14" name="组合 13"/>
            <p:cNvGrpSpPr/>
            <p:nvPr/>
          </p:nvGrpSpPr>
          <p:grpSpPr>
            <a:xfrm>
              <a:off x="2323" y="455"/>
              <a:ext cx="10094" cy="1019"/>
              <a:chOff x="2323" y="455"/>
              <a:chExt cx="10094" cy="1019"/>
            </a:xfrm>
          </p:grpSpPr>
          <p:sp>
            <p:nvSpPr>
              <p:cNvPr id="17" name="云形标注 16"/>
              <p:cNvSpPr/>
              <p:nvPr/>
            </p:nvSpPr>
            <p:spPr>
              <a:xfrm>
                <a:off x="2323" y="455"/>
                <a:ext cx="10094" cy="1019"/>
              </a:xfrm>
              <a:prstGeom prst="cloudCallout">
                <a:avLst>
                  <a:gd name="adj1" fmla="val -54662"/>
                  <a:gd name="adj2" fmla="val -12889"/>
                </a:avLst>
              </a:prstGeom>
              <a:solidFill>
                <a:srgbClr val="FDEADA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18" name="文本框 11"/>
              <p:cNvSpPr txBox="1"/>
              <p:nvPr/>
            </p:nvSpPr>
            <p:spPr>
              <a:xfrm>
                <a:off x="3197" y="595"/>
                <a:ext cx="8609" cy="6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ts val="3600"/>
                  </a:lnSpc>
                </a:pPr>
                <a:r>
                  <a:rPr lang="zh-CN" altLang="en-US" sz="2600" dirty="0">
                    <a:latin typeface="方正少儿简体" panose="02000000000000000000" charset="-122"/>
                    <a:ea typeface="方正少儿简体" panose="02000000000000000000" charset="-122"/>
                  </a:rPr>
                  <a:t>第一次载人飞船</a:t>
                </a:r>
              </a:p>
            </p:txBody>
          </p:sp>
        </p:grpSp>
        <p:pic>
          <p:nvPicPr>
            <p:cNvPr id="25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 flipH="1">
              <a:off x="736" y="442"/>
              <a:ext cx="1010" cy="133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文本框 9"/>
          <p:cNvSpPr txBox="1"/>
          <p:nvPr/>
        </p:nvSpPr>
        <p:spPr>
          <a:xfrm>
            <a:off x="7027545" y="5603240"/>
            <a:ext cx="4054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杨利伟</a:t>
            </a:r>
          </a:p>
        </p:txBody>
      </p:sp>
      <p:pic>
        <p:nvPicPr>
          <p:cNvPr id="100" name="图片 99"/>
          <p:cNvPicPr/>
          <p:nvPr/>
        </p:nvPicPr>
        <p:blipFill>
          <a:blip r:embed="rId6"/>
          <a:stretch>
            <a:fillRect/>
          </a:stretch>
        </p:blipFill>
        <p:spPr>
          <a:xfrm>
            <a:off x="7588250" y="1665605"/>
            <a:ext cx="2688590" cy="3582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4“神舟”五号载人飞船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925" y="1662430"/>
            <a:ext cx="5697220" cy="3646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26" grpId="2"/>
      <p:bldP spid="10" grpId="1"/>
      <p:bldP spid="1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40" y="10795"/>
            <a:ext cx="12191999" cy="6858000"/>
            <a:chOff x="0" y="0"/>
            <a:chExt cx="12191999" cy="68580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0" t="2187" r="53690" b="13894"/>
            <a:stretch>
              <a:fillRect/>
            </a:stretch>
          </p:blipFill>
          <p:spPr bwMode="auto">
            <a:xfrm flipH="1">
              <a:off x="0" y="0"/>
              <a:ext cx="8972548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0" t="2187" r="53689" b="13894"/>
            <a:stretch>
              <a:fillRect/>
            </a:stretch>
          </p:blipFill>
          <p:spPr bwMode="auto">
            <a:xfrm rot="10800000" flipH="1">
              <a:off x="8972548" y="3428998"/>
              <a:ext cx="3219451" cy="3429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矩形 15"/>
            <p:cNvSpPr/>
            <p:nvPr/>
          </p:nvSpPr>
          <p:spPr>
            <a:xfrm>
              <a:off x="116115" y="101603"/>
              <a:ext cx="11916228" cy="6633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22630" y="5603240"/>
            <a:ext cx="48088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“</a:t>
            </a:r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玉兔</a:t>
            </a:r>
            <a:r>
              <a:rPr lang="en-US" altLang="zh-CN" sz="2800"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”</a:t>
            </a:r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号月球车</a:t>
            </a:r>
          </a:p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2013年12月15日4时35分着陆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885" y="101600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1"/>
          <p:cNvSpPr txBox="1"/>
          <p:nvPr/>
        </p:nvSpPr>
        <p:spPr>
          <a:xfrm>
            <a:off x="3630403" y="431298"/>
            <a:ext cx="7362333" cy="55281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人类是怎样探索宇宙的呢？</a:t>
            </a:r>
          </a:p>
        </p:txBody>
      </p:sp>
      <p:sp>
        <p:nvSpPr>
          <p:cNvPr id="8" name="矩形 7">
            <a:hlinkClick r:id="rId5" action="ppaction://hlinkfile"/>
          </p:cNvPr>
          <p:cNvSpPr/>
          <p:nvPr/>
        </p:nvSpPr>
        <p:spPr>
          <a:xfrm>
            <a:off x="2557831" y="431165"/>
            <a:ext cx="1416084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kern="0" dirty="0">
                <a:solidFill>
                  <a:srgbClr val="0000FF"/>
                </a:solidFill>
                <a:latin typeface="方正少儿简体" panose="02000000000000000000" charset="-122"/>
                <a:ea typeface="方正少儿简体" panose="02000000000000000000" charset="-122"/>
                <a:cs typeface="Times New Roman" panose="02020603050405020304" pitchFamily="18" charset="0"/>
              </a:rPr>
              <a:t>聚焦：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87985" y="305435"/>
            <a:ext cx="8193473" cy="1094105"/>
            <a:chOff x="736" y="442"/>
            <a:chExt cx="11681" cy="1330"/>
          </a:xfrm>
        </p:grpSpPr>
        <p:grpSp>
          <p:nvGrpSpPr>
            <p:cNvPr id="14" name="组合 13"/>
            <p:cNvGrpSpPr/>
            <p:nvPr/>
          </p:nvGrpSpPr>
          <p:grpSpPr>
            <a:xfrm>
              <a:off x="2323" y="455"/>
              <a:ext cx="10094" cy="1019"/>
              <a:chOff x="2323" y="455"/>
              <a:chExt cx="10094" cy="1019"/>
            </a:xfrm>
          </p:grpSpPr>
          <p:sp>
            <p:nvSpPr>
              <p:cNvPr id="17" name="云形标注 16"/>
              <p:cNvSpPr/>
              <p:nvPr/>
            </p:nvSpPr>
            <p:spPr>
              <a:xfrm>
                <a:off x="2323" y="455"/>
                <a:ext cx="10094" cy="1019"/>
              </a:xfrm>
              <a:prstGeom prst="cloudCallout">
                <a:avLst>
                  <a:gd name="adj1" fmla="val -54662"/>
                  <a:gd name="adj2" fmla="val -12889"/>
                </a:avLst>
              </a:prstGeom>
              <a:solidFill>
                <a:srgbClr val="FDEADA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18" name="文本框 11"/>
              <p:cNvSpPr txBox="1"/>
              <p:nvPr/>
            </p:nvSpPr>
            <p:spPr>
              <a:xfrm>
                <a:off x="3197" y="595"/>
                <a:ext cx="8609" cy="6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ts val="3600"/>
                  </a:lnSpc>
                </a:pPr>
                <a:r>
                  <a:rPr lang="zh-CN" altLang="en-US" sz="2600" dirty="0">
                    <a:latin typeface="方正少儿简体" panose="02000000000000000000" charset="-122"/>
                    <a:ea typeface="方正少儿简体" panose="02000000000000000000" charset="-122"/>
                  </a:rPr>
                  <a:t>探月工程</a:t>
                </a:r>
              </a:p>
            </p:txBody>
          </p:sp>
        </p:grpSp>
        <p:pic>
          <p:nvPicPr>
            <p:cNvPr id="25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tretch>
              <a:fillRect/>
            </a:stretch>
          </p:blipFill>
          <p:spPr>
            <a:xfrm flipH="1">
              <a:off x="736" y="442"/>
              <a:ext cx="1010" cy="133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文本框 9"/>
          <p:cNvSpPr txBox="1"/>
          <p:nvPr/>
        </p:nvSpPr>
        <p:spPr>
          <a:xfrm>
            <a:off x="7027545" y="5603240"/>
            <a:ext cx="4117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latin typeface="方正少儿简体" panose="02000000000000000000" charset="-122"/>
                <a:ea typeface="方正少儿简体" panose="02000000000000000000" charset="-122"/>
              </a:rPr>
              <a:t>“</a:t>
            </a:r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玉兔</a:t>
            </a:r>
            <a:r>
              <a:rPr lang="en-US" altLang="zh-CN" sz="2800">
                <a:latin typeface="方正少儿简体" panose="02000000000000000000" charset="-122"/>
                <a:ea typeface="方正少儿简体" panose="02000000000000000000" charset="-122"/>
              </a:rPr>
              <a:t>”</a:t>
            </a:r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号传回月球照片</a:t>
            </a:r>
          </a:p>
        </p:txBody>
      </p:sp>
      <p:pic>
        <p:nvPicPr>
          <p:cNvPr id="3" name="图片 2" descr="5玉兔号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985" y="1665605"/>
            <a:ext cx="5300980" cy="3581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375" y="1665605"/>
            <a:ext cx="4875530" cy="3580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" y="5675923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1"/>
          <p:cNvSpPr txBox="1"/>
          <p:nvPr/>
        </p:nvSpPr>
        <p:spPr>
          <a:xfrm>
            <a:off x="3630403" y="431298"/>
            <a:ext cx="7362333" cy="55281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人类是怎样探索宇宙的呢？</a:t>
            </a:r>
          </a:p>
        </p:txBody>
      </p:sp>
      <p:sp>
        <p:nvSpPr>
          <p:cNvPr id="8" name="矩形 7">
            <a:hlinkClick r:id="rId4" action="ppaction://hlinkfile"/>
          </p:cNvPr>
          <p:cNvSpPr/>
          <p:nvPr/>
        </p:nvSpPr>
        <p:spPr>
          <a:xfrm>
            <a:off x="2557831" y="431165"/>
            <a:ext cx="1416084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kern="0" dirty="0">
                <a:solidFill>
                  <a:srgbClr val="0000FF"/>
                </a:solidFill>
                <a:latin typeface="方正少儿简体" panose="02000000000000000000" charset="-122"/>
                <a:ea typeface="方正少儿简体" panose="02000000000000000000" charset="-122"/>
                <a:cs typeface="Times New Roman" panose="02020603050405020304" pitchFamily="18" charset="0"/>
              </a:rPr>
              <a:t>聚焦：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87985" y="305435"/>
            <a:ext cx="8193473" cy="1094105"/>
            <a:chOff x="736" y="442"/>
            <a:chExt cx="11681" cy="1330"/>
          </a:xfrm>
        </p:grpSpPr>
        <p:grpSp>
          <p:nvGrpSpPr>
            <p:cNvPr id="14" name="组合 13"/>
            <p:cNvGrpSpPr/>
            <p:nvPr/>
          </p:nvGrpSpPr>
          <p:grpSpPr>
            <a:xfrm>
              <a:off x="2323" y="455"/>
              <a:ext cx="10094" cy="1019"/>
              <a:chOff x="2323" y="455"/>
              <a:chExt cx="10094" cy="1019"/>
            </a:xfrm>
          </p:grpSpPr>
          <p:sp>
            <p:nvSpPr>
              <p:cNvPr id="17" name="云形标注 16"/>
              <p:cNvSpPr/>
              <p:nvPr/>
            </p:nvSpPr>
            <p:spPr>
              <a:xfrm>
                <a:off x="2323" y="455"/>
                <a:ext cx="10094" cy="1019"/>
              </a:xfrm>
              <a:prstGeom prst="cloudCallout">
                <a:avLst>
                  <a:gd name="adj1" fmla="val -54662"/>
                  <a:gd name="adj2" fmla="val -12889"/>
                </a:avLst>
              </a:prstGeom>
              <a:solidFill>
                <a:srgbClr val="FDEADA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18" name="文本框 11"/>
              <p:cNvSpPr txBox="1"/>
              <p:nvPr/>
            </p:nvSpPr>
            <p:spPr>
              <a:xfrm>
                <a:off x="3197" y="595"/>
                <a:ext cx="8609" cy="6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ts val="3600"/>
                  </a:lnSpc>
                </a:pPr>
                <a:r>
                  <a:rPr lang="zh-CN" altLang="en-US" sz="2600" dirty="0">
                    <a:latin typeface="方正少儿简体" panose="02000000000000000000" charset="-122"/>
                    <a:ea typeface="方正少儿简体" panose="02000000000000000000" charset="-122"/>
                  </a:rPr>
                  <a:t>拓展</a:t>
                </a:r>
              </a:p>
            </p:txBody>
          </p:sp>
        </p:grpSp>
        <p:pic>
          <p:nvPicPr>
            <p:cNvPr id="25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 flipH="1">
              <a:off x="736" y="442"/>
              <a:ext cx="1010" cy="133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" name="图片 6" descr="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170" y="2019300"/>
            <a:ext cx="5173980" cy="31953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039235" y="5495290"/>
            <a:ext cx="4054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五星红旗在太空飘扬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9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1283970" y="5687060"/>
            <a:ext cx="40544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“天宫”号空间站</a:t>
            </a:r>
          </a:p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2021年6月17日完成对接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885" y="101600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1"/>
          <p:cNvSpPr txBox="1"/>
          <p:nvPr/>
        </p:nvSpPr>
        <p:spPr>
          <a:xfrm>
            <a:off x="2114219" y="431298"/>
            <a:ext cx="6038662" cy="55281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第一次载人飞船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87985" y="305435"/>
            <a:ext cx="8193473" cy="1094105"/>
            <a:chOff x="736" y="442"/>
            <a:chExt cx="11681" cy="1330"/>
          </a:xfrm>
        </p:grpSpPr>
        <p:grpSp>
          <p:nvGrpSpPr>
            <p:cNvPr id="19" name="组合 18"/>
            <p:cNvGrpSpPr/>
            <p:nvPr/>
          </p:nvGrpSpPr>
          <p:grpSpPr>
            <a:xfrm>
              <a:off x="2323" y="455"/>
              <a:ext cx="10094" cy="1019"/>
              <a:chOff x="2323" y="455"/>
              <a:chExt cx="10094" cy="1019"/>
            </a:xfrm>
          </p:grpSpPr>
          <p:sp>
            <p:nvSpPr>
              <p:cNvPr id="20" name="云形标注 19"/>
              <p:cNvSpPr/>
              <p:nvPr/>
            </p:nvSpPr>
            <p:spPr>
              <a:xfrm>
                <a:off x="2323" y="455"/>
                <a:ext cx="10094" cy="1019"/>
              </a:xfrm>
              <a:prstGeom prst="cloudCallout">
                <a:avLst>
                  <a:gd name="adj1" fmla="val -54662"/>
                  <a:gd name="adj2" fmla="val -12889"/>
                </a:avLst>
              </a:prstGeom>
              <a:solidFill>
                <a:srgbClr val="FDEADA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21" name="文本框 11"/>
              <p:cNvSpPr txBox="1"/>
              <p:nvPr/>
            </p:nvSpPr>
            <p:spPr>
              <a:xfrm>
                <a:off x="3197" y="595"/>
                <a:ext cx="8609" cy="6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ts val="3600"/>
                  </a:lnSpc>
                </a:pPr>
                <a:r>
                  <a:rPr lang="zh-CN" altLang="en-US" sz="2600" dirty="0">
                    <a:latin typeface="方正少儿简体" panose="02000000000000000000" charset="-122"/>
                    <a:ea typeface="方正少儿简体" panose="02000000000000000000" charset="-122"/>
                  </a:rPr>
                  <a:t>空间站</a:t>
                </a:r>
              </a:p>
            </p:txBody>
          </p:sp>
        </p:grpSp>
        <p:pic>
          <p:nvPicPr>
            <p:cNvPr id="22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 flipH="1">
              <a:off x="736" y="442"/>
              <a:ext cx="1010" cy="133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图片 2" descr="7空间站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70" y="1964690"/>
            <a:ext cx="5959475" cy="3387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685" y="1964690"/>
            <a:ext cx="5080000" cy="33870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90410" y="5687060"/>
            <a:ext cx="4054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对接示意图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26" grpId="2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448945" y="5775960"/>
            <a:ext cx="57188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“祝融号”火星车</a:t>
            </a:r>
          </a:p>
          <a:p>
            <a:pPr algn="ctr"/>
            <a:r>
              <a:rPr lang="en-US" altLang="zh-CN" sz="2800">
                <a:latin typeface="方正少儿简体" panose="02000000000000000000" charset="-122"/>
                <a:ea typeface="方正少儿简体" panose="02000000000000000000" charset="-122"/>
              </a:rPr>
              <a:t>2021</a:t>
            </a:r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年5月22日10时40分着陆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885" y="101600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1"/>
          <p:cNvSpPr txBox="1"/>
          <p:nvPr/>
        </p:nvSpPr>
        <p:spPr>
          <a:xfrm>
            <a:off x="2114219" y="431298"/>
            <a:ext cx="6038662" cy="55281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第一次载人飞船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87985" y="305435"/>
            <a:ext cx="8193473" cy="1094105"/>
            <a:chOff x="736" y="442"/>
            <a:chExt cx="11681" cy="1330"/>
          </a:xfrm>
        </p:grpSpPr>
        <p:grpSp>
          <p:nvGrpSpPr>
            <p:cNvPr id="19" name="组合 18"/>
            <p:cNvGrpSpPr/>
            <p:nvPr/>
          </p:nvGrpSpPr>
          <p:grpSpPr>
            <a:xfrm>
              <a:off x="2323" y="455"/>
              <a:ext cx="10094" cy="1019"/>
              <a:chOff x="2323" y="455"/>
              <a:chExt cx="10094" cy="1019"/>
            </a:xfrm>
          </p:grpSpPr>
          <p:sp>
            <p:nvSpPr>
              <p:cNvPr id="20" name="云形标注 19"/>
              <p:cNvSpPr/>
              <p:nvPr/>
            </p:nvSpPr>
            <p:spPr>
              <a:xfrm>
                <a:off x="2323" y="455"/>
                <a:ext cx="10094" cy="1019"/>
              </a:xfrm>
              <a:prstGeom prst="cloudCallout">
                <a:avLst>
                  <a:gd name="adj1" fmla="val -54662"/>
                  <a:gd name="adj2" fmla="val -12889"/>
                </a:avLst>
              </a:prstGeom>
              <a:solidFill>
                <a:srgbClr val="FDEADA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21" name="文本框 11"/>
              <p:cNvSpPr txBox="1"/>
              <p:nvPr/>
            </p:nvSpPr>
            <p:spPr>
              <a:xfrm>
                <a:off x="3197" y="595"/>
                <a:ext cx="8609" cy="6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ts val="3600"/>
                  </a:lnSpc>
                </a:pPr>
                <a:r>
                  <a:rPr lang="zh-CN" altLang="en-US" sz="2600" dirty="0">
                    <a:latin typeface="方正少儿简体" panose="02000000000000000000" charset="-122"/>
                    <a:ea typeface="方正少儿简体" panose="02000000000000000000" charset="-122"/>
                  </a:rPr>
                  <a:t>火星探测</a:t>
                </a:r>
              </a:p>
            </p:txBody>
          </p:sp>
        </p:grpSp>
        <p:pic>
          <p:nvPicPr>
            <p:cNvPr id="22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 flipH="1">
              <a:off x="736" y="442"/>
              <a:ext cx="1010" cy="133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" name="图片 3" descr="8祝融号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05" y="1818640"/>
            <a:ext cx="5577840" cy="35439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330" y="1818640"/>
            <a:ext cx="5746115" cy="35445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13805" y="5775960"/>
            <a:ext cx="5718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少儿简体" panose="02000000000000000000" charset="-122"/>
                <a:ea typeface="方正少儿简体" panose="02000000000000000000" charset="-122"/>
              </a:rPr>
              <a:t>着陆火星科学影像图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26" grpId="2"/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c2ZGZiNzZiNDVlOGViOWVmM2JhOTY0NGJkNjUyYz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65,&quot;width&quot;:17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65,&quot;width&quot;:17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65,&quot;width&quot;:17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65,&quot;width&quot;:17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14205849"/>
  <p:tag name="MH_LIBRARY" val="GRAPHIC"/>
  <p:tag name="MH_ORDER" val="Freeform 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68.2409448818898,&quot;width&quot;:2209.50866141732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65,&quot;width&quot;:17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64,&quot;width&quot;:216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65,&quot;width&quot;:17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65,&quot;width&quot;:17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65,&quot;width&quot;:17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65,&quot;width&quot;:17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Pages>58</Pages>
  <Words>303</Words>
  <Application>Microsoft Office PowerPoint</Application>
  <PresentationFormat>宽屏</PresentationFormat>
  <Paragraphs>49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8" baseType="lpstr">
      <vt:lpstr>华文楷体</vt:lpstr>
      <vt:lpstr>Calibri</vt:lpstr>
      <vt:lpstr>方正少儿简体</vt:lpstr>
      <vt:lpstr>华文中宋</vt:lpstr>
      <vt:lpstr>等线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89</cp:revision>
  <dcterms:created xsi:type="dcterms:W3CDTF">2020-02-05T07:30:00Z</dcterms:created>
  <dcterms:modified xsi:type="dcterms:W3CDTF">2022-08-23T11:27:56Z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E0D7220E67FC48819217718A12ACA307</vt:lpwstr>
  </property>
</Properties>
</file>