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560" r:id="rId3"/>
    <p:sldId id="537" r:id="rId4"/>
    <p:sldId id="536" r:id="rId5"/>
    <p:sldId id="552" r:id="rId6"/>
    <p:sldId id="539" r:id="rId7"/>
    <p:sldId id="540" r:id="rId8"/>
    <p:sldId id="543" r:id="rId10"/>
    <p:sldId id="544" r:id="rId11"/>
    <p:sldId id="545" r:id="rId12"/>
    <p:sldId id="559" r:id="rId13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华文楷体" panose="02010600040101010101" pitchFamily="2" charset="-122"/>
      <p:regular r:id="rId21"/>
    </p:embeddedFont>
    <p:embeddedFont>
      <p:font typeface="华文中宋" panose="02010600040101010101" pitchFamily="2" charset="-122"/>
      <p:regular r:id="rId22"/>
    </p:embeddedFont>
    <p:embeddedFont>
      <p:font typeface="等线" panose="02010600030101010101" charset="-122"/>
      <p:regular r:id="rId23"/>
    </p:embeddedFont>
    <p:embeddedFont>
      <p:font typeface="方正少儿简体" panose="02000000000000000000" charset="-122"/>
      <p:regular r:id="rId24"/>
    </p:embeddedFont>
  </p:embeddedFontLst>
  <p:custDataLst>
    <p:tags r:id="rId2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A7DADE"/>
    <a:srgbClr val="FDEADA"/>
    <a:srgbClr val="FFFF00"/>
    <a:srgbClr val="0000FF"/>
    <a:srgbClr val="222223"/>
    <a:srgbClr val="222224"/>
    <a:srgbClr val="2BE307"/>
    <a:srgbClr val="FE99B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/>
    <p:restoredTop sz="94660"/>
  </p:normalViewPr>
  <p:slideViewPr>
    <p:cSldViewPr snapToGrid="0" snapToObjects="1" showGuides="1">
      <p:cViewPr varScale="1">
        <p:scale>
          <a:sx n="109" d="100"/>
          <a:sy n="109" d="100"/>
        </p:scale>
        <p:origin x="80" y="192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4.xml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818E43-4943-4C9D-BE26-A16A01EF890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797"/>
            <a:ext cx="10363200" cy="147028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880"/>
            <a:ext cx="8534400" cy="1752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254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254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671"/>
            <a:ext cx="10363200" cy="13623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7221"/>
            <a:ext cx="10363200" cy="15004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381"/>
            <a:ext cx="5386917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256"/>
            <a:ext cx="5386917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381"/>
            <a:ext cx="5389033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5256"/>
            <a:ext cx="5389033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97"/>
            <a:ext cx="4011084" cy="1162253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4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351"/>
            <a:ext cx="4011084" cy="46918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 fontAlgn="base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1440"/>
            <a:ext cx="7315200" cy="566837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83"/>
            <a:ext cx="7315200" cy="411552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8277"/>
            <a:ext cx="7315200" cy="8050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 fontAlgn="base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75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14630"/>
            <a:r>
              <a:rPr lang="zh-CN" altLang="en-US" dirty="0"/>
              <a:t>第二级</a:t>
            </a:r>
            <a:endParaRPr lang="zh-CN" altLang="en-US" dirty="0"/>
          </a:p>
          <a:p>
            <a:pPr lvl="2" indent="-171450"/>
            <a:r>
              <a:rPr lang="zh-CN" altLang="en-US" dirty="0"/>
              <a:t>第三级</a:t>
            </a:r>
            <a:endParaRPr lang="zh-CN" altLang="en-US" dirty="0"/>
          </a:p>
          <a:p>
            <a:pPr lvl="3" indent="-171450"/>
            <a:r>
              <a:rPr lang="zh-CN" altLang="en-US" dirty="0"/>
              <a:t>第四级</a:t>
            </a:r>
            <a:endParaRPr lang="zh-CN" altLang="en-US" dirty="0"/>
          </a:p>
          <a:p>
            <a:pPr lvl="4" indent="-17145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8467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8467"/>
            <a:ext cx="3860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8467"/>
            <a:ext cx="2844800" cy="3640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63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jpeg"/><Relationship Id="rId7" Type="http://schemas.openxmlformats.org/officeDocument/2006/relationships/image" Target="../media/image5.jpeg"/><Relationship Id="rId6" Type="http://schemas.openxmlformats.org/officeDocument/2006/relationships/image" Target="../media/image4.png"/><Relationship Id="rId5" Type="http://schemas.openxmlformats.org/officeDocument/2006/relationships/hyperlink" Target="&#23454;&#39564;&#26041;&#27861;.mp4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3" Type="http://schemas.openxmlformats.org/officeDocument/2006/relationships/tags" Target="../tags/tag7.xml"/><Relationship Id="rId2" Type="http://schemas.openxmlformats.org/officeDocument/2006/relationships/image" Target="../media/image3.pn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tags" Target="../tags/tag8.xml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tags" Target="../tags/tag1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500175"/>
            <a:ext cx="9144000" cy="3416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4940657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小学科学教学网资源建设团队  刘影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吕文焕 </a:t>
            </a:r>
            <a:endParaRPr lang="en-US" altLang="zh-CN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548255"/>
            <a:ext cx="12192000" cy="1687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866047"/>
            <a:ext cx="9144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6.</a:t>
            </a:r>
            <a:r>
              <a:rPr lang="zh-CN" altLang="en-US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浩瀚的宇宙</a:t>
            </a:r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en-US" altLang="zh-CN" sz="6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 flipH="1">
            <a:off x="407670" y="385445"/>
            <a:ext cx="7774940" cy="100012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rgbClr val="ADB9CA"/>
          </a:solidFill>
          <a:ln w="25400" cap="flat" cmpd="sng" algn="ctr">
            <a:noFill/>
            <a:prstDash val="solid"/>
          </a:ln>
          <a:effectLst/>
        </p:spPr>
        <p:txBody>
          <a:bodyPr lIns="396000" tIns="0" rIns="0" bIns="0" anchor="ctr">
            <a:noAutofit/>
          </a:bodyPr>
          <a:lstStyle/>
          <a:p>
            <a:pPr algn="l" defTabSz="457200" fontAlgn="auto">
              <a:lnSpc>
                <a:spcPct val="130000"/>
              </a:lnSpc>
              <a:buClrTx/>
              <a:buSzTx/>
              <a:buFontTx/>
              <a:defRPr/>
            </a:pPr>
            <a:r>
              <a:rPr lang="zh-CN" altLang="en-US" sz="2800" b="1" dirty="0"/>
              <a:t> </a:t>
            </a:r>
            <a:r>
              <a:rPr lang="en-US" altLang="zh-CN" sz="2800" b="1" dirty="0"/>
              <a:t>      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教科版六下《宇宙》单元</a:t>
            </a:r>
            <a:endParaRPr lang="zh-CN" altLang="en-US" sz="2800" b="1" dirty="0"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200796" y="260657"/>
            <a:ext cx="1403038" cy="1249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439816" y="404665"/>
            <a:ext cx="493204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郑重声明</a:t>
            </a:r>
            <a:endParaRPr lang="zh-CN" altLang="en-US" sz="60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7408" y="2060848"/>
            <a:ext cx="10657184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</a:rPr>
              <a:t>本教学资源版权属于小学科学教学网所有，供全国小学科学教师个人在课堂教学中无偿使用。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</a:rPr>
              <a:t>其他网站、公司或个人想要转载，请与小学科学网联系，联系电话：</a:t>
            </a:r>
            <a:r>
              <a:rPr lang="en-US" altLang="zh-CN" sz="3200" b="1" dirty="0">
                <a:solidFill>
                  <a:schemeClr val="tx1"/>
                </a:solidFill>
              </a:rPr>
              <a:t>13957381615</a:t>
            </a:r>
            <a:r>
              <a:rPr lang="zh-CN" altLang="en-US" sz="3200" b="1" dirty="0">
                <a:solidFill>
                  <a:schemeClr val="tx1"/>
                </a:solidFill>
              </a:rPr>
              <a:t>。如果其他网站、公司或个人用于赢利，我们保留追究的权利！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2020\3.学会\网站\新网站资料\新网站logo（背景透明图）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91544" y="404665"/>
            <a:ext cx="1368152" cy="1218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500505"/>
            <a:ext cx="9144000" cy="341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30415" y="2971165"/>
            <a:ext cx="4751705" cy="3483903"/>
            <a:chOff x="10848" y="6253"/>
            <a:chExt cx="7483" cy="4915"/>
          </a:xfrm>
        </p:grpSpPr>
        <p:sp>
          <p:nvSpPr>
            <p:cNvPr id="13" name="圆角矩形标注 12"/>
            <p:cNvSpPr/>
            <p:nvPr/>
          </p:nvSpPr>
          <p:spPr>
            <a:xfrm>
              <a:off x="10848" y="6253"/>
              <a:ext cx="5318" cy="2496"/>
            </a:xfrm>
            <a:prstGeom prst="wedgeRoundRectCallout">
              <a:avLst>
                <a:gd name="adj1" fmla="val 43974"/>
                <a:gd name="adj2" fmla="val 100813"/>
                <a:gd name="adj3" fmla="val 1666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1258" y="6397"/>
              <a:ext cx="7073" cy="4771"/>
              <a:chOff x="11258" y="6397"/>
              <a:chExt cx="7073" cy="4771"/>
            </a:xfrm>
          </p:grpSpPr>
          <p:pic>
            <p:nvPicPr>
              <p:cNvPr id="9" name="图片 8" descr="5e0497a2e42ed1577359266903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166" y="8804"/>
                <a:ext cx="2165" cy="2364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11258" y="6397"/>
                <a:ext cx="4808" cy="2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银河系是什么样子的？宇宙有多大？宇宙中还有类似的星系么？</a:t>
                </a:r>
                <a:endParaRPr lang="zh-CN" altLang="en-US" sz="2600">
                  <a:latin typeface="方正少儿简体" panose="02000000000000000000" charset="-122"/>
                  <a:ea typeface="方正少儿简体" panose="02000000000000000000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387985" y="305435"/>
            <a:ext cx="11043500" cy="2625852"/>
            <a:chOff x="611" y="481"/>
            <a:chExt cx="17391" cy="4135"/>
          </a:xfrm>
        </p:grpSpPr>
        <p:grpSp>
          <p:nvGrpSpPr>
            <p:cNvPr id="12" name="组合 11"/>
            <p:cNvGrpSpPr/>
            <p:nvPr/>
          </p:nvGrpSpPr>
          <p:grpSpPr>
            <a:xfrm>
              <a:off x="611" y="481"/>
              <a:ext cx="17391" cy="4135"/>
              <a:chOff x="736" y="442"/>
              <a:chExt cx="13290" cy="3192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323" y="455"/>
                <a:ext cx="11703" cy="3179"/>
                <a:chOff x="2323" y="455"/>
                <a:chExt cx="11703" cy="3179"/>
              </a:xfrm>
            </p:grpSpPr>
            <p:sp>
              <p:nvSpPr>
                <p:cNvPr id="6" name="云形标注 5"/>
                <p:cNvSpPr/>
                <p:nvPr/>
              </p:nvSpPr>
              <p:spPr>
                <a:xfrm>
                  <a:off x="2323" y="455"/>
                  <a:ext cx="11703" cy="3179"/>
                </a:xfrm>
                <a:prstGeom prst="cloudCallout">
                  <a:avLst>
                    <a:gd name="adj1" fmla="val -54662"/>
                    <a:gd name="adj2" fmla="val -12889"/>
                  </a:avLst>
                </a:prstGeom>
                <a:solidFill>
                  <a:srgbClr val="FDEADA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6161" name="文本框 11"/>
                <p:cNvSpPr txBox="1"/>
                <p:nvPr/>
              </p:nvSpPr>
              <p:spPr>
                <a:xfrm>
                  <a:off x="4704" y="1074"/>
                  <a:ext cx="8860" cy="23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zh-CN" altLang="en-US" sz="2600" dirty="0">
                      <a:latin typeface="方正少儿简体" panose="02000000000000000000" charset="-122"/>
                      <a:ea typeface="方正少儿简体" panose="02000000000000000000" charset="-122"/>
                    </a:rPr>
                    <a:t>天空中的每一颗恒星都类似太阳一样发光发热，也有可能组成类似太阳系一样的天体系统。看星空我们就知道有许多这样的系统。同时，我们的太阳系属于一个恒星集团——银河系。</a:t>
                  </a:r>
                  <a:endPara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</a:endParaRPr>
                </a:p>
              </p:txBody>
            </p:sp>
          </p:grpSp>
          <p:pic>
            <p:nvPicPr>
              <p:cNvPr id="6162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736" y="442"/>
                <a:ext cx="1010" cy="133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0" name="矩形 19">
              <a:hlinkClick r:id="rId5" action="ppaction://hlinkfile"/>
            </p:cNvPr>
            <p:cNvSpPr/>
            <p:nvPr/>
          </p:nvSpPr>
          <p:spPr>
            <a:xfrm>
              <a:off x="4080" y="1181"/>
              <a:ext cx="2230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kern="0" dirty="0">
                  <a:solidFill>
                    <a:srgbClr val="0000FF"/>
                  </a:solidFill>
                  <a:latin typeface="方正少儿简体" panose="02000000000000000000" charset="-122"/>
                  <a:ea typeface="方正少儿简体" panose="02000000000000000000" charset="-122"/>
                  <a:cs typeface="Times New Roman" panose="02020603050405020304" pitchFamily="18" charset="0"/>
                </a:rPr>
                <a:t>聚焦：</a:t>
              </a:r>
              <a:endPara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 descr="图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85" y="2757170"/>
            <a:ext cx="2465070" cy="3697605"/>
          </a:xfrm>
          <a:prstGeom prst="rect">
            <a:avLst/>
          </a:prstGeom>
        </p:spPr>
      </p:pic>
      <p:pic>
        <p:nvPicPr>
          <p:cNvPr id="17" name="图片 16" descr="图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830" y="3429000"/>
            <a:ext cx="3814445" cy="273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06880" y="250190"/>
            <a:ext cx="3632904" cy="1212215"/>
            <a:chOff x="2323" y="455"/>
            <a:chExt cx="8647" cy="1019"/>
          </a:xfrm>
        </p:grpSpPr>
        <p:sp>
          <p:nvSpPr>
            <p:cNvPr id="11" name="云形标注 10"/>
            <p:cNvSpPr/>
            <p:nvPr/>
          </p:nvSpPr>
          <p:spPr>
            <a:xfrm>
              <a:off x="2323" y="455"/>
              <a:ext cx="8470" cy="1019"/>
            </a:xfrm>
            <a:prstGeom prst="cloudCallout">
              <a:avLst>
                <a:gd name="adj1" fmla="val -54662"/>
                <a:gd name="adj2" fmla="val -12889"/>
              </a:avLst>
            </a:prstGeom>
            <a:solidFill>
              <a:srgbClr val="FDEAD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161" name="文本框 11"/>
            <p:cNvSpPr txBox="1"/>
            <p:nvPr/>
          </p:nvSpPr>
          <p:spPr>
            <a:xfrm>
              <a:off x="4173" y="535"/>
              <a:ext cx="6797" cy="8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zh-CN" altLang="en-US" sz="2600" dirty="0">
                  <a:latin typeface="方正少儿简体" panose="02000000000000000000" charset="-122"/>
                  <a:ea typeface="方正少儿简体" panose="02000000000000000000" charset="-122"/>
                </a:rPr>
                <a:t>环节</a:t>
              </a:r>
              <a:r>
                <a:rPr lang="en-US" altLang="zh-CN" sz="2600" dirty="0">
                  <a:latin typeface="方正少儿简体" panose="02000000000000000000" charset="-122"/>
                  <a:ea typeface="方正少儿简体" panose="02000000000000000000" charset="-122"/>
                </a:rPr>
                <a:t>1</a:t>
              </a:r>
              <a:endParaRPr lang="en-US" altLang="zh-CN" sz="2600" dirty="0">
                <a:latin typeface="方正少儿简体" panose="02000000000000000000" charset="-122"/>
                <a:ea typeface="方正少儿简体" panose="02000000000000000000" charset="-122"/>
              </a:endParaRPr>
            </a:p>
            <a:p>
              <a:pPr>
                <a:lnSpc>
                  <a:spcPts val="3600"/>
                </a:lnSpc>
              </a:pPr>
              <a:r>
                <a:rPr lang="zh-CN" altLang="en-US" sz="2600" dirty="0">
                  <a:latin typeface="方正少儿简体" panose="02000000000000000000" charset="-122"/>
                  <a:ea typeface="方正少儿简体" panose="02000000000000000000" charset="-122"/>
                </a:rPr>
                <a:t>初识银河系</a:t>
              </a:r>
              <a:endParaRPr lang="zh-CN" altLang="en-US" sz="2600" dirty="0">
                <a:latin typeface="方正少儿简体" panose="02000000000000000000" charset="-122"/>
                <a:ea typeface="方正少儿简体" panose="02000000000000000000" charset="-122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998347" y="578143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387985" y="305435"/>
            <a:ext cx="839273" cy="1094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" y="1788795"/>
            <a:ext cx="4716780" cy="3903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560" y="1788795"/>
            <a:ext cx="5240020" cy="38493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081405" y="1141095"/>
            <a:ext cx="9425375" cy="1332865"/>
            <a:chOff x="736" y="152"/>
            <a:chExt cx="11343" cy="1620"/>
          </a:xfrm>
        </p:grpSpPr>
        <p:grpSp>
          <p:nvGrpSpPr>
            <p:cNvPr id="17" name="组合 16"/>
            <p:cNvGrpSpPr/>
            <p:nvPr/>
          </p:nvGrpSpPr>
          <p:grpSpPr>
            <a:xfrm>
              <a:off x="2323" y="152"/>
              <a:ext cx="9756" cy="1620"/>
              <a:chOff x="2323" y="152"/>
              <a:chExt cx="9756" cy="1620"/>
            </a:xfrm>
          </p:grpSpPr>
          <p:sp>
            <p:nvSpPr>
              <p:cNvPr id="18" name="云形标注 17"/>
              <p:cNvSpPr/>
              <p:nvPr/>
            </p:nvSpPr>
            <p:spPr>
              <a:xfrm>
                <a:off x="2323" y="152"/>
                <a:ext cx="9756" cy="1620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9" name="文本框 11"/>
              <p:cNvSpPr txBox="1"/>
              <p:nvPr/>
            </p:nvSpPr>
            <p:spPr>
              <a:xfrm>
                <a:off x="3219" y="442"/>
                <a:ext cx="8860" cy="1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zh-CN" altLang="en-US" sz="2800" dirty="0">
                    <a:latin typeface="方正少儿简体" panose="02000000000000000000" charset="-122"/>
                    <a:ea typeface="方正少儿简体" panose="02000000000000000000" charset="-122"/>
                  </a:rPr>
                  <a:t>你觉得银河系像什么？你能描述银河系的形状有什么特点吗？</a:t>
                </a:r>
                <a:endParaRPr lang="zh-CN" altLang="en-US" sz="2800" dirty="0">
                  <a:latin typeface="方正少儿简体" panose="02000000000000000000" charset="-122"/>
                  <a:ea typeface="方正少儿简体" panose="02000000000000000000" charset="-122"/>
                </a:endParaRPr>
              </a:p>
            </p:txBody>
          </p:sp>
        </p:grpSp>
        <p:pic>
          <p:nvPicPr>
            <p:cNvPr id="20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flipH="1">
              <a:off x="736" y="442"/>
              <a:ext cx="1010" cy="133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3" name="组合 32"/>
          <p:cNvGrpSpPr/>
          <p:nvPr/>
        </p:nvGrpSpPr>
        <p:grpSpPr>
          <a:xfrm>
            <a:off x="2239645" y="3721100"/>
            <a:ext cx="9103995" cy="1736725"/>
            <a:chOff x="3527" y="5860"/>
            <a:chExt cx="14337" cy="2735"/>
          </a:xfrm>
        </p:grpSpPr>
        <p:pic>
          <p:nvPicPr>
            <p:cNvPr id="2" name="图片 1" descr="5e0497a2e42ed157735926690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15719" y="6231"/>
              <a:ext cx="2145" cy="2364"/>
            </a:xfrm>
            <a:prstGeom prst="rect">
              <a:avLst/>
            </a:prstGeom>
          </p:spPr>
        </p:pic>
        <p:sp>
          <p:nvSpPr>
            <p:cNvPr id="32" name="云形标注 31"/>
            <p:cNvSpPr/>
            <p:nvPr/>
          </p:nvSpPr>
          <p:spPr>
            <a:xfrm>
              <a:off x="3527" y="5860"/>
              <a:ext cx="11926" cy="2074"/>
            </a:xfrm>
            <a:prstGeom prst="cloudCallout">
              <a:avLst>
                <a:gd name="adj1" fmla="val 52741"/>
                <a:gd name="adj2" fmla="val 22227"/>
              </a:avLst>
            </a:prstGeom>
            <a:solidFill>
              <a:srgbClr val="FDEAD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文本框 11"/>
            <p:cNvSpPr txBox="1"/>
            <p:nvPr/>
          </p:nvSpPr>
          <p:spPr>
            <a:xfrm>
              <a:off x="5039" y="6462"/>
              <a:ext cx="9622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zh-CN" altLang="en-US" sz="2800" dirty="0">
                  <a:latin typeface="方正少儿简体" panose="02000000000000000000" charset="-122"/>
                  <a:ea typeface="方正少儿简体" panose="02000000000000000000" charset="-122"/>
                </a:rPr>
                <a:t>银河系和宇宙的层级关系是怎样的？</a:t>
              </a:r>
              <a:endParaRPr lang="zh-CN" altLang="en-US" sz="2800" dirty="0">
                <a:latin typeface="方正少儿简体" panose="02000000000000000000" charset="-122"/>
                <a:ea typeface="方正少儿简体" panose="02000000000000000000" charset="-122"/>
              </a:endParaRP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6900" y="5687646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939731" y="564896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57505" y="182245"/>
            <a:ext cx="1078738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latin typeface="方正少儿简体" panose="02000000000000000000" charset="-122"/>
                <a:ea typeface="方正少儿简体" panose="02000000000000000000" charset="-122"/>
              </a:rPr>
              <a:t>       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银河系看起来像一个扁平的大盘子。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银河系是一个</a:t>
            </a:r>
            <a:r>
              <a:rPr lang="zh-CN" altLang="en-US" sz="2600" dirty="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</a:rPr>
              <a:t>旋涡星系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，具有</a:t>
            </a:r>
            <a:r>
              <a:rPr lang="zh-CN" altLang="en-US" sz="2600" dirty="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</a:rPr>
              <a:t>核球、银盘、银晕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等结构。而且银河系中的天体围绕着银河系的中心高速公转着。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  <a:p>
            <a:r>
              <a:rPr lang="en-US" altLang="zh-CN" sz="2600" dirty="0">
                <a:latin typeface="方正少儿简体" panose="02000000000000000000" charset="-122"/>
                <a:ea typeface="方正少儿简体" panose="02000000000000000000" charset="-122"/>
              </a:rPr>
              <a:t>       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从“侧视图”上看，能清楚地观察到银盘上的旋臂结构，它是气体、尘埃和年轻恒星的集中分布区。而太阳就在其中一条猎户座支臂上，距离银河系中心约2.6万光年。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  <a:p>
            <a:r>
              <a:rPr lang="en-US" altLang="zh-CN" sz="2600" dirty="0">
                <a:latin typeface="方正少儿简体" panose="02000000000000000000" charset="-122"/>
                <a:ea typeface="方正少儿简体" panose="02000000000000000000" charset="-122"/>
              </a:rPr>
              <a:t>       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光年是衡量天体之间距离的长度单位，是指以光速沿直线行走一年的距离长度。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  <a:p>
            <a:r>
              <a:rPr lang="en-US" altLang="zh-CN" sz="2600" dirty="0">
                <a:latin typeface="方正少儿简体" panose="02000000000000000000" charset="-122"/>
                <a:ea typeface="方正少儿简体" panose="02000000000000000000" charset="-122"/>
              </a:rPr>
              <a:t>      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我们将</a:t>
            </a:r>
            <a:r>
              <a:rPr lang="zh-CN" altLang="en-US" sz="2600" dirty="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</a:rPr>
              <a:t>银河系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和银河系以外的</a:t>
            </a:r>
            <a:r>
              <a:rPr lang="zh-CN" altLang="en-US" sz="2600" dirty="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</a:rPr>
              <a:t>河外星系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统称为</a:t>
            </a:r>
            <a:r>
              <a:rPr lang="zh-CN" altLang="en-US" sz="2600" dirty="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</a:rPr>
              <a:t>宇宙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。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</p:txBody>
      </p:sp>
      <p:pic>
        <p:nvPicPr>
          <p:cNvPr id="6" name="图片 5" descr="图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5" y="3995420"/>
            <a:ext cx="4554220" cy="26003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130415" y="4336415"/>
            <a:ext cx="3469640" cy="2118360"/>
            <a:chOff x="10848" y="6253"/>
            <a:chExt cx="7483" cy="4915"/>
          </a:xfrm>
        </p:grpSpPr>
        <p:sp>
          <p:nvSpPr>
            <p:cNvPr id="13" name="圆角矩形标注 12"/>
            <p:cNvSpPr/>
            <p:nvPr/>
          </p:nvSpPr>
          <p:spPr>
            <a:xfrm>
              <a:off x="10848" y="6253"/>
              <a:ext cx="5318" cy="2496"/>
            </a:xfrm>
            <a:prstGeom prst="wedgeRoundRectCallout">
              <a:avLst>
                <a:gd name="adj1" fmla="val 43974"/>
                <a:gd name="adj2" fmla="val 100813"/>
                <a:gd name="adj3" fmla="val 1666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1102" y="6930"/>
              <a:ext cx="7229" cy="4238"/>
              <a:chOff x="11102" y="6930"/>
              <a:chExt cx="7229" cy="4238"/>
            </a:xfrm>
          </p:grpSpPr>
          <p:pic>
            <p:nvPicPr>
              <p:cNvPr id="14" name="图片 13" descr="5e0497a2e42ed157735926690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6166" y="8804"/>
                <a:ext cx="2165" cy="2364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1102" y="6930"/>
                <a:ext cx="4808" cy="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你能指一指么？</a:t>
                </a:r>
                <a:endParaRPr lang="zh-CN" altLang="en-US" sz="2600">
                  <a:latin typeface="方正少儿简体" panose="02000000000000000000" charset="-122"/>
                  <a:ea typeface="方正少儿简体" panose="02000000000000000000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87985" y="305435"/>
            <a:ext cx="6366724" cy="1094928"/>
            <a:chOff x="611" y="481"/>
            <a:chExt cx="10026" cy="1724"/>
          </a:xfrm>
        </p:grpSpPr>
        <p:grpSp>
          <p:nvGrpSpPr>
            <p:cNvPr id="12" name="组合 11"/>
            <p:cNvGrpSpPr/>
            <p:nvPr/>
          </p:nvGrpSpPr>
          <p:grpSpPr>
            <a:xfrm>
              <a:off x="611" y="481"/>
              <a:ext cx="10026" cy="1724"/>
              <a:chOff x="736" y="442"/>
              <a:chExt cx="7662" cy="1331"/>
            </a:xfrm>
          </p:grpSpPr>
          <p:sp>
            <p:nvSpPr>
              <p:cNvPr id="17" name="云形标注 16"/>
              <p:cNvSpPr/>
              <p:nvPr/>
            </p:nvSpPr>
            <p:spPr>
              <a:xfrm>
                <a:off x="2323" y="455"/>
                <a:ext cx="6075" cy="1318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pic>
            <p:nvPicPr>
              <p:cNvPr id="6162" name="图片 8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6" y="442"/>
                <a:ext cx="1010" cy="133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8" name="文本框 11"/>
            <p:cNvSpPr txBox="1"/>
            <p:nvPr/>
          </p:nvSpPr>
          <p:spPr>
            <a:xfrm>
              <a:off x="4875" y="498"/>
              <a:ext cx="4389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zh-CN" altLang="en-US" sz="2600" dirty="0">
                  <a:latin typeface="方正少儿简体" panose="02000000000000000000" charset="-122"/>
                  <a:ea typeface="方正少儿简体" panose="02000000000000000000" charset="-122"/>
                </a:rPr>
                <a:t>环节</a:t>
              </a:r>
              <a:r>
                <a:rPr lang="en-US" altLang="zh-CN" sz="2600" dirty="0">
                  <a:latin typeface="方正少儿简体" panose="02000000000000000000" charset="-122"/>
                  <a:ea typeface="方正少儿简体" panose="02000000000000000000" charset="-122"/>
                </a:rPr>
                <a:t>2</a:t>
              </a:r>
              <a:endParaRPr lang="en-US" altLang="zh-CN" sz="2600" dirty="0">
                <a:latin typeface="方正少儿简体" panose="02000000000000000000" charset="-122"/>
                <a:ea typeface="方正少儿简体" panose="02000000000000000000" charset="-122"/>
              </a:endParaRPr>
            </a:p>
            <a:p>
              <a:pPr>
                <a:lnSpc>
                  <a:spcPts val="3600"/>
                </a:lnSpc>
              </a:pPr>
              <a:r>
                <a:rPr lang="zh-CN" altLang="en-US" sz="2600" dirty="0">
                  <a:latin typeface="方正少儿简体" panose="02000000000000000000" charset="-122"/>
                  <a:ea typeface="方正少儿简体" panose="02000000000000000000" charset="-122"/>
                </a:rPr>
                <a:t>制作银河系模型</a:t>
              </a:r>
              <a:endParaRPr lang="zh-CN" altLang="en-US" sz="2600" dirty="0">
                <a:latin typeface="方正少儿简体" panose="02000000000000000000" charset="-122"/>
                <a:ea typeface="方正少儿简体" panose="02000000000000000000" charset="-122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851535" y="1583690"/>
            <a:ext cx="57340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准备：陀螺、纸片、米粒、胶水。</a:t>
            </a:r>
            <a:endParaRPr lang="zh-CN" altLang="en-US"/>
          </a:p>
        </p:txBody>
      </p:sp>
      <p:pic>
        <p:nvPicPr>
          <p:cNvPr id="8" name="图片 7" descr="模型制作步骤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55" y="2165350"/>
            <a:ext cx="3548380" cy="1960245"/>
          </a:xfrm>
          <a:prstGeom prst="rect">
            <a:avLst/>
          </a:prstGeom>
        </p:spPr>
      </p:pic>
      <p:pic>
        <p:nvPicPr>
          <p:cNvPr id="9" name="图片 8" descr="模型制作步骤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445" y="2134235"/>
            <a:ext cx="3653155" cy="1991360"/>
          </a:xfrm>
          <a:prstGeom prst="rect">
            <a:avLst/>
          </a:prstGeom>
        </p:spPr>
      </p:pic>
      <p:pic>
        <p:nvPicPr>
          <p:cNvPr id="13" name="图片 12" descr="模型制作步骤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449445"/>
            <a:ext cx="3556635" cy="2020570"/>
          </a:xfrm>
          <a:prstGeom prst="rect">
            <a:avLst/>
          </a:prstGeom>
        </p:spPr>
      </p:pic>
      <p:pic>
        <p:nvPicPr>
          <p:cNvPr id="14" name="图片 13" descr="模型制作步骤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445" y="4449445"/>
            <a:ext cx="3700780" cy="19970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7985" y="2896870"/>
            <a:ext cx="5892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latin typeface="Calibri" panose="020F0502020204030204" pitchFamily="34" charset="0"/>
              </a:rPr>
              <a:t>①</a:t>
            </a:r>
            <a:endParaRPr lang="zh-CN" altLang="en-US" sz="4000" b="1">
              <a:latin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16320" y="2896870"/>
            <a:ext cx="6934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latin typeface="Calibri" panose="020F0502020204030204" pitchFamily="34" charset="0"/>
              </a:rPr>
              <a:t>②</a:t>
            </a:r>
            <a:endParaRPr lang="zh-CN" altLang="en-US" sz="4000" b="1">
              <a:latin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7985" y="5100955"/>
            <a:ext cx="6934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latin typeface="Calibri" panose="020F0502020204030204" pitchFamily="34" charset="0"/>
              </a:rPr>
              <a:t>③</a:t>
            </a:r>
            <a:endParaRPr lang="zh-CN" altLang="en-US" sz="4000" b="1">
              <a:latin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61075" y="5006340"/>
            <a:ext cx="6934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latin typeface="宋体" panose="02010600030101010101" pitchFamily="2" charset="-122"/>
              </a:rPr>
              <a:t>④</a:t>
            </a:r>
            <a:endParaRPr lang="zh-CN" altLang="en-US" sz="40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87985" y="297815"/>
            <a:ext cx="8749030" cy="1229360"/>
            <a:chOff x="611" y="469"/>
            <a:chExt cx="13778" cy="1936"/>
          </a:xfrm>
        </p:grpSpPr>
        <p:sp>
          <p:nvSpPr>
            <p:cNvPr id="33" name="云形标注 32"/>
            <p:cNvSpPr/>
            <p:nvPr/>
          </p:nvSpPr>
          <p:spPr>
            <a:xfrm>
              <a:off x="2688" y="469"/>
              <a:ext cx="11701" cy="1936"/>
            </a:xfrm>
            <a:prstGeom prst="cloudCallout">
              <a:avLst>
                <a:gd name="adj1" fmla="val -54662"/>
                <a:gd name="adj2" fmla="val -12889"/>
              </a:avLst>
            </a:prstGeom>
            <a:solidFill>
              <a:srgbClr val="FDEAD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pic>
          <p:nvPicPr>
            <p:cNvPr id="616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flipH="1">
              <a:off x="611" y="481"/>
              <a:ext cx="132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" name="文本框 11"/>
            <p:cNvSpPr txBox="1"/>
            <p:nvPr/>
          </p:nvSpPr>
          <p:spPr>
            <a:xfrm>
              <a:off x="4055" y="649"/>
              <a:ext cx="10108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zh-CN" altLang="en-US" sz="2600" dirty="0">
                  <a:latin typeface="方正少儿简体" panose="02000000000000000000" charset="-122"/>
                  <a:ea typeface="方正少儿简体" panose="02000000000000000000" charset="-122"/>
                </a:rPr>
                <a:t>环节</a:t>
              </a:r>
              <a:r>
                <a:rPr lang="en-US" altLang="zh-CN" sz="2600" dirty="0">
                  <a:latin typeface="方正少儿简体" panose="02000000000000000000" charset="-122"/>
                  <a:ea typeface="方正少儿简体" panose="02000000000000000000" charset="-122"/>
                </a:rPr>
                <a:t>3</a:t>
              </a:r>
              <a:endParaRPr lang="en-US" altLang="zh-CN" sz="2600" dirty="0">
                <a:latin typeface="方正少儿简体" panose="02000000000000000000" charset="-122"/>
                <a:ea typeface="方正少儿简体" panose="02000000000000000000" charset="-122"/>
              </a:endParaRPr>
            </a:p>
            <a:p>
              <a:pPr>
                <a:lnSpc>
                  <a:spcPts val="3600"/>
                </a:lnSpc>
              </a:pPr>
              <a:r>
                <a:rPr lang="zh-CN" altLang="en-US" sz="2600" dirty="0">
                  <a:latin typeface="方正少儿简体" panose="02000000000000000000" charset="-122"/>
                  <a:ea typeface="方正少儿简体" panose="02000000000000000000" charset="-122"/>
                </a:rPr>
                <a:t>河外星系：仙女星系</a:t>
              </a:r>
              <a:endParaRPr lang="zh-CN" altLang="en-US" sz="2600" dirty="0">
                <a:latin typeface="方正少儿简体" panose="02000000000000000000" charset="-122"/>
                <a:ea typeface="方正少儿简体" panose="02000000000000000000" charset="-122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55980" y="2082165"/>
            <a:ext cx="11335573" cy="4573670"/>
            <a:chOff x="10848" y="6253"/>
            <a:chExt cx="7693" cy="5141"/>
          </a:xfrm>
        </p:grpSpPr>
        <p:sp>
          <p:nvSpPr>
            <p:cNvPr id="13" name="圆角矩形标注 12"/>
            <p:cNvSpPr/>
            <p:nvPr/>
          </p:nvSpPr>
          <p:spPr>
            <a:xfrm>
              <a:off x="10848" y="6253"/>
              <a:ext cx="5522" cy="4884"/>
            </a:xfrm>
            <a:prstGeom prst="wedgeRoundRectCallout">
              <a:avLst>
                <a:gd name="adj1" fmla="val 61022"/>
                <a:gd name="adj2" fmla="val 39557"/>
                <a:gd name="adj3" fmla="val 1666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1230" y="6845"/>
              <a:ext cx="7311" cy="4549"/>
              <a:chOff x="11230" y="6845"/>
              <a:chExt cx="7311" cy="4549"/>
            </a:xfrm>
          </p:grpSpPr>
          <p:pic>
            <p:nvPicPr>
              <p:cNvPr id="14" name="图片 13" descr="5e0497a2e42ed157735926690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6961" y="9669"/>
                <a:ext cx="1580" cy="1725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11230" y="6845"/>
                <a:ext cx="4870" cy="3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00">
                    <a:latin typeface="方正少儿简体" panose="02000000000000000000" charset="-122"/>
                    <a:ea typeface="方正少儿简体" panose="02000000000000000000" charset="-122"/>
                  </a:rPr>
                  <a:t>       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仙女座星系就是</a:t>
                </a:r>
                <a:r>
                  <a:rPr lang="zh-CN" altLang="en-US" sz="2600">
                    <a:solidFill>
                      <a:srgbClr val="FF0000"/>
                    </a:solidFill>
                    <a:latin typeface="方正少儿简体" panose="02000000000000000000" charset="-122"/>
                    <a:ea typeface="方正少儿简体" panose="02000000000000000000" charset="-122"/>
                  </a:rPr>
                  <a:t>旋涡星系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中最典型的一个。它是</a:t>
                </a:r>
                <a:r>
                  <a:rPr lang="zh-CN" altLang="en-US" sz="2600">
                    <a:solidFill>
                      <a:srgbClr val="FF0000"/>
                    </a:solidFill>
                    <a:latin typeface="方正少儿简体" panose="02000000000000000000" charset="-122"/>
                    <a:ea typeface="方正少儿简体" panose="02000000000000000000" charset="-122"/>
                  </a:rPr>
                  <a:t>第一个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被证明是</a:t>
                </a:r>
                <a:r>
                  <a:rPr lang="zh-CN" altLang="en-US" sz="2600">
                    <a:solidFill>
                      <a:srgbClr val="FF0000"/>
                    </a:solidFill>
                    <a:latin typeface="方正少儿简体" panose="02000000000000000000" charset="-122"/>
                    <a:ea typeface="方正少儿简体" panose="02000000000000000000" charset="-122"/>
                  </a:rPr>
                  <a:t>河外星系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的天体，还是肉眼可以看见的最遥远的天体。</a:t>
                </a:r>
                <a:endParaRPr lang="zh-CN" altLang="en-US" sz="2600">
                  <a:latin typeface="方正少儿简体" panose="02000000000000000000" charset="-122"/>
                  <a:ea typeface="方正少儿简体" panose="02000000000000000000" charset="-122"/>
                </a:endParaRPr>
              </a:p>
              <a:p>
                <a:r>
                  <a:rPr lang="en-US" altLang="zh-CN" sz="2600">
                    <a:latin typeface="方正少儿简体" panose="02000000000000000000" charset="-122"/>
                    <a:ea typeface="方正少儿简体" panose="02000000000000000000" charset="-122"/>
                  </a:rPr>
                  <a:t>       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它的核心特别明亮，另外还可以看到它的</a:t>
                </a:r>
                <a:r>
                  <a:rPr lang="zh-CN" altLang="en-US" sz="2600">
                    <a:solidFill>
                      <a:srgbClr val="FF0000"/>
                    </a:solidFill>
                    <a:latin typeface="方正少儿简体" panose="02000000000000000000" charset="-122"/>
                    <a:ea typeface="方正少儿简体" panose="02000000000000000000" charset="-122"/>
                  </a:rPr>
                  <a:t>两个矮星系伴侣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。和银河系相比，它的直径约</a:t>
                </a:r>
                <a:r>
                  <a:rPr lang="zh-CN" altLang="en-US" sz="2600">
                    <a:solidFill>
                      <a:srgbClr val="FF0000"/>
                    </a:solidFill>
                    <a:latin typeface="方正少儿简体" panose="02000000000000000000" charset="-122"/>
                    <a:ea typeface="方正少儿简体" panose="02000000000000000000" charset="-122"/>
                  </a:rPr>
                  <a:t>16万光年</a:t>
                </a:r>
                <a:r>
                  <a:rPr lang="zh-CN" altLang="en-US" sz="2600">
                    <a:latin typeface="方正少儿简体" panose="02000000000000000000" charset="-122"/>
                    <a:ea typeface="方正少儿简体" panose="02000000000000000000" charset="-122"/>
                  </a:rPr>
                  <a:t>，几乎比银河系大一倍；所包含的恒星数目也比银河系大约多一倍；质量也比银河系大一倍以上 。</a:t>
                </a:r>
                <a:endParaRPr lang="zh-CN" altLang="en-US" sz="2600">
                  <a:latin typeface="方正少儿简体" panose="02000000000000000000" charset="-122"/>
                  <a:ea typeface="方正少儿简体" panose="02000000000000000000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16115" y="101603"/>
            <a:ext cx="11916228" cy="663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387985" y="305435"/>
            <a:ext cx="9304315" cy="1119656"/>
            <a:chOff x="611" y="481"/>
            <a:chExt cx="14652" cy="1763"/>
          </a:xfrm>
        </p:grpSpPr>
        <p:grpSp>
          <p:nvGrpSpPr>
            <p:cNvPr id="24" name="组合 23"/>
            <p:cNvGrpSpPr/>
            <p:nvPr/>
          </p:nvGrpSpPr>
          <p:grpSpPr>
            <a:xfrm>
              <a:off x="2688" y="498"/>
              <a:ext cx="12575" cy="1746"/>
              <a:chOff x="2323" y="455"/>
              <a:chExt cx="9610" cy="1019"/>
            </a:xfrm>
          </p:grpSpPr>
          <p:sp>
            <p:nvSpPr>
              <p:cNvPr id="28" name="云形标注 27"/>
              <p:cNvSpPr/>
              <p:nvPr/>
            </p:nvSpPr>
            <p:spPr>
              <a:xfrm>
                <a:off x="2323" y="455"/>
                <a:ext cx="9609" cy="1019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6161" name="文本框 11"/>
              <p:cNvSpPr txBox="1"/>
              <p:nvPr/>
            </p:nvSpPr>
            <p:spPr>
              <a:xfrm>
                <a:off x="3612" y="498"/>
                <a:ext cx="8321" cy="9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  <a:sym typeface="+mn-ea"/>
                  </a:rPr>
                  <a:t>我们看看仙女星系吧！</a:t>
                </a:r>
                <a:endParaRPr lang="zh-CN" altLang="en-US" sz="2600" dirty="0">
                  <a:latin typeface="方正少儿简体" panose="02000000000000000000" charset="-122"/>
                  <a:ea typeface="方正少儿简体" panose="02000000000000000000" charset="-122"/>
                  <a:sym typeface="+mn-ea"/>
                </a:endParaRPr>
              </a:p>
              <a:p>
                <a:pPr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  <a:sym typeface="+mn-ea"/>
                  </a:rPr>
                  <a:t>你能说说它和银河系的相同与不同么？</a:t>
                </a:r>
                <a:endParaRPr lang="zh-CN" altLang="en-US" sz="2600" dirty="0">
                  <a:latin typeface="方正少儿简体" panose="02000000000000000000" charset="-122"/>
                  <a:ea typeface="方正少儿简体" panose="02000000000000000000" charset="-122"/>
                  <a:sym typeface="+mn-ea"/>
                </a:endParaRPr>
              </a:p>
            </p:txBody>
          </p:sp>
        </p:grpSp>
        <p:pic>
          <p:nvPicPr>
            <p:cNvPr id="616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flipH="1">
              <a:off x="611" y="481"/>
              <a:ext cx="1322" cy="172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9135" y="5605457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补充 仙女座星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" y="2549525"/>
            <a:ext cx="4650740" cy="3108960"/>
          </a:xfrm>
          <a:prstGeom prst="rect">
            <a:avLst/>
          </a:prstGeom>
        </p:spPr>
      </p:pic>
      <p:pic>
        <p:nvPicPr>
          <p:cNvPr id="6" name="图片 5" descr="补充 仙女座星系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885" y="2025650"/>
            <a:ext cx="2802890" cy="4156075"/>
          </a:xfrm>
          <a:prstGeom prst="rect">
            <a:avLst/>
          </a:prstGeom>
        </p:spPr>
      </p:pic>
      <p:pic>
        <p:nvPicPr>
          <p:cNvPr id="7" name="图片 6" descr="补充 仙女座星系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485" y="3033395"/>
            <a:ext cx="3548380" cy="23698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87985" y="305435"/>
            <a:ext cx="10135264" cy="1094253"/>
            <a:chOff x="611" y="481"/>
            <a:chExt cx="15961" cy="1723"/>
          </a:xfrm>
        </p:grpSpPr>
        <p:grpSp>
          <p:nvGrpSpPr>
            <p:cNvPr id="24" name="组合 23"/>
            <p:cNvGrpSpPr/>
            <p:nvPr/>
          </p:nvGrpSpPr>
          <p:grpSpPr>
            <a:xfrm>
              <a:off x="2688" y="498"/>
              <a:ext cx="13884" cy="1402"/>
              <a:chOff x="2323" y="455"/>
              <a:chExt cx="10610" cy="818"/>
            </a:xfrm>
          </p:grpSpPr>
          <p:sp>
            <p:nvSpPr>
              <p:cNvPr id="28" name="云形标注 27"/>
              <p:cNvSpPr/>
              <p:nvPr/>
            </p:nvSpPr>
            <p:spPr>
              <a:xfrm>
                <a:off x="2323" y="455"/>
                <a:ext cx="10610" cy="818"/>
              </a:xfrm>
              <a:prstGeom prst="cloudCallout">
                <a:avLst>
                  <a:gd name="adj1" fmla="val -54662"/>
                  <a:gd name="adj2" fmla="val -12889"/>
                </a:avLst>
              </a:prstGeom>
              <a:solidFill>
                <a:srgbClr val="FDEAD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6161" name="文本框 11"/>
              <p:cNvSpPr txBox="1"/>
              <p:nvPr/>
            </p:nvSpPr>
            <p:spPr>
              <a:xfrm>
                <a:off x="3270" y="574"/>
                <a:ext cx="9662" cy="5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zh-CN" altLang="en-US" sz="2600" dirty="0">
                    <a:latin typeface="方正少儿简体" panose="02000000000000000000" charset="-122"/>
                    <a:ea typeface="方正少儿简体" panose="02000000000000000000" charset="-122"/>
                    <a:sym typeface="+mn-ea"/>
                  </a:rPr>
                  <a:t>宇宙中还有哪些河外星系呢？</a:t>
                </a:r>
                <a:endParaRPr lang="zh-CN" altLang="en-US" sz="2600" dirty="0">
                  <a:latin typeface="方正少儿简体" panose="02000000000000000000" charset="-122"/>
                  <a:ea typeface="方正少儿简体" panose="02000000000000000000" charset="-122"/>
                  <a:sym typeface="+mn-ea"/>
                </a:endParaRPr>
              </a:p>
            </p:txBody>
          </p:sp>
        </p:grpSp>
        <p:pic>
          <p:nvPicPr>
            <p:cNvPr id="6162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flipH="1">
              <a:off x="611" y="481"/>
              <a:ext cx="1322" cy="172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885" y="101600"/>
            <a:ext cx="88773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275715" y="2018030"/>
            <a:ext cx="959739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en-US" altLang="zh-CN" sz="2600" dirty="0">
                <a:latin typeface="方正少儿简体" panose="02000000000000000000" charset="-122"/>
                <a:ea typeface="方正少儿简体" panose="02000000000000000000" charset="-122"/>
              </a:rPr>
              <a:t>       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猎犬座星系、大麦哲伦星系、小麦哲伦星系、M104星系等等。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它们大小不一，形态各异，直径从几千光年到几十万光年不等。它们形状各异，有椭圆的，有旋涡状的，有不规则的。这些星系都在高速运动着。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en-US" altLang="zh-CN" sz="2600" dirty="0">
                <a:latin typeface="方正少儿简体" panose="02000000000000000000" charset="-122"/>
                <a:ea typeface="方正少儿简体" panose="02000000000000000000" charset="-122"/>
              </a:rPr>
              <a:t>       </a:t>
            </a:r>
            <a:r>
              <a:rPr lang="zh-CN" altLang="en-US" sz="2600" dirty="0">
                <a:latin typeface="方正少儿简体" panose="02000000000000000000" charset="-122"/>
                <a:ea typeface="方正少儿简体" panose="02000000000000000000" charset="-122"/>
              </a:rPr>
              <a:t>宇宙中每时每刻都有许多恒星在诞生，同时也有许多恒星在消亡。恒星在不停地高速运动着，宇宙也在不断地膨胀，充满了活力！</a:t>
            </a:r>
            <a:endParaRPr lang="zh-CN" altLang="en-US" sz="2600" dirty="0">
              <a:latin typeface="方正少儿简体" panose="02000000000000000000" charset="-122"/>
              <a:ea typeface="方正少儿简体" panose="02000000000000000000" charset="-122"/>
            </a:endParaRPr>
          </a:p>
        </p:txBody>
      </p:sp>
      <p:sp>
        <p:nvSpPr>
          <p:cNvPr id="13" name="横卷形 12"/>
          <p:cNvSpPr/>
          <p:nvPr/>
        </p:nvSpPr>
        <p:spPr>
          <a:xfrm>
            <a:off x="802005" y="1215390"/>
            <a:ext cx="10153650" cy="4928235"/>
          </a:xfrm>
          <a:prstGeom prst="horizontalScroll">
            <a:avLst>
              <a:gd name="adj" fmla="val 7596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61014205849"/>
  <p:tag name="MH_LIBRARY" val="GRAPHIC"/>
  <p:tag name="MH_ORDER" val="Freeform 8"/>
</p:tagLst>
</file>

<file path=ppt/tags/tag10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11.xml><?xml version="1.0" encoding="utf-8"?>
<p:tagLst xmlns:p="http://schemas.openxmlformats.org/presentationml/2006/main">
  <p:tag name="KSO_WM_UNIT_PLACING_PICTURE_USER_VIEWPORT" val="{&quot;height&quot;:2364,&quot;width&quot;:2165}"/>
</p:tagLst>
</file>

<file path=ppt/tags/tag12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13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14.xml><?xml version="1.0" encoding="utf-8"?>
<p:tagLst xmlns:p="http://schemas.openxmlformats.org/presentationml/2006/main">
  <p:tag name="COMMONDATA" val="eyJoZGlkIjoiYTc2ZGZiNzZiNDVlOGViOWVmM2JhOTY0NGJkNjUyYzgifQ=="/>
</p:tagLst>
</file>

<file path=ppt/tags/tag2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3.xml><?xml version="1.0" encoding="utf-8"?>
<p:tagLst xmlns:p="http://schemas.openxmlformats.org/presentationml/2006/main">
  <p:tag name="KSO_WM_UNIT_PLACING_PICTURE_USER_VIEWPORT" val="{&quot;height&quot;:2364,&quot;width&quot;:2165}"/>
</p:tagLst>
</file>

<file path=ppt/tags/tag4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5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6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7.xml><?xml version="1.0" encoding="utf-8"?>
<p:tagLst xmlns:p="http://schemas.openxmlformats.org/presentationml/2006/main">
  <p:tag name="KSO_WM_UNIT_PLACING_PICTURE_USER_VIEWPORT" val="{&quot;height&quot;:2364,&quot;width&quot;:2165}"/>
</p:tagLst>
</file>

<file path=ppt/tags/tag8.xml><?xml version="1.0" encoding="utf-8"?>
<p:tagLst xmlns:p="http://schemas.openxmlformats.org/presentationml/2006/main">
  <p:tag name="KSO_WM_UNIT_PLACING_PICTURE_USER_VIEWPORT" val="{&quot;height&quot;:2364,&quot;width&quot;:2165}"/>
</p:tagLst>
</file>

<file path=ppt/tags/tag9.xml><?xml version="1.0" encoding="utf-8"?>
<p:tagLst xmlns:p="http://schemas.openxmlformats.org/presentationml/2006/main">
  <p:tag name="KSO_WM_UNIT_PLACING_PICTURE_USER_VIEWPORT" val="{&quot;height&quot;:2265,&quot;width&quot;:17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WPS 演示</Application>
  <PresentationFormat>宽屏</PresentationFormat>
  <Paragraphs>59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黑体</vt:lpstr>
      <vt:lpstr>Calibri</vt:lpstr>
      <vt:lpstr>华文楷体</vt:lpstr>
      <vt:lpstr>华文中宋</vt:lpstr>
      <vt:lpstr>等线</vt:lpstr>
      <vt:lpstr>方正少儿简体</vt:lpstr>
      <vt:lpstr>Times New Roman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58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运江南</cp:lastModifiedBy>
  <cp:revision>93</cp:revision>
  <dcterms:created xsi:type="dcterms:W3CDTF">2020-02-05T07:30:00Z</dcterms:created>
  <dcterms:modified xsi:type="dcterms:W3CDTF">2025-05-21T00:37:12Z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963D2950DDD24DBDA08B64E69950372A</vt:lpwstr>
  </property>
</Properties>
</file>