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238.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Default Extension="emf" ContentType="image/x-emf"/>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slideLayouts/slideLayout21.xml" ContentType="application/vnd.openxmlformats-officedocument.presentationml.slideLayout+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87.xml" ContentType="application/vnd.openxmlformats-officedocument.presentationml.tags+xml"/>
  <Default Extension="wmf" ContentType="image/x-wmf"/>
  <Override PartName="/ppt/tags/tag243.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slideLayouts/slideLayout12.xml" ContentType="application/vnd.openxmlformats-officedocument.presentationml.slideLayout+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49.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slideLayouts/slideLayout20.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Default Extension="bin" ContentType="application/vnd.openxmlformats-officedocument.oleObject"/>
  <Override PartName="/ppt/tags/tag228.xml" ContentType="application/vnd.openxmlformats-officedocument.presentationml.tags+xml"/>
  <Override PartName="/ppt/tags/tag239.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Default Extension="vml" ContentType="application/vnd.openxmlformats-officedocument.vmlDrawing"/>
  <Default Extension="gif" ContentType="image/gif"/>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slideLayouts/slideLayout22.xml" ContentType="application/vnd.openxmlformats-officedocument.presentationml.slideLayout+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2"/>
  </p:notesMasterIdLst>
  <p:sldIdLst>
    <p:sldId id="441" r:id="rId3"/>
    <p:sldId id="452" r:id="rId4"/>
    <p:sldId id="453" r:id="rId5"/>
    <p:sldId id="454" r:id="rId6"/>
    <p:sldId id="457" r:id="rId7"/>
    <p:sldId id="455" r:id="rId8"/>
    <p:sldId id="456" r:id="rId9"/>
    <p:sldId id="458" r:id="rId10"/>
    <p:sldId id="461" r:id="rId11"/>
    <p:sldId id="459" r:id="rId12"/>
    <p:sldId id="344" r:id="rId13"/>
    <p:sldId id="460" r:id="rId14"/>
    <p:sldId id="464" r:id="rId15"/>
    <p:sldId id="463" r:id="rId16"/>
    <p:sldId id="462" r:id="rId17"/>
    <p:sldId id="509" r:id="rId18"/>
    <p:sldId id="465" r:id="rId19"/>
    <p:sldId id="471" r:id="rId20"/>
    <p:sldId id="472" r:id="rId21"/>
    <p:sldId id="473" r:id="rId22"/>
    <p:sldId id="474" r:id="rId23"/>
    <p:sldId id="467" r:id="rId24"/>
    <p:sldId id="475" r:id="rId25"/>
    <p:sldId id="476" r:id="rId26"/>
    <p:sldId id="477" r:id="rId27"/>
    <p:sldId id="478" r:id="rId28"/>
    <p:sldId id="479" r:id="rId29"/>
    <p:sldId id="480" r:id="rId30"/>
    <p:sldId id="484" r:id="rId31"/>
    <p:sldId id="482" r:id="rId32"/>
    <p:sldId id="481" r:id="rId33"/>
    <p:sldId id="483" r:id="rId34"/>
    <p:sldId id="485" r:id="rId35"/>
    <p:sldId id="488" r:id="rId36"/>
    <p:sldId id="486" r:id="rId37"/>
    <p:sldId id="489" r:id="rId38"/>
    <p:sldId id="490" r:id="rId39"/>
    <p:sldId id="491" r:id="rId40"/>
    <p:sldId id="496" r:id="rId41"/>
    <p:sldId id="497" r:id="rId42"/>
    <p:sldId id="498" r:id="rId43"/>
    <p:sldId id="499" r:id="rId44"/>
    <p:sldId id="500" r:id="rId45"/>
    <p:sldId id="501" r:id="rId46"/>
    <p:sldId id="502" r:id="rId47"/>
    <p:sldId id="503" r:id="rId48"/>
    <p:sldId id="506" r:id="rId49"/>
    <p:sldId id="507" r:id="rId50"/>
    <p:sldId id="504"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65" userDrawn="1">
          <p15:clr>
            <a:srgbClr val="A4A3A4"/>
          </p15:clr>
        </p15:guide>
        <p15:guide id="2" pos="3885"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85" d="100"/>
          <a:sy n="85" d="100"/>
        </p:scale>
        <p:origin x="-798" y="-96"/>
      </p:cViewPr>
      <p:guideLst>
        <p:guide orient="horz" pos="2465"/>
        <p:guide pos="388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wmf"/><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2024/11/17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jpe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3.xml"/><Relationship Id="rId7" Type="http://schemas.openxmlformats.org/officeDocument/2006/relationships/image" Target="../media/image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2.xml"/><Relationship Id="rId7"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4.png"/><Relationship Id="rId5" Type="http://schemas.openxmlformats.org/officeDocument/2006/relationships/tags" Target="../tags/tag100.xml"/><Relationship Id="rId10" Type="http://schemas.openxmlformats.org/officeDocument/2006/relationships/image" Target="../media/image3.png"/><Relationship Id="rId4" Type="http://schemas.openxmlformats.org/officeDocument/2006/relationships/tags" Target="../tags/tag99.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3.png"/><Relationship Id="rId5" Type="http://schemas.openxmlformats.org/officeDocument/2006/relationships/tags" Target="../tags/tag108.xml"/><Relationship Id="rId10" Type="http://schemas.openxmlformats.org/officeDocument/2006/relationships/slideMaster" Target="../slideMasters/slideMaster2.xml"/><Relationship Id="rId4" Type="http://schemas.openxmlformats.org/officeDocument/2006/relationships/tags" Target="../tags/tag107.xml"/><Relationship Id="rId9" Type="http://schemas.openxmlformats.org/officeDocument/2006/relationships/tags" Target="../tags/tag11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4.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3.png"/><Relationship Id="rId5" Type="http://schemas.openxmlformats.org/officeDocument/2006/relationships/tags" Target="../tags/tag117.xml"/><Relationship Id="rId10" Type="http://schemas.openxmlformats.org/officeDocument/2006/relationships/slideMaster" Target="../slideMasters/slideMaster2.xml"/><Relationship Id="rId4" Type="http://schemas.openxmlformats.org/officeDocument/2006/relationships/tags" Target="../tags/tag116.xml"/><Relationship Id="rId9" Type="http://schemas.openxmlformats.org/officeDocument/2006/relationships/tags" Target="../tags/tag121.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4.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3.png"/><Relationship Id="rId5" Type="http://schemas.openxmlformats.org/officeDocument/2006/relationships/tags" Target="../tags/tag126.xml"/><Relationship Id="rId10" Type="http://schemas.openxmlformats.org/officeDocument/2006/relationships/slideMaster" Target="../slideMasters/slideMaster2.xml"/><Relationship Id="rId4" Type="http://schemas.openxmlformats.org/officeDocument/2006/relationships/tags" Target="../tags/tag125.xml"/><Relationship Id="rId9" Type="http://schemas.openxmlformats.org/officeDocument/2006/relationships/tags" Target="../tags/tag130.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image" Target="../media/image3.png"/><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8.png"/><Relationship Id="rId5" Type="http://schemas.openxmlformats.org/officeDocument/2006/relationships/tags" Target="../tags/tag146.xml"/><Relationship Id="rId10" Type="http://schemas.openxmlformats.org/officeDocument/2006/relationships/image" Target="../media/image7.png"/><Relationship Id="rId4" Type="http://schemas.openxmlformats.org/officeDocument/2006/relationships/tags" Target="../tags/tag145.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2024/11/17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未标题-12_画板 1"/>
          <p:cNvPicPr>
            <a:picLocks noChangeAspect="1"/>
          </p:cNvPicPr>
          <p:nvPr>
            <p:custDataLst>
              <p:tags r:id="rId1"/>
            </p:custDataLst>
          </p:nvPr>
        </p:nvPicPr>
        <p:blipFill>
          <a:blip r:embed="rId5" cstate="print"/>
          <a:stretch>
            <a:fillRect/>
          </a:stretch>
        </p:blipFill>
        <p:spPr>
          <a:xfrm>
            <a:off x="10143" y="0"/>
            <a:ext cx="12171714"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3" name="副标题 4"/>
          <p:cNvSpPr>
            <a:spLocks noGrp="1"/>
          </p:cNvSpPr>
          <p:nvPr>
            <p:ph type="subTitle" idx="3" hasCustomPrompt="1"/>
            <p:custDataLst>
              <p:tags r:id="rId2"/>
            </p:custDataLst>
          </p:nvPr>
        </p:nvSpPr>
        <p:spPr>
          <a:xfrm>
            <a:off x="1913068" y="2331700"/>
            <a:ext cx="8368467" cy="835709"/>
          </a:xfrm>
        </p:spPr>
        <p:txBody>
          <a:bodyPr vert="horz" wrap="square" lIns="0" tIns="0" rIns="0" bIns="0" rtlCol="0" anchor="ctr" anchorCtr="0">
            <a:normAutofit/>
          </a:bodyPr>
          <a:lstStyle>
            <a:lvl1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2400" b="0" i="0" u="none" strike="noStrike" kern="1200" cap="none" spc="0" normalizeH="0" baseline="0" noProof="0">
                <a:ln>
                  <a:noFill/>
                </a:ln>
                <a:solidFill>
                  <a:schemeClr val="dk1">
                    <a:lumMod val="65000"/>
                    <a:lumOff val="35000"/>
                  </a:schemeClr>
                </a:solidFill>
                <a:effectLst/>
                <a:uLnTx/>
                <a:uFillTx/>
                <a:latin typeface="Arial" panose="020B0604020202020204" pitchFamily="34" charset="0"/>
                <a:ea typeface="Microsoft YaHei" panose="020B0503020204020204" charset="-122"/>
                <a:cs typeface="Microsoft YaHei" panose="020B0503020204020204" charset="-122"/>
                <a:sym typeface="+mn-ea"/>
              </a:defRPr>
            </a:lvl1pPr>
            <a:lvl2pPr marL="457200" indent="0" algn="ctr" defTabSz="914400" rtl="0" eaLnBrk="1" fontAlgn="auto" latinLnBrk="0" hangingPunct="1">
              <a:lnSpc>
                <a:spcPct val="12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2pPr>
            <a:lvl3pPr marL="914400" indent="0" algn="ctr" defTabSz="914400" rtl="0" eaLnBrk="1" fontAlgn="auto" latinLnBrk="0" hangingPunct="1">
              <a:lnSpc>
                <a:spcPct val="12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3pPr>
            <a:lvl4pPr marL="1371600" indent="0" algn="ctr" defTabSz="914400" rtl="0" eaLnBrk="1" fontAlgn="auto" latinLnBrk="0" hangingPunct="1">
              <a:lnSpc>
                <a:spcPct val="12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4pPr>
            <a:lvl5pPr marL="1828800" indent="0" algn="ctr" defTabSz="914400" rtl="0" eaLnBrk="1" fontAlgn="auto" latinLnBrk="0" hangingPunct="1">
              <a:lnSpc>
                <a:spcPct val="12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Microsoft YaHei"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4" name="标题 5"/>
          <p:cNvSpPr>
            <a:spLocks noGrp="1"/>
          </p:cNvSpPr>
          <p:nvPr>
            <p:ph type="ctrTitle" idx="2" hasCustomPrompt="1"/>
            <p:custDataLst>
              <p:tags r:id="rId3"/>
            </p:custDataLst>
          </p:nvPr>
        </p:nvSpPr>
        <p:spPr>
          <a:xfrm>
            <a:off x="1913069" y="1015980"/>
            <a:ext cx="8368467" cy="1230630"/>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7200" b="1" i="0" u="none" strike="noStrike" kern="1200" cap="none" spc="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7" name="图片 6"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1 (13)"/>
          <p:cNvPicPr>
            <a:picLocks noChangeAspect="1"/>
          </p:cNvPicPr>
          <p:nvPr>
            <p:custDataLst>
              <p:tags r:id="rId1"/>
            </p:custDataLst>
          </p:nvPr>
        </p:nvPicPr>
        <p:blipFill>
          <a:blip r:embed="rId7" cstate="print"/>
          <a:stretch>
            <a:fillRect/>
          </a:stretch>
        </p:blipFill>
        <p:spPr>
          <a:xfrm>
            <a:off x="215153" y="1941853"/>
            <a:ext cx="3235350" cy="2974283"/>
          </a:xfrm>
          <a:prstGeom prst="rect">
            <a:avLst/>
          </a:prstGeom>
        </p:spPr>
      </p:pic>
      <p:pic>
        <p:nvPicPr>
          <p:cNvPr id="2" name="图片 1" descr="1 (11)"/>
          <p:cNvPicPr>
            <a:picLocks noChangeAspect="1"/>
          </p:cNvPicPr>
          <p:nvPr>
            <p:custDataLst>
              <p:tags r:id="rId2"/>
            </p:custDataLst>
          </p:nvPr>
        </p:nvPicPr>
        <p:blipFill>
          <a:blip r:embed="rId8" cstate="print"/>
          <a:stretch>
            <a:fillRect/>
          </a:stretch>
        </p:blipFill>
        <p:spPr>
          <a:xfrm>
            <a:off x="11471910" y="6137910"/>
            <a:ext cx="720090" cy="720090"/>
          </a:xfrm>
          <a:prstGeom prst="rect">
            <a:avLst/>
          </a:prstGeom>
        </p:spPr>
      </p:pic>
      <p:pic>
        <p:nvPicPr>
          <p:cNvPr id="7" name="图片 6" descr="1 (12)"/>
          <p:cNvPicPr>
            <a:picLocks noChangeAspect="1"/>
          </p:cNvPicPr>
          <p:nvPr>
            <p:custDataLst>
              <p:tags r:id="rId3"/>
            </p:custDataLst>
          </p:nvPr>
        </p:nvPicPr>
        <p:blipFill>
          <a:blip r:embed="rId9" cstate="print"/>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8" name="副标题 2"/>
          <p:cNvSpPr>
            <a:spLocks noGrp="1"/>
          </p:cNvSpPr>
          <p:nvPr>
            <p:ph type="subTitle" idx="3" hasCustomPrompt="1"/>
            <p:custDataLst>
              <p:tags r:id="rId4"/>
            </p:custDataLst>
          </p:nvPr>
        </p:nvSpPr>
        <p:spPr>
          <a:xfrm>
            <a:off x="4521236" y="2976598"/>
            <a:ext cx="6857365" cy="825334"/>
          </a:xfrm>
        </p:spPr>
        <p:txBody>
          <a:bodyPr vert="horz" wrap="square" lIns="0" tIns="0" rIns="0" bIns="0" rtlCol="0">
            <a:normAutofit/>
          </a:bodyPr>
          <a:lstStyle>
            <a:lvl1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18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Microsoft YaHei" panose="020B0503020204020204" charset="-122"/>
                <a:cs typeface="+mn-cs"/>
              </a:defRPr>
            </a:lvl1pPr>
            <a:lvl2pPr marL="457200" indent="0" algn="ctr"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2pPr>
            <a:lvl3pPr marL="914400" indent="0" algn="ctr" defTabSz="914400" rtl="0" eaLnBrk="1" fontAlgn="auto" latinLnBrk="0" hangingPunct="1">
              <a:lnSpc>
                <a:spcPct val="13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3pPr>
            <a:lvl4pPr marL="13716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4pPr>
            <a:lvl5pPr marL="18288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Microsoft YaHei" panose="020B0503020204020204" charset="-122"/>
                <a:ea typeface="Microsoft YaHei"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9" name="标题 3"/>
          <p:cNvSpPr>
            <a:spLocks noGrp="1"/>
          </p:cNvSpPr>
          <p:nvPr>
            <p:ph type="ctrTitle" idx="2" hasCustomPrompt="1"/>
            <p:custDataLst>
              <p:tags r:id="rId5"/>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ct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8" name="图片 7"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Microsoft YaHei" panose="020B0503020204020204" charset="-122"/>
              </a:defRPr>
            </a:lvl1pPr>
            <a:lvl2pPr eaLnBrk="1" fontAlgn="auto" latinLnBrk="0" hangingPunct="1">
              <a:defRPr sz="1600">
                <a:solidFill>
                  <a:schemeClr val="tx1"/>
                </a:solidFill>
                <a:latin typeface="Arial" panose="020B0604020202020204" pitchFamily="34" charset="0"/>
                <a:ea typeface="Microsoft YaHei" panose="020B0503020204020204" charset="-122"/>
              </a:defRPr>
            </a:lvl2pPr>
            <a:lvl3pPr eaLnBrk="1" fontAlgn="auto" latinLnBrk="0" hangingPunct="1">
              <a:defRPr sz="1600">
                <a:solidFill>
                  <a:schemeClr val="tx1"/>
                </a:solidFill>
                <a:latin typeface="Arial" panose="020B0604020202020204" pitchFamily="34" charset="0"/>
                <a:ea typeface="Microsoft YaHei" panose="020B0503020204020204" charset="-122"/>
              </a:defRPr>
            </a:lvl3pPr>
            <a:lvl4pPr eaLnBrk="1" fontAlgn="auto" latinLnBrk="0" hangingPunct="1">
              <a:defRPr sz="1600">
                <a:solidFill>
                  <a:schemeClr val="tx1"/>
                </a:solidFill>
                <a:latin typeface="Arial" panose="020B0604020202020204" pitchFamily="34" charset="0"/>
                <a:ea typeface="Microsoft YaHei" panose="020B0503020204020204" charset="-122"/>
              </a:defRPr>
            </a:lvl4pPr>
            <a:lvl5pPr eaLnBrk="1" fontAlgn="auto" latinLnBrk="0" hangingPunct="1">
              <a:defRPr sz="160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10" name="图片 9"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Arial" panose="020B0604020202020204" pitchFamily="34" charset="0"/>
                <a:ea typeface="Microsoft YaHei"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1 (13)"/>
          <p:cNvPicPr>
            <a:picLocks noChangeAspect="1"/>
          </p:cNvPicPr>
          <p:nvPr>
            <p:custDataLst>
              <p:tags r:id="rId1"/>
            </p:custDataLst>
          </p:nvPr>
        </p:nvPicPr>
        <p:blipFill>
          <a:blip r:embed="rId4" cstate="print"/>
          <a:stretch>
            <a:fillRect/>
          </a:stretch>
        </p:blipFill>
        <p:spPr>
          <a:xfrm>
            <a:off x="7498080" y="1411524"/>
            <a:ext cx="4389120" cy="4034953"/>
          </a:xfrm>
          <a:prstGeom prst="rect">
            <a:avLst/>
          </a:prstGeom>
        </p:spPr>
      </p:pic>
      <p:pic>
        <p:nvPicPr>
          <p:cNvPr id="6" name="图片 5" descr="1 (11)"/>
          <p:cNvPicPr>
            <a:picLocks noChangeAspect="1"/>
          </p:cNvPicPr>
          <p:nvPr>
            <p:custDataLst>
              <p:tags r:id="rId2"/>
            </p:custDataLst>
          </p:nvPr>
        </p:nvPicPr>
        <p:blipFill>
          <a:blip r:embed="rId5" cstate="print"/>
          <a:stretch>
            <a:fillRect/>
          </a:stretch>
        </p:blipFill>
        <p:spPr>
          <a:xfrm>
            <a:off x="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8" name="图片 7"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Microsoft YaHei"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9EFD9D74-47D9-4702-A33C-335B63B48DBF}" type="datetimeFigureOut">
              <a:rPr lang="zh-CN" altLang="en-US" smtClean="0"/>
              <a:pPr/>
              <a:t>2024/11/17</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FABC47A4-756D-490B-A52F-7D9E2C9FC05F}"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7" name="图片 6"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Arial" panose="020B0604020202020204" pitchFamily="34" charset="0"/>
                <a:ea typeface="Microsoft YaHei"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Microsoft YaHei" panose="020B0503020204020204" charset="-122"/>
              </a:defRPr>
            </a:lvl1pPr>
            <a:lvl2pPr indent="0" eaLnBrk="1" fontAlgn="auto" latinLnBrk="0" hangingPunct="1">
              <a:defRPr>
                <a:solidFill>
                  <a:schemeClr val="tx1"/>
                </a:solidFill>
                <a:latin typeface="Arial" panose="020B0604020202020204" pitchFamily="34" charset="0"/>
                <a:ea typeface="Microsoft YaHei" panose="020B0503020204020204" charset="-122"/>
              </a:defRPr>
            </a:lvl2pPr>
            <a:lvl3pPr indent="0" eaLnBrk="1" fontAlgn="auto" latinLnBrk="0" hangingPunct="1">
              <a:defRPr>
                <a:solidFill>
                  <a:schemeClr val="tx1"/>
                </a:solidFill>
                <a:latin typeface="Arial" panose="020B0604020202020204" pitchFamily="34" charset="0"/>
                <a:ea typeface="Microsoft YaHei" panose="020B0503020204020204" charset="-122"/>
              </a:defRPr>
            </a:lvl3pPr>
            <a:lvl4pPr indent="0" eaLnBrk="1" fontAlgn="auto" latinLnBrk="0" hangingPunct="1">
              <a:defRPr>
                <a:solidFill>
                  <a:schemeClr val="tx1"/>
                </a:solidFill>
                <a:latin typeface="Arial" panose="020B0604020202020204" pitchFamily="34" charset="0"/>
                <a:ea typeface="Microsoft YaHei" panose="020B0503020204020204" charset="-122"/>
              </a:defRPr>
            </a:lvl4pPr>
            <a:lvl5pPr indent="0" eaLnBrk="1" fontAlgn="auto" latinLnBrk="0" hangingPunct="1">
              <a:defRPr>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1 (11)"/>
          <p:cNvPicPr>
            <a:picLocks noChangeAspect="1"/>
          </p:cNvPicPr>
          <p:nvPr>
            <p:custDataLst>
              <p:tags r:id="rId1"/>
            </p:custDataLst>
          </p:nvPr>
        </p:nvPicPr>
        <p:blipFill>
          <a:blip r:embed="rId4" cstate="print"/>
          <a:stretch>
            <a:fillRect/>
          </a:stretch>
        </p:blipFill>
        <p:spPr>
          <a:xfrm>
            <a:off x="0" y="6137910"/>
            <a:ext cx="720090" cy="720090"/>
          </a:xfrm>
          <a:prstGeom prst="rect">
            <a:avLst/>
          </a:prstGeom>
        </p:spPr>
      </p:pic>
      <p:pic>
        <p:nvPicPr>
          <p:cNvPr id="2" name="图片 1" descr="1 (12)"/>
          <p:cNvPicPr>
            <a:picLocks noChangeAspect="1"/>
          </p:cNvPicPr>
          <p:nvPr>
            <p:custDataLst>
              <p:tags r:id="rId2"/>
            </p:custDataLst>
          </p:nvPr>
        </p:nvPicPr>
        <p:blipFill>
          <a:blip r:embed="rId5" cstate="print"/>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Microsoft YaHei" panose="020B0503020204020204" charset="-122"/>
              </a:defRPr>
            </a:lvl1pPr>
            <a:lvl2pPr>
              <a:defRPr>
                <a:solidFill>
                  <a:schemeClr val="tx1"/>
                </a:solidFill>
                <a:latin typeface="Arial" panose="020B0604020202020204" pitchFamily="34" charset="0"/>
                <a:ea typeface="Microsoft YaHei" panose="020B0503020204020204" charset="-122"/>
              </a:defRPr>
            </a:lvl2pPr>
            <a:lvl3pPr>
              <a:defRPr>
                <a:solidFill>
                  <a:schemeClr val="tx1"/>
                </a:solidFill>
                <a:latin typeface="Arial" panose="020B0604020202020204" pitchFamily="34" charset="0"/>
                <a:ea typeface="Microsoft YaHei" panose="020B0503020204020204" charset="-122"/>
              </a:defRPr>
            </a:lvl3pPr>
            <a:lvl4pPr>
              <a:defRPr>
                <a:solidFill>
                  <a:schemeClr val="tx1"/>
                </a:solidFill>
                <a:latin typeface="Arial" panose="020B0604020202020204" pitchFamily="34" charset="0"/>
                <a:ea typeface="Microsoft YaHei" panose="020B0503020204020204" charset="-122"/>
              </a:defRPr>
            </a:lvl4pPr>
            <a:lvl5pPr>
              <a:defRPr>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未标题-12_画板 1"/>
          <p:cNvPicPr>
            <a:picLocks noChangeAspect="1"/>
          </p:cNvPicPr>
          <p:nvPr>
            <p:custDataLst>
              <p:tags r:id="rId1"/>
            </p:custDataLst>
          </p:nvPr>
        </p:nvPicPr>
        <p:blipFill>
          <a:blip r:embed="rId4" cstate="print"/>
          <a:stretch>
            <a:fillRect/>
          </a:stretch>
        </p:blipFill>
        <p:spPr>
          <a:xfrm>
            <a:off x="10143" y="0"/>
            <a:ext cx="12171714"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6" name="标题 1"/>
          <p:cNvSpPr>
            <a:spLocks noGrp="1"/>
          </p:cNvSpPr>
          <p:nvPr>
            <p:ph type="title" hasCustomPrompt="1"/>
            <p:custDataLst>
              <p:tags r:id="rId2"/>
            </p:custDataLst>
          </p:nvPr>
        </p:nvSpPr>
        <p:spPr>
          <a:xfrm>
            <a:off x="1652270" y="1786364"/>
            <a:ext cx="8890064" cy="1200150"/>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7000" b="1" i="0" u="none" strike="noStrike" kern="1200" cap="none" spc="10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1 (11)"/>
          <p:cNvPicPr>
            <a:picLocks noChangeAspect="1"/>
          </p:cNvPicPr>
          <p:nvPr>
            <p:custDataLst>
              <p:tags r:id="rId1"/>
            </p:custDataLst>
          </p:nvPr>
        </p:nvPicPr>
        <p:blipFill>
          <a:blip r:embed="rId8" cstate="print"/>
          <a:stretch>
            <a:fillRect/>
          </a:stretch>
        </p:blipFill>
        <p:spPr>
          <a:xfrm>
            <a:off x="0" y="6137910"/>
            <a:ext cx="720090" cy="720090"/>
          </a:xfrm>
          <a:prstGeom prst="rect">
            <a:avLst/>
          </a:prstGeom>
        </p:spPr>
      </p:pic>
      <p:pic>
        <p:nvPicPr>
          <p:cNvPr id="6" name="图片 5" descr="1 (12)"/>
          <p:cNvPicPr>
            <a:picLocks noChangeAspect="1"/>
          </p:cNvPicPr>
          <p:nvPr>
            <p:custDataLst>
              <p:tags r:id="rId2"/>
            </p:custDataLst>
          </p:nvPr>
        </p:nvPicPr>
        <p:blipFill>
          <a:blip r:embed="rId9" cstate="print"/>
          <a:stretch>
            <a:fillRect/>
          </a:stretch>
        </p:blipFill>
        <p:spPr>
          <a:xfrm>
            <a:off x="11471910" y="0"/>
            <a:ext cx="720090" cy="720090"/>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1"/>
            </p:custDataLst>
          </p:nvPr>
        </p:nvSpPr>
        <p:spPr>
          <a:xfrm>
            <a:off x="294600" y="302400"/>
            <a:ext cx="11602796"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0" cstate="print"/>
          <a:stretch>
            <a:fillRect/>
          </a:stretch>
        </p:blipFill>
        <p:spPr>
          <a:xfrm>
            <a:off x="0" y="0"/>
            <a:ext cx="720090" cy="720090"/>
          </a:xfrm>
          <a:prstGeom prst="rect">
            <a:avLst/>
          </a:prstGeom>
        </p:spPr>
      </p:pic>
      <p:pic>
        <p:nvPicPr>
          <p:cNvPr id="6" name="图片 5" descr="1 (12)"/>
          <p:cNvPicPr>
            <a:picLocks noChangeAspect="1"/>
          </p:cNvPicPr>
          <p:nvPr>
            <p:custDataLst>
              <p:tags r:id="rId3"/>
            </p:custDataLst>
          </p:nvPr>
        </p:nvPicPr>
        <p:blipFill>
          <a:blip r:embed="rId11" cstate="print"/>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Microsoft YaHei" panose="020B0503020204020204" charset="-122"/>
              </a:defRPr>
            </a:lvl1pPr>
          </a:lstStyle>
          <a:p>
            <a:r>
              <a:rPr lang="zh-CN" altLang="en-US"/>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4827588"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1" cstate="print"/>
          <a:stretch>
            <a:fillRect/>
          </a:stretch>
        </p:blipFill>
        <p:spPr>
          <a:xfrm>
            <a:off x="0" y="-10800"/>
            <a:ext cx="720090" cy="720090"/>
          </a:xfrm>
          <a:prstGeom prst="rect">
            <a:avLst/>
          </a:prstGeom>
        </p:spPr>
      </p:pic>
      <p:pic>
        <p:nvPicPr>
          <p:cNvPr id="6" name="图片 5" descr="1 (12)"/>
          <p:cNvPicPr>
            <a:picLocks noChangeAspect="1"/>
          </p:cNvPicPr>
          <p:nvPr>
            <p:custDataLst>
              <p:tags r:id="rId3"/>
            </p:custDataLst>
          </p:nvPr>
        </p:nvPicPr>
        <p:blipFill>
          <a:blip r:embed="rId12" cstate="print"/>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Microsoft YaHei" panose="020B0503020204020204" charset="-122"/>
              </a:defRPr>
            </a:lvl1pPr>
          </a:lstStyle>
          <a:p>
            <a:r>
              <a:rPr lang="zh-CN" altLang="en-US"/>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1" cstate="print"/>
          <a:stretch>
            <a:fillRect/>
          </a:stretch>
        </p:blipFill>
        <p:spPr>
          <a:xfrm>
            <a:off x="0" y="6137910"/>
            <a:ext cx="720090" cy="720090"/>
          </a:xfrm>
          <a:prstGeom prst="rect">
            <a:avLst/>
          </a:prstGeom>
        </p:spPr>
      </p:pic>
      <p:pic>
        <p:nvPicPr>
          <p:cNvPr id="6" name="图片 5" descr="1 (12)"/>
          <p:cNvPicPr>
            <a:picLocks noChangeAspect="1"/>
          </p:cNvPicPr>
          <p:nvPr>
            <p:custDataLst>
              <p:tags r:id="rId3"/>
            </p:custDataLst>
          </p:nvPr>
        </p:nvPicPr>
        <p:blipFill>
          <a:blip r:embed="rId12" cstate="print"/>
          <a:stretch>
            <a:fillRect/>
          </a:stretch>
        </p:blipFill>
        <p:spPr>
          <a:xfrm>
            <a:off x="11471910" y="6137910"/>
            <a:ext cx="720090" cy="72009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1"/>
            </p:custDataLst>
          </p:nvPr>
        </p:nvSpPr>
        <p:spPr>
          <a:xfrm>
            <a:off x="0" y="5029200"/>
            <a:ext cx="121896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1" cstate="print"/>
          <a:stretch>
            <a:fillRect/>
          </a:stretch>
        </p:blipFill>
        <p:spPr>
          <a:xfrm>
            <a:off x="0" y="0"/>
            <a:ext cx="720090" cy="720090"/>
          </a:xfrm>
          <a:prstGeom prst="rect">
            <a:avLst/>
          </a:prstGeom>
        </p:spPr>
      </p:pic>
      <p:pic>
        <p:nvPicPr>
          <p:cNvPr id="6" name="图片 5" descr="1 (12)"/>
          <p:cNvPicPr>
            <a:picLocks noChangeAspect="1"/>
          </p:cNvPicPr>
          <p:nvPr>
            <p:custDataLst>
              <p:tags r:id="rId3"/>
            </p:custDataLst>
          </p:nvPr>
        </p:nvPicPr>
        <p:blipFill>
          <a:blip r:embed="rId12" cstate="print"/>
          <a:stretch>
            <a:fillRect/>
          </a:stretch>
        </p:blipFill>
        <p:spPr>
          <a:xfrm>
            <a:off x="11471910" y="-5379"/>
            <a:ext cx="720090" cy="72009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3" cstate="print"/>
          <a:stretch>
            <a:fillRect/>
          </a:stretch>
        </p:blipFill>
        <p:spPr>
          <a:xfrm>
            <a:off x="11469510" y="-10800"/>
            <a:ext cx="720090" cy="720090"/>
          </a:xfrm>
          <a:prstGeom prst="rect">
            <a:avLst/>
          </a:prstGeom>
        </p:spPr>
      </p:pic>
      <p:pic>
        <p:nvPicPr>
          <p:cNvPr id="6" name="图片 5" descr="1 (12)"/>
          <p:cNvPicPr>
            <a:picLocks noChangeAspect="1"/>
          </p:cNvPicPr>
          <p:nvPr>
            <p:custDataLst>
              <p:tags r:id="rId3"/>
            </p:custDataLst>
          </p:nvPr>
        </p:nvPicPr>
        <p:blipFill>
          <a:blip r:embed="rId14" cstate="print"/>
          <a:stretch>
            <a:fillRect/>
          </a:stretch>
        </p:blipFill>
        <p:spPr>
          <a:xfrm>
            <a:off x="0" y="6137910"/>
            <a:ext cx="720090" cy="72009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Microsoft YaHei"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Microsoft YaHei" panose="020B0503020204020204" charset="-122"/>
              </a:defRPr>
            </a:lvl1pPr>
            <a:lvl2pPr>
              <a:defRPr baseline="0">
                <a:solidFill>
                  <a:schemeClr val="tx1"/>
                </a:solidFill>
                <a:latin typeface="Arial" panose="020B0604020202020204" pitchFamily="34" charset="0"/>
                <a:ea typeface="Microsoft YaHei" panose="020B0503020204020204" charset="-122"/>
              </a:defRPr>
            </a:lvl2pPr>
            <a:lvl3pPr>
              <a:defRPr baseline="0">
                <a:solidFill>
                  <a:schemeClr val="tx1"/>
                </a:solidFill>
                <a:latin typeface="Arial" panose="020B0604020202020204" pitchFamily="34" charset="0"/>
                <a:ea typeface="Microsoft YaHei" panose="020B0503020204020204" charset="-122"/>
              </a:defRPr>
            </a:lvl3pPr>
            <a:lvl4pPr>
              <a:defRPr baseline="0">
                <a:solidFill>
                  <a:schemeClr val="tx1"/>
                </a:solidFill>
                <a:latin typeface="Arial" panose="020B0604020202020204" pitchFamily="34" charset="0"/>
                <a:ea typeface="Microsoft YaHei" panose="020B0503020204020204" charset="-122"/>
              </a:defRPr>
            </a:lvl4pPr>
            <a:lvl5pPr>
              <a:defRPr baseline="0">
                <a:solidFill>
                  <a:schemeClr val="tx1"/>
                </a:solidFill>
                <a:latin typeface="Arial" panose="020B0604020202020204" pitchFamily="34" charset="0"/>
                <a:ea typeface="Microsoft YaHei"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1"/>
            </p:custDataLst>
          </p:nvPr>
        </p:nvSpPr>
        <p:spPr>
          <a:xfrm>
            <a:off x="0" y="959400"/>
            <a:ext cx="12189600" cy="49391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1 (11)"/>
          <p:cNvPicPr>
            <a:picLocks noChangeAspect="1"/>
          </p:cNvPicPr>
          <p:nvPr>
            <p:custDataLst>
              <p:tags r:id="rId2"/>
            </p:custDataLst>
          </p:nvPr>
        </p:nvPicPr>
        <p:blipFill>
          <a:blip r:embed="rId10" cstate="print"/>
          <a:stretch>
            <a:fillRect/>
          </a:stretch>
        </p:blipFill>
        <p:spPr>
          <a:xfrm>
            <a:off x="10438461" y="5104461"/>
            <a:ext cx="1753527" cy="1753527"/>
          </a:xfrm>
          <a:prstGeom prst="rect">
            <a:avLst/>
          </a:prstGeom>
        </p:spPr>
      </p:pic>
      <p:pic>
        <p:nvPicPr>
          <p:cNvPr id="6" name="图片 5" descr="1 (12)"/>
          <p:cNvPicPr>
            <a:picLocks noChangeAspect="1"/>
          </p:cNvPicPr>
          <p:nvPr>
            <p:custDataLst>
              <p:tags r:id="rId3"/>
            </p:custDataLst>
          </p:nvPr>
        </p:nvPicPr>
        <p:blipFill>
          <a:blip r:embed="rId11" cstate="print"/>
          <a:stretch>
            <a:fillRect/>
          </a:stretch>
        </p:blipFill>
        <p:spPr>
          <a:xfrm>
            <a:off x="0" y="-10802"/>
            <a:ext cx="1753527" cy="1753527"/>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Microsoft YaHei" panose="020B0503020204020204" charset="-122"/>
              </a:defRPr>
            </a:lvl1pPr>
          </a:lstStyle>
          <a:p>
            <a:r>
              <a:rPr lang="zh-CN" altLang="en-US"/>
              <a:t>单击此处编辑标题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Microsoft YaHei"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Microsoft YaHei" panose="020B0503020204020204" charset="-122"/>
              </a:defRPr>
            </a:lvl1pPr>
          </a:lstStyle>
          <a:p>
            <a:pPr lvl="0"/>
            <a:r>
              <a:rPr lang="zh-CN" altLang="en-US"/>
              <a:t>单击此处编辑母版文本样式</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2024/11/17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2024/11/17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2024/11/17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2024/11/17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2024/11/17</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file:///D:\qq&#25991;&#20214;\712321467\Image\C2C\Image2\%7b75232B38-A165-1FB7-499C-2E1C792CACB5%7d.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6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6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file:///D:\qq&#25991;&#20214;\712321467\Image\C2C\Image2\%7b75232B38-A165-1FB7-499C-2E1C792CACB5%7d.png" TargetMode="Externa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pPr/>
              <a:t>‹#›</a:t>
            </a:fld>
            <a:endParaRPr lang="zh-CN" altLang="en-US"/>
          </a:p>
        </p:txBody>
      </p:sp>
      <p:pic>
        <p:nvPicPr>
          <p:cNvPr id="7" name="图片 1073743875" descr="学科网 zxxk.com"/>
          <p:cNvPicPr>
            <a:picLocks noChangeAspect="1"/>
          </p:cNvPicPr>
          <p:nvPr/>
        </p:nvPicPr>
        <p:blipFill>
          <a:blip r:embed="rId18" r:link="rId19" cstate="print"/>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Microsoft YaHei" panose="020B0503020204020204" charset="-122"/>
              </a:defRPr>
            </a:lvl1pPr>
          </a:lstStyle>
          <a:p>
            <a:fld id="{760FBDFE-C587-4B4C-A407-44438C67B59E}" type="datetimeFigureOut">
              <a:rPr lang="zh-CN" altLang="en-US" smtClean="0"/>
              <a:pPr/>
              <a:t>2024/11/17</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Microsoft YaHei"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Microsoft YaHei" panose="020B0503020204020204" charset="-122"/>
              </a:defRPr>
            </a:lvl1pPr>
          </a:lstStyle>
          <a:p>
            <a:fld id="{49AE70B2-8BF9-45C0-BB95-33D1B9D3A854}" type="slidenum">
              <a:rPr lang="zh-CN" altLang="en-US" smtClean="0"/>
              <a:pPr/>
              <a:t>‹#›</a:t>
            </a:fld>
            <a:endParaRPr lang="zh-CN" altLang="en-US"/>
          </a:p>
        </p:txBody>
      </p:sp>
      <p:sp>
        <p:nvSpPr>
          <p:cNvPr id="7" name="KSO_TEMPLATE" hidden="1"/>
          <p:cNvSpPr/>
          <p:nvPr userDrawn="1">
            <p:custDataLst>
              <p:tags r:id="rId2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nvPicPr>
        <p:blipFill>
          <a:blip r:embed="rId23" r:link="rId24" cstate="print"/>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Microsoft YaHei"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image" Target="../media/image9.jpeg"/><Relationship Id="rId2" Type="http://schemas.openxmlformats.org/officeDocument/2006/relationships/tags" Target="../tags/tag151.xml"/><Relationship Id="rId16" Type="http://schemas.openxmlformats.org/officeDocument/2006/relationships/notesSlide" Target="../notesSlides/notesSlide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slideLayout" Target="../slideLayouts/slideLayout12.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83.xml"/><Relationship Id="rId7" Type="http://schemas.openxmlformats.org/officeDocument/2006/relationships/image" Target="../media/image23.png"/><Relationship Id="rId2" Type="http://schemas.openxmlformats.org/officeDocument/2006/relationships/tags" Target="../tags/tag18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slideLayout" Target="../slideLayouts/slideLayout18.xml"/><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24.jpeg"/><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8.xml"/><Relationship Id="rId1" Type="http://schemas.openxmlformats.org/officeDocument/2006/relationships/tags" Target="../tags/tag187.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90.xml"/><Relationship Id="rId7" Type="http://schemas.openxmlformats.org/officeDocument/2006/relationships/oleObject" Target="../embeddings/oleObject3.bin"/><Relationship Id="rId2" Type="http://schemas.openxmlformats.org/officeDocument/2006/relationships/tags" Target="../tags/tag189.xml"/><Relationship Id="rId1" Type="http://schemas.openxmlformats.org/officeDocument/2006/relationships/vmlDrawing" Target="../drawings/vmlDrawing2.vml"/><Relationship Id="rId6" Type="http://schemas.microsoft.com/office/2007/relationships/hdphoto" Target="../media/image26.wdp"/><Relationship Id="rId5" Type="http://schemas.openxmlformats.org/officeDocument/2006/relationships/image" Target="../media/image25.png"/><Relationship Id="rId4" Type="http://schemas.openxmlformats.org/officeDocument/2006/relationships/slideLayout" Target="../slideLayouts/slideLayout18.xml"/><Relationship Id="rId9" Type="http://schemas.microsoft.com/office/2007/relationships/hdphoto" Target="../media/image28.wdp"/></Relationships>
</file>

<file path=ppt/slides/_rels/slide14.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27.png"/><Relationship Id="rId4"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hyperlink" Target="http://www.hxzxs.cn/wiki/index.php?doc-view-387" TargetMode="External"/><Relationship Id="rId5" Type="http://schemas.openxmlformats.org/officeDocument/2006/relationships/hyperlink" Target="http://www.hxzxs.cn/wiki/index.php?doc-view-734" TargetMode="External"/><Relationship Id="rId4" Type="http://schemas.openxmlformats.org/officeDocument/2006/relationships/hyperlink" Target="http://www.hxzxs.cn/wiki/index.php?doc-view-38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8.xml"/><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18.xml"/><Relationship Id="rId7" Type="http://schemas.openxmlformats.org/officeDocument/2006/relationships/image" Target="../media/image44.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notesSlide" Target="../notesSlides/notesSlide2.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5.xml"/><Relationship Id="rId1" Type="http://schemas.openxmlformats.org/officeDocument/2006/relationships/tags" Target="../tags/tag16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52.png"/><Relationship Id="rId4"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Layout" Target="../slideLayouts/slideLayout18.xml"/><Relationship Id="rId4" Type="http://schemas.openxmlformats.org/officeDocument/2006/relationships/tags" Target="../tags/tag21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3.xml"/><Relationship Id="rId1" Type="http://schemas.openxmlformats.org/officeDocument/2006/relationships/tags" Target="../tags/tag2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0.xml"/><Relationship Id="rId1" Type="http://schemas.openxmlformats.org/officeDocument/2006/relationships/tags" Target="../tags/tag2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NULL" TargetMode="Externa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7.xml"/><Relationship Id="rId1" Type="http://schemas.openxmlformats.org/officeDocument/2006/relationships/tags" Target="../tags/tag16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8.xml"/><Relationship Id="rId1" Type="http://schemas.openxmlformats.org/officeDocument/2006/relationships/tags" Target="../tags/tag227.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oleObject" Target="../embeddings/oleObject9.bin"/><Relationship Id="rId2" Type="http://schemas.openxmlformats.org/officeDocument/2006/relationships/tags" Target="../tags/tag229.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67.png"/><Relationship Id="rId4"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vmlDrawing" Target="../drawings/vmlDrawing7.vml"/><Relationship Id="rId6" Type="http://schemas.openxmlformats.org/officeDocument/2006/relationships/image" Target="../media/image68.png"/><Relationship Id="rId5" Type="http://schemas.openxmlformats.org/officeDocument/2006/relationships/oleObject" Target="../embeddings/oleObject11.bin"/><Relationship Id="rId4"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73.png"/><Relationship Id="rId2" Type="http://schemas.openxmlformats.org/officeDocument/2006/relationships/tags" Target="../tags/tag240.xml"/><Relationship Id="rId1" Type="http://schemas.openxmlformats.org/officeDocument/2006/relationships/tags" Target="../tags/tag239.xml"/><Relationship Id="rId6" Type="http://schemas.microsoft.com/office/2007/relationships/hdphoto" Target="../media/image75.wdp"/><Relationship Id="rId5" Type="http://schemas.openxmlformats.org/officeDocument/2006/relationships/image" Target="../media/image72.png"/><Relationship Id="rId4"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18.xml"/><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47.xml"/><Relationship Id="rId1" Type="http://schemas.openxmlformats.org/officeDocument/2006/relationships/tags" Target="../tags/tag246.xml"/><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249.xml"/><Relationship Id="rId7" Type="http://schemas.openxmlformats.org/officeDocument/2006/relationships/image" Target="../media/image89.emf"/><Relationship Id="rId2" Type="http://schemas.openxmlformats.org/officeDocument/2006/relationships/tags" Target="../tags/tag248.xml"/><Relationship Id="rId1" Type="http://schemas.openxmlformats.org/officeDocument/2006/relationships/vmlDrawing" Target="../drawings/vmlDrawing8.vml"/><Relationship Id="rId6" Type="http://schemas.openxmlformats.org/officeDocument/2006/relationships/image" Target="../media/image88.emf"/><Relationship Id="rId11" Type="http://schemas.openxmlformats.org/officeDocument/2006/relationships/oleObject" Target="../embeddings/oleObject12.bin"/><Relationship Id="rId5" Type="http://schemas.openxmlformats.org/officeDocument/2006/relationships/image" Target="../media/image87.emf"/><Relationship Id="rId10" Type="http://schemas.openxmlformats.org/officeDocument/2006/relationships/image" Target="../media/image92.png"/><Relationship Id="rId4" Type="http://schemas.openxmlformats.org/officeDocument/2006/relationships/slideLayout" Target="../slideLayouts/slideLayout18.xml"/><Relationship Id="rId9"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Layout" Target="../slideLayouts/slideLayout18.xml"/><Relationship Id="rId7" Type="http://schemas.openxmlformats.org/officeDocument/2006/relationships/image" Target="../media/image98.gif"/><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79.png"/><Relationship Id="rId9"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vmlDrawing" Target="../drawings/vmlDrawing9.vml"/><Relationship Id="rId5" Type="http://schemas.openxmlformats.org/officeDocument/2006/relationships/oleObject" Target="../embeddings/oleObject13.bin"/><Relationship Id="rId4"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7.xml"/><Relationship Id="rId1" Type="http://schemas.openxmlformats.org/officeDocument/2006/relationships/tags" Target="../tags/tag256.xml"/><Relationship Id="rId5" Type="http://schemas.microsoft.com/office/2007/relationships/hdphoto" Target="../media/image106.wdp"/><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image" Target="../media/image103.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7.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263.xml"/><Relationship Id="rId7" Type="http://schemas.openxmlformats.org/officeDocument/2006/relationships/image" Target="../media/image111.png"/><Relationship Id="rId2" Type="http://schemas.openxmlformats.org/officeDocument/2006/relationships/tags" Target="../tags/tag262.xml"/><Relationship Id="rId1" Type="http://schemas.openxmlformats.org/officeDocument/2006/relationships/vmlDrawing" Target="../drawings/vmlDrawing10.v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image" Target="../media/image113.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67.xml"/><Relationship Id="rId1" Type="http://schemas.openxmlformats.org/officeDocument/2006/relationships/tags" Target="../tags/tag26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3.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8.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8.xml"/><Relationship Id="rId1" Type="http://schemas.openxmlformats.org/officeDocument/2006/relationships/tags" Target="../tags/tag177.xml"/></Relationships>
</file>

<file path=ppt/slides/_rels/slide9.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3"/>
            <p:custDataLst>
              <p:tags r:id="rId2"/>
            </p:custDataLst>
          </p:nvPr>
        </p:nvSpPr>
        <p:spPr>
          <a:xfrm>
            <a:off x="5428127" y="2380082"/>
            <a:ext cx="5721985" cy="2230755"/>
          </a:xfrm>
        </p:spPr>
        <p:txBody>
          <a:bodyPr>
            <a:noAutofit/>
          </a:bodyPr>
          <a:lstStyle/>
          <a:p>
            <a:pPr>
              <a:lnSpc>
                <a:spcPct val="150000"/>
              </a:lnSpc>
            </a:pPr>
            <a:r>
              <a:rPr sz="6000" b="1">
                <a:solidFill>
                  <a:srgbClr val="FF0000"/>
                </a:solidFill>
                <a:latin typeface="Times New Roman" panose="02020603050405020304" charset="0"/>
                <a:cs typeface="Times New Roman" panose="02020603050405020304" charset="0"/>
                <a:sym typeface="+mn-ea"/>
              </a:rPr>
              <a:t>物质结构与性质</a:t>
            </a:r>
            <a:endParaRPr sz="6000" b="1">
              <a:solidFill>
                <a:srgbClr val="FF0000"/>
              </a:solidFill>
              <a:latin typeface="Times New Roman" panose="02020603050405020304" charset="0"/>
              <a:cs typeface="Times New Roman" panose="02020603050405020304" charset="0"/>
            </a:endParaRPr>
          </a:p>
          <a:p>
            <a:pPr>
              <a:lnSpc>
                <a:spcPct val="150000"/>
              </a:lnSpc>
            </a:pPr>
            <a:r>
              <a:rPr lang="zh-CN" altLang="en-US" sz="6000" b="1">
                <a:solidFill>
                  <a:srgbClr val="FF0000"/>
                </a:solidFill>
                <a:latin typeface="Times New Roman" panose="02020603050405020304" charset="0"/>
                <a:cs typeface="Times New Roman" panose="02020603050405020304" charset="0"/>
                <a:sym typeface="+mn-ea"/>
              </a:rPr>
              <a:t>专题</a:t>
            </a:r>
            <a:endParaRPr lang="zh-CN" altLang="en-US" sz="6000" b="1">
              <a:solidFill>
                <a:srgbClr val="FF0000"/>
              </a:solidFill>
              <a:latin typeface="Times New Roman" panose="02020603050405020304" charset="0"/>
              <a:cs typeface="Times New Roman" panose="02020603050405020304" charset="0"/>
            </a:endParaRPr>
          </a:p>
        </p:txBody>
      </p:sp>
      <p:grpSp>
        <p:nvGrpSpPr>
          <p:cNvPr id="5" name="欧美风"/>
          <p:cNvGrpSpPr>
            <a:grpSpLocks noChangeAspect="1"/>
          </p:cNvGrpSpPr>
          <p:nvPr>
            <p:custDataLst>
              <p:tags r:id="rId3"/>
            </p:custDataLst>
          </p:nvPr>
        </p:nvGrpSpPr>
        <p:grpSpPr>
          <a:xfrm>
            <a:off x="619125" y="2367532"/>
            <a:ext cx="4620019" cy="2988000"/>
            <a:chOff x="-92437" y="-650404"/>
            <a:chExt cx="12617539" cy="8160399"/>
          </a:xfrm>
        </p:grpSpPr>
        <p:sp>
          <p:nvSpPr>
            <p:cNvPr id="6" name="Freeform 5"/>
            <p:cNvSpPr/>
            <p:nvPr>
              <p:custDataLst>
                <p:tags r:id="rId4"/>
              </p:custDataLst>
            </p:nvPr>
          </p:nvSpPr>
          <p:spPr bwMode="auto">
            <a:xfrm>
              <a:off x="-92437" y="2119483"/>
              <a:ext cx="3023070" cy="2620624"/>
            </a:xfrm>
            <a:custGeom>
              <a:avLst/>
              <a:gdLst>
                <a:gd name="T0" fmla="*/ 401 w 1600"/>
                <a:gd name="T1" fmla="*/ 1387 h 1387"/>
                <a:gd name="T2" fmla="*/ 0 w 1600"/>
                <a:gd name="T3" fmla="*/ 694 h 1387"/>
                <a:gd name="T4" fmla="*/ 401 w 1600"/>
                <a:gd name="T5" fmla="*/ 0 h 1387"/>
                <a:gd name="T6" fmla="*/ 1201 w 1600"/>
                <a:gd name="T7" fmla="*/ 0 h 1387"/>
                <a:gd name="T8" fmla="*/ 1600 w 1600"/>
                <a:gd name="T9" fmla="*/ 694 h 1387"/>
                <a:gd name="T10" fmla="*/ 1201 w 1600"/>
                <a:gd name="T11" fmla="*/ 1387 h 1387"/>
                <a:gd name="T12" fmla="*/ 401 w 1600"/>
                <a:gd name="T13" fmla="*/ 1387 h 1387"/>
              </a:gdLst>
              <a:ahLst/>
              <a:cxnLst>
                <a:cxn ang="0">
                  <a:pos x="T0" y="T1"/>
                </a:cxn>
                <a:cxn ang="0">
                  <a:pos x="T2" y="T3"/>
                </a:cxn>
                <a:cxn ang="0">
                  <a:pos x="T4" y="T5"/>
                </a:cxn>
                <a:cxn ang="0">
                  <a:pos x="T6" y="T7"/>
                </a:cxn>
                <a:cxn ang="0">
                  <a:pos x="T8" y="T9"/>
                </a:cxn>
                <a:cxn ang="0">
                  <a:pos x="T10" y="T11"/>
                </a:cxn>
                <a:cxn ang="0">
                  <a:pos x="T12" y="T13"/>
                </a:cxn>
              </a:cxnLst>
              <a:rect l="0" t="0" r="r" b="b"/>
              <a:pathLst>
                <a:path w="1600" h="1387">
                  <a:moveTo>
                    <a:pt x="401" y="1387"/>
                  </a:moveTo>
                  <a:lnTo>
                    <a:pt x="0" y="694"/>
                  </a:lnTo>
                  <a:lnTo>
                    <a:pt x="401" y="0"/>
                  </a:lnTo>
                  <a:lnTo>
                    <a:pt x="1201" y="0"/>
                  </a:lnTo>
                  <a:lnTo>
                    <a:pt x="1600" y="694"/>
                  </a:lnTo>
                  <a:lnTo>
                    <a:pt x="1201" y="1387"/>
                  </a:lnTo>
                  <a:lnTo>
                    <a:pt x="401" y="1387"/>
                  </a:lnTo>
                  <a:close/>
                </a:path>
              </a:pathLst>
            </a:custGeom>
            <a:blipFill dpi="0" rotWithShape="0">
              <a:blip r:embed="rId17" cstate="print"/>
              <a:stretch>
                <a:fillRect t="-131000" r="-317000" b="-131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custDataLst>
                <p:tags r:id="rId5"/>
              </p:custDataLst>
            </p:nvPr>
          </p:nvSpPr>
          <p:spPr bwMode="auto">
            <a:xfrm>
              <a:off x="-92437" y="4891261"/>
              <a:ext cx="3023070" cy="2618734"/>
            </a:xfrm>
            <a:custGeom>
              <a:avLst/>
              <a:gdLst>
                <a:gd name="T0" fmla="*/ 401 w 1600"/>
                <a:gd name="T1" fmla="*/ 1386 h 1386"/>
                <a:gd name="T2" fmla="*/ 0 w 1600"/>
                <a:gd name="T3" fmla="*/ 693 h 1386"/>
                <a:gd name="T4" fmla="*/ 401 w 1600"/>
                <a:gd name="T5" fmla="*/ 0 h 1386"/>
                <a:gd name="T6" fmla="*/ 1201 w 1600"/>
                <a:gd name="T7" fmla="*/ 0 h 1386"/>
                <a:gd name="T8" fmla="*/ 1600 w 1600"/>
                <a:gd name="T9" fmla="*/ 693 h 1386"/>
                <a:gd name="T10" fmla="*/ 1201 w 1600"/>
                <a:gd name="T11" fmla="*/ 1386 h 1386"/>
                <a:gd name="T12" fmla="*/ 401 w 1600"/>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600" h="1386">
                  <a:moveTo>
                    <a:pt x="401" y="1386"/>
                  </a:moveTo>
                  <a:lnTo>
                    <a:pt x="0" y="693"/>
                  </a:lnTo>
                  <a:lnTo>
                    <a:pt x="401" y="0"/>
                  </a:lnTo>
                  <a:lnTo>
                    <a:pt x="1201" y="0"/>
                  </a:lnTo>
                  <a:lnTo>
                    <a:pt x="1600" y="693"/>
                  </a:lnTo>
                  <a:lnTo>
                    <a:pt x="1201" y="1386"/>
                  </a:lnTo>
                  <a:lnTo>
                    <a:pt x="401" y="1386"/>
                  </a:lnTo>
                  <a:close/>
                </a:path>
              </a:pathLst>
            </a:custGeom>
            <a:blipFill dpi="0" rotWithShape="0">
              <a:blip r:embed="rId17" cstate="print"/>
              <a:stretch>
                <a:fillRect t="-236000" r="-317000" b="-25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custDataLst>
                <p:tags r:id="rId6"/>
              </p:custDataLst>
            </p:nvPr>
          </p:nvSpPr>
          <p:spPr bwMode="auto">
            <a:xfrm>
              <a:off x="2307125" y="736429"/>
              <a:ext cx="3021181" cy="2618734"/>
            </a:xfrm>
            <a:custGeom>
              <a:avLst/>
              <a:gdLst>
                <a:gd name="T0" fmla="*/ 400 w 1599"/>
                <a:gd name="T1" fmla="*/ 1386 h 1386"/>
                <a:gd name="T2" fmla="*/ 0 w 1599"/>
                <a:gd name="T3" fmla="*/ 692 h 1386"/>
                <a:gd name="T4" fmla="*/ 400 w 1599"/>
                <a:gd name="T5" fmla="*/ 0 h 1386"/>
                <a:gd name="T6" fmla="*/ 1200 w 1599"/>
                <a:gd name="T7" fmla="*/ 0 h 1386"/>
                <a:gd name="T8" fmla="*/ 1599 w 1599"/>
                <a:gd name="T9" fmla="*/ 692 h 1386"/>
                <a:gd name="T10" fmla="*/ 1200 w 1599"/>
                <a:gd name="T11" fmla="*/ 1386 h 1386"/>
                <a:gd name="T12" fmla="*/ 400 w 1599"/>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599" h="1386">
                  <a:moveTo>
                    <a:pt x="400" y="1386"/>
                  </a:moveTo>
                  <a:lnTo>
                    <a:pt x="0" y="692"/>
                  </a:lnTo>
                  <a:lnTo>
                    <a:pt x="400" y="0"/>
                  </a:lnTo>
                  <a:lnTo>
                    <a:pt x="1200" y="0"/>
                  </a:lnTo>
                  <a:lnTo>
                    <a:pt x="1599" y="692"/>
                  </a:lnTo>
                  <a:lnTo>
                    <a:pt x="1200" y="1386"/>
                  </a:lnTo>
                  <a:lnTo>
                    <a:pt x="400" y="1386"/>
                  </a:lnTo>
                  <a:close/>
                </a:path>
              </a:pathLst>
            </a:custGeom>
            <a:blipFill dpi="0" rotWithShape="0">
              <a:blip r:embed="rId17" cstate="print"/>
              <a:stretch>
                <a:fillRect l="-79000" t="-78000" r="-238000" b="-184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custDataLst>
                <p:tags r:id="rId7"/>
              </p:custDataLst>
            </p:nvPr>
          </p:nvSpPr>
          <p:spPr bwMode="auto">
            <a:xfrm>
              <a:off x="2307125" y="3506316"/>
              <a:ext cx="3021181" cy="2618734"/>
            </a:xfrm>
            <a:custGeom>
              <a:avLst/>
              <a:gdLst>
                <a:gd name="T0" fmla="*/ 400 w 1599"/>
                <a:gd name="T1" fmla="*/ 1386 h 1386"/>
                <a:gd name="T2" fmla="*/ 0 w 1599"/>
                <a:gd name="T3" fmla="*/ 693 h 1386"/>
                <a:gd name="T4" fmla="*/ 400 w 1599"/>
                <a:gd name="T5" fmla="*/ 0 h 1386"/>
                <a:gd name="T6" fmla="*/ 1200 w 1599"/>
                <a:gd name="T7" fmla="*/ 0 h 1386"/>
                <a:gd name="T8" fmla="*/ 1599 w 1599"/>
                <a:gd name="T9" fmla="*/ 693 h 1386"/>
                <a:gd name="T10" fmla="*/ 1200 w 1599"/>
                <a:gd name="T11" fmla="*/ 1386 h 1386"/>
                <a:gd name="T12" fmla="*/ 400 w 1599"/>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599" h="1386">
                  <a:moveTo>
                    <a:pt x="400" y="1386"/>
                  </a:moveTo>
                  <a:lnTo>
                    <a:pt x="0" y="693"/>
                  </a:lnTo>
                  <a:lnTo>
                    <a:pt x="400" y="0"/>
                  </a:lnTo>
                  <a:lnTo>
                    <a:pt x="1200" y="0"/>
                  </a:lnTo>
                  <a:lnTo>
                    <a:pt x="1599" y="693"/>
                  </a:lnTo>
                  <a:lnTo>
                    <a:pt x="1200" y="1386"/>
                  </a:lnTo>
                  <a:lnTo>
                    <a:pt x="400" y="1386"/>
                  </a:lnTo>
                  <a:close/>
                </a:path>
              </a:pathLst>
            </a:custGeom>
            <a:blipFill dpi="0" rotWithShape="0">
              <a:blip r:embed="rId17" cstate="print"/>
              <a:stretch>
                <a:fillRect l="-79000" t="-184000" r="-238000" b="-78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custDataLst>
                <p:tags r:id="rId8"/>
              </p:custDataLst>
            </p:nvPr>
          </p:nvSpPr>
          <p:spPr bwMode="auto">
            <a:xfrm>
              <a:off x="4704798" y="-650404"/>
              <a:ext cx="3024960" cy="2618734"/>
            </a:xfrm>
            <a:custGeom>
              <a:avLst/>
              <a:gdLst>
                <a:gd name="T0" fmla="*/ 401 w 1601"/>
                <a:gd name="T1" fmla="*/ 1386 h 1386"/>
                <a:gd name="T2" fmla="*/ 0 w 1601"/>
                <a:gd name="T3" fmla="*/ 693 h 1386"/>
                <a:gd name="T4" fmla="*/ 401 w 1601"/>
                <a:gd name="T5" fmla="*/ 0 h 1386"/>
                <a:gd name="T6" fmla="*/ 1200 w 1601"/>
                <a:gd name="T7" fmla="*/ 0 h 1386"/>
                <a:gd name="T8" fmla="*/ 1601 w 1601"/>
                <a:gd name="T9" fmla="*/ 693 h 1386"/>
                <a:gd name="T10" fmla="*/ 1200 w 1601"/>
                <a:gd name="T11" fmla="*/ 1386 h 1386"/>
                <a:gd name="T12" fmla="*/ 401 w 1601"/>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601" h="1386">
                  <a:moveTo>
                    <a:pt x="401" y="1386"/>
                  </a:moveTo>
                  <a:lnTo>
                    <a:pt x="0" y="693"/>
                  </a:lnTo>
                  <a:lnTo>
                    <a:pt x="401" y="0"/>
                  </a:lnTo>
                  <a:lnTo>
                    <a:pt x="1200" y="0"/>
                  </a:lnTo>
                  <a:lnTo>
                    <a:pt x="1601" y="693"/>
                  </a:lnTo>
                  <a:lnTo>
                    <a:pt x="1200" y="1386"/>
                  </a:lnTo>
                  <a:lnTo>
                    <a:pt x="401" y="1386"/>
                  </a:lnTo>
                  <a:close/>
                </a:path>
              </a:pathLst>
            </a:custGeom>
            <a:blipFill dpi="0" rotWithShape="0">
              <a:blip r:embed="rId17" cstate="print"/>
              <a:stretch>
                <a:fillRect l="-159000" t="-25000" r="-159000" b="-236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custDataLst>
                <p:tags r:id="rId9"/>
              </p:custDataLst>
            </p:nvPr>
          </p:nvSpPr>
          <p:spPr bwMode="auto">
            <a:xfrm>
              <a:off x="4704798" y="2119483"/>
              <a:ext cx="3024960" cy="2620624"/>
            </a:xfrm>
            <a:custGeom>
              <a:avLst/>
              <a:gdLst>
                <a:gd name="T0" fmla="*/ 401 w 1601"/>
                <a:gd name="T1" fmla="*/ 1387 h 1387"/>
                <a:gd name="T2" fmla="*/ 0 w 1601"/>
                <a:gd name="T3" fmla="*/ 693 h 1387"/>
                <a:gd name="T4" fmla="*/ 401 w 1601"/>
                <a:gd name="T5" fmla="*/ 0 h 1387"/>
                <a:gd name="T6" fmla="*/ 1200 w 1601"/>
                <a:gd name="T7" fmla="*/ 0 h 1387"/>
                <a:gd name="T8" fmla="*/ 1601 w 1601"/>
                <a:gd name="T9" fmla="*/ 693 h 1387"/>
                <a:gd name="T10" fmla="*/ 1200 w 1601"/>
                <a:gd name="T11" fmla="*/ 1387 h 1387"/>
                <a:gd name="T12" fmla="*/ 401 w 1601"/>
                <a:gd name="T13" fmla="*/ 1387 h 1387"/>
              </a:gdLst>
              <a:ahLst/>
              <a:cxnLst>
                <a:cxn ang="0">
                  <a:pos x="T0" y="T1"/>
                </a:cxn>
                <a:cxn ang="0">
                  <a:pos x="T2" y="T3"/>
                </a:cxn>
                <a:cxn ang="0">
                  <a:pos x="T4" y="T5"/>
                </a:cxn>
                <a:cxn ang="0">
                  <a:pos x="T6" y="T7"/>
                </a:cxn>
                <a:cxn ang="0">
                  <a:pos x="T8" y="T9"/>
                </a:cxn>
                <a:cxn ang="0">
                  <a:pos x="T10" y="T11"/>
                </a:cxn>
                <a:cxn ang="0">
                  <a:pos x="T12" y="T13"/>
                </a:cxn>
              </a:cxnLst>
              <a:rect l="0" t="0" r="r" b="b"/>
              <a:pathLst>
                <a:path w="1601" h="1387">
                  <a:moveTo>
                    <a:pt x="401" y="1387"/>
                  </a:moveTo>
                  <a:lnTo>
                    <a:pt x="0" y="693"/>
                  </a:lnTo>
                  <a:lnTo>
                    <a:pt x="401" y="0"/>
                  </a:lnTo>
                  <a:lnTo>
                    <a:pt x="1200" y="0"/>
                  </a:lnTo>
                  <a:lnTo>
                    <a:pt x="1601" y="693"/>
                  </a:lnTo>
                  <a:lnTo>
                    <a:pt x="1200" y="1387"/>
                  </a:lnTo>
                  <a:lnTo>
                    <a:pt x="401" y="1387"/>
                  </a:lnTo>
                  <a:close/>
                </a:path>
              </a:pathLst>
            </a:custGeom>
            <a:blipFill dpi="0" rotWithShape="0">
              <a:blip r:embed="rId17" cstate="print"/>
              <a:stretch>
                <a:fillRect l="-159000" t="-131000" r="-159000" b="-131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custDataLst>
                <p:tags r:id="rId10"/>
              </p:custDataLst>
            </p:nvPr>
          </p:nvSpPr>
          <p:spPr bwMode="auto">
            <a:xfrm>
              <a:off x="4704798" y="4891261"/>
              <a:ext cx="3024960" cy="2618734"/>
            </a:xfrm>
            <a:custGeom>
              <a:avLst/>
              <a:gdLst>
                <a:gd name="T0" fmla="*/ 401 w 1601"/>
                <a:gd name="T1" fmla="*/ 1386 h 1386"/>
                <a:gd name="T2" fmla="*/ 0 w 1601"/>
                <a:gd name="T3" fmla="*/ 693 h 1386"/>
                <a:gd name="T4" fmla="*/ 401 w 1601"/>
                <a:gd name="T5" fmla="*/ 0 h 1386"/>
                <a:gd name="T6" fmla="*/ 1200 w 1601"/>
                <a:gd name="T7" fmla="*/ 0 h 1386"/>
                <a:gd name="T8" fmla="*/ 1601 w 1601"/>
                <a:gd name="T9" fmla="*/ 693 h 1386"/>
                <a:gd name="T10" fmla="*/ 1200 w 1601"/>
                <a:gd name="T11" fmla="*/ 1386 h 1386"/>
                <a:gd name="T12" fmla="*/ 401 w 1601"/>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601" h="1386">
                  <a:moveTo>
                    <a:pt x="401" y="1386"/>
                  </a:moveTo>
                  <a:lnTo>
                    <a:pt x="0" y="693"/>
                  </a:lnTo>
                  <a:lnTo>
                    <a:pt x="401" y="0"/>
                  </a:lnTo>
                  <a:lnTo>
                    <a:pt x="1200" y="0"/>
                  </a:lnTo>
                  <a:lnTo>
                    <a:pt x="1601" y="693"/>
                  </a:lnTo>
                  <a:lnTo>
                    <a:pt x="1200" y="1386"/>
                  </a:lnTo>
                  <a:lnTo>
                    <a:pt x="401" y="1386"/>
                  </a:lnTo>
                  <a:close/>
                </a:path>
              </a:pathLst>
            </a:custGeom>
            <a:blipFill dpi="0" rotWithShape="0">
              <a:blip r:embed="rId17" cstate="print"/>
              <a:stretch>
                <a:fillRect l="-159000" t="-236000" r="-159000" b="-25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custDataLst>
                <p:tags r:id="rId11"/>
              </p:custDataLst>
            </p:nvPr>
          </p:nvSpPr>
          <p:spPr bwMode="auto">
            <a:xfrm>
              <a:off x="7106249" y="736429"/>
              <a:ext cx="3021181" cy="2616845"/>
            </a:xfrm>
            <a:custGeom>
              <a:avLst/>
              <a:gdLst>
                <a:gd name="T0" fmla="*/ 399 w 1599"/>
                <a:gd name="T1" fmla="*/ 1385 h 1385"/>
                <a:gd name="T2" fmla="*/ 0 w 1599"/>
                <a:gd name="T3" fmla="*/ 692 h 1385"/>
                <a:gd name="T4" fmla="*/ 399 w 1599"/>
                <a:gd name="T5" fmla="*/ 0 h 1385"/>
                <a:gd name="T6" fmla="*/ 1199 w 1599"/>
                <a:gd name="T7" fmla="*/ 0 h 1385"/>
                <a:gd name="T8" fmla="*/ 1599 w 1599"/>
                <a:gd name="T9" fmla="*/ 692 h 1385"/>
                <a:gd name="T10" fmla="*/ 1199 w 1599"/>
                <a:gd name="T11" fmla="*/ 1385 h 1385"/>
                <a:gd name="T12" fmla="*/ 399 w 1599"/>
                <a:gd name="T13" fmla="*/ 1385 h 1385"/>
              </a:gdLst>
              <a:ahLst/>
              <a:cxnLst>
                <a:cxn ang="0">
                  <a:pos x="T0" y="T1"/>
                </a:cxn>
                <a:cxn ang="0">
                  <a:pos x="T2" y="T3"/>
                </a:cxn>
                <a:cxn ang="0">
                  <a:pos x="T4" y="T5"/>
                </a:cxn>
                <a:cxn ang="0">
                  <a:pos x="T6" y="T7"/>
                </a:cxn>
                <a:cxn ang="0">
                  <a:pos x="T8" y="T9"/>
                </a:cxn>
                <a:cxn ang="0">
                  <a:pos x="T10" y="T11"/>
                </a:cxn>
                <a:cxn ang="0">
                  <a:pos x="T12" y="T13"/>
                </a:cxn>
              </a:cxnLst>
              <a:rect l="0" t="0" r="r" b="b"/>
              <a:pathLst>
                <a:path w="1599" h="1385">
                  <a:moveTo>
                    <a:pt x="399" y="1385"/>
                  </a:moveTo>
                  <a:lnTo>
                    <a:pt x="0" y="692"/>
                  </a:lnTo>
                  <a:lnTo>
                    <a:pt x="399" y="0"/>
                  </a:lnTo>
                  <a:lnTo>
                    <a:pt x="1199" y="0"/>
                  </a:lnTo>
                  <a:lnTo>
                    <a:pt x="1599" y="692"/>
                  </a:lnTo>
                  <a:lnTo>
                    <a:pt x="1199" y="1385"/>
                  </a:lnTo>
                  <a:lnTo>
                    <a:pt x="399" y="1385"/>
                  </a:lnTo>
                  <a:close/>
                </a:path>
              </a:pathLst>
            </a:custGeom>
            <a:blipFill dpi="0" rotWithShape="0">
              <a:blip r:embed="rId17" cstate="print"/>
              <a:stretch>
                <a:fillRect l="-238000" t="-78000" r="-79000" b="-184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custDataLst>
                <p:tags r:id="rId12"/>
              </p:custDataLst>
            </p:nvPr>
          </p:nvSpPr>
          <p:spPr bwMode="auto">
            <a:xfrm>
              <a:off x="7106249" y="3506316"/>
              <a:ext cx="3021181" cy="2616845"/>
            </a:xfrm>
            <a:custGeom>
              <a:avLst/>
              <a:gdLst>
                <a:gd name="T0" fmla="*/ 399 w 1599"/>
                <a:gd name="T1" fmla="*/ 1385 h 1385"/>
                <a:gd name="T2" fmla="*/ 0 w 1599"/>
                <a:gd name="T3" fmla="*/ 693 h 1385"/>
                <a:gd name="T4" fmla="*/ 399 w 1599"/>
                <a:gd name="T5" fmla="*/ 0 h 1385"/>
                <a:gd name="T6" fmla="*/ 1199 w 1599"/>
                <a:gd name="T7" fmla="*/ 0 h 1385"/>
                <a:gd name="T8" fmla="*/ 1599 w 1599"/>
                <a:gd name="T9" fmla="*/ 693 h 1385"/>
                <a:gd name="T10" fmla="*/ 1199 w 1599"/>
                <a:gd name="T11" fmla="*/ 1385 h 1385"/>
                <a:gd name="T12" fmla="*/ 399 w 1599"/>
                <a:gd name="T13" fmla="*/ 1385 h 1385"/>
              </a:gdLst>
              <a:ahLst/>
              <a:cxnLst>
                <a:cxn ang="0">
                  <a:pos x="T0" y="T1"/>
                </a:cxn>
                <a:cxn ang="0">
                  <a:pos x="T2" y="T3"/>
                </a:cxn>
                <a:cxn ang="0">
                  <a:pos x="T4" y="T5"/>
                </a:cxn>
                <a:cxn ang="0">
                  <a:pos x="T6" y="T7"/>
                </a:cxn>
                <a:cxn ang="0">
                  <a:pos x="T8" y="T9"/>
                </a:cxn>
                <a:cxn ang="0">
                  <a:pos x="T10" y="T11"/>
                </a:cxn>
                <a:cxn ang="0">
                  <a:pos x="T12" y="T13"/>
                </a:cxn>
              </a:cxnLst>
              <a:rect l="0" t="0" r="r" b="b"/>
              <a:pathLst>
                <a:path w="1599" h="1385">
                  <a:moveTo>
                    <a:pt x="399" y="1385"/>
                  </a:moveTo>
                  <a:lnTo>
                    <a:pt x="0" y="693"/>
                  </a:lnTo>
                  <a:lnTo>
                    <a:pt x="399" y="0"/>
                  </a:lnTo>
                  <a:lnTo>
                    <a:pt x="1199" y="0"/>
                  </a:lnTo>
                  <a:lnTo>
                    <a:pt x="1599" y="693"/>
                  </a:lnTo>
                  <a:lnTo>
                    <a:pt x="1199" y="1385"/>
                  </a:lnTo>
                  <a:lnTo>
                    <a:pt x="399" y="1385"/>
                  </a:lnTo>
                  <a:close/>
                </a:path>
              </a:pathLst>
            </a:custGeom>
            <a:blipFill dpi="0" rotWithShape="0">
              <a:blip r:embed="rId17" cstate="print"/>
              <a:stretch>
                <a:fillRect l="-238000" t="-184000" r="-79000" b="-78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custDataLst>
                <p:tags r:id="rId13"/>
              </p:custDataLst>
            </p:nvPr>
          </p:nvSpPr>
          <p:spPr bwMode="auto">
            <a:xfrm>
              <a:off x="9503921" y="2119483"/>
              <a:ext cx="3021181" cy="2618734"/>
            </a:xfrm>
            <a:custGeom>
              <a:avLst/>
              <a:gdLst>
                <a:gd name="T0" fmla="*/ 399 w 1599"/>
                <a:gd name="T1" fmla="*/ 1386 h 1386"/>
                <a:gd name="T2" fmla="*/ 0 w 1599"/>
                <a:gd name="T3" fmla="*/ 693 h 1386"/>
                <a:gd name="T4" fmla="*/ 399 w 1599"/>
                <a:gd name="T5" fmla="*/ 0 h 1386"/>
                <a:gd name="T6" fmla="*/ 1199 w 1599"/>
                <a:gd name="T7" fmla="*/ 0 h 1386"/>
                <a:gd name="T8" fmla="*/ 1599 w 1599"/>
                <a:gd name="T9" fmla="*/ 693 h 1386"/>
                <a:gd name="T10" fmla="*/ 1199 w 1599"/>
                <a:gd name="T11" fmla="*/ 1386 h 1386"/>
                <a:gd name="T12" fmla="*/ 399 w 1599"/>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599" h="1386">
                  <a:moveTo>
                    <a:pt x="399" y="1386"/>
                  </a:moveTo>
                  <a:lnTo>
                    <a:pt x="0" y="693"/>
                  </a:lnTo>
                  <a:lnTo>
                    <a:pt x="399" y="0"/>
                  </a:lnTo>
                  <a:lnTo>
                    <a:pt x="1199" y="0"/>
                  </a:lnTo>
                  <a:lnTo>
                    <a:pt x="1599" y="693"/>
                  </a:lnTo>
                  <a:lnTo>
                    <a:pt x="1199" y="1386"/>
                  </a:lnTo>
                  <a:lnTo>
                    <a:pt x="399" y="1386"/>
                  </a:lnTo>
                  <a:close/>
                </a:path>
              </a:pathLst>
            </a:custGeom>
            <a:blipFill dpi="0" rotWithShape="0">
              <a:blip r:embed="rId17" cstate="print"/>
              <a:stretch>
                <a:fillRect l="-318000" t="-131000" b="-131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custDataLst>
                <p:tags r:id="rId14"/>
              </p:custDataLst>
            </p:nvPr>
          </p:nvSpPr>
          <p:spPr bwMode="auto">
            <a:xfrm>
              <a:off x="9503921" y="-650404"/>
              <a:ext cx="3021181" cy="2616845"/>
            </a:xfrm>
            <a:custGeom>
              <a:avLst/>
              <a:gdLst>
                <a:gd name="T0" fmla="*/ 399 w 1599"/>
                <a:gd name="T1" fmla="*/ 1385 h 1385"/>
                <a:gd name="T2" fmla="*/ 0 w 1599"/>
                <a:gd name="T3" fmla="*/ 693 h 1385"/>
                <a:gd name="T4" fmla="*/ 399 w 1599"/>
                <a:gd name="T5" fmla="*/ 0 h 1385"/>
                <a:gd name="T6" fmla="*/ 1199 w 1599"/>
                <a:gd name="T7" fmla="*/ 0 h 1385"/>
                <a:gd name="T8" fmla="*/ 1599 w 1599"/>
                <a:gd name="T9" fmla="*/ 693 h 1385"/>
                <a:gd name="T10" fmla="*/ 1199 w 1599"/>
                <a:gd name="T11" fmla="*/ 1385 h 1385"/>
                <a:gd name="T12" fmla="*/ 399 w 1599"/>
                <a:gd name="T13" fmla="*/ 1385 h 1385"/>
              </a:gdLst>
              <a:ahLst/>
              <a:cxnLst>
                <a:cxn ang="0">
                  <a:pos x="T0" y="T1"/>
                </a:cxn>
                <a:cxn ang="0">
                  <a:pos x="T2" y="T3"/>
                </a:cxn>
                <a:cxn ang="0">
                  <a:pos x="T4" y="T5"/>
                </a:cxn>
                <a:cxn ang="0">
                  <a:pos x="T6" y="T7"/>
                </a:cxn>
                <a:cxn ang="0">
                  <a:pos x="T8" y="T9"/>
                </a:cxn>
                <a:cxn ang="0">
                  <a:pos x="T10" y="T11"/>
                </a:cxn>
                <a:cxn ang="0">
                  <a:pos x="T12" y="T13"/>
                </a:cxn>
              </a:cxnLst>
              <a:rect l="0" t="0" r="r" b="b"/>
              <a:pathLst>
                <a:path w="1599" h="1385">
                  <a:moveTo>
                    <a:pt x="399" y="1385"/>
                  </a:moveTo>
                  <a:lnTo>
                    <a:pt x="0" y="693"/>
                  </a:lnTo>
                  <a:lnTo>
                    <a:pt x="399" y="0"/>
                  </a:lnTo>
                  <a:lnTo>
                    <a:pt x="1199" y="0"/>
                  </a:lnTo>
                  <a:lnTo>
                    <a:pt x="1599" y="693"/>
                  </a:lnTo>
                  <a:lnTo>
                    <a:pt x="1199" y="1385"/>
                  </a:lnTo>
                  <a:lnTo>
                    <a:pt x="399" y="1385"/>
                  </a:lnTo>
                  <a:close/>
                </a:path>
              </a:pathLst>
            </a:custGeom>
            <a:blipFill dpi="0" rotWithShape="0">
              <a:blip r:embed="rId17" cstate="print"/>
              <a:stretch>
                <a:fillRect l="-318000" t="-25000" b="-237000"/>
              </a:stretch>
            </a:blipFill>
            <a:ln>
              <a:noFill/>
            </a:ln>
            <a:extLs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solidFill>
                  <a:schemeClr val="tx1"/>
                </a:solidFill>
              </a:rPr>
              <a:t>空间构型和杂化轨道</a:t>
            </a:r>
          </a:p>
        </p:txBody>
      </p:sp>
      <p:sp>
        <p:nvSpPr>
          <p:cNvPr id="11" name="文本框 10"/>
          <p:cNvSpPr txBox="1"/>
          <p:nvPr/>
        </p:nvSpPr>
        <p:spPr>
          <a:xfrm>
            <a:off x="3234690" y="1106805"/>
            <a:ext cx="297116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空间构型和杂化轨道</a:t>
            </a:r>
          </a:p>
        </p:txBody>
      </p:sp>
      <p:sp>
        <p:nvSpPr>
          <p:cNvPr id="2" name="文本框 1"/>
          <p:cNvSpPr txBox="1"/>
          <p:nvPr/>
        </p:nvSpPr>
        <p:spPr>
          <a:xfrm>
            <a:off x="652693" y="1924685"/>
            <a:ext cx="10886614" cy="4792915"/>
          </a:xfrm>
          <a:prstGeom prst="rect">
            <a:avLst/>
          </a:prstGeom>
          <a:solidFill>
            <a:schemeClr val="bg1"/>
          </a:solidFill>
          <a:ln w="38100">
            <a:solidFill>
              <a:srgbClr val="FFC000"/>
            </a:solidFill>
          </a:ln>
        </p:spPr>
        <p:txBody>
          <a:bodyPr wrap="square" rtlCol="0">
            <a:spAutoFit/>
          </a:bodyPr>
          <a:lstStyle/>
          <a:p>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1</a:t>
            </a: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000800"/>
                </a:solidFill>
                <a:latin typeface="Times New Roman" panose="02020603050405020304" charset="0"/>
                <a:ea typeface="SimHei" panose="02010609060101010101" charset="-122"/>
                <a:sym typeface="+mn-ea"/>
              </a:rPr>
              <a:t>N-</a:t>
            </a:r>
            <a:r>
              <a:rPr lang="zh-CN" altLang="zh-CN" sz="2400" b="1">
                <a:solidFill>
                  <a:srgbClr val="000800"/>
                </a:solidFill>
                <a:latin typeface="Times New Roman" panose="02020603050405020304" charset="0"/>
                <a:ea typeface="SimHei" panose="02010609060101010101" charset="-122"/>
                <a:sym typeface="+mn-ea"/>
              </a:rPr>
              <a:t>甲基咪唑（</a:t>
            </a:r>
            <a:r>
              <a:rPr lang="zh-CN" altLang="en-US" sz="2400" b="1">
                <a:solidFill>
                  <a:srgbClr val="000800"/>
                </a:solidFill>
                <a:latin typeface="Times New Roman" panose="02020603050405020304" charset="0"/>
                <a:ea typeface="SimHei" panose="02010609060101010101" charset="-122"/>
                <a:sym typeface="+mn-ea"/>
              </a:rPr>
              <a:t>如图</a:t>
            </a:r>
            <a:r>
              <a:rPr lang="zh-CN" altLang="zh-CN" sz="2400" b="1">
                <a:solidFill>
                  <a:srgbClr val="000800"/>
                </a:solidFill>
                <a:latin typeface="Times New Roman" panose="02020603050405020304" charset="0"/>
                <a:ea typeface="SimHei" panose="02010609060101010101" charset="-122"/>
                <a:sym typeface="+mn-ea"/>
              </a:rPr>
              <a:t>）分子中碳原子的杂化轨道类型为</a:t>
            </a:r>
            <a:r>
              <a:rPr lang="en-US" altLang="zh-CN" sz="2400" b="1">
                <a:solidFill>
                  <a:srgbClr val="000800"/>
                </a:solidFill>
                <a:latin typeface="Times New Roman" panose="02020603050405020304" charset="0"/>
                <a:ea typeface="SimHei" panose="02010609060101010101" charset="-122"/>
                <a:sym typeface="+mn-ea"/>
              </a:rPr>
              <a:t> </a:t>
            </a:r>
            <a:r>
              <a:rPr lang="en-US" altLang="zh-CN" sz="2400" b="1" u="sng">
                <a:solidFill>
                  <a:srgbClr val="000800"/>
                </a:solidFill>
                <a:latin typeface="Times New Roman" panose="02020603050405020304" charset="0"/>
                <a:ea typeface="SimHei" panose="02010609060101010101" charset="-122"/>
                <a:sym typeface="+mn-ea"/>
              </a:rPr>
              <a:t>                  </a:t>
            </a:r>
            <a:r>
              <a:rPr lang="zh-CN" altLang="en-US" sz="2400" b="1" u="sng">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a:t>
            </a:r>
          </a:p>
          <a:p>
            <a:endParaRPr lang="zh-CN" altLang="en-US" sz="2400" b="1">
              <a:solidFill>
                <a:srgbClr val="FF0000"/>
              </a:solidFill>
              <a:latin typeface="Times New Roman" panose="02020603050405020304" charset="0"/>
              <a:cs typeface="Times New Roman" panose="02020603050405020304" charset="0"/>
            </a:endParaRPr>
          </a:p>
          <a:p>
            <a:endParaRPr lang="zh-CN" altLang="en-US" sz="2400" b="1">
              <a:solidFill>
                <a:srgbClr val="FF0000"/>
              </a:solidFill>
              <a:latin typeface="Times New Roman" panose="02020603050405020304" charset="0"/>
              <a:cs typeface="Times New Roman" panose="02020603050405020304" charset="0"/>
            </a:endParaRPr>
          </a:p>
          <a:p>
            <a:endParaRPr lang="zh-CN" altLang="en-US" sz="2400" b="1">
              <a:solidFill>
                <a:srgbClr val="FF0000"/>
              </a:solidFill>
              <a:latin typeface="Times New Roman" panose="02020603050405020304" charset="0"/>
              <a:cs typeface="Times New Roman" panose="02020603050405020304" charset="0"/>
            </a:endParaRPr>
          </a:p>
          <a:p>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2</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已知KH</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PO</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是次磷酸的正盐，H</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PO</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的结构式为</a:t>
            </a:r>
            <a:r>
              <a:rPr lang="zh-CN" altLang="en-US" sz="2400" b="1" u="sng">
                <a:latin typeface="Times New Roman" panose="02020603050405020304" charset="0"/>
                <a:cs typeface="Times New Roman" panose="02020603050405020304" charset="0"/>
              </a:rPr>
              <a:t>    </a:t>
            </a:r>
            <a:r>
              <a:rPr lang="en-US" altLang="zh-CN" sz="2400" b="1" u="sng">
                <a:latin typeface="Times New Roman" panose="02020603050405020304" charset="0"/>
                <a:cs typeface="Times New Roman" panose="02020603050405020304" charset="0"/>
              </a:rPr>
              <a:t>                      </a:t>
            </a:r>
            <a:r>
              <a:rPr lang="zh-CN" altLang="en-US" sz="2400" b="1" u="sng">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其中P采取</a:t>
            </a:r>
            <a:r>
              <a:rPr lang="en-US" altLang="zh-CN" sz="2400" b="1" u="sng">
                <a:latin typeface="Times New Roman" panose="02020603050405020304" charset="0"/>
                <a:cs typeface="Times New Roman" panose="02020603050405020304" charset="0"/>
              </a:rPr>
              <a:t>     </a:t>
            </a:r>
            <a:r>
              <a:rPr lang="zh-CN" altLang="en-US" sz="2400" b="1" u="sng">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杂化方式。</a:t>
            </a:r>
          </a:p>
          <a:p>
            <a:pPr fontAlgn="auto">
              <a:lnSpc>
                <a:spcPts val="2880"/>
              </a:lnSpc>
            </a:pPr>
            <a:endParaRPr lang="zh-CN" altLang="en-US" sz="2400" b="1">
              <a:solidFill>
                <a:srgbClr val="FF0000"/>
              </a:solidFill>
              <a:latin typeface="Times New Roman" panose="02020603050405020304" charset="0"/>
              <a:cs typeface="Times New Roman" panose="02020603050405020304" charset="0"/>
            </a:endParaRPr>
          </a:p>
          <a:p>
            <a:pPr>
              <a:lnSpc>
                <a:spcPct val="15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3</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化合物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中S原子采取sp</a:t>
            </a:r>
            <a:r>
              <a:rPr lang="zh-CN" altLang="en-US" sz="2400" b="1" baseline="30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杂化。 (</a:t>
            </a:r>
            <a:r>
              <a:rPr lang="en-US" altLang="zh-CN" sz="2400" b="1">
                <a:latin typeface="Times New Roman" panose="02020603050405020304" charset="0"/>
                <a:cs typeface="Times New Roman" panose="02020603050405020304" charset="0"/>
              </a:rPr>
              <a:t> </a:t>
            </a:r>
            <a:r>
              <a:rPr lang="en-US" altLang="zh-CN" sz="2400" b="1">
                <a:solidFill>
                  <a:srgbClr val="FF0000"/>
                </a:solidFill>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a:t>
            </a:r>
          </a:p>
          <a:p>
            <a:r>
              <a:rPr lang="zh-CN" altLang="en-US" sz="2400" b="1">
                <a:latin typeface="Times New Roman" panose="02020603050405020304" charset="0"/>
                <a:cs typeface="Times New Roman" panose="02020603050405020304" charset="0"/>
              </a:rPr>
              <a:t>		</a:t>
            </a:r>
          </a:p>
          <a:p>
            <a:pPr>
              <a:lnSpc>
                <a:spcPct val="11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4</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硼砂是硼含氧酸的重要钠盐，其阴离子的</a:t>
            </a:r>
          </a:p>
          <a:p>
            <a:pPr>
              <a:lnSpc>
                <a:spcPct val="110000"/>
              </a:lnSpc>
            </a:pPr>
            <a:r>
              <a:rPr lang="zh-CN" altLang="en-US" sz="2400" b="1">
                <a:latin typeface="Times New Roman" panose="02020603050405020304" charset="0"/>
                <a:cs typeface="Times New Roman" panose="02020603050405020304" charset="0"/>
              </a:rPr>
              <a:t>结构如图所示，其中B原子的杂化方式为________。</a:t>
            </a:r>
            <a:endParaRPr lang="en-US" altLang="zh-CN" sz="2400" b="1">
              <a:latin typeface="Times New Roman" panose="02020603050405020304" charset="0"/>
              <a:cs typeface="Times New Roman" panose="02020603050405020304" charset="0"/>
            </a:endParaRPr>
          </a:p>
          <a:p>
            <a:pPr>
              <a:lnSpc>
                <a:spcPct val="110000"/>
              </a:lnSpc>
            </a:pPr>
            <a:endParaRPr lang="zh-CN" altLang="en-US" sz="2400" b="1">
              <a:latin typeface="Times New Roman" panose="02020603050405020304" charset="0"/>
              <a:cs typeface="Times New Roman" panose="02020603050405020304" charset="0"/>
            </a:endParaRPr>
          </a:p>
        </p:txBody>
      </p:sp>
      <p:sp>
        <p:nvSpPr>
          <p:cNvPr id="3" name="文本框 2"/>
          <p:cNvSpPr txBox="1"/>
          <p:nvPr/>
        </p:nvSpPr>
        <p:spPr>
          <a:xfrm>
            <a:off x="8645472" y="1924685"/>
            <a:ext cx="126238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sp</a:t>
            </a:r>
            <a:r>
              <a:rPr lang="zh-CN" altLang="en-US" sz="2400" b="1" baseline="30000">
                <a:solidFill>
                  <a:srgbClr val="FF0000"/>
                </a:solidFill>
                <a:latin typeface="Times New Roman" panose="02020603050405020304" charset="0"/>
                <a:cs typeface="Times New Roman" panose="02020603050405020304" charset="0"/>
                <a:sym typeface="+mn-ea"/>
              </a:rPr>
              <a:t>2</a:t>
            </a:r>
            <a:r>
              <a:rPr lang="zh-CN" altLang="en-US" sz="2400" b="1">
                <a:solidFill>
                  <a:srgbClr val="FF0000"/>
                </a:solidFill>
                <a:latin typeface="Times New Roman" panose="02020603050405020304" charset="0"/>
                <a:cs typeface="Times New Roman" panose="02020603050405020304" charset="0"/>
                <a:sym typeface="+mn-ea"/>
              </a:rPr>
              <a:t>、sp</a:t>
            </a:r>
            <a:r>
              <a:rPr lang="zh-CN" altLang="en-US" sz="2400" b="1" baseline="30000">
                <a:solidFill>
                  <a:srgbClr val="FF0000"/>
                </a:solidFill>
                <a:latin typeface="Times New Roman" panose="02020603050405020304" charset="0"/>
                <a:cs typeface="Times New Roman" panose="02020603050405020304" charset="0"/>
                <a:sym typeface="+mn-ea"/>
              </a:rPr>
              <a:t>3</a:t>
            </a:r>
          </a:p>
        </p:txBody>
      </p:sp>
      <p:sp>
        <p:nvSpPr>
          <p:cNvPr id="8" name="文本框 7"/>
          <p:cNvSpPr txBox="1"/>
          <p:nvPr/>
        </p:nvSpPr>
        <p:spPr>
          <a:xfrm>
            <a:off x="1164094" y="3730196"/>
            <a:ext cx="87503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    sp</a:t>
            </a:r>
            <a:r>
              <a:rPr lang="zh-CN" altLang="en-US" sz="2400" b="1" baseline="30000">
                <a:solidFill>
                  <a:srgbClr val="FF0000"/>
                </a:solidFill>
                <a:latin typeface="Times New Roman" panose="02020603050405020304" charset="0"/>
                <a:cs typeface="Times New Roman" panose="02020603050405020304" charset="0"/>
                <a:sym typeface="+mn-ea"/>
              </a:rPr>
              <a:t>3</a:t>
            </a:r>
          </a:p>
        </p:txBody>
      </p:sp>
      <p:pic>
        <p:nvPicPr>
          <p:cNvPr id="10" name="图片 23"/>
          <p:cNvPicPr>
            <a:picLocks noChangeAspect="1"/>
          </p:cNvPicPr>
          <p:nvPr/>
        </p:nvPicPr>
        <p:blipFill>
          <a:blip r:embed="rId5" cstate="print"/>
          <a:stretch>
            <a:fillRect/>
          </a:stretch>
        </p:blipFill>
        <p:spPr>
          <a:xfrm>
            <a:off x="8130857" y="3138805"/>
            <a:ext cx="1558925" cy="998855"/>
          </a:xfrm>
          <a:prstGeom prst="rect">
            <a:avLst/>
          </a:prstGeom>
          <a:noFill/>
          <a:ln>
            <a:noFill/>
          </a:ln>
        </p:spPr>
      </p:pic>
      <p:sp>
        <p:nvSpPr>
          <p:cNvPr id="12" name="文本框 11"/>
          <p:cNvSpPr txBox="1"/>
          <p:nvPr/>
        </p:nvSpPr>
        <p:spPr>
          <a:xfrm>
            <a:off x="6096000" y="5821921"/>
            <a:ext cx="141478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 sp</a:t>
            </a:r>
            <a:r>
              <a:rPr lang="zh-CN" altLang="en-US" sz="2400" b="1" baseline="30000">
                <a:solidFill>
                  <a:srgbClr val="FF0000"/>
                </a:solidFill>
                <a:latin typeface="Times New Roman" panose="02020603050405020304" charset="0"/>
                <a:cs typeface="Times New Roman" panose="02020603050405020304" charset="0"/>
                <a:sym typeface="+mn-ea"/>
              </a:rPr>
              <a:t>2</a:t>
            </a:r>
            <a:r>
              <a:rPr lang="zh-CN" altLang="en-US" sz="2400" b="1">
                <a:solidFill>
                  <a:srgbClr val="FF0000"/>
                </a:solidFill>
                <a:latin typeface="Times New Roman" panose="02020603050405020304" charset="0"/>
                <a:cs typeface="Times New Roman" panose="02020603050405020304" charset="0"/>
                <a:sym typeface="+mn-ea"/>
              </a:rPr>
              <a:t>、sp</a:t>
            </a:r>
            <a:r>
              <a:rPr lang="zh-CN" altLang="en-US" sz="2400" b="1" baseline="30000">
                <a:solidFill>
                  <a:srgbClr val="FF0000"/>
                </a:solidFill>
                <a:latin typeface="Times New Roman" panose="02020603050405020304" charset="0"/>
                <a:cs typeface="Times New Roman" panose="02020603050405020304" charset="0"/>
                <a:sym typeface="+mn-ea"/>
              </a:rPr>
              <a:t>3</a:t>
            </a:r>
            <a:r>
              <a:rPr lang="zh-CN" altLang="en-US" sz="2400" b="1">
                <a:solidFill>
                  <a:srgbClr val="FF0000"/>
                </a:solidFill>
                <a:latin typeface="Times New Roman" panose="02020603050405020304" charset="0"/>
                <a:cs typeface="Times New Roman" panose="02020603050405020304" charset="0"/>
                <a:sym typeface="+mn-ea"/>
              </a:rPr>
              <a:t> </a:t>
            </a:r>
          </a:p>
        </p:txBody>
      </p:sp>
      <p:pic>
        <p:nvPicPr>
          <p:cNvPr id="14" name="图片 3"/>
          <p:cNvPicPr>
            <a:picLocks noChangeAspect="1"/>
          </p:cNvPicPr>
          <p:nvPr/>
        </p:nvPicPr>
        <p:blipFill>
          <a:blip r:embed="rId6" cstate="print">
            <a:lum bright="-19998" contrast="40000"/>
          </a:blip>
          <a:stretch>
            <a:fillRect/>
          </a:stretch>
        </p:blipFill>
        <p:spPr>
          <a:xfrm>
            <a:off x="2386965" y="4199658"/>
            <a:ext cx="1118235" cy="1338580"/>
          </a:xfrm>
          <a:prstGeom prst="rect">
            <a:avLst/>
          </a:prstGeom>
          <a:noFill/>
          <a:ln>
            <a:noFill/>
          </a:ln>
        </p:spPr>
      </p:pic>
      <p:pic>
        <p:nvPicPr>
          <p:cNvPr id="28" name="图片 76"/>
          <p:cNvPicPr>
            <a:picLocks noChangeAspect="1"/>
          </p:cNvPicPr>
          <p:nvPr/>
        </p:nvPicPr>
        <p:blipFill>
          <a:blip r:embed="rId7" cstate="print"/>
          <a:stretch>
            <a:fillRect/>
          </a:stretch>
        </p:blipFill>
        <p:spPr>
          <a:xfrm>
            <a:off x="8462688" y="4111522"/>
            <a:ext cx="2609215" cy="2510790"/>
          </a:xfrm>
          <a:prstGeom prst="rect">
            <a:avLst/>
          </a:prstGeom>
          <a:noFill/>
          <a:ln>
            <a:noFill/>
          </a:ln>
        </p:spPr>
      </p:pic>
      <p:graphicFrame>
        <p:nvGraphicFramePr>
          <p:cNvPr id="15" name="对象 14"/>
          <p:cNvGraphicFramePr>
            <a:graphicFrameLocks noChangeAspect="1"/>
          </p:cNvGraphicFramePr>
          <p:nvPr>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125336713"/>
              </p:ext>
            </p:extLst>
          </p:nvPr>
        </p:nvGraphicFramePr>
        <p:xfrm>
          <a:off x="5121910" y="2455235"/>
          <a:ext cx="1287145" cy="715010"/>
        </p:xfrm>
        <a:graphic>
          <a:graphicData uri="http://schemas.openxmlformats.org/presentationml/2006/ole">
            <p:oleObj spid="_x0000_s1038" name="Document" r:id="rId8" imgW="981075" imgH="542925" progId="">
              <p:embed/>
            </p:oleObj>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219847387"/>
              </p:ext>
            </p:extLst>
          </p:nvPr>
        </p:nvGraphicFramePr>
        <p:xfrm>
          <a:off x="6912662" y="2266633"/>
          <a:ext cx="1722120" cy="1235075"/>
        </p:xfrm>
        <a:graphic>
          <a:graphicData uri="http://schemas.openxmlformats.org/presentationml/2006/ole">
            <p:oleObj spid="_x0000_s1039" name="Document" r:id="rId9" imgW="1247775" imgH="1133475" progId="">
              <p:embed/>
            </p:oleObj>
          </a:graphicData>
        </a:graphic>
      </p:graphicFrame>
      <p:sp>
        <p:nvSpPr>
          <p:cNvPr id="18" name="文本框 17"/>
          <p:cNvSpPr txBox="1"/>
          <p:nvPr/>
        </p:nvSpPr>
        <p:spPr>
          <a:xfrm>
            <a:off x="6613207" y="4684282"/>
            <a:ext cx="617220"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rPr>
              <a:t>√</a:t>
            </a: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88612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907369"/>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11" name="文本框 10"/>
          <p:cNvSpPr txBox="1"/>
          <p:nvPr/>
        </p:nvSpPr>
        <p:spPr>
          <a:xfrm>
            <a:off x="3234690" y="894136"/>
            <a:ext cx="297116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空间构型和杂化轨道</a:t>
            </a:r>
          </a:p>
        </p:txBody>
      </p:sp>
      <p:sp>
        <p:nvSpPr>
          <p:cNvPr id="104" name="文本框 103"/>
          <p:cNvSpPr txBox="1"/>
          <p:nvPr/>
        </p:nvSpPr>
        <p:spPr>
          <a:xfrm>
            <a:off x="229430" y="1505600"/>
            <a:ext cx="6653156" cy="5262979"/>
          </a:xfrm>
          <a:prstGeom prst="rect">
            <a:avLst/>
          </a:prstGeom>
          <a:solidFill>
            <a:schemeClr val="bg1"/>
          </a:solidFill>
          <a:ln w="38100">
            <a:solidFill>
              <a:srgbClr val="FFC000"/>
            </a:solidFill>
          </a:ln>
        </p:spPr>
        <p:txBody>
          <a:bodyPr wrap="square">
            <a:spAutoFit/>
          </a:bodyPr>
          <a:lstStyle/>
          <a:p>
            <a:pPr indent="0"/>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Xe</a:t>
            </a:r>
            <a:r>
              <a:rPr lang="zh-CN" sz="2400" b="1">
                <a:solidFill>
                  <a:srgbClr val="000000"/>
                </a:solidFill>
                <a:latin typeface="Times New Roman" panose="02020603050405020304" charset="0"/>
                <a:ea typeface="Microsoft YaHei" panose="020B0503020204020204" charset="-122"/>
                <a:cs typeface="Times New Roman" panose="02020603050405020304" charset="0"/>
              </a:rPr>
              <a:t>是第五周期的稀有气体元素，与</a:t>
            </a:r>
            <a:r>
              <a:rPr lang="en-US" sz="2400" b="1">
                <a:solidFill>
                  <a:srgbClr val="000000"/>
                </a:solidFill>
                <a:latin typeface="Times New Roman" panose="02020603050405020304" charset="0"/>
                <a:ea typeface="Microsoft YaHei" panose="020B0503020204020204" charset="-122"/>
                <a:cs typeface="Times New Roman" panose="02020603050405020304" charset="0"/>
              </a:rPr>
              <a:t>F</a:t>
            </a:r>
            <a:r>
              <a:rPr lang="zh-CN" sz="2400" b="1">
                <a:solidFill>
                  <a:srgbClr val="000000"/>
                </a:solidFill>
                <a:latin typeface="Times New Roman" panose="02020603050405020304" charset="0"/>
                <a:ea typeface="Microsoft YaHei" panose="020B0503020204020204" charset="-122"/>
                <a:cs typeface="Times New Roman" panose="02020603050405020304" charset="0"/>
              </a:rPr>
              <a:t>形成的</a:t>
            </a:r>
            <a:r>
              <a:rPr lang="en-US" sz="2400" b="1">
                <a:solidFill>
                  <a:srgbClr val="000000"/>
                </a:solidFill>
                <a:latin typeface="Times New Roman" panose="02020603050405020304" charset="0"/>
                <a:ea typeface="Microsoft YaHei" panose="020B0503020204020204" charset="-122"/>
                <a:cs typeface="Times New Roman" panose="02020603050405020304" charset="0"/>
              </a:rPr>
              <a:t>XeF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室温下易升华。</a:t>
            </a:r>
            <a:r>
              <a:rPr lang="en-US" sz="2400" b="1">
                <a:solidFill>
                  <a:srgbClr val="000000"/>
                </a:solidFill>
                <a:latin typeface="Times New Roman" panose="02020603050405020304" charset="0"/>
                <a:ea typeface="Microsoft YaHei" panose="020B0503020204020204" charset="-122"/>
                <a:cs typeface="Times New Roman" panose="02020603050405020304" charset="0"/>
              </a:rPr>
              <a:t>XeF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中心原子的价层电子对数为</a:t>
            </a:r>
            <a:r>
              <a:rPr lang="en-US" sz="2400" b="1" u="sng">
                <a:solidFill>
                  <a:srgbClr val="000000"/>
                </a:solidFill>
                <a:latin typeface="Times New Roman" panose="02020603050405020304" charset="0"/>
                <a:ea typeface="Microsoft YaHei" panose="020B0503020204020204" charset="-122"/>
                <a:cs typeface="Times New Roman" panose="02020603050405020304" charset="0"/>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rPr>
              <a:t>，下列对</a:t>
            </a:r>
            <a:r>
              <a:rPr lang="en-US" sz="2400" b="1">
                <a:solidFill>
                  <a:srgbClr val="000000"/>
                </a:solidFill>
                <a:latin typeface="Times New Roman" panose="02020603050405020304" charset="0"/>
                <a:ea typeface="Microsoft YaHei" panose="020B0503020204020204" charset="-122"/>
                <a:cs typeface="Times New Roman" panose="02020603050405020304" charset="0"/>
              </a:rPr>
              <a:t>XeF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中心原子杂化方式推断合理的是</a:t>
            </a:r>
            <a:r>
              <a:rPr lang="en-US" sz="2400" b="1" u="sng">
                <a:solidFill>
                  <a:srgbClr val="000000"/>
                </a:solidFill>
                <a:latin typeface="Times New Roman" panose="02020603050405020304" charset="0"/>
                <a:ea typeface="Microsoft YaHei" panose="020B0503020204020204" charset="-122"/>
                <a:cs typeface="Times New Roman" panose="02020603050405020304" charset="0"/>
              </a:rPr>
              <a:t>	</a:t>
            </a:r>
            <a:r>
              <a:rPr lang="en-US" sz="2400" b="1">
                <a:solidFill>
                  <a:srgbClr val="00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填标号</a:t>
            </a:r>
            <a:r>
              <a:rPr lang="en-US" sz="2400" b="1">
                <a:solidFill>
                  <a:srgbClr val="00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endParaRPr lang="en-US" sz="2400" b="1">
              <a:solidFill>
                <a:srgbClr val="000000"/>
              </a:solidFill>
              <a:latin typeface="Times New Roman" panose="02020603050405020304" charset="0"/>
              <a:ea typeface="Microsoft YaHei" panose="020B0503020204020204" charset="-122"/>
              <a:cs typeface="Times New Roman" panose="02020603050405020304" charset="0"/>
            </a:endParaRPr>
          </a:p>
          <a:p>
            <a:pPr indent="0"/>
            <a:r>
              <a:rPr lang="en-US" sz="2400" b="1">
                <a:solidFill>
                  <a:srgbClr val="000000"/>
                </a:solidFill>
                <a:latin typeface="Times New Roman" panose="02020603050405020304" charset="0"/>
                <a:ea typeface="Microsoft YaHei" panose="020B0503020204020204" charset="-122"/>
                <a:cs typeface="Times New Roman" panose="02020603050405020304" charset="0"/>
              </a:rPr>
              <a:t>A</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err="1">
                <a:solidFill>
                  <a:srgbClr val="000000"/>
                </a:solidFill>
                <a:latin typeface="Times New Roman" panose="02020603050405020304" charset="0"/>
                <a:ea typeface="Microsoft YaHei" panose="020B0503020204020204" charset="-122"/>
                <a:cs typeface="Times New Roman" panose="02020603050405020304" charset="0"/>
              </a:rPr>
              <a:t>sp 	  B</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sp</a:t>
            </a:r>
            <a:r>
              <a:rPr lang="en-US" sz="2400" b="1" baseline="30000">
                <a:solidFill>
                  <a:srgbClr val="000000"/>
                </a:solidFill>
                <a:latin typeface="Times New Roman" panose="02020603050405020304" charset="0"/>
                <a:ea typeface="Microsoft YaHei" panose="020B0503020204020204" charset="-122"/>
                <a:cs typeface="Times New Roman" panose="02020603050405020304" charset="0"/>
              </a:rPr>
              <a:t>2</a:t>
            </a:r>
            <a:r>
              <a:rPr lang="en-US" sz="2400" b="1">
                <a:solidFill>
                  <a:srgbClr val="000000"/>
                </a:solidFill>
                <a:latin typeface="Times New Roman" panose="02020603050405020304" charset="0"/>
                <a:ea typeface="Microsoft YaHei" panose="020B0503020204020204" charset="-122"/>
                <a:cs typeface="Times New Roman" panose="02020603050405020304" charset="0"/>
              </a:rPr>
              <a:t>   C</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sp</a:t>
            </a:r>
            <a:r>
              <a:rPr lang="en-US" sz="2400" b="1" baseline="30000">
                <a:solidFill>
                  <a:srgbClr val="000000"/>
                </a:solidFill>
                <a:latin typeface="Times New Roman" panose="02020603050405020304" charset="0"/>
                <a:ea typeface="Microsoft YaHei" panose="020B0503020204020204" charset="-122"/>
                <a:cs typeface="Times New Roman" panose="02020603050405020304" charset="0"/>
              </a:rPr>
              <a:t>3     </a:t>
            </a:r>
            <a:r>
              <a:rPr lang="en-US" sz="2400" b="1">
                <a:solidFill>
                  <a:srgbClr val="000000"/>
                </a:solidFill>
                <a:latin typeface="Times New Roman" panose="02020603050405020304" charset="0"/>
                <a:ea typeface="Microsoft YaHei" panose="020B0503020204020204" charset="-122"/>
                <a:cs typeface="Times New Roman" panose="02020603050405020304" charset="0"/>
              </a:rPr>
              <a:t>D</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sp</a:t>
            </a:r>
            <a:r>
              <a:rPr lang="en-US" sz="2400" b="1" baseline="30000">
                <a:solidFill>
                  <a:srgbClr val="000000"/>
                </a:solidFill>
                <a:latin typeface="Times New Roman" panose="02020603050405020304" charset="0"/>
                <a:ea typeface="Microsoft YaHei" panose="020B0503020204020204" charset="-122"/>
                <a:cs typeface="Times New Roman" panose="02020603050405020304" charset="0"/>
              </a:rPr>
              <a:t>3</a:t>
            </a:r>
            <a:r>
              <a:rPr lang="en-US" sz="2400" b="1">
                <a:solidFill>
                  <a:srgbClr val="000000"/>
                </a:solidFill>
                <a:latin typeface="Times New Roman" panose="02020603050405020304" charset="0"/>
                <a:ea typeface="Microsoft YaHei" panose="020B0503020204020204" charset="-122"/>
                <a:cs typeface="Times New Roman" panose="02020603050405020304" charset="0"/>
              </a:rPr>
              <a:t>d</a:t>
            </a:r>
            <a:endParaRPr lang="zh-CN"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SiCl</a:t>
            </a:r>
            <a:r>
              <a:rPr lang="en-US" sz="2400" b="1" baseline="-25000">
                <a:latin typeface="Times New Roman" panose="02020603050405020304" charset="0"/>
                <a:ea typeface="Microsoft YaHei" panose="020B0503020204020204" charset="-122"/>
                <a:cs typeface="Times New Roman" panose="02020603050405020304" charset="0"/>
              </a:rPr>
              <a:t>4</a:t>
            </a:r>
            <a:r>
              <a:rPr lang="zh-CN" sz="2400" b="1">
                <a:latin typeface="Times New Roman" panose="02020603050405020304" charset="0"/>
                <a:ea typeface="Microsoft YaHei" panose="020B0503020204020204" charset="-122"/>
                <a:cs typeface="Times New Roman" panose="02020603050405020304" charset="0"/>
              </a:rPr>
              <a:t>是生产高纯硅的前驱体，其中</a:t>
            </a:r>
            <a:r>
              <a:rPr lang="en-US" sz="2400" b="1">
                <a:latin typeface="Times New Roman" panose="02020603050405020304" charset="0"/>
                <a:ea typeface="Microsoft YaHei" panose="020B0503020204020204" charset="-122"/>
                <a:cs typeface="Times New Roman" panose="02020603050405020304" charset="0"/>
              </a:rPr>
              <a:t>Si</a:t>
            </a:r>
            <a:r>
              <a:rPr lang="zh-CN" sz="2400" b="1">
                <a:latin typeface="Times New Roman" panose="02020603050405020304" charset="0"/>
                <a:ea typeface="Microsoft YaHei" panose="020B0503020204020204" charset="-122"/>
                <a:cs typeface="Times New Roman" panose="02020603050405020304" charset="0"/>
              </a:rPr>
              <a:t>采取的杂化类型为</a:t>
            </a:r>
            <a:r>
              <a:rPr lang="en-US" sz="2400" b="1" u="sng">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SiCl</a:t>
            </a:r>
            <a:r>
              <a:rPr lang="en-US" sz="2400" b="1" baseline="-25000">
                <a:latin typeface="Times New Roman" panose="02020603050405020304" charset="0"/>
                <a:ea typeface="Microsoft YaHei" panose="020B0503020204020204" charset="-122"/>
                <a:cs typeface="Times New Roman" panose="02020603050405020304" charset="0"/>
              </a:rPr>
              <a:t>4</a:t>
            </a:r>
            <a:r>
              <a:rPr lang="zh-CN" sz="2400" b="1">
                <a:latin typeface="Times New Roman" panose="02020603050405020304" charset="0"/>
                <a:ea typeface="Microsoft YaHei" panose="020B0503020204020204" charset="-122"/>
                <a:cs typeface="Times New Roman" panose="02020603050405020304" charset="0"/>
              </a:rPr>
              <a:t>可发生水解反应，机理如下：</a:t>
            </a:r>
          </a:p>
          <a:p>
            <a:pPr indent="0"/>
            <a:endParaRPr lang="en-US" altLang="zh-CN" sz="2400" b="1">
              <a:latin typeface="Times New Roman" panose="02020603050405020304" charset="0"/>
              <a:ea typeface="Microsoft YaHei" panose="020B0503020204020204" charset="-122"/>
              <a:cs typeface="Times New Roman" panose="02020603050405020304" charset="0"/>
              <a:sym typeface="+mn-ea"/>
            </a:endParaRPr>
          </a:p>
          <a:p>
            <a:pPr indent="0"/>
            <a:endParaRPr lang="en-US" altLang="zh-CN" sz="2400" b="1">
              <a:latin typeface="Times New Roman" panose="02020603050405020304" charset="0"/>
              <a:ea typeface="Microsoft YaHei" panose="020B0503020204020204" charset="-122"/>
              <a:cs typeface="Times New Roman" panose="02020603050405020304" charset="0"/>
              <a:sym typeface="+mn-ea"/>
            </a:endParaRPr>
          </a:p>
          <a:p>
            <a:pPr indent="0"/>
            <a:endParaRPr lang="en-US" altLang="zh-CN" sz="2400" b="1">
              <a:latin typeface="Times New Roman" panose="02020603050405020304" charset="0"/>
              <a:ea typeface="Microsoft YaHei" panose="020B0503020204020204" charset="-122"/>
              <a:cs typeface="Times New Roman" panose="02020603050405020304" charset="0"/>
              <a:sym typeface="+mn-ea"/>
            </a:endParaRPr>
          </a:p>
          <a:p>
            <a:pPr indent="0"/>
            <a:r>
              <a:rPr lang="zh-CN" sz="2400" b="1">
                <a:latin typeface="Times New Roman" panose="02020603050405020304" charset="0"/>
                <a:ea typeface="Microsoft YaHei" panose="020B0503020204020204" charset="-122"/>
                <a:cs typeface="Times New Roman" panose="02020603050405020304" charset="0"/>
                <a:sym typeface="+mn-ea"/>
              </a:rPr>
              <a:t>含</a:t>
            </a:r>
            <a:r>
              <a:rPr lang="en-US" sz="2400" b="1">
                <a:latin typeface="Times New Roman" panose="02020603050405020304" charset="0"/>
                <a:ea typeface="Microsoft YaHei" panose="020B0503020204020204" charset="-122"/>
                <a:cs typeface="Times New Roman" panose="02020603050405020304" charset="0"/>
                <a:sym typeface="+mn-ea"/>
              </a:rPr>
              <a:t>s</a:t>
            </a:r>
            <a:r>
              <a:rPr lang="zh-CN" sz="2400" b="1">
                <a:latin typeface="Times New Roman" panose="02020603050405020304" charset="0"/>
                <a:ea typeface="Microsoft YaHei" panose="020B0503020204020204" charset="-122"/>
                <a:cs typeface="Times New Roman" panose="02020603050405020304" charset="0"/>
                <a:sym typeface="+mn-ea"/>
              </a:rPr>
              <a:t>、</a:t>
            </a:r>
            <a:r>
              <a:rPr lang="en-US" sz="2400" b="1">
                <a:latin typeface="Times New Roman" panose="02020603050405020304" charset="0"/>
                <a:ea typeface="Microsoft YaHei" panose="020B0503020204020204" charset="-122"/>
                <a:cs typeface="Times New Roman" panose="02020603050405020304" charset="0"/>
                <a:sym typeface="+mn-ea"/>
              </a:rPr>
              <a:t>p</a:t>
            </a:r>
            <a:r>
              <a:rPr lang="zh-CN" sz="2400" b="1">
                <a:latin typeface="Times New Roman" panose="02020603050405020304" charset="0"/>
                <a:ea typeface="Microsoft YaHei" panose="020B0503020204020204" charset="-122"/>
                <a:cs typeface="Times New Roman" panose="02020603050405020304" charset="0"/>
                <a:sym typeface="+mn-ea"/>
              </a:rPr>
              <a:t>、</a:t>
            </a:r>
            <a:r>
              <a:rPr lang="en-US" sz="2400" b="1">
                <a:latin typeface="Times New Roman" panose="02020603050405020304" charset="0"/>
                <a:ea typeface="Microsoft YaHei" panose="020B0503020204020204" charset="-122"/>
                <a:cs typeface="Times New Roman" panose="02020603050405020304" charset="0"/>
                <a:sym typeface="+mn-ea"/>
              </a:rPr>
              <a:t>d</a:t>
            </a:r>
            <a:r>
              <a:rPr lang="zh-CN" sz="2400" b="1">
                <a:latin typeface="Times New Roman" panose="02020603050405020304" charset="0"/>
                <a:ea typeface="Microsoft YaHei" panose="020B0503020204020204" charset="-122"/>
                <a:cs typeface="Times New Roman" panose="02020603050405020304" charset="0"/>
                <a:sym typeface="+mn-ea"/>
              </a:rPr>
              <a:t>轨道的杂化类型有：</a:t>
            </a:r>
            <a:r>
              <a:rPr lang="en-US" sz="2400" b="1">
                <a:latin typeface="Times New Roman" panose="02020603050405020304" charset="0"/>
                <a:ea typeface="Microsoft YaHei" panose="020B0503020204020204" charset="-122"/>
                <a:cs typeface="Times New Roman" panose="02020603050405020304" charset="0"/>
                <a:sym typeface="+mn-ea"/>
              </a:rPr>
              <a:t>①dsp</a:t>
            </a:r>
            <a:r>
              <a:rPr lang="en-US" sz="2400" b="1" baseline="30000">
                <a:latin typeface="Times New Roman" panose="02020603050405020304" charset="0"/>
                <a:ea typeface="Microsoft YaHei" panose="020B0503020204020204" charset="-122"/>
                <a:cs typeface="Times New Roman" panose="02020603050405020304" charset="0"/>
                <a:sym typeface="+mn-ea"/>
              </a:rPr>
              <a:t>2</a:t>
            </a:r>
            <a:r>
              <a:rPr lang="zh-CN" sz="2400" b="1">
                <a:latin typeface="Times New Roman" panose="02020603050405020304" charset="0"/>
                <a:ea typeface="Microsoft YaHei" panose="020B0503020204020204" charset="-122"/>
                <a:cs typeface="Times New Roman" panose="02020603050405020304" charset="0"/>
                <a:sym typeface="+mn-ea"/>
              </a:rPr>
              <a:t>、</a:t>
            </a:r>
            <a:r>
              <a:rPr lang="en-US" sz="2400" b="1">
                <a:latin typeface="Times New Roman" panose="02020603050405020304" charset="0"/>
                <a:ea typeface="Microsoft YaHei" panose="020B0503020204020204" charset="-122"/>
                <a:cs typeface="Times New Roman" panose="02020603050405020304" charset="0"/>
                <a:sym typeface="+mn-ea"/>
              </a:rPr>
              <a:t>②sp</a:t>
            </a:r>
            <a:r>
              <a:rPr lang="en-US" sz="2400" b="1" baseline="30000">
                <a:latin typeface="Times New Roman" panose="02020603050405020304" charset="0"/>
                <a:ea typeface="Microsoft YaHei" panose="020B0503020204020204" charset="-122"/>
                <a:cs typeface="Times New Roman" panose="02020603050405020304" charset="0"/>
                <a:sym typeface="+mn-ea"/>
              </a:rPr>
              <a:t>3</a:t>
            </a:r>
            <a:r>
              <a:rPr lang="en-US" sz="2400" b="1">
                <a:latin typeface="Times New Roman" panose="02020603050405020304" charset="0"/>
                <a:ea typeface="Microsoft YaHei" panose="020B0503020204020204" charset="-122"/>
                <a:cs typeface="Times New Roman" panose="02020603050405020304" charset="0"/>
                <a:sym typeface="+mn-ea"/>
              </a:rPr>
              <a:t>d</a:t>
            </a:r>
            <a:r>
              <a:rPr lang="zh-CN" sz="2400" b="1">
                <a:latin typeface="Times New Roman" panose="02020603050405020304" charset="0"/>
                <a:ea typeface="Microsoft YaHei" panose="020B0503020204020204" charset="-122"/>
                <a:cs typeface="Times New Roman" panose="02020603050405020304" charset="0"/>
                <a:sym typeface="+mn-ea"/>
              </a:rPr>
              <a:t>、</a:t>
            </a:r>
            <a:r>
              <a:rPr lang="en-US" sz="2400" b="1">
                <a:latin typeface="Times New Roman" panose="02020603050405020304" charset="0"/>
                <a:ea typeface="Microsoft YaHei" panose="020B0503020204020204" charset="-122"/>
                <a:cs typeface="Times New Roman" panose="02020603050405020304" charset="0"/>
                <a:sym typeface="+mn-ea"/>
              </a:rPr>
              <a:t>③sp</a:t>
            </a:r>
            <a:r>
              <a:rPr lang="en-US" sz="2400" b="1" baseline="30000">
                <a:latin typeface="Times New Roman" panose="02020603050405020304" charset="0"/>
                <a:ea typeface="Microsoft YaHei" panose="020B0503020204020204" charset="-122"/>
                <a:cs typeface="Times New Roman" panose="02020603050405020304" charset="0"/>
                <a:sym typeface="+mn-ea"/>
              </a:rPr>
              <a:t>3</a:t>
            </a:r>
            <a:r>
              <a:rPr lang="en-US" sz="2400" b="1">
                <a:latin typeface="Times New Roman" panose="02020603050405020304" charset="0"/>
                <a:ea typeface="Microsoft YaHei" panose="020B0503020204020204" charset="-122"/>
                <a:cs typeface="Times New Roman" panose="02020603050405020304" charset="0"/>
                <a:sym typeface="+mn-ea"/>
              </a:rPr>
              <a:t>d</a:t>
            </a:r>
            <a:r>
              <a:rPr lang="en-US" sz="2400" b="1" baseline="30000">
                <a:latin typeface="Times New Roman" panose="02020603050405020304" charset="0"/>
                <a:ea typeface="Microsoft YaHei" panose="020B0503020204020204" charset="-122"/>
                <a:cs typeface="Times New Roman" panose="02020603050405020304" charset="0"/>
                <a:sym typeface="+mn-ea"/>
              </a:rPr>
              <a:t>2</a:t>
            </a:r>
            <a:r>
              <a:rPr lang="zh-CN" sz="2400" b="1">
                <a:latin typeface="Times New Roman" panose="02020603050405020304" charset="0"/>
                <a:ea typeface="Microsoft YaHei" panose="020B0503020204020204" charset="-122"/>
                <a:cs typeface="Times New Roman" panose="02020603050405020304" charset="0"/>
                <a:sym typeface="+mn-ea"/>
              </a:rPr>
              <a:t>，中间体</a:t>
            </a:r>
            <a:r>
              <a:rPr lang="en-US" sz="2400" b="1">
                <a:latin typeface="Times New Roman" panose="02020603050405020304" charset="0"/>
                <a:ea typeface="Microsoft YaHei" panose="020B0503020204020204" charset="-122"/>
                <a:cs typeface="Times New Roman" panose="02020603050405020304" charset="0"/>
                <a:sym typeface="+mn-ea"/>
              </a:rPr>
              <a:t>SiCl</a:t>
            </a:r>
            <a:r>
              <a:rPr lang="en-US" sz="2400" b="1" baseline="-25000">
                <a:latin typeface="Times New Roman" panose="02020603050405020304" charset="0"/>
                <a:ea typeface="Microsoft YaHei" panose="020B0503020204020204" charset="-122"/>
                <a:cs typeface="Times New Roman" panose="02020603050405020304" charset="0"/>
                <a:sym typeface="+mn-ea"/>
              </a:rPr>
              <a:t>4</a:t>
            </a:r>
            <a:r>
              <a:rPr lang="en-US" sz="2400" b="1">
                <a:latin typeface="Times New Roman" panose="02020603050405020304" charset="0"/>
                <a:ea typeface="Microsoft YaHei" panose="020B0503020204020204" charset="-122"/>
                <a:cs typeface="Times New Roman" panose="02020603050405020304" charset="0"/>
                <a:sym typeface="+mn-ea"/>
              </a:rPr>
              <a:t>(H</a:t>
            </a:r>
            <a:r>
              <a:rPr lang="en-US" sz="2400" b="1" baseline="-25000">
                <a:latin typeface="Times New Roman" panose="02020603050405020304" charset="0"/>
                <a:ea typeface="Microsoft YaHei" panose="020B0503020204020204" charset="-122"/>
                <a:cs typeface="Times New Roman" panose="02020603050405020304" charset="0"/>
                <a:sym typeface="+mn-ea"/>
              </a:rPr>
              <a:t>2</a:t>
            </a:r>
            <a:r>
              <a:rPr lang="en-US" sz="2400" b="1">
                <a:latin typeface="Times New Roman" panose="02020603050405020304" charset="0"/>
                <a:ea typeface="Microsoft YaHei" panose="020B0503020204020204" charset="-122"/>
                <a:cs typeface="Times New Roman" panose="02020603050405020304" charset="0"/>
                <a:sym typeface="+mn-ea"/>
              </a:rPr>
              <a:t>O)</a:t>
            </a:r>
            <a:r>
              <a:rPr lang="zh-CN" sz="2400" b="1">
                <a:latin typeface="Times New Roman" panose="02020603050405020304" charset="0"/>
                <a:ea typeface="Microsoft YaHei" panose="020B0503020204020204" charset="-122"/>
                <a:cs typeface="Times New Roman" panose="02020603050405020304" charset="0"/>
                <a:sym typeface="+mn-ea"/>
              </a:rPr>
              <a:t>中</a:t>
            </a:r>
            <a:r>
              <a:rPr lang="en-US" sz="2400" b="1">
                <a:latin typeface="Times New Roman" panose="02020603050405020304" charset="0"/>
                <a:ea typeface="Microsoft YaHei" panose="020B0503020204020204" charset="-122"/>
                <a:cs typeface="Times New Roman" panose="02020603050405020304" charset="0"/>
                <a:sym typeface="+mn-ea"/>
              </a:rPr>
              <a:t>Si</a:t>
            </a:r>
            <a:r>
              <a:rPr lang="zh-CN" sz="2400" b="1">
                <a:latin typeface="Times New Roman" panose="02020603050405020304" charset="0"/>
                <a:ea typeface="Microsoft YaHei" panose="020B0503020204020204" charset="-122"/>
                <a:cs typeface="Times New Roman" panose="02020603050405020304" charset="0"/>
                <a:sym typeface="+mn-ea"/>
              </a:rPr>
              <a:t>采取的杂化类型为</a:t>
            </a:r>
            <a:r>
              <a:rPr lang="en-US" sz="2400" b="1">
                <a:latin typeface="Times New Roman" panose="02020603050405020304" charset="0"/>
                <a:ea typeface="Microsoft YaHei" panose="020B0503020204020204" charset="-122"/>
                <a:cs typeface="Times New Roman" panose="02020603050405020304" charset="0"/>
                <a:sym typeface="+mn-ea"/>
              </a:rPr>
              <a:t>(</a:t>
            </a:r>
            <a:r>
              <a:rPr lang="zh-CN" sz="2400" b="1">
                <a:latin typeface="Times New Roman" panose="02020603050405020304" charset="0"/>
                <a:ea typeface="Microsoft YaHei" panose="020B0503020204020204" charset="-122"/>
                <a:cs typeface="Times New Roman" panose="02020603050405020304" charset="0"/>
                <a:sym typeface="+mn-ea"/>
              </a:rPr>
              <a:t>填标号</a:t>
            </a:r>
            <a:r>
              <a:rPr lang="en-US" sz="2400" b="1">
                <a:latin typeface="Times New Roman" panose="02020603050405020304" charset="0"/>
                <a:ea typeface="Microsoft YaHei" panose="020B0503020204020204" charset="-122"/>
                <a:cs typeface="Times New Roman" panose="02020603050405020304" charset="0"/>
                <a:sym typeface="+mn-ea"/>
              </a:rPr>
              <a:t>)</a:t>
            </a:r>
            <a:r>
              <a:rPr lang="en-US" sz="2400" b="1" u="sng">
                <a:latin typeface="Times New Roman" panose="02020603050405020304" charset="0"/>
                <a:ea typeface="Microsoft YaHei" panose="020B0503020204020204" charset="-122"/>
                <a:cs typeface="Times New Roman" panose="02020603050405020304" charset="0"/>
                <a:sym typeface="+mn-ea"/>
              </a:rPr>
              <a:t>	</a:t>
            </a:r>
            <a:r>
              <a:rPr lang="zh-CN" sz="2400" b="1">
                <a:latin typeface="Times New Roman" panose="02020603050405020304" charset="0"/>
                <a:ea typeface="Microsoft YaHei" panose="020B0503020204020204" charset="-122"/>
                <a:cs typeface="Times New Roman" panose="02020603050405020304" charset="0"/>
                <a:sym typeface="+mn-ea"/>
              </a:rPr>
              <a:t>。</a:t>
            </a:r>
          </a:p>
        </p:txBody>
      </p:sp>
      <p:pic>
        <p:nvPicPr>
          <p:cNvPr id="12" name="图片 11"/>
          <p:cNvPicPr/>
          <p:nvPr/>
        </p:nvPicPr>
        <p:blipFill>
          <a:blip r:embed="rId5" cstate="print"/>
          <a:stretch>
            <a:fillRect/>
          </a:stretch>
        </p:blipFill>
        <p:spPr>
          <a:xfrm>
            <a:off x="1429834" y="4290694"/>
            <a:ext cx="4244456" cy="1158128"/>
          </a:xfrm>
          <a:prstGeom prst="rect">
            <a:avLst/>
          </a:prstGeom>
          <a:noFill/>
          <a:ln w="9525">
            <a:noFill/>
          </a:ln>
        </p:spPr>
      </p:pic>
      <p:sp>
        <p:nvSpPr>
          <p:cNvPr id="13" name="文本框 12"/>
          <p:cNvSpPr txBox="1"/>
          <p:nvPr/>
        </p:nvSpPr>
        <p:spPr>
          <a:xfrm>
            <a:off x="1696402" y="6211684"/>
            <a:ext cx="487680" cy="460375"/>
          </a:xfrm>
          <a:prstGeom prst="rect">
            <a:avLst/>
          </a:prstGeom>
          <a:noFill/>
        </p:spPr>
        <p:txBody>
          <a:bodyPr wrap="none" rtlCol="0">
            <a:spAutoFit/>
          </a:bodyPr>
          <a:lstStyle/>
          <a:p>
            <a:pPr indent="0"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②</a:t>
            </a: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14" name="文本框 13"/>
          <p:cNvSpPr txBox="1"/>
          <p:nvPr/>
        </p:nvSpPr>
        <p:spPr>
          <a:xfrm>
            <a:off x="1797050" y="2319368"/>
            <a:ext cx="335280" cy="460375"/>
          </a:xfrm>
          <a:prstGeom prst="rect">
            <a:avLst/>
          </a:prstGeom>
          <a:noFill/>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5</a:t>
            </a: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15" name="文本框 14"/>
          <p:cNvSpPr txBox="1"/>
          <p:nvPr/>
        </p:nvSpPr>
        <p:spPr>
          <a:xfrm>
            <a:off x="1839282" y="2607082"/>
            <a:ext cx="403225" cy="460375"/>
          </a:xfrm>
          <a:prstGeom prst="rect">
            <a:avLst/>
          </a:prstGeom>
          <a:noFill/>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D</a:t>
            </a: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2284095" y="3777932"/>
            <a:ext cx="570230" cy="460375"/>
          </a:xfrm>
          <a:prstGeom prst="rect">
            <a:avLst/>
          </a:prstGeom>
          <a:noFill/>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sp</a:t>
            </a:r>
            <a:r>
              <a:rPr lang="en-US" sz="24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3</a:t>
            </a:r>
            <a:endParaRPr lang="zh-CN" altLang="en-US" sz="2400" b="1">
              <a:latin typeface="Times New Roman" panose="02020603050405020304" charset="0"/>
              <a:ea typeface="Microsoft YaHei" panose="020B0503020204020204" charset="-122"/>
              <a:cs typeface="Times New Roman" panose="02020603050405020304" charset="0"/>
            </a:endParaRPr>
          </a:p>
        </p:txBody>
      </p:sp>
      <p:graphicFrame>
        <p:nvGraphicFramePr>
          <p:cNvPr id="179255" name="表格 179254"/>
          <p:cNvGraphicFramePr>
            <a:graphicFrameLocks noGrp="1"/>
          </p:cNvGraphicFramePr>
          <p:nvPr>
            <p:custDataLst>
              <p:tags r:id="rId3"/>
            </p:custDataLst>
          </p:nvPr>
        </p:nvGraphicFramePr>
        <p:xfrm>
          <a:off x="7020560" y="2043430"/>
          <a:ext cx="4951730" cy="4187320"/>
        </p:xfrm>
        <a:graphic>
          <a:graphicData uri="http://schemas.openxmlformats.org/drawingml/2006/table">
            <a:tbl>
              <a:tblPr/>
              <a:tblGrid>
                <a:gridCol w="90487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154051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130746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gridCol w="119888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3"/>
                    </a:ext>
                  </a:extLst>
                </a:gridCol>
              </a:tblGrid>
              <a:tr h="7645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Microsoft YaHei" panose="020B0503020204020204" charset="-122"/>
                          <a:ea typeface="Microsoft YaHei" panose="020B0503020204020204" charset="-122"/>
                        </a:rPr>
                        <a:t>杂化</a:t>
                      </a:r>
                    </a:p>
                    <a:p>
                      <a:pPr marL="0" lvl="0" indent="0">
                        <a:buNone/>
                      </a:pPr>
                      <a:r>
                        <a:rPr lang="zh-CN" altLang="en-US" sz="2000" b="1">
                          <a:solidFill>
                            <a:srgbClr val="C00000"/>
                          </a:solidFill>
                          <a:latin typeface="Microsoft YaHei" panose="020B0503020204020204" charset="-122"/>
                          <a:ea typeface="Microsoft YaHei" panose="020B0503020204020204" charset="-122"/>
                        </a:rPr>
                        <a:t>类型</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solidFill>
                            <a:srgbClr val="C00000"/>
                          </a:solidFill>
                          <a:latin typeface="Times New Roman" panose="02020603050405020304" charset="0"/>
                        </a:rPr>
                        <a:t>dsp</a:t>
                      </a:r>
                      <a:r>
                        <a:rPr lang="en-US" altLang="zh-CN" sz="2000" b="1" baseline="30000">
                          <a:solidFill>
                            <a:srgbClr val="C00000"/>
                          </a:solidFill>
                          <a:latin typeface="Times New Roman" panose="02020603050405020304" charset="0"/>
                        </a:rPr>
                        <a:t>2</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solidFill>
                            <a:srgbClr val="C00000"/>
                          </a:solidFill>
                          <a:latin typeface="Times New Roman" panose="02020603050405020304" charset="0"/>
                        </a:rPr>
                        <a:t>sp</a:t>
                      </a:r>
                      <a:r>
                        <a:rPr lang="en-US" altLang="zh-CN" sz="2000" b="1" baseline="30000">
                          <a:solidFill>
                            <a:srgbClr val="C00000"/>
                          </a:solidFill>
                          <a:latin typeface="Times New Roman" panose="02020603050405020304" charset="0"/>
                        </a:rPr>
                        <a:t>3</a:t>
                      </a:r>
                      <a:r>
                        <a:rPr lang="en-US" altLang="zh-CN" sz="2000" b="1">
                          <a:solidFill>
                            <a:srgbClr val="C00000"/>
                          </a:solidFill>
                          <a:latin typeface="Times New Roman" panose="02020603050405020304" charset="0"/>
                        </a:rPr>
                        <a:t>d</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solidFill>
                            <a:srgbClr val="C00000"/>
                          </a:solidFill>
                          <a:latin typeface="Times New Roman" panose="02020603050405020304" charset="0"/>
                        </a:rPr>
                        <a:t>sp</a:t>
                      </a:r>
                      <a:r>
                        <a:rPr lang="en-US" altLang="zh-CN" sz="2000" b="1" baseline="30000">
                          <a:solidFill>
                            <a:srgbClr val="C00000"/>
                          </a:solidFill>
                          <a:latin typeface="Times New Roman" panose="02020603050405020304" charset="0"/>
                        </a:rPr>
                        <a:t>3</a:t>
                      </a:r>
                      <a:r>
                        <a:rPr lang="en-US" altLang="zh-CN" sz="2000" b="1">
                          <a:solidFill>
                            <a:srgbClr val="C00000"/>
                          </a:solidFill>
                          <a:latin typeface="Times New Roman" panose="02020603050405020304" charset="0"/>
                        </a:rPr>
                        <a:t>d</a:t>
                      </a:r>
                      <a:r>
                        <a:rPr lang="en-US" altLang="zh-CN" sz="2000" b="1" baseline="30000">
                          <a:solidFill>
                            <a:srgbClr val="C00000"/>
                          </a:solidFill>
                          <a:latin typeface="Times New Roman" panose="02020603050405020304" charset="0"/>
                        </a:rPr>
                        <a:t>2</a:t>
                      </a:r>
                      <a:endParaRPr lang="en-US" altLang="zh-CN" sz="2000" b="1">
                        <a:solidFill>
                          <a:srgbClr val="C00000"/>
                        </a:solidFill>
                        <a:latin typeface="Times New Roman" panose="02020603050405020304" charset="0"/>
                      </a:endParaRPr>
                    </a:p>
                    <a:p>
                      <a:pPr marL="0" lvl="0" indent="0">
                        <a:buNone/>
                      </a:pPr>
                      <a:r>
                        <a:rPr lang="en-US" altLang="zh-CN" sz="2000" b="1">
                          <a:solidFill>
                            <a:srgbClr val="C00000"/>
                          </a:solidFill>
                          <a:latin typeface="Times New Roman" panose="02020603050405020304" charset="0"/>
                        </a:rPr>
                        <a:t>d</a:t>
                      </a:r>
                      <a:r>
                        <a:rPr lang="en-US" altLang="zh-CN" sz="2000" b="1" baseline="30000">
                          <a:solidFill>
                            <a:srgbClr val="C00000"/>
                          </a:solidFill>
                          <a:latin typeface="Times New Roman" panose="02020603050405020304" charset="0"/>
                        </a:rPr>
                        <a:t>2</a:t>
                      </a:r>
                      <a:r>
                        <a:rPr lang="en-US" altLang="zh-CN" sz="2000" b="1">
                          <a:solidFill>
                            <a:srgbClr val="C00000"/>
                          </a:solidFill>
                          <a:latin typeface="Times New Roman" panose="02020603050405020304" charset="0"/>
                        </a:rPr>
                        <a:t>sp</a:t>
                      </a:r>
                      <a:r>
                        <a:rPr lang="en-US" altLang="zh-CN" sz="2000" b="1" baseline="30000">
                          <a:solidFill>
                            <a:srgbClr val="C00000"/>
                          </a:solidFill>
                          <a:latin typeface="Times New Roman" panose="02020603050405020304" charset="0"/>
                        </a:rPr>
                        <a:t>3</a:t>
                      </a: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r h="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Microsoft YaHei" panose="020B0503020204020204" charset="-122"/>
                          <a:ea typeface="Microsoft YaHei" panose="020B0503020204020204" charset="-122"/>
                        </a:rPr>
                        <a:t>杂化</a:t>
                      </a:r>
                    </a:p>
                    <a:p>
                      <a:pPr marL="0" lvl="0" indent="0">
                        <a:buNone/>
                      </a:pPr>
                      <a:r>
                        <a:rPr lang="zh-CN" altLang="en-US" sz="2000" b="1">
                          <a:solidFill>
                            <a:srgbClr val="C00000"/>
                          </a:solidFill>
                          <a:latin typeface="Microsoft YaHei" panose="020B0503020204020204" charset="-122"/>
                          <a:ea typeface="Microsoft YaHei" panose="020B0503020204020204" charset="-122"/>
                        </a:rPr>
                        <a:t>轨道</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4</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5</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6</a:t>
                      </a: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1"/>
                  </a:ext>
                </a:extLst>
              </a:tr>
              <a:tr h="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Microsoft YaHei" panose="020B0503020204020204" charset="-122"/>
                          <a:ea typeface="Microsoft YaHei" panose="020B0503020204020204" charset="-122"/>
                        </a:rPr>
                        <a:t>轨道</a:t>
                      </a:r>
                    </a:p>
                    <a:p>
                      <a:pPr marL="0" lvl="0" indent="0">
                        <a:buNone/>
                      </a:pPr>
                      <a:r>
                        <a:rPr lang="zh-CN" altLang="en-US" sz="2000" b="1">
                          <a:solidFill>
                            <a:srgbClr val="C00000"/>
                          </a:solidFill>
                          <a:latin typeface="Microsoft YaHei" panose="020B0503020204020204" charset="-122"/>
                          <a:ea typeface="Microsoft YaHei" panose="020B0503020204020204" charset="-122"/>
                        </a:rPr>
                        <a:t>夹角</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180°/90°</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90°</a:t>
                      </a:r>
                    </a:p>
                    <a:p>
                      <a:pPr marL="0" lvl="0" indent="0">
                        <a:buNone/>
                      </a:pPr>
                      <a:r>
                        <a:rPr lang="en-US" altLang="zh-CN" sz="2000" b="1">
                          <a:latin typeface="Times New Roman" panose="02020603050405020304" charset="0"/>
                        </a:rPr>
                        <a:t>/120°</a:t>
                      </a:r>
                    </a:p>
                    <a:p>
                      <a:pPr marL="0" lvl="0" indent="0">
                        <a:buNone/>
                      </a:pPr>
                      <a:r>
                        <a:rPr lang="en-US" altLang="zh-CN" sz="2000" b="1">
                          <a:latin typeface="Times New Roman" panose="02020603050405020304" charset="0"/>
                        </a:rPr>
                        <a:t>/180 °</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90°</a:t>
                      </a:r>
                    </a:p>
                    <a:p>
                      <a:pPr marL="0" lvl="0" indent="0">
                        <a:buNone/>
                      </a:pPr>
                      <a:r>
                        <a:rPr lang="en-US" altLang="zh-CN" sz="2000" b="1">
                          <a:latin typeface="Times New Roman" panose="02020603050405020304" charset="0"/>
                        </a:rPr>
                        <a:t>/180°</a:t>
                      </a: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2"/>
                  </a:ext>
                </a:extLst>
              </a:tr>
              <a:tr h="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Microsoft YaHei" panose="020B0503020204020204" charset="-122"/>
                          <a:ea typeface="Microsoft YaHei" panose="020B0503020204020204" charset="-122"/>
                        </a:rPr>
                        <a:t>空间</a:t>
                      </a:r>
                    </a:p>
                    <a:p>
                      <a:pPr marL="0" lvl="0" indent="0">
                        <a:buNone/>
                      </a:pPr>
                      <a:r>
                        <a:rPr lang="zh-CN" altLang="en-US" sz="2000" b="1">
                          <a:solidFill>
                            <a:srgbClr val="C00000"/>
                          </a:solidFill>
                          <a:latin typeface="Microsoft YaHei" panose="020B0503020204020204" charset="-122"/>
                          <a:ea typeface="Microsoft YaHei" panose="020B0503020204020204" charset="-122"/>
                        </a:rPr>
                        <a:t>构型</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latin typeface="Times New Roman" panose="02020603050405020304" charset="0"/>
                        </a:rPr>
                        <a:t>平面</a:t>
                      </a:r>
                    </a:p>
                    <a:p>
                      <a:pPr marL="0" lvl="0" indent="0">
                        <a:buNone/>
                      </a:pPr>
                      <a:r>
                        <a:rPr lang="zh-CN" altLang="en-US" sz="2000" b="1">
                          <a:latin typeface="Times New Roman" panose="02020603050405020304" charset="0"/>
                        </a:rPr>
                        <a:t>正方形</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latin typeface="Times New Roman" panose="02020603050405020304" charset="0"/>
                        </a:rPr>
                        <a:t>三角双锥</a:t>
                      </a:r>
                    </a:p>
                    <a:p>
                      <a:pPr marL="0" lvl="0" indent="0">
                        <a:buNone/>
                      </a:pPr>
                      <a:r>
                        <a:rPr lang="zh-CN" altLang="en-US" sz="2000" b="1">
                          <a:latin typeface="Times New Roman" panose="02020603050405020304" charset="0"/>
                        </a:rPr>
                        <a:t>直线型等</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latin typeface="Times New Roman" panose="02020603050405020304" charset="0"/>
                        </a:rPr>
                        <a:t>正八面体</a:t>
                      </a: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3"/>
                  </a:ext>
                </a:extLst>
              </a:tr>
              <a:tr h="7645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Microsoft YaHei" panose="020B0503020204020204" charset="-122"/>
                          <a:ea typeface="Microsoft YaHei" panose="020B0503020204020204" charset="-122"/>
                        </a:rPr>
                        <a:t>示例</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Cu(NH</a:t>
                      </a:r>
                      <a:r>
                        <a:rPr lang="en-US" altLang="zh-CN" sz="2000" b="1" baseline="-25000">
                          <a:latin typeface="Times New Roman" panose="02020603050405020304" charset="0"/>
                        </a:rPr>
                        <a:t>3</a:t>
                      </a:r>
                      <a:r>
                        <a:rPr lang="en-US" altLang="zh-CN" sz="2000" b="1">
                          <a:latin typeface="Times New Roman" panose="02020603050405020304" charset="0"/>
                        </a:rPr>
                        <a:t>)</a:t>
                      </a:r>
                      <a:r>
                        <a:rPr lang="en-US" altLang="zh-CN" sz="2000" b="1" baseline="-25000">
                          <a:latin typeface="Times New Roman" panose="02020603050405020304" charset="0"/>
                        </a:rPr>
                        <a:t>4</a:t>
                      </a:r>
                      <a:r>
                        <a:rPr lang="en-US" altLang="zh-CN" sz="2000" b="1" baseline="30000">
                          <a:latin typeface="Times New Roman" panose="02020603050405020304" charset="0"/>
                        </a:rPr>
                        <a:t>2</a:t>
                      </a:r>
                      <a:r>
                        <a:rPr lang="zh-CN" altLang="en-US" sz="2000" b="1" baseline="30000">
                          <a:latin typeface="Times New Roman" panose="02020603050405020304" charset="0"/>
                        </a:rPr>
                        <a:t>＋</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PCl</a:t>
                      </a:r>
                      <a:r>
                        <a:rPr lang="en-US" altLang="zh-CN" sz="2000" b="1" baseline="-25000">
                          <a:latin typeface="Times New Roman" panose="02020603050405020304" charset="0"/>
                        </a:rPr>
                        <a:t>5 </a:t>
                      </a:r>
                      <a:r>
                        <a:rPr lang="en-US" altLang="zh-CN" sz="2000" b="1">
                          <a:latin typeface="Times New Roman" panose="02020603050405020304" charset="0"/>
                        </a:rPr>
                        <a:t> /</a:t>
                      </a:r>
                      <a:r>
                        <a:rPr lang="en-US" altLang="zh-CN" sz="2000" b="1">
                          <a:solidFill>
                            <a:srgbClr val="FF0000"/>
                          </a:solidFill>
                          <a:latin typeface="Times New Roman" panose="02020603050405020304" charset="0"/>
                        </a:rPr>
                        <a:t>XeF</a:t>
                      </a:r>
                      <a:r>
                        <a:rPr lang="en-US" altLang="zh-CN" sz="2000" b="1" baseline="-25000">
                          <a:solidFill>
                            <a:srgbClr val="FF0000"/>
                          </a:solidFill>
                          <a:latin typeface="Times New Roman" panose="02020603050405020304" charset="0"/>
                        </a:rPr>
                        <a:t>2</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rPr>
                        <a:t>SF</a:t>
                      </a:r>
                      <a:r>
                        <a:rPr lang="en-US" altLang="zh-CN" sz="2000" b="1" baseline="-25000">
                          <a:latin typeface="Times New Roman" panose="02020603050405020304" charset="0"/>
                        </a:rPr>
                        <a:t>6</a:t>
                      </a:r>
                    </a:p>
                    <a:p>
                      <a:pPr marL="0" lvl="0" indent="0">
                        <a:buNone/>
                      </a:pPr>
                      <a:r>
                        <a:rPr lang="en-US" altLang="zh-CN" sz="2000" b="1">
                          <a:latin typeface="Times New Roman" panose="02020603050405020304" charset="0"/>
                        </a:rPr>
                        <a:t>SiF</a:t>
                      </a:r>
                      <a:r>
                        <a:rPr lang="en-US" altLang="zh-CN" sz="2000" b="1" baseline="-25000">
                          <a:latin typeface="Times New Roman" panose="02020603050405020304" charset="0"/>
                        </a:rPr>
                        <a:t>6</a:t>
                      </a:r>
                      <a:r>
                        <a:rPr lang="en-US" altLang="zh-CN" sz="2000" b="1" baseline="30000">
                          <a:latin typeface="Times New Roman" panose="02020603050405020304" charset="0"/>
                        </a:rPr>
                        <a:t>2</a:t>
                      </a:r>
                      <a:r>
                        <a:rPr lang="zh-CN" altLang="en-US" sz="2000" b="1" baseline="30000">
                          <a:latin typeface="Times New Roman" panose="02020603050405020304" charset="0"/>
                        </a:rPr>
                        <a:t>－</a:t>
                      </a: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4"/>
                  </a:ext>
                </a:extLst>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9255"/>
                                        </p:tgtEl>
                                        <p:attrNameLst>
                                          <p:attrName>style.visibility</p:attrName>
                                        </p:attrNameLst>
                                      </p:cBhvr>
                                      <p:to>
                                        <p:strVal val="visible"/>
                                      </p:to>
                                    </p:set>
                                    <p:animEffect transition="in" filter="fade">
                                      <p:cBhvr>
                                        <p:cTn id="7" dur="1000"/>
                                        <p:tgtEl>
                                          <p:spTgt spid="179255"/>
                                        </p:tgtEl>
                                      </p:cBhvr>
                                    </p:animEffect>
                                    <p:anim calcmode="lin" valueType="num">
                                      <p:cBhvr>
                                        <p:cTn id="8" dur="1000" fill="hold"/>
                                        <p:tgtEl>
                                          <p:spTgt spid="179255"/>
                                        </p:tgtEl>
                                        <p:attrNameLst>
                                          <p:attrName>ppt_x</p:attrName>
                                        </p:attrNameLst>
                                      </p:cBhvr>
                                      <p:tavLst>
                                        <p:tav tm="0">
                                          <p:val>
                                            <p:strVal val="#ppt_x"/>
                                          </p:val>
                                        </p:tav>
                                        <p:tav tm="100000">
                                          <p:val>
                                            <p:strVal val="#ppt_x"/>
                                          </p:val>
                                        </p:tav>
                                      </p:tavLst>
                                    </p:anim>
                                    <p:anim calcmode="lin" valueType="num">
                                      <p:cBhvr>
                                        <p:cTn id="9" dur="1000" fill="hold"/>
                                        <p:tgtEl>
                                          <p:spTgt spid="17925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solidFill>
                  <a:schemeClr val="tx1"/>
                </a:solidFill>
              </a:rPr>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grpSp>
        <p:nvGrpSpPr>
          <p:cNvPr id="59" name="组合 58"/>
          <p:cNvGrpSpPr/>
          <p:nvPr/>
        </p:nvGrpSpPr>
        <p:grpSpPr>
          <a:xfrm>
            <a:off x="226695" y="2102485"/>
            <a:ext cx="12002770" cy="4160520"/>
            <a:chOff x="357" y="3311"/>
            <a:chExt cx="18902" cy="6552"/>
          </a:xfrm>
        </p:grpSpPr>
        <p:grpSp>
          <p:nvGrpSpPr>
            <p:cNvPr id="57" name="组合 56"/>
            <p:cNvGrpSpPr/>
            <p:nvPr/>
          </p:nvGrpSpPr>
          <p:grpSpPr>
            <a:xfrm>
              <a:off x="357" y="3311"/>
              <a:ext cx="18902" cy="6552"/>
              <a:chOff x="105" y="1920"/>
              <a:chExt cx="18902" cy="6552"/>
            </a:xfrm>
          </p:grpSpPr>
          <p:grpSp>
            <p:nvGrpSpPr>
              <p:cNvPr id="43" name="组合 42"/>
              <p:cNvGrpSpPr/>
              <p:nvPr/>
            </p:nvGrpSpPr>
            <p:grpSpPr>
              <a:xfrm>
                <a:off x="105" y="3408"/>
                <a:ext cx="11088" cy="5064"/>
                <a:chOff x="2042" y="3000"/>
                <a:chExt cx="11088" cy="5064"/>
              </a:xfrm>
            </p:grpSpPr>
            <p:sp>
              <p:nvSpPr>
                <p:cNvPr id="8" name="文本框 7"/>
                <p:cNvSpPr txBox="1"/>
                <p:nvPr/>
              </p:nvSpPr>
              <p:spPr>
                <a:xfrm>
                  <a:off x="2042" y="5309"/>
                  <a:ext cx="3363" cy="725"/>
                </a:xfrm>
                <a:prstGeom prst="rect">
                  <a:avLst/>
                </a:prstGeom>
                <a:noFill/>
                <a:ln w="41275">
                  <a:solidFill>
                    <a:srgbClr val="C00000"/>
                  </a:solidFill>
                </a:ln>
              </p:spPr>
              <p:txBody>
                <a:bodyPr wrap="square" rtlCol="0">
                  <a:spAutoFit/>
                </a:bodyPr>
                <a:lstStyle/>
                <a:p>
                  <a:r>
                    <a:rPr lang="zh-CN" altLang="en-US" sz="2400" b="1"/>
                    <a:t>微粒间作用力</a:t>
                  </a:r>
                </a:p>
              </p:txBody>
            </p:sp>
            <p:sp>
              <p:nvSpPr>
                <p:cNvPr id="10" name="文本框 9"/>
                <p:cNvSpPr txBox="1"/>
                <p:nvPr/>
              </p:nvSpPr>
              <p:spPr>
                <a:xfrm>
                  <a:off x="6509" y="3943"/>
                  <a:ext cx="1786" cy="725"/>
                </a:xfrm>
                <a:prstGeom prst="rect">
                  <a:avLst/>
                </a:prstGeom>
                <a:noFill/>
                <a:ln w="41275">
                  <a:solidFill>
                    <a:srgbClr val="C00000"/>
                  </a:solidFill>
                </a:ln>
              </p:spPr>
              <p:txBody>
                <a:bodyPr wrap="square" rtlCol="0">
                  <a:spAutoFit/>
                </a:bodyPr>
                <a:lstStyle/>
                <a:p>
                  <a:r>
                    <a:rPr lang="zh-CN" altLang="en-US" sz="2400" b="1"/>
                    <a:t>化学键</a:t>
                  </a:r>
                </a:p>
              </p:txBody>
            </p:sp>
            <p:sp>
              <p:nvSpPr>
                <p:cNvPr id="12" name="文本框 11"/>
                <p:cNvSpPr txBox="1"/>
                <p:nvPr/>
              </p:nvSpPr>
              <p:spPr>
                <a:xfrm>
                  <a:off x="6451" y="6439"/>
                  <a:ext cx="3214" cy="725"/>
                </a:xfrm>
                <a:prstGeom prst="rect">
                  <a:avLst/>
                </a:prstGeom>
                <a:noFill/>
                <a:ln w="41275">
                  <a:solidFill>
                    <a:srgbClr val="C00000"/>
                  </a:solidFill>
                </a:ln>
              </p:spPr>
              <p:txBody>
                <a:bodyPr wrap="square" rtlCol="0">
                  <a:spAutoFit/>
                </a:bodyPr>
                <a:lstStyle/>
                <a:p>
                  <a:r>
                    <a:rPr lang="zh-CN" altLang="en-US" sz="2400" b="1"/>
                    <a:t>分子间作用力</a:t>
                  </a:r>
                </a:p>
              </p:txBody>
            </p:sp>
            <p:sp>
              <p:nvSpPr>
                <p:cNvPr id="13" name="文本框 12"/>
                <p:cNvSpPr txBox="1"/>
                <p:nvPr/>
              </p:nvSpPr>
              <p:spPr>
                <a:xfrm>
                  <a:off x="9512" y="3979"/>
                  <a:ext cx="1812" cy="725"/>
                </a:xfrm>
                <a:prstGeom prst="rect">
                  <a:avLst/>
                </a:prstGeom>
                <a:noFill/>
                <a:ln w="41275">
                  <a:solidFill>
                    <a:srgbClr val="C00000"/>
                  </a:solidFill>
                </a:ln>
              </p:spPr>
              <p:txBody>
                <a:bodyPr wrap="square" rtlCol="0">
                  <a:spAutoFit/>
                </a:bodyPr>
                <a:lstStyle/>
                <a:p>
                  <a:r>
                    <a:rPr lang="zh-CN" altLang="en-US" sz="2400" b="1"/>
                    <a:t>离子键</a:t>
                  </a:r>
                </a:p>
              </p:txBody>
            </p:sp>
            <p:sp>
              <p:nvSpPr>
                <p:cNvPr id="14" name="文本框 13"/>
                <p:cNvSpPr txBox="1"/>
                <p:nvPr/>
              </p:nvSpPr>
              <p:spPr>
                <a:xfrm>
                  <a:off x="9558" y="3000"/>
                  <a:ext cx="1762" cy="725"/>
                </a:xfrm>
                <a:prstGeom prst="rect">
                  <a:avLst/>
                </a:prstGeom>
                <a:noFill/>
                <a:ln w="41275">
                  <a:solidFill>
                    <a:srgbClr val="C00000"/>
                  </a:solidFill>
                </a:ln>
              </p:spPr>
              <p:txBody>
                <a:bodyPr wrap="square" rtlCol="0">
                  <a:spAutoFit/>
                </a:bodyPr>
                <a:lstStyle/>
                <a:p>
                  <a:r>
                    <a:rPr lang="zh-CN" altLang="en-US" sz="2400" b="1">
                      <a:solidFill>
                        <a:srgbClr val="C00000"/>
                      </a:solidFill>
                    </a:rPr>
                    <a:t>共价键</a:t>
                  </a:r>
                </a:p>
              </p:txBody>
            </p:sp>
            <p:sp>
              <p:nvSpPr>
                <p:cNvPr id="15" name="文本框 14"/>
                <p:cNvSpPr txBox="1"/>
                <p:nvPr/>
              </p:nvSpPr>
              <p:spPr>
                <a:xfrm>
                  <a:off x="9533" y="4953"/>
                  <a:ext cx="1812" cy="725"/>
                </a:xfrm>
                <a:prstGeom prst="rect">
                  <a:avLst/>
                </a:prstGeom>
                <a:noFill/>
                <a:ln w="41275">
                  <a:solidFill>
                    <a:srgbClr val="C00000"/>
                  </a:solidFill>
                </a:ln>
              </p:spPr>
              <p:txBody>
                <a:bodyPr wrap="square" rtlCol="0">
                  <a:spAutoFit/>
                </a:bodyPr>
                <a:lstStyle/>
                <a:p>
                  <a:r>
                    <a:rPr lang="zh-CN" altLang="en-US" sz="2400" b="1"/>
                    <a:t>金属键</a:t>
                  </a:r>
                </a:p>
              </p:txBody>
            </p:sp>
            <p:sp>
              <p:nvSpPr>
                <p:cNvPr id="16" name="文本框 15"/>
                <p:cNvSpPr txBox="1"/>
                <p:nvPr/>
              </p:nvSpPr>
              <p:spPr>
                <a:xfrm>
                  <a:off x="10813" y="5878"/>
                  <a:ext cx="2317" cy="725"/>
                </a:xfrm>
                <a:prstGeom prst="rect">
                  <a:avLst/>
                </a:prstGeom>
                <a:noFill/>
                <a:ln w="41275">
                  <a:solidFill>
                    <a:srgbClr val="C00000"/>
                  </a:solidFill>
                </a:ln>
              </p:spPr>
              <p:txBody>
                <a:bodyPr wrap="square" rtlCol="0">
                  <a:spAutoFit/>
                </a:bodyPr>
                <a:lstStyle/>
                <a:p>
                  <a:r>
                    <a:rPr lang="zh-CN" altLang="en-US" sz="2400" b="1"/>
                    <a:t>范德华力</a:t>
                  </a:r>
                </a:p>
              </p:txBody>
            </p:sp>
            <p:sp>
              <p:nvSpPr>
                <p:cNvPr id="17" name="文本框 16"/>
                <p:cNvSpPr txBox="1"/>
                <p:nvPr/>
              </p:nvSpPr>
              <p:spPr>
                <a:xfrm>
                  <a:off x="10813" y="7339"/>
                  <a:ext cx="1271" cy="725"/>
                </a:xfrm>
                <a:prstGeom prst="rect">
                  <a:avLst/>
                </a:prstGeom>
                <a:noFill/>
                <a:ln w="41275">
                  <a:solidFill>
                    <a:srgbClr val="C00000"/>
                  </a:solidFill>
                </a:ln>
              </p:spPr>
              <p:txBody>
                <a:bodyPr wrap="square" rtlCol="0">
                  <a:spAutoFit/>
                </a:bodyPr>
                <a:lstStyle/>
                <a:p>
                  <a:r>
                    <a:rPr lang="zh-CN" altLang="en-US" sz="2400" b="1">
                      <a:solidFill>
                        <a:srgbClr val="C00000"/>
                      </a:solidFill>
                    </a:rPr>
                    <a:t>氢键</a:t>
                  </a:r>
                </a:p>
              </p:txBody>
            </p:sp>
            <p:grpSp>
              <p:nvGrpSpPr>
                <p:cNvPr id="23" name="组合 22"/>
                <p:cNvGrpSpPr/>
                <p:nvPr/>
              </p:nvGrpSpPr>
              <p:grpSpPr>
                <a:xfrm>
                  <a:off x="5414" y="4302"/>
                  <a:ext cx="1071" cy="2635"/>
                  <a:chOff x="5414" y="4302"/>
                  <a:chExt cx="759" cy="2635"/>
                </a:xfrm>
              </p:grpSpPr>
              <p:cxnSp>
                <p:nvCxnSpPr>
                  <p:cNvPr id="19" name="直接连接符 18"/>
                  <p:cNvCxnSpPr/>
                  <p:nvPr/>
                </p:nvCxnSpPr>
                <p:spPr>
                  <a:xfrm>
                    <a:off x="5414" y="5675"/>
                    <a:ext cx="394"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5798" y="4303"/>
                    <a:ext cx="18" cy="2634"/>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5755" y="4302"/>
                    <a:ext cx="394"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a:off x="5779" y="6888"/>
                    <a:ext cx="394"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grpSp>
            <p:grpSp>
              <p:nvGrpSpPr>
                <p:cNvPr id="24" name="组合 23"/>
                <p:cNvGrpSpPr/>
                <p:nvPr/>
              </p:nvGrpSpPr>
              <p:grpSpPr>
                <a:xfrm>
                  <a:off x="9711" y="6223"/>
                  <a:ext cx="1109" cy="1502"/>
                  <a:chOff x="5414" y="4780"/>
                  <a:chExt cx="786" cy="1502"/>
                </a:xfrm>
              </p:grpSpPr>
              <p:cxnSp>
                <p:nvCxnSpPr>
                  <p:cNvPr id="25" name="直接连接符 24"/>
                  <p:cNvCxnSpPr/>
                  <p:nvPr/>
                </p:nvCxnSpPr>
                <p:spPr>
                  <a:xfrm>
                    <a:off x="5414" y="5411"/>
                    <a:ext cx="394"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a:xfrm>
                    <a:off x="5806" y="4780"/>
                    <a:ext cx="17" cy="1502"/>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a:off x="5806" y="4780"/>
                    <a:ext cx="394"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a:off x="5806" y="6258"/>
                    <a:ext cx="394"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grpSp>
            <p:grpSp>
              <p:nvGrpSpPr>
                <p:cNvPr id="37" name="组合 36"/>
                <p:cNvGrpSpPr/>
                <p:nvPr/>
              </p:nvGrpSpPr>
              <p:grpSpPr>
                <a:xfrm>
                  <a:off x="8353" y="3343"/>
                  <a:ext cx="1205" cy="1980"/>
                  <a:chOff x="5414" y="4402"/>
                  <a:chExt cx="854" cy="1980"/>
                </a:xfrm>
              </p:grpSpPr>
              <p:cxnSp>
                <p:nvCxnSpPr>
                  <p:cNvPr id="38" name="直接连接符 37"/>
                  <p:cNvCxnSpPr/>
                  <p:nvPr/>
                </p:nvCxnSpPr>
                <p:spPr>
                  <a:xfrm>
                    <a:off x="5414" y="5411"/>
                    <a:ext cx="831" cy="11"/>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5792" y="4402"/>
                    <a:ext cx="17" cy="198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40" name="直接连接符 39"/>
                  <p:cNvCxnSpPr>
                    <a:endCxn id="14" idx="1"/>
                  </p:cNvCxnSpPr>
                  <p:nvPr/>
                </p:nvCxnSpPr>
                <p:spPr>
                  <a:xfrm>
                    <a:off x="5772" y="4422"/>
                    <a:ext cx="496"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5768" y="6361"/>
                    <a:ext cx="500" cy="14"/>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grpSp>
          </p:grpSp>
          <p:grpSp>
            <p:nvGrpSpPr>
              <p:cNvPr id="56" name="组合 55"/>
              <p:cNvGrpSpPr/>
              <p:nvPr/>
            </p:nvGrpSpPr>
            <p:grpSpPr>
              <a:xfrm>
                <a:off x="9447" y="1920"/>
                <a:ext cx="9560" cy="3539"/>
                <a:chOff x="9447" y="1920"/>
                <a:chExt cx="9560" cy="3539"/>
              </a:xfrm>
            </p:grpSpPr>
            <p:grpSp>
              <p:nvGrpSpPr>
                <p:cNvPr id="49" name="组合 48"/>
                <p:cNvGrpSpPr/>
                <p:nvPr/>
              </p:nvGrpSpPr>
              <p:grpSpPr>
                <a:xfrm>
                  <a:off x="9447" y="2227"/>
                  <a:ext cx="1234" cy="2945"/>
                  <a:chOff x="11686" y="2908"/>
                  <a:chExt cx="1234" cy="2945"/>
                </a:xfrm>
              </p:grpSpPr>
              <p:cxnSp>
                <p:nvCxnSpPr>
                  <p:cNvPr id="45" name="直接连接符 44"/>
                  <p:cNvCxnSpPr/>
                  <p:nvPr/>
                </p:nvCxnSpPr>
                <p:spPr>
                  <a:xfrm>
                    <a:off x="11686" y="4458"/>
                    <a:ext cx="565" cy="22"/>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a:xfrm>
                    <a:off x="12219" y="2936"/>
                    <a:ext cx="29" cy="2917"/>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a:xfrm>
                    <a:off x="12191" y="2908"/>
                    <a:ext cx="700"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cxnSp>
                <p:nvCxnSpPr>
                  <p:cNvPr id="48" name="直接连接符 47"/>
                  <p:cNvCxnSpPr/>
                  <p:nvPr/>
                </p:nvCxnSpPr>
                <p:spPr>
                  <a:xfrm>
                    <a:off x="12247" y="4893"/>
                    <a:ext cx="673"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grpSp>
            <p:sp>
              <p:nvSpPr>
                <p:cNvPr id="51" name="文本框 50"/>
                <p:cNvSpPr txBox="1"/>
                <p:nvPr/>
              </p:nvSpPr>
              <p:spPr>
                <a:xfrm>
                  <a:off x="10707" y="1920"/>
                  <a:ext cx="6837" cy="628"/>
                </a:xfrm>
                <a:prstGeom prst="rect">
                  <a:avLst/>
                </a:prstGeom>
                <a:noFill/>
              </p:spPr>
              <p:txBody>
                <a:bodyPr wrap="square" rtlCol="0">
                  <a:spAutoFit/>
                </a:bodyPr>
                <a:lstStyle/>
                <a:p>
                  <a:r>
                    <a:rPr lang="zh-CN" altLang="en-US" sz="2000" b="1">
                      <a:latin typeface="Times New Roman" panose="02020603050405020304" charset="0"/>
                      <a:cs typeface="Times New Roman" panose="02020603050405020304" charset="0"/>
                    </a:rPr>
                    <a:t>原子轨道的重叠方式：</a:t>
                  </a:r>
                  <a:r>
                    <a:rPr lang="en-US" altLang="zh-CN" sz="2000" b="1">
                      <a:latin typeface="Times New Roman" panose="02020603050405020304" charset="0"/>
                      <a:cs typeface="Times New Roman" panose="02020603050405020304" charset="0"/>
                    </a:rPr>
                    <a:t>σ</a:t>
                  </a:r>
                  <a:r>
                    <a:rPr lang="zh-CN" altLang="en-US" sz="2000" b="1">
                      <a:latin typeface="Times New Roman" panose="02020603050405020304" charset="0"/>
                      <a:cs typeface="Times New Roman" panose="02020603050405020304" charset="0"/>
                    </a:rPr>
                    <a:t>键、</a:t>
                  </a:r>
                  <a:r>
                    <a:rPr lang="en-US" altLang="zh-CN" sz="2000" b="1">
                      <a:latin typeface="Times New Roman" panose="02020603050405020304" charset="0"/>
                      <a:cs typeface="Times New Roman" panose="02020603050405020304" charset="0"/>
                    </a:rPr>
                    <a:t>π</a:t>
                  </a:r>
                  <a:r>
                    <a:rPr lang="zh-CN" altLang="en-US" sz="2000" b="1">
                      <a:latin typeface="Times New Roman" panose="02020603050405020304" charset="0"/>
                      <a:cs typeface="Times New Roman" panose="02020603050405020304" charset="0"/>
                    </a:rPr>
                    <a:t>键</a:t>
                  </a:r>
                </a:p>
              </p:txBody>
            </p:sp>
            <p:sp>
              <p:nvSpPr>
                <p:cNvPr id="52" name="文本框 51"/>
                <p:cNvSpPr txBox="1"/>
                <p:nvPr/>
              </p:nvSpPr>
              <p:spPr>
                <a:xfrm>
                  <a:off x="10652" y="2858"/>
                  <a:ext cx="6837" cy="628"/>
                </a:xfrm>
                <a:prstGeom prst="rect">
                  <a:avLst/>
                </a:prstGeom>
                <a:noFill/>
              </p:spPr>
              <p:txBody>
                <a:bodyPr wrap="square" rtlCol="0">
                  <a:spAutoFit/>
                </a:bodyPr>
                <a:lstStyle/>
                <a:p>
                  <a:r>
                    <a:rPr lang="zh-CN" altLang="en-US" sz="2000" b="1">
                      <a:latin typeface="Times New Roman" panose="02020603050405020304" charset="0"/>
                    </a:rPr>
                    <a:t>共用电子对数：单键、双键、叁键</a:t>
                  </a:r>
                </a:p>
              </p:txBody>
            </p:sp>
            <p:sp>
              <p:nvSpPr>
                <p:cNvPr id="53" name="文本框 52"/>
                <p:cNvSpPr txBox="1"/>
                <p:nvPr/>
              </p:nvSpPr>
              <p:spPr>
                <a:xfrm>
                  <a:off x="10658" y="3920"/>
                  <a:ext cx="8349" cy="628"/>
                </a:xfrm>
                <a:prstGeom prst="rect">
                  <a:avLst/>
                </a:prstGeom>
                <a:noFill/>
              </p:spPr>
              <p:txBody>
                <a:bodyPr wrap="square" rtlCol="0">
                  <a:spAutoFit/>
                </a:bodyPr>
                <a:lstStyle/>
                <a:p>
                  <a:r>
                    <a:rPr lang="zh-CN" altLang="en-US" sz="2000" b="1">
                      <a:latin typeface="Times New Roman" panose="02020603050405020304" charset="0"/>
                    </a:rPr>
                    <a:t>共用电子对是否偏移：非极性键键、极性键</a:t>
                  </a:r>
                </a:p>
              </p:txBody>
            </p:sp>
            <p:sp>
              <p:nvSpPr>
                <p:cNvPr id="54" name="文本框 53"/>
                <p:cNvSpPr txBox="1"/>
                <p:nvPr/>
              </p:nvSpPr>
              <p:spPr>
                <a:xfrm>
                  <a:off x="10730" y="4831"/>
                  <a:ext cx="6837" cy="628"/>
                </a:xfrm>
                <a:prstGeom prst="rect">
                  <a:avLst/>
                </a:prstGeom>
                <a:noFill/>
              </p:spPr>
              <p:txBody>
                <a:bodyPr wrap="square" rtlCol="0">
                  <a:spAutoFit/>
                </a:bodyPr>
                <a:lstStyle/>
                <a:p>
                  <a:r>
                    <a:rPr lang="zh-CN" altLang="en-US" sz="2000" b="1">
                      <a:latin typeface="Times New Roman" panose="02020603050405020304" charset="0"/>
                    </a:rPr>
                    <a:t>共用电子对的来源：共价键、</a:t>
                  </a:r>
                  <a:r>
                    <a:rPr lang="zh-CN" altLang="en-US" sz="2000" b="1">
                      <a:solidFill>
                        <a:srgbClr val="C00000"/>
                      </a:solidFill>
                      <a:latin typeface="Times New Roman" panose="02020603050405020304" charset="0"/>
                    </a:rPr>
                    <a:t>配位键</a:t>
                  </a:r>
                </a:p>
              </p:txBody>
            </p:sp>
            <p:cxnSp>
              <p:nvCxnSpPr>
                <p:cNvPr id="55" name="直接连接符 54"/>
                <p:cNvCxnSpPr/>
                <p:nvPr/>
              </p:nvCxnSpPr>
              <p:spPr>
                <a:xfrm>
                  <a:off x="9963" y="5145"/>
                  <a:ext cx="744"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grpSp>
        </p:grpSp>
        <p:cxnSp>
          <p:nvCxnSpPr>
            <p:cNvPr id="58" name="直接连接符 57"/>
            <p:cNvCxnSpPr/>
            <p:nvPr/>
          </p:nvCxnSpPr>
          <p:spPr>
            <a:xfrm>
              <a:off x="10232" y="4576"/>
              <a:ext cx="673" cy="0"/>
            </a:xfrm>
            <a:prstGeom prst="line">
              <a:avLst/>
            </a:prstGeom>
            <a:ln w="44450">
              <a:solidFill>
                <a:srgbClr val="C00000"/>
              </a:solidFill>
            </a:ln>
          </p:spPr>
          <p:style>
            <a:lnRef idx="1">
              <a:schemeClr val="dk1"/>
            </a:lnRef>
            <a:fillRef idx="0">
              <a:schemeClr val="dk1"/>
            </a:fillRef>
            <a:effectRef idx="0">
              <a:schemeClr val="dk1"/>
            </a:effectRef>
            <a:fontRef idx="minor">
              <a:schemeClr val="tx1"/>
            </a:fontRef>
          </p:style>
        </p:cxn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dissolve">
                                      <p:cBhvr>
                                        <p:cTn id="1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2" name="文本框 1"/>
          <p:cNvSpPr txBox="1"/>
          <p:nvPr/>
        </p:nvSpPr>
        <p:spPr>
          <a:xfrm>
            <a:off x="525145" y="1712595"/>
            <a:ext cx="6652895"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sym typeface="+mn-ea"/>
              </a:rPr>
              <a:t>1</a:t>
            </a:r>
            <a:r>
              <a:rPr lang="zh-CN" altLang="en-US"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Microsoft YaHei" panose="020B0503020204020204" charset="-122"/>
                <a:ea typeface="Microsoft YaHei" panose="020B0503020204020204" charset="-122"/>
                <a:sym typeface="+mn-ea"/>
              </a:rPr>
              <a:t>判断微粒间作用力的类型及成键数目</a:t>
            </a:r>
            <a:endParaRPr lang="zh-CN" altLang="en-US" sz="2400" b="1">
              <a:solidFill>
                <a:srgbClr val="C00000"/>
              </a:solidFill>
              <a:latin typeface="Microsoft YaHei" panose="020B0503020204020204" charset="-122"/>
              <a:ea typeface="Microsoft YaHei" panose="020B0503020204020204" charset="-122"/>
              <a:sym typeface="+mn-ea"/>
            </a:endParaRPr>
          </a:p>
        </p:txBody>
      </p:sp>
      <p:sp>
        <p:nvSpPr>
          <p:cNvPr id="107" name="文本框 106"/>
          <p:cNvSpPr txBox="1"/>
          <p:nvPr/>
        </p:nvSpPr>
        <p:spPr>
          <a:xfrm>
            <a:off x="541655" y="3322955"/>
            <a:ext cx="5080000" cy="368300"/>
          </a:xfrm>
          <a:prstGeom prst="rect">
            <a:avLst/>
          </a:prstGeom>
          <a:noFill/>
          <a:ln w="9525">
            <a:noFill/>
          </a:ln>
        </p:spPr>
        <p:txBody>
          <a:bodyPr>
            <a:spAutoFit/>
          </a:bodyPr>
          <a:lstStyle/>
          <a:p>
            <a:pPr indent="0"/>
            <a:endParaRPr lang="zh-CN" altLang="en-US"/>
          </a:p>
        </p:txBody>
      </p:sp>
      <p:sp>
        <p:nvSpPr>
          <p:cNvPr id="11" name="文本框 10"/>
          <p:cNvSpPr txBox="1"/>
          <p:nvPr/>
        </p:nvSpPr>
        <p:spPr>
          <a:xfrm>
            <a:off x="391795" y="2207895"/>
            <a:ext cx="11187430" cy="4556125"/>
          </a:xfrm>
          <a:prstGeom prst="rect">
            <a:avLst/>
          </a:prstGeom>
          <a:solidFill>
            <a:schemeClr val="bg1"/>
          </a:solidFill>
          <a:ln w="38100">
            <a:solidFill>
              <a:srgbClr val="FFC000"/>
            </a:solidFill>
          </a:ln>
        </p:spPr>
        <p:txBody>
          <a:bodyPr wrap="square" rtlCol="0">
            <a:spAutoFit/>
          </a:bodyPr>
          <a:lstStyle/>
          <a:p>
            <a:pPr>
              <a:lnSpc>
                <a:spcPct val="110000"/>
              </a:lnSpc>
            </a:pP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zh-CN" altLang="en-US" sz="2400" b="1">
                <a:latin typeface="Times New Roman" panose="02020603050405020304" charset="0"/>
                <a:ea typeface="Microsoft YaHei" panose="020B0503020204020204" charset="-122"/>
                <a:cs typeface="Times New Roman" panose="02020603050405020304" charset="0"/>
              </a:rPr>
              <a:t>LiAlH</a:t>
            </a:r>
            <a:r>
              <a:rPr lang="zh-CN" altLang="en-US" sz="2400" b="1" baseline="-25000">
                <a:latin typeface="Times New Roman" panose="02020603050405020304" charset="0"/>
                <a:ea typeface="Microsoft YaHei" panose="020B0503020204020204" charset="-122"/>
                <a:cs typeface="Times New Roman" panose="02020603050405020304" charset="0"/>
              </a:rPr>
              <a:t>4</a:t>
            </a:r>
            <a:r>
              <a:rPr lang="zh-CN" altLang="en-US" sz="2400" b="1">
                <a:latin typeface="Times New Roman" panose="02020603050405020304" charset="0"/>
                <a:ea typeface="Microsoft YaHei" panose="020B0503020204020204" charset="-122"/>
                <a:cs typeface="Times New Roman" panose="02020603050405020304" charset="0"/>
              </a:rPr>
              <a:t>中，存在_____（填标号）。</a:t>
            </a:r>
          </a:p>
          <a:p>
            <a:pPr>
              <a:lnSpc>
                <a:spcPct val="110000"/>
              </a:lnSpc>
            </a:pPr>
            <a:r>
              <a:rPr lang="zh-CN" altLang="en-US" sz="2400" b="1">
                <a:latin typeface="Times New Roman" panose="02020603050405020304" charset="0"/>
                <a:ea typeface="Microsoft YaHei" panose="020B0503020204020204" charset="-122"/>
                <a:cs typeface="Times New Roman" panose="02020603050405020304" charset="0"/>
              </a:rPr>
              <a:t>A．离子键  B．σ键  C．π键  D．氢键</a:t>
            </a:r>
          </a:p>
          <a:p>
            <a:pPr>
              <a:lnSpc>
                <a:spcPct val="110000"/>
              </a:lnSpc>
            </a:pP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2</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zh-CN" altLang="en-US" sz="2400" b="1">
                <a:latin typeface="Times New Roman" panose="02020603050405020304" charset="0"/>
                <a:ea typeface="Microsoft YaHei" panose="020B0503020204020204" charset="-122"/>
                <a:cs typeface="Times New Roman" panose="02020603050405020304" charset="0"/>
              </a:rPr>
              <a:t>在CO分子中，C与O之间形成____个σ键、____个π键，在这些化学键中，O原子共提供了____个电子。</a:t>
            </a:r>
          </a:p>
          <a:p>
            <a:pPr>
              <a:lnSpc>
                <a:spcPct val="110000"/>
              </a:lnSpc>
            </a:pP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3</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zh-CN" altLang="en-US" sz="2400" b="1">
                <a:latin typeface="Times New Roman" panose="02020603050405020304" charset="0"/>
                <a:ea typeface="Microsoft YaHei" panose="020B0503020204020204" charset="-122"/>
                <a:cs typeface="Times New Roman" panose="02020603050405020304" charset="0"/>
              </a:rPr>
              <a:t> CO</a:t>
            </a:r>
            <a:r>
              <a:rPr lang="zh-CN" altLang="en-US" sz="2400" b="1" baseline="-25000">
                <a:latin typeface="Times New Roman" panose="02020603050405020304" charset="0"/>
                <a:ea typeface="Microsoft YaHei" panose="020B0503020204020204" charset="-122"/>
                <a:cs typeface="Times New Roman" panose="02020603050405020304" charset="0"/>
              </a:rPr>
              <a:t>2</a:t>
            </a:r>
            <a:r>
              <a:rPr lang="zh-CN" altLang="en-US" sz="2400" b="1">
                <a:latin typeface="Times New Roman" panose="02020603050405020304" charset="0"/>
                <a:ea typeface="Microsoft YaHei" panose="020B0503020204020204" charset="-122"/>
                <a:cs typeface="Times New Roman" panose="02020603050405020304" charset="0"/>
              </a:rPr>
              <a:t>分子中存在</a:t>
            </a:r>
            <a:r>
              <a:rPr lang="zh-CN" altLang="en-US" sz="2400" b="1" u="sng">
                <a:latin typeface="Times New Roman" panose="02020603050405020304" charset="0"/>
                <a:ea typeface="Microsoft YaHei" panose="020B0503020204020204" charset="-122"/>
                <a:cs typeface="Times New Roman" panose="02020603050405020304" charset="0"/>
              </a:rPr>
              <a:t>	</a:t>
            </a:r>
            <a:r>
              <a:rPr lang="zh-CN" altLang="en-US" sz="2400" b="1">
                <a:latin typeface="Times New Roman" panose="02020603050405020304" charset="0"/>
                <a:ea typeface="Microsoft YaHei" panose="020B0503020204020204" charset="-122"/>
                <a:cs typeface="Times New Roman" panose="02020603050405020304" charset="0"/>
              </a:rPr>
              <a:t>个σ键和</a:t>
            </a:r>
            <a:r>
              <a:rPr lang="zh-CN" altLang="en-US" sz="2400" b="1" u="sng">
                <a:latin typeface="Times New Roman" panose="02020603050405020304" charset="0"/>
                <a:ea typeface="Microsoft YaHei" panose="020B0503020204020204" charset="-122"/>
                <a:cs typeface="Times New Roman" panose="02020603050405020304" charset="0"/>
              </a:rPr>
              <a:t>	</a:t>
            </a:r>
            <a:r>
              <a:rPr lang="zh-CN" altLang="en-US" sz="2400" b="1">
                <a:latin typeface="Times New Roman" panose="02020603050405020304" charset="0"/>
                <a:ea typeface="Microsoft YaHei" panose="020B0503020204020204" charset="-122"/>
                <a:cs typeface="Times New Roman" panose="02020603050405020304" charset="0"/>
              </a:rPr>
              <a:t>个π键。</a:t>
            </a:r>
          </a:p>
          <a:p>
            <a:pPr>
              <a:lnSpc>
                <a:spcPct val="110000"/>
              </a:lnSpc>
            </a:pP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4</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zh-CN" altLang="en-US" sz="2400" b="1">
                <a:latin typeface="Times New Roman" panose="02020603050405020304" charset="0"/>
                <a:ea typeface="Microsoft YaHei" panose="020B0503020204020204" charset="-122"/>
                <a:cs typeface="Times New Roman" panose="02020603050405020304" charset="0"/>
              </a:rPr>
              <a:t>SiCl</a:t>
            </a:r>
            <a:r>
              <a:rPr lang="zh-CN" altLang="en-US" sz="2400" b="1" baseline="-25000">
                <a:latin typeface="Times New Roman" panose="02020603050405020304" charset="0"/>
                <a:ea typeface="Microsoft YaHei" panose="020B0503020204020204" charset="-122"/>
                <a:cs typeface="Times New Roman" panose="02020603050405020304" charset="0"/>
              </a:rPr>
              <a:t>4</a:t>
            </a:r>
            <a:r>
              <a:rPr lang="zh-CN" altLang="en-US" sz="2400" b="1">
                <a:latin typeface="Times New Roman" panose="02020603050405020304" charset="0"/>
                <a:ea typeface="Microsoft YaHei" panose="020B0503020204020204" charset="-122"/>
                <a:cs typeface="Times New Roman" panose="02020603050405020304" charset="0"/>
              </a:rPr>
              <a:t>与N-甲基咪唑(</a:t>
            </a:r>
            <a:r>
              <a:rPr lang="en-US" altLang="zh-CN" sz="2400" b="1">
                <a:latin typeface="Times New Roman" panose="02020603050405020304" charset="0"/>
                <a:ea typeface="Microsoft YaHei" panose="020B0503020204020204" charset="-122"/>
                <a:cs typeface="Times New Roman" panose="02020603050405020304" charset="0"/>
              </a:rPr>
              <a:t>                       </a:t>
            </a:r>
            <a:r>
              <a:rPr lang="zh-CN" altLang="en-US" sz="2400" b="1">
                <a:latin typeface="Times New Roman" panose="02020603050405020304" charset="0"/>
                <a:ea typeface="Microsoft YaHei" panose="020B0503020204020204" charset="-122"/>
                <a:cs typeface="Times New Roman" panose="02020603050405020304" charset="0"/>
              </a:rPr>
              <a:t>)反应可以得到M</a:t>
            </a:r>
            <a:r>
              <a:rPr lang="zh-CN" altLang="en-US" sz="2400" b="1" baseline="30000">
                <a:latin typeface="Times New Roman" panose="02020603050405020304" charset="0"/>
                <a:ea typeface="Microsoft YaHei" panose="020B0503020204020204" charset="-122"/>
                <a:cs typeface="Times New Roman" panose="02020603050405020304" charset="0"/>
              </a:rPr>
              <a:t>2+</a:t>
            </a:r>
            <a:r>
              <a:rPr lang="zh-CN" altLang="en-US" sz="2400" b="1">
                <a:latin typeface="Times New Roman" panose="02020603050405020304" charset="0"/>
                <a:ea typeface="Microsoft YaHei" panose="020B0503020204020204" charset="-122"/>
                <a:cs typeface="Times New Roman" panose="02020603050405020304" charset="0"/>
              </a:rPr>
              <a:t>，其结构</a:t>
            </a:r>
          </a:p>
          <a:p>
            <a:pPr>
              <a:lnSpc>
                <a:spcPct val="110000"/>
              </a:lnSpc>
            </a:pPr>
            <a:endParaRPr lang="zh-CN" altLang="en-US" sz="2400" b="1">
              <a:latin typeface="Times New Roman" panose="02020603050405020304" charset="0"/>
              <a:ea typeface="Microsoft YaHei" panose="020B0503020204020204" charset="-122"/>
              <a:cs typeface="Times New Roman" panose="02020603050405020304" charset="0"/>
            </a:endParaRPr>
          </a:p>
          <a:p>
            <a:pPr>
              <a:lnSpc>
                <a:spcPct val="110000"/>
              </a:lnSpc>
            </a:pPr>
            <a:r>
              <a:rPr lang="zh-CN" altLang="en-US" sz="2400" b="1">
                <a:latin typeface="Times New Roman" panose="02020603050405020304" charset="0"/>
                <a:ea typeface="Microsoft YaHei" panose="020B0503020204020204" charset="-122"/>
                <a:cs typeface="Times New Roman" panose="02020603050405020304" charset="0"/>
              </a:rPr>
              <a:t>如图所示</a:t>
            </a:r>
            <a:r>
              <a:rPr lang="zh-CN" altLang="en-US" sz="2400" b="1">
                <a:latin typeface="Times New Roman" panose="02020603050405020304" charset="0"/>
                <a:ea typeface="Microsoft YaHei" panose="020B0503020204020204" charset="-122"/>
                <a:cs typeface="Times New Roman" panose="02020603050405020304" charset="0"/>
                <a:sym typeface="+mn-ea"/>
              </a:rPr>
              <a:t>：</a:t>
            </a:r>
            <a:r>
              <a:rPr lang="en-US" altLang="zh-CN" sz="2400" b="1">
                <a:latin typeface="Times New Roman" panose="02020603050405020304" charset="0"/>
                <a:ea typeface="Microsoft YaHei" panose="020B0503020204020204" charset="-122"/>
                <a:cs typeface="Times New Roman" panose="02020603050405020304" charset="0"/>
                <a:sym typeface="+mn-ea"/>
              </a:rPr>
              <a:t>                                          </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1</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个</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M</a:t>
            </a:r>
            <a:r>
              <a:rPr lang="en-US"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中含有</a:t>
            </a:r>
            <a:r>
              <a:rPr lang="en-US" sz="2400" b="1" u="sng">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个</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σ</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键。</a:t>
            </a:r>
            <a:endParaRPr lang="zh-CN" altLang="en-US" sz="2400" b="1">
              <a:latin typeface="Times New Roman" panose="02020603050405020304" charset="0"/>
              <a:ea typeface="Microsoft YaHei" panose="020B0503020204020204" charset="-122"/>
              <a:cs typeface="Times New Roman" panose="02020603050405020304" charset="0"/>
            </a:endParaRPr>
          </a:p>
          <a:p>
            <a:pPr>
              <a:lnSpc>
                <a:spcPct val="110000"/>
              </a:lnSpc>
            </a:pPr>
            <a:r>
              <a:rPr lang="en-US" altLang="zh-CN" sz="2400" b="1">
                <a:latin typeface="Times New Roman" panose="02020603050405020304" charset="0"/>
                <a:ea typeface="Microsoft YaHei" panose="020B0503020204020204" charset="-122"/>
                <a:cs typeface="Times New Roman" panose="02020603050405020304" charset="0"/>
              </a:rPr>
              <a:t>                                 </a:t>
            </a:r>
          </a:p>
          <a:p>
            <a:pPr>
              <a:lnSpc>
                <a:spcPct val="110000"/>
              </a:lnSpc>
            </a:pPr>
            <a:endPar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endParaRPr>
          </a:p>
          <a:p>
            <a:pPr>
              <a:lnSpc>
                <a:spcPct val="110000"/>
              </a:lnSpc>
            </a:pP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13" name="文本框 12"/>
          <p:cNvSpPr txBox="1"/>
          <p:nvPr/>
        </p:nvSpPr>
        <p:spPr>
          <a:xfrm>
            <a:off x="3431461" y="2135187"/>
            <a:ext cx="665480" cy="460375"/>
          </a:xfrm>
          <a:prstGeom prst="rect">
            <a:avLst/>
          </a:prstGeom>
          <a:noFill/>
        </p:spPr>
        <p:txBody>
          <a:bodyPr wrap="none" rtlCol="0">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AB</a:t>
            </a:r>
          </a:p>
        </p:txBody>
      </p:sp>
      <p:sp>
        <p:nvSpPr>
          <p:cNvPr id="14" name="文本框 13"/>
          <p:cNvSpPr txBox="1"/>
          <p:nvPr/>
        </p:nvSpPr>
        <p:spPr>
          <a:xfrm>
            <a:off x="2076937" y="3366453"/>
            <a:ext cx="640080" cy="460375"/>
          </a:xfrm>
          <a:prstGeom prst="rect">
            <a:avLst/>
          </a:prstGeom>
          <a:noFill/>
        </p:spPr>
        <p:txBody>
          <a:bodyPr wrap="none" rtlCol="0">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4</a:t>
            </a:r>
          </a:p>
        </p:txBody>
      </p:sp>
      <p:sp>
        <p:nvSpPr>
          <p:cNvPr id="15" name="文本框 14"/>
          <p:cNvSpPr txBox="1"/>
          <p:nvPr/>
        </p:nvSpPr>
        <p:spPr>
          <a:xfrm>
            <a:off x="5372100" y="2944495"/>
            <a:ext cx="411480" cy="460375"/>
          </a:xfrm>
          <a:prstGeom prst="rect">
            <a:avLst/>
          </a:prstGeom>
          <a:noFill/>
        </p:spPr>
        <p:txBody>
          <a:bodyPr wrap="none" rtlCol="0">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1 </a:t>
            </a:r>
          </a:p>
        </p:txBody>
      </p:sp>
      <p:sp>
        <p:nvSpPr>
          <p:cNvPr id="16" name="文本框 15"/>
          <p:cNvSpPr txBox="1"/>
          <p:nvPr/>
        </p:nvSpPr>
        <p:spPr>
          <a:xfrm>
            <a:off x="6935470" y="2955916"/>
            <a:ext cx="411480" cy="460375"/>
          </a:xfrm>
          <a:prstGeom prst="rect">
            <a:avLst/>
          </a:prstGeom>
          <a:noFill/>
        </p:spPr>
        <p:txBody>
          <a:bodyPr wrap="none" rtlCol="0">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2</a:t>
            </a:r>
          </a:p>
        </p:txBody>
      </p:sp>
      <p:sp>
        <p:nvSpPr>
          <p:cNvPr id="17" name="文本框 16"/>
          <p:cNvSpPr txBox="1"/>
          <p:nvPr/>
        </p:nvSpPr>
        <p:spPr>
          <a:xfrm>
            <a:off x="5577840" y="3756664"/>
            <a:ext cx="335280" cy="460375"/>
          </a:xfrm>
          <a:prstGeom prst="rect">
            <a:avLst/>
          </a:prstGeom>
          <a:noFill/>
        </p:spPr>
        <p:txBody>
          <a:bodyPr wrap="none" rtlCol="0">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2</a:t>
            </a:r>
          </a:p>
        </p:txBody>
      </p:sp>
      <p:sp>
        <p:nvSpPr>
          <p:cNvPr id="18" name="文本框 17"/>
          <p:cNvSpPr txBox="1"/>
          <p:nvPr/>
        </p:nvSpPr>
        <p:spPr>
          <a:xfrm>
            <a:off x="3596561" y="3768725"/>
            <a:ext cx="335280" cy="460375"/>
          </a:xfrm>
          <a:prstGeom prst="rect">
            <a:avLst/>
          </a:prstGeom>
          <a:noFill/>
        </p:spPr>
        <p:txBody>
          <a:bodyPr wrap="none" rtlCol="0">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2</a:t>
            </a:r>
          </a:p>
        </p:txBody>
      </p:sp>
      <p:pic>
        <p:nvPicPr>
          <p:cNvPr id="21" name="图片 21"/>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14:imgLayer r:embed="rId6">
                    <a14:imgEffect>
                      <a14:brightnessContrast contrast="100000"/>
                    </a14:imgEffect>
                    <a14:imgEffect>
                      <a14:sharpenSoften amount="100000"/>
                    </a14:imgEffect>
                  </a14:imgLayer>
                </a14:imgProps>
              </a:ex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4096941" y="4229100"/>
            <a:ext cx="1168400" cy="532130"/>
          </a:xfrm>
          <a:prstGeom prst="rect">
            <a:avLst/>
          </a:prstGeom>
        </p:spPr>
      </p:pic>
      <p:graphicFrame>
        <p:nvGraphicFramePr>
          <p:cNvPr id="19" name="对象 18"/>
          <p:cNvGraphicFramePr>
            <a:graphicFrameLocks noChangeAspect="1"/>
          </p:cNvGraphicFramePr>
          <p:nvPr>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127229115"/>
              </p:ext>
            </p:extLst>
          </p:nvPr>
        </p:nvGraphicFramePr>
        <p:xfrm>
          <a:off x="9158605" y="4683677"/>
          <a:ext cx="2270760" cy="1628775"/>
        </p:xfrm>
        <a:graphic>
          <a:graphicData uri="http://schemas.openxmlformats.org/presentationml/2006/ole">
            <p:oleObj spid="_x0000_s45057" name="Document" r:id="rId7" imgW="1247775" imgH="1133475" progId="">
              <p:embed/>
            </p:oleObj>
          </a:graphicData>
        </a:graphic>
      </p:graphicFrame>
      <p:pic>
        <p:nvPicPr>
          <p:cNvPr id="22" name="图片 22"/>
          <p:cNvPicPr>
            <a:picLocks noChangeAspect="1"/>
          </p:cNvPicPr>
          <p:nvPr/>
        </p:nvPicPr>
        <p:blipFill>
          <a:blip r:embed="rId8" cstate="print">
            <a:clrChange>
              <a:clrFrom>
                <a:srgbClr val="FFFFFF"/>
              </a:clrFrom>
              <a:clrTo>
                <a:srgbClr val="FFFFFF">
                  <a:alpha val="0"/>
                </a:srgbClr>
              </a:clrTo>
            </a:clrChange>
            <a:lum bright="-20000" contrast="40000"/>
            <a:extLst>
              <a:ext uri="{BEBA8EAE-BF5A-486C-A8C5-ECC9F3942E4B}">
                <a14:imgProp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14:imgLayer r:embed="rId9">
                    <a14:imgEffect>
                      <a14:brightnessContrast contrast="100000"/>
                    </a14:imgEffect>
                    <a14:imgEffect>
                      <a14:sharpenSoften amount="100000"/>
                    </a14:imgEffect>
                  </a14:imgLayer>
                </a14:imgProps>
              </a:ex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1957705" y="4774565"/>
            <a:ext cx="3414395" cy="1131570"/>
          </a:xfrm>
          <a:prstGeom prst="rect">
            <a:avLst/>
          </a:prstGeom>
        </p:spPr>
      </p:pic>
      <p:sp>
        <p:nvSpPr>
          <p:cNvPr id="23" name="文本框 22"/>
          <p:cNvSpPr txBox="1"/>
          <p:nvPr/>
        </p:nvSpPr>
        <p:spPr>
          <a:xfrm>
            <a:off x="7178040" y="5080000"/>
            <a:ext cx="487680" cy="460375"/>
          </a:xfrm>
          <a:prstGeom prst="rect">
            <a:avLst/>
          </a:prstGeom>
          <a:noFill/>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54</a:t>
            </a: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24" name="文本框 23"/>
          <p:cNvSpPr txBox="1"/>
          <p:nvPr/>
        </p:nvSpPr>
        <p:spPr>
          <a:xfrm>
            <a:off x="431800" y="5906135"/>
            <a:ext cx="8336280" cy="829945"/>
          </a:xfrm>
          <a:prstGeom prst="rect">
            <a:avLst/>
          </a:prstGeom>
          <a:noFill/>
        </p:spPr>
        <p:txBody>
          <a:bodyPr wrap="square" rtlCol="0">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5</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altLang="zh-CN" sz="2400" b="1">
                <a:latin typeface="Times New Roman" panose="02020603050405020304" charset="0"/>
                <a:cs typeface="Times New Roman" panose="02020603050405020304" charset="0"/>
              </a:rPr>
              <a:t>K</a:t>
            </a:r>
            <a:r>
              <a:rPr lang="en-US" altLang="zh-CN" sz="2400" b="1" baseline="-25000">
                <a:latin typeface="Times New Roman" panose="02020603050405020304" charset="0"/>
                <a:cs typeface="Times New Roman" panose="02020603050405020304" charset="0"/>
              </a:rPr>
              <a:t>3</a:t>
            </a:r>
            <a:r>
              <a:rPr lang="en-US" altLang="zh-CN" sz="2400" b="1">
                <a:latin typeface="Times New Roman" panose="02020603050405020304" charset="0"/>
                <a:cs typeface="Times New Roman" panose="02020603050405020304" charset="0"/>
              </a:rPr>
              <a:t>Fe(CN)</a:t>
            </a:r>
            <a:r>
              <a:rPr lang="en-US" altLang="zh-CN" sz="2400" b="1" baseline="-25000">
                <a:latin typeface="Times New Roman" panose="02020603050405020304" charset="0"/>
                <a:cs typeface="Times New Roman" panose="02020603050405020304" charset="0"/>
              </a:rPr>
              <a:t>6</a:t>
            </a:r>
            <a:r>
              <a:rPr lang="zh-CN" altLang="en-US" sz="2400" b="1">
                <a:latin typeface="Times New Roman" panose="02020603050405020304" charset="0"/>
                <a:cs typeface="Times New Roman" panose="02020603050405020304" charset="0"/>
              </a:rPr>
              <a:t>（铁氰化钾）溶液是检验</a:t>
            </a:r>
            <a:r>
              <a:rPr lang="en-US" altLang="zh-CN" sz="2400" b="1">
                <a:latin typeface="Times New Roman" panose="02020603050405020304" charset="0"/>
                <a:cs typeface="Times New Roman" panose="02020603050405020304" charset="0"/>
              </a:rPr>
              <a:t>Fe</a:t>
            </a:r>
            <a:r>
              <a:rPr lang="en-US" altLang="zh-CN" sz="2400" b="1" baseline="30000">
                <a:latin typeface="Times New Roman" panose="02020603050405020304" charset="0"/>
                <a:cs typeface="Times New Roman" panose="02020603050405020304" charset="0"/>
              </a:rPr>
              <a:t>2+ </a:t>
            </a:r>
          </a:p>
          <a:p>
            <a:r>
              <a:rPr lang="en-US" altLang="zh-CN" sz="2400" b="1" baseline="30000">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常用的试剂，该物质中</a:t>
            </a:r>
            <a:r>
              <a:rPr lang="en-US" altLang="zh-CN" sz="2400" b="1">
                <a:latin typeface="Times New Roman" panose="02020603050405020304" charset="0"/>
                <a:ea typeface="SimHei" panose="02010609060101010101" charset="-122"/>
                <a:cs typeface="Times New Roman" panose="02020603050405020304" charset="0"/>
                <a:sym typeface="+mn-ea"/>
              </a:rPr>
              <a:t>σ</a:t>
            </a:r>
            <a:r>
              <a:rPr lang="zh-CN" altLang="en-US" sz="2400" b="1">
                <a:latin typeface="Times New Roman" panose="02020603050405020304" charset="0"/>
                <a:cs typeface="Times New Roman" panose="02020603050405020304" charset="0"/>
              </a:rPr>
              <a:t>键与</a:t>
            </a:r>
            <a:r>
              <a:rPr lang="en-US" altLang="zh-CN" sz="2400" b="1">
                <a:latin typeface="Times New Roman" panose="02020603050405020304" charset="0"/>
                <a:ea typeface="SimHei" panose="02010609060101010101" charset="-122"/>
                <a:cs typeface="Times New Roman" panose="02020603050405020304" charset="0"/>
                <a:sym typeface="+mn-ea"/>
              </a:rPr>
              <a:t>π</a:t>
            </a:r>
            <a:r>
              <a:rPr lang="zh-CN" altLang="en-US" sz="2400" b="1">
                <a:latin typeface="Times New Roman" panose="02020603050405020304" charset="0"/>
                <a:cs typeface="Times New Roman" panose="02020603050405020304" charset="0"/>
              </a:rPr>
              <a:t>键的个数比为________。</a:t>
            </a:r>
          </a:p>
        </p:txBody>
      </p:sp>
      <p:sp>
        <p:nvSpPr>
          <p:cNvPr id="25" name="文本框 24"/>
          <p:cNvSpPr txBox="1"/>
          <p:nvPr/>
        </p:nvSpPr>
        <p:spPr>
          <a:xfrm>
            <a:off x="6521450" y="6261100"/>
            <a:ext cx="982345" cy="460375"/>
          </a:xfrm>
          <a:prstGeom prst="rect">
            <a:avLst/>
          </a:prstGeom>
          <a:noFill/>
          <a:ln w="9525">
            <a:noFill/>
          </a:ln>
        </p:spPr>
        <p:txBody>
          <a:bodyPr wrap="square">
            <a:spAutoFit/>
          </a:bodyPr>
          <a:lstStyle/>
          <a:p>
            <a:pPr indent="0"/>
            <a:r>
              <a:rPr lang="en-US" sz="2400" b="1">
                <a:solidFill>
                  <a:srgbClr val="FF0000"/>
                </a:solidFill>
                <a:latin typeface="Times New Roman" panose="02020603050405020304" charset="0"/>
                <a:ea typeface="宋体" panose="02010600030101010101" pitchFamily="2" charset="-122"/>
                <a:cs typeface="Times New Roman" panose="02020603050405020304" charset="0"/>
              </a:rPr>
              <a:t> 1</a:t>
            </a:r>
            <a:r>
              <a:rPr lang="zh-CN" sz="2400" b="1">
                <a:solidFill>
                  <a:srgbClr val="FF0000"/>
                </a:solidFill>
                <a:latin typeface="Times New Roman" panose="02020603050405020304" charset="0"/>
                <a:ea typeface="宋体" panose="02010600030101010101" pitchFamily="2" charset="-122"/>
                <a:cs typeface="Times New Roman" panose="02020603050405020304" charset="0"/>
              </a:rPr>
              <a:t>：</a:t>
            </a:r>
            <a:r>
              <a:rPr lang="en-US" sz="2400" b="1">
                <a:solidFill>
                  <a:srgbClr val="FF0000"/>
                </a:solidFill>
                <a:latin typeface="Times New Roman" panose="02020603050405020304" charset="0"/>
                <a:ea typeface="宋体" panose="02010600030101010101" pitchFamily="2" charset="-122"/>
                <a:cs typeface="Times New Roman" panose="02020603050405020304" charset="0"/>
              </a:rPr>
              <a:t>1</a:t>
            </a:r>
            <a:endParaRPr lang="en-US" altLang="en-US" sz="2400" b="1">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105" name="文本框 104"/>
          <p:cNvSpPr txBox="1"/>
          <p:nvPr/>
        </p:nvSpPr>
        <p:spPr>
          <a:xfrm>
            <a:off x="509905" y="1712595"/>
            <a:ext cx="3985895"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rPr>
              <a:t>2</a:t>
            </a:r>
            <a:r>
              <a:rPr lang="zh-CN" altLang="en-US" sz="2400" b="1">
                <a:solidFill>
                  <a:srgbClr val="C00000"/>
                </a:solidFill>
                <a:latin typeface="Microsoft YaHei" panose="020B0503020204020204" charset="-122"/>
                <a:ea typeface="Microsoft YaHei" panose="020B0503020204020204" charset="-122"/>
              </a:rPr>
              <a:t>、</a:t>
            </a:r>
            <a:r>
              <a:rPr lang="zh-CN" sz="2400" b="1">
                <a:solidFill>
                  <a:srgbClr val="C00000"/>
                </a:solidFill>
                <a:latin typeface="Microsoft YaHei" panose="020B0503020204020204" charset="-122"/>
                <a:ea typeface="Microsoft YaHei" panose="020B0503020204020204" charset="-122"/>
              </a:rPr>
              <a:t>共价键的形成及键参数</a:t>
            </a:r>
            <a:endParaRPr lang="zh-CN" altLang="en-US" sz="2400" b="1">
              <a:solidFill>
                <a:srgbClr val="C00000"/>
              </a:solidFill>
              <a:latin typeface="Microsoft YaHei" panose="020B0503020204020204" charset="-122"/>
              <a:ea typeface="Microsoft YaHei" panose="020B0503020204020204" charset="-122"/>
            </a:endParaRPr>
          </a:p>
        </p:txBody>
      </p:sp>
      <p:sp>
        <p:nvSpPr>
          <p:cNvPr id="106" name="文本框 105"/>
          <p:cNvSpPr txBox="1"/>
          <p:nvPr/>
        </p:nvSpPr>
        <p:spPr>
          <a:xfrm>
            <a:off x="257810" y="2188210"/>
            <a:ext cx="11787505" cy="4541051"/>
          </a:xfrm>
          <a:prstGeom prst="rect">
            <a:avLst/>
          </a:prstGeom>
          <a:solidFill>
            <a:schemeClr val="bg1"/>
          </a:solidFill>
          <a:ln w="38100">
            <a:solidFill>
              <a:srgbClr val="FFC000"/>
            </a:solidFill>
          </a:ln>
        </p:spPr>
        <p:txBody>
          <a:bodyPr wrap="square">
            <a:spAutoFit/>
          </a:bodyPr>
          <a:lstStyle/>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已知有关氮、磷的单键和叁键的键能（</a:t>
            </a:r>
            <a:r>
              <a:rPr lang="en-US" sz="2400" b="1">
                <a:latin typeface="Times New Roman" panose="02020603050405020304" charset="0"/>
                <a:ea typeface="Microsoft YaHei" panose="020B0503020204020204" charset="-122"/>
                <a:cs typeface="Times New Roman" panose="02020603050405020304" charset="0"/>
              </a:rPr>
              <a:t>kJ·mol</a:t>
            </a:r>
            <a:r>
              <a:rPr lang="en-US" sz="2400" b="1" baseline="30000">
                <a:latin typeface="Times New Roman" panose="02020603050405020304" charset="0"/>
                <a:ea typeface="Microsoft YaHei" panose="020B0503020204020204" charset="-122"/>
                <a:cs typeface="Times New Roman" panose="02020603050405020304" charset="0"/>
              </a:rPr>
              <a:t>-1</a:t>
            </a:r>
            <a:r>
              <a:rPr lang="zh-CN" sz="2400" b="1">
                <a:latin typeface="Times New Roman" panose="02020603050405020304" charset="0"/>
                <a:ea typeface="Microsoft YaHei" panose="020B0503020204020204" charset="-122"/>
                <a:cs typeface="Times New Roman" panose="02020603050405020304" charset="0"/>
              </a:rPr>
              <a:t>）如下表：</a:t>
            </a:r>
          </a:p>
          <a:p>
            <a:pPr indent="0">
              <a:lnSpc>
                <a:spcPct val="120000"/>
              </a:lnSpc>
            </a:pPr>
            <a:r>
              <a:rPr lang="zh-CN" sz="2400" b="1">
                <a:latin typeface="Times New Roman" panose="02020603050405020304" charset="0"/>
                <a:ea typeface="Microsoft YaHei" panose="020B0503020204020204" charset="-122"/>
                <a:cs typeface="Times New Roman" panose="02020603050405020304" charset="0"/>
                <a:sym typeface="+mn-ea"/>
              </a:rPr>
              <a:t>从能量角度看，氮以</a:t>
            </a:r>
            <a:r>
              <a:rPr lang="en-US" sz="2400" b="1">
                <a:latin typeface="Times New Roman" panose="02020603050405020304" charset="0"/>
                <a:ea typeface="Microsoft YaHei" panose="020B0503020204020204" charset="-122"/>
                <a:cs typeface="Times New Roman" panose="02020603050405020304" charset="0"/>
                <a:sym typeface="+mn-ea"/>
              </a:rPr>
              <a:t>N</a:t>
            </a:r>
            <a:r>
              <a:rPr lang="en-US" sz="2400" b="1" baseline="-25000">
                <a:latin typeface="Times New Roman" panose="02020603050405020304" charset="0"/>
                <a:ea typeface="Microsoft YaHei" panose="020B0503020204020204" charset="-122"/>
                <a:cs typeface="Times New Roman" panose="02020603050405020304" charset="0"/>
                <a:sym typeface="+mn-ea"/>
              </a:rPr>
              <a:t>2</a:t>
            </a:r>
            <a:r>
              <a:rPr lang="zh-CN" sz="2400" b="1">
                <a:latin typeface="Times New Roman" panose="02020603050405020304" charset="0"/>
                <a:ea typeface="Microsoft YaHei" panose="020B0503020204020204" charset="-122"/>
                <a:cs typeface="Times New Roman" panose="02020603050405020304" charset="0"/>
                <a:sym typeface="+mn-ea"/>
              </a:rPr>
              <a:t>，而白磷以</a:t>
            </a:r>
            <a:r>
              <a:rPr lang="en-US" sz="2400" b="1">
                <a:latin typeface="Times New Roman" panose="02020603050405020304" charset="0"/>
                <a:ea typeface="Microsoft YaHei" panose="020B0503020204020204" charset="-122"/>
                <a:cs typeface="Times New Roman" panose="02020603050405020304" charset="0"/>
                <a:sym typeface="+mn-ea"/>
              </a:rPr>
              <a:t>P</a:t>
            </a:r>
            <a:r>
              <a:rPr lang="en-US" sz="2400" b="1" baseline="-25000">
                <a:latin typeface="Times New Roman" panose="02020603050405020304" charset="0"/>
                <a:ea typeface="Microsoft YaHei" panose="020B0503020204020204" charset="-122"/>
                <a:cs typeface="Times New Roman" panose="02020603050405020304" charset="0"/>
                <a:sym typeface="+mn-ea"/>
              </a:rPr>
              <a:t>4</a:t>
            </a:r>
            <a:r>
              <a:rPr lang="zh-CN" sz="2400" b="1">
                <a:latin typeface="Times New Roman" panose="02020603050405020304" charset="0"/>
                <a:ea typeface="Microsoft YaHei" panose="020B0503020204020204" charset="-122"/>
                <a:cs typeface="Times New Roman" panose="02020603050405020304" charset="0"/>
                <a:sym typeface="+mn-ea"/>
              </a:rPr>
              <a:t>（结构式可表示</a:t>
            </a:r>
          </a:p>
          <a:p>
            <a:pPr indent="0">
              <a:lnSpc>
                <a:spcPct val="140000"/>
              </a:lnSpc>
            </a:pPr>
            <a:r>
              <a:rPr lang="zh-CN" sz="2400" b="1">
                <a:latin typeface="Times New Roman" panose="02020603050405020304" charset="0"/>
                <a:ea typeface="Microsoft YaHei" panose="020B0503020204020204" charset="-122"/>
                <a:cs typeface="Times New Roman" panose="02020603050405020304" charset="0"/>
                <a:sym typeface="+mn-ea"/>
              </a:rPr>
              <a:t>为</a:t>
            </a:r>
            <a:r>
              <a:rPr lang="en-US" altLang="zh-CN" sz="2400" b="1">
                <a:latin typeface="Times New Roman" panose="02020603050405020304" charset="0"/>
                <a:ea typeface="Microsoft YaHei" panose="020B0503020204020204" charset="-122"/>
                <a:cs typeface="Times New Roman" panose="02020603050405020304" charset="0"/>
                <a:sym typeface="+mn-ea"/>
              </a:rPr>
              <a:t>               </a:t>
            </a:r>
            <a:r>
              <a:rPr lang="zh-CN" sz="2400" b="1">
                <a:latin typeface="Times New Roman" panose="02020603050405020304" charset="0"/>
                <a:ea typeface="Microsoft YaHei" panose="020B0503020204020204" charset="-122"/>
                <a:cs typeface="Times New Roman" panose="02020603050405020304" charset="0"/>
                <a:sym typeface="+mn-ea"/>
              </a:rPr>
              <a:t>）形式存在的原因是</a:t>
            </a:r>
            <a:r>
              <a:rPr lang="en-US" sz="2400" b="1" u="sng">
                <a:latin typeface="Times New Roman" panose="02020603050405020304" charset="0"/>
                <a:ea typeface="Microsoft YaHei" panose="020B0503020204020204" charset="-122"/>
                <a:cs typeface="Times New Roman" panose="02020603050405020304" charset="0"/>
                <a:sym typeface="+mn-ea"/>
              </a:rPr>
              <a:t>                                    </a:t>
            </a:r>
            <a:r>
              <a:rPr lang="zh-CN" sz="2400" b="1">
                <a:latin typeface="Times New Roman" panose="02020603050405020304" charset="0"/>
                <a:ea typeface="Microsoft YaHei" panose="020B0503020204020204" charset="-122"/>
                <a:cs typeface="Times New Roman" panose="02020603050405020304" charset="0"/>
                <a:sym typeface="+mn-ea"/>
              </a:rPr>
              <a:t>。</a:t>
            </a:r>
            <a:endPar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indent="0">
              <a:lnSpc>
                <a:spcPct val="140000"/>
              </a:lnSpc>
            </a:pPr>
            <a:endPar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indent="0">
              <a:lnSpc>
                <a:spcPct val="140000"/>
              </a:lnSpc>
            </a:pPr>
            <a:endPar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indent="0">
              <a:lnSpc>
                <a:spcPct val="14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latin typeface="Times New Roman" panose="02020603050405020304" charset="0"/>
                <a:ea typeface="Microsoft YaHei" panose="020B0503020204020204" charset="-122"/>
                <a:cs typeface="Times New Roman" panose="02020603050405020304" charset="0"/>
                <a:sym typeface="+mn-ea"/>
              </a:rPr>
              <a:t>Ge</a:t>
            </a:r>
            <a:r>
              <a:rPr lang="zh-CN" sz="2400" b="1">
                <a:latin typeface="Times New Roman" panose="02020603050405020304" charset="0"/>
                <a:ea typeface="Microsoft YaHei" panose="020B0503020204020204" charset="-122"/>
                <a:cs typeface="Times New Roman" panose="02020603050405020304" charset="0"/>
                <a:sym typeface="+mn-ea"/>
              </a:rPr>
              <a:t>与</a:t>
            </a:r>
            <a:r>
              <a:rPr lang="en-US" sz="2400" b="1">
                <a:latin typeface="Times New Roman" panose="02020603050405020304" charset="0"/>
                <a:ea typeface="Microsoft YaHei" panose="020B0503020204020204" charset="-122"/>
                <a:cs typeface="Times New Roman" panose="02020603050405020304" charset="0"/>
                <a:sym typeface="+mn-ea"/>
              </a:rPr>
              <a:t>C</a:t>
            </a:r>
            <a:r>
              <a:rPr lang="zh-CN" sz="2400" b="1">
                <a:latin typeface="Times New Roman" panose="02020603050405020304" charset="0"/>
                <a:ea typeface="Microsoft YaHei" panose="020B0503020204020204" charset="-122"/>
                <a:cs typeface="Times New Roman" panose="02020603050405020304" charset="0"/>
                <a:sym typeface="+mn-ea"/>
              </a:rPr>
              <a:t>是同族元素，</a:t>
            </a:r>
            <a:r>
              <a:rPr lang="en-US" sz="2400" b="1">
                <a:latin typeface="Times New Roman" panose="02020603050405020304" charset="0"/>
                <a:ea typeface="Microsoft YaHei" panose="020B0503020204020204" charset="-122"/>
                <a:cs typeface="Times New Roman" panose="02020603050405020304" charset="0"/>
                <a:sym typeface="+mn-ea"/>
              </a:rPr>
              <a:t>C</a:t>
            </a:r>
            <a:r>
              <a:rPr lang="zh-CN" sz="2400" b="1">
                <a:latin typeface="Times New Roman" panose="02020603050405020304" charset="0"/>
                <a:ea typeface="Microsoft YaHei" panose="020B0503020204020204" charset="-122"/>
                <a:cs typeface="Times New Roman" panose="02020603050405020304" charset="0"/>
                <a:sym typeface="+mn-ea"/>
              </a:rPr>
              <a:t>原子之间可以形成双键、叁键，但</a:t>
            </a:r>
            <a:r>
              <a:rPr lang="en-US" sz="2400" b="1">
                <a:latin typeface="Times New Roman" panose="02020603050405020304" charset="0"/>
                <a:ea typeface="Microsoft YaHei" panose="020B0503020204020204" charset="-122"/>
                <a:cs typeface="Times New Roman" panose="02020603050405020304" charset="0"/>
                <a:sym typeface="+mn-ea"/>
              </a:rPr>
              <a:t>Ge</a:t>
            </a:r>
            <a:r>
              <a:rPr lang="zh-CN" sz="2400" b="1">
                <a:latin typeface="Times New Roman" panose="02020603050405020304" charset="0"/>
                <a:ea typeface="Microsoft YaHei" panose="020B0503020204020204" charset="-122"/>
                <a:cs typeface="Times New Roman" panose="02020603050405020304" charset="0"/>
                <a:sym typeface="+mn-ea"/>
              </a:rPr>
              <a:t>原子之间难以形成双键或叁键。从原子结构角度分析，原因是</a:t>
            </a:r>
            <a:r>
              <a:rPr lang="en-US" sz="2400" b="1">
                <a:latin typeface="Times New Roman" panose="02020603050405020304" charset="0"/>
                <a:ea typeface="Microsoft YaHei" panose="020B0503020204020204" charset="-122"/>
                <a:cs typeface="Times New Roman" panose="02020603050405020304" charset="0"/>
                <a:sym typeface="+mn-ea"/>
              </a:rPr>
              <a:t>________________</a:t>
            </a:r>
            <a:r>
              <a:rPr lang="zh-CN" sz="2400" b="1">
                <a:latin typeface="Times New Roman" panose="02020603050405020304" charset="0"/>
                <a:ea typeface="Microsoft YaHei" panose="020B0503020204020204" charset="-122"/>
                <a:cs typeface="Times New Roman" panose="02020603050405020304" charset="0"/>
                <a:sym typeface="+mn-ea"/>
              </a:rPr>
              <a:t>。</a:t>
            </a:r>
            <a:endParaRPr lang="en-US" altLang="zh-CN" sz="2400" b="1">
              <a:latin typeface="Times New Roman" panose="02020603050405020304" charset="0"/>
              <a:ea typeface="Microsoft YaHei" panose="020B0503020204020204" charset="-122"/>
              <a:cs typeface="Times New Roman" panose="02020603050405020304" charset="0"/>
              <a:sym typeface="+mn-ea"/>
            </a:endParaRPr>
          </a:p>
          <a:p>
            <a:pPr indent="0">
              <a:lnSpc>
                <a:spcPct val="140000"/>
              </a:lnSpc>
            </a:pPr>
            <a:endPar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indent="0">
              <a:lnSpc>
                <a:spcPct val="140000"/>
              </a:lnSpc>
            </a:pPr>
            <a:endPar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graphicFrame>
        <p:nvGraphicFramePr>
          <p:cNvPr id="8" name="表格 7"/>
          <p:cNvGraphicFramePr>
            <a:graphicFrameLocks noGrp="1"/>
          </p:cNvGraphicFramePr>
          <p:nvPr>
            <p:custDataLst>
              <p:tags r:id="rId3"/>
            </p:custDataLst>
          </p:nvPr>
        </p:nvGraphicFramePr>
        <p:xfrm>
          <a:off x="7835265" y="2894965"/>
          <a:ext cx="3279140" cy="758190"/>
        </p:xfrm>
        <a:graphic>
          <a:graphicData uri="http://schemas.openxmlformats.org/drawingml/2006/table">
            <a:tbl>
              <a:tblPr firstRow="1" bandRow="1">
                <a:tableStyleId>{5940675A-B579-460E-94D1-54222C63F5DA}</a:tableStyleId>
              </a:tblPr>
              <a:tblGrid>
                <a:gridCol w="85534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76644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74041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gridCol w="91694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3"/>
                    </a:ext>
                  </a:extLst>
                </a:gridCol>
              </a:tblGrid>
              <a:tr h="379095">
                <a:tc>
                  <a:txBody>
                    <a:bodyPr/>
                    <a:lstStyle/>
                    <a:p>
                      <a:pPr indent="0" algn="ctr">
                        <a:buNone/>
                      </a:pPr>
                      <a:r>
                        <a:rPr lang="en-US" sz="2400" b="1">
                          <a:latin typeface="Times New Roman" panose="02020603050405020304" charset="0"/>
                          <a:cs typeface="Times New Roman" panose="02020603050405020304" charset="0"/>
                        </a:rPr>
                        <a:t>N-N</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charset="0"/>
                          <a:cs typeface="Times New Roman" panose="02020603050405020304" charset="0"/>
                        </a:rPr>
                        <a:t>N≡N</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charset="0"/>
                          <a:cs typeface="Times New Roman" panose="02020603050405020304" charset="0"/>
                        </a:rPr>
                        <a:t>P-P</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charset="0"/>
                          <a:cs typeface="Times New Roman" panose="02020603050405020304" charset="0"/>
                        </a:rPr>
                        <a:t>P≡P</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r h="379095">
                <a:tc>
                  <a:txBody>
                    <a:bodyPr/>
                    <a:lstStyle/>
                    <a:p>
                      <a:pPr indent="0" algn="ctr">
                        <a:buNone/>
                      </a:pPr>
                      <a:r>
                        <a:rPr lang="en-US" sz="2400" b="1">
                          <a:latin typeface="Times New Roman" panose="02020603050405020304" charset="0"/>
                          <a:cs typeface="Times New Roman" panose="02020603050405020304" charset="0"/>
                        </a:rPr>
                        <a:t>193</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charset="0"/>
                          <a:cs typeface="Times New Roman" panose="02020603050405020304" charset="0"/>
                        </a:rPr>
                        <a:t>946</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charset="0"/>
                          <a:cs typeface="Times New Roman" panose="02020603050405020304" charset="0"/>
                        </a:rPr>
                        <a:t>197</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charset="0"/>
                          <a:cs typeface="Times New Roman" panose="02020603050405020304" charset="0"/>
                        </a:rPr>
                        <a:t>489</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1"/>
                  </a:ext>
                </a:extLst>
              </a:tr>
            </a:tbl>
          </a:graphicData>
        </a:graphic>
      </p:graphicFrame>
      <p:pic>
        <p:nvPicPr>
          <p:cNvPr id="12" name="图片 11"/>
          <p:cNvPicPr/>
          <p:nvPr/>
        </p:nvPicPr>
        <p:blipFill>
          <a:blip r:embed="rId5" cstate="print"/>
          <a:stretch>
            <a:fillRect/>
          </a:stretch>
        </p:blipFill>
        <p:spPr>
          <a:xfrm>
            <a:off x="895350" y="3148330"/>
            <a:ext cx="728345" cy="645795"/>
          </a:xfrm>
          <a:prstGeom prst="rect">
            <a:avLst/>
          </a:prstGeom>
          <a:noFill/>
          <a:ln w="9525">
            <a:noFill/>
          </a:ln>
        </p:spPr>
      </p:pic>
      <p:sp>
        <p:nvSpPr>
          <p:cNvPr id="4" name="文本框 3"/>
          <p:cNvSpPr txBox="1"/>
          <p:nvPr/>
        </p:nvSpPr>
        <p:spPr>
          <a:xfrm>
            <a:off x="370442" y="3691978"/>
            <a:ext cx="10948511" cy="1070229"/>
          </a:xfrm>
          <a:prstGeom prst="rect">
            <a:avLst/>
          </a:prstGeom>
          <a:noFill/>
        </p:spPr>
        <p:txBody>
          <a:bodyPr wrap="square">
            <a:spAutoFit/>
          </a:bodyPr>
          <a:lstStyle/>
          <a:p>
            <a:pPr indent="0">
              <a:lnSpc>
                <a:spcPct val="140000"/>
              </a:lnSpc>
            </a:pP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N≡N</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的键能大于</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3</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个</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N-N</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的键能之和，而</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P≡P</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的键能小于</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3</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个</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P-P</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的键能之和，键能越大，分子能量越低，分子越稳定。</a:t>
            </a:r>
          </a:p>
        </p:txBody>
      </p:sp>
      <p:sp>
        <p:nvSpPr>
          <p:cNvPr id="11" name="文本框 10"/>
          <p:cNvSpPr txBox="1"/>
          <p:nvPr/>
        </p:nvSpPr>
        <p:spPr>
          <a:xfrm>
            <a:off x="441484" y="5627886"/>
            <a:ext cx="10805636" cy="1070229"/>
          </a:xfrm>
          <a:prstGeom prst="rect">
            <a:avLst/>
          </a:prstGeom>
          <a:noFill/>
        </p:spPr>
        <p:txBody>
          <a:bodyPr wrap="square">
            <a:spAutoFit/>
          </a:bodyPr>
          <a:lstStyle/>
          <a:p>
            <a:pPr indent="0">
              <a:lnSpc>
                <a:spcPct val="140000"/>
              </a:lnSpc>
            </a:pP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Ge</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原子半径大，原子间形成的</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σ</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单键较长，</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p-p</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轨道肩并肩重叠程度很小或几乎不能重叠，难以形成</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π</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键；</a:t>
            </a:r>
            <a:endParaRPr lang="zh-CN" altLang="en-US" sz="2400" b="1">
              <a:latin typeface="Times New Roman" panose="02020603050405020304" charset="0"/>
              <a:ea typeface="Microsoft YaHei" panose="020B0503020204020204" charset="-122"/>
              <a:cs typeface="Times New Roman" panose="020206030504050203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105" name="文本框 104"/>
          <p:cNvSpPr txBox="1"/>
          <p:nvPr/>
        </p:nvSpPr>
        <p:spPr>
          <a:xfrm>
            <a:off x="601345" y="1712595"/>
            <a:ext cx="3861435"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rPr>
              <a:t>2</a:t>
            </a:r>
            <a:r>
              <a:rPr lang="zh-CN" altLang="en-US" sz="2400" b="1">
                <a:solidFill>
                  <a:srgbClr val="C00000"/>
                </a:solidFill>
                <a:latin typeface="Microsoft YaHei" panose="020B0503020204020204" charset="-122"/>
                <a:ea typeface="Microsoft YaHei" panose="020B0503020204020204" charset="-122"/>
              </a:rPr>
              <a:t>、</a:t>
            </a:r>
            <a:r>
              <a:rPr lang="zh-CN" sz="2400" b="1">
                <a:solidFill>
                  <a:srgbClr val="C00000"/>
                </a:solidFill>
                <a:latin typeface="Microsoft YaHei" panose="020B0503020204020204" charset="-122"/>
                <a:ea typeface="Microsoft YaHei" panose="020B0503020204020204" charset="-122"/>
              </a:rPr>
              <a:t>共价键的形成及键参数</a:t>
            </a:r>
            <a:endParaRPr lang="zh-CN" altLang="en-US" sz="2400" b="1">
              <a:solidFill>
                <a:srgbClr val="C00000"/>
              </a:solidFill>
              <a:latin typeface="Microsoft YaHei" panose="020B0503020204020204" charset="-122"/>
              <a:ea typeface="Microsoft YaHei" panose="020B0503020204020204" charset="-122"/>
            </a:endParaRPr>
          </a:p>
        </p:txBody>
      </p:sp>
      <p:grpSp>
        <p:nvGrpSpPr>
          <p:cNvPr id="36" name="组合 35"/>
          <p:cNvGrpSpPr/>
          <p:nvPr/>
        </p:nvGrpSpPr>
        <p:grpSpPr>
          <a:xfrm>
            <a:off x="478155" y="2166620"/>
            <a:ext cx="11129645" cy="4271010"/>
            <a:chOff x="1031" y="4186"/>
            <a:chExt cx="17527" cy="6726"/>
          </a:xfrm>
          <a:solidFill>
            <a:schemeClr val="bg1"/>
          </a:solidFill>
        </p:grpSpPr>
        <p:sp>
          <p:nvSpPr>
            <p:cNvPr id="2" name="文本框 1"/>
            <p:cNvSpPr txBox="1"/>
            <p:nvPr/>
          </p:nvSpPr>
          <p:spPr>
            <a:xfrm>
              <a:off x="1031" y="4186"/>
              <a:ext cx="17527" cy="3633"/>
            </a:xfrm>
            <a:prstGeom prst="rect">
              <a:avLst/>
            </a:prstGeom>
            <a:grpFill/>
            <a:ln w="38100">
              <a:solidFill>
                <a:srgbClr val="FFC000"/>
              </a:solidFill>
            </a:ln>
          </p:spPr>
          <p:txBody>
            <a:bodyPr wrap="square" rtlCol="0">
              <a:spAutoFit/>
            </a:bodyPr>
            <a:lstStyle/>
            <a:p>
              <a:pPr>
                <a:lnSpc>
                  <a:spcPct val="15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1</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NH</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H</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PO</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中，P的______杂化轨道与O的2p轨道形成____键。</a:t>
              </a:r>
              <a:endParaRPr lang="en-US" altLang="zh-CN" sz="2400" b="1">
                <a:latin typeface="Times New Roman" panose="02020603050405020304" charset="0"/>
                <a:cs typeface="Times New Roman" panose="02020603050405020304" charset="0"/>
              </a:endParaRPr>
            </a:p>
            <a:p>
              <a:pPr>
                <a:lnSpc>
                  <a:spcPct val="150000"/>
                </a:lnSpc>
              </a:pPr>
              <a:r>
                <a:rPr lang="zh-CN" altLang="en-US" sz="2400" b="1">
                  <a:solidFill>
                    <a:srgbClr val="FF0000"/>
                  </a:solidFill>
                  <a:latin typeface="Times New Roman" panose="02020603050405020304" charset="0"/>
                  <a:cs typeface="Times New Roman" panose="02020603050405020304" charset="0"/>
                </a:rPr>
                <a:t>【2】</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中</a:t>
              </a:r>
              <a:r>
                <a:rPr lang="zh-CN" altLang="en-US" sz="2400" b="1">
                  <a:latin typeface="Times New Roman" panose="02020603050405020304" charset="0"/>
                  <a:cs typeface="Times New Roman" panose="02020603050405020304" charset="0"/>
                  <a:sym typeface="+mn-ea"/>
                </a:rPr>
                <a:t>存在离子键与共价键    (    )；</a:t>
              </a:r>
              <a:r>
                <a:rPr lang="zh-CN" altLang="en-US" sz="2400" b="1">
                  <a:latin typeface="Times New Roman" panose="02020603050405020304" charset="0"/>
                  <a:cs typeface="Times New Roman" panose="02020603050405020304" charset="0"/>
                </a:rPr>
                <a:t>C－C－C键角是180°(    )		</a:t>
              </a:r>
            </a:p>
            <a:p>
              <a:pPr>
                <a:lnSpc>
                  <a:spcPct val="150000"/>
                </a:lnSpc>
              </a:pPr>
              <a:r>
                <a:rPr lang="en-US" altLang="zh-CN" sz="2400" b="1">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3</a:t>
              </a:r>
              <a:r>
                <a:rPr lang="zh-CN" altLang="en-US" sz="2400" b="1">
                  <a:solidFill>
                    <a:srgbClr val="FF0000"/>
                  </a:solidFill>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中硫氧键的键能均相等    (</a:t>
              </a:r>
              <a:r>
                <a:rPr lang="zh-CN" altLang="en-US" sz="2400" b="1">
                  <a:solidFill>
                    <a:srgbClr val="FF0000"/>
                  </a:solidFill>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a:t>
              </a:r>
            </a:p>
          </p:txBody>
        </p:sp>
        <p:sp>
          <p:nvSpPr>
            <p:cNvPr id="26" name="文本框 25"/>
            <p:cNvSpPr txBox="1"/>
            <p:nvPr/>
          </p:nvSpPr>
          <p:spPr>
            <a:xfrm>
              <a:off x="1033" y="7858"/>
              <a:ext cx="17525" cy="3054"/>
            </a:xfrm>
            <a:prstGeom prst="rect">
              <a:avLst/>
            </a:prstGeom>
            <a:grpFill/>
            <a:ln w="38100">
              <a:solidFill>
                <a:srgbClr val="FFC000"/>
              </a:solidFill>
            </a:ln>
          </p:spPr>
          <p:txBody>
            <a:bodyPr wrap="square">
              <a:spAutoFit/>
            </a:bodyPr>
            <a:lstStyle/>
            <a:p>
              <a:pPr indent="0"/>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4</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黑磷区中</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P-P</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键的键能不完全相同</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en-US" sz="2400" b="1">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r>
                <a:rPr lang="en-US" sz="2400" b="1">
                  <a:latin typeface="Times New Roman" panose="02020603050405020304" charset="0"/>
                  <a:ea typeface="Microsoft YaHei" panose="020B0503020204020204" charset="-122"/>
                  <a:cs typeface="Times New Roman" panose="02020603050405020304" charset="0"/>
                  <a:sym typeface="+mn-ea"/>
                </a:rPr>
                <a:t>)	</a:t>
              </a:r>
              <a:endPar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endParaRPr>
            </a:p>
            <a:p>
              <a:pPr indent="0"/>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石墨与黑磷的交界结合区域中，</a:t>
              </a:r>
            </a:p>
            <a:p>
              <a:pPr indent="0"/>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P</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原子与</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C</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原子共平面</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en-US" sz="2400" b="1">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r>
                <a:rPr lang="en-US" sz="2400" b="1">
                  <a:latin typeface="Times New Roman" panose="02020603050405020304" charset="0"/>
                  <a:ea typeface="Microsoft YaHei" panose="020B0503020204020204" charset="-122"/>
                  <a:cs typeface="Times New Roman" panose="02020603050405020304" charset="0"/>
                  <a:sym typeface="+mn-ea"/>
                </a:rPr>
                <a:t>)	</a:t>
              </a:r>
              <a:endPar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endParaRPr>
            </a:p>
            <a:p>
              <a:pPr indent="0"/>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复合材料单层中，</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P</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原子与</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C</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原子之间的</a:t>
              </a:r>
            </a:p>
            <a:p>
              <a:pPr indent="0"/>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作用力属范德华力</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en-US" sz="2400" b="1">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r>
                <a:rPr lang="en-US" sz="2400" b="1">
                  <a:latin typeface="Times New Roman" panose="02020603050405020304" charset="0"/>
                  <a:ea typeface="Microsoft YaHei" panose="020B0503020204020204" charset="-122"/>
                  <a:cs typeface="Times New Roman" panose="02020603050405020304" charset="0"/>
                  <a:sym typeface="+mn-ea"/>
                </a:rPr>
                <a:t>)	</a:t>
              </a:r>
              <a:endParaRPr lang="zh-CN" altLang="en-US" sz="2400" b="1">
                <a:latin typeface="Times New Roman" panose="02020603050405020304" charset="0"/>
                <a:ea typeface="Microsoft YaHei" panose="020B0503020204020204" charset="-122"/>
                <a:cs typeface="Times New Roman" panose="02020603050405020304" charset="0"/>
              </a:endParaRPr>
            </a:p>
          </p:txBody>
        </p:sp>
      </p:grpSp>
      <p:pic>
        <p:nvPicPr>
          <p:cNvPr id="30" name="图片 29"/>
          <p:cNvPicPr/>
          <p:nvPr/>
        </p:nvPicPr>
        <p:blipFill>
          <a:blip r:embed="rId4" cstate="print"/>
          <a:srcRect t="5612"/>
          <a:stretch>
            <a:fillRect/>
          </a:stretch>
        </p:blipFill>
        <p:spPr>
          <a:xfrm>
            <a:off x="6554242" y="4509474"/>
            <a:ext cx="5053558" cy="1865630"/>
          </a:xfrm>
          <a:prstGeom prst="rect">
            <a:avLst/>
          </a:prstGeom>
          <a:noFill/>
          <a:ln w="9525">
            <a:noFill/>
          </a:ln>
        </p:spPr>
      </p:pic>
      <p:sp>
        <p:nvSpPr>
          <p:cNvPr id="11" name="文本框 10"/>
          <p:cNvSpPr txBox="1"/>
          <p:nvPr/>
        </p:nvSpPr>
        <p:spPr>
          <a:xfrm>
            <a:off x="4038600" y="2239645"/>
            <a:ext cx="848360" cy="460375"/>
          </a:xfrm>
          <a:prstGeom prst="rect">
            <a:avLst/>
          </a:prstGeom>
          <a:noFill/>
        </p:spPr>
        <p:txBody>
          <a:bodyPr wrap="none" rtlCol="0">
            <a:spAutoFit/>
          </a:bodyPr>
          <a:lstStyle/>
          <a:p>
            <a:r>
              <a:rPr lang="zh-CN" altLang="en-US" sz="2400" b="1">
                <a:solidFill>
                  <a:srgbClr val="FF0000"/>
                </a:solidFill>
                <a:latin typeface="Times New Roman" panose="02020603050405020304" charset="0"/>
                <a:cs typeface="Times New Roman" panose="02020603050405020304" charset="0"/>
                <a:sym typeface="+mn-ea"/>
              </a:rPr>
              <a:t>sp</a:t>
            </a:r>
            <a:r>
              <a:rPr lang="zh-CN" altLang="en-US" sz="2400" b="1" baseline="30000">
                <a:solidFill>
                  <a:srgbClr val="FF0000"/>
                </a:solidFill>
                <a:latin typeface="Times New Roman" panose="02020603050405020304" charset="0"/>
                <a:cs typeface="Times New Roman" panose="02020603050405020304" charset="0"/>
                <a:sym typeface="+mn-ea"/>
              </a:rPr>
              <a:t>3 </a:t>
            </a:r>
            <a:r>
              <a:rPr lang="zh-CN" altLang="en-US" sz="2400" b="1">
                <a:solidFill>
                  <a:srgbClr val="FF0000"/>
                </a:solidFill>
                <a:latin typeface="Times New Roman" panose="02020603050405020304" charset="0"/>
                <a:cs typeface="Times New Roman" panose="02020603050405020304" charset="0"/>
                <a:sym typeface="+mn-ea"/>
              </a:rPr>
              <a:t>   </a:t>
            </a:r>
          </a:p>
        </p:txBody>
      </p:sp>
      <p:sp>
        <p:nvSpPr>
          <p:cNvPr id="19" name="文本框 18"/>
          <p:cNvSpPr txBox="1"/>
          <p:nvPr/>
        </p:nvSpPr>
        <p:spPr>
          <a:xfrm>
            <a:off x="8484896" y="2172970"/>
            <a:ext cx="348615" cy="460375"/>
          </a:xfrm>
          <a:prstGeom prst="rect">
            <a:avLst/>
          </a:prstGeom>
          <a:noFill/>
        </p:spPr>
        <p:txBody>
          <a:bodyPr wrap="none" rtlCol="0">
            <a:spAutoFit/>
          </a:bodyPr>
          <a:lstStyle/>
          <a:p>
            <a:r>
              <a:rPr lang="zh-CN" altLang="en-US" sz="2400" b="1">
                <a:solidFill>
                  <a:srgbClr val="FF0000"/>
                </a:solidFill>
                <a:latin typeface="Times New Roman" panose="02020603050405020304" charset="0"/>
                <a:cs typeface="Times New Roman" panose="02020603050405020304" charset="0"/>
                <a:sym typeface="+mn-ea"/>
              </a:rPr>
              <a:t>σ</a:t>
            </a:r>
          </a:p>
        </p:txBody>
      </p:sp>
      <p:pic>
        <p:nvPicPr>
          <p:cNvPr id="24" name="图片 10"/>
          <p:cNvPicPr>
            <a:picLocks noChangeAspect="1"/>
          </p:cNvPicPr>
          <p:nvPr/>
        </p:nvPicPr>
        <p:blipFill>
          <a:blip r:embed="rId5" cstate="print">
            <a:lum bright="-19998" contrast="40000"/>
          </a:blip>
          <a:stretch>
            <a:fillRect/>
          </a:stretch>
        </p:blipFill>
        <p:spPr>
          <a:xfrm>
            <a:off x="1436736" y="2633345"/>
            <a:ext cx="1149985" cy="1057910"/>
          </a:xfrm>
          <a:prstGeom prst="rect">
            <a:avLst/>
          </a:prstGeom>
          <a:noFill/>
          <a:ln>
            <a:noFill/>
          </a:ln>
        </p:spPr>
      </p:pic>
      <p:pic>
        <p:nvPicPr>
          <p:cNvPr id="25" name="图片 6"/>
          <p:cNvPicPr>
            <a:picLocks noChangeAspect="1"/>
          </p:cNvPicPr>
          <p:nvPr/>
        </p:nvPicPr>
        <p:blipFill>
          <a:blip r:embed="rId6" cstate="print">
            <a:lum bright="-19998" contrast="40000"/>
          </a:blip>
          <a:stretch>
            <a:fillRect/>
          </a:stretch>
        </p:blipFill>
        <p:spPr>
          <a:xfrm>
            <a:off x="1436736" y="3641341"/>
            <a:ext cx="1149986" cy="857262"/>
          </a:xfrm>
          <a:prstGeom prst="rect">
            <a:avLst/>
          </a:prstGeom>
          <a:noFill/>
          <a:ln>
            <a:noFill/>
          </a:ln>
        </p:spPr>
      </p:pic>
      <p:sp>
        <p:nvSpPr>
          <p:cNvPr id="10" name="文本框 9"/>
          <p:cNvSpPr txBox="1"/>
          <p:nvPr/>
        </p:nvSpPr>
        <p:spPr>
          <a:xfrm>
            <a:off x="5778659" y="2899648"/>
            <a:ext cx="427196"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sym typeface="+mn-ea"/>
              </a:rPr>
              <a:t>√</a:t>
            </a:r>
            <a:endParaRPr lang="zh-CN" altLang="en-US"/>
          </a:p>
        </p:txBody>
      </p:sp>
      <p:sp>
        <p:nvSpPr>
          <p:cNvPr id="13" name="文本框 12"/>
          <p:cNvSpPr txBox="1"/>
          <p:nvPr/>
        </p:nvSpPr>
        <p:spPr>
          <a:xfrm>
            <a:off x="9342093" y="2911652"/>
            <a:ext cx="467201"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rPr>
              <a:t>×</a:t>
            </a:r>
            <a:endParaRPr lang="zh-CN" altLang="en-US"/>
          </a:p>
        </p:txBody>
      </p:sp>
      <p:sp>
        <p:nvSpPr>
          <p:cNvPr id="14" name="文本框 13"/>
          <p:cNvSpPr txBox="1"/>
          <p:nvPr/>
        </p:nvSpPr>
        <p:spPr>
          <a:xfrm>
            <a:off x="5630268" y="3977878"/>
            <a:ext cx="467201"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rPr>
              <a:t>×</a:t>
            </a:r>
            <a:endParaRPr lang="zh-CN" altLang="en-US"/>
          </a:p>
        </p:txBody>
      </p:sp>
      <p:sp>
        <p:nvSpPr>
          <p:cNvPr id="15" name="文本框 14"/>
          <p:cNvSpPr txBox="1"/>
          <p:nvPr/>
        </p:nvSpPr>
        <p:spPr>
          <a:xfrm>
            <a:off x="6042977" y="4643358"/>
            <a:ext cx="427196"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sym typeface="+mn-ea"/>
              </a:rPr>
              <a:t>√</a:t>
            </a:r>
            <a:endParaRPr lang="zh-CN" altLang="en-US"/>
          </a:p>
        </p:txBody>
      </p:sp>
      <p:sp>
        <p:nvSpPr>
          <p:cNvPr id="16" name="文本框 15"/>
          <p:cNvSpPr txBox="1"/>
          <p:nvPr/>
        </p:nvSpPr>
        <p:spPr>
          <a:xfrm>
            <a:off x="3995937" y="5283319"/>
            <a:ext cx="427196"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sym typeface="+mn-ea"/>
              </a:rPr>
              <a:t>√</a:t>
            </a:r>
            <a:endParaRPr lang="zh-CN" altLang="en-US"/>
          </a:p>
        </p:txBody>
      </p:sp>
      <p:sp>
        <p:nvSpPr>
          <p:cNvPr id="17" name="文本框 16"/>
          <p:cNvSpPr txBox="1"/>
          <p:nvPr/>
        </p:nvSpPr>
        <p:spPr>
          <a:xfrm>
            <a:off x="3528736" y="6020475"/>
            <a:ext cx="467201"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rPr>
              <a:t>×</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10"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9525" y="127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2" name="文本框 1"/>
          <p:cNvSpPr txBox="1"/>
          <p:nvPr/>
        </p:nvSpPr>
        <p:spPr>
          <a:xfrm>
            <a:off x="617220" y="1880235"/>
            <a:ext cx="3776345" cy="460375"/>
          </a:xfrm>
          <a:prstGeom prst="rect">
            <a:avLst/>
          </a:prstGeom>
          <a:solidFill>
            <a:schemeClr val="accent3">
              <a:lumMod val="20000"/>
              <a:lumOff val="80000"/>
            </a:schemeClr>
          </a:solidFill>
          <a:ln w="9525">
            <a:noFill/>
          </a:ln>
        </p:spPr>
        <p:txBody>
          <a:bodyPr wrap="square">
            <a:spAutoFit/>
          </a:bodyPr>
          <a:lstStyle/>
          <a:p>
            <a:pPr indent="0"/>
            <a:r>
              <a:rPr lang="zh-CN" sz="2400" b="1">
                <a:solidFill>
                  <a:srgbClr val="C00000"/>
                </a:solidFill>
                <a:latin typeface="Microsoft YaHei" panose="020B0503020204020204" charset="-122"/>
                <a:ea typeface="Microsoft YaHei" panose="020B0503020204020204" charset="-122"/>
                <a:sym typeface="+mn-ea"/>
              </a:rPr>
              <a:t>键参数</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Microsoft YaHei" panose="020B0503020204020204" charset="-122"/>
                <a:ea typeface="Microsoft YaHei" panose="020B0503020204020204" charset="-122"/>
                <a:sym typeface="+mn-ea"/>
              </a:rPr>
              <a:t>键角大小比较</a:t>
            </a:r>
          </a:p>
        </p:txBody>
      </p:sp>
      <p:sp>
        <p:nvSpPr>
          <p:cNvPr id="108" name="文本框 107"/>
          <p:cNvSpPr txBox="1"/>
          <p:nvPr/>
        </p:nvSpPr>
        <p:spPr>
          <a:xfrm>
            <a:off x="784860" y="4631055"/>
            <a:ext cx="11105515" cy="1827530"/>
          </a:xfrm>
          <a:prstGeom prst="rect">
            <a:avLst/>
          </a:prstGeom>
          <a:solidFill>
            <a:schemeClr val="bg1"/>
          </a:solidFill>
          <a:ln w="38100">
            <a:solidFill>
              <a:srgbClr val="FFC000"/>
            </a:solidFill>
          </a:ln>
        </p:spPr>
        <p:txBody>
          <a:bodyPr wrap="square">
            <a:spAutoFit/>
          </a:bodyPr>
          <a:lstStyle/>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H</a:t>
            </a:r>
            <a:r>
              <a:rPr lang="en-US" sz="2400" b="1" baseline="-25000">
                <a:latin typeface="Times New Roman" panose="02020603050405020304" charset="0"/>
                <a:ea typeface="Microsoft YaHei" panose="020B0503020204020204" charset="-122"/>
                <a:cs typeface="Times New Roman" panose="02020603050405020304" charset="0"/>
              </a:rPr>
              <a:t>2</a:t>
            </a:r>
            <a:r>
              <a:rPr lang="en-US" sz="2400" b="1">
                <a:latin typeface="Times New Roman" panose="02020603050405020304" charset="0"/>
                <a:ea typeface="Microsoft YaHei" panose="020B0503020204020204" charset="-122"/>
                <a:cs typeface="Times New Roman" panose="02020603050405020304" charset="0"/>
              </a:rPr>
              <a:t>O</a:t>
            </a:r>
            <a:r>
              <a:rPr lang="zh-CN" sz="2400" b="1">
                <a:latin typeface="Times New Roman" panose="02020603050405020304" charset="0"/>
                <a:ea typeface="Microsoft YaHei" panose="020B0503020204020204" charset="-122"/>
                <a:cs typeface="Times New Roman" panose="02020603050405020304" charset="0"/>
              </a:rPr>
              <a:t>的键角小于</a:t>
            </a:r>
            <a:r>
              <a:rPr lang="en-US" sz="2400" b="1">
                <a:latin typeface="Times New Roman" panose="02020603050405020304" charset="0"/>
                <a:ea typeface="Microsoft YaHei" panose="020B0503020204020204" charset="-122"/>
                <a:cs typeface="Times New Roman" panose="02020603050405020304" charset="0"/>
              </a:rPr>
              <a:t>NH</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的，分析原因</a:t>
            </a:r>
            <a:r>
              <a:rPr lang="en-US" sz="2400" b="1">
                <a:latin typeface="Times New Roman" panose="02020603050405020304" charset="0"/>
                <a:ea typeface="Microsoft YaHei" panose="020B0503020204020204" charset="-122"/>
                <a:cs typeface="Times New Roman" panose="02020603050405020304" charset="0"/>
              </a:rPr>
              <a:t>____________________</a:t>
            </a:r>
            <a:r>
              <a:rPr lang="zh-CN" sz="2400" b="1">
                <a:latin typeface="Times New Roman" panose="02020603050405020304" charset="0"/>
                <a:ea typeface="Microsoft YaHei" panose="020B0503020204020204" charset="-122"/>
                <a:cs typeface="Times New Roman" panose="02020603050405020304" charset="0"/>
              </a:rPr>
              <a:t>。</a:t>
            </a:r>
            <a:endParaRPr lang="en-US"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20000"/>
              </a:lnSpc>
            </a:pP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 </a:t>
            </a:r>
          </a:p>
          <a:p>
            <a:pPr indent="0">
              <a:lnSpc>
                <a:spcPct val="120000"/>
              </a:lnSpc>
            </a:pPr>
            <a:endParaRPr lang="en-US" altLang="zh-CN"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NH</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PH</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AsH</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的键角由大到小的顺序为</a:t>
            </a:r>
            <a:r>
              <a:rPr lang="en-US" sz="2400" b="1" u="sng">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a:t>
            </a:r>
            <a:endParaRPr lang="en-US" altLang="en-US" sz="2400" b="1" baseline="-25000">
              <a:solidFill>
                <a:srgbClr val="FF0000"/>
              </a:solidFill>
              <a:latin typeface="Times New Roman" panose="02020603050405020304" charset="0"/>
              <a:ea typeface="Microsoft YaHei" panose="020B0503020204020204" charset="-122"/>
              <a:cs typeface="Times New Roman" panose="02020603050405020304" charset="0"/>
            </a:endParaRPr>
          </a:p>
        </p:txBody>
      </p:sp>
      <p:grpSp>
        <p:nvGrpSpPr>
          <p:cNvPr id="29" name="组合 28"/>
          <p:cNvGrpSpPr/>
          <p:nvPr/>
        </p:nvGrpSpPr>
        <p:grpSpPr>
          <a:xfrm>
            <a:off x="806450" y="2252980"/>
            <a:ext cx="10565765" cy="2525395"/>
            <a:chOff x="1270" y="3548"/>
            <a:chExt cx="16639" cy="3977"/>
          </a:xfrm>
        </p:grpSpPr>
        <p:grpSp>
          <p:nvGrpSpPr>
            <p:cNvPr id="18" name="组合 17"/>
            <p:cNvGrpSpPr/>
            <p:nvPr/>
          </p:nvGrpSpPr>
          <p:grpSpPr>
            <a:xfrm>
              <a:off x="1270" y="3548"/>
              <a:ext cx="16316" cy="3977"/>
              <a:chOff x="1270" y="3548"/>
              <a:chExt cx="16316" cy="3977"/>
            </a:xfrm>
          </p:grpSpPr>
          <p:graphicFrame>
            <p:nvGraphicFramePr>
              <p:cNvPr id="13" name="对象 12"/>
              <p:cNvGraphicFramePr>
                <a:graphicFrameLocks noChangeAspect="1"/>
              </p:cNvGraphicFramePr>
              <p:nvPr/>
            </p:nvGraphicFramePr>
            <p:xfrm>
              <a:off x="10041" y="5223"/>
              <a:ext cx="7039" cy="2303"/>
            </p:xfrm>
            <a:graphic>
              <a:graphicData uri="http://schemas.openxmlformats.org/presentationml/2006/ole">
                <p:oleObj spid="_x0000_s48130" r:id="rId5" imgW="3133800" imgH="1542960" progId="">
                  <p:embed/>
                </p:oleObj>
              </a:graphicData>
            </a:graphic>
          </p:graphicFrame>
          <p:grpSp>
            <p:nvGrpSpPr>
              <p:cNvPr id="10" name="组合 9"/>
              <p:cNvGrpSpPr/>
              <p:nvPr/>
            </p:nvGrpSpPr>
            <p:grpSpPr>
              <a:xfrm>
                <a:off x="1270" y="3548"/>
                <a:ext cx="16317" cy="3685"/>
                <a:chOff x="1270" y="3548"/>
                <a:chExt cx="16317" cy="3685"/>
              </a:xfrm>
            </p:grpSpPr>
            <p:sp>
              <p:nvSpPr>
                <p:cNvPr id="8" name="文本框 7"/>
                <p:cNvSpPr txBox="1"/>
                <p:nvPr/>
              </p:nvSpPr>
              <p:spPr>
                <a:xfrm>
                  <a:off x="6919" y="3548"/>
                  <a:ext cx="9841" cy="841"/>
                </a:xfrm>
                <a:prstGeom prst="rect">
                  <a:avLst/>
                </a:prstGeom>
                <a:noFill/>
              </p:spPr>
              <p:txBody>
                <a:bodyPr wrap="square" rtlCol="0" anchor="t">
                  <a:spAutoFit/>
                </a:bodyPr>
                <a:lstStyle/>
                <a:p>
                  <a:pPr>
                    <a:lnSpc>
                      <a:spcPct val="120000"/>
                    </a:lnSpc>
                  </a:pP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CO</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2 </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&gt;BF</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3</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&gt;CH</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4                           </a:t>
                  </a:r>
                  <a:endParaRPr lang="zh-CN" altLang="en-US" sz="2400" b="1">
                    <a:solidFill>
                      <a:srgbClr val="000000"/>
                    </a:solidFill>
                    <a:latin typeface="Times New Roman" panose="02020603050405020304" charset="0"/>
                    <a:ea typeface="Microsoft YaHei" panose="020B0503020204020204" charset="-122"/>
                    <a:cs typeface="Times New Roman" panose="02020603050405020304" charset="0"/>
                    <a:sym typeface="+mn-ea"/>
                  </a:endParaRPr>
                </a:p>
              </p:txBody>
            </p:sp>
            <p:sp>
              <p:nvSpPr>
                <p:cNvPr id="12" name="文本框 11"/>
                <p:cNvSpPr txBox="1"/>
                <p:nvPr/>
              </p:nvSpPr>
              <p:spPr>
                <a:xfrm>
                  <a:off x="1270" y="3684"/>
                  <a:ext cx="5384" cy="725"/>
                </a:xfrm>
                <a:prstGeom prst="rect">
                  <a:avLst/>
                </a:prstGeom>
                <a:noFill/>
              </p:spPr>
              <p:txBody>
                <a:bodyPr wrap="none" rtlCol="0" anchor="t">
                  <a:spAutoFit/>
                </a:bodyPr>
                <a:lstStyle/>
                <a:p>
                  <a:r>
                    <a:rPr lang="en-US" altLang="zh-CN" sz="2400" b="1">
                      <a:solidFill>
                        <a:srgbClr val="000000"/>
                      </a:solidFill>
                      <a:latin typeface="Microsoft YaHei" panose="020B0503020204020204" charset="-122"/>
                      <a:ea typeface="Microsoft YaHei" panose="020B0503020204020204" charset="-122"/>
                      <a:cs typeface="Microsoft YaHei" panose="020B0503020204020204" charset="-122"/>
                      <a:sym typeface="+mn-ea"/>
                    </a:rPr>
                    <a:t>1</a:t>
                  </a:r>
                  <a:r>
                    <a:rPr lang="zh-CN" altLang="en-US" sz="2400" b="1">
                      <a:solidFill>
                        <a:srgbClr val="000000"/>
                      </a:solidFill>
                      <a:latin typeface="Microsoft YaHei" panose="020B0503020204020204" charset="-122"/>
                      <a:ea typeface="Microsoft YaHei" panose="020B0503020204020204" charset="-122"/>
                      <a:cs typeface="Microsoft YaHei" panose="020B0503020204020204" charset="-122"/>
                      <a:sym typeface="+mn-ea"/>
                    </a:rPr>
                    <a:t>．依据分子的空间构型</a:t>
                  </a:r>
                </a:p>
              </p:txBody>
            </p:sp>
            <p:sp>
              <p:nvSpPr>
                <p:cNvPr id="14" name="文本框 13"/>
                <p:cNvSpPr txBox="1"/>
                <p:nvPr/>
              </p:nvSpPr>
              <p:spPr>
                <a:xfrm>
                  <a:off x="10059" y="4395"/>
                  <a:ext cx="7529" cy="725"/>
                </a:xfrm>
                <a:prstGeom prst="rect">
                  <a:avLst/>
                </a:prstGeom>
                <a:noFill/>
              </p:spPr>
              <p:txBody>
                <a:bodyPr wrap="square" rtlCol="0" anchor="t">
                  <a:spAutoFit/>
                </a:bodyPr>
                <a:lstStyle/>
                <a:p>
                  <a:r>
                    <a:rPr lang="zh-CN" alt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HNH(</a:t>
                  </a:r>
                  <a:r>
                    <a:rPr lang="en-US" altLang="zh-CN" sz="2400" b="1">
                      <a:latin typeface="Times New Roman" panose="02020603050405020304" charset="0"/>
                      <a:cs typeface="Times New Roman" panose="02020603050405020304" charset="0"/>
                      <a:sym typeface="+mn-ea"/>
                    </a:rPr>
                    <a:t>NH</a:t>
                  </a:r>
                  <a:r>
                    <a:rPr lang="en-US" altLang="zh-CN" sz="2400" b="1" baseline="-25000">
                      <a:latin typeface="Times New Roman" panose="02020603050405020304" charset="0"/>
                      <a:cs typeface="Times New Roman" panose="02020603050405020304" charset="0"/>
                      <a:sym typeface="+mn-ea"/>
                    </a:rPr>
                    <a:t>3</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)&gt;∠HNH(</a:t>
                  </a:r>
                  <a:r>
                    <a:rPr lang="en-US" altLang="zh-CN" sz="2400" b="1">
                      <a:latin typeface="Times New Roman" panose="02020603050405020304" charset="0"/>
                      <a:cs typeface="Times New Roman" panose="02020603050405020304" charset="0"/>
                      <a:sym typeface="+mn-ea"/>
                    </a:rPr>
                    <a:t>Cu(NH</a:t>
                  </a:r>
                  <a:r>
                    <a:rPr lang="en-US" altLang="zh-CN" sz="2400" b="1" baseline="-25000">
                      <a:latin typeface="Times New Roman" panose="02020603050405020304" charset="0"/>
                      <a:cs typeface="Times New Roman" panose="02020603050405020304" charset="0"/>
                      <a:sym typeface="+mn-ea"/>
                    </a:rPr>
                    <a:t>3</a:t>
                  </a:r>
                  <a:r>
                    <a:rPr lang="en-US" altLang="zh-CN" sz="2400" b="1">
                      <a:latin typeface="Times New Roman" panose="02020603050405020304" charset="0"/>
                      <a:cs typeface="Times New Roman" panose="02020603050405020304" charset="0"/>
                      <a:sym typeface="+mn-ea"/>
                    </a:rPr>
                    <a:t>)</a:t>
                  </a:r>
                  <a:r>
                    <a:rPr lang="en-US" altLang="zh-CN" sz="2400" b="1" baseline="-25000">
                      <a:latin typeface="Times New Roman" panose="02020603050405020304" charset="0"/>
                      <a:cs typeface="Times New Roman" panose="02020603050405020304" charset="0"/>
                      <a:sym typeface="+mn-ea"/>
                    </a:rPr>
                    <a:t>4</a:t>
                  </a:r>
                  <a:r>
                    <a:rPr lang="en-US" altLang="zh-CN" sz="2400" b="1" baseline="30000">
                      <a:latin typeface="Times New Roman" panose="02020603050405020304" charset="0"/>
                      <a:cs typeface="Times New Roman" panose="02020603050405020304" charset="0"/>
                      <a:sym typeface="+mn-ea"/>
                    </a:rPr>
                    <a:t>2+</a:t>
                  </a:r>
                  <a:r>
                    <a:rPr lang="en-US" altLang="zh-CN" sz="2400" b="1">
                      <a:latin typeface="Times New Roman" panose="02020603050405020304" charset="0"/>
                      <a:cs typeface="Times New Roman" panose="02020603050405020304" charset="0"/>
                      <a:sym typeface="+mn-ea"/>
                    </a:rPr>
                    <a:t> </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a:t>
                  </a:r>
                </a:p>
              </p:txBody>
            </p:sp>
            <p:sp>
              <p:nvSpPr>
                <p:cNvPr id="15" name="文本框 14"/>
                <p:cNvSpPr txBox="1"/>
                <p:nvPr/>
              </p:nvSpPr>
              <p:spPr>
                <a:xfrm>
                  <a:off x="2091" y="5813"/>
                  <a:ext cx="5799" cy="725"/>
                </a:xfrm>
                <a:prstGeom prst="rect">
                  <a:avLst/>
                </a:prstGeom>
                <a:noFill/>
              </p:spPr>
              <p:txBody>
                <a:bodyPr wrap="square" rtlCol="0" anchor="t">
                  <a:spAutoFit/>
                </a:bodyPr>
                <a:lstStyle/>
                <a:p>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排斥力：叄键</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&gt;</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双键</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&gt;</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单键</a:t>
                  </a:r>
                </a:p>
              </p:txBody>
            </p:sp>
            <p:sp>
              <p:nvSpPr>
                <p:cNvPr id="16" name="文本框 15"/>
                <p:cNvSpPr txBox="1"/>
                <p:nvPr/>
              </p:nvSpPr>
              <p:spPr>
                <a:xfrm>
                  <a:off x="2069" y="5205"/>
                  <a:ext cx="7039" cy="725"/>
                </a:xfrm>
                <a:prstGeom prst="rect">
                  <a:avLst/>
                </a:prstGeom>
                <a:noFill/>
              </p:spPr>
              <p:txBody>
                <a:bodyPr wrap="square" rtlCol="0" anchor="t">
                  <a:spAutoFit/>
                </a:bodyPr>
                <a:lstStyle/>
                <a:p>
                  <a:pPr marR="0" indent="0" defTabSz="914400" eaLnBrk="0" fontAlgn="base" hangingPunct="0">
                    <a:lnSpc>
                      <a:spcPct val="100000"/>
                    </a:lnSpc>
                    <a:spcBef>
                      <a:spcPct val="0"/>
                    </a:spcBef>
                    <a:spcAft>
                      <a:spcPct val="0"/>
                    </a:spcAft>
                    <a:buClrTx/>
                    <a:buSzTx/>
                    <a:buFontTx/>
                    <a:buNone/>
                  </a:pP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排斥力：孤电子对</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&gt;</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成键电子对</a:t>
                  </a:r>
                </a:p>
              </p:txBody>
            </p:sp>
            <p:sp>
              <p:nvSpPr>
                <p:cNvPr id="17" name="Rectangle 1"/>
                <p:cNvSpPr>
                  <a:spLocks noChangeArrowheads="1"/>
                </p:cNvSpPr>
                <p:nvPr/>
              </p:nvSpPr>
              <p:spPr bwMode="auto">
                <a:xfrm>
                  <a:off x="1361" y="6509"/>
                  <a:ext cx="3464" cy="725"/>
                </a:xfrm>
                <a:prstGeom prst="rect">
                  <a:avLst/>
                </a:prstGeom>
                <a:noFill/>
                <a:ln>
                  <a:noFill/>
                </a:ln>
                <a:effectLst/>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chemeClr val="accent1"/>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chemeClr val="tx1"/>
                      </a:solidFill>
                      <a:miter lim="800000"/>
                      <a:headEnd/>
                      <a:tailEnd/>
                    </a14:hiddenLine>
                  </a:ext>
                  <a:ext uri="{AF507438-7753-43E0-B8FC-AC1667EBCBE1}">
                    <a14:hiddenEffect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effectLst>
                        <a:outerShdw algn="ctr" dir="2700000" dist="35921"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Microsoft YaHei" panose="020B0503020204020204" charset="-122"/>
                      <a:ea typeface="Microsoft YaHei" panose="020B0503020204020204" charset="-122"/>
                      <a:cs typeface="宋体" panose="02010600030101010101" pitchFamily="2" charset="-122"/>
                    </a:rPr>
                    <a:t>3</a:t>
                  </a:r>
                  <a:r>
                    <a:rPr kumimoji="0" lang="zh-CN" altLang="en-US" sz="2400" b="1" i="0" u="none" strike="noStrike" cap="none" normalizeH="0" baseline="0">
                      <a:ln>
                        <a:noFill/>
                      </a:ln>
                      <a:solidFill>
                        <a:srgbClr val="000000"/>
                      </a:solidFill>
                      <a:effectLst/>
                      <a:latin typeface="Microsoft YaHei" panose="020B0503020204020204" charset="-122"/>
                      <a:ea typeface="Microsoft YaHei" panose="020B0503020204020204" charset="-122"/>
                      <a:cs typeface="宋体" panose="02010600030101010101" pitchFamily="2" charset="-122"/>
                    </a:rPr>
                    <a:t>．依据电负性</a:t>
                  </a:r>
                </a:p>
              </p:txBody>
            </p:sp>
            <p:sp>
              <p:nvSpPr>
                <p:cNvPr id="19" name="文本框 18"/>
                <p:cNvSpPr txBox="1"/>
                <p:nvPr/>
              </p:nvSpPr>
              <p:spPr>
                <a:xfrm>
                  <a:off x="1283" y="4409"/>
                  <a:ext cx="5864" cy="725"/>
                </a:xfrm>
                <a:prstGeom prst="rect">
                  <a:avLst/>
                </a:prstGeom>
                <a:noFill/>
              </p:spPr>
              <p:txBody>
                <a:bodyPr wrap="none" rtlCol="0" anchor="t">
                  <a:spAutoFit/>
                </a:bodyPr>
                <a:lstStyle/>
                <a:p>
                  <a:r>
                    <a:rPr lang="en-US" altLang="zh-CN" sz="2400" b="1">
                      <a:solidFill>
                        <a:srgbClr val="000000"/>
                      </a:solidFill>
                      <a:latin typeface="Microsoft YaHei" panose="020B0503020204020204" charset="-122"/>
                      <a:ea typeface="Microsoft YaHei" panose="020B0503020204020204" charset="-122"/>
                      <a:cs typeface="Microsoft YaHei" panose="020B0503020204020204" charset="-122"/>
                      <a:sym typeface="+mn-ea"/>
                    </a:rPr>
                    <a:t>2</a:t>
                  </a:r>
                  <a:r>
                    <a:rPr lang="zh-CN" altLang="en-US" sz="2400" b="1">
                      <a:solidFill>
                        <a:srgbClr val="000000"/>
                      </a:solidFill>
                      <a:latin typeface="Microsoft YaHei" panose="020B0503020204020204" charset="-122"/>
                      <a:ea typeface="Microsoft YaHei" panose="020B0503020204020204" charset="-122"/>
                      <a:cs typeface="Microsoft YaHei" panose="020B0503020204020204" charset="-122"/>
                      <a:sym typeface="+mn-ea"/>
                    </a:rPr>
                    <a:t>．依据电子对间的排斥力</a:t>
                  </a:r>
                </a:p>
              </p:txBody>
            </p:sp>
            <p:sp>
              <p:nvSpPr>
                <p:cNvPr id="20" name="文本框 19"/>
                <p:cNvSpPr txBox="1"/>
                <p:nvPr/>
              </p:nvSpPr>
              <p:spPr>
                <a:xfrm>
                  <a:off x="7433" y="4255"/>
                  <a:ext cx="2340" cy="841"/>
                </a:xfrm>
                <a:prstGeom prst="rect">
                  <a:avLst/>
                </a:prstGeom>
                <a:noFill/>
              </p:spPr>
              <p:txBody>
                <a:bodyPr wrap="none" rtlCol="0">
                  <a:spAutoFit/>
                </a:bodyPr>
                <a:lstStyle/>
                <a:p>
                  <a:pPr>
                    <a:lnSpc>
                      <a:spcPct val="120000"/>
                    </a:lnSpc>
                  </a:pP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NH</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3</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&gt;H</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2</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O</a:t>
                  </a:r>
                  <a:endParaRPr lang="zh-CN" altLang="en-US" sz="2400" b="1">
                    <a:solidFill>
                      <a:srgbClr val="000000"/>
                    </a:solidFill>
                    <a:latin typeface="Times New Roman" panose="02020603050405020304" charset="0"/>
                    <a:ea typeface="Microsoft YaHei" panose="020B0503020204020204" charset="-122"/>
                    <a:cs typeface="Times New Roman" panose="02020603050405020304" charset="0"/>
                    <a:sym typeface="+mn-ea"/>
                  </a:endParaRPr>
                </a:p>
              </p:txBody>
            </p:sp>
            <p:sp>
              <p:nvSpPr>
                <p:cNvPr id="21" name="文本框 20"/>
                <p:cNvSpPr txBox="1"/>
                <p:nvPr/>
              </p:nvSpPr>
              <p:spPr>
                <a:xfrm>
                  <a:off x="5094" y="6451"/>
                  <a:ext cx="2260" cy="725"/>
                </a:xfrm>
                <a:prstGeom prst="rect">
                  <a:avLst/>
                </a:prstGeom>
                <a:noFill/>
              </p:spPr>
              <p:txBody>
                <a:bodyPr wrap="none" rtlCol="0" anchor="t">
                  <a:spAutoFit/>
                </a:bodyPr>
                <a:lstStyle/>
                <a:p>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H</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2</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O&gt;H</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2</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S</a:t>
                  </a:r>
                </a:p>
              </p:txBody>
            </p:sp>
            <p:sp>
              <p:nvSpPr>
                <p:cNvPr id="22" name="文本框 21"/>
                <p:cNvSpPr txBox="1"/>
                <p:nvPr/>
              </p:nvSpPr>
              <p:spPr>
                <a:xfrm>
                  <a:off x="7575" y="6389"/>
                  <a:ext cx="2233" cy="725"/>
                </a:xfrm>
                <a:prstGeom prst="rect">
                  <a:avLst/>
                </a:prstGeom>
                <a:noFill/>
              </p:spPr>
              <p:txBody>
                <a:bodyPr wrap="none" rtlCol="0" anchor="t">
                  <a:spAutoFit/>
                </a:bodyPr>
                <a:lstStyle/>
                <a:p>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PF</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3</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&lt;PCl</a:t>
                  </a:r>
                  <a:r>
                    <a:rPr lang="en-US" altLang="zh-CN" sz="2400" b="1" baseline="-30000">
                      <a:solidFill>
                        <a:srgbClr val="000000"/>
                      </a:solidFill>
                      <a:latin typeface="Times New Roman" panose="02020603050405020304" charset="0"/>
                      <a:ea typeface="Microsoft YaHei" panose="020B0503020204020204" charset="-122"/>
                      <a:cs typeface="Times New Roman" panose="02020603050405020304" charset="0"/>
                      <a:sym typeface="+mn-ea"/>
                    </a:rPr>
                    <a:t>3</a:t>
                  </a:r>
                </a:p>
              </p:txBody>
            </p:sp>
          </p:grpSp>
        </p:grpSp>
        <p:graphicFrame>
          <p:nvGraphicFramePr>
            <p:cNvPr id="24" name="对象 23"/>
            <p:cNvGraphicFramePr>
              <a:graphicFrameLocks noChangeAspect="1"/>
            </p:cNvGraphicFramePr>
            <p:nvPr/>
          </p:nvGraphicFramePr>
          <p:xfrm>
            <a:off x="13961" y="5205"/>
            <a:ext cx="3948" cy="1514"/>
          </p:xfrm>
          <a:graphic>
            <a:graphicData uri="http://schemas.openxmlformats.org/presentationml/2006/ole">
              <p:oleObj spid="_x0000_s48129" r:id="rId6" imgW="2409840" imgH="866880" progId="">
                <p:embed/>
              </p:oleObj>
            </a:graphicData>
          </a:graphic>
        </p:graphicFrame>
        <p:sp>
          <p:nvSpPr>
            <p:cNvPr id="28" name="文本框 27"/>
            <p:cNvSpPr txBox="1"/>
            <p:nvPr/>
          </p:nvSpPr>
          <p:spPr>
            <a:xfrm>
              <a:off x="14198" y="6638"/>
              <a:ext cx="3441" cy="580"/>
            </a:xfrm>
            <a:prstGeom prst="rect">
              <a:avLst/>
            </a:prstGeom>
            <a:noFill/>
          </p:spPr>
          <p:txBody>
            <a:bodyPr wrap="square" rtlCol="0">
              <a:spAutoFit/>
            </a:bodyPr>
            <a:lstStyle/>
            <a:p>
              <a:r>
                <a:rPr lang="en-US" altLang="zh-CN" b="1">
                  <a:solidFill>
                    <a:srgbClr val="FF0000"/>
                  </a:solidFill>
                  <a:latin typeface="Times New Roman" panose="02020603050405020304" charset="0"/>
                  <a:ea typeface="Microsoft YaHei" panose="020B0503020204020204" charset="-122"/>
                  <a:cs typeface="Times New Roman" panose="02020603050405020304" charset="0"/>
                </a:rPr>
                <a:t>2022</a:t>
              </a:r>
              <a:r>
                <a:rPr lang="zh-CN" altLang="en-US" b="1">
                  <a:solidFill>
                    <a:srgbClr val="FF0000"/>
                  </a:solidFill>
                  <a:latin typeface="Times New Roman" panose="02020603050405020304" charset="0"/>
                  <a:ea typeface="Microsoft YaHei" panose="020B0503020204020204" charset="-122"/>
                  <a:cs typeface="Times New Roman" panose="02020603050405020304" charset="0"/>
                </a:rPr>
                <a:t>唐山三模</a:t>
              </a:r>
              <a:r>
                <a:rPr lang="en-US" altLang="zh-CN" b="1">
                  <a:solidFill>
                    <a:srgbClr val="FF0000"/>
                  </a:solidFill>
                  <a:latin typeface="Times New Roman" panose="02020603050405020304" charset="0"/>
                  <a:ea typeface="Microsoft YaHei" panose="020B0503020204020204" charset="-122"/>
                  <a:cs typeface="Times New Roman" panose="02020603050405020304" charset="0"/>
                </a:rPr>
                <a:t>·17</a:t>
              </a:r>
            </a:p>
          </p:txBody>
        </p:sp>
      </p:grpSp>
      <p:sp>
        <p:nvSpPr>
          <p:cNvPr id="26" name="文本框 25"/>
          <p:cNvSpPr txBox="1"/>
          <p:nvPr/>
        </p:nvSpPr>
        <p:spPr>
          <a:xfrm>
            <a:off x="1129665" y="5121910"/>
            <a:ext cx="10168890" cy="940963"/>
          </a:xfrm>
          <a:prstGeom prst="rect">
            <a:avLst/>
          </a:prstGeom>
          <a:noFill/>
        </p:spPr>
        <p:txBody>
          <a:bodyPr wrap="square">
            <a:spAutoFit/>
          </a:bodyPr>
          <a:lstStyle/>
          <a:p>
            <a:pPr indent="0">
              <a:lnSpc>
                <a:spcPct val="120000"/>
              </a:lnSpc>
            </a:pP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NH</a:t>
            </a:r>
            <a:r>
              <a:rPr lang="en-US" altLang="zh-CN" sz="2400" b="1" baseline="-25000">
                <a:solidFill>
                  <a:srgbClr val="FF0000"/>
                </a:solidFill>
                <a:latin typeface="Times New Roman" panose="02020603050405020304" charset="0"/>
                <a:ea typeface="Microsoft YaHei" panose="020B0503020204020204" charset="-122"/>
                <a:cs typeface="Times New Roman" panose="02020603050405020304" charset="0"/>
              </a:rPr>
              <a:t>3</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rPr>
              <a:t>含有一对孤对电子，</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H</a:t>
            </a:r>
            <a:r>
              <a:rPr lang="en-US" altLang="zh-CN" sz="2400" b="1" baseline="-25000">
                <a:solidFill>
                  <a:srgbClr val="FF0000"/>
                </a:solidFill>
                <a:latin typeface="Times New Roman" panose="02020603050405020304" charset="0"/>
                <a:ea typeface="Microsoft YaHei" panose="020B0503020204020204" charset="-122"/>
                <a:cs typeface="Times New Roman" panose="02020603050405020304" charset="0"/>
              </a:rPr>
              <a:t>2</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O</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rPr>
              <a:t>含有两对孤对电子，孤对电子对成键电子的排斥作用较大，所以</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H</a:t>
            </a:r>
            <a:r>
              <a:rPr lang="en-US" altLang="zh-CN" sz="2400" b="1" baseline="-25000">
                <a:solidFill>
                  <a:srgbClr val="FF0000"/>
                </a:solidFill>
                <a:latin typeface="Times New Roman" panose="02020603050405020304" charset="0"/>
                <a:ea typeface="Microsoft YaHei" panose="020B0503020204020204" charset="-122"/>
                <a:cs typeface="Times New Roman" panose="02020603050405020304" charset="0"/>
              </a:rPr>
              <a:t>2</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O</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rPr>
              <a:t>的键角小于</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NH</a:t>
            </a:r>
            <a:r>
              <a:rPr lang="en-US" altLang="zh-CN" sz="2400" b="1" baseline="-25000">
                <a:solidFill>
                  <a:srgbClr val="FF0000"/>
                </a:solidFill>
                <a:latin typeface="Times New Roman" panose="02020603050405020304" charset="0"/>
                <a:ea typeface="Microsoft YaHei" panose="020B0503020204020204" charset="-122"/>
                <a:cs typeface="Times New Roman" panose="02020603050405020304" charset="0"/>
              </a:rPr>
              <a:t>3</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rPr>
              <a:t>的</a:t>
            </a:r>
          </a:p>
        </p:txBody>
      </p:sp>
      <p:sp>
        <p:nvSpPr>
          <p:cNvPr id="27" name="文本框 26"/>
          <p:cNvSpPr txBox="1"/>
          <p:nvPr/>
        </p:nvSpPr>
        <p:spPr>
          <a:xfrm>
            <a:off x="7684831" y="5946350"/>
            <a:ext cx="2545715" cy="460375"/>
          </a:xfrm>
          <a:prstGeom prst="rect">
            <a:avLst/>
          </a:prstGeom>
          <a:noFill/>
        </p:spPr>
        <p:txBody>
          <a:bodyPr wrap="none" rtlCol="0">
            <a:spAutoFit/>
          </a:bodyPr>
          <a:lstStyle/>
          <a:p>
            <a:pPr indent="0"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NH</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3</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PH</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3</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AsH</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3</a:t>
            </a:r>
            <a:endParaRPr lang="en-US" altLang="en-US" sz="2400" b="1" baseline="-25000">
              <a:solidFill>
                <a:srgbClr val="FF0000"/>
              </a:solidFill>
              <a:latin typeface="Times New Roman" panose="02020603050405020304" charset="0"/>
              <a:ea typeface="Microsoft YaHei" panose="020B0503020204020204" charset="-122"/>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2" name="文本框 1"/>
          <p:cNvSpPr txBox="1"/>
          <p:nvPr/>
        </p:nvSpPr>
        <p:spPr>
          <a:xfrm>
            <a:off x="601345" y="1666875"/>
            <a:ext cx="4937760"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sym typeface="+mn-ea"/>
              </a:rPr>
              <a:t>3</a:t>
            </a:r>
            <a:r>
              <a:rPr lang="zh-CN" altLang="en-US" sz="2400" b="1">
                <a:solidFill>
                  <a:srgbClr val="C00000"/>
                </a:solidFill>
                <a:latin typeface="Microsoft YaHei" panose="020B0503020204020204" charset="-122"/>
                <a:ea typeface="Microsoft YaHei" panose="020B0503020204020204" charset="-122"/>
                <a:sym typeface="+mn-ea"/>
              </a:rPr>
              <a:t>、特殊的共价键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Microsoft YaHei" panose="020B0503020204020204" charset="-122"/>
                <a:ea typeface="Microsoft YaHei" panose="020B0503020204020204" charset="-122"/>
                <a:sym typeface="+mn-ea"/>
              </a:rPr>
              <a:t>大</a:t>
            </a:r>
            <a:r>
              <a:rPr lang="en-US" altLang="zh-CN" sz="2400" b="1">
                <a:solidFill>
                  <a:srgbClr val="C00000"/>
                </a:solidFill>
                <a:latin typeface="Times New Roman" panose="02020603050405020304" charset="0"/>
                <a:ea typeface="Microsoft YaHei" panose="020B0503020204020204" charset="-122"/>
                <a:cs typeface="Times New Roman" panose="02020603050405020304" charset="0"/>
                <a:sym typeface="+mn-ea"/>
              </a:rPr>
              <a:t>Π</a:t>
            </a:r>
            <a:r>
              <a:rPr lang="zh-CN" sz="2400" b="1">
                <a:solidFill>
                  <a:srgbClr val="C00000"/>
                </a:solidFill>
                <a:latin typeface="Microsoft YaHei" panose="020B0503020204020204" charset="-122"/>
                <a:ea typeface="Microsoft YaHei" panose="020B0503020204020204" charset="-122"/>
                <a:sym typeface="+mn-ea"/>
              </a:rPr>
              <a:t>键</a:t>
            </a:r>
            <a:r>
              <a:rPr lang="en-US" altLang="zh-CN" sz="2400" b="1">
                <a:solidFill>
                  <a:srgbClr val="C00000"/>
                </a:solidFill>
                <a:latin typeface="Microsoft YaHei" panose="020B0503020204020204" charset="-122"/>
                <a:ea typeface="Microsoft YaHei" panose="020B0503020204020204" charset="-122"/>
                <a:sym typeface="+mn-ea"/>
              </a:rPr>
              <a:t>(</a:t>
            </a:r>
            <a:r>
              <a:rPr lang="zh-CN" b="1">
                <a:solidFill>
                  <a:srgbClr val="C00000"/>
                </a:solidFill>
                <a:latin typeface="Times New Roman" panose="02020603050405020304" charset="0"/>
                <a:cs typeface="Times New Roman" panose="02020603050405020304" charset="0"/>
              </a:rPr>
              <a:t>Π</a:t>
            </a:r>
            <a:r>
              <a:rPr lang="en-US" altLang="zh-CN" sz="2400" b="1" baseline="-25000">
                <a:solidFill>
                  <a:srgbClr val="C00000"/>
                </a:solidFill>
                <a:latin typeface="Times New Roman" panose="02020603050405020304" charset="0"/>
                <a:ea typeface="华文行楷" panose="02010800040101010101" charset="-122"/>
                <a:cs typeface="Times New Roman" panose="02020603050405020304" charset="0"/>
                <a:sym typeface="+mn-ea"/>
              </a:rPr>
              <a:t>n</a:t>
            </a:r>
            <a:r>
              <a:rPr lang="en-US" altLang="zh-CN" sz="2400" b="1" baseline="30000">
                <a:solidFill>
                  <a:srgbClr val="C00000"/>
                </a:solidFill>
                <a:latin typeface="Times New Roman" panose="02020603050405020304" charset="0"/>
                <a:ea typeface="华文行楷" panose="02010800040101010101" charset="-122"/>
                <a:cs typeface="Times New Roman" panose="02020603050405020304" charset="0"/>
                <a:sym typeface="+mn-ea"/>
              </a:rPr>
              <a:t>m</a:t>
            </a:r>
            <a:r>
              <a:rPr lang="en-US" altLang="zh-CN" sz="2400" b="1">
                <a:solidFill>
                  <a:srgbClr val="C00000"/>
                </a:solidFill>
                <a:latin typeface="Microsoft YaHei" panose="020B0503020204020204" charset="-122"/>
                <a:ea typeface="Microsoft YaHei" panose="020B0503020204020204" charset="-122"/>
                <a:sym typeface="+mn-ea"/>
              </a:rPr>
              <a:t>)</a:t>
            </a:r>
          </a:p>
        </p:txBody>
      </p:sp>
      <p:grpSp>
        <p:nvGrpSpPr>
          <p:cNvPr id="25" name="组合 24"/>
          <p:cNvGrpSpPr/>
          <p:nvPr/>
        </p:nvGrpSpPr>
        <p:grpSpPr>
          <a:xfrm>
            <a:off x="327025" y="2340610"/>
            <a:ext cx="12032615" cy="4307205"/>
            <a:chOff x="1019" y="3686"/>
            <a:chExt cx="18949" cy="6783"/>
          </a:xfrm>
          <a:noFill/>
        </p:grpSpPr>
        <p:sp>
          <p:nvSpPr>
            <p:cNvPr id="110" name="文本框 109"/>
            <p:cNvSpPr txBox="1"/>
            <p:nvPr/>
          </p:nvSpPr>
          <p:spPr>
            <a:xfrm>
              <a:off x="3417" y="3723"/>
              <a:ext cx="8040" cy="822"/>
            </a:xfrm>
            <a:prstGeom prst="rect">
              <a:avLst/>
            </a:prstGeom>
            <a:grpFill/>
            <a:ln w="9525">
              <a:noFill/>
            </a:ln>
          </p:spPr>
          <p:txBody>
            <a:bodyPr wrap="square">
              <a:spAutoFit/>
            </a:bodyPr>
            <a:lstStyle/>
            <a:p>
              <a:pPr indent="304800"/>
              <a:r>
                <a:rPr lang="zh-CN" sz="2800" b="1">
                  <a:solidFill>
                    <a:srgbClr val="333333"/>
                  </a:solidFill>
                  <a:latin typeface="Times New Roman" panose="02020603050405020304" charset="0"/>
                  <a:ea typeface="Microsoft YaHei" panose="020B0503020204020204" charset="-122"/>
                  <a:cs typeface="Times New Roman" panose="02020603050405020304" charset="0"/>
                </a:rPr>
                <a:t>(1)</a:t>
              </a:r>
              <a:r>
                <a:rPr lang="zh-CN" altLang="en-US" sz="2800" b="1">
                  <a:latin typeface="Times New Roman" panose="02020603050405020304" charset="0"/>
                  <a:ea typeface="Microsoft YaHei" panose="020B0503020204020204" charset="-122"/>
                  <a:cs typeface="Times New Roman" panose="02020603050405020304" charset="0"/>
                  <a:sym typeface="+mn-ea"/>
                </a:rPr>
                <a:t>参与形成</a:t>
              </a:r>
              <a:r>
                <a:rPr lang="zh-CN" sz="2800" b="1">
                  <a:solidFill>
                    <a:srgbClr val="333333"/>
                  </a:solidFill>
                  <a:latin typeface="Times New Roman" panose="02020603050405020304" charset="0"/>
                  <a:ea typeface="Microsoft YaHei" panose="020B0503020204020204" charset="-122"/>
                  <a:cs typeface="Times New Roman" panose="02020603050405020304" charset="0"/>
                  <a:sym typeface="+mn-ea"/>
                </a:rPr>
                <a:t>π键的原子数</a:t>
              </a:r>
              <a:r>
                <a:rPr lang="en-US" alt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≥3</a:t>
              </a:r>
              <a:endParaRPr lang="zh-CN" altLang="en-US" sz="2800" b="1">
                <a:latin typeface="Times New Roman" panose="02020603050405020304" charset="0"/>
                <a:ea typeface="Microsoft YaHei" panose="020B0503020204020204" charset="-122"/>
                <a:cs typeface="Times New Roman" panose="02020603050405020304" charset="0"/>
              </a:endParaRPr>
            </a:p>
          </p:txBody>
        </p:sp>
        <p:sp>
          <p:nvSpPr>
            <p:cNvPr id="4" name="文本框 3"/>
            <p:cNvSpPr txBox="1"/>
            <p:nvPr/>
          </p:nvSpPr>
          <p:spPr>
            <a:xfrm>
              <a:off x="1075" y="3686"/>
              <a:ext cx="2753" cy="822"/>
            </a:xfrm>
            <a:prstGeom prst="rect">
              <a:avLst/>
            </a:prstGeom>
            <a:grpFill/>
            <a:ln>
              <a:noFill/>
            </a:ln>
          </p:spPr>
          <p:txBody>
            <a:bodyPr wrap="square" rtlCol="0" anchor="t">
              <a:spAutoFit/>
            </a:bodyPr>
            <a:lstStyle/>
            <a:p>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形成条件</a:t>
              </a:r>
              <a:endParaRPr lang="zh-CN" altLang="en-US" sz="28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8" name="文本框 7"/>
            <p:cNvSpPr txBox="1"/>
            <p:nvPr/>
          </p:nvSpPr>
          <p:spPr>
            <a:xfrm>
              <a:off x="3860" y="4472"/>
              <a:ext cx="15622" cy="1501"/>
            </a:xfrm>
            <a:prstGeom prst="rect">
              <a:avLst/>
            </a:prstGeom>
            <a:grpFill/>
            <a:ln>
              <a:noFill/>
            </a:ln>
          </p:spPr>
          <p:txBody>
            <a:bodyPr wrap="square" rtlCol="0" anchor="t">
              <a:spAutoFit/>
            </a:bodyPr>
            <a:lstStyle/>
            <a:p>
              <a:r>
                <a:rPr lang="zh-CN" sz="2800" b="1">
                  <a:solidFill>
                    <a:srgbClr val="333333"/>
                  </a:solidFill>
                  <a:latin typeface="Times New Roman" panose="02020603050405020304" charset="0"/>
                  <a:ea typeface="Microsoft YaHei" panose="020B0503020204020204" charset="-122"/>
                  <a:cs typeface="Times New Roman" panose="02020603050405020304" charset="0"/>
                  <a:sym typeface="+mn-ea"/>
                </a:rPr>
                <a:t>(2)所有参与形成离域π键的原子必须在</a:t>
              </a:r>
              <a:r>
                <a:rPr lang="zh-CN" sz="2800" b="1">
                  <a:gradFill>
                    <a:gsLst>
                      <a:gs pos="0">
                        <a:srgbClr val="14CD68"/>
                      </a:gs>
                      <a:gs pos="100000">
                        <a:srgbClr val="0B6E38"/>
                      </a:gs>
                    </a:gsLst>
                    <a:lin scaled="0"/>
                  </a:gradFill>
                  <a:latin typeface="Times New Roman" panose="02020603050405020304" charset="0"/>
                  <a:ea typeface="Microsoft YaHei" panose="020B0503020204020204" charset="-122"/>
                  <a:cs typeface="Times New Roman" panose="02020603050405020304" charset="0"/>
                  <a:sym typeface="+mn-ea"/>
                </a:rPr>
                <a:t>同一直线或同一平面</a:t>
              </a:r>
              <a:r>
                <a:rPr lang="zh-CN" sz="2800" b="1">
                  <a:solidFill>
                    <a:srgbClr val="333333"/>
                  </a:solidFill>
                  <a:latin typeface="Times New Roman" panose="02020603050405020304" charset="0"/>
                  <a:ea typeface="Microsoft YaHei" panose="020B0503020204020204" charset="-122"/>
                  <a:cs typeface="Times New Roman" panose="02020603050405020304" charset="0"/>
                  <a:sym typeface="+mn-ea"/>
                </a:rPr>
                <a:t>上。所以</a:t>
              </a:r>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中心原子只能采取</a:t>
              </a:r>
              <a:r>
                <a:rPr lang="en-US" sz="2800" b="1">
                  <a:solidFill>
                    <a:srgbClr val="FF0000"/>
                  </a:solidFill>
                  <a:latin typeface="Times New Roman" panose="02020603050405020304" charset="0"/>
                  <a:ea typeface="Microsoft YaHei" panose="020B0503020204020204" charset="-122"/>
                  <a:cs typeface="Times New Roman" panose="02020603050405020304" charset="0"/>
                  <a:sym typeface="+mn-ea"/>
                </a:rPr>
                <a:t>sp</a:t>
              </a:r>
              <a:r>
                <a:rPr lang="en-US" sz="28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或</a:t>
              </a:r>
              <a:r>
                <a:rPr lang="en-US" sz="2800" b="1">
                  <a:solidFill>
                    <a:srgbClr val="FF0000"/>
                  </a:solidFill>
                  <a:latin typeface="Times New Roman" panose="02020603050405020304" charset="0"/>
                  <a:ea typeface="Microsoft YaHei" panose="020B0503020204020204" charset="-122"/>
                  <a:cs typeface="Times New Roman" panose="02020603050405020304" charset="0"/>
                  <a:sym typeface="+mn-ea"/>
                </a:rPr>
                <a:t>sp</a:t>
              </a:r>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杂化</a:t>
              </a:r>
              <a:endParaRPr lang="zh-CN" altLang="en-US" sz="2800" b="1">
                <a:latin typeface="Times New Roman" panose="02020603050405020304" charset="0"/>
                <a:ea typeface="Microsoft YaHei" panose="020B0503020204020204" charset="-122"/>
                <a:cs typeface="Times New Roman" panose="02020603050405020304" charset="0"/>
              </a:endParaRPr>
            </a:p>
          </p:txBody>
        </p:sp>
        <p:sp>
          <p:nvSpPr>
            <p:cNvPr id="10" name="文本框 9"/>
            <p:cNvSpPr txBox="1"/>
            <p:nvPr/>
          </p:nvSpPr>
          <p:spPr>
            <a:xfrm>
              <a:off x="3828" y="5886"/>
              <a:ext cx="15157" cy="822"/>
            </a:xfrm>
            <a:prstGeom prst="rect">
              <a:avLst/>
            </a:prstGeom>
            <a:grpFill/>
            <a:ln>
              <a:noFill/>
            </a:ln>
          </p:spPr>
          <p:txBody>
            <a:bodyPr wrap="square" rtlCol="0" anchor="t">
              <a:spAutoFit/>
            </a:bodyPr>
            <a:lstStyle/>
            <a:p>
              <a:r>
                <a:rPr lang="zh-CN" sz="2800" b="1">
                  <a:solidFill>
                    <a:srgbClr val="333333"/>
                  </a:solidFill>
                  <a:latin typeface="Times New Roman" panose="02020603050405020304" charset="0"/>
                  <a:ea typeface="Microsoft YaHei" panose="020B0503020204020204" charset="-122"/>
                  <a:cs typeface="Times New Roman" panose="02020603050405020304" charset="0"/>
                  <a:sym typeface="+mn-ea"/>
                </a:rPr>
                <a:t>(3) 形成离域π键的</a:t>
              </a:r>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P电子的总数小于P轨道数的两倍。</a:t>
              </a:r>
              <a:endParaRPr lang="zh-CN" altLang="en-US" sz="28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12" name="文本框 11"/>
            <p:cNvSpPr txBox="1"/>
            <p:nvPr/>
          </p:nvSpPr>
          <p:spPr>
            <a:xfrm>
              <a:off x="3407" y="6687"/>
              <a:ext cx="16561" cy="822"/>
            </a:xfrm>
            <a:prstGeom prst="rect">
              <a:avLst/>
            </a:prstGeom>
            <a:grpFill/>
            <a:ln>
              <a:noFill/>
            </a:ln>
          </p:spPr>
          <p:txBody>
            <a:bodyPr wrap="square" rtlCol="0">
              <a:spAutoFit/>
            </a:bodyPr>
            <a:lstStyle/>
            <a:p>
              <a:r>
                <a:rPr lang="zh-CN" altLang="en-US" sz="2800" b="1">
                  <a:latin typeface="Times New Roman" panose="02020603050405020304" charset="0"/>
                  <a:ea typeface="Microsoft YaHei" panose="020B0503020204020204" charset="-122"/>
                  <a:cs typeface="Times New Roman" panose="02020603050405020304" charset="0"/>
                </a:rPr>
                <a:t>（</a:t>
              </a:r>
              <a:r>
                <a:rPr lang="en-US" altLang="zh-CN" sz="2800" b="1">
                  <a:latin typeface="Times New Roman" panose="02020603050405020304" charset="0"/>
                  <a:ea typeface="Microsoft YaHei" panose="020B0503020204020204" charset="-122"/>
                  <a:cs typeface="Times New Roman" panose="02020603050405020304" charset="0"/>
                </a:rPr>
                <a:t>4</a:t>
              </a:r>
              <a:r>
                <a:rPr lang="zh-CN" altLang="en-US" sz="2800" b="1">
                  <a:latin typeface="Times New Roman" panose="02020603050405020304" charset="0"/>
                  <a:ea typeface="Microsoft YaHei" panose="020B0503020204020204" charset="-122"/>
                  <a:cs typeface="Times New Roman" panose="02020603050405020304" charset="0"/>
                </a:rPr>
                <a:t>）</a:t>
              </a:r>
              <a:r>
                <a:rPr lang="zh-CN" sz="2800" b="1">
                  <a:solidFill>
                    <a:srgbClr val="333333"/>
                  </a:solidFill>
                  <a:latin typeface="Times New Roman" panose="02020603050405020304" charset="0"/>
                  <a:ea typeface="Microsoft YaHei" panose="020B0503020204020204" charset="-122"/>
                  <a:cs typeface="Times New Roman" panose="02020603050405020304" charset="0"/>
                  <a:sym typeface="+mn-ea"/>
                </a:rPr>
                <a:t>参与大π键的原子都</a:t>
              </a:r>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必须提供一个或两个互相平行的P轨道</a:t>
              </a:r>
              <a:r>
                <a:rPr lang="zh-CN" sz="2800" b="1">
                  <a:solidFill>
                    <a:srgbClr val="333333"/>
                  </a:solidFill>
                  <a:latin typeface="Times New Roman" panose="02020603050405020304" charset="0"/>
                  <a:ea typeface="Microsoft YaHei" panose="020B0503020204020204" charset="-122"/>
                  <a:cs typeface="Times New Roman" panose="02020603050405020304" charset="0"/>
                  <a:sym typeface="+mn-ea"/>
                </a:rPr>
                <a:t>。</a:t>
              </a:r>
              <a:endParaRPr lang="en-US" altLang="zh-CN" sz="28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20" name="文本框 19"/>
            <p:cNvSpPr txBox="1"/>
            <p:nvPr/>
          </p:nvSpPr>
          <p:spPr>
            <a:xfrm>
              <a:off x="3860" y="8223"/>
              <a:ext cx="14626" cy="2246"/>
            </a:xfrm>
            <a:prstGeom prst="rect">
              <a:avLst/>
            </a:prstGeom>
            <a:grpFill/>
            <a:ln w="9525">
              <a:noFill/>
            </a:ln>
          </p:spPr>
          <p:txBody>
            <a:bodyPr wrap="square">
              <a:spAutoFit/>
            </a:bodyPr>
            <a:lstStyle/>
            <a:p>
              <a:pPr indent="304800">
                <a:lnSpc>
                  <a:spcPct val="70000"/>
                </a:lnSpc>
              </a:pPr>
              <a:r>
                <a:rPr lang="en-US" sz="2800" b="1">
                  <a:solidFill>
                    <a:schemeClr val="tx1"/>
                  </a:solidFill>
                  <a:latin typeface="Times New Roman" panose="02020603050405020304" charset="0"/>
                  <a:ea typeface="Microsoft YaHei" panose="020B0503020204020204" charset="-122"/>
                  <a:cs typeface="Times New Roman" panose="02020603050405020304" charset="0"/>
                </a:rPr>
                <a:t>AB</a:t>
              </a:r>
              <a:r>
                <a:rPr lang="en-US" sz="2800" b="1" baseline="-25000">
                  <a:solidFill>
                    <a:schemeClr val="tx1"/>
                  </a:solidFill>
                  <a:latin typeface="Times New Roman" panose="02020603050405020304" charset="0"/>
                  <a:ea typeface="Microsoft YaHei" panose="020B0503020204020204" charset="-122"/>
                  <a:cs typeface="Times New Roman" panose="02020603050405020304" charset="0"/>
                </a:rPr>
                <a:t>n</a:t>
              </a:r>
              <a:r>
                <a:rPr lang="zh-CN" sz="2800" b="1">
                  <a:solidFill>
                    <a:schemeClr val="tx1"/>
                  </a:solidFill>
                  <a:latin typeface="Times New Roman" panose="02020603050405020304" charset="0"/>
                  <a:ea typeface="Microsoft YaHei" panose="020B0503020204020204" charset="-122"/>
                  <a:cs typeface="Times New Roman" panose="02020603050405020304" charset="0"/>
                </a:rPr>
                <a:t>型分子或离子</a:t>
              </a:r>
            </a:p>
            <a:p>
              <a:pPr indent="304800">
                <a:lnSpc>
                  <a:spcPct val="70000"/>
                </a:lnSpc>
              </a:pPr>
              <a:endParaRPr lang="en-US" sz="2800" b="1">
                <a:solidFill>
                  <a:schemeClr val="tx1"/>
                </a:solidFill>
                <a:latin typeface="Times New Roman" panose="02020603050405020304" charset="0"/>
                <a:ea typeface="Microsoft YaHei" panose="020B0503020204020204" charset="-122"/>
                <a:cs typeface="Times New Roman" panose="02020603050405020304" charset="0"/>
              </a:endParaRPr>
            </a:p>
            <a:p>
              <a:pPr indent="304800">
                <a:lnSpc>
                  <a:spcPct val="70000"/>
                </a:lnSpc>
              </a:pPr>
              <a:r>
                <a:rPr lang="en-US" sz="2800" b="1">
                  <a:solidFill>
                    <a:srgbClr val="FF0000"/>
                  </a:solidFill>
                  <a:latin typeface="Times New Roman" panose="02020603050405020304" charset="0"/>
                  <a:ea typeface="Microsoft YaHei" panose="020B0503020204020204" charset="-122"/>
                  <a:cs typeface="Times New Roman" panose="02020603050405020304" charset="0"/>
                </a:rPr>
                <a:t>   m=</a:t>
              </a:r>
              <a:r>
                <a:rPr lang="zh-CN" sz="2800" b="1" u="sng">
                  <a:solidFill>
                    <a:srgbClr val="FF0000"/>
                  </a:solidFill>
                  <a:latin typeface="Times New Roman" panose="02020603050405020304" charset="0"/>
                  <a:ea typeface="Microsoft YaHei" panose="020B0503020204020204" charset="-122"/>
                  <a:cs typeface="Times New Roman" panose="02020603050405020304" charset="0"/>
                  <a:hlinkClick r:id="rId4"/>
                </a:rPr>
                <a:t>价电子</a:t>
              </a:r>
              <a:r>
                <a:rPr lang="zh-CN" sz="2800" b="1">
                  <a:solidFill>
                    <a:srgbClr val="FF0000"/>
                  </a:solidFill>
                  <a:latin typeface="Times New Roman" panose="02020603050405020304" charset="0"/>
                  <a:ea typeface="Microsoft YaHei" panose="020B0503020204020204" charset="-122"/>
                  <a:cs typeface="Times New Roman" panose="02020603050405020304" charset="0"/>
                </a:rPr>
                <a:t>总数</a:t>
              </a:r>
              <a:r>
                <a:rPr lang="en-US" sz="2800" b="1">
                  <a:solidFill>
                    <a:srgbClr val="FF0000"/>
                  </a:solidFill>
                  <a:latin typeface="Times New Roman" panose="02020603050405020304" charset="0"/>
                  <a:ea typeface="Microsoft YaHei" panose="020B0503020204020204" charset="-122"/>
                  <a:cs typeface="Times New Roman" panose="02020603050405020304" charset="0"/>
                </a:rPr>
                <a:t>—</a:t>
              </a:r>
              <a:r>
                <a:rPr lang="zh-CN" sz="2800" b="1" u="sng">
                  <a:solidFill>
                    <a:srgbClr val="FF0000"/>
                  </a:solidFill>
                  <a:latin typeface="Times New Roman" panose="02020603050405020304" charset="0"/>
                  <a:ea typeface="Microsoft YaHei" panose="020B0503020204020204" charset="-122"/>
                  <a:cs typeface="Times New Roman" panose="02020603050405020304" charset="0"/>
                  <a:hlinkClick r:id="rId5"/>
                </a:rPr>
                <a:t>σ键</a:t>
              </a:r>
              <a:r>
                <a:rPr lang="zh-CN" sz="2800" b="1">
                  <a:solidFill>
                    <a:srgbClr val="FF0000"/>
                  </a:solidFill>
                  <a:latin typeface="Times New Roman" panose="02020603050405020304" charset="0"/>
                  <a:ea typeface="Microsoft YaHei" panose="020B0503020204020204" charset="-122"/>
                  <a:cs typeface="Times New Roman" panose="02020603050405020304" charset="0"/>
                </a:rPr>
                <a:t>数×2—未参与的</a:t>
              </a:r>
              <a:r>
                <a:rPr lang="zh-CN" sz="2800" b="1" u="sng">
                  <a:solidFill>
                    <a:srgbClr val="FF0000"/>
                  </a:solidFill>
                  <a:latin typeface="Times New Roman" panose="02020603050405020304" charset="0"/>
                  <a:ea typeface="Microsoft YaHei" panose="020B0503020204020204" charset="-122"/>
                  <a:cs typeface="Times New Roman" panose="02020603050405020304" charset="0"/>
                  <a:hlinkClick r:id="rId6"/>
                </a:rPr>
                <a:t>孤对电子</a:t>
              </a:r>
              <a:r>
                <a:rPr lang="zh-CN" sz="2800" b="1">
                  <a:solidFill>
                    <a:srgbClr val="FF0000"/>
                  </a:solidFill>
                  <a:latin typeface="Times New Roman" panose="02020603050405020304" charset="0"/>
                  <a:ea typeface="Microsoft YaHei" panose="020B0503020204020204" charset="-122"/>
                  <a:cs typeface="Times New Roman" panose="02020603050405020304" charset="0"/>
                </a:rPr>
                <a:t>个数</a:t>
              </a:r>
            </a:p>
            <a:p>
              <a:endParaRPr lang="zh-CN" altLang="en-US" sz="28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24" name="文本框 23"/>
            <p:cNvSpPr txBox="1"/>
            <p:nvPr/>
          </p:nvSpPr>
          <p:spPr>
            <a:xfrm>
              <a:off x="1019" y="8065"/>
              <a:ext cx="2753" cy="822"/>
            </a:xfrm>
            <a:prstGeom prst="rect">
              <a:avLst/>
            </a:prstGeom>
            <a:grpFill/>
            <a:ln>
              <a:noFill/>
            </a:ln>
          </p:spPr>
          <p:txBody>
            <a:bodyPr wrap="square" rtlCol="0" anchor="t">
              <a:spAutoFit/>
            </a:bodyPr>
            <a:lstStyle/>
            <a:p>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计算方法</a:t>
              </a:r>
              <a:endParaRPr lang="zh-CN" altLang="en-US" sz="28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2" name="文本框 1"/>
          <p:cNvSpPr txBox="1"/>
          <p:nvPr/>
        </p:nvSpPr>
        <p:spPr>
          <a:xfrm>
            <a:off x="601345" y="1880235"/>
            <a:ext cx="5001895"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sym typeface="+mn-ea"/>
              </a:rPr>
              <a:t>3</a:t>
            </a:r>
            <a:r>
              <a:rPr lang="zh-CN" altLang="en-US" sz="2400" b="1">
                <a:solidFill>
                  <a:srgbClr val="C00000"/>
                </a:solidFill>
                <a:latin typeface="Microsoft YaHei" panose="020B0503020204020204" charset="-122"/>
                <a:ea typeface="Microsoft YaHei" panose="020B0503020204020204" charset="-122"/>
                <a:sym typeface="+mn-ea"/>
              </a:rPr>
              <a:t>、特殊的共价键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Microsoft YaHei" panose="020B0503020204020204" charset="-122"/>
                <a:ea typeface="Microsoft YaHei" panose="020B0503020204020204" charset="-122"/>
                <a:sym typeface="+mn-ea"/>
              </a:rPr>
              <a:t>大</a:t>
            </a:r>
            <a:r>
              <a:rPr lang="en-US" altLang="zh-CN" sz="2400" b="1">
                <a:solidFill>
                  <a:srgbClr val="C00000"/>
                </a:solidFill>
                <a:latin typeface="Times New Roman" panose="02020603050405020304" charset="0"/>
                <a:ea typeface="Microsoft YaHei" panose="020B0503020204020204" charset="-122"/>
                <a:cs typeface="Times New Roman" panose="02020603050405020304" charset="0"/>
                <a:sym typeface="+mn-ea"/>
              </a:rPr>
              <a:t>Π</a:t>
            </a:r>
            <a:r>
              <a:rPr lang="zh-CN" sz="2400" b="1">
                <a:solidFill>
                  <a:srgbClr val="C00000"/>
                </a:solidFill>
                <a:latin typeface="Microsoft YaHei" panose="020B0503020204020204" charset="-122"/>
                <a:ea typeface="Microsoft YaHei" panose="020B0503020204020204" charset="-122"/>
                <a:sym typeface="+mn-ea"/>
              </a:rPr>
              <a:t>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Times New Roman" panose="02020603050405020304" charset="0"/>
                <a:cs typeface="Times New Roman" panose="02020603050405020304" charset="0"/>
                <a:sym typeface="+mn-ea"/>
              </a:rPr>
              <a:t>Π</a:t>
            </a:r>
            <a:r>
              <a:rPr lang="en-US" altLang="zh-CN" sz="2400" b="1" baseline="-25000">
                <a:solidFill>
                  <a:srgbClr val="C00000"/>
                </a:solidFill>
                <a:latin typeface="Times New Roman" panose="02020603050405020304" charset="0"/>
                <a:ea typeface="华文行楷" panose="02010800040101010101" charset="-122"/>
                <a:cs typeface="Times New Roman" panose="02020603050405020304" charset="0"/>
                <a:sym typeface="+mn-ea"/>
              </a:rPr>
              <a:t>n</a:t>
            </a:r>
            <a:r>
              <a:rPr lang="en-US" altLang="zh-CN" sz="2400" b="1" baseline="30000">
                <a:solidFill>
                  <a:srgbClr val="C00000"/>
                </a:solidFill>
                <a:latin typeface="Times New Roman" panose="02020603050405020304" charset="0"/>
                <a:ea typeface="华文行楷" panose="02010800040101010101" charset="-122"/>
                <a:cs typeface="Times New Roman" panose="02020603050405020304" charset="0"/>
                <a:sym typeface="+mn-ea"/>
              </a:rPr>
              <a:t>m</a:t>
            </a:r>
            <a:r>
              <a:rPr lang="en-US" altLang="zh-CN" sz="2400" b="1">
                <a:solidFill>
                  <a:srgbClr val="C00000"/>
                </a:solidFill>
                <a:latin typeface="Microsoft YaHei" panose="020B0503020204020204" charset="-122"/>
                <a:ea typeface="Microsoft YaHei" panose="020B0503020204020204" charset="-122"/>
                <a:sym typeface="+mn-ea"/>
              </a:rPr>
              <a:t>)</a:t>
            </a:r>
          </a:p>
        </p:txBody>
      </p:sp>
      <p:sp>
        <p:nvSpPr>
          <p:cNvPr id="11" name="文本框 10"/>
          <p:cNvSpPr txBox="1"/>
          <p:nvPr/>
        </p:nvSpPr>
        <p:spPr>
          <a:xfrm>
            <a:off x="682625" y="2340610"/>
            <a:ext cx="4089400" cy="521970"/>
          </a:xfrm>
          <a:prstGeom prst="rect">
            <a:avLst/>
          </a:prstGeom>
          <a:noFill/>
        </p:spPr>
        <p:txBody>
          <a:bodyPr wrap="square" rtlCol="0" anchor="t">
            <a:spAutoFit/>
          </a:bodyPr>
          <a:lstStyle/>
          <a:p>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常见物质中的</a:t>
            </a:r>
            <a:r>
              <a:rPr lang="zh-CN" sz="2800" b="1">
                <a:solidFill>
                  <a:srgbClr val="FF0000"/>
                </a:solidFill>
                <a:latin typeface="Microsoft YaHei" panose="020B0503020204020204" charset="-122"/>
                <a:ea typeface="Microsoft YaHei" panose="020B0503020204020204" charset="-122"/>
                <a:sym typeface="+mn-ea"/>
              </a:rPr>
              <a:t>大</a:t>
            </a:r>
            <a:r>
              <a:rPr lang="en-US" alt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Π</a:t>
            </a:r>
            <a:r>
              <a:rPr lang="zh-CN" sz="2800" b="1">
                <a:solidFill>
                  <a:srgbClr val="FF0000"/>
                </a:solidFill>
                <a:latin typeface="Microsoft YaHei" panose="020B0503020204020204" charset="-122"/>
                <a:ea typeface="Microsoft YaHei" panose="020B0503020204020204" charset="-122"/>
                <a:sym typeface="+mn-ea"/>
              </a:rPr>
              <a:t>键</a:t>
            </a:r>
            <a:endParaRPr lang="zh-CN" altLang="en-US" sz="2800" b="1">
              <a:solidFill>
                <a:srgbClr val="FF0000"/>
              </a:solidFill>
              <a:latin typeface="Microsoft YaHei" panose="020B0503020204020204" charset="-122"/>
              <a:ea typeface="Microsoft YaHei" panose="020B0503020204020204" charset="-122"/>
              <a:cs typeface="Times New Roman" panose="02020603050405020304" charset="0"/>
              <a:sym typeface="+mn-ea"/>
            </a:endParaRPr>
          </a:p>
        </p:txBody>
      </p:sp>
      <p:grpSp>
        <p:nvGrpSpPr>
          <p:cNvPr id="35" name="组合 34"/>
          <p:cNvGrpSpPr/>
          <p:nvPr/>
        </p:nvGrpSpPr>
        <p:grpSpPr>
          <a:xfrm>
            <a:off x="818515" y="2886075"/>
            <a:ext cx="3876675" cy="3748405"/>
            <a:chOff x="-743" y="4998"/>
            <a:chExt cx="6105" cy="5903"/>
          </a:xfrm>
        </p:grpSpPr>
        <p:pic>
          <p:nvPicPr>
            <p:cNvPr id="13" name="图片 12"/>
            <p:cNvPicPr>
              <a:picLocks noChangeAspect="1"/>
            </p:cNvPicPr>
            <p:nvPr/>
          </p:nvPicPr>
          <p:blipFill>
            <a:blip r:embed="rId4" cstate="print"/>
            <a:srcRect l="31862"/>
            <a:stretch>
              <a:fillRect/>
            </a:stretch>
          </p:blipFill>
          <p:spPr>
            <a:xfrm>
              <a:off x="-743" y="4998"/>
              <a:ext cx="2193" cy="1878"/>
            </a:xfrm>
            <a:prstGeom prst="rect">
              <a:avLst/>
            </a:prstGeom>
            <a:ln>
              <a:solidFill>
                <a:schemeClr val="accent1"/>
              </a:solidFill>
            </a:ln>
          </p:spPr>
        </p:pic>
        <p:pic>
          <p:nvPicPr>
            <p:cNvPr id="25" name="图片 16" descr="https://p0.ssl.qhimgs4.com/t0103361ba31746fa3f.jpg"/>
            <p:cNvPicPr>
              <a:picLocks noChangeAspect="1" noChangeArrowheads="1"/>
            </p:cNvPicPr>
            <p:nvPr/>
          </p:nvPicPr>
          <p:blipFill>
            <a:blip r:embed="rId5" cstate="print"/>
            <a:stretch>
              <a:fillRect/>
            </a:stretch>
          </p:blipFill>
          <p:spPr>
            <a:xfrm>
              <a:off x="-743" y="6843"/>
              <a:ext cx="6105" cy="4058"/>
            </a:xfrm>
            <a:prstGeom prst="rect">
              <a:avLst/>
            </a:prstGeom>
            <a:solidFill>
              <a:schemeClr val="bg1"/>
            </a:solidFill>
            <a:ln w="9525">
              <a:solidFill>
                <a:schemeClr val="accent1"/>
              </a:solidFill>
              <a:miter lim="800000"/>
            </a:ln>
          </p:spPr>
        </p:pic>
      </p:grpSp>
      <p:pic>
        <p:nvPicPr>
          <p:cNvPr id="36" name="图片 35"/>
          <p:cNvPicPr>
            <a:picLocks noChangeAspect="1"/>
          </p:cNvPicPr>
          <p:nvPr/>
        </p:nvPicPr>
        <p:blipFill>
          <a:blip r:embed="rId6" cstate="print"/>
          <a:srcRect l="50416"/>
          <a:stretch>
            <a:fillRect/>
          </a:stretch>
        </p:blipFill>
        <p:spPr>
          <a:xfrm>
            <a:off x="2916555" y="2862580"/>
            <a:ext cx="908050" cy="1194435"/>
          </a:xfrm>
          <a:prstGeom prst="rect">
            <a:avLst/>
          </a:prstGeom>
          <a:ln>
            <a:solidFill>
              <a:schemeClr val="accent1"/>
            </a:solidFill>
          </a:ln>
        </p:spPr>
      </p:pic>
      <p:sp>
        <p:nvSpPr>
          <p:cNvPr id="4" name="矩形 3"/>
          <p:cNvSpPr/>
          <p:nvPr/>
        </p:nvSpPr>
        <p:spPr>
          <a:xfrm>
            <a:off x="799465" y="2862580"/>
            <a:ext cx="3909695" cy="3771900"/>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623539" y="1826617"/>
            <a:ext cx="5799455" cy="3027045"/>
            <a:chOff x="8795" y="3023"/>
            <a:chExt cx="9133" cy="4767"/>
          </a:xfrm>
        </p:grpSpPr>
        <p:pic>
          <p:nvPicPr>
            <p:cNvPr id="205" name="图片 205" descr="https://p0.ssl.qhimgs4.com/t012a495309f5a68340.jpg"/>
            <p:cNvPicPr>
              <a:picLocks noChangeAspect="1" noChangeArrowheads="1"/>
            </p:cNvPicPr>
            <p:nvPr/>
          </p:nvPicPr>
          <p:blipFill>
            <a:blip r:embed="rId7" cstate="print"/>
            <a:stretch>
              <a:fillRect/>
            </a:stretch>
          </p:blipFill>
          <p:spPr>
            <a:xfrm>
              <a:off x="13495" y="5565"/>
              <a:ext cx="4433" cy="2225"/>
            </a:xfrm>
            <a:prstGeom prst="rect">
              <a:avLst/>
            </a:prstGeom>
            <a:noFill/>
            <a:ln w="9525">
              <a:solidFill>
                <a:schemeClr val="accent1"/>
              </a:solidFill>
              <a:miter lim="800000"/>
            </a:ln>
          </p:spPr>
        </p:pic>
        <p:pic>
          <p:nvPicPr>
            <p:cNvPr id="18" name="图片 17"/>
            <p:cNvPicPr>
              <a:picLocks noChangeAspect="1"/>
            </p:cNvPicPr>
            <p:nvPr/>
          </p:nvPicPr>
          <p:blipFill>
            <a:blip r:embed="rId8" cstate="print"/>
            <a:stretch>
              <a:fillRect/>
            </a:stretch>
          </p:blipFill>
          <p:spPr>
            <a:xfrm>
              <a:off x="8799" y="5549"/>
              <a:ext cx="4655" cy="2240"/>
            </a:xfrm>
            <a:prstGeom prst="rect">
              <a:avLst/>
            </a:prstGeom>
            <a:ln>
              <a:solidFill>
                <a:schemeClr val="accent1"/>
              </a:solidFill>
            </a:ln>
          </p:spPr>
        </p:pic>
        <p:pic>
          <p:nvPicPr>
            <p:cNvPr id="21" name="图片 20"/>
            <p:cNvPicPr>
              <a:picLocks noChangeAspect="1"/>
            </p:cNvPicPr>
            <p:nvPr/>
          </p:nvPicPr>
          <p:blipFill>
            <a:blip r:embed="rId9" cstate="print"/>
            <a:stretch>
              <a:fillRect/>
            </a:stretch>
          </p:blipFill>
          <p:spPr>
            <a:xfrm>
              <a:off x="8795" y="3023"/>
              <a:ext cx="9133" cy="2513"/>
            </a:xfrm>
            <a:prstGeom prst="rect">
              <a:avLst/>
            </a:prstGeom>
            <a:ln>
              <a:solidFill>
                <a:schemeClr val="accent1"/>
              </a:solidFill>
            </a:ln>
          </p:spPr>
        </p:pic>
      </p:grpSp>
      <p:sp>
        <p:nvSpPr>
          <p:cNvPr id="17" name="文本框 16"/>
          <p:cNvSpPr txBox="1"/>
          <p:nvPr/>
        </p:nvSpPr>
        <p:spPr>
          <a:xfrm>
            <a:off x="9422109" y="4288155"/>
            <a:ext cx="1788795" cy="460375"/>
          </a:xfrm>
          <a:prstGeom prst="rect">
            <a:avLst/>
          </a:prstGeom>
          <a:noFill/>
        </p:spPr>
        <p:txBody>
          <a:bodyPr wrap="square" rtlCol="0">
            <a:spAutoFit/>
          </a:bodyPr>
          <a:lstStyle/>
          <a:p>
            <a:r>
              <a:rPr lang="zh-CN" sz="2400" b="1">
                <a:solidFill>
                  <a:srgbClr val="FF0000"/>
                </a:solidFill>
                <a:latin typeface="Times New Roman" panose="02020603050405020304" charset="0"/>
                <a:ea typeface="华文行楷" panose="02010800040101010101" charset="-122"/>
                <a:cs typeface="Times New Roman" panose="02020603050405020304" charset="0"/>
                <a:sym typeface="+mn-ea"/>
              </a:rPr>
              <a:t>均为π</a:t>
            </a:r>
            <a:r>
              <a:rPr lang="en-US" altLang="zh-CN" sz="2400" b="1" baseline="-25000">
                <a:solidFill>
                  <a:srgbClr val="FF0000"/>
                </a:solidFill>
                <a:latin typeface="Times New Roman" panose="02020603050405020304" charset="0"/>
                <a:ea typeface="宋体" panose="02010600030101010101" pitchFamily="2" charset="-122"/>
                <a:cs typeface="Times New Roman" panose="02020603050405020304" charset="0"/>
                <a:sym typeface="+mn-ea"/>
              </a:rPr>
              <a:t>3</a:t>
            </a:r>
            <a:r>
              <a:rPr lang="en-US" altLang="zh-CN" sz="24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4</a:t>
            </a:r>
          </a:p>
        </p:txBody>
      </p:sp>
      <p:sp>
        <p:nvSpPr>
          <p:cNvPr id="10" name="矩形 9"/>
          <p:cNvSpPr/>
          <p:nvPr/>
        </p:nvSpPr>
        <p:spPr>
          <a:xfrm>
            <a:off x="5549265" y="1752600"/>
            <a:ext cx="5895975" cy="3079115"/>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7"/>
          <p:cNvPicPr>
            <a:picLocks noChangeAspect="1" noChangeArrowheads="1"/>
          </p:cNvPicPr>
          <p:nvPr/>
        </p:nvPicPr>
        <p:blipFill>
          <a:blip r:embed="rId10" cstate="print"/>
          <a:stretch>
            <a:fillRect/>
          </a:stretch>
        </p:blipFill>
        <p:spPr>
          <a:xfrm>
            <a:off x="5564505" y="5066665"/>
            <a:ext cx="2995295" cy="1279525"/>
          </a:xfrm>
          <a:prstGeom prst="rect">
            <a:avLst/>
          </a:prstGeom>
          <a:noFill/>
          <a:ln w="9525">
            <a:solidFill>
              <a:schemeClr val="accent1"/>
            </a:solidFill>
            <a:miter lim="800000"/>
          </a:ln>
        </p:spPr>
      </p:pic>
      <p:pic>
        <p:nvPicPr>
          <p:cNvPr id="28" name="图片 27"/>
          <p:cNvPicPr>
            <a:picLocks noChangeAspect="1"/>
          </p:cNvPicPr>
          <p:nvPr/>
        </p:nvPicPr>
        <p:blipFill>
          <a:blip r:embed="rId11" cstate="print"/>
          <a:stretch>
            <a:fillRect/>
          </a:stretch>
        </p:blipFill>
        <p:spPr>
          <a:xfrm>
            <a:off x="8559800" y="5067300"/>
            <a:ext cx="3316605" cy="906780"/>
          </a:xfrm>
          <a:prstGeom prst="rect">
            <a:avLst/>
          </a:prstGeom>
          <a:ln>
            <a:solidFill>
              <a:schemeClr val="accent1"/>
            </a:solidFill>
          </a:ln>
        </p:spPr>
      </p:pic>
      <p:pic>
        <p:nvPicPr>
          <p:cNvPr id="29" name="图片 28"/>
          <p:cNvPicPr>
            <a:picLocks noChangeAspect="1"/>
          </p:cNvPicPr>
          <p:nvPr/>
        </p:nvPicPr>
        <p:blipFill>
          <a:blip r:embed="rId12" cstate="print"/>
          <a:stretch>
            <a:fillRect/>
          </a:stretch>
        </p:blipFill>
        <p:spPr>
          <a:xfrm>
            <a:off x="8559800" y="5939790"/>
            <a:ext cx="3317240" cy="878205"/>
          </a:xfrm>
          <a:prstGeom prst="rect">
            <a:avLst/>
          </a:prstGeom>
          <a:ln>
            <a:solidFill>
              <a:schemeClr val="accent1"/>
            </a:solidFill>
          </a:ln>
        </p:spPr>
      </p:pic>
      <p:sp>
        <p:nvSpPr>
          <p:cNvPr id="30" name="文本框 29"/>
          <p:cNvSpPr txBox="1"/>
          <p:nvPr/>
        </p:nvSpPr>
        <p:spPr>
          <a:xfrm>
            <a:off x="5527971" y="6357620"/>
            <a:ext cx="2995295" cy="460375"/>
          </a:xfrm>
          <a:prstGeom prst="rect">
            <a:avLst/>
          </a:prstGeom>
          <a:solidFill>
            <a:schemeClr val="bg1"/>
          </a:solidFill>
          <a:ln>
            <a:solidFill>
              <a:schemeClr val="accent1"/>
            </a:solidFill>
          </a:ln>
        </p:spPr>
        <p:txBody>
          <a:bodyPr wrap="square" rtlCol="0">
            <a:spAutoFit/>
          </a:bodyPr>
          <a:lstStyle/>
          <a:p>
            <a:pPr algn="ctr"/>
            <a:r>
              <a:rPr lang="zh-CN" sz="2400" b="1">
                <a:solidFill>
                  <a:srgbClr val="FF0000"/>
                </a:solidFill>
                <a:latin typeface="Times New Roman" panose="02020603050405020304" charset="0"/>
                <a:ea typeface="华文行楷" panose="02010800040101010101" charset="-122"/>
                <a:cs typeface="Times New Roman" panose="02020603050405020304" charset="0"/>
                <a:sym typeface="+mn-ea"/>
              </a:rPr>
              <a:t>均有两个π</a:t>
            </a:r>
            <a:r>
              <a:rPr lang="en-US" altLang="zh-CN" sz="2400" b="1" baseline="-25000">
                <a:solidFill>
                  <a:srgbClr val="FF0000"/>
                </a:solidFill>
                <a:latin typeface="Times New Roman" panose="02020603050405020304" charset="0"/>
                <a:ea typeface="宋体" panose="02010600030101010101" pitchFamily="2" charset="-122"/>
                <a:cs typeface="Times New Roman" panose="02020603050405020304" charset="0"/>
                <a:sym typeface="+mn-ea"/>
              </a:rPr>
              <a:t>3</a:t>
            </a:r>
            <a:r>
              <a:rPr lang="en-US" altLang="zh-CN" sz="24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4</a:t>
            </a:r>
          </a:p>
        </p:txBody>
      </p:sp>
      <p:sp>
        <p:nvSpPr>
          <p:cNvPr id="12" name="矩形 11"/>
          <p:cNvSpPr/>
          <p:nvPr/>
        </p:nvSpPr>
        <p:spPr>
          <a:xfrm>
            <a:off x="5549265" y="5066665"/>
            <a:ext cx="6327140" cy="1751330"/>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EBFBFE-677C-59C4-7C65-F11892035686}"/>
              </a:ext>
            </a:extLst>
          </p:cNvPr>
          <p:cNvSpPr txBox="1"/>
          <p:nvPr/>
        </p:nvSpPr>
        <p:spPr>
          <a:xfrm>
            <a:off x="2219095" y="3522683"/>
            <a:ext cx="671830" cy="523220"/>
          </a:xfrm>
          <a:prstGeom prst="rect">
            <a:avLst/>
          </a:prstGeom>
          <a:solidFill>
            <a:schemeClr val="bg1"/>
          </a:solidFill>
          <a:ln>
            <a:solidFill>
              <a:schemeClr val="accent1"/>
            </a:solidFill>
          </a:ln>
        </p:spPr>
        <p:txBody>
          <a:bodyPr wrap="square" rtlCol="0" anchor="t">
            <a:spAutoFit/>
          </a:bodyPr>
          <a:lstStyle/>
          <a:p>
            <a:r>
              <a:rPr lang="zh-CN" sz="2800" b="1">
                <a:solidFill>
                  <a:srgbClr val="FF0000"/>
                </a:solidFill>
                <a:latin typeface="Times New Roman" panose="02020603050405020304" charset="0"/>
                <a:ea typeface="华文行楷" panose="02010800040101010101" charset="-122"/>
                <a:cs typeface="Times New Roman" panose="02020603050405020304" charset="0"/>
                <a:sym typeface="+mn-ea"/>
              </a:rPr>
              <a:t>π</a:t>
            </a:r>
            <a:r>
              <a:rPr lang="en-US" altLang="zh-CN" sz="2800" b="1" baseline="-25000">
                <a:solidFill>
                  <a:srgbClr val="FF0000"/>
                </a:solidFill>
                <a:latin typeface="Times New Roman" panose="02020603050405020304" charset="0"/>
                <a:ea typeface="宋体" panose="02010600030101010101" pitchFamily="2" charset="-122"/>
                <a:cs typeface="Times New Roman" panose="02020603050405020304" charset="0"/>
                <a:sym typeface="+mn-ea"/>
              </a:rPr>
              <a:t>6</a:t>
            </a:r>
            <a:r>
              <a:rPr lang="en-US" altLang="zh-CN" sz="28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6</a:t>
            </a:r>
          </a:p>
        </p:txBody>
      </p:sp>
      <p:sp>
        <p:nvSpPr>
          <p:cNvPr id="19" name="文本框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9E3D305-9642-CA1F-7CBA-854F379109CA}"/>
              </a:ext>
            </a:extLst>
          </p:cNvPr>
          <p:cNvSpPr txBox="1"/>
          <p:nvPr/>
        </p:nvSpPr>
        <p:spPr>
          <a:xfrm>
            <a:off x="3858260" y="3507623"/>
            <a:ext cx="671830" cy="523220"/>
          </a:xfrm>
          <a:prstGeom prst="rect">
            <a:avLst/>
          </a:prstGeom>
          <a:solidFill>
            <a:schemeClr val="bg1"/>
          </a:solidFill>
          <a:ln>
            <a:solidFill>
              <a:schemeClr val="accent1"/>
            </a:solidFill>
          </a:ln>
        </p:spPr>
        <p:txBody>
          <a:bodyPr wrap="square" rtlCol="0" anchor="t">
            <a:spAutoFit/>
          </a:bodyPr>
          <a:lstStyle/>
          <a:p>
            <a:r>
              <a:rPr lang="zh-CN" sz="2800" b="1">
                <a:solidFill>
                  <a:srgbClr val="FF0000"/>
                </a:solidFill>
                <a:latin typeface="Times New Roman" panose="02020603050405020304" charset="0"/>
                <a:ea typeface="华文行楷" panose="02010800040101010101" charset="-122"/>
                <a:cs typeface="Times New Roman" panose="02020603050405020304" charset="0"/>
                <a:sym typeface="+mn-ea"/>
              </a:rPr>
              <a:t>π</a:t>
            </a:r>
            <a:r>
              <a:rPr lang="en-US" altLang="zh-CN" sz="2800" b="1" baseline="-25000">
                <a:solidFill>
                  <a:srgbClr val="FF0000"/>
                </a:solidFill>
                <a:latin typeface="Times New Roman" panose="02020603050405020304" charset="0"/>
                <a:ea typeface="宋体" panose="02010600030101010101" pitchFamily="2" charset="-122"/>
                <a:cs typeface="Times New Roman" panose="02020603050405020304" charset="0"/>
                <a:sym typeface="+mn-ea"/>
              </a:rPr>
              <a:t>6</a:t>
            </a:r>
            <a:r>
              <a:rPr lang="en-US" altLang="zh-CN" sz="28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6</a:t>
            </a:r>
          </a:p>
        </p:txBody>
      </p:sp>
      <p:sp>
        <p:nvSpPr>
          <p:cNvPr id="20" name="文本框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3EADF9-9FA4-00D0-4287-42708A1DC611}"/>
              </a:ext>
            </a:extLst>
          </p:cNvPr>
          <p:cNvSpPr txBox="1"/>
          <p:nvPr/>
        </p:nvSpPr>
        <p:spPr>
          <a:xfrm>
            <a:off x="3850235" y="3031698"/>
            <a:ext cx="646331" cy="369332"/>
          </a:xfrm>
          <a:prstGeom prst="rect">
            <a:avLst/>
          </a:prstGeom>
          <a:noFill/>
        </p:spPr>
        <p:txBody>
          <a:bodyPr wrap="none" rtlCol="0">
            <a:spAutoFit/>
          </a:bodyPr>
          <a:lstStyle/>
          <a:p>
            <a:r>
              <a:rPr lang="zh-CN" altLang="en-US"/>
              <a:t>吡啶</a:t>
            </a:r>
          </a:p>
        </p:txBody>
      </p:sp>
      <p:sp>
        <p:nvSpPr>
          <p:cNvPr id="22" name="文本框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748D35-D4AA-69AB-9194-3C138C104E33}"/>
              </a:ext>
            </a:extLst>
          </p:cNvPr>
          <p:cNvSpPr txBox="1"/>
          <p:nvPr/>
        </p:nvSpPr>
        <p:spPr>
          <a:xfrm>
            <a:off x="2272398" y="3103185"/>
            <a:ext cx="646331" cy="369332"/>
          </a:xfrm>
          <a:prstGeom prst="rect">
            <a:avLst/>
          </a:prstGeom>
          <a:noFill/>
        </p:spPr>
        <p:txBody>
          <a:bodyPr wrap="none" rtlCol="0">
            <a:spAutoFit/>
          </a:bodyPr>
          <a:lstStyle/>
          <a:p>
            <a:r>
              <a:rPr lang="zh-CN" altLang="en-US"/>
              <a:t>苯环</a:t>
            </a:r>
          </a:p>
        </p:txBody>
      </p:sp>
      <p:sp>
        <p:nvSpPr>
          <p:cNvPr id="23" name="文本框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994B08E-8A1B-B13F-2C02-04A1A1C38EA9}"/>
              </a:ext>
            </a:extLst>
          </p:cNvPr>
          <p:cNvSpPr txBox="1"/>
          <p:nvPr/>
        </p:nvSpPr>
        <p:spPr>
          <a:xfrm>
            <a:off x="818825" y="4066223"/>
            <a:ext cx="884604" cy="521970"/>
          </a:xfrm>
          <a:prstGeom prst="rect">
            <a:avLst/>
          </a:prstGeom>
          <a:solidFill>
            <a:schemeClr val="bg1"/>
          </a:solidFill>
          <a:ln>
            <a:solidFill>
              <a:schemeClr val="accent1"/>
            </a:solidFill>
          </a:ln>
        </p:spPr>
        <p:txBody>
          <a:bodyPr wrap="square" rtlCol="0" anchor="t">
            <a:spAutoFit/>
          </a:bodyPr>
          <a:lstStyle/>
          <a:p>
            <a:r>
              <a:rPr lang="zh-CN" sz="2800" b="1">
                <a:solidFill>
                  <a:srgbClr val="FF0000"/>
                </a:solidFill>
                <a:latin typeface="Times New Roman" panose="02020603050405020304" charset="0"/>
                <a:ea typeface="华文行楷" panose="02010800040101010101" charset="-122"/>
                <a:cs typeface="Times New Roman" panose="02020603050405020304" charset="0"/>
                <a:sym typeface="+mn-ea"/>
              </a:rPr>
              <a:t>π</a:t>
            </a:r>
            <a:r>
              <a:rPr lang="en-US" altLang="zh-CN" sz="2800" b="1" baseline="-25000" err="1">
                <a:solidFill>
                  <a:srgbClr val="FF0000"/>
                </a:solidFill>
                <a:latin typeface="Times New Roman" panose="02020603050405020304" charset="0"/>
                <a:ea typeface="宋体" panose="02010600030101010101" pitchFamily="2" charset="-122"/>
                <a:cs typeface="Times New Roman" panose="02020603050405020304" charset="0"/>
                <a:sym typeface="+mn-ea"/>
              </a:rPr>
              <a:t>n</a:t>
            </a:r>
            <a:r>
              <a:rPr lang="en-US" altLang="zh-CN" sz="2800" b="1" baseline="30000" err="1">
                <a:solidFill>
                  <a:srgbClr val="FF0000"/>
                </a:solidFill>
                <a:latin typeface="Times New Roman" panose="02020603050405020304" charset="0"/>
                <a:ea typeface="宋体" panose="02010600030101010101" pitchFamily="2" charset="-122"/>
                <a:cs typeface="Times New Roman" panose="02020603050405020304" charset="0"/>
                <a:sym typeface="+mn-ea"/>
              </a:rPr>
              <a:t>n</a:t>
            </a:r>
            <a:endParaRPr lang="en-US" altLang="zh-CN" sz="28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0" grpId="0" animBg="1"/>
      <p:bldP spid="30" grpId="0" animBg="1"/>
      <p:bldP spid="12" grpId="0" animBg="1"/>
      <p:bldP spid="15" grpId="0" animBg="1"/>
      <p:bldP spid="19"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11" name="文本框 10"/>
          <p:cNvSpPr txBox="1"/>
          <p:nvPr/>
        </p:nvSpPr>
        <p:spPr>
          <a:xfrm>
            <a:off x="682625" y="2340610"/>
            <a:ext cx="4089400" cy="521970"/>
          </a:xfrm>
          <a:prstGeom prst="rect">
            <a:avLst/>
          </a:prstGeom>
          <a:noFill/>
        </p:spPr>
        <p:txBody>
          <a:bodyPr wrap="square" rtlCol="0" anchor="t">
            <a:spAutoFit/>
          </a:bodyPr>
          <a:lstStyle/>
          <a:p>
            <a:r>
              <a:rPr 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常见物质中的</a:t>
            </a:r>
            <a:r>
              <a:rPr lang="zh-CN" sz="2800" b="1">
                <a:solidFill>
                  <a:srgbClr val="FF0000"/>
                </a:solidFill>
                <a:latin typeface="Microsoft YaHei" panose="020B0503020204020204" charset="-122"/>
                <a:ea typeface="Microsoft YaHei" panose="020B0503020204020204" charset="-122"/>
                <a:sym typeface="+mn-ea"/>
              </a:rPr>
              <a:t>大</a:t>
            </a:r>
            <a:r>
              <a:rPr lang="en-US" altLang="zh-CN" sz="2800" b="1">
                <a:solidFill>
                  <a:srgbClr val="FF0000"/>
                </a:solidFill>
                <a:latin typeface="Times New Roman" panose="02020603050405020304" charset="0"/>
                <a:ea typeface="Microsoft YaHei" panose="020B0503020204020204" charset="-122"/>
                <a:cs typeface="Times New Roman" panose="02020603050405020304" charset="0"/>
                <a:sym typeface="+mn-ea"/>
              </a:rPr>
              <a:t>Π</a:t>
            </a:r>
            <a:r>
              <a:rPr lang="zh-CN" sz="2800" b="1">
                <a:solidFill>
                  <a:srgbClr val="FF0000"/>
                </a:solidFill>
                <a:latin typeface="Microsoft YaHei" panose="020B0503020204020204" charset="-122"/>
                <a:ea typeface="Microsoft YaHei" panose="020B0503020204020204" charset="-122"/>
                <a:sym typeface="+mn-ea"/>
              </a:rPr>
              <a:t>键</a:t>
            </a:r>
            <a:endParaRPr lang="zh-CN" altLang="en-US" sz="2800" b="1">
              <a:solidFill>
                <a:srgbClr val="FF0000"/>
              </a:solidFill>
              <a:latin typeface="Microsoft YaHei" panose="020B0503020204020204" charset="-122"/>
              <a:ea typeface="Microsoft YaHei" panose="020B0503020204020204" charset="-122"/>
              <a:cs typeface="Times New Roman" panose="02020603050405020304" charset="0"/>
              <a:sym typeface="+mn-ea"/>
            </a:endParaRPr>
          </a:p>
        </p:txBody>
      </p:sp>
      <p:pic>
        <p:nvPicPr>
          <p:cNvPr id="8" name="图片 7"/>
          <p:cNvPicPr>
            <a:picLocks noChangeAspect="1"/>
          </p:cNvPicPr>
          <p:nvPr/>
        </p:nvPicPr>
        <p:blipFill>
          <a:blip r:embed="rId5" cstate="print"/>
          <a:stretch>
            <a:fillRect/>
          </a:stretch>
        </p:blipFill>
        <p:spPr>
          <a:xfrm>
            <a:off x="901065" y="3103245"/>
            <a:ext cx="4440555" cy="2099310"/>
          </a:xfrm>
          <a:prstGeom prst="rect">
            <a:avLst/>
          </a:prstGeom>
          <a:ln>
            <a:solidFill>
              <a:schemeClr val="accent1"/>
            </a:solidFill>
          </a:ln>
        </p:spPr>
      </p:pic>
      <p:pic>
        <p:nvPicPr>
          <p:cNvPr id="22" name="图片 21"/>
          <p:cNvPicPr>
            <a:picLocks noChangeAspect="1"/>
          </p:cNvPicPr>
          <p:nvPr/>
        </p:nvPicPr>
        <p:blipFill>
          <a:blip r:embed="rId6" cstate="print"/>
          <a:stretch>
            <a:fillRect/>
          </a:stretch>
        </p:blipFill>
        <p:spPr>
          <a:xfrm>
            <a:off x="901065" y="5187315"/>
            <a:ext cx="4441190" cy="1446530"/>
          </a:xfrm>
          <a:prstGeom prst="rect">
            <a:avLst/>
          </a:prstGeom>
          <a:ln>
            <a:solidFill>
              <a:schemeClr val="accent1"/>
            </a:solidFill>
          </a:ln>
        </p:spPr>
      </p:pic>
      <p:sp>
        <p:nvSpPr>
          <p:cNvPr id="13" name="矩形 12"/>
          <p:cNvSpPr/>
          <p:nvPr/>
        </p:nvSpPr>
        <p:spPr>
          <a:xfrm>
            <a:off x="901700" y="3102610"/>
            <a:ext cx="4440555" cy="3531870"/>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7" cstate="print"/>
          <a:stretch>
            <a:fillRect/>
          </a:stretch>
        </p:blipFill>
        <p:spPr>
          <a:xfrm>
            <a:off x="8082280" y="3103245"/>
            <a:ext cx="1948815" cy="1442085"/>
          </a:xfrm>
          <a:prstGeom prst="rect">
            <a:avLst/>
          </a:prstGeom>
          <a:ln>
            <a:solidFill>
              <a:schemeClr val="accent1"/>
            </a:solidFill>
          </a:ln>
        </p:spPr>
      </p:pic>
      <p:pic>
        <p:nvPicPr>
          <p:cNvPr id="19" name="图片 18"/>
          <p:cNvPicPr>
            <a:picLocks noChangeAspect="1"/>
          </p:cNvPicPr>
          <p:nvPr/>
        </p:nvPicPr>
        <p:blipFill>
          <a:blip r:embed="rId8" cstate="print"/>
          <a:stretch>
            <a:fillRect/>
          </a:stretch>
        </p:blipFill>
        <p:spPr>
          <a:xfrm>
            <a:off x="5857240" y="3103245"/>
            <a:ext cx="2194560" cy="1442085"/>
          </a:xfrm>
          <a:prstGeom prst="rect">
            <a:avLst/>
          </a:prstGeom>
          <a:ln>
            <a:solidFill>
              <a:schemeClr val="accent1"/>
            </a:solidFill>
          </a:ln>
        </p:spPr>
      </p:pic>
      <p:sp>
        <p:nvSpPr>
          <p:cNvPr id="24" name="矩形 23"/>
          <p:cNvSpPr/>
          <p:nvPr/>
        </p:nvSpPr>
        <p:spPr>
          <a:xfrm>
            <a:off x="6299200" y="3604260"/>
            <a:ext cx="499110" cy="62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423592" y="3608705"/>
            <a:ext cx="499110" cy="62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857240" y="3101975"/>
            <a:ext cx="4173855" cy="1442720"/>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6099811" y="4984750"/>
            <a:ext cx="4914900" cy="1685290"/>
            <a:chOff x="8351" y="3503"/>
            <a:chExt cx="7740" cy="2654"/>
          </a:xfrm>
        </p:grpSpPr>
        <p:pic>
          <p:nvPicPr>
            <p:cNvPr id="4" name="图片 3"/>
            <p:cNvPicPr>
              <a:picLocks noChangeAspect="1"/>
            </p:cNvPicPr>
            <p:nvPr/>
          </p:nvPicPr>
          <p:blipFill>
            <a:blip r:embed="rId9" cstate="print"/>
            <a:srcRect r="13378"/>
            <a:stretch>
              <a:fillRect/>
            </a:stretch>
          </p:blipFill>
          <p:spPr>
            <a:xfrm>
              <a:off x="8351" y="3503"/>
              <a:ext cx="2868" cy="2596"/>
            </a:xfrm>
            <a:prstGeom prst="rect">
              <a:avLst/>
            </a:prstGeom>
            <a:ln>
              <a:solidFill>
                <a:schemeClr val="accent1"/>
              </a:solidFill>
            </a:ln>
          </p:spPr>
        </p:pic>
        <p:pic>
          <p:nvPicPr>
            <p:cNvPr id="15" name="图片 14"/>
            <p:cNvPicPr>
              <a:picLocks noChangeAspect="1"/>
            </p:cNvPicPr>
            <p:nvPr/>
          </p:nvPicPr>
          <p:blipFill>
            <a:blip r:embed="rId10" cstate="print"/>
            <a:srcRect r="25880"/>
            <a:stretch>
              <a:fillRect/>
            </a:stretch>
          </p:blipFill>
          <p:spPr>
            <a:xfrm>
              <a:off x="11279" y="3559"/>
              <a:ext cx="2181" cy="2597"/>
            </a:xfrm>
            <a:prstGeom prst="rect">
              <a:avLst/>
            </a:prstGeom>
            <a:ln>
              <a:solidFill>
                <a:schemeClr val="accent1"/>
              </a:solidFill>
            </a:ln>
          </p:spPr>
        </p:pic>
        <p:pic>
          <p:nvPicPr>
            <p:cNvPr id="10" name="图片 9"/>
            <p:cNvPicPr>
              <a:picLocks noChangeAspect="1"/>
            </p:cNvPicPr>
            <p:nvPr/>
          </p:nvPicPr>
          <p:blipFill>
            <a:blip r:embed="rId11" cstate="print"/>
            <a:srcRect r="14573"/>
            <a:stretch>
              <a:fillRect/>
            </a:stretch>
          </p:blipFill>
          <p:spPr>
            <a:xfrm>
              <a:off x="13541" y="3559"/>
              <a:ext cx="2550" cy="2598"/>
            </a:xfrm>
            <a:prstGeom prst="rect">
              <a:avLst/>
            </a:prstGeom>
            <a:ln>
              <a:solidFill>
                <a:schemeClr val="accent1"/>
              </a:solidFill>
            </a:ln>
          </p:spPr>
        </p:pic>
      </p:grpSp>
      <p:sp>
        <p:nvSpPr>
          <p:cNvPr id="38" name="文本框 37"/>
          <p:cNvSpPr txBox="1"/>
          <p:nvPr/>
        </p:nvSpPr>
        <p:spPr>
          <a:xfrm>
            <a:off x="7997507" y="5951220"/>
            <a:ext cx="852170" cy="781050"/>
          </a:xfrm>
          <a:prstGeom prst="rect">
            <a:avLst/>
          </a:prstGeom>
          <a:noFill/>
        </p:spPr>
        <p:txBody>
          <a:bodyPr wrap="square" rtlCol="0">
            <a:noAutofit/>
          </a:bodyPr>
          <a:lstStyle/>
          <a:p>
            <a:r>
              <a:rPr lang="zh-CN" sz="3600" b="1">
                <a:solidFill>
                  <a:srgbClr val="FF0000"/>
                </a:solidFill>
                <a:latin typeface="Times New Roman" panose="02020603050405020304" charset="0"/>
                <a:ea typeface="华文行楷" panose="02010800040101010101" charset="-122"/>
                <a:cs typeface="Times New Roman" panose="02020603050405020304" charset="0"/>
                <a:sym typeface="+mn-ea"/>
              </a:rPr>
              <a:t>π</a:t>
            </a:r>
            <a:r>
              <a:rPr lang="en-US" altLang="zh-CN" sz="3600" b="1" baseline="-25000">
                <a:solidFill>
                  <a:srgbClr val="FF0000"/>
                </a:solidFill>
                <a:latin typeface="Times New Roman" panose="02020603050405020304" charset="0"/>
                <a:ea typeface="宋体" panose="02010600030101010101" pitchFamily="2" charset="-122"/>
                <a:cs typeface="Times New Roman" panose="02020603050405020304" charset="0"/>
                <a:sym typeface="+mn-ea"/>
              </a:rPr>
              <a:t>4</a:t>
            </a:r>
            <a:r>
              <a:rPr lang="en-US" altLang="zh-CN" sz="36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6</a:t>
            </a:r>
          </a:p>
        </p:txBody>
      </p:sp>
      <p:sp>
        <p:nvSpPr>
          <p:cNvPr id="16" name="矩形 15"/>
          <p:cNvSpPr/>
          <p:nvPr/>
        </p:nvSpPr>
        <p:spPr>
          <a:xfrm>
            <a:off x="6092191" y="4985385"/>
            <a:ext cx="4922520" cy="1671320"/>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01345" y="1880235"/>
            <a:ext cx="5001895"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sym typeface="+mn-ea"/>
              </a:rPr>
              <a:t>3</a:t>
            </a:r>
            <a:r>
              <a:rPr lang="zh-CN" altLang="en-US" sz="2400" b="1">
                <a:solidFill>
                  <a:srgbClr val="C00000"/>
                </a:solidFill>
                <a:latin typeface="Microsoft YaHei" panose="020B0503020204020204" charset="-122"/>
                <a:ea typeface="Microsoft YaHei" panose="020B0503020204020204" charset="-122"/>
                <a:sym typeface="+mn-ea"/>
              </a:rPr>
              <a:t>、特殊的共价键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Microsoft YaHei" panose="020B0503020204020204" charset="-122"/>
                <a:ea typeface="Microsoft YaHei" panose="020B0503020204020204" charset="-122"/>
                <a:sym typeface="+mn-ea"/>
              </a:rPr>
              <a:t>大</a:t>
            </a:r>
            <a:r>
              <a:rPr lang="en-US" altLang="zh-CN" sz="2400" b="1">
                <a:solidFill>
                  <a:srgbClr val="C00000"/>
                </a:solidFill>
                <a:latin typeface="Times New Roman" panose="02020603050405020304" charset="0"/>
                <a:ea typeface="Microsoft YaHei" panose="020B0503020204020204" charset="-122"/>
                <a:cs typeface="Times New Roman" panose="02020603050405020304" charset="0"/>
                <a:sym typeface="+mn-ea"/>
              </a:rPr>
              <a:t>Π</a:t>
            </a:r>
            <a:r>
              <a:rPr lang="zh-CN" sz="2400" b="1">
                <a:solidFill>
                  <a:srgbClr val="C00000"/>
                </a:solidFill>
                <a:latin typeface="Microsoft YaHei" panose="020B0503020204020204" charset="-122"/>
                <a:ea typeface="Microsoft YaHei" panose="020B0503020204020204" charset="-122"/>
                <a:sym typeface="+mn-ea"/>
              </a:rPr>
              <a:t>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Times New Roman" panose="02020603050405020304" charset="0"/>
                <a:cs typeface="Times New Roman" panose="02020603050405020304" charset="0"/>
                <a:sym typeface="+mn-ea"/>
              </a:rPr>
              <a:t>Π</a:t>
            </a:r>
            <a:r>
              <a:rPr lang="en-US" altLang="zh-CN" sz="2400" b="1" baseline="-25000">
                <a:solidFill>
                  <a:srgbClr val="C00000"/>
                </a:solidFill>
                <a:latin typeface="Times New Roman" panose="02020603050405020304" charset="0"/>
                <a:ea typeface="华文行楷" panose="02010800040101010101" charset="-122"/>
                <a:cs typeface="Times New Roman" panose="02020603050405020304" charset="0"/>
                <a:sym typeface="+mn-ea"/>
              </a:rPr>
              <a:t>n</a:t>
            </a:r>
            <a:r>
              <a:rPr lang="en-US" altLang="zh-CN" sz="2400" b="1" baseline="30000">
                <a:solidFill>
                  <a:srgbClr val="C00000"/>
                </a:solidFill>
                <a:latin typeface="Times New Roman" panose="02020603050405020304" charset="0"/>
                <a:ea typeface="华文行楷" panose="02010800040101010101" charset="-122"/>
                <a:cs typeface="Times New Roman" panose="02020603050405020304" charset="0"/>
                <a:sym typeface="+mn-ea"/>
              </a:rPr>
              <a:t>m</a:t>
            </a:r>
            <a:r>
              <a:rPr lang="en-US" altLang="zh-CN" sz="2400" b="1">
                <a:solidFill>
                  <a:srgbClr val="C00000"/>
                </a:solidFill>
                <a:latin typeface="Microsoft YaHei" panose="020B0503020204020204" charset="-122"/>
                <a:ea typeface="Microsoft YaHei" panose="020B0503020204020204" charset="-122"/>
                <a:sym typeface="+mn-ea"/>
              </a:rPr>
              <a:t>)</a:t>
            </a:r>
          </a:p>
        </p:txBody>
      </p:sp>
      <p:sp>
        <p:nvSpPr>
          <p:cNvPr id="2" name="文本框 1"/>
          <p:cNvSpPr txBox="1"/>
          <p:nvPr/>
        </p:nvSpPr>
        <p:spPr>
          <a:xfrm>
            <a:off x="2631440" y="4228465"/>
            <a:ext cx="860425" cy="1007110"/>
          </a:xfrm>
          <a:prstGeom prst="rect">
            <a:avLst/>
          </a:prstGeom>
          <a:noFill/>
          <a:ln>
            <a:noFill/>
          </a:ln>
        </p:spPr>
        <p:txBody>
          <a:bodyPr wrap="square" rtlCol="0">
            <a:noAutofit/>
          </a:bodyPr>
          <a:lstStyle/>
          <a:p>
            <a:r>
              <a:rPr lang="zh-CN" sz="3200" b="1">
                <a:solidFill>
                  <a:srgbClr val="FF0000"/>
                </a:solidFill>
                <a:latin typeface="Times New Roman" panose="02020603050405020304" charset="0"/>
                <a:ea typeface="华文行楷" panose="02010800040101010101" charset="-122"/>
                <a:cs typeface="Times New Roman" panose="02020603050405020304" charset="0"/>
                <a:sym typeface="+mn-ea"/>
              </a:rPr>
              <a:t>π</a:t>
            </a:r>
            <a:r>
              <a:rPr lang="en-US" altLang="zh-CN" sz="3200" b="1" baseline="-25000">
                <a:solidFill>
                  <a:srgbClr val="FF0000"/>
                </a:solidFill>
                <a:latin typeface="Times New Roman" panose="02020603050405020304" charset="0"/>
                <a:ea typeface="宋体" panose="02010600030101010101" pitchFamily="2" charset="-122"/>
                <a:cs typeface="Times New Roman" panose="02020603050405020304" charset="0"/>
                <a:sym typeface="+mn-ea"/>
              </a:rPr>
              <a:t>4</a:t>
            </a:r>
            <a:r>
              <a:rPr lang="en-US" altLang="zh-CN" sz="32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4</a:t>
            </a:r>
          </a:p>
        </p:txBody>
      </p:sp>
      <p:sp>
        <p:nvSpPr>
          <p:cNvPr id="20" name="文本框 19"/>
          <p:cNvSpPr txBox="1"/>
          <p:nvPr/>
        </p:nvSpPr>
        <p:spPr>
          <a:xfrm>
            <a:off x="8379142" y="3371702"/>
            <a:ext cx="1087120" cy="583565"/>
          </a:xfrm>
          <a:prstGeom prst="rect">
            <a:avLst/>
          </a:prstGeom>
          <a:noFill/>
        </p:spPr>
        <p:txBody>
          <a:bodyPr wrap="square" rtlCol="0">
            <a:spAutoFit/>
          </a:bodyPr>
          <a:lstStyle/>
          <a:p>
            <a:r>
              <a:rPr lang="zh-CN" sz="3200" b="1">
                <a:solidFill>
                  <a:srgbClr val="FF0000"/>
                </a:solidFill>
                <a:latin typeface="Times New Roman" panose="02020603050405020304" charset="0"/>
                <a:ea typeface="华文行楷" panose="02010800040101010101" charset="-122"/>
                <a:cs typeface="Times New Roman" panose="02020603050405020304" charset="0"/>
                <a:sym typeface="+mn-ea"/>
              </a:rPr>
              <a:t>π</a:t>
            </a:r>
            <a:r>
              <a:rPr lang="en-US" altLang="zh-CN" sz="3200" b="1" baseline="-25000">
                <a:solidFill>
                  <a:srgbClr val="FF0000"/>
                </a:solidFill>
                <a:latin typeface="Times New Roman" panose="02020603050405020304" charset="0"/>
                <a:ea typeface="宋体" panose="02010600030101010101" pitchFamily="2" charset="-122"/>
                <a:cs typeface="Times New Roman" panose="02020603050405020304" charset="0"/>
                <a:sym typeface="+mn-ea"/>
              </a:rPr>
              <a:t>5</a:t>
            </a:r>
            <a:r>
              <a:rPr lang="en-US" altLang="zh-CN" sz="3200" b="1" baseline="30000">
                <a:solidFill>
                  <a:srgbClr val="FF0000"/>
                </a:solidFill>
                <a:latin typeface="Times New Roman" panose="02020603050405020304" charset="0"/>
                <a:ea typeface="宋体" panose="02010600030101010101" pitchFamily="2" charset="-122"/>
                <a:cs typeface="Times New Roman" panose="02020603050405020304" charset="0"/>
                <a:sym typeface="+mn-ea"/>
              </a:rPr>
              <a:t>6</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3" name="文本框 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原子结构</a:t>
            </a:r>
          </a:p>
        </p:txBody>
      </p:sp>
      <p:sp>
        <p:nvSpPr>
          <p:cNvPr id="4" name="文本框 3"/>
          <p:cNvSpPr txBox="1"/>
          <p:nvPr/>
        </p:nvSpPr>
        <p:spPr>
          <a:xfrm>
            <a:off x="4314190" y="1075690"/>
            <a:ext cx="3268345" cy="460375"/>
          </a:xfrm>
          <a:prstGeom prst="rect">
            <a:avLst/>
          </a:prstGeom>
          <a:noFill/>
          <a:ln>
            <a:solidFill>
              <a:srgbClr val="002060"/>
            </a:solidFill>
          </a:ln>
        </p:spPr>
        <p:txBody>
          <a:bodyPr wrap="square" rtlCol="0">
            <a:spAutoFit/>
          </a:bodyPr>
          <a:lstStyle/>
          <a:p>
            <a:r>
              <a:rPr lang="zh-CN" altLang="en-US" sz="2400" b="1"/>
              <a:t>核外电子排布表示方法</a:t>
            </a:r>
          </a:p>
        </p:txBody>
      </p:sp>
      <p:sp>
        <p:nvSpPr>
          <p:cNvPr id="5" name="文本框 4"/>
          <p:cNvSpPr txBox="1"/>
          <p:nvPr/>
        </p:nvSpPr>
        <p:spPr>
          <a:xfrm>
            <a:off x="7582535" y="1075690"/>
            <a:ext cx="2689225" cy="460375"/>
          </a:xfrm>
          <a:prstGeom prst="rect">
            <a:avLst/>
          </a:prstGeom>
          <a:noFill/>
          <a:ln>
            <a:solidFill>
              <a:srgbClr val="002060"/>
            </a:solidFill>
          </a:ln>
        </p:spPr>
        <p:txBody>
          <a:bodyPr wrap="square" rtlCol="0">
            <a:spAutoFit/>
          </a:bodyPr>
          <a:lstStyle/>
          <a:p>
            <a:r>
              <a:rPr lang="zh-CN" altLang="en-US" sz="2400" b="1"/>
              <a:t>电离能、电负性</a:t>
            </a:r>
          </a:p>
        </p:txBody>
      </p:sp>
      <p:sp>
        <p:nvSpPr>
          <p:cNvPr id="6" name="文本框 5"/>
          <p:cNvSpPr txBox="1"/>
          <p:nvPr/>
        </p:nvSpPr>
        <p:spPr>
          <a:xfrm>
            <a:off x="1624965" y="1075690"/>
            <a:ext cx="2689225" cy="460375"/>
          </a:xfrm>
          <a:prstGeom prst="rect">
            <a:avLst/>
          </a:prstGeom>
          <a:noFill/>
          <a:ln>
            <a:solidFill>
              <a:srgbClr val="002060"/>
            </a:solidFill>
          </a:ln>
        </p:spPr>
        <p:txBody>
          <a:bodyPr wrap="square" rtlCol="0">
            <a:spAutoFit/>
          </a:bodyPr>
          <a:lstStyle/>
          <a:p>
            <a:r>
              <a:rPr lang="zh-CN" altLang="en-US" sz="2400" b="1">
                <a:solidFill>
                  <a:schemeClr val="tx1"/>
                </a:solidFill>
              </a:rPr>
              <a:t>核外电子运动状态</a:t>
            </a:r>
          </a:p>
        </p:txBody>
      </p:sp>
      <p:sp>
        <p:nvSpPr>
          <p:cNvPr id="2" name="文本框 1"/>
          <p:cNvSpPr txBox="1"/>
          <p:nvPr/>
        </p:nvSpPr>
        <p:spPr>
          <a:xfrm>
            <a:off x="1624965" y="1075690"/>
            <a:ext cx="268922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核外电子运动状态</a:t>
            </a:r>
          </a:p>
        </p:txBody>
      </p:sp>
      <p:sp>
        <p:nvSpPr>
          <p:cNvPr id="8" name="文本框 7"/>
          <p:cNvSpPr txBox="1"/>
          <p:nvPr/>
        </p:nvSpPr>
        <p:spPr>
          <a:xfrm>
            <a:off x="569595" y="1750695"/>
            <a:ext cx="11398250" cy="3636010"/>
          </a:xfrm>
          <a:prstGeom prst="rect">
            <a:avLst/>
          </a:prstGeom>
          <a:solidFill>
            <a:schemeClr val="accent3">
              <a:lumMod val="20000"/>
              <a:lumOff val="80000"/>
            </a:schemeClr>
          </a:solidFill>
          <a:ln w="38100">
            <a:solidFill>
              <a:schemeClr val="accent1"/>
            </a:solidFill>
          </a:ln>
        </p:spPr>
        <p:txBody>
          <a:bodyPr wrap="square" rtlCol="0">
            <a:spAutoFit/>
          </a:bodyPr>
          <a:lstStyle/>
          <a:p>
            <a:pPr>
              <a:lnSpc>
                <a:spcPct val="120000"/>
              </a:lnSpc>
            </a:pPr>
            <a:r>
              <a:rPr lang="zh-CN" altLang="en-US" sz="2400" b="1">
                <a:latin typeface="Times New Roman" panose="02020603050405020304" charset="0"/>
                <a:cs typeface="Times New Roman" panose="02020603050405020304" charset="0"/>
              </a:rPr>
              <a:t>薛定谔方程</a:t>
            </a:r>
          </a:p>
          <a:p>
            <a:pPr>
              <a:lnSpc>
                <a:spcPct val="120000"/>
              </a:lnSpc>
            </a:pPr>
            <a:r>
              <a:rPr lang="zh-CN" altLang="en-US" sz="2400" b="1">
                <a:solidFill>
                  <a:srgbClr val="FF0000"/>
                </a:solidFill>
                <a:latin typeface="Times New Roman" panose="02020603050405020304" charset="0"/>
                <a:cs typeface="Times New Roman" panose="02020603050405020304" charset="0"/>
              </a:rPr>
              <a:t>主量子数(</a:t>
            </a:r>
            <a:r>
              <a:rPr lang="zh-CN" altLang="en-US" sz="2400" b="1" i="1">
                <a:solidFill>
                  <a:srgbClr val="FF0000"/>
                </a:solidFill>
                <a:latin typeface="Times New Roman" panose="02020603050405020304" charset="0"/>
                <a:cs typeface="Times New Roman" panose="02020603050405020304" charset="0"/>
              </a:rPr>
              <a:t>n</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决定电子</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出现概率最大的区域离核远近</a:t>
            </a:r>
            <a:r>
              <a:rPr lang="zh-CN" altLang="en-US" sz="2400" b="1">
                <a:latin typeface="Times New Roman" panose="02020603050405020304" charset="0"/>
                <a:cs typeface="Times New Roman" panose="02020603050405020304" charset="0"/>
              </a:rPr>
              <a:t>，n越大离核越远；</a:t>
            </a:r>
          </a:p>
          <a:p>
            <a:pPr>
              <a:lnSpc>
                <a:spcPct val="12000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能层，K、L、M、N、O、P、Q</a:t>
            </a:r>
            <a:r>
              <a:rPr lang="zh-CN" altLang="en-US" sz="2400" b="1">
                <a:latin typeface="Times New Roman" panose="02020603050405020304" charset="0"/>
                <a:cs typeface="Times New Roman" panose="02020603050405020304" charset="0"/>
              </a:rPr>
              <a:t>。</a:t>
            </a:r>
          </a:p>
          <a:p>
            <a:pPr>
              <a:lnSpc>
                <a:spcPct val="120000"/>
              </a:lnSpc>
            </a:pPr>
            <a:r>
              <a:rPr lang="zh-CN" altLang="en-US" sz="2400" b="1">
                <a:solidFill>
                  <a:srgbClr val="FF0000"/>
                </a:solidFill>
                <a:latin typeface="Times New Roman" panose="02020603050405020304" charset="0"/>
                <a:cs typeface="Times New Roman" panose="02020603050405020304" charset="0"/>
              </a:rPr>
              <a:t>角量子数(</a:t>
            </a:r>
            <a:r>
              <a:rPr lang="zh-CN" altLang="en-US" sz="2400" b="1" i="1">
                <a:solidFill>
                  <a:srgbClr val="FF0000"/>
                </a:solidFill>
                <a:latin typeface="Times New Roman" panose="02020603050405020304" charset="0"/>
                <a:cs typeface="Times New Roman" panose="02020603050405020304" charset="0"/>
              </a:rPr>
              <a:t>l</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(决定</a:t>
            </a:r>
            <a:r>
              <a:rPr lang="zh-CN" altLang="en-US" sz="2400" b="1">
                <a:gradFill>
                  <a:gsLst>
                    <a:gs pos="0">
                      <a:srgbClr val="14CD68"/>
                    </a:gs>
                    <a:gs pos="100000">
                      <a:srgbClr val="035C7D"/>
                    </a:gs>
                  </a:gsLst>
                  <a:lin scaled="0"/>
                </a:gradFill>
                <a:latin typeface="Times New Roman" panose="02020603050405020304" charset="0"/>
                <a:cs typeface="Times New Roman" panose="02020603050405020304" charset="0"/>
              </a:rPr>
              <a:t>电子云(原子轨道)的形状</a:t>
            </a:r>
            <a:r>
              <a:rPr lang="zh-CN" altLang="en-US" sz="2400" b="1">
                <a:latin typeface="Times New Roman" panose="02020603050405020304" charset="0"/>
                <a:cs typeface="Times New Roman" panose="02020603050405020304" charset="0"/>
              </a:rPr>
              <a:t>，</a:t>
            </a:r>
            <a:r>
              <a:rPr lang="zh-CN" altLang="en-US" sz="2400" b="1" i="1">
                <a:latin typeface="Times New Roman" panose="02020603050405020304" charset="0"/>
                <a:cs typeface="Times New Roman" panose="02020603050405020304" charset="0"/>
              </a:rPr>
              <a:t>l </a:t>
            </a:r>
            <a:r>
              <a:rPr lang="zh-CN" altLang="en-US" sz="2400" b="1">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n</a:t>
            </a:r>
            <a:r>
              <a:rPr lang="zh-CN" altLang="en-US" sz="2400" b="1">
                <a:latin typeface="Times New Roman" panose="02020603050405020304" charset="0"/>
                <a:cs typeface="Times New Roman" panose="02020603050405020304" charset="0"/>
              </a:rPr>
              <a:t>-1，对应符号</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s、p、d、f(能级)</a:t>
            </a:r>
            <a:r>
              <a:rPr lang="zh-CN" altLang="en-US" sz="2400" b="1">
                <a:latin typeface="Times New Roman" panose="02020603050405020304" charset="0"/>
                <a:cs typeface="Times New Roman" panose="02020603050405020304" charset="0"/>
              </a:rPr>
              <a:t>等)</a:t>
            </a:r>
          </a:p>
          <a:p>
            <a:pPr>
              <a:lnSpc>
                <a:spcPct val="12000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n</a:t>
            </a:r>
            <a:r>
              <a:rPr lang="zh-CN" altLang="en-US" sz="2400" b="1">
                <a:latin typeface="Times New Roman" panose="02020603050405020304" charset="0"/>
                <a:cs typeface="Times New Roman" panose="02020603050405020304" charset="0"/>
              </a:rPr>
              <a:t>相同，</a:t>
            </a:r>
            <a:r>
              <a:rPr lang="zh-CN" altLang="en-US" sz="2400" b="1" i="1">
                <a:latin typeface="Times New Roman" panose="02020603050405020304" charset="0"/>
                <a:cs typeface="Times New Roman" panose="02020603050405020304" charset="0"/>
              </a:rPr>
              <a:t>l</a:t>
            </a:r>
            <a:r>
              <a:rPr lang="zh-CN" altLang="en-US" sz="2400" b="1">
                <a:latin typeface="Times New Roman" panose="02020603050405020304" charset="0"/>
                <a:cs typeface="Times New Roman" panose="02020603050405020304" charset="0"/>
              </a:rPr>
              <a:t>越大，电子能量越高。(能级数=能层序数)   </a:t>
            </a:r>
          </a:p>
          <a:p>
            <a:pPr>
              <a:lnSpc>
                <a:spcPct val="120000"/>
              </a:lnSpc>
            </a:pPr>
            <a:r>
              <a:rPr lang="zh-CN" altLang="en-US" sz="2400" b="1">
                <a:solidFill>
                  <a:srgbClr val="FF0000"/>
                </a:solidFill>
                <a:latin typeface="Times New Roman" panose="02020603050405020304" charset="0"/>
                <a:cs typeface="Times New Roman" panose="02020603050405020304" charset="0"/>
              </a:rPr>
              <a:t>磁量子数(</a:t>
            </a:r>
            <a:r>
              <a:rPr lang="zh-CN" altLang="en-US" sz="2400" b="1" i="1">
                <a:solidFill>
                  <a:srgbClr val="FF0000"/>
                </a:solidFill>
                <a:latin typeface="Times New Roman" panose="02020603050405020304" charset="0"/>
                <a:cs typeface="Times New Roman" panose="02020603050405020304" charset="0"/>
              </a:rPr>
              <a:t>m</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：反应</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原子轨道在空间的不同取向</a:t>
            </a:r>
            <a:r>
              <a:rPr lang="zh-CN" altLang="en-US" sz="2400" b="1">
                <a:latin typeface="Times New Roman" panose="02020603050405020304" charset="0"/>
                <a:cs typeface="Times New Roman" panose="02020603050405020304" charset="0"/>
              </a:rPr>
              <a:t>，一个取向相当于一个原子轨道，</a:t>
            </a:r>
          </a:p>
          <a:p>
            <a:pPr>
              <a:lnSpc>
                <a:spcPct val="12000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m</a:t>
            </a:r>
            <a:r>
              <a:rPr lang="zh-CN" altLang="en-US" sz="2400" b="1">
                <a:latin typeface="Times New Roman" panose="02020603050405020304" charset="0"/>
                <a:cs typeface="Times New Roman" panose="02020603050405020304" charset="0"/>
              </a:rPr>
              <a:t>=2</a:t>
            </a:r>
            <a:r>
              <a:rPr lang="zh-CN" altLang="en-US" sz="2400" b="1" i="1">
                <a:latin typeface="Times New Roman" panose="02020603050405020304" charset="0"/>
                <a:cs typeface="Times New Roman" panose="02020603050405020304" charset="0"/>
              </a:rPr>
              <a:t>l</a:t>
            </a:r>
            <a:r>
              <a:rPr lang="zh-CN" altLang="en-US" sz="2400" b="1">
                <a:latin typeface="Times New Roman" panose="02020603050405020304" charset="0"/>
                <a:cs typeface="Times New Roman" panose="02020603050405020304" charset="0"/>
              </a:rPr>
              <a:t>+1。</a:t>
            </a:r>
          </a:p>
          <a:p>
            <a:pPr>
              <a:lnSpc>
                <a:spcPct val="120000"/>
              </a:lnSpc>
            </a:pPr>
            <a:r>
              <a:rPr lang="zh-CN" altLang="en-US" sz="2400" b="1">
                <a:solidFill>
                  <a:srgbClr val="FF0000"/>
                </a:solidFill>
                <a:latin typeface="Times New Roman" panose="02020603050405020304" charset="0"/>
                <a:cs typeface="Times New Roman" panose="02020603050405020304" charset="0"/>
              </a:rPr>
              <a:t>自旋量子数(</a:t>
            </a:r>
            <a:r>
              <a:rPr lang="zh-CN" altLang="en-US" sz="2400" b="1" i="1">
                <a:solidFill>
                  <a:srgbClr val="FF0000"/>
                </a:solidFill>
                <a:latin typeface="Times New Roman" panose="02020603050405020304" charset="0"/>
                <a:cs typeface="Times New Roman" panose="02020603050405020304" charset="0"/>
              </a:rPr>
              <a:t>m</a:t>
            </a:r>
            <a:r>
              <a:rPr lang="zh-CN" altLang="en-US" sz="2400" b="1" baseline="-25000">
                <a:solidFill>
                  <a:srgbClr val="FF0000"/>
                </a:solidFill>
                <a:latin typeface="Times New Roman" panose="02020603050405020304" charset="0"/>
                <a:cs typeface="Times New Roman" panose="02020603050405020304" charset="0"/>
              </a:rPr>
              <a:t>s</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描述核外电子的</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自旋运动状态</a:t>
            </a:r>
            <a:r>
              <a:rPr lang="zh-CN" altLang="en-US" sz="2400" b="1">
                <a:latin typeface="Times New Roman" panose="02020603050405020304" charset="0"/>
                <a:cs typeface="Times New Roman" panose="02020603050405020304" charset="0"/>
              </a:rPr>
              <a:t>。与</a:t>
            </a:r>
            <a:r>
              <a:rPr lang="zh-CN" altLang="en-US" sz="2400" b="1" i="1">
                <a:latin typeface="Times New Roman" panose="02020603050405020304" charset="0"/>
                <a:cs typeface="Times New Roman" panose="02020603050405020304" charset="0"/>
              </a:rPr>
              <a:t>n、l、m</a:t>
            </a:r>
            <a:r>
              <a:rPr lang="zh-CN" altLang="en-US" sz="2400" b="1">
                <a:latin typeface="Times New Roman" panose="02020603050405020304" charset="0"/>
                <a:cs typeface="Times New Roman" panose="02020603050405020304" charset="0"/>
              </a:rPr>
              <a:t>无关。取值</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+1/2和-1/2</a:t>
            </a:r>
            <a:r>
              <a:rPr lang="zh-CN" altLang="en-US" sz="2400" b="1">
                <a:latin typeface="Times New Roman" panose="02020603050405020304" charset="0"/>
                <a:cs typeface="Times New Roman" panose="0202060305040502030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13" name="文本框 12"/>
          <p:cNvSpPr txBox="1"/>
          <p:nvPr/>
        </p:nvSpPr>
        <p:spPr>
          <a:xfrm>
            <a:off x="433705" y="2486025"/>
            <a:ext cx="11449685" cy="4078605"/>
          </a:xfrm>
          <a:prstGeom prst="rect">
            <a:avLst/>
          </a:prstGeom>
          <a:solidFill>
            <a:schemeClr val="bg1"/>
          </a:solidFill>
          <a:ln w="38100">
            <a:solidFill>
              <a:srgbClr val="FFC000"/>
            </a:solidFill>
          </a:ln>
        </p:spPr>
        <p:txBody>
          <a:bodyPr wrap="square" rtlCol="0">
            <a:spAutoFit/>
          </a:bodyPr>
          <a:lstStyle/>
          <a:p>
            <a:pPr>
              <a:lnSpc>
                <a:spcPct val="12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1</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g-C</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N</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具有和石墨相似的层状结构，其中一种二维平面结构如下图所示。g-C</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N</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晶体中存在的微粒间作用力有</a:t>
            </a:r>
            <a:r>
              <a:rPr lang="zh-CN" altLang="en-US" sz="2400" b="1" u="sng">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a:t>
            </a:r>
          </a:p>
          <a:p>
            <a:pPr>
              <a:lnSpc>
                <a:spcPct val="120000"/>
              </a:lnSpc>
            </a:pPr>
            <a:r>
              <a:rPr lang="zh-CN" altLang="en-US" sz="2400" b="1">
                <a:latin typeface="Times New Roman" panose="02020603050405020304" charset="0"/>
                <a:cs typeface="Times New Roman" panose="02020603050405020304" charset="0"/>
              </a:rPr>
              <a:t>a.非极性键　　　 b.金属键　　　 c.π键　　　d.范德华力</a:t>
            </a:r>
          </a:p>
          <a:p>
            <a:pPr>
              <a:lnSpc>
                <a:spcPct val="120000"/>
              </a:lnSpc>
            </a:pPr>
            <a:r>
              <a:rPr lang="zh-CN" altLang="en-US" sz="2400" b="1">
                <a:latin typeface="Times New Roman" panose="02020603050405020304" charset="0"/>
                <a:cs typeface="Times New Roman" panose="02020603050405020304" charset="0"/>
              </a:rPr>
              <a:t>g-C</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N</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中，C原子的杂化轨道类型为</a:t>
            </a:r>
            <a:r>
              <a:rPr lang="zh-CN" altLang="en-US" sz="2400" b="1" u="sng">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a:t>
            </a:r>
          </a:p>
          <a:p>
            <a:pPr>
              <a:lnSpc>
                <a:spcPct val="120000"/>
              </a:lnSpc>
            </a:pPr>
            <a:endParaRPr lang="zh-CN" altLang="en-US" sz="2400" b="1">
              <a:solidFill>
                <a:srgbClr val="FF0000"/>
              </a:solidFill>
              <a:latin typeface="Times New Roman" panose="02020603050405020304" charset="0"/>
              <a:cs typeface="Times New Roman" panose="02020603050405020304" charset="0"/>
            </a:endParaRPr>
          </a:p>
          <a:p>
            <a:pPr>
              <a:lnSpc>
                <a:spcPct val="120000"/>
              </a:lnSpc>
            </a:pPr>
            <a:r>
              <a:rPr lang="zh-CN" altLang="en-US" sz="2400" b="1">
                <a:solidFill>
                  <a:srgbClr val="FF0000"/>
                </a:solidFill>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硝酸锰是制备上述反应催化剂的原料，Mn(NO</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中的化学键除了σ键外，还存在__</a:t>
            </a:r>
            <a:r>
              <a:rPr lang="zh-CN" altLang="en-US" sz="2400" b="1">
                <a:latin typeface="Times New Roman" panose="02020603050405020304" charset="0"/>
                <a:cs typeface="Times New Roman" panose="02020603050405020304" charset="0"/>
                <a:sym typeface="+mn-ea"/>
              </a:rPr>
              <a:t>________________________</a:t>
            </a:r>
            <a:r>
              <a:rPr lang="zh-CN" altLang="en-US" sz="2400" b="1">
                <a:latin typeface="Times New Roman" panose="02020603050405020304" charset="0"/>
                <a:cs typeface="Times New Roman" panose="02020603050405020304" charset="0"/>
              </a:rPr>
              <a:t>______。</a:t>
            </a:r>
          </a:p>
          <a:p>
            <a:pPr>
              <a:lnSpc>
                <a:spcPct val="12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3</a:t>
            </a:r>
            <a:r>
              <a:rPr lang="zh-CN" altLang="en-US" sz="2400" b="1">
                <a:solidFill>
                  <a:srgbClr val="FF0000"/>
                </a:solidFill>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N</a:t>
            </a:r>
            <a:r>
              <a:rPr lang="en-US" altLang="zh-CN" sz="2400" b="1" baseline="-25000">
                <a:latin typeface="Times New Roman" panose="02020603050405020304" charset="0"/>
                <a:cs typeface="Times New Roman" panose="02020603050405020304" charset="0"/>
              </a:rPr>
              <a:t>5</a:t>
            </a:r>
            <a:r>
              <a:rPr lang="en-US" altLang="zh-CN" sz="2400" b="1" baseline="30000">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中的大π键应表示为_________。 </a:t>
            </a:r>
          </a:p>
          <a:p>
            <a:pPr>
              <a:lnSpc>
                <a:spcPct val="120000"/>
              </a:lnSpc>
            </a:pPr>
            <a:r>
              <a:rPr lang="en-US" altLang="zh-CN" sz="2400" b="1">
                <a:gradFill>
                  <a:gsLst>
                    <a:gs pos="0">
                      <a:srgbClr val="14CD68"/>
                    </a:gs>
                    <a:gs pos="100000">
                      <a:srgbClr val="0B6E38"/>
                    </a:gs>
                  </a:gsLst>
                  <a:lin scaled="0"/>
                </a:gradFill>
                <a:latin typeface="Times New Roman" panose="02020603050405020304" charset="0"/>
                <a:cs typeface="Times New Roman" panose="02020603050405020304" charset="0"/>
              </a:rPr>
              <a:t>  </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可能考向：大派键的表示、共面、杂化</a:t>
            </a:r>
            <a:r>
              <a:rPr lang="en-US" altLang="zh-CN" sz="2400" b="1">
                <a:gradFill>
                  <a:gsLst>
                    <a:gs pos="0">
                      <a:srgbClr val="14CD68"/>
                    </a:gs>
                    <a:gs pos="100000">
                      <a:srgbClr val="0B6E38"/>
                    </a:gs>
                  </a:gsLst>
                  <a:lin scaled="0"/>
                </a:gradFill>
                <a:latin typeface="Times New Roman" panose="02020603050405020304" charset="0"/>
                <a:cs typeface="Times New Roman" panose="02020603050405020304" charset="0"/>
              </a:rPr>
              <a:t>(</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端原子杂化？</a:t>
            </a:r>
            <a:r>
              <a:rPr lang="en-US" altLang="zh-CN" sz="2400" b="1">
                <a:gradFill>
                  <a:gsLst>
                    <a:gs pos="0">
                      <a:srgbClr val="14CD68"/>
                    </a:gs>
                    <a:gs pos="100000">
                      <a:srgbClr val="0B6E38"/>
                    </a:gs>
                  </a:gsLst>
                  <a:lin scaled="0"/>
                </a:gradFill>
                <a:latin typeface="Times New Roman" panose="02020603050405020304" charset="0"/>
                <a:cs typeface="Times New Roman" panose="02020603050405020304" charset="0"/>
              </a:rPr>
              <a:t>)</a:t>
            </a:r>
          </a:p>
        </p:txBody>
      </p:sp>
      <p:sp>
        <p:nvSpPr>
          <p:cNvPr id="14" name="文本框 13"/>
          <p:cNvSpPr txBox="1"/>
          <p:nvPr/>
        </p:nvSpPr>
        <p:spPr>
          <a:xfrm>
            <a:off x="5233670" y="2936197"/>
            <a:ext cx="64008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c d </a:t>
            </a:r>
            <a:endParaRPr lang="zh-CN" altLang="en-US" sz="2400" b="1">
              <a:latin typeface="Times New Roman" panose="02020603050405020304" charset="0"/>
              <a:cs typeface="Times New Roman" panose="02020603050405020304" charset="0"/>
            </a:endParaRPr>
          </a:p>
        </p:txBody>
      </p:sp>
      <p:sp>
        <p:nvSpPr>
          <p:cNvPr id="16" name="文本框 15"/>
          <p:cNvSpPr txBox="1"/>
          <p:nvPr/>
        </p:nvSpPr>
        <p:spPr>
          <a:xfrm>
            <a:off x="5685790" y="3851910"/>
            <a:ext cx="117983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sp</a:t>
            </a:r>
            <a:r>
              <a:rPr lang="zh-CN" altLang="en-US" sz="2400" b="1" baseline="30000">
                <a:solidFill>
                  <a:srgbClr val="FF0000"/>
                </a:solidFill>
                <a:latin typeface="Times New Roman" panose="02020603050405020304" charset="0"/>
                <a:cs typeface="Times New Roman" panose="02020603050405020304" charset="0"/>
                <a:sym typeface="+mn-ea"/>
              </a:rPr>
              <a:t>2</a:t>
            </a:r>
            <a:r>
              <a:rPr lang="zh-CN" altLang="en-US" sz="2400" b="1">
                <a:solidFill>
                  <a:srgbClr val="FF0000"/>
                </a:solidFill>
                <a:latin typeface="Times New Roman" panose="02020603050405020304" charset="0"/>
                <a:cs typeface="Times New Roman" panose="02020603050405020304" charset="0"/>
                <a:sym typeface="+mn-ea"/>
              </a:rPr>
              <a:t>杂化</a:t>
            </a:r>
            <a:endParaRPr lang="zh-CN" altLang="en-US" sz="2400" b="1">
              <a:latin typeface="Times New Roman" panose="02020603050405020304" charset="0"/>
              <a:cs typeface="Times New Roman" panose="02020603050405020304" charset="0"/>
            </a:endParaRPr>
          </a:p>
        </p:txBody>
      </p:sp>
      <p:pic>
        <p:nvPicPr>
          <p:cNvPr id="17" name="图片 14"/>
          <p:cNvPicPr>
            <a:picLocks noChangeAspect="1"/>
          </p:cNvPicPr>
          <p:nvPr/>
        </p:nvPicPr>
        <p:blipFill>
          <a:blip r:embed="rId4" cstate="print">
            <a:lum bright="-22000" contrast="40000"/>
          </a:blip>
          <a:stretch>
            <a:fillRect/>
          </a:stretch>
        </p:blipFill>
        <p:spPr>
          <a:xfrm>
            <a:off x="8579485" y="3154045"/>
            <a:ext cx="2948305" cy="1492885"/>
          </a:xfrm>
          <a:prstGeom prst="rect">
            <a:avLst/>
          </a:prstGeom>
          <a:noFill/>
          <a:ln>
            <a:noFill/>
          </a:ln>
        </p:spPr>
      </p:pic>
      <p:pic>
        <p:nvPicPr>
          <p:cNvPr id="18" name="图片 32"/>
          <p:cNvPicPr>
            <a:picLocks noChangeAspect="1"/>
          </p:cNvPicPr>
          <p:nvPr/>
        </p:nvPicPr>
        <p:blipFill>
          <a:blip r:embed="rId5" cstate="print"/>
          <a:stretch>
            <a:fillRect/>
          </a:stretch>
        </p:blipFill>
        <p:spPr>
          <a:xfrm>
            <a:off x="9601200" y="5245100"/>
            <a:ext cx="1736090" cy="1259840"/>
          </a:xfrm>
          <a:prstGeom prst="rect">
            <a:avLst/>
          </a:prstGeom>
          <a:noFill/>
          <a:ln>
            <a:noFill/>
          </a:ln>
        </p:spPr>
      </p:pic>
      <p:sp>
        <p:nvSpPr>
          <p:cNvPr id="21" name="文本框 20"/>
          <p:cNvSpPr txBox="1"/>
          <p:nvPr/>
        </p:nvSpPr>
        <p:spPr>
          <a:xfrm>
            <a:off x="1640840" y="5096197"/>
            <a:ext cx="352806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离子键和π键（或Π</a:t>
            </a:r>
            <a:r>
              <a:rPr lang="zh-CN" altLang="en-US" sz="2400" b="1" baseline="-25000">
                <a:solidFill>
                  <a:srgbClr val="FF0000"/>
                </a:solidFill>
                <a:latin typeface="Times New Roman" panose="02020603050405020304" charset="0"/>
                <a:cs typeface="Times New Roman" panose="02020603050405020304" charset="0"/>
                <a:sym typeface="+mn-ea"/>
              </a:rPr>
              <a:t>4</a:t>
            </a:r>
            <a:r>
              <a:rPr lang="zh-CN" altLang="en-US" sz="2400" b="1" baseline="30000">
                <a:solidFill>
                  <a:srgbClr val="FF0000"/>
                </a:solidFill>
                <a:latin typeface="Times New Roman" panose="02020603050405020304" charset="0"/>
                <a:cs typeface="Times New Roman" panose="02020603050405020304" charset="0"/>
                <a:sym typeface="+mn-ea"/>
              </a:rPr>
              <a:t>6</a:t>
            </a:r>
            <a:r>
              <a:rPr lang="zh-CN" altLang="en-US" sz="2400" b="1">
                <a:solidFill>
                  <a:srgbClr val="FF0000"/>
                </a:solidFill>
                <a:latin typeface="Times New Roman" panose="02020603050405020304" charset="0"/>
                <a:cs typeface="Times New Roman" panose="02020603050405020304" charset="0"/>
                <a:sym typeface="+mn-ea"/>
              </a:rPr>
              <a:t>键）</a:t>
            </a:r>
          </a:p>
        </p:txBody>
      </p:sp>
      <p:sp>
        <p:nvSpPr>
          <p:cNvPr id="23" name="文本框 22"/>
          <p:cNvSpPr txBox="1"/>
          <p:nvPr/>
        </p:nvSpPr>
        <p:spPr>
          <a:xfrm>
            <a:off x="4907449" y="5521007"/>
            <a:ext cx="617855" cy="460375"/>
          </a:xfrm>
          <a:prstGeom prst="rect">
            <a:avLst/>
          </a:prstGeom>
          <a:noFill/>
        </p:spPr>
        <p:txBody>
          <a:bodyPr wrap="none" rtlCol="0" anchor="t">
            <a:spAutoFit/>
          </a:bodyPr>
          <a:lstStyle/>
          <a:p>
            <a:r>
              <a:rPr lang="zh-CN" altLang="en-US" sz="2400" b="1">
                <a:solidFill>
                  <a:srgbClr val="FF0000"/>
                </a:solidFill>
                <a:latin typeface="Times New Roman" panose="02020603050405020304" charset="0"/>
                <a:cs typeface="Times New Roman" panose="02020603050405020304" charset="0"/>
                <a:sym typeface="+mn-ea"/>
              </a:rPr>
              <a:t>Π</a:t>
            </a:r>
            <a:r>
              <a:rPr lang="en-US" altLang="zh-CN" sz="2400" b="1" baseline="-25000">
                <a:solidFill>
                  <a:srgbClr val="FF0000"/>
                </a:solidFill>
                <a:latin typeface="Times New Roman" panose="02020603050405020304" charset="0"/>
                <a:cs typeface="Times New Roman" panose="02020603050405020304" charset="0"/>
                <a:sym typeface="+mn-ea"/>
              </a:rPr>
              <a:t>5</a:t>
            </a:r>
            <a:r>
              <a:rPr lang="zh-CN" altLang="en-US" sz="2400" b="1" baseline="30000">
                <a:solidFill>
                  <a:srgbClr val="FF0000"/>
                </a:solidFill>
                <a:latin typeface="Times New Roman" panose="02020603050405020304" charset="0"/>
                <a:cs typeface="Times New Roman" panose="02020603050405020304" charset="0"/>
                <a:sym typeface="+mn-ea"/>
              </a:rPr>
              <a:t>6</a:t>
            </a:r>
          </a:p>
        </p:txBody>
      </p:sp>
      <p:sp>
        <p:nvSpPr>
          <p:cNvPr id="4" name="文本框 3"/>
          <p:cNvSpPr txBox="1"/>
          <p:nvPr/>
        </p:nvSpPr>
        <p:spPr>
          <a:xfrm>
            <a:off x="601345" y="1880235"/>
            <a:ext cx="5001895"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sym typeface="+mn-ea"/>
              </a:rPr>
              <a:t>3</a:t>
            </a:r>
            <a:r>
              <a:rPr lang="zh-CN" altLang="en-US" sz="2400" b="1">
                <a:solidFill>
                  <a:srgbClr val="C00000"/>
                </a:solidFill>
                <a:latin typeface="Microsoft YaHei" panose="020B0503020204020204" charset="-122"/>
                <a:ea typeface="Microsoft YaHei" panose="020B0503020204020204" charset="-122"/>
                <a:sym typeface="+mn-ea"/>
              </a:rPr>
              <a:t>、特殊的共价键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Microsoft YaHei" panose="020B0503020204020204" charset="-122"/>
                <a:ea typeface="Microsoft YaHei" panose="020B0503020204020204" charset="-122"/>
                <a:sym typeface="+mn-ea"/>
              </a:rPr>
              <a:t>大</a:t>
            </a:r>
            <a:r>
              <a:rPr lang="en-US" altLang="zh-CN" sz="2400" b="1">
                <a:solidFill>
                  <a:srgbClr val="C00000"/>
                </a:solidFill>
                <a:latin typeface="Times New Roman" panose="02020603050405020304" charset="0"/>
                <a:ea typeface="Microsoft YaHei" panose="020B0503020204020204" charset="-122"/>
                <a:cs typeface="Times New Roman" panose="02020603050405020304" charset="0"/>
                <a:sym typeface="+mn-ea"/>
              </a:rPr>
              <a:t>Π</a:t>
            </a:r>
            <a:r>
              <a:rPr lang="zh-CN" sz="2400" b="1">
                <a:solidFill>
                  <a:srgbClr val="C00000"/>
                </a:solidFill>
                <a:latin typeface="Microsoft YaHei" panose="020B0503020204020204" charset="-122"/>
                <a:ea typeface="Microsoft YaHei" panose="020B0503020204020204" charset="-122"/>
                <a:sym typeface="+mn-ea"/>
              </a:rPr>
              <a:t>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Times New Roman" panose="02020603050405020304" charset="0"/>
                <a:cs typeface="Times New Roman" panose="02020603050405020304" charset="0"/>
                <a:sym typeface="+mn-ea"/>
              </a:rPr>
              <a:t>Π</a:t>
            </a:r>
            <a:r>
              <a:rPr lang="en-US" altLang="zh-CN" sz="2400" b="1" baseline="-25000">
                <a:solidFill>
                  <a:srgbClr val="C00000"/>
                </a:solidFill>
                <a:latin typeface="Times New Roman" panose="02020603050405020304" charset="0"/>
                <a:ea typeface="华文行楷" panose="02010800040101010101" charset="-122"/>
                <a:cs typeface="Times New Roman" panose="02020603050405020304" charset="0"/>
                <a:sym typeface="+mn-ea"/>
              </a:rPr>
              <a:t>n</a:t>
            </a:r>
            <a:r>
              <a:rPr lang="en-US" altLang="zh-CN" sz="2400" b="1" baseline="30000">
                <a:solidFill>
                  <a:srgbClr val="C00000"/>
                </a:solidFill>
                <a:latin typeface="Times New Roman" panose="02020603050405020304" charset="0"/>
                <a:ea typeface="华文行楷" panose="02010800040101010101" charset="-122"/>
                <a:cs typeface="Times New Roman" panose="02020603050405020304" charset="0"/>
                <a:sym typeface="+mn-ea"/>
              </a:rPr>
              <a:t>m</a:t>
            </a:r>
            <a:r>
              <a:rPr lang="en-US" altLang="zh-CN" sz="2400" b="1">
                <a:solidFill>
                  <a:srgbClr val="C00000"/>
                </a:solidFill>
                <a:latin typeface="Microsoft YaHei" panose="020B0503020204020204" charset="-122"/>
                <a:ea typeface="Microsoft YaHei" panose="020B0503020204020204" charset="-122"/>
                <a:sym typeface="+mn-ea"/>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3683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17" name="文本框 16"/>
          <p:cNvSpPr txBox="1"/>
          <p:nvPr/>
        </p:nvSpPr>
        <p:spPr>
          <a:xfrm>
            <a:off x="507365" y="2547620"/>
            <a:ext cx="8226425" cy="2121535"/>
          </a:xfrm>
          <a:prstGeom prst="rect">
            <a:avLst/>
          </a:prstGeom>
          <a:solidFill>
            <a:schemeClr val="bg1"/>
          </a:solidFill>
        </p:spPr>
        <p:txBody>
          <a:bodyPr wrap="square" rtlCol="0">
            <a:spAutoFit/>
          </a:bodyPr>
          <a:lstStyle/>
          <a:p>
            <a:pPr>
              <a:lnSpc>
                <a:spcPct val="140000"/>
              </a:lnSpc>
            </a:pPr>
            <a:r>
              <a:rPr lang="zh-CN" altLang="en-US" sz="2400" b="1">
                <a:solidFill>
                  <a:srgbClr val="FF0000"/>
                </a:solidFill>
                <a:latin typeface="Times New Roman" panose="02020603050405020304" charset="0"/>
                <a:cs typeface="Times New Roman" panose="02020603050405020304" charset="0"/>
              </a:rPr>
              <a:t>【2021海南卷·19】</a:t>
            </a:r>
            <a:r>
              <a:rPr lang="zh-CN" altLang="en-US" sz="2400" b="1">
                <a:latin typeface="Times New Roman" panose="02020603050405020304" charset="0"/>
                <a:cs typeface="Times New Roman" panose="02020603050405020304" charset="0"/>
              </a:rPr>
              <a:t>配位化合物中的中心原子配位数是指</a:t>
            </a:r>
          </a:p>
          <a:p>
            <a:pPr>
              <a:lnSpc>
                <a:spcPct val="140000"/>
              </a:lnSpc>
            </a:pPr>
            <a:r>
              <a:rPr lang="zh-CN" altLang="en-US" sz="2400" b="1">
                <a:latin typeface="Times New Roman" panose="02020603050405020304" charset="0"/>
                <a:cs typeface="Times New Roman" panose="02020603050405020304" charset="0"/>
              </a:rPr>
              <a:t>和中心原子直接成键的原子的数目。HMn(CO)</a:t>
            </a:r>
            <a:r>
              <a:rPr lang="zh-CN" altLang="en-US" sz="2400" b="1" baseline="-25000">
                <a:latin typeface="Times New Roman" panose="02020603050405020304" charset="0"/>
                <a:cs typeface="Times New Roman" panose="02020603050405020304" charset="0"/>
              </a:rPr>
              <a:t>5</a:t>
            </a:r>
            <a:r>
              <a:rPr lang="zh-CN" altLang="en-US" sz="2400" b="1">
                <a:latin typeface="Times New Roman" panose="02020603050405020304" charset="0"/>
                <a:cs typeface="Times New Roman" panose="02020603050405020304" charset="0"/>
              </a:rPr>
              <a:t>中锰原子</a:t>
            </a:r>
          </a:p>
          <a:p>
            <a:pPr>
              <a:lnSpc>
                <a:spcPct val="140000"/>
              </a:lnSpc>
            </a:pPr>
            <a:r>
              <a:rPr lang="zh-CN" altLang="en-US" sz="2400" b="1">
                <a:latin typeface="Times New Roman" panose="02020603050405020304" charset="0"/>
                <a:cs typeface="Times New Roman" panose="02020603050405020304" charset="0"/>
              </a:rPr>
              <a:t>的配位数为</a:t>
            </a:r>
            <a:r>
              <a:rPr lang="zh-CN" altLang="en-US" sz="2400" b="1" u="sng">
                <a:effectLst/>
                <a:latin typeface="Times New Roman" panose="02020603050405020304" charset="0"/>
                <a:cs typeface="Times New Roman" panose="02020603050405020304" charset="0"/>
              </a:rPr>
              <a:t>	</a:t>
            </a:r>
            <a:r>
              <a:rPr lang="en-US" altLang="zh-CN" sz="2400" b="1" u="sng">
                <a:effectLst/>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a:t>
            </a:r>
          </a:p>
          <a:p>
            <a:pPr>
              <a:lnSpc>
                <a:spcPct val="130000"/>
              </a:lnSpc>
            </a:pPr>
            <a:endParaRPr lang="zh-CN" altLang="en-US" sz="2400" b="1">
              <a:latin typeface="Times New Roman" panose="02020603050405020304" charset="0"/>
              <a:cs typeface="Times New Roman" panose="02020603050405020304" charset="0"/>
            </a:endParaRPr>
          </a:p>
        </p:txBody>
      </p:sp>
      <p:pic>
        <p:nvPicPr>
          <p:cNvPr id="66" name="图片 387"/>
          <p:cNvPicPr>
            <a:picLocks noChangeAspect="1"/>
          </p:cNvPicPr>
          <p:nvPr/>
        </p:nvPicPr>
        <p:blipFill>
          <a:blip r:embed="rId5" cstate="print">
            <a:lum bright="-20000" contrast="40000"/>
          </a:blip>
          <a:stretch>
            <a:fillRect/>
          </a:stretch>
        </p:blipFill>
        <p:spPr>
          <a:xfrm>
            <a:off x="8437245" y="2543175"/>
            <a:ext cx="3044190" cy="1680845"/>
          </a:xfrm>
          <a:prstGeom prst="rect">
            <a:avLst/>
          </a:prstGeom>
          <a:solidFill>
            <a:schemeClr val="bg1"/>
          </a:solidFill>
          <a:ln>
            <a:noFill/>
          </a:ln>
        </p:spPr>
      </p:pic>
      <p:sp>
        <p:nvSpPr>
          <p:cNvPr id="18" name="文本框 17"/>
          <p:cNvSpPr txBox="1"/>
          <p:nvPr/>
        </p:nvSpPr>
        <p:spPr>
          <a:xfrm>
            <a:off x="2405380" y="3674745"/>
            <a:ext cx="335280" cy="460375"/>
          </a:xfrm>
          <a:prstGeom prst="rect">
            <a:avLst/>
          </a:prstGeom>
          <a:solidFill>
            <a:schemeClr val="bg1"/>
          </a:solid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6</a:t>
            </a:r>
          </a:p>
        </p:txBody>
      </p:sp>
      <p:sp>
        <p:nvSpPr>
          <p:cNvPr id="21" name="文本框 20"/>
          <p:cNvSpPr txBox="1"/>
          <p:nvPr/>
        </p:nvSpPr>
        <p:spPr>
          <a:xfrm>
            <a:off x="492125" y="4161790"/>
            <a:ext cx="10989945" cy="2489200"/>
          </a:xfrm>
          <a:prstGeom prst="rect">
            <a:avLst/>
          </a:prstGeom>
          <a:solidFill>
            <a:schemeClr val="bg1"/>
          </a:solidFill>
        </p:spPr>
        <p:txBody>
          <a:bodyPr wrap="square" rtlCol="0">
            <a:spAutoFit/>
          </a:bodyPr>
          <a:lstStyle/>
          <a:p>
            <a:pPr>
              <a:lnSpc>
                <a:spcPct val="130000"/>
              </a:lnSpc>
            </a:pPr>
            <a:r>
              <a:rPr lang="zh-CN" altLang="en-US" sz="2400" b="1">
                <a:solidFill>
                  <a:srgbClr val="FF0000"/>
                </a:solidFill>
                <a:latin typeface="Times New Roman" panose="02020603050405020304" charset="0"/>
                <a:cs typeface="Times New Roman" panose="02020603050405020304" charset="0"/>
              </a:rPr>
              <a:t>【2021全国乙卷·35】</a:t>
            </a:r>
            <a:r>
              <a:rPr lang="zh-CN" altLang="en-US" sz="2400" b="1">
                <a:latin typeface="Times New Roman" panose="02020603050405020304" charset="0"/>
                <a:cs typeface="Times New Roman" panose="02020603050405020304" charset="0"/>
              </a:rPr>
              <a:t>三价铬离子能形成多种配位化合物。[Cr(NH</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(H</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O)</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Cl]</a:t>
            </a:r>
            <a:r>
              <a:rPr lang="zh-CN" altLang="en-US" sz="2400" b="1" baseline="30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中提供电子对形成配位键的原子是___________，中心离子配位数为_____。</a:t>
            </a:r>
          </a:p>
          <a:p>
            <a:pPr>
              <a:lnSpc>
                <a:spcPct val="130000"/>
              </a:lnSpc>
            </a:pPr>
            <a:r>
              <a:rPr lang="zh-CN" altLang="en-US" sz="2400" b="1">
                <a:solidFill>
                  <a:srgbClr val="FF0000"/>
                </a:solidFill>
                <a:latin typeface="Times New Roman" panose="02020603050405020304" charset="0"/>
                <a:cs typeface="Times New Roman" panose="02020603050405020304" charset="0"/>
              </a:rPr>
              <a:t>【2019全国Ⅲ卷·35】</a:t>
            </a:r>
            <a:r>
              <a:rPr lang="zh-CN" altLang="en-US" sz="2400" b="1">
                <a:latin typeface="Times New Roman" panose="02020603050405020304" charset="0"/>
                <a:cs typeface="Times New Roman" panose="02020603050405020304" charset="0"/>
              </a:rPr>
              <a:t>FeCl</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中的化学键具有明显的共价性，蒸汽状态下以双聚分</a:t>
            </a:r>
          </a:p>
          <a:p>
            <a:pPr>
              <a:lnSpc>
                <a:spcPct val="130000"/>
              </a:lnSpc>
            </a:pPr>
            <a:endParaRPr lang="zh-CN" altLang="en-US" sz="2400" b="1">
              <a:latin typeface="Times New Roman" panose="02020603050405020304" charset="0"/>
              <a:cs typeface="Times New Roman" panose="02020603050405020304" charset="0"/>
            </a:endParaRPr>
          </a:p>
          <a:p>
            <a:pPr>
              <a:lnSpc>
                <a:spcPct val="130000"/>
              </a:lnSpc>
            </a:pPr>
            <a:r>
              <a:rPr lang="zh-CN" altLang="en-US" sz="2400" b="1">
                <a:latin typeface="Times New Roman" panose="02020603050405020304" charset="0"/>
                <a:cs typeface="Times New Roman" panose="02020603050405020304" charset="0"/>
              </a:rPr>
              <a:t>子存在的FeCl</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的结构式为___</a:t>
            </a:r>
            <a:r>
              <a:rPr lang="zh-CN" altLang="en-US" sz="2400" b="1">
                <a:latin typeface="Times New Roman" panose="02020603050405020304" charset="0"/>
                <a:cs typeface="Times New Roman" panose="02020603050405020304" charset="0"/>
                <a:sym typeface="+mn-ea"/>
              </a:rPr>
              <a:t>________</a:t>
            </a:r>
            <a:r>
              <a:rPr lang="zh-CN" altLang="en-US" sz="2400" b="1">
                <a:latin typeface="Times New Roman" panose="02020603050405020304" charset="0"/>
                <a:cs typeface="Times New Roman" panose="02020603050405020304" charset="0"/>
              </a:rPr>
              <a:t>_____，其中Fe的配位数为______。     </a:t>
            </a:r>
          </a:p>
        </p:txBody>
      </p:sp>
      <p:sp>
        <p:nvSpPr>
          <p:cNvPr id="22" name="文本框 21"/>
          <p:cNvSpPr txBox="1"/>
          <p:nvPr/>
        </p:nvSpPr>
        <p:spPr>
          <a:xfrm>
            <a:off x="5254625" y="4647565"/>
            <a:ext cx="1554480" cy="460375"/>
          </a:xfrm>
          <a:prstGeom prst="rect">
            <a:avLst/>
          </a:prstGeom>
          <a:solidFill>
            <a:schemeClr val="bg1"/>
          </a:solid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N、O、Cl</a:t>
            </a:r>
          </a:p>
        </p:txBody>
      </p:sp>
      <p:sp>
        <p:nvSpPr>
          <p:cNvPr id="23" name="文本框 22"/>
          <p:cNvSpPr txBox="1"/>
          <p:nvPr/>
        </p:nvSpPr>
        <p:spPr>
          <a:xfrm>
            <a:off x="9785985" y="4647565"/>
            <a:ext cx="335280" cy="460375"/>
          </a:xfrm>
          <a:prstGeom prst="rect">
            <a:avLst/>
          </a:prstGeom>
          <a:solidFill>
            <a:schemeClr val="bg1"/>
          </a:solid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6</a:t>
            </a:r>
          </a:p>
        </p:txBody>
      </p:sp>
      <p:sp>
        <p:nvSpPr>
          <p:cNvPr id="24" name="文本框 23"/>
          <p:cNvSpPr txBox="1"/>
          <p:nvPr/>
        </p:nvSpPr>
        <p:spPr>
          <a:xfrm>
            <a:off x="9496425" y="6055360"/>
            <a:ext cx="335280" cy="460375"/>
          </a:xfrm>
          <a:prstGeom prst="rect">
            <a:avLst/>
          </a:prstGeom>
          <a:solidFill>
            <a:schemeClr val="bg1"/>
          </a:solid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4</a:t>
            </a:r>
          </a:p>
        </p:txBody>
      </p:sp>
      <p:graphicFrame>
        <p:nvGraphicFramePr>
          <p:cNvPr id="25" name="对象 24"/>
          <p:cNvGraphicFramePr>
            <a:graphicFrameLocks noChangeAspect="1"/>
          </p:cNvGraphicFramePr>
          <p:nvPr/>
        </p:nvGraphicFramePr>
        <p:xfrm>
          <a:off x="4184650" y="5708650"/>
          <a:ext cx="2222500" cy="833755"/>
        </p:xfrm>
        <a:graphic>
          <a:graphicData uri="http://schemas.openxmlformats.org/presentationml/2006/ole">
            <p:oleObj spid="_x0000_s51201" r:id="rId6" imgW="2622863" imgH="1074024" progId="">
              <p:embed/>
            </p:oleObj>
          </a:graphicData>
        </a:graphic>
      </p:graphicFrame>
      <p:sp>
        <p:nvSpPr>
          <p:cNvPr id="41" name="文本框 40"/>
          <p:cNvSpPr txBox="1"/>
          <p:nvPr/>
        </p:nvSpPr>
        <p:spPr>
          <a:xfrm>
            <a:off x="507365" y="2506345"/>
            <a:ext cx="10989945" cy="4246245"/>
          </a:xfrm>
          <a:prstGeom prst="rect">
            <a:avLst/>
          </a:prstGeom>
          <a:noFill/>
          <a:ln w="38100">
            <a:solidFill>
              <a:srgbClr val="FFC000"/>
            </a:solidFill>
          </a:ln>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33" name="文本框 32"/>
          <p:cNvSpPr txBox="1"/>
          <p:nvPr/>
        </p:nvSpPr>
        <p:spPr>
          <a:xfrm>
            <a:off x="507365" y="2045970"/>
            <a:ext cx="7929245" cy="460375"/>
          </a:xfrm>
          <a:prstGeom prst="rect">
            <a:avLst/>
          </a:prstGeom>
          <a:solidFill>
            <a:schemeClr val="accent3">
              <a:lumMod val="20000"/>
              <a:lumOff val="80000"/>
            </a:schemeClr>
          </a:solidFill>
          <a:ln w="34925">
            <a:solidFill>
              <a:schemeClr val="accent1"/>
            </a:solidFill>
          </a:ln>
        </p:spPr>
        <p:txBody>
          <a:bodyPr wrap="square" rtlCol="0">
            <a:spAutoFit/>
          </a:bodyPr>
          <a:lstStyle/>
          <a:p>
            <a:r>
              <a:rPr lang="zh-CN" altLang="en-US" sz="2400" b="1">
                <a:solidFill>
                  <a:srgbClr val="C00000"/>
                </a:solidFill>
                <a:latin typeface="Times New Roman" panose="02020603050405020304" charset="0"/>
                <a:cs typeface="Times New Roman" panose="02020603050405020304" charset="0"/>
              </a:rPr>
              <a:t>配位数的确定：一般为与中心原子</a:t>
            </a:r>
            <a:r>
              <a:rPr lang="en-US" altLang="zh-CN" sz="2400" b="1">
                <a:solidFill>
                  <a:srgbClr val="C00000"/>
                </a:solidFill>
                <a:latin typeface="Times New Roman" panose="02020603050405020304" charset="0"/>
                <a:cs typeface="Times New Roman" panose="02020603050405020304" charset="0"/>
              </a:rPr>
              <a:t>(</a:t>
            </a:r>
            <a:r>
              <a:rPr lang="zh-CN" altLang="en-US" sz="2400" b="1">
                <a:solidFill>
                  <a:srgbClr val="C00000"/>
                </a:solidFill>
                <a:latin typeface="Times New Roman" panose="02020603050405020304" charset="0"/>
                <a:cs typeface="Times New Roman" panose="02020603050405020304" charset="0"/>
              </a:rPr>
              <a:t>离子</a:t>
            </a:r>
            <a:r>
              <a:rPr lang="en-US" altLang="zh-CN" sz="2400" b="1">
                <a:solidFill>
                  <a:srgbClr val="C00000"/>
                </a:solidFill>
                <a:latin typeface="Times New Roman" panose="02020603050405020304" charset="0"/>
                <a:cs typeface="Times New Roman" panose="02020603050405020304" charset="0"/>
              </a:rPr>
              <a:t>)</a:t>
            </a:r>
            <a:r>
              <a:rPr lang="zh-CN" altLang="en-US" sz="2400" b="1">
                <a:solidFill>
                  <a:srgbClr val="C00000"/>
                </a:solidFill>
                <a:latin typeface="Times New Roman" panose="02020603050405020304" charset="0"/>
                <a:cs typeface="Times New Roman" panose="02020603050405020304" charset="0"/>
              </a:rPr>
              <a:t>键和的原子数。</a:t>
            </a:r>
          </a:p>
        </p:txBody>
      </p:sp>
      <p:sp>
        <p:nvSpPr>
          <p:cNvPr id="4" name="文本框 3"/>
          <p:cNvSpPr txBox="1"/>
          <p:nvPr/>
        </p:nvSpPr>
        <p:spPr>
          <a:xfrm>
            <a:off x="464185" y="1560195"/>
            <a:ext cx="10034905" cy="460375"/>
          </a:xfrm>
          <a:prstGeom prst="rect">
            <a:avLst/>
          </a:prstGeom>
          <a:solidFill>
            <a:schemeClr val="accent3">
              <a:lumMod val="20000"/>
              <a:lumOff val="80000"/>
            </a:schemeClr>
          </a:solidFill>
          <a:ln w="9525">
            <a:noFill/>
          </a:ln>
        </p:spPr>
        <p:txBody>
          <a:bodyPr wrap="square">
            <a:spAutoFit/>
          </a:bodyPr>
          <a:lstStyle/>
          <a:p>
            <a:pPr indent="0"/>
            <a:r>
              <a:rPr lang="en-US" altLang="zh-CN" sz="2400" b="1">
                <a:solidFill>
                  <a:srgbClr val="C00000"/>
                </a:solidFill>
                <a:latin typeface="Microsoft YaHei" panose="020B0503020204020204" charset="-122"/>
                <a:ea typeface="Microsoft YaHei" panose="020B0503020204020204" charset="-122"/>
                <a:sym typeface="+mn-ea"/>
              </a:rPr>
              <a:t>4</a:t>
            </a:r>
            <a:r>
              <a:rPr lang="zh-CN" altLang="en-US" sz="2400" b="1">
                <a:solidFill>
                  <a:srgbClr val="C00000"/>
                </a:solidFill>
                <a:latin typeface="Microsoft YaHei" panose="020B0503020204020204" charset="-122"/>
                <a:ea typeface="Microsoft YaHei" panose="020B0503020204020204" charset="-122"/>
                <a:sym typeface="+mn-ea"/>
              </a:rPr>
              <a:t>、特殊的共价键</a:t>
            </a:r>
            <a:r>
              <a:rPr lang="en-US" altLang="zh-CN" sz="2400" b="1">
                <a:solidFill>
                  <a:srgbClr val="C00000"/>
                </a:solidFill>
                <a:latin typeface="Microsoft YaHei" panose="020B0503020204020204" charset="-122"/>
                <a:ea typeface="Microsoft YaHei" panose="020B0503020204020204" charset="-122"/>
                <a:sym typeface="+mn-ea"/>
              </a:rPr>
              <a:t>——</a:t>
            </a:r>
            <a:r>
              <a:rPr lang="zh-CN" sz="2400" b="1">
                <a:solidFill>
                  <a:srgbClr val="C00000"/>
                </a:solidFill>
                <a:latin typeface="Microsoft YaHei" panose="020B0503020204020204" charset="-122"/>
                <a:ea typeface="Microsoft YaHei" panose="020B0503020204020204" charset="-122"/>
                <a:sym typeface="+mn-ea"/>
              </a:rPr>
              <a:t>配位键</a:t>
            </a:r>
            <a:r>
              <a:rPr lang="en-US" altLang="zh-CN" sz="2400" b="1">
                <a:solidFill>
                  <a:srgbClr val="C00000"/>
                </a:solidFill>
                <a:latin typeface="Microsoft YaHei" panose="020B0503020204020204" charset="-122"/>
                <a:ea typeface="Microsoft YaHei" panose="020B0503020204020204" charset="-122"/>
                <a:sym typeface="+mn-ea"/>
              </a:rPr>
              <a:t>→</a:t>
            </a:r>
            <a:r>
              <a:rPr lang="zh-CN" altLang="en-US" sz="2400" b="1">
                <a:solidFill>
                  <a:srgbClr val="C00000"/>
                </a:solidFill>
                <a:latin typeface="Microsoft YaHei" panose="020B0503020204020204" charset="-122"/>
                <a:ea typeface="Microsoft YaHei" panose="020B0503020204020204" charset="-122"/>
                <a:sym typeface="+mn-ea"/>
              </a:rPr>
              <a:t>配合物</a:t>
            </a:r>
            <a:r>
              <a:rPr lang="en-US" altLang="zh-CN" sz="2400" b="1">
                <a:solidFill>
                  <a:srgbClr val="C00000"/>
                </a:solidFill>
                <a:latin typeface="Microsoft YaHei" panose="020B0503020204020204" charset="-122"/>
                <a:ea typeface="Microsoft YaHei" panose="020B0503020204020204" charset="-122"/>
                <a:sym typeface="+mn-ea"/>
              </a:rPr>
              <a:t>(</a:t>
            </a:r>
            <a:r>
              <a:rPr lang="zh-CN" altLang="en-US" sz="2400" b="1">
                <a:solidFill>
                  <a:srgbClr val="C00000"/>
                </a:solidFill>
                <a:latin typeface="Microsoft YaHei" panose="020B0503020204020204" charset="-122"/>
                <a:ea typeface="Microsoft YaHei" panose="020B0503020204020204" charset="-122"/>
                <a:sym typeface="+mn-ea"/>
              </a:rPr>
              <a:t>配位数、配位原子、配合物理论</a:t>
            </a:r>
            <a:r>
              <a:rPr lang="en-US" altLang="zh-CN" sz="2400" b="1">
                <a:solidFill>
                  <a:srgbClr val="C00000"/>
                </a:solidFill>
                <a:latin typeface="Microsoft YaHei" panose="020B0503020204020204" charset="-122"/>
                <a:ea typeface="Microsoft YaHei" panose="020B0503020204020204" charset="-122"/>
                <a:sym typeface="+mn-ea"/>
              </a:rPr>
              <a:t>)</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4" name="文本框 3"/>
          <p:cNvSpPr txBox="1"/>
          <p:nvPr/>
        </p:nvSpPr>
        <p:spPr>
          <a:xfrm>
            <a:off x="507365" y="1822450"/>
            <a:ext cx="8426450" cy="1529715"/>
          </a:xfrm>
          <a:prstGeom prst="rect">
            <a:avLst/>
          </a:prstGeom>
          <a:solidFill>
            <a:schemeClr val="accent3">
              <a:lumMod val="20000"/>
              <a:lumOff val="80000"/>
            </a:schemeClr>
          </a:solidFill>
        </p:spPr>
        <p:txBody>
          <a:bodyPr wrap="square" rtlCol="0">
            <a:spAutoFit/>
          </a:bodyPr>
          <a:lstStyle/>
          <a:p>
            <a:pPr>
              <a:lnSpc>
                <a:spcPct val="130000"/>
              </a:lnSpc>
            </a:pPr>
            <a:r>
              <a:rPr lang="zh-CN" altLang="en-US" sz="2400" b="1">
                <a:solidFill>
                  <a:srgbClr val="C00000"/>
                </a:solidFill>
                <a:latin typeface="Times New Roman" panose="02020603050405020304" charset="0"/>
                <a:cs typeface="Times New Roman" panose="02020603050405020304" charset="0"/>
              </a:rPr>
              <a:t>配位原子的确定：</a:t>
            </a:r>
          </a:p>
          <a:p>
            <a:pPr>
              <a:lnSpc>
                <a:spcPct val="130000"/>
              </a:lnSpc>
            </a:pPr>
            <a:r>
              <a:rPr lang="en-US" altLang="zh-CN" sz="2400" b="1">
                <a:solidFill>
                  <a:srgbClr val="C00000"/>
                </a:solidFill>
                <a:latin typeface="Times New Roman" panose="02020603050405020304" charset="0"/>
                <a:cs typeface="Times New Roman" panose="02020603050405020304" charset="0"/>
              </a:rPr>
              <a:t>1</a:t>
            </a:r>
            <a:r>
              <a:rPr lang="zh-CN" altLang="en-US" sz="2400" b="1">
                <a:solidFill>
                  <a:srgbClr val="C00000"/>
                </a:solidFill>
                <a:latin typeface="Times New Roman" panose="02020603050405020304" charset="0"/>
                <a:cs typeface="Times New Roman" panose="02020603050405020304" charset="0"/>
              </a:rPr>
              <a:t>、</a:t>
            </a:r>
            <a:r>
              <a:rPr lang="en-US" altLang="zh-CN" sz="2400" b="1">
                <a:solidFill>
                  <a:srgbClr val="C00000"/>
                </a:solidFill>
                <a:latin typeface="Times New Roman" panose="02020603050405020304" charset="0"/>
                <a:cs typeface="Times New Roman" panose="02020603050405020304" charset="0"/>
              </a:rPr>
              <a:t>X</a:t>
            </a:r>
            <a:r>
              <a:rPr lang="en-US" altLang="zh-CN" sz="2400" b="1" baseline="30000">
                <a:solidFill>
                  <a:srgbClr val="C00000"/>
                </a:solidFill>
                <a:latin typeface="Times New Roman" panose="02020603050405020304" charset="0"/>
                <a:cs typeface="Times New Roman" panose="02020603050405020304" charset="0"/>
              </a:rPr>
              <a:t>-</a:t>
            </a:r>
            <a:r>
              <a:rPr lang="zh-CN" altLang="en-US" sz="2400" b="1">
                <a:solidFill>
                  <a:srgbClr val="C00000"/>
                </a:solidFill>
                <a:latin typeface="Times New Roman" panose="02020603050405020304" charset="0"/>
                <a:cs typeface="Times New Roman" panose="02020603050405020304" charset="0"/>
              </a:rPr>
              <a:t>、</a:t>
            </a:r>
            <a:r>
              <a:rPr lang="en-US" altLang="zh-CN" sz="2400" b="1">
                <a:solidFill>
                  <a:srgbClr val="C00000"/>
                </a:solidFill>
                <a:latin typeface="Times New Roman" panose="02020603050405020304" charset="0"/>
                <a:cs typeface="Times New Roman" panose="02020603050405020304" charset="0"/>
              </a:rPr>
              <a:t>H</a:t>
            </a:r>
            <a:r>
              <a:rPr lang="en-US" altLang="zh-CN" sz="2400" b="1" baseline="-25000">
                <a:solidFill>
                  <a:srgbClr val="C00000"/>
                </a:solidFill>
                <a:latin typeface="Times New Roman" panose="02020603050405020304" charset="0"/>
                <a:cs typeface="Times New Roman" panose="02020603050405020304" charset="0"/>
              </a:rPr>
              <a:t>2</a:t>
            </a:r>
            <a:r>
              <a:rPr lang="en-US" altLang="zh-CN" sz="2400" b="1">
                <a:solidFill>
                  <a:srgbClr val="C00000"/>
                </a:solidFill>
                <a:latin typeface="Times New Roman" panose="02020603050405020304" charset="0"/>
                <a:cs typeface="Times New Roman" panose="02020603050405020304" charset="0"/>
              </a:rPr>
              <a:t>O</a:t>
            </a:r>
            <a:r>
              <a:rPr lang="zh-CN" altLang="en-US" sz="2400" b="1">
                <a:solidFill>
                  <a:srgbClr val="C00000"/>
                </a:solidFill>
                <a:latin typeface="Times New Roman" panose="02020603050405020304" charset="0"/>
                <a:cs typeface="Times New Roman" panose="02020603050405020304" charset="0"/>
              </a:rPr>
              <a:t>、</a:t>
            </a:r>
            <a:r>
              <a:rPr lang="en-US" altLang="zh-CN" sz="2400" b="1">
                <a:solidFill>
                  <a:srgbClr val="C00000"/>
                </a:solidFill>
                <a:latin typeface="Times New Roman" panose="02020603050405020304" charset="0"/>
                <a:cs typeface="Times New Roman" panose="02020603050405020304" charset="0"/>
              </a:rPr>
              <a:t>NH</a:t>
            </a:r>
            <a:r>
              <a:rPr lang="en-US" altLang="zh-CN" sz="2400" b="1" baseline="-25000">
                <a:solidFill>
                  <a:srgbClr val="C00000"/>
                </a:solidFill>
                <a:latin typeface="Times New Roman" panose="02020603050405020304" charset="0"/>
                <a:cs typeface="Times New Roman" panose="02020603050405020304" charset="0"/>
              </a:rPr>
              <a:t>3</a:t>
            </a:r>
            <a:r>
              <a:rPr lang="zh-CN" altLang="en-US" sz="2400" b="1">
                <a:solidFill>
                  <a:srgbClr val="C00000"/>
                </a:solidFill>
                <a:latin typeface="Times New Roman" panose="02020603050405020304" charset="0"/>
                <a:cs typeface="Times New Roman" panose="02020603050405020304" charset="0"/>
              </a:rPr>
              <a:t>等只有一个原子提供孤电子对；</a:t>
            </a:r>
          </a:p>
          <a:p>
            <a:pPr>
              <a:lnSpc>
                <a:spcPct val="130000"/>
              </a:lnSpc>
            </a:pPr>
            <a:r>
              <a:rPr lang="en-US" altLang="zh-CN" sz="2400" b="1">
                <a:solidFill>
                  <a:srgbClr val="C00000"/>
                </a:solidFill>
                <a:latin typeface="Times New Roman" panose="02020603050405020304" charset="0"/>
                <a:cs typeface="Times New Roman" panose="02020603050405020304" charset="0"/>
              </a:rPr>
              <a:t>2</a:t>
            </a:r>
            <a:r>
              <a:rPr lang="zh-CN" altLang="en-US" sz="2400" b="1">
                <a:solidFill>
                  <a:srgbClr val="C00000"/>
                </a:solidFill>
                <a:latin typeface="Times New Roman" panose="02020603050405020304" charset="0"/>
                <a:cs typeface="Times New Roman" panose="02020603050405020304" charset="0"/>
              </a:rPr>
              <a:t>、</a:t>
            </a:r>
            <a:r>
              <a:rPr lang="en-US" altLang="zh-CN" sz="2400" b="1">
                <a:solidFill>
                  <a:srgbClr val="002060"/>
                </a:solidFill>
                <a:latin typeface="Times New Roman" panose="02020603050405020304" charset="0"/>
                <a:cs typeface="Times New Roman" panose="02020603050405020304" charset="0"/>
              </a:rPr>
              <a:t>C</a:t>
            </a:r>
            <a:r>
              <a:rPr lang="en-US" altLang="zh-CN" sz="2400" b="1">
                <a:solidFill>
                  <a:srgbClr val="C00000"/>
                </a:solidFill>
                <a:latin typeface="Times New Roman" panose="02020603050405020304" charset="0"/>
                <a:cs typeface="Times New Roman" panose="02020603050405020304" charset="0"/>
              </a:rPr>
              <a:t>O</a:t>
            </a:r>
            <a:r>
              <a:rPr lang="zh-CN" altLang="en-US" sz="2400" b="1">
                <a:solidFill>
                  <a:srgbClr val="C00000"/>
                </a:solidFill>
                <a:latin typeface="Times New Roman" panose="02020603050405020304" charset="0"/>
                <a:cs typeface="Times New Roman" panose="02020603050405020304" charset="0"/>
              </a:rPr>
              <a:t>、</a:t>
            </a:r>
            <a:r>
              <a:rPr lang="en-US" altLang="zh-CN" sz="2400" b="1">
                <a:solidFill>
                  <a:srgbClr val="002060"/>
                </a:solidFill>
                <a:latin typeface="Times New Roman" panose="02020603050405020304" charset="0"/>
                <a:cs typeface="Times New Roman" panose="02020603050405020304" charset="0"/>
              </a:rPr>
              <a:t>N</a:t>
            </a:r>
            <a:r>
              <a:rPr lang="en-US" altLang="zh-CN" sz="2400" b="1">
                <a:solidFill>
                  <a:srgbClr val="C00000"/>
                </a:solidFill>
                <a:latin typeface="Times New Roman" panose="02020603050405020304" charset="0"/>
                <a:cs typeface="Times New Roman" panose="02020603050405020304" charset="0"/>
              </a:rPr>
              <a:t>O</a:t>
            </a:r>
            <a:r>
              <a:rPr lang="zh-CN" altLang="en-US" sz="2400" b="1">
                <a:solidFill>
                  <a:srgbClr val="C00000"/>
                </a:solidFill>
                <a:latin typeface="Times New Roman" panose="02020603050405020304" charset="0"/>
                <a:cs typeface="Times New Roman" panose="02020603050405020304" charset="0"/>
              </a:rPr>
              <a:t>、</a:t>
            </a:r>
            <a:r>
              <a:rPr lang="en-US" altLang="zh-CN" sz="2400" b="1">
                <a:solidFill>
                  <a:srgbClr val="002060"/>
                </a:solidFill>
                <a:latin typeface="Times New Roman" panose="02020603050405020304" charset="0"/>
                <a:cs typeface="Times New Roman" panose="02020603050405020304" charset="0"/>
              </a:rPr>
              <a:t>N</a:t>
            </a:r>
            <a:r>
              <a:rPr lang="en-US" altLang="zh-CN" sz="2400" b="1">
                <a:solidFill>
                  <a:srgbClr val="C00000"/>
                </a:solidFill>
                <a:latin typeface="Times New Roman" panose="02020603050405020304" charset="0"/>
                <a:cs typeface="Times New Roman" panose="02020603050405020304" charset="0"/>
              </a:rPr>
              <a:t>O</a:t>
            </a:r>
            <a:r>
              <a:rPr lang="en-US" altLang="zh-CN" sz="2400" b="1" baseline="-25000">
                <a:solidFill>
                  <a:srgbClr val="C00000"/>
                </a:solidFill>
                <a:latin typeface="Times New Roman" panose="02020603050405020304" charset="0"/>
                <a:cs typeface="Times New Roman" panose="02020603050405020304" charset="0"/>
              </a:rPr>
              <a:t>2</a:t>
            </a:r>
            <a:r>
              <a:rPr lang="zh-CN" altLang="en-US" sz="2400" b="1">
                <a:solidFill>
                  <a:srgbClr val="C00000"/>
                </a:solidFill>
                <a:latin typeface="Times New Roman" panose="02020603050405020304" charset="0"/>
                <a:cs typeface="Times New Roman" panose="02020603050405020304" charset="0"/>
              </a:rPr>
              <a:t>、</a:t>
            </a:r>
            <a:r>
              <a:rPr lang="en-US" altLang="zh-CN" sz="2400" b="1">
                <a:solidFill>
                  <a:srgbClr val="002060"/>
                </a:solidFill>
                <a:latin typeface="Times New Roman" panose="02020603050405020304" charset="0"/>
                <a:cs typeface="Times New Roman" panose="02020603050405020304" charset="0"/>
              </a:rPr>
              <a:t>C</a:t>
            </a:r>
            <a:r>
              <a:rPr lang="en-US" altLang="zh-CN" sz="2400" b="1">
                <a:solidFill>
                  <a:srgbClr val="C00000"/>
                </a:solidFill>
                <a:latin typeface="Times New Roman" panose="02020603050405020304" charset="0"/>
                <a:cs typeface="Times New Roman" panose="02020603050405020304" charset="0"/>
              </a:rPr>
              <a:t>N</a:t>
            </a:r>
            <a:r>
              <a:rPr lang="en-US" altLang="zh-CN" sz="2400" b="1" baseline="30000">
                <a:solidFill>
                  <a:srgbClr val="C00000"/>
                </a:solidFill>
                <a:latin typeface="Times New Roman" panose="02020603050405020304" charset="0"/>
                <a:cs typeface="Times New Roman" panose="02020603050405020304" charset="0"/>
              </a:rPr>
              <a:t>-</a:t>
            </a:r>
            <a:r>
              <a:rPr lang="zh-CN" altLang="en-US" sz="2400" b="1">
                <a:solidFill>
                  <a:srgbClr val="C00000"/>
                </a:solidFill>
                <a:latin typeface="Times New Roman" panose="02020603050405020304" charset="0"/>
                <a:cs typeface="Times New Roman" panose="02020603050405020304" charset="0"/>
              </a:rPr>
              <a:t>等特殊情况。</a:t>
            </a:r>
          </a:p>
        </p:txBody>
      </p:sp>
      <p:sp>
        <p:nvSpPr>
          <p:cNvPr id="27" name="文本框 26"/>
          <p:cNvSpPr txBox="1"/>
          <p:nvPr/>
        </p:nvSpPr>
        <p:spPr>
          <a:xfrm>
            <a:off x="9359900" y="857885"/>
            <a:ext cx="1089025" cy="521970"/>
          </a:xfrm>
          <a:prstGeom prst="rect">
            <a:avLst/>
          </a:prstGeom>
          <a:noFill/>
        </p:spPr>
        <p:txBody>
          <a:bodyPr wrap="none" rtlCol="0" anchor="t">
            <a:spAutoFit/>
          </a:bodyPr>
          <a:lstStyle/>
          <a:p>
            <a:r>
              <a:rPr lang="en-US" altLang="zh-CN" sz="2800" b="1">
                <a:latin typeface="Times New Roman" panose="02020603050405020304" charset="0"/>
                <a:cs typeface="Times New Roman" panose="02020603050405020304" charset="0"/>
                <a:sym typeface="+mn-ea"/>
              </a:rPr>
              <a:t>π</a:t>
            </a:r>
            <a:r>
              <a:rPr lang="zh-CN" altLang="en-US" sz="2800" b="1">
                <a:latin typeface="Times New Roman" panose="02020603050405020304" charset="0"/>
                <a:sym typeface="+mn-ea"/>
              </a:rPr>
              <a:t>键型</a:t>
            </a:r>
          </a:p>
        </p:txBody>
      </p:sp>
      <p:sp>
        <p:nvSpPr>
          <p:cNvPr id="28" name="文本框 27"/>
          <p:cNvSpPr txBox="1"/>
          <p:nvPr/>
        </p:nvSpPr>
        <p:spPr>
          <a:xfrm>
            <a:off x="8947785" y="1367155"/>
            <a:ext cx="599440" cy="521970"/>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C</a:t>
            </a:r>
          </a:p>
        </p:txBody>
      </p:sp>
      <p:graphicFrame>
        <p:nvGraphicFramePr>
          <p:cNvPr id="29" name="表格 28"/>
          <p:cNvGraphicFramePr>
            <a:graphicFrameLocks noGrp="1"/>
          </p:cNvGraphicFramePr>
          <p:nvPr>
            <p:custDataLst>
              <p:tags r:id="rId3"/>
            </p:custDataLst>
          </p:nvPr>
        </p:nvGraphicFramePr>
        <p:xfrm>
          <a:off x="9453245" y="1369060"/>
          <a:ext cx="2432685" cy="506095"/>
        </p:xfrm>
        <a:graphic>
          <a:graphicData uri="http://schemas.openxmlformats.org/drawingml/2006/table">
            <a:tbl>
              <a:tblPr firstRow="1" bandRow="1">
                <a:tableStyleId>{5940675A-B579-460E-94D1-54222C63F5DA}</a:tableStyleId>
              </a:tblPr>
              <a:tblGrid>
                <a:gridCol w="8108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8108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8108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tblGrid>
              <a:tr h="506095">
                <a:tc>
                  <a:txBody>
                    <a:bodyPr/>
                    <a:lstStyle/>
                    <a:p>
                      <a:pPr algn="ctr">
                        <a:buNone/>
                      </a:pPr>
                      <a:r>
                        <a:rPr lang="zh-CN" altLang="en-US" sz="2400" b="1">
                          <a:latin typeface="Arial" panose="020B0604020202020204" pitchFamily="34" charset="0"/>
                          <a:cs typeface="Arial" panose="020B0604020202020204" pitchFamily="34" charset="0"/>
                        </a:rPr>
                        <a:t>↑</a:t>
                      </a:r>
                    </a:p>
                  </a:txBody>
                  <a:tcPr/>
                </a:tc>
                <a:tc>
                  <a:txBody>
                    <a:bodyPr/>
                    <a:lstStyle/>
                    <a:p>
                      <a:pPr algn="ctr">
                        <a:buNone/>
                      </a:pPr>
                      <a:r>
                        <a:rPr lang="zh-CN" altLang="en-US" sz="2400" b="1">
                          <a:latin typeface="Arial" panose="020B0604020202020204" pitchFamily="34" charset="0"/>
                          <a:cs typeface="Arial" panose="020B0604020202020204" pitchFamily="34" charset="0"/>
                        </a:rPr>
                        <a:t>↑</a:t>
                      </a:r>
                    </a:p>
                  </a:txBody>
                  <a:tcPr/>
                </a:tc>
                <a:tc>
                  <a:txBody>
                    <a:bodyPr/>
                    <a:lstStyle/>
                    <a:p>
                      <a:pPr algn="ctr">
                        <a:buNone/>
                      </a:pPr>
                      <a:endParaRPr lang="zh-CN" altLang="en-US" sz="2400" b="1"/>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bl>
          </a:graphicData>
        </a:graphic>
      </p:graphicFrame>
      <p:sp>
        <p:nvSpPr>
          <p:cNvPr id="30" name="文本框 29"/>
          <p:cNvSpPr txBox="1"/>
          <p:nvPr/>
        </p:nvSpPr>
        <p:spPr>
          <a:xfrm>
            <a:off x="9448800" y="1766570"/>
            <a:ext cx="2516505" cy="460375"/>
          </a:xfrm>
          <a:prstGeom prst="rect">
            <a:avLst/>
          </a:prstGeom>
          <a:noFill/>
        </p:spPr>
        <p:txBody>
          <a:bodyPr wrap="square" rtlCol="0">
            <a:spAutoFit/>
          </a:bodyPr>
          <a:lstStyle/>
          <a:p>
            <a:r>
              <a:rPr lang="en-US" altLang="zh-CN" sz="2400" b="1">
                <a:latin typeface="Times New Roman" panose="02020603050405020304" charset="0"/>
                <a:cs typeface="Times New Roman" panose="02020603050405020304" charset="0"/>
              </a:rPr>
              <a:t>p</a:t>
            </a:r>
            <a:r>
              <a:rPr lang="en-US" altLang="zh-CN" sz="2400" b="1" baseline="-25000">
                <a:latin typeface="Times New Roman" panose="02020603050405020304" charset="0"/>
                <a:cs typeface="Times New Roman" panose="02020603050405020304" charset="0"/>
              </a:rPr>
              <a:t>x</a:t>
            </a:r>
            <a:r>
              <a:rPr lang="en-US" altLang="zh-CN" sz="2400" b="1">
                <a:latin typeface="Times New Roman" panose="02020603050405020304" charset="0"/>
                <a:cs typeface="Times New Roman" panose="02020603050405020304" charset="0"/>
              </a:rPr>
              <a:t>        p</a:t>
            </a:r>
            <a:r>
              <a:rPr lang="en-US" altLang="zh-CN" sz="2400" b="1" baseline="-25000">
                <a:latin typeface="Times New Roman" panose="02020603050405020304" charset="0"/>
                <a:cs typeface="Times New Roman" panose="02020603050405020304" charset="0"/>
              </a:rPr>
              <a:t>y</a:t>
            </a:r>
            <a:r>
              <a:rPr lang="en-US" altLang="zh-CN" sz="2400" b="1">
                <a:latin typeface="Times New Roman" panose="02020603050405020304" charset="0"/>
                <a:cs typeface="Times New Roman" panose="02020603050405020304" charset="0"/>
              </a:rPr>
              <a:t>       p</a:t>
            </a:r>
            <a:r>
              <a:rPr lang="en-US" altLang="zh-CN" sz="2400" b="1" baseline="-25000">
                <a:latin typeface="Times New Roman" panose="02020603050405020304" charset="0"/>
                <a:cs typeface="Times New Roman" panose="02020603050405020304" charset="0"/>
              </a:rPr>
              <a:t>z</a:t>
            </a:r>
          </a:p>
        </p:txBody>
      </p:sp>
      <p:sp>
        <p:nvSpPr>
          <p:cNvPr id="31" name="文本框 30"/>
          <p:cNvSpPr txBox="1"/>
          <p:nvPr/>
        </p:nvSpPr>
        <p:spPr>
          <a:xfrm>
            <a:off x="8963025" y="2228850"/>
            <a:ext cx="599440" cy="521970"/>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O</a:t>
            </a:r>
          </a:p>
        </p:txBody>
      </p:sp>
      <p:graphicFrame>
        <p:nvGraphicFramePr>
          <p:cNvPr id="32" name="表格 31"/>
          <p:cNvGraphicFramePr>
            <a:graphicFrameLocks noGrp="1"/>
          </p:cNvGraphicFramePr>
          <p:nvPr>
            <p:custDataLst>
              <p:tags r:id="rId4"/>
            </p:custDataLst>
          </p:nvPr>
        </p:nvGraphicFramePr>
        <p:xfrm>
          <a:off x="9448800" y="2237740"/>
          <a:ext cx="2432685" cy="506095"/>
        </p:xfrm>
        <a:graphic>
          <a:graphicData uri="http://schemas.openxmlformats.org/drawingml/2006/table">
            <a:tbl>
              <a:tblPr firstRow="1" bandRow="1">
                <a:tableStyleId>{5940675A-B579-460E-94D1-54222C63F5DA}</a:tableStyleId>
              </a:tblPr>
              <a:tblGrid>
                <a:gridCol w="8108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8108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8108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tblGrid>
              <a:tr h="506095">
                <a:tc>
                  <a:txBody>
                    <a:bodyPr/>
                    <a:lstStyle/>
                    <a:p>
                      <a:pPr algn="ctr">
                        <a:buNone/>
                      </a:pPr>
                      <a:r>
                        <a:rPr lang="zh-CN" altLang="en-US" sz="2400" b="1">
                          <a:latin typeface="Arial" panose="020B0604020202020204" pitchFamily="34" charset="0"/>
                          <a:cs typeface="Arial" panose="020B0604020202020204" pitchFamily="34" charset="0"/>
                        </a:rPr>
                        <a:t>↑</a:t>
                      </a:r>
                    </a:p>
                  </a:txBody>
                  <a:tcPr/>
                </a:tc>
                <a:tc>
                  <a:txBody>
                    <a:bodyPr/>
                    <a:lstStyle/>
                    <a:p>
                      <a:pPr algn="ctr">
                        <a:buNone/>
                      </a:pPr>
                      <a:r>
                        <a:rPr lang="zh-CN" altLang="en-US" sz="2400" b="1">
                          <a:latin typeface="Arial" panose="020B0604020202020204" pitchFamily="34" charset="0"/>
                          <a:cs typeface="Arial" panose="020B0604020202020204" pitchFamily="34" charset="0"/>
                        </a:rPr>
                        <a:t>↑</a:t>
                      </a:r>
                    </a:p>
                  </a:txBody>
                  <a:tcPr/>
                </a:tc>
                <a:tc>
                  <a:txBody>
                    <a:bodyPr/>
                    <a:lstStyle/>
                    <a:p>
                      <a:pPr algn="ctr">
                        <a:buNone/>
                      </a:pPr>
                      <a:r>
                        <a:rPr lang="zh-CN" altLang="en-US" sz="2400" b="1">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bl>
          </a:graphicData>
        </a:graphic>
      </p:graphicFrame>
      <p:grpSp>
        <p:nvGrpSpPr>
          <p:cNvPr id="39" name="组合 38"/>
          <p:cNvGrpSpPr/>
          <p:nvPr/>
        </p:nvGrpSpPr>
        <p:grpSpPr>
          <a:xfrm>
            <a:off x="9452610" y="2812415"/>
            <a:ext cx="2236470" cy="724535"/>
            <a:chOff x="12823" y="9583"/>
            <a:chExt cx="3522" cy="1141"/>
          </a:xfrm>
        </p:grpSpPr>
        <p:sp>
          <p:nvSpPr>
            <p:cNvPr id="34" name="文本框 33"/>
            <p:cNvSpPr txBox="1"/>
            <p:nvPr/>
          </p:nvSpPr>
          <p:spPr>
            <a:xfrm>
              <a:off x="12823" y="9612"/>
              <a:ext cx="3522" cy="1113"/>
            </a:xfrm>
            <a:prstGeom prst="rect">
              <a:avLst/>
            </a:prstGeom>
            <a:solidFill>
              <a:schemeClr val="accent5">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sz="4000" b="1">
                  <a:solidFill>
                    <a:srgbClr val="002060"/>
                  </a:solidFill>
                  <a:latin typeface="Times New Roman" panose="02020603050405020304" charset="0"/>
                  <a:cs typeface="Times New Roman" panose="02020603050405020304" charset="0"/>
                </a:rPr>
                <a:t>C</a:t>
              </a:r>
              <a:r>
                <a:rPr lang="en-US" altLang="zh-CN" sz="4000" b="1">
                  <a:solidFill>
                    <a:srgbClr val="FF0000"/>
                  </a:solidFill>
                  <a:latin typeface="Times New Roman" panose="02020603050405020304" charset="0"/>
                  <a:cs typeface="Times New Roman" panose="02020603050405020304" charset="0"/>
                </a:rPr>
                <a:t>       O</a:t>
              </a:r>
            </a:p>
          </p:txBody>
        </p:sp>
        <p:grpSp>
          <p:nvGrpSpPr>
            <p:cNvPr id="38" name="组合 37"/>
            <p:cNvGrpSpPr/>
            <p:nvPr/>
          </p:nvGrpSpPr>
          <p:grpSpPr>
            <a:xfrm>
              <a:off x="13883" y="9583"/>
              <a:ext cx="1025" cy="1016"/>
              <a:chOff x="13640" y="10677"/>
              <a:chExt cx="1025" cy="1016"/>
            </a:xfrm>
          </p:grpSpPr>
          <p:sp>
            <p:nvSpPr>
              <p:cNvPr id="35" name="文本框 34"/>
              <p:cNvSpPr txBox="1"/>
              <p:nvPr/>
            </p:nvSpPr>
            <p:spPr>
              <a:xfrm rot="10800000">
                <a:off x="13759" y="10677"/>
                <a:ext cx="907" cy="1016"/>
              </a:xfrm>
              <a:prstGeom prst="rect">
                <a:avLst/>
              </a:prstGeom>
              <a:noFill/>
            </p:spPr>
            <p:txBody>
              <a:bodyPr wrap="square" rtlCol="0" anchor="t">
                <a:spAutoFit/>
              </a:bodyPr>
              <a:lstStyle/>
              <a:p>
                <a:r>
                  <a:rPr lang="zh-CN" altLang="en-US" sz="3600" b="1">
                    <a:solidFill>
                      <a:srgbClr val="FF0000"/>
                    </a:solidFill>
                    <a:latin typeface="Microsoft YaHei" panose="020B0503020204020204" charset="-122"/>
                    <a:ea typeface="Microsoft YaHei" panose="020B0503020204020204" charset="-122"/>
                  </a:rPr>
                  <a:t>⟶</a:t>
                </a:r>
              </a:p>
            </p:txBody>
          </p:sp>
          <p:cxnSp>
            <p:nvCxnSpPr>
              <p:cNvPr id="36" name="直接连接符 35"/>
              <p:cNvCxnSpPr/>
              <p:nvPr/>
            </p:nvCxnSpPr>
            <p:spPr>
              <a:xfrm flipV="1">
                <a:off x="13640" y="11290"/>
                <a:ext cx="812" cy="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3640" y="11435"/>
                <a:ext cx="812" cy="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349885" y="3739515"/>
            <a:ext cx="10979785" cy="2264410"/>
            <a:chOff x="550" y="5889"/>
            <a:chExt cx="17291" cy="3566"/>
          </a:xfrm>
          <a:solidFill>
            <a:schemeClr val="bg1"/>
          </a:solidFill>
        </p:grpSpPr>
        <p:sp>
          <p:nvSpPr>
            <p:cNvPr id="108" name="文本框 107"/>
            <p:cNvSpPr txBox="1"/>
            <p:nvPr/>
          </p:nvSpPr>
          <p:spPr>
            <a:xfrm>
              <a:off x="550" y="5889"/>
              <a:ext cx="17291" cy="1787"/>
            </a:xfrm>
            <a:prstGeom prst="rect">
              <a:avLst/>
            </a:prstGeom>
            <a:grpFill/>
            <a:ln w="38100">
              <a:noFill/>
            </a:ln>
          </p:spPr>
          <p:txBody>
            <a:bodyPr wrap="square">
              <a:spAutoFit/>
            </a:bodyPr>
            <a:lstStyle/>
            <a:p>
              <a:pPr indent="0">
                <a:lnSpc>
                  <a:spcPct val="15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BF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3</a:t>
              </a:r>
              <a:r>
                <a:rPr lang="zh-CN" sz="2400" b="1">
                  <a:solidFill>
                    <a:srgbClr val="000000"/>
                  </a:solidFill>
                  <a:latin typeface="Times New Roman" panose="02020603050405020304" charset="0"/>
                  <a:ea typeface="Microsoft YaHei" panose="020B0503020204020204" charset="-122"/>
                  <a:cs typeface="Times New Roman" panose="02020603050405020304" charset="0"/>
                </a:rPr>
                <a:t>与</a:t>
              </a:r>
              <a:r>
                <a:rPr lang="en-US" sz="2400" b="1">
                  <a:solidFill>
                    <a:srgbClr val="000000"/>
                  </a:solidFill>
                  <a:latin typeface="Times New Roman" panose="02020603050405020304" charset="0"/>
                  <a:ea typeface="Microsoft YaHei" panose="020B0503020204020204" charset="-122"/>
                  <a:cs typeface="Times New Roman" panose="02020603050405020304" charset="0"/>
                </a:rPr>
                <a:t>NH</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3</a:t>
              </a:r>
              <a:r>
                <a:rPr lang="zh-CN" sz="2400" b="1">
                  <a:solidFill>
                    <a:srgbClr val="000000"/>
                  </a:solidFill>
                  <a:latin typeface="Times New Roman" panose="02020603050405020304" charset="0"/>
                  <a:ea typeface="Microsoft YaHei" panose="020B0503020204020204" charset="-122"/>
                  <a:cs typeface="Times New Roman" panose="02020603050405020304" charset="0"/>
                </a:rPr>
                <a:t>可通过</a:t>
              </a:r>
              <a:r>
                <a:rPr lang="en-US" sz="2400" b="1">
                  <a:solidFill>
                    <a:srgbClr val="000000"/>
                  </a:solidFill>
                  <a:latin typeface="Times New Roman" panose="02020603050405020304" charset="0"/>
                  <a:ea typeface="Microsoft YaHei" panose="020B0503020204020204" charset="-122"/>
                  <a:cs typeface="Times New Roman" panose="02020603050405020304" charset="0"/>
                </a:rPr>
                <a:t>______</a:t>
              </a:r>
              <a:r>
                <a:rPr lang="zh-CN" sz="2400" b="1">
                  <a:solidFill>
                    <a:srgbClr val="000000"/>
                  </a:solidFill>
                  <a:latin typeface="Times New Roman" panose="02020603050405020304" charset="0"/>
                  <a:ea typeface="Microsoft YaHei" panose="020B0503020204020204" charset="-122"/>
                  <a:cs typeface="Times New Roman" panose="02020603050405020304" charset="0"/>
                </a:rPr>
                <a:t>键形成氨合三氟化硼</a:t>
              </a:r>
              <a:r>
                <a:rPr lang="en-US" sz="2400" b="1">
                  <a:solidFill>
                    <a:srgbClr val="000000"/>
                  </a:solidFill>
                  <a:latin typeface="Times New Roman" panose="02020603050405020304" charset="0"/>
                  <a:ea typeface="Microsoft YaHei" panose="020B0503020204020204" charset="-122"/>
                  <a:cs typeface="Times New Roman" panose="02020603050405020304" charset="0"/>
                </a:rPr>
                <a:t>(BF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3</a:t>
              </a:r>
              <a:r>
                <a:rPr lang="en-US" sz="2400" b="1">
                  <a:solidFill>
                    <a:srgbClr val="000000"/>
                  </a:solidFill>
                  <a:latin typeface="Times New Roman" panose="02020603050405020304" charset="0"/>
                  <a:ea typeface="Microsoft YaHei" panose="020B0503020204020204" charset="-122"/>
                  <a:cs typeface="Times New Roman" panose="02020603050405020304" charset="0"/>
                </a:rPr>
                <a:t>·NH</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3</a:t>
              </a:r>
              <a:r>
                <a:rPr lang="en-US" sz="2400" b="1">
                  <a:solidFill>
                    <a:srgbClr val="00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，在该键中由</a:t>
              </a:r>
              <a:r>
                <a:rPr lang="en-US" sz="2400" b="1">
                  <a:solidFill>
                    <a:srgbClr val="000000"/>
                  </a:solidFill>
                  <a:latin typeface="Times New Roman" panose="02020603050405020304" charset="0"/>
                  <a:ea typeface="Microsoft YaHei" panose="020B0503020204020204" charset="-122"/>
                  <a:cs typeface="Times New Roman" panose="02020603050405020304" charset="0"/>
                </a:rPr>
                <a:t>___________</a:t>
              </a:r>
              <a:r>
                <a:rPr lang="zh-CN" sz="2400" b="1">
                  <a:solidFill>
                    <a:srgbClr val="000000"/>
                  </a:solidFill>
                  <a:latin typeface="Times New Roman" panose="02020603050405020304" charset="0"/>
                  <a:ea typeface="Microsoft YaHei" panose="020B0503020204020204" charset="-122"/>
                  <a:cs typeface="Times New Roman" panose="02020603050405020304" charset="0"/>
                </a:rPr>
                <a:t>原子提供空轨道。</a:t>
              </a:r>
              <a:r>
                <a:rPr lang="en-US" sz="2400" b="1">
                  <a:solidFill>
                    <a:srgbClr val="FF0000"/>
                  </a:solidFill>
                  <a:latin typeface="Times New Roman" panose="02020603050405020304" charset="0"/>
                  <a:ea typeface="Microsoft YaHei" panose="020B0503020204020204" charset="-122"/>
                  <a:cs typeface="Times New Roman" panose="02020603050405020304" charset="0"/>
                </a:rPr>
                <a:t> </a:t>
              </a: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20" name="文本框 19"/>
            <p:cNvSpPr txBox="1"/>
            <p:nvPr/>
          </p:nvSpPr>
          <p:spPr>
            <a:xfrm>
              <a:off x="550" y="7770"/>
              <a:ext cx="17291" cy="1685"/>
            </a:xfrm>
            <a:prstGeom prst="rect">
              <a:avLst/>
            </a:prstGeom>
            <a:grpFill/>
            <a:ln w="38100">
              <a:noFill/>
            </a:ln>
          </p:spPr>
          <p:txBody>
            <a:bodyPr wrap="square" rtlCol="0">
              <a:spAutoFit/>
            </a:bodyPr>
            <a:lstStyle/>
            <a:p>
              <a:pPr algn="l">
                <a:lnSpc>
                  <a:spcPct val="140000"/>
                </a:lnSpc>
              </a:pPr>
              <a:r>
                <a:rPr lang="zh-CN" altLang="en-US" sz="2400" b="1">
                  <a:solidFill>
                    <a:srgbClr val="FF0000"/>
                  </a:solidFill>
                  <a:latin typeface="Times New Roman" panose="02020603050405020304" charset="0"/>
                  <a:cs typeface="Times New Roman" panose="02020603050405020304" charset="0"/>
                  <a:sym typeface="+mn-ea"/>
                </a:rPr>
                <a:t>【2】</a:t>
              </a:r>
              <a:r>
                <a:rPr lang="zh-CN" altLang="en-US" sz="2400" b="1">
                  <a:latin typeface="Times New Roman" panose="02020603050405020304" charset="0"/>
                  <a:cs typeface="Times New Roman" panose="02020603050405020304" charset="0"/>
                  <a:sym typeface="+mn-ea"/>
                </a:rPr>
                <a:t>Ni与CO在60~80℃时反应生成 Ni(CO)</a:t>
              </a:r>
              <a:r>
                <a:rPr lang="zh-CN" altLang="en-US" sz="2400" b="1" baseline="-25000">
                  <a:latin typeface="Times New Roman" panose="02020603050405020304" charset="0"/>
                  <a:cs typeface="Times New Roman" panose="02020603050405020304" charset="0"/>
                  <a:sym typeface="+mn-ea"/>
                </a:rPr>
                <a:t>4</a:t>
              </a:r>
              <a:r>
                <a:rPr lang="zh-CN" altLang="en-US" sz="2400" b="1">
                  <a:latin typeface="Times New Roman" panose="02020603050405020304" charset="0"/>
                  <a:cs typeface="Times New Roman" panose="02020603050405020304" charset="0"/>
                  <a:sym typeface="+mn-ea"/>
                </a:rPr>
                <a:t>气体，在 Ni(CO)</a:t>
              </a:r>
              <a:r>
                <a:rPr lang="zh-CN" altLang="en-US" sz="2400" b="1" baseline="-25000">
                  <a:latin typeface="Times New Roman" panose="02020603050405020304" charset="0"/>
                  <a:cs typeface="Times New Roman" panose="02020603050405020304" charset="0"/>
                  <a:sym typeface="+mn-ea"/>
                </a:rPr>
                <a:t>4</a:t>
              </a:r>
              <a:r>
                <a:rPr lang="zh-CN" altLang="en-US" sz="2400" b="1">
                  <a:latin typeface="Times New Roman" panose="02020603050405020304" charset="0"/>
                  <a:cs typeface="Times New Roman" panose="02020603050405020304" charset="0"/>
                  <a:sym typeface="+mn-ea"/>
                </a:rPr>
                <a:t>分子中与Ni形成配位键的原子是_______。   </a:t>
              </a:r>
              <a:endParaRPr lang="zh-CN" altLang="en-US" sz="2400" b="1">
                <a:latin typeface="Times New Roman" panose="02020603050405020304" charset="0"/>
                <a:cs typeface="Times New Roman" panose="02020603050405020304" charset="0"/>
              </a:endParaRPr>
            </a:p>
          </p:txBody>
        </p:sp>
      </p:grpSp>
      <p:sp>
        <p:nvSpPr>
          <p:cNvPr id="19" name="文本框 18"/>
          <p:cNvSpPr txBox="1"/>
          <p:nvPr/>
        </p:nvSpPr>
        <p:spPr>
          <a:xfrm>
            <a:off x="2536469" y="5424518"/>
            <a:ext cx="403225" cy="534035"/>
          </a:xfrm>
          <a:prstGeom prst="rect">
            <a:avLst/>
          </a:prstGeom>
          <a:noFill/>
        </p:spPr>
        <p:txBody>
          <a:bodyPr wrap="none" rtlCol="0">
            <a:spAutoFit/>
          </a:bodyPr>
          <a:lstStyle/>
          <a:p>
            <a:pPr algn="l">
              <a:lnSpc>
                <a:spcPct val="120000"/>
              </a:lnSpc>
            </a:pPr>
            <a:r>
              <a:rPr lang="zh-CN" altLang="en-US" sz="2400" b="1">
                <a:solidFill>
                  <a:srgbClr val="FF0000"/>
                </a:solidFill>
                <a:latin typeface="Times New Roman" panose="02020603050405020304" charset="0"/>
                <a:cs typeface="Times New Roman" panose="02020603050405020304" charset="0"/>
                <a:sym typeface="+mn-ea"/>
              </a:rPr>
              <a:t>C</a:t>
            </a:r>
          </a:p>
        </p:txBody>
      </p:sp>
      <p:sp>
        <p:nvSpPr>
          <p:cNvPr id="8" name="文本框 7"/>
          <p:cNvSpPr txBox="1"/>
          <p:nvPr/>
        </p:nvSpPr>
        <p:spPr>
          <a:xfrm>
            <a:off x="670560" y="4306887"/>
            <a:ext cx="1198880" cy="534035"/>
          </a:xfrm>
          <a:prstGeom prst="rect">
            <a:avLst/>
          </a:prstGeom>
          <a:noFill/>
        </p:spPr>
        <p:txBody>
          <a:bodyPr wrap="none" rtlCol="0">
            <a:spAutoFit/>
          </a:bodyPr>
          <a:lstStyle/>
          <a:p>
            <a:pPr algn="l">
              <a:lnSpc>
                <a:spcPct val="120000"/>
              </a:lnSpc>
            </a:pP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B(</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硼</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0" name="文本框 9"/>
          <p:cNvSpPr txBox="1"/>
          <p:nvPr/>
        </p:nvSpPr>
        <p:spPr>
          <a:xfrm>
            <a:off x="3718186" y="3772852"/>
            <a:ext cx="868680" cy="534035"/>
          </a:xfrm>
          <a:prstGeom prst="rect">
            <a:avLst/>
          </a:prstGeom>
          <a:noFill/>
        </p:spPr>
        <p:txBody>
          <a:bodyPr wrap="none" rtlCol="0">
            <a:spAutoFit/>
          </a:bodyPr>
          <a:lstStyle/>
          <a:p>
            <a:pPr algn="l">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配位</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2" name="矩形 1"/>
          <p:cNvSpPr/>
          <p:nvPr/>
        </p:nvSpPr>
        <p:spPr>
          <a:xfrm>
            <a:off x="316230" y="3738880"/>
            <a:ext cx="11020425" cy="2357755"/>
          </a:xfrm>
          <a:prstGeom prst="rect">
            <a:avLst/>
          </a:prstGeom>
          <a:noFill/>
          <a:ln w="444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par>
                                <p:cTn id="20" presetID="3"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strVal val="#ppt_w*0.70"/>
                                          </p:val>
                                        </p:tav>
                                        <p:tav tm="100000">
                                          <p:val>
                                            <p:strVal val="#ppt_w"/>
                                          </p:val>
                                        </p:tav>
                                      </p:tavLst>
                                    </p:anim>
                                    <p:anim calcmode="lin" valueType="num">
                                      <p:cBhvr>
                                        <p:cTn id="28" dur="1000" fill="hold"/>
                                        <p:tgtEl>
                                          <p:spTgt spid="39"/>
                                        </p:tgtEl>
                                        <p:attrNameLst>
                                          <p:attrName>ppt_h</p:attrName>
                                        </p:attrNameLst>
                                      </p:cBhvr>
                                      <p:tavLst>
                                        <p:tav tm="0">
                                          <p:val>
                                            <p:strVal val="#ppt_h"/>
                                          </p:val>
                                        </p:tav>
                                        <p:tav tm="100000">
                                          <p:val>
                                            <p:strVal val="#ppt_h"/>
                                          </p:val>
                                        </p:tav>
                                      </p:tavLst>
                                    </p:anim>
                                    <p:animEffect transition="in" filter="fade">
                                      <p:cBhvr>
                                        <p:cTn id="29" dur="1000"/>
                                        <p:tgtEl>
                                          <p:spTgt spid="39"/>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19" grpId="0"/>
      <p:bldP spid="8" grpId="0"/>
      <p:bldP spid="10"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17" name="文本框 16"/>
          <p:cNvSpPr txBox="1"/>
          <p:nvPr/>
        </p:nvSpPr>
        <p:spPr>
          <a:xfrm>
            <a:off x="268605" y="1915795"/>
            <a:ext cx="11676380" cy="4887595"/>
          </a:xfrm>
          <a:prstGeom prst="rect">
            <a:avLst/>
          </a:prstGeom>
          <a:solidFill>
            <a:schemeClr val="bg1"/>
          </a:solidFill>
          <a:ln w="38100">
            <a:solidFill>
              <a:srgbClr val="FFC000"/>
            </a:solidFill>
          </a:ln>
        </p:spPr>
        <p:txBody>
          <a:bodyPr wrap="square" rtlCol="0">
            <a:spAutoFit/>
          </a:bodyPr>
          <a:lstStyle/>
          <a:p>
            <a:pPr>
              <a:lnSpc>
                <a:spcPct val="13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1</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乙二胺能与Mg</a:t>
            </a:r>
            <a:r>
              <a:rPr lang="zh-CN" altLang="en-US" sz="2400" b="1" baseline="30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、Cu</a:t>
            </a:r>
            <a:r>
              <a:rPr lang="zh-CN" altLang="en-US" sz="2400" b="1" baseline="30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等金属离子形成稳定环状离子，其原因是_______</a:t>
            </a:r>
            <a:r>
              <a:rPr lang="en-US" altLang="zh-CN" sz="2400" b="1">
                <a:latin typeface="Times New Roman" panose="02020603050405020304" charset="0"/>
                <a:cs typeface="Times New Roman" panose="02020603050405020304" charset="0"/>
              </a:rPr>
              <a:t>_______________________________________</a:t>
            </a:r>
            <a:r>
              <a:rPr lang="zh-CN" altLang="en-US" sz="2400" b="1">
                <a:latin typeface="Times New Roman" panose="02020603050405020304" charset="0"/>
                <a:cs typeface="Times New Roman" panose="02020603050405020304" charset="0"/>
              </a:rPr>
              <a:t>___，其中与乙二胺形成的化合物稳定性相对较高的是__________(填“Mg</a:t>
            </a:r>
            <a:r>
              <a:rPr lang="zh-CN" altLang="en-US" sz="2400" b="1" baseline="30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”或“Cu</a:t>
            </a:r>
            <a:r>
              <a:rPr lang="zh-CN" altLang="en-US" sz="2400" b="1" baseline="30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a:t>
            </a:r>
          </a:p>
          <a:p>
            <a:pPr>
              <a:lnSpc>
                <a:spcPct val="130000"/>
              </a:lnSpc>
            </a:pPr>
            <a:r>
              <a:rPr lang="zh-CN" altLang="en-US" sz="2400" b="1">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2</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过渡金属与O形成羰基配合物时，每个CO分子向中心原子提供2个电子，最终使中心原子的电子总数与同周期的稀有气体原子相同，称为</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有效原子序数规则</a:t>
            </a:r>
            <a:r>
              <a:rPr lang="zh-CN" altLang="en-US" sz="2400" b="1">
                <a:latin typeface="Times New Roman" panose="02020603050405020304" charset="0"/>
                <a:cs typeface="Times New Roman" panose="02020603050405020304" charset="0"/>
              </a:rPr>
              <a:t>。根据此规则推断，镍与CO形成的羰基配合物Ni(CO)</a:t>
            </a:r>
            <a:r>
              <a:rPr lang="zh-CN" altLang="en-US" sz="2400" b="1" i="1" baseline="-25000">
                <a:latin typeface="Times New Roman" panose="02020603050405020304" charset="0"/>
                <a:cs typeface="Times New Roman" panose="02020603050405020304" charset="0"/>
              </a:rPr>
              <a:t>x</a:t>
            </a:r>
            <a:r>
              <a:rPr lang="zh-CN" altLang="en-US" sz="2400" b="1">
                <a:latin typeface="Times New Roman" panose="02020603050405020304" charset="0"/>
                <a:cs typeface="Times New Roman" panose="02020603050405020304" charset="0"/>
              </a:rPr>
              <a:t>中，</a:t>
            </a:r>
            <a:r>
              <a:rPr lang="zh-CN" altLang="en-US" sz="2400" b="1" i="1">
                <a:latin typeface="Times New Roman" panose="02020603050405020304" charset="0"/>
                <a:cs typeface="Times New Roman" panose="02020603050405020304" charset="0"/>
              </a:rPr>
              <a:t>x</a:t>
            </a:r>
            <a:r>
              <a:rPr lang="zh-CN" altLang="en-US" sz="2400" b="1">
                <a:latin typeface="Times New Roman" panose="02020603050405020304" charset="0"/>
                <a:cs typeface="Times New Roman" panose="02020603050405020304" charset="0"/>
              </a:rPr>
              <a:t>=______。</a:t>
            </a:r>
            <a:endParaRPr lang="zh-CN" altLang="en-US" sz="2400" b="1">
              <a:solidFill>
                <a:srgbClr val="FF0000"/>
              </a:solidFill>
              <a:latin typeface="Times New Roman" panose="02020603050405020304" charset="0"/>
              <a:cs typeface="Times New Roman" panose="02020603050405020304" charset="0"/>
            </a:endParaRPr>
          </a:p>
          <a:p>
            <a:pPr>
              <a:lnSpc>
                <a:spcPct val="13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3</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固态PCl</a:t>
            </a:r>
            <a:r>
              <a:rPr lang="zh-CN" altLang="en-US" sz="2400" b="1" baseline="-25000">
                <a:latin typeface="Times New Roman" panose="02020603050405020304" charset="0"/>
                <a:cs typeface="Times New Roman" panose="02020603050405020304" charset="0"/>
              </a:rPr>
              <a:t>5</a:t>
            </a:r>
            <a:r>
              <a:rPr lang="zh-CN" altLang="en-US" sz="2400" b="1">
                <a:latin typeface="Times New Roman" panose="02020603050405020304" charset="0"/>
                <a:cs typeface="Times New Roman" panose="02020603050405020304" charset="0"/>
              </a:rPr>
              <a:t>和PBr</a:t>
            </a:r>
            <a:r>
              <a:rPr lang="zh-CN" altLang="en-US" sz="2400" b="1" baseline="-25000">
                <a:latin typeface="Times New Roman" panose="02020603050405020304" charset="0"/>
                <a:cs typeface="Times New Roman" panose="02020603050405020304" charset="0"/>
              </a:rPr>
              <a:t>5</a:t>
            </a:r>
            <a:r>
              <a:rPr lang="zh-CN" altLang="en-US" sz="2400" b="1">
                <a:latin typeface="Times New Roman" panose="02020603050405020304" charset="0"/>
                <a:cs typeface="Times New Roman" panose="02020603050405020304" charset="0"/>
              </a:rPr>
              <a:t>均为离子晶体，但其结构分别为[PCl</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a:t>
            </a:r>
            <a:r>
              <a:rPr lang="zh-CN" altLang="en-US" sz="2400" b="1" baseline="30000">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[PCl</a:t>
            </a:r>
            <a:r>
              <a:rPr lang="zh-CN" altLang="en-US" sz="2400" b="1" baseline="-25000">
                <a:latin typeface="Times New Roman" panose="02020603050405020304" charset="0"/>
                <a:cs typeface="Times New Roman" panose="02020603050405020304" charset="0"/>
              </a:rPr>
              <a:t>6</a:t>
            </a:r>
            <a:r>
              <a:rPr lang="zh-CN" altLang="en-US" sz="2400" b="1">
                <a:latin typeface="Times New Roman" panose="02020603050405020304" charset="0"/>
                <a:cs typeface="Times New Roman" panose="02020603050405020304" charset="0"/>
              </a:rPr>
              <a:t>]</a:t>
            </a:r>
            <a:r>
              <a:rPr lang="zh-CN" altLang="en-US" sz="2400" b="1" baseline="30000">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和[PBr</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a:t>
            </a:r>
            <a:r>
              <a:rPr lang="zh-CN" altLang="en-US" sz="2400" b="1" baseline="30000">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Br</a:t>
            </a:r>
            <a:r>
              <a:rPr lang="zh-CN" altLang="en-US" sz="2400" b="1" baseline="30000">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，分析PCl</a:t>
            </a:r>
            <a:r>
              <a:rPr lang="zh-CN" altLang="en-US" sz="2400" b="1" baseline="-25000">
                <a:latin typeface="Times New Roman" panose="02020603050405020304" charset="0"/>
                <a:cs typeface="Times New Roman" panose="02020603050405020304" charset="0"/>
              </a:rPr>
              <a:t>5</a:t>
            </a:r>
            <a:r>
              <a:rPr lang="zh-CN" altLang="en-US" sz="2400" b="1">
                <a:latin typeface="Times New Roman" panose="02020603050405020304" charset="0"/>
                <a:cs typeface="Times New Roman" panose="02020603050405020304" charset="0"/>
              </a:rPr>
              <a:t>和PBr</a:t>
            </a:r>
            <a:r>
              <a:rPr lang="zh-CN" altLang="en-US" sz="2400" b="1" baseline="-25000">
                <a:latin typeface="Times New Roman" panose="02020603050405020304" charset="0"/>
                <a:cs typeface="Times New Roman" panose="02020603050405020304" charset="0"/>
              </a:rPr>
              <a:t>5</a:t>
            </a:r>
            <a:r>
              <a:rPr lang="zh-CN" altLang="en-US" sz="2400" b="1">
                <a:latin typeface="Times New Roman" panose="02020603050405020304" charset="0"/>
                <a:cs typeface="Times New Roman" panose="02020603050405020304" charset="0"/>
              </a:rPr>
              <a:t>结构存在差异的原因是______。</a:t>
            </a:r>
          </a:p>
          <a:p>
            <a:pPr>
              <a:lnSpc>
                <a:spcPct val="130000"/>
              </a:lnSpc>
            </a:pPr>
            <a:endParaRPr lang="zh-CN" altLang="en-US" sz="2400" b="1">
              <a:latin typeface="Times New Roman" panose="02020603050405020304" charset="0"/>
              <a:cs typeface="Times New Roman" panose="02020603050405020304" charset="0"/>
            </a:endParaRPr>
          </a:p>
          <a:p>
            <a:pPr>
              <a:lnSpc>
                <a:spcPct val="130000"/>
              </a:lnSpc>
            </a:pPr>
            <a:r>
              <a:rPr lang="zh-CN" altLang="en-US" sz="2400" b="1">
                <a:latin typeface="Times New Roman" panose="02020603050405020304" charset="0"/>
                <a:cs typeface="Times New Roman" panose="02020603050405020304" charset="0"/>
              </a:rPr>
              <a:t> </a:t>
            </a:r>
            <a:endParaRPr lang="zh-CN" altLang="en-US" sz="2400" b="1">
              <a:solidFill>
                <a:srgbClr val="FF0000"/>
              </a:solidFill>
              <a:latin typeface="Times New Roman" panose="02020603050405020304" charset="0"/>
              <a:cs typeface="Times New Roman" panose="02020603050405020304" charset="0"/>
            </a:endParaRPr>
          </a:p>
        </p:txBody>
      </p:sp>
      <p:sp>
        <p:nvSpPr>
          <p:cNvPr id="33" name="文本框 32"/>
          <p:cNvSpPr txBox="1"/>
          <p:nvPr/>
        </p:nvSpPr>
        <p:spPr>
          <a:xfrm>
            <a:off x="509905" y="1438275"/>
            <a:ext cx="1964055" cy="460375"/>
          </a:xfrm>
          <a:prstGeom prst="rect">
            <a:avLst/>
          </a:prstGeom>
          <a:solidFill>
            <a:schemeClr val="accent3">
              <a:lumMod val="20000"/>
              <a:lumOff val="80000"/>
            </a:schemeClr>
          </a:solidFill>
        </p:spPr>
        <p:txBody>
          <a:bodyPr wrap="square" rtlCol="0">
            <a:spAutoFit/>
          </a:bodyPr>
          <a:lstStyle/>
          <a:p>
            <a:r>
              <a:rPr lang="zh-CN" altLang="en-US" sz="2400" b="1">
                <a:solidFill>
                  <a:srgbClr val="C00000"/>
                </a:solidFill>
                <a:latin typeface="Times New Roman" panose="02020603050405020304" charset="0"/>
                <a:cs typeface="Times New Roman" panose="02020603050405020304" charset="0"/>
              </a:rPr>
              <a:t>配合物理论</a:t>
            </a:r>
            <a:endParaRPr lang="zh-CN" altLang="en-US" sz="2400" b="1">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8087360" y="4329748"/>
            <a:ext cx="33528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4</a:t>
            </a:r>
          </a:p>
        </p:txBody>
      </p:sp>
      <p:sp>
        <p:nvSpPr>
          <p:cNvPr id="8" name="文本框 7"/>
          <p:cNvSpPr txBox="1"/>
          <p:nvPr/>
        </p:nvSpPr>
        <p:spPr>
          <a:xfrm>
            <a:off x="3500120" y="2906395"/>
            <a:ext cx="86995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Cu</a:t>
            </a:r>
            <a:r>
              <a:rPr lang="zh-CN" altLang="en-US" sz="2400" b="1" baseline="30000">
                <a:solidFill>
                  <a:srgbClr val="FF0000"/>
                </a:solidFill>
                <a:latin typeface="Times New Roman" panose="02020603050405020304" charset="0"/>
                <a:cs typeface="Times New Roman" panose="02020603050405020304" charset="0"/>
                <a:sym typeface="+mn-ea"/>
              </a:rPr>
              <a:t>2＋</a:t>
            </a:r>
            <a:endParaRPr lang="zh-CN" altLang="en-US" sz="24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268605" y="2422525"/>
            <a:ext cx="7413625"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乙二胺的两个N提供孤对电子给金属离子形成配位键    </a:t>
            </a:r>
          </a:p>
        </p:txBody>
      </p:sp>
      <p:sp>
        <p:nvSpPr>
          <p:cNvPr id="2" name="文本框 1"/>
          <p:cNvSpPr txBox="1"/>
          <p:nvPr/>
        </p:nvSpPr>
        <p:spPr>
          <a:xfrm>
            <a:off x="301625" y="5753100"/>
            <a:ext cx="11324590" cy="1050290"/>
          </a:xfrm>
          <a:prstGeom prst="rect">
            <a:avLst/>
          </a:prstGeom>
          <a:noFill/>
        </p:spPr>
        <p:txBody>
          <a:bodyPr wrap="square" rtlCol="0">
            <a:spAutoFit/>
          </a:bodyPr>
          <a:lstStyle/>
          <a:p>
            <a:pPr>
              <a:lnSpc>
                <a:spcPct val="130000"/>
              </a:lnSpc>
            </a:pPr>
            <a:r>
              <a:rPr lang="zh-CN" altLang="en-US" sz="2400" b="1">
                <a:solidFill>
                  <a:srgbClr val="FF0000"/>
                </a:solidFill>
                <a:latin typeface="Times New Roman" panose="02020603050405020304" charset="0"/>
                <a:cs typeface="Times New Roman" panose="02020603050405020304" charset="0"/>
                <a:sym typeface="+mn-ea"/>
              </a:rPr>
              <a:t>Br</a:t>
            </a:r>
            <a:r>
              <a:rPr lang="zh-CN" altLang="en-US" sz="2400" b="1" baseline="30000">
                <a:solidFill>
                  <a:srgbClr val="FF0000"/>
                </a:solidFill>
                <a:latin typeface="Times New Roman" panose="02020603050405020304" charset="0"/>
                <a:cs typeface="Times New Roman" panose="02020603050405020304" charset="0"/>
                <a:sym typeface="+mn-ea"/>
              </a:rPr>
              <a:t>―</a:t>
            </a:r>
            <a:r>
              <a:rPr lang="zh-CN" altLang="en-US" sz="2400" b="1">
                <a:solidFill>
                  <a:srgbClr val="FF0000"/>
                </a:solidFill>
                <a:latin typeface="Times New Roman" panose="02020603050405020304" charset="0"/>
                <a:cs typeface="Times New Roman" panose="02020603050405020304" charset="0"/>
                <a:sym typeface="+mn-ea"/>
              </a:rPr>
              <a:t>半径较大，而Cl</a:t>
            </a:r>
            <a:r>
              <a:rPr lang="zh-CN" altLang="en-US" sz="2400" b="1" baseline="30000">
                <a:solidFill>
                  <a:srgbClr val="FF0000"/>
                </a:solidFill>
                <a:latin typeface="Times New Roman" panose="02020603050405020304" charset="0"/>
                <a:cs typeface="Times New Roman" panose="02020603050405020304" charset="0"/>
                <a:sym typeface="+mn-ea"/>
              </a:rPr>
              <a:t>―</a:t>
            </a:r>
            <a:r>
              <a:rPr lang="zh-CN" altLang="en-US" sz="2400" b="1">
                <a:solidFill>
                  <a:srgbClr val="FF0000"/>
                </a:solidFill>
                <a:latin typeface="Times New Roman" panose="02020603050405020304" charset="0"/>
                <a:cs typeface="Times New Roman" panose="02020603050405020304" charset="0"/>
                <a:sym typeface="+mn-ea"/>
              </a:rPr>
              <a:t>半径较小，故P周围可以容纳6个Cl</a:t>
            </a:r>
            <a:r>
              <a:rPr lang="zh-CN" altLang="en-US" sz="2400" b="1" baseline="30000">
                <a:solidFill>
                  <a:srgbClr val="FF0000"/>
                </a:solidFill>
                <a:latin typeface="Times New Roman" panose="02020603050405020304" charset="0"/>
                <a:cs typeface="Times New Roman" panose="02020603050405020304" charset="0"/>
                <a:sym typeface="+mn-ea"/>
              </a:rPr>
              <a:t>―</a:t>
            </a:r>
            <a:r>
              <a:rPr lang="zh-CN" altLang="en-US" sz="2400" b="1">
                <a:solidFill>
                  <a:srgbClr val="FF0000"/>
                </a:solidFill>
                <a:latin typeface="Times New Roman" panose="02020603050405020304" charset="0"/>
                <a:cs typeface="Times New Roman" panose="02020603050405020304" charset="0"/>
                <a:sym typeface="+mn-ea"/>
              </a:rPr>
              <a:t>，而无法容纳6个Br</a:t>
            </a:r>
            <a:r>
              <a:rPr lang="zh-CN" altLang="en-US" sz="2400" b="1" baseline="30000">
                <a:solidFill>
                  <a:srgbClr val="FF0000"/>
                </a:solidFill>
                <a:latin typeface="Times New Roman" panose="02020603050405020304" charset="0"/>
                <a:cs typeface="Times New Roman" panose="02020603050405020304" charset="0"/>
                <a:sym typeface="+mn-ea"/>
              </a:rPr>
              <a:t>―</a:t>
            </a:r>
            <a:r>
              <a:rPr lang="zh-CN" altLang="en-US" sz="2400" b="1">
                <a:solidFill>
                  <a:srgbClr val="FF0000"/>
                </a:solidFill>
                <a:latin typeface="Times New Roman" panose="02020603050405020304" charset="0"/>
                <a:cs typeface="Times New Roman" panose="02020603050405020304" charset="0"/>
                <a:sym typeface="+mn-ea"/>
              </a:rPr>
              <a:t>，</a:t>
            </a:r>
            <a:endParaRPr lang="zh-CN" altLang="en-US" sz="2400" b="1">
              <a:solidFill>
                <a:srgbClr val="FF0000"/>
              </a:solidFill>
              <a:latin typeface="Times New Roman" panose="02020603050405020304" charset="0"/>
              <a:cs typeface="Times New Roman" panose="02020603050405020304" charset="0"/>
            </a:endParaRPr>
          </a:p>
          <a:p>
            <a:pPr>
              <a:lnSpc>
                <a:spcPct val="130000"/>
              </a:lnSpc>
            </a:pPr>
            <a:r>
              <a:rPr lang="zh-CN" altLang="en-US" sz="2400" b="1">
                <a:solidFill>
                  <a:srgbClr val="FF0000"/>
                </a:solidFill>
                <a:latin typeface="Times New Roman" panose="02020603050405020304" charset="0"/>
                <a:cs typeface="Times New Roman" panose="02020603050405020304" charset="0"/>
                <a:sym typeface="+mn-ea"/>
              </a:rPr>
              <a:t>无法形成[PBr</a:t>
            </a:r>
            <a:r>
              <a:rPr lang="zh-CN" altLang="en-US" sz="2400" b="1" baseline="-25000">
                <a:solidFill>
                  <a:srgbClr val="FF0000"/>
                </a:solidFill>
                <a:latin typeface="Times New Roman" panose="02020603050405020304" charset="0"/>
                <a:cs typeface="Times New Roman" panose="02020603050405020304" charset="0"/>
                <a:sym typeface="+mn-ea"/>
              </a:rPr>
              <a:t>6</a:t>
            </a:r>
            <a:r>
              <a:rPr lang="zh-CN" altLang="en-US" sz="2400" b="1">
                <a:solidFill>
                  <a:srgbClr val="FF0000"/>
                </a:solidFill>
                <a:latin typeface="Times New Roman" panose="02020603050405020304" charset="0"/>
                <a:cs typeface="Times New Roman" panose="02020603050405020304" charset="0"/>
                <a:sym typeface="+mn-ea"/>
              </a:rPr>
              <a:t>]</a:t>
            </a:r>
            <a:r>
              <a:rPr lang="zh-CN" altLang="en-US" sz="2400" b="1" baseline="30000">
                <a:solidFill>
                  <a:srgbClr val="FF0000"/>
                </a:solidFill>
                <a:latin typeface="Times New Roman" panose="02020603050405020304" charset="0"/>
                <a:cs typeface="Times New Roman" panose="02020603050405020304" charset="0"/>
                <a:sym typeface="+mn-ea"/>
              </a:rPr>
              <a:t>―</a:t>
            </a:r>
            <a:endParaRPr lang="zh-CN" altLang="en-US" sz="2400" b="1" baseline="30000">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33" name="文本框 32"/>
          <p:cNvSpPr txBox="1"/>
          <p:nvPr/>
        </p:nvSpPr>
        <p:spPr>
          <a:xfrm>
            <a:off x="601345" y="1727835"/>
            <a:ext cx="3672205" cy="460375"/>
          </a:xfrm>
          <a:prstGeom prst="rect">
            <a:avLst/>
          </a:prstGeom>
          <a:solidFill>
            <a:schemeClr val="accent3">
              <a:lumMod val="20000"/>
              <a:lumOff val="80000"/>
            </a:schemeClr>
          </a:solidFill>
        </p:spPr>
        <p:txBody>
          <a:bodyPr wrap="square" rtlCol="0">
            <a:spAutoFit/>
          </a:bodyPr>
          <a:lstStyle/>
          <a:p>
            <a:r>
              <a:rPr lang="zh-CN" altLang="en-US" sz="2400" b="1">
                <a:solidFill>
                  <a:srgbClr val="C00000"/>
                </a:solidFill>
                <a:latin typeface="Times New Roman" panose="02020603050405020304" charset="0"/>
                <a:cs typeface="Times New Roman" panose="02020603050405020304" charset="0"/>
                <a:sym typeface="+mn-ea"/>
              </a:rPr>
              <a:t>配合物的进阶</a:t>
            </a:r>
            <a:r>
              <a:rPr lang="en-US" altLang="zh-CN" sz="2400" b="1">
                <a:solidFill>
                  <a:srgbClr val="C00000"/>
                </a:solidFill>
                <a:latin typeface="Times New Roman" panose="02020603050405020304" charset="0"/>
                <a:cs typeface="Times New Roman" panose="02020603050405020304" charset="0"/>
                <a:sym typeface="+mn-ea"/>
              </a:rPr>
              <a:t>——</a:t>
            </a:r>
            <a:r>
              <a:rPr lang="zh-CN" altLang="en-US" sz="2400" b="1">
                <a:solidFill>
                  <a:srgbClr val="C00000"/>
                </a:solidFill>
                <a:latin typeface="Times New Roman" panose="02020603050405020304" charset="0"/>
                <a:cs typeface="Times New Roman" panose="02020603050405020304" charset="0"/>
                <a:sym typeface="+mn-ea"/>
              </a:rPr>
              <a:t>螯合物</a:t>
            </a:r>
          </a:p>
        </p:txBody>
      </p:sp>
      <p:sp>
        <p:nvSpPr>
          <p:cNvPr id="108" name="文本框 107"/>
          <p:cNvSpPr txBox="1"/>
          <p:nvPr/>
        </p:nvSpPr>
        <p:spPr>
          <a:xfrm>
            <a:off x="448945" y="2203450"/>
            <a:ext cx="9888220" cy="4225925"/>
          </a:xfrm>
          <a:prstGeom prst="rect">
            <a:avLst/>
          </a:prstGeom>
          <a:solidFill>
            <a:schemeClr val="bg1"/>
          </a:solidFill>
          <a:ln w="38100">
            <a:solidFill>
              <a:srgbClr val="FFC000"/>
            </a:solidFill>
          </a:ln>
        </p:spPr>
        <p:txBody>
          <a:bodyPr wrap="square">
            <a:spAutoFit/>
          </a:bodyPr>
          <a:lstStyle/>
          <a:p>
            <a:pPr indent="0">
              <a:lnSpc>
                <a:spcPct val="14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2020</a:t>
            </a:r>
            <a:r>
              <a:rPr lang="zh-CN" sz="2400" b="1">
                <a:solidFill>
                  <a:srgbClr val="FF0000"/>
                </a:solidFill>
                <a:latin typeface="Times New Roman" panose="02020603050405020304" charset="0"/>
                <a:ea typeface="Microsoft YaHei" panose="020B0503020204020204" charset="-122"/>
                <a:cs typeface="Times New Roman" panose="02020603050405020304" charset="0"/>
              </a:rPr>
              <a:t>山东卷</a:t>
            </a:r>
            <a:r>
              <a:rPr lang="en-US" sz="2400" b="1">
                <a:solidFill>
                  <a:srgbClr val="FF0000"/>
                </a:solidFill>
                <a:latin typeface="Times New Roman" panose="02020603050405020304" charset="0"/>
                <a:ea typeface="Microsoft YaHei" panose="020B0503020204020204" charset="-122"/>
                <a:cs typeface="Times New Roman" panose="02020603050405020304" charset="0"/>
              </a:rPr>
              <a:t>·17</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含有多个配位原子的配体与同一中心离子（或原子）通过螯合</a:t>
            </a:r>
            <a:r>
              <a:rPr lang="zh-CN" sz="2400" b="1">
                <a:solidFill>
                  <a:srgbClr val="C00000"/>
                </a:solidFill>
                <a:latin typeface="Times New Roman" panose="02020603050405020304" charset="0"/>
                <a:ea typeface="Microsoft YaHei" panose="020B0503020204020204" charset="-122"/>
                <a:cs typeface="Times New Roman" panose="02020603050405020304" charset="0"/>
              </a:rPr>
              <a:t>配位成环</a:t>
            </a:r>
            <a:r>
              <a:rPr lang="zh-CN" sz="2400" b="1">
                <a:latin typeface="Times New Roman" panose="02020603050405020304" charset="0"/>
                <a:ea typeface="Microsoft YaHei" panose="020B0503020204020204" charset="-122"/>
                <a:cs typeface="Times New Roman" panose="02020603050405020304" charset="0"/>
              </a:rPr>
              <a:t>而形成的配合物为螯合物。一种</a:t>
            </a:r>
            <a:r>
              <a:rPr lang="en-US" sz="2400" b="1">
                <a:latin typeface="Times New Roman" panose="02020603050405020304" charset="0"/>
                <a:ea typeface="Microsoft YaHei" panose="020B0503020204020204" charset="-122"/>
                <a:cs typeface="Times New Roman" panose="02020603050405020304" charset="0"/>
              </a:rPr>
              <a:t>Cd</a:t>
            </a:r>
            <a:r>
              <a:rPr lang="en-US" sz="2400" b="1" baseline="30000">
                <a:latin typeface="Times New Roman" panose="02020603050405020304" charset="0"/>
                <a:ea typeface="Microsoft YaHei" panose="020B0503020204020204" charset="-122"/>
                <a:cs typeface="Times New Roman" panose="02020603050405020304" charset="0"/>
              </a:rPr>
              <a:t>2+</a:t>
            </a:r>
            <a:r>
              <a:rPr lang="zh-CN" sz="2400" b="1">
                <a:latin typeface="Times New Roman" panose="02020603050405020304" charset="0"/>
                <a:ea typeface="Microsoft YaHei" panose="020B0503020204020204" charset="-122"/>
                <a:cs typeface="Times New Roman" panose="02020603050405020304" charset="0"/>
              </a:rPr>
              <a:t>配合物的结构如图所示，</a:t>
            </a:r>
            <a:r>
              <a:rPr lang="en-US" sz="2400" b="1">
                <a:latin typeface="Times New Roman" panose="02020603050405020304" charset="0"/>
                <a:ea typeface="Microsoft YaHei" panose="020B0503020204020204" charset="-122"/>
                <a:cs typeface="Times New Roman" panose="02020603050405020304" charset="0"/>
              </a:rPr>
              <a:t> 1mol</a:t>
            </a:r>
            <a:r>
              <a:rPr lang="zh-CN" sz="2400" b="1">
                <a:latin typeface="Times New Roman" panose="02020603050405020304" charset="0"/>
                <a:ea typeface="Microsoft YaHei" panose="020B0503020204020204" charset="-122"/>
                <a:cs typeface="Times New Roman" panose="02020603050405020304" charset="0"/>
              </a:rPr>
              <a:t>该配合物中通过螯合作用形成的配位键有</a:t>
            </a:r>
            <a:r>
              <a:rPr lang="en-US" sz="2400" b="1">
                <a:latin typeface="Times New Roman" panose="02020603050405020304" charset="0"/>
                <a:ea typeface="Microsoft YaHei" panose="020B0503020204020204" charset="-122"/>
                <a:cs typeface="Times New Roman" panose="02020603050405020304" charset="0"/>
              </a:rPr>
              <a:t>______mol</a:t>
            </a:r>
            <a:r>
              <a:rPr lang="zh-CN" sz="2400" b="1">
                <a:latin typeface="Times New Roman" panose="02020603050405020304" charset="0"/>
                <a:ea typeface="Microsoft YaHei" panose="020B0503020204020204" charset="-122"/>
                <a:cs typeface="Times New Roman" panose="02020603050405020304" charset="0"/>
              </a:rPr>
              <a:t>，该螯合物中</a:t>
            </a:r>
            <a:r>
              <a:rPr lang="en-US" sz="2400" b="1">
                <a:latin typeface="Times New Roman" panose="02020603050405020304" charset="0"/>
                <a:ea typeface="Microsoft YaHei" panose="020B0503020204020204" charset="-122"/>
                <a:cs typeface="Times New Roman" panose="02020603050405020304" charset="0"/>
              </a:rPr>
              <a:t>N</a:t>
            </a:r>
            <a:r>
              <a:rPr lang="zh-CN" sz="2400" b="1">
                <a:latin typeface="Times New Roman" panose="02020603050405020304" charset="0"/>
                <a:ea typeface="Microsoft YaHei" panose="020B0503020204020204" charset="-122"/>
                <a:cs typeface="Times New Roman" panose="02020603050405020304" charset="0"/>
              </a:rPr>
              <a:t>的杂化方式有</a:t>
            </a:r>
            <a:r>
              <a:rPr lang="en-US" sz="2400" b="1" u="sng">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种。</a:t>
            </a:r>
          </a:p>
          <a:p>
            <a:pPr indent="0">
              <a:lnSpc>
                <a:spcPct val="140000"/>
              </a:lnSpc>
            </a:pP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40000"/>
              </a:lnSpc>
            </a:pP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40000"/>
              </a:lnSpc>
            </a:pP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40000"/>
              </a:lnSpc>
            </a:pP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1" name="文本框 10"/>
          <p:cNvSpPr txBox="1"/>
          <p:nvPr/>
        </p:nvSpPr>
        <p:spPr>
          <a:xfrm>
            <a:off x="3937635" y="3695700"/>
            <a:ext cx="335280" cy="607695"/>
          </a:xfrm>
          <a:prstGeom prst="rect">
            <a:avLst/>
          </a:prstGeom>
          <a:noFill/>
        </p:spPr>
        <p:txBody>
          <a:bodyPr wrap="none" rtlCol="0">
            <a:spAutoFit/>
          </a:bodyPr>
          <a:lstStyle/>
          <a:p>
            <a:pPr indent="0" algn="l">
              <a:lnSpc>
                <a:spcPct val="140000"/>
              </a:lnSpc>
            </a:pP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1</a:t>
            </a: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2" name="文本框 11"/>
          <p:cNvSpPr txBox="1"/>
          <p:nvPr/>
        </p:nvSpPr>
        <p:spPr>
          <a:xfrm>
            <a:off x="8255000" y="3295650"/>
            <a:ext cx="335280" cy="460375"/>
          </a:xfrm>
          <a:prstGeom prst="rect">
            <a:avLst/>
          </a:prstGeom>
          <a:noFill/>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6</a:t>
            </a: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pic>
        <p:nvPicPr>
          <p:cNvPr id="35" name="图片 35"/>
          <p:cNvPicPr>
            <a:picLocks noChangeAspect="1" noChangeArrowheads="1"/>
          </p:cNvPicPr>
          <p:nvPr/>
        </p:nvPicPr>
        <p:blipFill>
          <a:blip r:embed="rId4"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5662930" y="3836670"/>
            <a:ext cx="2454910" cy="2551430"/>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33" name="文本框 32"/>
          <p:cNvSpPr txBox="1"/>
          <p:nvPr/>
        </p:nvSpPr>
        <p:spPr>
          <a:xfrm>
            <a:off x="601345" y="1727835"/>
            <a:ext cx="4180205" cy="460375"/>
          </a:xfrm>
          <a:prstGeom prst="rect">
            <a:avLst/>
          </a:prstGeom>
          <a:solidFill>
            <a:schemeClr val="accent3">
              <a:lumMod val="20000"/>
              <a:lumOff val="80000"/>
            </a:schemeClr>
          </a:solidFill>
        </p:spPr>
        <p:txBody>
          <a:bodyPr wrap="square" rtlCol="0">
            <a:spAutoFit/>
          </a:bodyPr>
          <a:lstStyle/>
          <a:p>
            <a:r>
              <a:rPr lang="en-US" altLang="zh-CN" sz="2400" b="1">
                <a:solidFill>
                  <a:srgbClr val="C00000"/>
                </a:solidFill>
                <a:latin typeface="Times New Roman" panose="02020603050405020304" charset="0"/>
                <a:cs typeface="Times New Roman" panose="02020603050405020304" charset="0"/>
                <a:sym typeface="+mn-ea"/>
              </a:rPr>
              <a:t>5</a:t>
            </a:r>
            <a:r>
              <a:rPr lang="zh-CN" altLang="en-US" sz="2400" b="1">
                <a:solidFill>
                  <a:srgbClr val="C00000"/>
                </a:solidFill>
                <a:latin typeface="Times New Roman" panose="02020603050405020304" charset="0"/>
                <a:cs typeface="Times New Roman" panose="02020603050405020304" charset="0"/>
                <a:sym typeface="+mn-ea"/>
              </a:rPr>
              <a:t>、物质的熔沸点、溶解性等</a:t>
            </a:r>
          </a:p>
        </p:txBody>
      </p:sp>
      <p:sp>
        <p:nvSpPr>
          <p:cNvPr id="2" name="文本框 1"/>
          <p:cNvSpPr txBox="1"/>
          <p:nvPr/>
        </p:nvSpPr>
        <p:spPr>
          <a:xfrm>
            <a:off x="402590" y="2188210"/>
            <a:ext cx="11534775" cy="4521835"/>
          </a:xfrm>
          <a:prstGeom prst="rect">
            <a:avLst/>
          </a:prstGeom>
          <a:solidFill>
            <a:schemeClr val="bg1"/>
          </a:solidFill>
          <a:ln w="38100">
            <a:solidFill>
              <a:srgbClr val="FFC000"/>
            </a:solidFill>
          </a:ln>
        </p:spPr>
        <p:txBody>
          <a:bodyPr wrap="square">
            <a:spAutoFit/>
          </a:bodyPr>
          <a:lstStyle/>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K</a:t>
            </a:r>
            <a:r>
              <a:rPr lang="zh-CN" sz="2400" b="1">
                <a:latin typeface="Times New Roman" panose="02020603050405020304" charset="0"/>
                <a:ea typeface="Microsoft YaHei" panose="020B0503020204020204" charset="-122"/>
                <a:cs typeface="Times New Roman" panose="02020603050405020304" charset="0"/>
              </a:rPr>
              <a:t>和</a:t>
            </a:r>
            <a:r>
              <a:rPr lang="en-US" sz="2400" b="1">
                <a:latin typeface="Times New Roman" panose="02020603050405020304" charset="0"/>
                <a:ea typeface="Microsoft YaHei" panose="020B0503020204020204" charset="-122"/>
                <a:cs typeface="Times New Roman" panose="02020603050405020304" charset="0"/>
              </a:rPr>
              <a:t>Cr</a:t>
            </a:r>
            <a:r>
              <a:rPr lang="zh-CN" sz="2400" b="1">
                <a:latin typeface="Times New Roman" panose="02020603050405020304" charset="0"/>
                <a:ea typeface="Microsoft YaHei" panose="020B0503020204020204" charset="-122"/>
                <a:cs typeface="Times New Roman" panose="02020603050405020304" charset="0"/>
              </a:rPr>
              <a:t>属于同一周期，且核外最外层电子构型相同，但金属</a:t>
            </a:r>
            <a:r>
              <a:rPr lang="en-US" sz="2400" b="1">
                <a:latin typeface="Times New Roman" panose="02020603050405020304" charset="0"/>
                <a:ea typeface="Microsoft YaHei" panose="020B0503020204020204" charset="-122"/>
                <a:cs typeface="Times New Roman" panose="02020603050405020304" charset="0"/>
              </a:rPr>
              <a:t>K</a:t>
            </a:r>
            <a:r>
              <a:rPr lang="zh-CN" sz="2400" b="1">
                <a:latin typeface="Times New Roman" panose="02020603050405020304" charset="0"/>
                <a:ea typeface="Microsoft YaHei" panose="020B0503020204020204" charset="-122"/>
                <a:cs typeface="Times New Roman" panose="02020603050405020304" charset="0"/>
              </a:rPr>
              <a:t>的熔点、沸点等都比金属</a:t>
            </a:r>
            <a:r>
              <a:rPr lang="en-US" sz="2400" b="1">
                <a:latin typeface="Times New Roman" panose="02020603050405020304" charset="0"/>
                <a:ea typeface="Microsoft YaHei" panose="020B0503020204020204" charset="-122"/>
                <a:cs typeface="Times New Roman" panose="02020603050405020304" charset="0"/>
              </a:rPr>
              <a:t>Cr</a:t>
            </a:r>
            <a:r>
              <a:rPr lang="zh-CN" sz="2400" b="1">
                <a:latin typeface="Times New Roman" panose="02020603050405020304" charset="0"/>
                <a:ea typeface="Microsoft YaHei" panose="020B0503020204020204" charset="-122"/>
                <a:cs typeface="Times New Roman" panose="02020603050405020304" charset="0"/>
              </a:rPr>
              <a:t>低，原因是</a:t>
            </a:r>
            <a:r>
              <a:rPr lang="en-US" altLang="zh-CN" sz="2400" b="1">
                <a:latin typeface="Times New Roman" panose="02020603050405020304" charset="0"/>
                <a:ea typeface="Microsoft YaHei" panose="020B0503020204020204" charset="-122"/>
                <a:cs typeface="Times New Roman" panose="02020603050405020304" charset="0"/>
              </a:rPr>
              <a:t>_______________</a:t>
            </a:r>
            <a:r>
              <a:rPr lang="en-US" sz="2400" b="1">
                <a:latin typeface="Times New Roman" panose="02020603050405020304" charset="0"/>
                <a:ea typeface="Microsoft YaHei" panose="020B0503020204020204" charset="-122"/>
                <a:cs typeface="Times New Roman" panose="02020603050405020304" charset="0"/>
              </a:rPr>
              <a:t>___________________________</a:t>
            </a:r>
            <a:r>
              <a:rPr lang="zh-CN" sz="2400" b="1">
                <a:latin typeface="Times New Roman" panose="02020603050405020304" charset="0"/>
                <a:ea typeface="Microsoft YaHei" panose="020B0503020204020204" charset="-122"/>
                <a:cs typeface="Times New Roman" panose="02020603050405020304" charset="0"/>
              </a:rPr>
              <a:t>。</a:t>
            </a:r>
          </a:p>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晶体硅和碳化硅熔点较高的是</a:t>
            </a:r>
            <a:r>
              <a:rPr lang="en-US" sz="2400" b="1" u="sng">
                <a:solidFill>
                  <a:srgbClr val="000000"/>
                </a:solidFill>
                <a:latin typeface="Times New Roman" panose="02020603050405020304" charset="0"/>
                <a:ea typeface="Microsoft YaHei" panose="020B0503020204020204" charset="-122"/>
                <a:cs typeface="Times New Roman" panose="02020603050405020304" charset="0"/>
              </a:rPr>
              <a:t>	 </a:t>
            </a:r>
            <a:r>
              <a:rPr lang="en-US" sz="2400" b="1">
                <a:solidFill>
                  <a:srgbClr val="00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填化学式</a:t>
            </a:r>
            <a:r>
              <a:rPr lang="en-US" sz="2400" b="1">
                <a:solidFill>
                  <a:srgbClr val="00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endParaRPr lang="zh-CN"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3</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err="1">
                <a:solidFill>
                  <a:srgbClr val="000000"/>
                </a:solidFill>
                <a:latin typeface="Times New Roman" panose="02020603050405020304" charset="0"/>
                <a:ea typeface="Microsoft YaHei" panose="020B0503020204020204" charset="-122"/>
                <a:cs typeface="Times New Roman" panose="02020603050405020304" charset="0"/>
              </a:rPr>
              <a:t>MnS</a:t>
            </a:r>
            <a:r>
              <a:rPr lang="zh-CN" sz="2400" b="1">
                <a:solidFill>
                  <a:srgbClr val="000000"/>
                </a:solidFill>
                <a:latin typeface="Times New Roman" panose="02020603050405020304" charset="0"/>
                <a:ea typeface="Microsoft YaHei" panose="020B0503020204020204" charset="-122"/>
                <a:cs typeface="Times New Roman" panose="02020603050405020304" charset="0"/>
              </a:rPr>
              <a:t>晶胞与</a:t>
            </a:r>
            <a:r>
              <a:rPr lang="en-US" sz="2400" b="1">
                <a:solidFill>
                  <a:srgbClr val="000000"/>
                </a:solidFill>
                <a:latin typeface="Times New Roman" panose="02020603050405020304" charset="0"/>
                <a:ea typeface="Microsoft YaHei" panose="020B0503020204020204" charset="-122"/>
                <a:cs typeface="Times New Roman" panose="02020603050405020304" charset="0"/>
              </a:rPr>
              <a:t>NaCl</a:t>
            </a:r>
            <a:r>
              <a:rPr lang="zh-CN" sz="2400" b="1">
                <a:solidFill>
                  <a:srgbClr val="000000"/>
                </a:solidFill>
                <a:latin typeface="Times New Roman" panose="02020603050405020304" charset="0"/>
                <a:ea typeface="Microsoft YaHei" panose="020B0503020204020204" charset="-122"/>
                <a:cs typeface="Times New Roman" panose="02020603050405020304" charset="0"/>
              </a:rPr>
              <a:t>晶胞属于同种类型。前者的熔点明显高于后者，主要原因是：</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rPr>
              <a:t>______</a:t>
            </a:r>
            <a:r>
              <a:rPr lang="en-US" sz="2400" b="1" u="sng">
                <a:solidFill>
                  <a:srgbClr val="000000"/>
                </a:solidFill>
                <a:latin typeface="Times New Roman" panose="02020603050405020304" charset="0"/>
                <a:ea typeface="Microsoft YaHei" panose="020B0503020204020204" charset="-122"/>
                <a:cs typeface="Times New Roman" panose="02020603050405020304" charset="0"/>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p>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4</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Ti</a:t>
            </a:r>
            <a:r>
              <a:rPr lang="zh-CN" sz="2400" b="1">
                <a:latin typeface="Times New Roman" panose="02020603050405020304" charset="0"/>
                <a:ea typeface="Microsoft YaHei" panose="020B0503020204020204" charset="-122"/>
                <a:cs typeface="Times New Roman" panose="02020603050405020304" charset="0"/>
              </a:rPr>
              <a:t>的四卤化物熔点如下表所示，</a:t>
            </a:r>
            <a:r>
              <a:rPr lang="en-US" sz="2400" b="1">
                <a:latin typeface="Times New Roman" panose="02020603050405020304" charset="0"/>
                <a:ea typeface="Microsoft YaHei" panose="020B0503020204020204" charset="-122"/>
                <a:cs typeface="Times New Roman" panose="02020603050405020304" charset="0"/>
              </a:rPr>
              <a:t>TiF</a:t>
            </a:r>
            <a:r>
              <a:rPr lang="en-US" sz="2400" b="1" baseline="-25000">
                <a:latin typeface="Times New Roman" panose="02020603050405020304" charset="0"/>
                <a:ea typeface="Microsoft YaHei" panose="020B0503020204020204" charset="-122"/>
                <a:cs typeface="Times New Roman" panose="02020603050405020304" charset="0"/>
              </a:rPr>
              <a:t>4</a:t>
            </a:r>
            <a:r>
              <a:rPr lang="zh-CN" sz="2400" b="1">
                <a:latin typeface="Times New Roman" panose="02020603050405020304" charset="0"/>
                <a:ea typeface="Microsoft YaHei" panose="020B0503020204020204" charset="-122"/>
                <a:cs typeface="Times New Roman" panose="02020603050405020304" charset="0"/>
              </a:rPr>
              <a:t>熔点高于其他三种卤化物，自</a:t>
            </a:r>
            <a:r>
              <a:rPr lang="en-US" sz="2400" b="1">
                <a:latin typeface="Times New Roman" panose="02020603050405020304" charset="0"/>
                <a:ea typeface="Microsoft YaHei" panose="020B0503020204020204" charset="-122"/>
                <a:cs typeface="Times New Roman" panose="02020603050405020304" charset="0"/>
              </a:rPr>
              <a:t>TiCl</a:t>
            </a:r>
            <a:r>
              <a:rPr lang="en-US" sz="2400" b="1" baseline="-25000">
                <a:latin typeface="Times New Roman" panose="02020603050405020304" charset="0"/>
                <a:ea typeface="Microsoft YaHei" panose="020B0503020204020204" charset="-122"/>
                <a:cs typeface="Times New Roman" panose="02020603050405020304" charset="0"/>
              </a:rPr>
              <a:t>4</a:t>
            </a:r>
            <a:r>
              <a:rPr lang="zh-CN" sz="2400" b="1">
                <a:latin typeface="Times New Roman" panose="02020603050405020304" charset="0"/>
                <a:ea typeface="Microsoft YaHei" panose="020B0503020204020204" charset="-122"/>
                <a:cs typeface="Times New Roman" panose="02020603050405020304" charset="0"/>
              </a:rPr>
              <a:t>至</a:t>
            </a:r>
            <a:r>
              <a:rPr lang="en-US" sz="2400" b="1">
                <a:latin typeface="Times New Roman" panose="02020603050405020304" charset="0"/>
                <a:ea typeface="Microsoft YaHei" panose="020B0503020204020204" charset="-122"/>
                <a:cs typeface="Times New Roman" panose="02020603050405020304" charset="0"/>
              </a:rPr>
              <a:t>TiI</a:t>
            </a:r>
            <a:r>
              <a:rPr lang="en-US" sz="2400" b="1" baseline="-25000">
                <a:latin typeface="Times New Roman" panose="02020603050405020304" charset="0"/>
                <a:ea typeface="Microsoft YaHei" panose="020B0503020204020204" charset="-122"/>
                <a:cs typeface="Times New Roman" panose="02020603050405020304" charset="0"/>
              </a:rPr>
              <a:t>4</a:t>
            </a:r>
            <a:r>
              <a:rPr lang="zh-CN" sz="2400" b="1">
                <a:latin typeface="Times New Roman" panose="02020603050405020304" charset="0"/>
                <a:ea typeface="Microsoft YaHei" panose="020B0503020204020204" charset="-122"/>
                <a:cs typeface="Times New Roman" panose="02020603050405020304" charset="0"/>
              </a:rPr>
              <a:t>熔点依次升高，原因是</a:t>
            </a:r>
            <a:r>
              <a:rPr lang="en-US" sz="2400" b="1">
                <a:latin typeface="Times New Roman" panose="02020603050405020304" charset="0"/>
                <a:ea typeface="Microsoft YaHei" panose="020B0503020204020204" charset="-122"/>
                <a:cs typeface="Times New Roman" panose="02020603050405020304" charset="0"/>
              </a:rPr>
              <a:t>________________________________________</a:t>
            </a:r>
            <a:r>
              <a:rPr lang="zh-CN" sz="2400" b="1">
                <a:latin typeface="Times New Roman" panose="02020603050405020304" charset="0"/>
                <a:ea typeface="Microsoft YaHei" panose="020B0503020204020204" charset="-122"/>
                <a:cs typeface="Times New Roman" panose="02020603050405020304" charset="0"/>
              </a:rPr>
              <a:t>。</a:t>
            </a:r>
          </a:p>
          <a:p>
            <a:pPr indent="0">
              <a:lnSpc>
                <a:spcPct val="120000"/>
              </a:lnSpc>
            </a:pPr>
            <a:endParaRPr lang="zh-CN" altLang="en-US" sz="2400" b="1">
              <a:latin typeface="Times New Roman" panose="02020603050405020304" charset="0"/>
              <a:ea typeface="Microsoft YaHei" panose="020B0503020204020204" charset="-122"/>
              <a:cs typeface="Times New Roman" panose="02020603050405020304" charset="0"/>
            </a:endParaRPr>
          </a:p>
          <a:p>
            <a:pPr indent="0">
              <a:lnSpc>
                <a:spcPct val="120000"/>
              </a:lnSpc>
            </a:pPr>
            <a:endParaRPr lang="zh-CN" altLang="en-US" sz="2400" b="1">
              <a:latin typeface="Times New Roman" panose="02020603050405020304" charset="0"/>
              <a:ea typeface="Microsoft YaHei" panose="020B0503020204020204" charset="-122"/>
              <a:cs typeface="Times New Roman" panose="02020603050405020304" charset="0"/>
            </a:endParaRPr>
          </a:p>
          <a:p>
            <a:pPr indent="0">
              <a:lnSpc>
                <a:spcPct val="120000"/>
              </a:lnSpc>
            </a:pP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4" name="文本框 3"/>
          <p:cNvSpPr txBox="1"/>
          <p:nvPr/>
        </p:nvSpPr>
        <p:spPr>
          <a:xfrm>
            <a:off x="3392097" y="2560003"/>
            <a:ext cx="6515735" cy="460375"/>
          </a:xfrm>
          <a:prstGeom prst="rect">
            <a:avLst/>
          </a:prstGeom>
          <a:noFill/>
        </p:spPr>
        <p:txBody>
          <a:bodyPr wrap="none" rtlCol="0">
            <a:spAutoFit/>
          </a:bodyPr>
          <a:lstStyle/>
          <a:p>
            <a:pPr algn="ct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K</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的原子半径较大且价电子数较少，金属键较弱</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8" name="文本框 7"/>
          <p:cNvSpPr txBox="1"/>
          <p:nvPr/>
        </p:nvSpPr>
        <p:spPr>
          <a:xfrm>
            <a:off x="5360987" y="3102228"/>
            <a:ext cx="657225" cy="460375"/>
          </a:xfrm>
          <a:prstGeom prst="rect">
            <a:avLst/>
          </a:prstGeom>
          <a:noFill/>
        </p:spPr>
        <p:txBody>
          <a:bodyPr wrap="none" rtlCol="0">
            <a:spAutoFit/>
          </a:bodyPr>
          <a:lstStyle/>
          <a:p>
            <a:r>
              <a:rPr lang="en-US" sz="2400" b="1" err="1">
                <a:solidFill>
                  <a:srgbClr val="FF0000"/>
                </a:solidFill>
                <a:latin typeface="Times New Roman" panose="02020603050405020304" charset="0"/>
                <a:ea typeface="Microsoft YaHei" panose="020B0503020204020204" charset="-122"/>
                <a:cs typeface="Times New Roman" panose="02020603050405020304" charset="0"/>
                <a:sym typeface="+mn-ea"/>
              </a:rPr>
              <a:t>SiC</a:t>
            </a: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10" name="文本框 9"/>
          <p:cNvSpPr txBox="1"/>
          <p:nvPr/>
        </p:nvSpPr>
        <p:spPr>
          <a:xfrm>
            <a:off x="923925" y="3939434"/>
            <a:ext cx="7964170" cy="460375"/>
          </a:xfrm>
          <a:prstGeom prst="rect">
            <a:avLst/>
          </a:prstGeom>
          <a:noFill/>
        </p:spPr>
        <p:txBody>
          <a:bodyPr wrap="none" rtlCol="0">
            <a:spAutoFit/>
          </a:bodyPr>
          <a:lstStyle/>
          <a:p>
            <a:r>
              <a:rPr lang="en-US" sz="2400" b="1" err="1">
                <a:solidFill>
                  <a:srgbClr val="FF0000"/>
                </a:solidFill>
                <a:latin typeface="Times New Roman" panose="02020603050405020304" charset="0"/>
                <a:ea typeface="Microsoft YaHei" panose="020B0503020204020204" charset="-122"/>
                <a:cs typeface="Times New Roman" panose="02020603050405020304" charset="0"/>
                <a:sym typeface="+mn-ea"/>
              </a:rPr>
              <a:t>MnS</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中阴阳离子所带电荷数比</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NaCl</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的多，离子键强度更大 </a:t>
            </a: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13" name="文本框 12"/>
          <p:cNvSpPr txBox="1"/>
          <p:nvPr/>
        </p:nvSpPr>
        <p:spPr>
          <a:xfrm>
            <a:off x="4227830" y="4771602"/>
            <a:ext cx="7964170" cy="876330"/>
          </a:xfrm>
          <a:prstGeom prst="rect">
            <a:avLst/>
          </a:prstGeom>
          <a:noFill/>
          <a:ln w="9525">
            <a:noFill/>
          </a:ln>
        </p:spPr>
        <p:txBody>
          <a:bodyPr wrap="square">
            <a:spAutoFit/>
          </a:bodyPr>
          <a:lstStyle/>
          <a:p>
            <a:pPr indent="0">
              <a:lnSpc>
                <a:spcPct val="110000"/>
              </a:lnSpc>
            </a:pPr>
            <a:r>
              <a:rPr lang="en-US" sz="2400" b="1">
                <a:solidFill>
                  <a:srgbClr val="FF0000"/>
                </a:solidFill>
                <a:latin typeface="Times New Roman" panose="02020603050405020304" charset="0"/>
                <a:ea typeface="Microsoft YaHei" panose="020B0503020204020204" charset="-122"/>
                <a:cs typeface="Times New Roman" panose="02020603050405020304" charset="0"/>
              </a:rPr>
              <a:t>TiF</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rPr>
              <a:t>4</a:t>
            </a:r>
            <a:r>
              <a:rPr lang="zh-CN" sz="2400" b="1">
                <a:solidFill>
                  <a:srgbClr val="FF0000"/>
                </a:solidFill>
                <a:latin typeface="Times New Roman" panose="02020603050405020304" charset="0"/>
                <a:ea typeface="Microsoft YaHei" panose="020B0503020204020204" charset="-122"/>
                <a:cs typeface="Times New Roman" panose="02020603050405020304" charset="0"/>
              </a:rPr>
              <a:t>为离子化合物，熔点高，其他三种均为共价化合物，随相对分子质量的增大分子间作用力增大，熔点逐渐升高</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graphicFrame>
        <p:nvGraphicFramePr>
          <p:cNvPr id="14" name="表格 13"/>
          <p:cNvGraphicFramePr>
            <a:graphicFrameLocks noGrp="1"/>
          </p:cNvGraphicFramePr>
          <p:nvPr>
            <p:custDataLst>
              <p:tags r:id="rId3"/>
            </p:custDataLst>
          </p:nvPr>
        </p:nvGraphicFramePr>
        <p:xfrm>
          <a:off x="478790" y="5417820"/>
          <a:ext cx="4197350" cy="1224915"/>
        </p:xfrm>
        <a:graphic>
          <a:graphicData uri="http://schemas.openxmlformats.org/drawingml/2006/table">
            <a:tbl>
              <a:tblPr firstRow="1" bandRow="1">
                <a:tableStyleId>{5940675A-B579-460E-94D1-54222C63F5DA}</a:tableStyleId>
              </a:tblPr>
              <a:tblGrid>
                <a:gridCol w="10140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72263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103314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gridCol w="81597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3"/>
                    </a:ext>
                  </a:extLst>
                </a:gridCol>
                <a:gridCol w="61150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4"/>
                    </a:ext>
                  </a:extLst>
                </a:gridCol>
              </a:tblGrid>
              <a:tr h="609600">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化合物</a:t>
                      </a:r>
                      <a:endParaRPr lang="en-US" altLang="en-US" sz="2000" b="1">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TiF</a:t>
                      </a:r>
                      <a:r>
                        <a:rPr lang="en-US" sz="2000" b="1" baseline="-25000">
                          <a:latin typeface="Times New Roman" panose="02020603050405020304" charset="0"/>
                          <a:ea typeface="Microsoft YaHei" panose="020B0503020204020204" charset="-122"/>
                          <a:cs typeface="Times New Roman" panose="02020603050405020304" charset="0"/>
                        </a:rPr>
                        <a:t>4</a:t>
                      </a:r>
                      <a:endParaRPr lang="en-US" altLang="en-US" sz="2000" b="1" baseline="-25000">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TiCl</a:t>
                      </a:r>
                      <a:r>
                        <a:rPr lang="en-US" sz="2000" b="1" baseline="-25000">
                          <a:latin typeface="Times New Roman" panose="02020603050405020304" charset="0"/>
                          <a:ea typeface="Microsoft YaHei" panose="020B0503020204020204" charset="-122"/>
                          <a:cs typeface="Times New Roman" panose="02020603050405020304" charset="0"/>
                        </a:rPr>
                        <a:t>4</a:t>
                      </a:r>
                      <a:endParaRPr lang="en-US" altLang="en-US" sz="2000" b="1" baseline="-25000">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TiBr</a:t>
                      </a:r>
                      <a:r>
                        <a:rPr lang="en-US" sz="2000" b="1" baseline="-25000">
                          <a:latin typeface="Times New Roman" panose="02020603050405020304" charset="0"/>
                          <a:ea typeface="Microsoft YaHei" panose="020B0503020204020204" charset="-122"/>
                          <a:cs typeface="Times New Roman" panose="02020603050405020304" charset="0"/>
                        </a:rPr>
                        <a:t>4</a:t>
                      </a:r>
                      <a:endParaRPr lang="en-US" altLang="en-US" sz="2000" b="1" baseline="-25000">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TiI</a:t>
                      </a:r>
                      <a:r>
                        <a:rPr lang="en-US" sz="2000" b="1" baseline="-25000">
                          <a:latin typeface="Times New Roman" panose="02020603050405020304" charset="0"/>
                          <a:ea typeface="Microsoft YaHei" panose="020B0503020204020204" charset="-122"/>
                          <a:cs typeface="Times New Roman" panose="02020603050405020304" charset="0"/>
                        </a:rPr>
                        <a:t>4</a:t>
                      </a:r>
                      <a:endParaRPr lang="en-US" altLang="en-US" sz="2000" b="1" baseline="-25000">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r h="615315">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熔点/℃</a:t>
                      </a:r>
                      <a:endParaRPr lang="en-US" altLang="en-US" sz="2000" b="1">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577</a:t>
                      </a:r>
                      <a:endParaRPr lang="en-US" altLang="en-US" sz="2000" b="1">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－24.12</a:t>
                      </a:r>
                      <a:endParaRPr lang="en-US" altLang="en-US" sz="2000" b="1">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38.3</a:t>
                      </a:r>
                      <a:endParaRPr lang="en-US" altLang="en-US" sz="2000" b="1">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000" b="1">
                          <a:latin typeface="Times New Roman" panose="02020603050405020304" charset="0"/>
                          <a:ea typeface="Microsoft YaHei" panose="020B0503020204020204" charset="-122"/>
                          <a:cs typeface="Times New Roman" panose="02020603050405020304" charset="0"/>
                        </a:rPr>
                        <a:t>155</a:t>
                      </a:r>
                      <a:endParaRPr lang="en-US" altLang="en-US" sz="2000" b="1">
                        <a:latin typeface="Times New Roman" panose="02020603050405020304" charset="0"/>
                        <a:ea typeface="Microsoft YaHei"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1"/>
                  </a:ext>
                </a:extLst>
              </a:tr>
            </a:tbl>
          </a:graphicData>
        </a:graphic>
      </p:graphicFrame>
      <p:sp>
        <p:nvSpPr>
          <p:cNvPr id="15" name="文本框 14"/>
          <p:cNvSpPr txBox="1"/>
          <p:nvPr/>
        </p:nvSpPr>
        <p:spPr>
          <a:xfrm>
            <a:off x="5689600" y="1705610"/>
            <a:ext cx="4027170" cy="460375"/>
          </a:xfrm>
          <a:prstGeom prst="rect">
            <a:avLst/>
          </a:prstGeom>
          <a:solidFill>
            <a:schemeClr val="accent2">
              <a:lumMod val="60000"/>
              <a:lumOff val="40000"/>
            </a:schemeClr>
          </a:solidFill>
        </p:spPr>
        <p:txBody>
          <a:bodyPr wrap="square" rtlCol="0">
            <a:spAutoFit/>
          </a:bodyPr>
          <a:lstStyle/>
          <a:p>
            <a:r>
              <a:rPr lang="zh-CN" altLang="en-US" sz="2400" b="1">
                <a:solidFill>
                  <a:srgbClr val="C00000"/>
                </a:solidFill>
              </a:rPr>
              <a:t>确定晶型</a:t>
            </a:r>
            <a:r>
              <a:rPr lang="en-US" altLang="zh-CN" sz="2400" b="1">
                <a:solidFill>
                  <a:srgbClr val="C00000"/>
                </a:solidFill>
              </a:rPr>
              <a:t>→</a:t>
            </a:r>
            <a:r>
              <a:rPr lang="zh-CN" altLang="en-US" sz="2400" b="1">
                <a:solidFill>
                  <a:srgbClr val="C00000"/>
                </a:solidFill>
              </a:rPr>
              <a:t>明确影响因素</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108" name="文本框 107"/>
          <p:cNvSpPr txBox="1"/>
          <p:nvPr/>
        </p:nvSpPr>
        <p:spPr>
          <a:xfrm>
            <a:off x="486410" y="2318385"/>
            <a:ext cx="11104880" cy="3634740"/>
          </a:xfrm>
          <a:prstGeom prst="rect">
            <a:avLst/>
          </a:prstGeom>
          <a:solidFill>
            <a:schemeClr val="bg1"/>
          </a:solidFill>
          <a:ln w="38100">
            <a:solidFill>
              <a:srgbClr val="FFC000"/>
            </a:solidFill>
          </a:ln>
        </p:spPr>
        <p:txBody>
          <a:bodyPr wrap="square">
            <a:spAutoFit/>
          </a:bodyPr>
          <a:lstStyle/>
          <a:p>
            <a:pPr indent="0">
              <a:lnSpc>
                <a:spcPct val="16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H</a:t>
            </a:r>
            <a:r>
              <a:rPr lang="en-US" sz="2400" b="1" baseline="-25000">
                <a:latin typeface="Times New Roman" panose="02020603050405020304" charset="0"/>
                <a:ea typeface="Microsoft YaHei" panose="020B0503020204020204" charset="-122"/>
                <a:cs typeface="Times New Roman" panose="02020603050405020304" charset="0"/>
              </a:rPr>
              <a:t>2</a:t>
            </a:r>
            <a:r>
              <a:rPr lang="en-US" sz="2400" b="1">
                <a:latin typeface="Times New Roman" panose="02020603050405020304" charset="0"/>
                <a:ea typeface="Microsoft YaHei" panose="020B0503020204020204" charset="-122"/>
                <a:cs typeface="Times New Roman" panose="02020603050405020304" charset="0"/>
              </a:rPr>
              <a:t>S</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CH</a:t>
            </a:r>
            <a:r>
              <a:rPr lang="en-US" sz="2400" b="1" baseline="-25000">
                <a:latin typeface="Times New Roman" panose="02020603050405020304" charset="0"/>
                <a:ea typeface="Microsoft YaHei" panose="020B0503020204020204" charset="-122"/>
                <a:cs typeface="Times New Roman" panose="02020603050405020304" charset="0"/>
              </a:rPr>
              <a:t>4</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H</a:t>
            </a:r>
            <a:r>
              <a:rPr lang="en-US" sz="2400" b="1" baseline="-25000">
                <a:latin typeface="Times New Roman" panose="02020603050405020304" charset="0"/>
                <a:ea typeface="Microsoft YaHei" panose="020B0503020204020204" charset="-122"/>
                <a:cs typeface="Times New Roman" panose="02020603050405020304" charset="0"/>
              </a:rPr>
              <a:t>2</a:t>
            </a:r>
            <a:r>
              <a:rPr lang="en-US" sz="2400" b="1">
                <a:latin typeface="Times New Roman" panose="02020603050405020304" charset="0"/>
                <a:ea typeface="Microsoft YaHei" panose="020B0503020204020204" charset="-122"/>
                <a:cs typeface="Times New Roman" panose="02020603050405020304" charset="0"/>
              </a:rPr>
              <a:t>O</a:t>
            </a:r>
            <a:r>
              <a:rPr lang="zh-CN" sz="2400" b="1">
                <a:latin typeface="Times New Roman" panose="02020603050405020304" charset="0"/>
                <a:ea typeface="Microsoft YaHei" panose="020B0503020204020204" charset="-122"/>
                <a:cs typeface="Times New Roman" panose="02020603050405020304" charset="0"/>
              </a:rPr>
              <a:t>的沸点由高到低顺序为</a:t>
            </a:r>
            <a:r>
              <a:rPr lang="en-US" sz="2400" b="1" u="sng">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 </a:t>
            </a:r>
            <a:endParaRPr lang="zh-CN"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6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甲醇的沸点</a:t>
            </a:r>
            <a:r>
              <a:rPr lang="en-US" sz="2400" b="1">
                <a:latin typeface="Times New Roman" panose="02020603050405020304" charset="0"/>
                <a:ea typeface="Microsoft YaHei" panose="020B0503020204020204" charset="-122"/>
                <a:cs typeface="Times New Roman" panose="02020603050405020304" charset="0"/>
              </a:rPr>
              <a:t>(64.7℃)</a:t>
            </a:r>
            <a:r>
              <a:rPr lang="zh-CN" sz="2400" b="1">
                <a:latin typeface="Times New Roman" panose="02020603050405020304" charset="0"/>
                <a:ea typeface="Microsoft YaHei" panose="020B0503020204020204" charset="-122"/>
                <a:cs typeface="Times New Roman" panose="02020603050405020304" charset="0"/>
              </a:rPr>
              <a:t>介于水</a:t>
            </a:r>
            <a:r>
              <a:rPr lang="en-US" sz="2400" b="1">
                <a:latin typeface="Times New Roman" panose="02020603050405020304" charset="0"/>
                <a:ea typeface="Microsoft YaHei" panose="020B0503020204020204" charset="-122"/>
                <a:cs typeface="Times New Roman" panose="02020603050405020304" charset="0"/>
              </a:rPr>
              <a:t>(100℃)</a:t>
            </a:r>
            <a:r>
              <a:rPr lang="zh-CN" sz="2400" b="1">
                <a:latin typeface="Times New Roman" panose="02020603050405020304" charset="0"/>
                <a:ea typeface="Microsoft YaHei" panose="020B0503020204020204" charset="-122"/>
                <a:cs typeface="Times New Roman" panose="02020603050405020304" charset="0"/>
              </a:rPr>
              <a:t>和甲硫醇</a:t>
            </a:r>
            <a:r>
              <a:rPr lang="en-US" sz="2400" b="1">
                <a:latin typeface="Times New Roman" panose="02020603050405020304" charset="0"/>
                <a:ea typeface="Microsoft YaHei" panose="020B0503020204020204" charset="-122"/>
                <a:cs typeface="Times New Roman" panose="02020603050405020304" charset="0"/>
              </a:rPr>
              <a:t>(CH</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a:latin typeface="Times New Roman" panose="02020603050405020304" charset="0"/>
                <a:ea typeface="Microsoft YaHei" panose="020B0503020204020204" charset="-122"/>
                <a:cs typeface="Times New Roman" panose="02020603050405020304" charset="0"/>
              </a:rPr>
              <a:t>SH</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7.6C)</a:t>
            </a:r>
          </a:p>
          <a:p>
            <a:pPr indent="0">
              <a:lnSpc>
                <a:spcPct val="160000"/>
              </a:lnSpc>
            </a:pPr>
            <a:r>
              <a:rPr lang="en-US" sz="2400" b="1">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之间，其原因是：</a:t>
            </a:r>
            <a:r>
              <a:rPr lang="en-US" altLang="zh-CN"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a:t>
            </a:r>
            <a:endParaRPr lang="zh-CN"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6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3</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NH</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a:latin typeface="Times New Roman" panose="02020603050405020304" charset="0"/>
                <a:ea typeface="Microsoft YaHei" panose="020B0503020204020204" charset="-122"/>
                <a:cs typeface="Times New Roman" panose="02020603050405020304" charset="0"/>
              </a:rPr>
              <a:t>·BH</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分子中，与</a:t>
            </a:r>
            <a:r>
              <a:rPr lang="en-US" sz="2400" b="1">
                <a:latin typeface="Times New Roman" panose="02020603050405020304" charset="0"/>
                <a:ea typeface="Microsoft YaHei" panose="020B0503020204020204" charset="-122"/>
                <a:cs typeface="Times New Roman" panose="02020603050405020304" charset="0"/>
              </a:rPr>
              <a:t>N</a:t>
            </a:r>
            <a:r>
              <a:rPr lang="zh-CN" sz="2400" b="1">
                <a:latin typeface="Times New Roman" panose="02020603050405020304" charset="0"/>
                <a:ea typeface="Microsoft YaHei" panose="020B0503020204020204" charset="-122"/>
                <a:cs typeface="Times New Roman" panose="02020603050405020304" charset="0"/>
              </a:rPr>
              <a:t>原子相连的</a:t>
            </a:r>
            <a:r>
              <a:rPr lang="en-US" sz="2400" b="1">
                <a:latin typeface="Times New Roman" panose="02020603050405020304" charset="0"/>
                <a:ea typeface="Microsoft YaHei" panose="020B0503020204020204" charset="-122"/>
                <a:cs typeface="Times New Roman" panose="02020603050405020304" charset="0"/>
              </a:rPr>
              <a:t>H</a:t>
            </a:r>
            <a:r>
              <a:rPr lang="zh-CN" sz="2400" b="1">
                <a:latin typeface="Times New Roman" panose="02020603050405020304" charset="0"/>
                <a:ea typeface="Microsoft YaHei" panose="020B0503020204020204" charset="-122"/>
                <a:cs typeface="Times New Roman" panose="02020603050405020304" charset="0"/>
              </a:rPr>
              <a:t>呈正电性</a:t>
            </a:r>
            <a:r>
              <a:rPr lang="en-US" sz="2400" b="1">
                <a:latin typeface="Times New Roman" panose="02020603050405020304" charset="0"/>
                <a:ea typeface="Microsoft YaHei" panose="020B0503020204020204" charset="-122"/>
                <a:cs typeface="Times New Roman" panose="02020603050405020304" charset="0"/>
              </a:rPr>
              <a:t>(H</a:t>
            </a:r>
            <a:r>
              <a:rPr lang="en-US" sz="2400" b="1" baseline="30000" err="1">
                <a:latin typeface="Times New Roman" panose="02020603050405020304" charset="0"/>
                <a:ea typeface="Microsoft YaHei" panose="020B0503020204020204" charset="-122"/>
                <a:cs typeface="Times New Roman" panose="02020603050405020304" charset="0"/>
              </a:rPr>
              <a:t>δ+</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，与</a:t>
            </a:r>
            <a:r>
              <a:rPr lang="en-US" sz="2400" b="1">
                <a:latin typeface="Times New Roman" panose="02020603050405020304" charset="0"/>
                <a:ea typeface="Microsoft YaHei" panose="020B0503020204020204" charset="-122"/>
                <a:cs typeface="Times New Roman" panose="02020603050405020304" charset="0"/>
              </a:rPr>
              <a:t>B</a:t>
            </a:r>
            <a:r>
              <a:rPr lang="zh-CN" sz="2400" b="1">
                <a:latin typeface="Times New Roman" panose="02020603050405020304" charset="0"/>
                <a:ea typeface="Microsoft YaHei" panose="020B0503020204020204" charset="-122"/>
                <a:cs typeface="Times New Roman" panose="02020603050405020304" charset="0"/>
              </a:rPr>
              <a:t>原子</a:t>
            </a:r>
          </a:p>
          <a:p>
            <a:pPr indent="0">
              <a:lnSpc>
                <a:spcPct val="160000"/>
              </a:lnSpc>
            </a:pPr>
            <a:r>
              <a:rPr lang="zh-CN" sz="2400" b="1">
                <a:latin typeface="Times New Roman" panose="02020603050405020304" charset="0"/>
                <a:ea typeface="Microsoft YaHei" panose="020B0503020204020204" charset="-122"/>
                <a:cs typeface="Times New Roman" panose="02020603050405020304" charset="0"/>
              </a:rPr>
              <a:t> </a:t>
            </a:r>
            <a:r>
              <a:rPr lang="en-US" altLang="zh-CN" sz="2400" b="1">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相连的</a:t>
            </a:r>
            <a:r>
              <a:rPr lang="en-US" sz="2400" b="1">
                <a:latin typeface="Times New Roman" panose="02020603050405020304" charset="0"/>
                <a:ea typeface="Microsoft YaHei" panose="020B0503020204020204" charset="-122"/>
                <a:cs typeface="Times New Roman" panose="02020603050405020304" charset="0"/>
              </a:rPr>
              <a:t>H</a:t>
            </a:r>
            <a:r>
              <a:rPr lang="zh-CN" sz="2400" b="1">
                <a:latin typeface="Times New Roman" panose="02020603050405020304" charset="0"/>
                <a:ea typeface="Microsoft YaHei" panose="020B0503020204020204" charset="-122"/>
                <a:cs typeface="Times New Roman" panose="02020603050405020304" charset="0"/>
              </a:rPr>
              <a:t>呈负电性</a:t>
            </a:r>
            <a:r>
              <a:rPr lang="en-US" sz="2400" b="1">
                <a:latin typeface="Times New Roman" panose="02020603050405020304" charset="0"/>
                <a:ea typeface="Microsoft YaHei" panose="020B0503020204020204" charset="-122"/>
                <a:cs typeface="Times New Roman" panose="02020603050405020304" charset="0"/>
              </a:rPr>
              <a:t>(H</a:t>
            </a:r>
            <a:r>
              <a:rPr lang="en-US" sz="2400" b="1" baseline="30000" err="1">
                <a:latin typeface="Times New Roman" panose="02020603050405020304" charset="0"/>
                <a:ea typeface="Microsoft YaHei" panose="020B0503020204020204" charset="-122"/>
                <a:cs typeface="Times New Roman" panose="02020603050405020304" charset="0"/>
              </a:rPr>
              <a:t>δ-</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CH</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a:latin typeface="Times New Roman" panose="02020603050405020304" charset="0"/>
                <a:ea typeface="Microsoft YaHei" panose="020B0503020204020204" charset="-122"/>
                <a:cs typeface="Times New Roman" panose="02020603050405020304" charset="0"/>
              </a:rPr>
              <a:t>CH</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的熔点比</a:t>
            </a:r>
            <a:r>
              <a:rPr lang="en-US" sz="2400" b="1">
                <a:latin typeface="Times New Roman" panose="02020603050405020304" charset="0"/>
                <a:ea typeface="Microsoft YaHei" panose="020B0503020204020204" charset="-122"/>
                <a:cs typeface="Times New Roman" panose="02020603050405020304" charset="0"/>
              </a:rPr>
              <a:t>NH</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a:latin typeface="Times New Roman" panose="02020603050405020304" charset="0"/>
                <a:ea typeface="Microsoft YaHei" panose="020B0503020204020204" charset="-122"/>
                <a:cs typeface="Times New Roman" panose="02020603050405020304" charset="0"/>
              </a:rPr>
              <a:t>BH</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a:latin typeface="Times New Roman" panose="02020603050405020304" charset="0"/>
                <a:ea typeface="Microsoft YaHei" panose="020B0503020204020204" charset="-122"/>
                <a:cs typeface="Times New Roman" panose="02020603050405020304" charset="0"/>
              </a:rPr>
              <a:t>____________(</a:t>
            </a:r>
            <a:r>
              <a:rPr lang="zh-CN" sz="2400" b="1">
                <a:latin typeface="Times New Roman" panose="02020603050405020304" charset="0"/>
                <a:ea typeface="Microsoft YaHei" panose="020B0503020204020204" charset="-122"/>
                <a:cs typeface="Times New Roman" panose="02020603050405020304" charset="0"/>
              </a:rPr>
              <a:t>填</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高</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或</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低</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a:t>
            </a:r>
          </a:p>
          <a:p>
            <a:pPr indent="0">
              <a:lnSpc>
                <a:spcPct val="160000"/>
              </a:lnSpc>
            </a:pPr>
            <a:r>
              <a:rPr lang="zh-CN" sz="2400" b="1">
                <a:latin typeface="Times New Roman" panose="02020603050405020304" charset="0"/>
                <a:ea typeface="Microsoft YaHei" panose="020B0503020204020204" charset="-122"/>
                <a:cs typeface="Times New Roman" panose="02020603050405020304" charset="0"/>
              </a:rPr>
              <a:t> </a:t>
            </a:r>
            <a:r>
              <a:rPr lang="en-US" altLang="zh-CN" sz="2400" b="1">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原因是在</a:t>
            </a:r>
            <a:r>
              <a:rPr lang="en-US" sz="2400" b="1">
                <a:latin typeface="Times New Roman" panose="02020603050405020304" charset="0"/>
                <a:ea typeface="Microsoft YaHei" panose="020B0503020204020204" charset="-122"/>
                <a:cs typeface="Times New Roman" panose="02020603050405020304" charset="0"/>
              </a:rPr>
              <a:t>NH</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a:latin typeface="Times New Roman" panose="02020603050405020304" charset="0"/>
                <a:ea typeface="Microsoft YaHei" panose="020B0503020204020204" charset="-122"/>
                <a:cs typeface="Times New Roman" panose="02020603050405020304" charset="0"/>
              </a:rPr>
              <a:t>BH</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分子之间，存在</a:t>
            </a:r>
            <a:r>
              <a:rPr lang="en-US" sz="2400" b="1">
                <a:latin typeface="Times New Roman" panose="02020603050405020304" charset="0"/>
                <a:ea typeface="Microsoft YaHei" panose="020B0503020204020204" charset="-122"/>
                <a:cs typeface="Times New Roman" panose="02020603050405020304" charset="0"/>
              </a:rPr>
              <a:t>_________________________</a:t>
            </a:r>
            <a:r>
              <a:rPr lang="zh-CN" sz="2400" b="1">
                <a:latin typeface="Times New Roman" panose="02020603050405020304" charset="0"/>
                <a:ea typeface="Microsoft YaHei" panose="020B0503020204020204" charset="-122"/>
                <a:cs typeface="Times New Roman" panose="02020603050405020304" charset="0"/>
              </a:rPr>
              <a:t>，也称</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双氢键</a:t>
            </a:r>
            <a:r>
              <a:rPr lang="en-US" sz="2400" b="1">
                <a:latin typeface="Times New Roman" panose="02020603050405020304" charset="0"/>
                <a:ea typeface="Microsoft YaHei" panose="020B0503020204020204" charset="-122"/>
                <a:cs typeface="Times New Roman" panose="02020603050405020304" charset="0"/>
              </a:rPr>
              <a:t>”</a:t>
            </a:r>
            <a:r>
              <a:rPr lang="zh-CN" sz="2400" b="1">
                <a:latin typeface="Times New Roman" panose="02020603050405020304" charset="0"/>
                <a:ea typeface="Microsoft YaHei" panose="020B0503020204020204" charset="-122"/>
                <a:cs typeface="Times New Roman" panose="02020603050405020304" charset="0"/>
              </a:rPr>
              <a:t>。</a:t>
            </a:r>
            <a:r>
              <a:rPr lang="en-US" sz="2400" b="1">
                <a:solidFill>
                  <a:srgbClr val="4F81BD"/>
                </a:solidFill>
                <a:latin typeface="Times New Roman" panose="02020603050405020304" charset="0"/>
                <a:ea typeface="Microsoft YaHei" panose="020B0503020204020204" charset="-122"/>
                <a:cs typeface="Times New Roman" panose="02020603050405020304" charset="0"/>
              </a:rPr>
              <a:t>    </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1" name="文本框 10"/>
          <p:cNvSpPr txBox="1"/>
          <p:nvPr/>
        </p:nvSpPr>
        <p:spPr>
          <a:xfrm>
            <a:off x="6849354" y="2405697"/>
            <a:ext cx="2165350" cy="460375"/>
          </a:xfrm>
          <a:prstGeom prst="rect">
            <a:avLst/>
          </a:prstGeom>
          <a:noFill/>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H</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O&gt;H</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S&gt;CH</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4</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2" name="文本框 11"/>
          <p:cNvSpPr txBox="1"/>
          <p:nvPr/>
        </p:nvSpPr>
        <p:spPr>
          <a:xfrm>
            <a:off x="3279140" y="3504565"/>
            <a:ext cx="6583680" cy="829945"/>
          </a:xfrm>
          <a:prstGeom prst="rect">
            <a:avLst/>
          </a:prstGeom>
          <a:noFill/>
        </p:spPr>
        <p:txBody>
          <a:bodyPr wrap="none" rtlCol="0">
            <a:spAutoFit/>
          </a:bodyPr>
          <a:lstStyle/>
          <a:p>
            <a:pPr algn="l"/>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甲硫醇不能形成分子间氢键，而水和甲醇均能，</a:t>
            </a:r>
          </a:p>
          <a:p>
            <a:pPr algn="l"/>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且水比甲醇的氢键多</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5314950" y="5356225"/>
            <a:ext cx="2917190" cy="460375"/>
          </a:xfrm>
          <a:prstGeom prst="rect">
            <a:avLst/>
          </a:prstGeom>
          <a:noFill/>
        </p:spPr>
        <p:txBody>
          <a:bodyPr wrap="none" rtlCol="0">
            <a:spAutoFit/>
          </a:bodyPr>
          <a:lstStyle/>
          <a:p>
            <a:pPr indent="0"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H</a:t>
            </a:r>
            <a:r>
              <a:rPr lang="en-US" sz="24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δ+</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与</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H</a:t>
            </a:r>
            <a:r>
              <a:rPr lang="en-US" sz="24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δ−</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的静电作用</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7" name="文本框 16"/>
          <p:cNvSpPr txBox="1"/>
          <p:nvPr/>
        </p:nvSpPr>
        <p:spPr>
          <a:xfrm>
            <a:off x="7766050" y="4804410"/>
            <a:ext cx="792480" cy="460375"/>
          </a:xfrm>
          <a:prstGeom prst="rect">
            <a:avLst/>
          </a:prstGeom>
          <a:noFill/>
        </p:spPr>
        <p:txBody>
          <a:bodyPr wrap="none" rtlCol="0">
            <a:spAutoFit/>
          </a:bodyPr>
          <a:lstStyle/>
          <a:p>
            <a:pPr algn="l"/>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低</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2" name="文本框 1"/>
          <p:cNvSpPr txBox="1"/>
          <p:nvPr/>
        </p:nvSpPr>
        <p:spPr>
          <a:xfrm>
            <a:off x="601345" y="1727835"/>
            <a:ext cx="4180205" cy="460375"/>
          </a:xfrm>
          <a:prstGeom prst="rect">
            <a:avLst/>
          </a:prstGeom>
          <a:solidFill>
            <a:schemeClr val="accent3">
              <a:lumMod val="20000"/>
              <a:lumOff val="80000"/>
            </a:schemeClr>
          </a:solidFill>
        </p:spPr>
        <p:txBody>
          <a:bodyPr wrap="square" rtlCol="0">
            <a:spAutoFit/>
          </a:bodyPr>
          <a:lstStyle/>
          <a:p>
            <a:r>
              <a:rPr lang="en-US" altLang="zh-CN" sz="2400" b="1">
                <a:solidFill>
                  <a:srgbClr val="C00000"/>
                </a:solidFill>
                <a:latin typeface="Times New Roman" panose="02020603050405020304" charset="0"/>
                <a:cs typeface="Times New Roman" panose="02020603050405020304" charset="0"/>
                <a:sym typeface="+mn-ea"/>
              </a:rPr>
              <a:t>5</a:t>
            </a:r>
            <a:r>
              <a:rPr lang="zh-CN" altLang="en-US" sz="2400" b="1">
                <a:solidFill>
                  <a:srgbClr val="C00000"/>
                </a:solidFill>
                <a:latin typeface="Times New Roman" panose="02020603050405020304" charset="0"/>
                <a:cs typeface="Times New Roman" panose="02020603050405020304" charset="0"/>
                <a:sym typeface="+mn-ea"/>
              </a:rPr>
              <a:t>、物质的熔沸点、溶解性等</a:t>
            </a:r>
          </a:p>
        </p:txBody>
      </p:sp>
      <p:sp>
        <p:nvSpPr>
          <p:cNvPr id="4" name="文本框 3"/>
          <p:cNvSpPr txBox="1"/>
          <p:nvPr/>
        </p:nvSpPr>
        <p:spPr>
          <a:xfrm>
            <a:off x="5689600" y="1705610"/>
            <a:ext cx="4027170" cy="460375"/>
          </a:xfrm>
          <a:prstGeom prst="rect">
            <a:avLst/>
          </a:prstGeom>
          <a:solidFill>
            <a:schemeClr val="accent2">
              <a:lumMod val="60000"/>
              <a:lumOff val="40000"/>
            </a:schemeClr>
          </a:solidFill>
        </p:spPr>
        <p:txBody>
          <a:bodyPr wrap="square" rtlCol="0">
            <a:spAutoFit/>
          </a:bodyPr>
          <a:lstStyle/>
          <a:p>
            <a:r>
              <a:rPr lang="zh-CN" altLang="en-US" sz="2400" b="1">
                <a:solidFill>
                  <a:srgbClr val="C00000"/>
                </a:solidFill>
              </a:rPr>
              <a:t>确定晶型</a:t>
            </a:r>
            <a:r>
              <a:rPr lang="en-US" altLang="zh-CN" sz="2400" b="1">
                <a:solidFill>
                  <a:srgbClr val="C00000"/>
                </a:solidFill>
              </a:rPr>
              <a:t>→</a:t>
            </a:r>
            <a:r>
              <a:rPr lang="zh-CN" altLang="en-US" sz="2400" b="1">
                <a:solidFill>
                  <a:srgbClr val="C00000"/>
                </a:solidFill>
              </a:rPr>
              <a:t>明确影响因素</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 grpId="0"/>
      <p:bldP spid="12"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3" name="文本框 2"/>
          <p:cNvSpPr txBox="1"/>
          <p:nvPr/>
        </p:nvSpPr>
        <p:spPr>
          <a:xfrm>
            <a:off x="6205855" y="1106805"/>
            <a:ext cx="20491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微粒间作用力</a:t>
            </a:r>
          </a:p>
        </p:txBody>
      </p:sp>
      <p:sp>
        <p:nvSpPr>
          <p:cNvPr id="2" name="文本框 1"/>
          <p:cNvSpPr txBox="1"/>
          <p:nvPr/>
        </p:nvSpPr>
        <p:spPr>
          <a:xfrm>
            <a:off x="301625" y="2304415"/>
            <a:ext cx="11795125" cy="1420495"/>
          </a:xfrm>
          <a:prstGeom prst="rect">
            <a:avLst/>
          </a:prstGeom>
          <a:solidFill>
            <a:schemeClr val="bg1"/>
          </a:solidFill>
          <a:ln w="38100">
            <a:noFill/>
          </a:ln>
        </p:spPr>
        <p:txBody>
          <a:bodyPr wrap="square">
            <a:spAutoFit/>
          </a:bodyPr>
          <a:lstStyle/>
          <a:p>
            <a:pPr indent="0">
              <a:lnSpc>
                <a:spcPct val="12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ZnF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具有较高的熔点（</a:t>
            </a:r>
            <a:r>
              <a:rPr lang="en-US" sz="2400" b="1">
                <a:solidFill>
                  <a:srgbClr val="000000"/>
                </a:solidFill>
                <a:latin typeface="Times New Roman" panose="02020603050405020304" charset="0"/>
                <a:ea typeface="Microsoft YaHei" panose="020B0503020204020204" charset="-122"/>
                <a:cs typeface="Times New Roman" panose="02020603050405020304" charset="0"/>
              </a:rPr>
              <a:t>872 ℃)</a:t>
            </a:r>
            <a:r>
              <a:rPr lang="zh-CN" sz="2400" b="1">
                <a:solidFill>
                  <a:srgbClr val="000000"/>
                </a:solidFill>
                <a:latin typeface="Times New Roman" panose="02020603050405020304" charset="0"/>
                <a:ea typeface="Microsoft YaHei" panose="020B0503020204020204" charset="-122"/>
                <a:cs typeface="Times New Roman" panose="02020603050405020304" charset="0"/>
              </a:rPr>
              <a:t>，不溶于有机溶剂。而</a:t>
            </a:r>
            <a:r>
              <a:rPr lang="en-US" sz="2400" b="1">
                <a:solidFill>
                  <a:srgbClr val="000000"/>
                </a:solidFill>
                <a:latin typeface="Times New Roman" panose="02020603050405020304" charset="0"/>
                <a:ea typeface="Microsoft YaHei" panose="020B0503020204020204" charset="-122"/>
                <a:cs typeface="Times New Roman" panose="02020603050405020304" charset="0"/>
              </a:rPr>
              <a:t>ZnCl</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p>
          <a:p>
            <a:pPr indent="0">
              <a:lnSpc>
                <a:spcPct val="120000"/>
              </a:lnSpc>
            </a:pPr>
            <a:r>
              <a:rPr lang="zh-CN" sz="2400" b="1">
                <a:solidFill>
                  <a:srgbClr val="000000"/>
                </a:solidFill>
                <a:latin typeface="Times New Roman" panose="02020603050405020304" charset="0"/>
                <a:ea typeface="Microsoft YaHei" panose="020B0503020204020204" charset="-122"/>
                <a:cs typeface="Times New Roman" panose="02020603050405020304" charset="0"/>
              </a:rPr>
              <a:t> </a:t>
            </a:r>
            <a:r>
              <a:rPr lang="en-US" altLang="zh-CN" sz="2400" b="1">
                <a:solidFill>
                  <a:srgbClr val="000000"/>
                </a:solidFill>
                <a:latin typeface="Times New Roman" panose="02020603050405020304" charset="0"/>
                <a:ea typeface="Microsoft YaHei" panose="020B0503020204020204" charset="-122"/>
                <a:cs typeface="Times New Roman" panose="02020603050405020304" charset="0"/>
              </a:rPr>
              <a:t> </a:t>
            </a:r>
            <a:r>
              <a:rPr lang="en-US" sz="2400" b="1">
                <a:solidFill>
                  <a:srgbClr val="000000"/>
                </a:solidFill>
                <a:latin typeface="Times New Roman" panose="02020603050405020304" charset="0"/>
                <a:ea typeface="Microsoft YaHei" panose="020B0503020204020204" charset="-122"/>
                <a:cs typeface="Times New Roman" panose="02020603050405020304" charset="0"/>
              </a:rPr>
              <a:t>ZnBr</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ZnI</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能够溶于乙醇、乙醚等有机溶剂，原因是</a:t>
            </a:r>
            <a:r>
              <a:rPr lang="en-US" sz="2400" b="1">
                <a:solidFill>
                  <a:srgbClr val="000000"/>
                </a:solidFill>
                <a:latin typeface="Times New Roman" panose="02020603050405020304" charset="0"/>
                <a:ea typeface="Microsoft YaHei" panose="020B0503020204020204" charset="-122"/>
                <a:cs typeface="Times New Roman" panose="02020603050405020304" charset="0"/>
              </a:rPr>
              <a:t>________________</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endParaRPr lang="en-US"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20000"/>
              </a:lnSpc>
            </a:pPr>
            <a:r>
              <a:rPr lang="en-US" sz="2400" b="1">
                <a:solidFill>
                  <a:srgbClr val="FF0000"/>
                </a:solidFill>
                <a:latin typeface="Times New Roman" panose="02020603050405020304" charset="0"/>
                <a:ea typeface="Microsoft YaHei" panose="020B0503020204020204" charset="-122"/>
                <a:cs typeface="Times New Roman" panose="02020603050405020304" charset="0"/>
              </a:rPr>
              <a:t>  </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4" name="文本框 3"/>
          <p:cNvSpPr txBox="1"/>
          <p:nvPr/>
        </p:nvSpPr>
        <p:spPr>
          <a:xfrm>
            <a:off x="278130" y="3677285"/>
            <a:ext cx="11804015" cy="2899255"/>
          </a:xfrm>
          <a:prstGeom prst="rect">
            <a:avLst/>
          </a:prstGeom>
          <a:solidFill>
            <a:schemeClr val="bg1"/>
          </a:solidFill>
          <a:ln w="38100">
            <a:noFill/>
          </a:ln>
        </p:spPr>
        <p:txBody>
          <a:bodyPr wrap="square">
            <a:spAutoFit/>
          </a:bodyPr>
          <a:lstStyle/>
          <a:p>
            <a:pPr>
              <a:lnSpc>
                <a:spcPct val="110000"/>
              </a:lnSpc>
            </a:pPr>
            <a:endPar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a:lnSpc>
                <a:spcPct val="110000"/>
              </a:lnSpc>
            </a:pPr>
            <a:endPar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a:lnSpc>
                <a:spcPct val="110000"/>
              </a:lnSpc>
            </a:pP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zh-CN" alt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zh-CN" altLang="zh-CN" sz="2400" b="1">
                <a:latin typeface="Times New Roman" panose="02020603050405020304" charset="0"/>
                <a:ea typeface="Microsoft YaHei" panose="020B0503020204020204" charset="-122"/>
                <a:cs typeface="Times New Roman" panose="02020603050405020304" charset="0"/>
              </a:rPr>
              <a:t>化合物</a:t>
            </a:r>
            <a:r>
              <a:rPr lang="en-US" altLang="zh-CN" sz="2400" b="1">
                <a:latin typeface="Times New Roman" panose="02020603050405020304" charset="0"/>
                <a:ea typeface="Microsoft YaHei" panose="020B0503020204020204" charset="-122"/>
                <a:cs typeface="Times New Roman" panose="02020603050405020304" charset="0"/>
              </a:rPr>
              <a:t>I</a:t>
            </a:r>
            <a:r>
              <a:rPr lang="zh-CN" altLang="zh-CN" sz="2400" b="1">
                <a:latin typeface="Times New Roman" panose="02020603050405020304" charset="0"/>
                <a:ea typeface="Microsoft YaHei" panose="020B0503020204020204" charset="-122"/>
                <a:cs typeface="Times New Roman" panose="02020603050405020304" charset="0"/>
              </a:rPr>
              <a:t>与化合物</a:t>
            </a:r>
            <a:r>
              <a:rPr lang="en-US" altLang="zh-CN" sz="2400" b="1">
                <a:latin typeface="Times New Roman" panose="02020603050405020304" charset="0"/>
                <a:ea typeface="Microsoft YaHei" panose="020B0503020204020204" charset="-122"/>
                <a:cs typeface="Times New Roman" panose="02020603050405020304" charset="0"/>
              </a:rPr>
              <a:t>Ⅲ</a:t>
            </a:r>
            <a:r>
              <a:rPr lang="zh-CN" altLang="zh-CN" sz="2400" b="1">
                <a:latin typeface="Times New Roman" panose="02020603050405020304" charset="0"/>
                <a:ea typeface="Microsoft YaHei" panose="020B0503020204020204" charset="-122"/>
                <a:cs typeface="Times New Roman" panose="02020603050405020304" charset="0"/>
              </a:rPr>
              <a:t>相比，</a:t>
            </a:r>
            <a:r>
              <a:rPr lang="en-US" altLang="zh-CN" sz="2400" b="1">
                <a:latin typeface="Times New Roman" panose="02020603050405020304" charset="0"/>
                <a:ea typeface="Microsoft YaHei" panose="020B0503020204020204" charset="-122"/>
                <a:cs typeface="Times New Roman" panose="02020603050405020304" charset="0"/>
              </a:rPr>
              <a:t>                                      </a:t>
            </a:r>
            <a:r>
              <a:rPr lang="zh-CN" altLang="zh-CN" sz="2400" b="1">
                <a:latin typeface="Times New Roman" panose="02020603050405020304" charset="0"/>
                <a:ea typeface="Microsoft YaHei" panose="020B0503020204020204" charset="-122"/>
                <a:cs typeface="Times New Roman" panose="02020603050405020304" charset="0"/>
              </a:rPr>
              <a:t>水溶性较好的是</a:t>
            </a:r>
            <a:r>
              <a:rPr lang="en-US" altLang="zh-CN" sz="2400" b="1" u="sng">
                <a:latin typeface="Times New Roman" panose="02020603050405020304" charset="0"/>
                <a:ea typeface="Microsoft YaHei" panose="020B0503020204020204" charset="-122"/>
                <a:cs typeface="Times New Roman" panose="02020603050405020304" charset="0"/>
              </a:rPr>
              <a:t>	</a:t>
            </a:r>
            <a:r>
              <a:rPr lang="zh-CN" altLang="zh-CN" sz="2400" b="1">
                <a:latin typeface="Times New Roman" panose="02020603050405020304" charset="0"/>
                <a:ea typeface="Microsoft YaHei" panose="020B0503020204020204" charset="-122"/>
                <a:cs typeface="Times New Roman" panose="02020603050405020304" charset="0"/>
              </a:rPr>
              <a:t>。</a:t>
            </a:r>
          </a:p>
          <a:p>
            <a:pPr indent="0">
              <a:lnSpc>
                <a:spcPct val="110000"/>
              </a:lnSpc>
            </a:pPr>
            <a:endParaRPr lang="zh-CN"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lnSpc>
                <a:spcPct val="11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3</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H</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a:latin typeface="Times New Roman" panose="02020603050405020304" charset="0"/>
                <a:ea typeface="Microsoft YaHei" panose="020B0503020204020204" charset="-122"/>
                <a:cs typeface="Times New Roman" panose="02020603050405020304" charset="0"/>
              </a:rPr>
              <a:t>BO</a:t>
            </a:r>
            <a:r>
              <a:rPr lang="en-US" sz="2400" b="1" baseline="-25000">
                <a:latin typeface="Times New Roman" panose="02020603050405020304" charset="0"/>
                <a:ea typeface="Microsoft YaHei" panose="020B0503020204020204" charset="-122"/>
                <a:cs typeface="Times New Roman" panose="02020603050405020304" charset="0"/>
              </a:rPr>
              <a:t>3</a:t>
            </a:r>
            <a:r>
              <a:rPr lang="zh-CN" sz="2400" b="1">
                <a:latin typeface="Times New Roman" panose="02020603050405020304" charset="0"/>
                <a:ea typeface="Microsoft YaHei" panose="020B0503020204020204" charset="-122"/>
                <a:cs typeface="Times New Roman" panose="02020603050405020304" charset="0"/>
              </a:rPr>
              <a:t>在热水中比冷水中溶解度显著增大的</a:t>
            </a:r>
          </a:p>
          <a:p>
            <a:pPr indent="0">
              <a:lnSpc>
                <a:spcPct val="110000"/>
              </a:lnSpc>
            </a:pPr>
            <a:r>
              <a:rPr lang="en-US" altLang="zh-CN" sz="2400" b="1">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主要原因是</a:t>
            </a:r>
            <a:r>
              <a:rPr lang="en-US" sz="2400" b="1" u="sng">
                <a:latin typeface="Times New Roman" panose="02020603050405020304" charset="0"/>
                <a:ea typeface="Microsoft YaHei" panose="020B0503020204020204" charset="-122"/>
                <a:cs typeface="Times New Roman" panose="02020603050405020304" charset="0"/>
              </a:rPr>
              <a:t>                                                                         </a:t>
            </a:r>
            <a:r>
              <a:rPr lang="zh-CN" sz="2400" b="1">
                <a:latin typeface="Times New Roman" panose="02020603050405020304" charset="0"/>
                <a:ea typeface="Microsoft YaHei" panose="020B0503020204020204" charset="-122"/>
                <a:cs typeface="Times New Roman" panose="02020603050405020304" charset="0"/>
              </a:rPr>
              <a:t>。</a:t>
            </a:r>
            <a:endParaRPr lang="zh-CN" sz="2400" b="1">
              <a:solidFill>
                <a:srgbClr val="FF0000"/>
              </a:solidFill>
              <a:latin typeface="Times New Roman" panose="02020603050405020304" charset="0"/>
              <a:ea typeface="Microsoft YaHei" panose="020B0503020204020204" charset="-122"/>
              <a:cs typeface="Times New Roman" panose="02020603050405020304" charset="0"/>
            </a:endParaRPr>
          </a:p>
          <a:p>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0" name="文本框 9"/>
          <p:cNvSpPr txBox="1"/>
          <p:nvPr/>
        </p:nvSpPr>
        <p:spPr>
          <a:xfrm>
            <a:off x="2293176" y="5676556"/>
            <a:ext cx="5815139" cy="830997"/>
          </a:xfrm>
          <a:prstGeom prst="rect">
            <a:avLst/>
          </a:prstGeom>
          <a:noFill/>
        </p:spPr>
        <p:txBody>
          <a:bodyPr wrap="square" rtlCol="0">
            <a:spAutoFit/>
          </a:bodyPr>
          <a:lstStyle/>
          <a:p>
            <a:pPr indent="0" algn="l"/>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热水破坏了硼酸晶体中的氢键，并且硼酸分子与水形成分子间氢键，使溶解度增大。</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pic>
        <p:nvPicPr>
          <p:cNvPr id="13" name="图片 12"/>
          <p:cNvPicPr>
            <a:picLocks noChangeAspect="1"/>
          </p:cNvPicPr>
          <p:nvPr/>
        </p:nvPicPr>
        <p:blipFill>
          <a:blip r:embed="rId4" cstate="print"/>
          <a:stretch>
            <a:fillRect/>
          </a:stretch>
        </p:blipFill>
        <p:spPr>
          <a:xfrm>
            <a:off x="4645938" y="3683141"/>
            <a:ext cx="2584489" cy="1685641"/>
          </a:xfrm>
          <a:prstGeom prst="rect">
            <a:avLst/>
          </a:prstGeom>
          <a:solidFill>
            <a:schemeClr val="bg1"/>
          </a:solidFill>
        </p:spPr>
      </p:pic>
      <p:pic>
        <p:nvPicPr>
          <p:cNvPr id="30" name="图片 2"/>
          <p:cNvPicPr>
            <a:picLocks noChangeAspect="1"/>
          </p:cNvPicPr>
          <p:nvPr/>
        </p:nvPicPr>
        <p:blipFill>
          <a:blip r:embed="rId5" cstate="print"/>
          <a:stretch>
            <a:fillRect/>
          </a:stretch>
        </p:blipFill>
        <p:spPr>
          <a:xfrm>
            <a:off x="8504872" y="4872238"/>
            <a:ext cx="2351405" cy="1853565"/>
          </a:xfrm>
          <a:prstGeom prst="rect">
            <a:avLst/>
          </a:prstGeom>
          <a:solidFill>
            <a:schemeClr val="bg1"/>
          </a:solidFill>
          <a:ln>
            <a:noFill/>
          </a:ln>
        </p:spPr>
      </p:pic>
      <p:sp>
        <p:nvSpPr>
          <p:cNvPr id="11" name="矩形 10"/>
          <p:cNvSpPr/>
          <p:nvPr/>
        </p:nvSpPr>
        <p:spPr>
          <a:xfrm>
            <a:off x="278130" y="2348865"/>
            <a:ext cx="11859260" cy="4354195"/>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01345" y="1727835"/>
            <a:ext cx="4180205" cy="460375"/>
          </a:xfrm>
          <a:prstGeom prst="rect">
            <a:avLst/>
          </a:prstGeom>
          <a:solidFill>
            <a:schemeClr val="accent3">
              <a:lumMod val="20000"/>
              <a:lumOff val="80000"/>
            </a:schemeClr>
          </a:solidFill>
        </p:spPr>
        <p:txBody>
          <a:bodyPr wrap="square" rtlCol="0">
            <a:spAutoFit/>
          </a:bodyPr>
          <a:lstStyle/>
          <a:p>
            <a:r>
              <a:rPr lang="en-US" altLang="zh-CN" sz="2400" b="1">
                <a:solidFill>
                  <a:srgbClr val="C00000"/>
                </a:solidFill>
                <a:latin typeface="Times New Roman" panose="02020603050405020304" charset="0"/>
                <a:cs typeface="Times New Roman" panose="02020603050405020304" charset="0"/>
                <a:sym typeface="+mn-ea"/>
              </a:rPr>
              <a:t>5</a:t>
            </a:r>
            <a:r>
              <a:rPr lang="zh-CN" altLang="en-US" sz="2400" b="1">
                <a:solidFill>
                  <a:srgbClr val="C00000"/>
                </a:solidFill>
                <a:latin typeface="Times New Roman" panose="02020603050405020304" charset="0"/>
                <a:cs typeface="Times New Roman" panose="02020603050405020304" charset="0"/>
                <a:sym typeface="+mn-ea"/>
              </a:rPr>
              <a:t>、物质的熔沸点、溶解性等</a:t>
            </a:r>
          </a:p>
        </p:txBody>
      </p:sp>
      <p:sp>
        <p:nvSpPr>
          <p:cNvPr id="16" name="文本框 15"/>
          <p:cNvSpPr txBox="1"/>
          <p:nvPr/>
        </p:nvSpPr>
        <p:spPr>
          <a:xfrm>
            <a:off x="5689600" y="1705610"/>
            <a:ext cx="5459095" cy="460375"/>
          </a:xfrm>
          <a:prstGeom prst="rect">
            <a:avLst/>
          </a:prstGeom>
          <a:solidFill>
            <a:schemeClr val="accent2">
              <a:lumMod val="60000"/>
              <a:lumOff val="40000"/>
            </a:schemeClr>
          </a:solidFill>
        </p:spPr>
        <p:txBody>
          <a:bodyPr wrap="square" rtlCol="0">
            <a:spAutoFit/>
          </a:bodyPr>
          <a:lstStyle/>
          <a:p>
            <a:r>
              <a:rPr lang="zh-CN" sz="2400" b="1">
                <a:solidFill>
                  <a:srgbClr val="C00000"/>
                </a:solidFill>
              </a:rPr>
              <a:t>相似相溶</a:t>
            </a:r>
            <a:r>
              <a:rPr lang="en-US" altLang="zh-CN" sz="2400" b="1">
                <a:solidFill>
                  <a:srgbClr val="C00000"/>
                </a:solidFill>
              </a:rPr>
              <a:t>(</a:t>
            </a:r>
            <a:r>
              <a:rPr lang="zh-CN" altLang="en-US" sz="2400" b="1">
                <a:solidFill>
                  <a:srgbClr val="C00000"/>
                </a:solidFill>
              </a:rPr>
              <a:t>极性问题</a:t>
            </a:r>
            <a:r>
              <a:rPr lang="en-US" altLang="zh-CN" sz="2400" b="1">
                <a:solidFill>
                  <a:srgbClr val="C00000"/>
                </a:solidFill>
              </a:rPr>
              <a:t>)</a:t>
            </a:r>
            <a:r>
              <a:rPr lang="zh-CN" altLang="en-US" sz="2400" b="1">
                <a:solidFill>
                  <a:srgbClr val="C00000"/>
                </a:solidFill>
              </a:rPr>
              <a:t>、氢键、亲水基等</a:t>
            </a:r>
          </a:p>
        </p:txBody>
      </p:sp>
      <p:sp>
        <p:nvSpPr>
          <p:cNvPr id="15" name="文本框 14"/>
          <p:cNvSpPr txBox="1"/>
          <p:nvPr/>
        </p:nvSpPr>
        <p:spPr>
          <a:xfrm>
            <a:off x="601345" y="3138805"/>
            <a:ext cx="10697210" cy="534035"/>
          </a:xfrm>
          <a:prstGeom prst="rect">
            <a:avLst/>
          </a:prstGeom>
          <a:noFill/>
        </p:spPr>
        <p:txBody>
          <a:bodyPr wrap="square" rtlCol="0" anchor="t">
            <a:spAutoFit/>
          </a:bodyPr>
          <a:lstStyle/>
          <a:p>
            <a:pPr indent="0">
              <a:lnSpc>
                <a:spcPct val="120000"/>
              </a:lnSpc>
            </a:pP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ZnF</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为离子化合物，</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ZnCl</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ZnBr</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ZnI</a:t>
            </a:r>
            <a:r>
              <a:rPr lang="en-US" sz="2400" b="1" baseline="-25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的化学键以共价键为主、极性较小</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p>
        </p:txBody>
      </p:sp>
      <p:sp>
        <p:nvSpPr>
          <p:cNvPr id="17" name="文本框 16"/>
          <p:cNvSpPr txBox="1"/>
          <p:nvPr/>
        </p:nvSpPr>
        <p:spPr>
          <a:xfrm>
            <a:off x="9695180" y="4409994"/>
            <a:ext cx="1453515" cy="460375"/>
          </a:xfrm>
          <a:prstGeom prst="rect">
            <a:avLst/>
          </a:prstGeom>
          <a:noFill/>
        </p:spPr>
        <p:txBody>
          <a:bodyPr wrap="none" rtlCol="0">
            <a:spAutoFit/>
          </a:bodyPr>
          <a:lstStyle/>
          <a:p>
            <a:pPr algn="l"/>
            <a:r>
              <a:rPr lang="zh-CN" sz="2400" b="1" u="sng">
                <a:solidFill>
                  <a:srgbClr val="FF0000"/>
                </a:solidFill>
                <a:latin typeface="Times New Roman" panose="02020603050405020304" charset="0"/>
                <a:ea typeface="Microsoft YaHei" panose="020B0503020204020204" charset="-122"/>
                <a:cs typeface="Times New Roman" panose="02020603050405020304" charset="0"/>
                <a:sym typeface="+mn-ea"/>
              </a:rPr>
              <a:t>化合物</a:t>
            </a:r>
            <a:r>
              <a:rPr lang="en-US" sz="2400" b="1" u="sng">
                <a:solidFill>
                  <a:srgbClr val="FF0000"/>
                </a:solidFill>
                <a:latin typeface="Times New Roman" panose="02020603050405020304" charset="0"/>
                <a:ea typeface="Microsoft YaHei" panose="020B0503020204020204" charset="-122"/>
                <a:cs typeface="Times New Roman" panose="02020603050405020304" charset="0"/>
                <a:sym typeface="+mn-ea"/>
              </a:rPr>
              <a:t>III</a:t>
            </a:r>
            <a:endParaRPr lang="zh-CN" altLang="en-US" sz="2400" b="1" u="sng">
              <a:solidFill>
                <a:srgbClr val="FF0000"/>
              </a:solidFill>
              <a:latin typeface="Times New Roman" panose="02020603050405020304" charset="0"/>
              <a:ea typeface="Microsoft YaHei" panose="020B0503020204020204" charset="-122"/>
              <a:cs typeface="Times New Roman" panose="020206030504050203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6" name="文本框 5"/>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pPr algn="ctr"/>
            <a:r>
              <a:rPr lang="zh-CN" altLang="en-US" sz="2400" b="1"/>
              <a:t>均摊法和配位数</a:t>
            </a:r>
          </a:p>
        </p:txBody>
      </p:sp>
      <p:sp>
        <p:nvSpPr>
          <p:cNvPr id="3" name="文本框 2"/>
          <p:cNvSpPr txBox="1"/>
          <p:nvPr/>
        </p:nvSpPr>
        <p:spPr>
          <a:xfrm>
            <a:off x="3234690" y="1106805"/>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pic>
        <p:nvPicPr>
          <p:cNvPr id="11" name="图片 10"/>
          <p:cNvPicPr>
            <a:picLocks noChangeAspect="1"/>
          </p:cNvPicPr>
          <p:nvPr/>
        </p:nvPicPr>
        <p:blipFill>
          <a:blip r:embed="rId4" cstate="print"/>
          <a:stretch>
            <a:fillRect/>
          </a:stretch>
        </p:blipFill>
        <p:spPr>
          <a:xfrm>
            <a:off x="6146800" y="1989455"/>
            <a:ext cx="4816475" cy="1831340"/>
          </a:xfrm>
          <a:prstGeom prst="rect">
            <a:avLst/>
          </a:prstGeom>
          <a:noFill/>
          <a:ln w="25400">
            <a:solidFill>
              <a:schemeClr val="accent1"/>
            </a:solidFill>
          </a:ln>
        </p:spPr>
      </p:pic>
      <p:pic>
        <p:nvPicPr>
          <p:cNvPr id="12" name="图片 11"/>
          <p:cNvPicPr>
            <a:picLocks noChangeAspect="1"/>
          </p:cNvPicPr>
          <p:nvPr/>
        </p:nvPicPr>
        <p:blipFill>
          <a:blip r:embed="rId5" cstate="print"/>
          <a:stretch>
            <a:fillRect/>
          </a:stretch>
        </p:blipFill>
        <p:spPr>
          <a:xfrm>
            <a:off x="6146800" y="4015740"/>
            <a:ext cx="5001895" cy="2106295"/>
          </a:xfrm>
          <a:prstGeom prst="rect">
            <a:avLst/>
          </a:prstGeom>
          <a:noFill/>
          <a:ln w="25400">
            <a:solidFill>
              <a:schemeClr val="accent1"/>
            </a:solidFill>
          </a:ln>
        </p:spPr>
      </p:pic>
      <p:pic>
        <p:nvPicPr>
          <p:cNvPr id="16" name="图片 15"/>
          <p:cNvPicPr>
            <a:picLocks noChangeAspect="1"/>
          </p:cNvPicPr>
          <p:nvPr/>
        </p:nvPicPr>
        <p:blipFill>
          <a:blip r:embed="rId6" r:link="rId7" cstate="print"/>
          <a:stretch>
            <a:fillRect/>
          </a:stretch>
        </p:blipFill>
        <p:spPr>
          <a:xfrm>
            <a:off x="722630" y="2137410"/>
            <a:ext cx="5147945" cy="3794760"/>
          </a:xfrm>
          <a:prstGeom prst="rect">
            <a:avLst/>
          </a:prstGeom>
          <a:noFill/>
          <a:ln w="25400">
            <a:solidFill>
              <a:schemeClr val="accent1"/>
            </a:solidFill>
          </a:ln>
        </p:spPr>
      </p:pic>
      <p:sp>
        <p:nvSpPr>
          <p:cNvPr id="17" name="文本框 16"/>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05155" y="2235200"/>
            <a:ext cx="10384790" cy="379666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a:latin typeface="Times New Roman" panose="02020603050405020304" charset="0"/>
                <a:ea typeface="SimHei" panose="02010609060101010101" charset="-122"/>
              </a:rPr>
              <a:t>g-C</a:t>
            </a:r>
            <a:r>
              <a:rPr sz="2400" b="1" kern="0" baseline="-25000">
                <a:latin typeface="Times New Roman" panose="02020603050405020304" charset="0"/>
                <a:ea typeface="SimHei" panose="02010609060101010101" charset="-122"/>
              </a:rPr>
              <a:t>3</a:t>
            </a:r>
            <a:r>
              <a:rPr sz="2400" b="1" kern="0">
                <a:latin typeface="Times New Roman" panose="02020603050405020304" charset="0"/>
                <a:ea typeface="SimHei" panose="02010609060101010101" charset="-122"/>
              </a:rPr>
              <a:t>N</a:t>
            </a:r>
            <a:r>
              <a:rPr sz="2400" b="1" kern="0" baseline="-25000">
                <a:latin typeface="Times New Roman" panose="02020603050405020304" charset="0"/>
                <a:ea typeface="SimHei" panose="02010609060101010101" charset="-122"/>
              </a:rPr>
              <a:t>4</a:t>
            </a:r>
            <a:r>
              <a:rPr sz="2400" b="1" kern="0">
                <a:latin typeface="Times New Roman" panose="02020603050405020304" charset="0"/>
                <a:ea typeface="SimHei" panose="02010609060101010101" charset="-122"/>
              </a:rPr>
              <a:t>具有和石墨相似的层状结构，其中一种二维平面结构如下图所示。</a:t>
            </a: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r>
              <a:rPr sz="2400" b="1" kern="0">
                <a:latin typeface="Times New Roman" panose="02020603050405020304" charset="0"/>
                <a:ea typeface="SimHei" panose="02010609060101010101" charset="-122"/>
              </a:rPr>
              <a:t>N原子的配位数为</a:t>
            </a:r>
            <a:r>
              <a:rPr lang="en-US" sz="2400" b="1" kern="0">
                <a:latin typeface="Times New Roman" panose="02020603050405020304" charset="0"/>
                <a:ea typeface="SimHei" panose="02010609060101010101" charset="-122"/>
              </a:rPr>
              <a:t>________</a:t>
            </a:r>
            <a:r>
              <a:rPr sz="2400" b="1" kern="0">
                <a:latin typeface="Times New Roman" panose="02020603050405020304" charset="0"/>
                <a:ea typeface="SimHei" panose="02010609060101010101" charset="-122"/>
              </a:rPr>
              <a:t>。</a:t>
            </a:r>
          </a:p>
          <a:p>
            <a:pPr defTabSz="0">
              <a:lnSpc>
                <a:spcPct val="120000"/>
              </a:lnSpc>
              <a:spcBef>
                <a:spcPct val="0"/>
              </a:spcBef>
              <a:defRPr/>
            </a:pPr>
            <a:endParaRPr sz="2400" b="1" kern="0">
              <a:solidFill>
                <a:srgbClr val="FF0000"/>
              </a:solidFill>
              <a:latin typeface="Times New Roman" panose="02020603050405020304" charset="0"/>
              <a:ea typeface="SimHei" panose="02010609060101010101" charset="-122"/>
            </a:endParaRPr>
          </a:p>
        </p:txBody>
      </p:sp>
      <p:pic>
        <p:nvPicPr>
          <p:cNvPr id="12" name="图片 14"/>
          <p:cNvPicPr>
            <a:picLocks noChangeAspect="1"/>
          </p:cNvPicPr>
          <p:nvPr/>
        </p:nvPicPr>
        <p:blipFill>
          <a:blip r:embed="rId4" cstate="print">
            <a:lum bright="-22000" contrast="40000"/>
          </a:blip>
          <a:stretch>
            <a:fillRect/>
          </a:stretch>
        </p:blipFill>
        <p:spPr>
          <a:xfrm>
            <a:off x="3848735" y="2892425"/>
            <a:ext cx="4403090" cy="1767840"/>
          </a:xfrm>
          <a:prstGeom prst="rect">
            <a:avLst/>
          </a:prstGeom>
          <a:noFill/>
          <a:ln>
            <a:noFill/>
          </a:ln>
        </p:spPr>
      </p:pic>
      <p:sp>
        <p:nvSpPr>
          <p:cNvPr id="2" name="文本框 1"/>
          <p:cNvSpPr txBox="1"/>
          <p:nvPr/>
        </p:nvSpPr>
        <p:spPr>
          <a:xfrm>
            <a:off x="3091180" y="4024195"/>
            <a:ext cx="946150" cy="460375"/>
          </a:xfrm>
          <a:prstGeom prst="rect">
            <a:avLst/>
          </a:prstGeom>
          <a:noFill/>
        </p:spPr>
        <p:txBody>
          <a:bodyPr wrap="none" rtlCol="0">
            <a:spAutoFit/>
          </a:bodyPr>
          <a:lstStyle/>
          <a:p>
            <a:pPr algn="l"/>
            <a:r>
              <a:rPr sz="2400" b="1" kern="0">
                <a:solidFill>
                  <a:srgbClr val="FF0000"/>
                </a:solidFill>
                <a:latin typeface="Times New Roman" panose="02020603050405020304" charset="0"/>
                <a:ea typeface="SimHei" panose="02010609060101010101" charset="-122"/>
                <a:sym typeface="+mn-ea"/>
              </a:rPr>
              <a:t>2，3  </a:t>
            </a:r>
            <a:endParaRPr lang="zh-CN" altLang="en-US" sz="2400" b="1" kern="0">
              <a:solidFill>
                <a:srgbClr val="FF0000"/>
              </a:solidFill>
              <a:latin typeface="Times New Roman" panose="02020603050405020304" charset="0"/>
              <a:ea typeface="SimHei" panose="02010609060101010101" charset="-122"/>
            </a:endParaRPr>
          </a:p>
        </p:txBody>
      </p:sp>
      <p:sp>
        <p:nvSpPr>
          <p:cNvPr id="4" name="文本框 3"/>
          <p:cNvSpPr txBox="1"/>
          <p:nvPr/>
        </p:nvSpPr>
        <p:spPr>
          <a:xfrm>
            <a:off x="579755" y="1753235"/>
            <a:ext cx="1054036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effectLst/>
                <a:latin typeface="Times New Roman" panose="02020603050405020304" charset="0"/>
                <a:ea typeface="SimHei" panose="02010609060101010101" charset="-122"/>
                <a:cs typeface="宋体" panose="02010600030101010101" pitchFamily="2" charset="-122"/>
              </a:rPr>
              <a:t>晶体中，与每个微粒紧密相邻且距离相等的微粒个数称为该微粒的配位数。</a:t>
            </a:r>
          </a:p>
        </p:txBody>
      </p:sp>
      <p:sp>
        <p:nvSpPr>
          <p:cNvPr id="8" name="文本框 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10" name="文本框 9"/>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3" name="文本框 12"/>
          <p:cNvSpPr txBox="1"/>
          <p:nvPr/>
        </p:nvSpPr>
        <p:spPr>
          <a:xfrm>
            <a:off x="3234690" y="1103630"/>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sp>
        <p:nvSpPr>
          <p:cNvPr id="3" name="文本框 2"/>
          <p:cNvSpPr txBox="1"/>
          <p:nvPr/>
        </p:nvSpPr>
        <p:spPr>
          <a:xfrm>
            <a:off x="769620" y="5054600"/>
            <a:ext cx="8977630" cy="977265"/>
          </a:xfrm>
          <a:prstGeom prst="rect">
            <a:avLst/>
          </a:prstGeom>
          <a:noFill/>
        </p:spPr>
        <p:txBody>
          <a:bodyPr wrap="square" rtlCol="0">
            <a:spAutoFit/>
          </a:bodyPr>
          <a:lstStyle/>
          <a:p>
            <a:pPr defTabSz="0">
              <a:lnSpc>
                <a:spcPct val="120000"/>
              </a:lnSpc>
              <a:spcBef>
                <a:spcPct val="0"/>
              </a:spcBef>
              <a:defRPr/>
            </a:pPr>
            <a:r>
              <a:rPr sz="2400" b="1" kern="0">
                <a:solidFill>
                  <a:srgbClr val="FF0000"/>
                </a:solidFill>
                <a:latin typeface="Times New Roman" panose="02020603050405020304" charset="0"/>
                <a:ea typeface="SimHei" panose="02010609060101010101" charset="-122"/>
                <a:sym typeface="+mn-ea"/>
              </a:rPr>
              <a:t> 部分N原子与两个C原子成键，部分N原子与三个C原子成键，故N原子的配位数为2、3两种</a:t>
            </a:r>
            <a:endParaRPr sz="2400" b="1" kern="0">
              <a:solidFill>
                <a:srgbClr val="FF0000"/>
              </a:solidFill>
              <a:latin typeface="Times New Roman" panose="02020603050405020304" charset="0"/>
              <a:ea typeface="SimHei"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3" name="文本框 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原子结构</a:t>
            </a:r>
          </a:p>
        </p:txBody>
      </p:sp>
      <p:sp>
        <p:nvSpPr>
          <p:cNvPr id="4" name="文本框 3"/>
          <p:cNvSpPr txBox="1"/>
          <p:nvPr/>
        </p:nvSpPr>
        <p:spPr>
          <a:xfrm>
            <a:off x="4314190" y="1075690"/>
            <a:ext cx="3268345" cy="460375"/>
          </a:xfrm>
          <a:prstGeom prst="rect">
            <a:avLst/>
          </a:prstGeom>
          <a:noFill/>
          <a:ln>
            <a:solidFill>
              <a:srgbClr val="002060"/>
            </a:solidFill>
          </a:ln>
        </p:spPr>
        <p:txBody>
          <a:bodyPr wrap="square" rtlCol="0">
            <a:spAutoFit/>
          </a:bodyPr>
          <a:lstStyle/>
          <a:p>
            <a:r>
              <a:rPr lang="zh-CN" altLang="en-US" sz="2400" b="1"/>
              <a:t>核外电子排布表示方法</a:t>
            </a:r>
          </a:p>
        </p:txBody>
      </p:sp>
      <p:sp>
        <p:nvSpPr>
          <p:cNvPr id="5" name="文本框 4"/>
          <p:cNvSpPr txBox="1"/>
          <p:nvPr/>
        </p:nvSpPr>
        <p:spPr>
          <a:xfrm>
            <a:off x="7582535" y="1075690"/>
            <a:ext cx="2689225" cy="460375"/>
          </a:xfrm>
          <a:prstGeom prst="rect">
            <a:avLst/>
          </a:prstGeom>
          <a:noFill/>
          <a:ln>
            <a:solidFill>
              <a:srgbClr val="002060"/>
            </a:solidFill>
          </a:ln>
        </p:spPr>
        <p:txBody>
          <a:bodyPr wrap="square" rtlCol="0">
            <a:spAutoFit/>
          </a:bodyPr>
          <a:lstStyle/>
          <a:p>
            <a:r>
              <a:rPr lang="zh-CN" altLang="en-US" sz="2400" b="1"/>
              <a:t>电离能、电负性</a:t>
            </a:r>
          </a:p>
        </p:txBody>
      </p:sp>
      <p:sp>
        <p:nvSpPr>
          <p:cNvPr id="6" name="文本框 5"/>
          <p:cNvSpPr txBox="1"/>
          <p:nvPr/>
        </p:nvSpPr>
        <p:spPr>
          <a:xfrm>
            <a:off x="1624965" y="1075690"/>
            <a:ext cx="2689225" cy="460375"/>
          </a:xfrm>
          <a:prstGeom prst="rect">
            <a:avLst/>
          </a:prstGeom>
          <a:noFill/>
          <a:ln>
            <a:solidFill>
              <a:srgbClr val="002060"/>
            </a:solidFill>
          </a:ln>
        </p:spPr>
        <p:txBody>
          <a:bodyPr wrap="square" rtlCol="0">
            <a:spAutoFit/>
          </a:bodyPr>
          <a:lstStyle/>
          <a:p>
            <a:r>
              <a:rPr lang="zh-CN" altLang="en-US" sz="2400" b="1"/>
              <a:t>核外电子运动状态</a:t>
            </a:r>
          </a:p>
        </p:txBody>
      </p:sp>
      <p:sp>
        <p:nvSpPr>
          <p:cNvPr id="2" name="文本框 1"/>
          <p:cNvSpPr txBox="1"/>
          <p:nvPr/>
        </p:nvSpPr>
        <p:spPr>
          <a:xfrm>
            <a:off x="1624965" y="1075690"/>
            <a:ext cx="268922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核外电子运动状态</a:t>
            </a:r>
          </a:p>
        </p:txBody>
      </p:sp>
      <p:sp>
        <p:nvSpPr>
          <p:cNvPr id="103" name="文本框 102"/>
          <p:cNvSpPr txBox="1"/>
          <p:nvPr/>
        </p:nvSpPr>
        <p:spPr>
          <a:xfrm>
            <a:off x="709930" y="1697355"/>
            <a:ext cx="9647555" cy="1420495"/>
          </a:xfrm>
          <a:prstGeom prst="rect">
            <a:avLst/>
          </a:prstGeom>
          <a:solidFill>
            <a:schemeClr val="accent3">
              <a:lumMod val="20000"/>
              <a:lumOff val="80000"/>
            </a:schemeClr>
          </a:solidFill>
          <a:ln w="38100">
            <a:solidFill>
              <a:schemeClr val="accent1"/>
            </a:solidFill>
          </a:ln>
        </p:spPr>
        <p:txBody>
          <a:bodyPr wrap="square">
            <a:spAutoFit/>
          </a:bodyPr>
          <a:lstStyle/>
          <a:p>
            <a:pPr indent="0">
              <a:lnSpc>
                <a:spcPct val="120000"/>
              </a:lnSpc>
            </a:pPr>
            <a:r>
              <a:rPr lang="zh-CN" sz="2400" b="1">
                <a:solidFill>
                  <a:srgbClr val="C00000"/>
                </a:solidFill>
                <a:latin typeface="Microsoft YaHei" panose="020B0503020204020204" charset="-122"/>
                <a:ea typeface="Microsoft YaHei" panose="020B0503020204020204" charset="-122"/>
                <a:cs typeface="Microsoft YaHei" panose="020B0503020204020204" charset="-122"/>
              </a:rPr>
              <a:t>区分：</a:t>
            </a:r>
            <a:r>
              <a:rPr lang="zh-CN" sz="2400" b="1">
                <a:latin typeface="Microsoft YaHei" panose="020B0503020204020204" charset="-122"/>
                <a:ea typeface="Microsoft YaHei" panose="020B0503020204020204" charset="-122"/>
                <a:cs typeface="Microsoft YaHei" panose="020B0503020204020204" charset="-122"/>
              </a:rPr>
              <a:t>核外电子的运动状态</a:t>
            </a:r>
            <a:r>
              <a:rPr lang="en-US" sz="2400" b="1">
                <a:latin typeface="Microsoft YaHei" panose="020B0503020204020204" charset="-122"/>
                <a:ea typeface="Microsoft YaHei" panose="020B0503020204020204" charset="-122"/>
                <a:cs typeface="Microsoft YaHei" panose="020B0503020204020204" charset="-122"/>
              </a:rPr>
              <a:t>(</a:t>
            </a:r>
            <a:r>
              <a:rPr lang="zh-CN" sz="2400" b="1">
                <a:latin typeface="Microsoft YaHei" panose="020B0503020204020204" charset="-122"/>
                <a:ea typeface="Microsoft YaHei" panose="020B0503020204020204" charset="-122"/>
                <a:cs typeface="Microsoft YaHei" panose="020B0503020204020204" charset="-122"/>
              </a:rPr>
              <a:t>核外电子数</a:t>
            </a:r>
            <a:r>
              <a:rPr lang="en-US" sz="2400" b="1">
                <a:latin typeface="Microsoft YaHei" panose="020B0503020204020204" charset="-122"/>
                <a:ea typeface="Microsoft YaHei" panose="020B0503020204020204" charset="-122"/>
                <a:cs typeface="Microsoft YaHei" panose="020B0503020204020204" charset="-122"/>
              </a:rPr>
              <a:t>)</a:t>
            </a:r>
            <a:r>
              <a:rPr lang="zh-CN" sz="2400" b="1">
                <a:latin typeface="Microsoft YaHei" panose="020B0503020204020204" charset="-122"/>
                <a:ea typeface="Microsoft YaHei" panose="020B0503020204020204" charset="-122"/>
                <a:cs typeface="Microsoft YaHei" panose="020B0503020204020204" charset="-122"/>
              </a:rPr>
              <a:t>、</a:t>
            </a:r>
          </a:p>
          <a:p>
            <a:pPr indent="0">
              <a:lnSpc>
                <a:spcPct val="120000"/>
              </a:lnSpc>
            </a:pPr>
            <a:r>
              <a:rPr lang="zh-CN" sz="2400" b="1">
                <a:latin typeface="Microsoft YaHei" panose="020B0503020204020204" charset="-122"/>
                <a:ea typeface="Microsoft YaHei" panose="020B0503020204020204" charset="-122"/>
                <a:cs typeface="Microsoft YaHei" panose="020B0503020204020204" charset="-122"/>
              </a:rPr>
              <a:t> </a:t>
            </a:r>
            <a:r>
              <a:rPr lang="en-US" altLang="zh-CN" sz="2400" b="1">
                <a:latin typeface="Microsoft YaHei" panose="020B0503020204020204" charset="-122"/>
                <a:ea typeface="Microsoft YaHei" panose="020B0503020204020204" charset="-122"/>
                <a:cs typeface="Microsoft YaHei" panose="020B0503020204020204" charset="-122"/>
              </a:rPr>
              <a:t>         </a:t>
            </a:r>
            <a:r>
              <a:rPr lang="zh-CN" sz="2400" b="1">
                <a:latin typeface="Microsoft YaHei" panose="020B0503020204020204" charset="-122"/>
                <a:ea typeface="Microsoft YaHei" panose="020B0503020204020204" charset="-122"/>
                <a:cs typeface="Microsoft YaHei" panose="020B0503020204020204" charset="-122"/>
              </a:rPr>
              <a:t>核外电子的空间运动状态</a:t>
            </a:r>
            <a:r>
              <a:rPr lang="en-US" sz="2400" b="1">
                <a:latin typeface="Microsoft YaHei" panose="020B0503020204020204" charset="-122"/>
                <a:ea typeface="Microsoft YaHei" panose="020B0503020204020204" charset="-122"/>
                <a:cs typeface="Microsoft YaHei" panose="020B0503020204020204" charset="-122"/>
              </a:rPr>
              <a:t>(</a:t>
            </a:r>
            <a:r>
              <a:rPr lang="zh-CN" sz="2400" b="1">
                <a:latin typeface="Microsoft YaHei" panose="020B0503020204020204" charset="-122"/>
                <a:ea typeface="Microsoft YaHei" panose="020B0503020204020204" charset="-122"/>
                <a:cs typeface="Microsoft YaHei" panose="020B0503020204020204" charset="-122"/>
              </a:rPr>
              <a:t>核外电子占据 的轨道数</a:t>
            </a:r>
            <a:r>
              <a:rPr lang="en-US" sz="2400" b="1">
                <a:latin typeface="Microsoft YaHei" panose="020B0503020204020204" charset="-122"/>
                <a:ea typeface="Microsoft YaHei" panose="020B0503020204020204" charset="-122"/>
                <a:cs typeface="Microsoft YaHei" panose="020B0503020204020204" charset="-122"/>
              </a:rPr>
              <a:t>)</a:t>
            </a:r>
            <a:r>
              <a:rPr lang="zh-CN" altLang="en-US" sz="2400" b="1">
                <a:latin typeface="Microsoft YaHei" panose="020B0503020204020204" charset="-122"/>
                <a:ea typeface="Microsoft YaHei" panose="020B0503020204020204" charset="-122"/>
                <a:cs typeface="Microsoft YaHei" panose="020B0503020204020204" charset="-122"/>
              </a:rPr>
              <a:t>、</a:t>
            </a:r>
          </a:p>
          <a:p>
            <a:pPr indent="0">
              <a:lnSpc>
                <a:spcPct val="120000"/>
              </a:lnSpc>
            </a:pPr>
            <a:r>
              <a:rPr lang="zh-CN" altLang="en-US" sz="2400" b="1">
                <a:latin typeface="Microsoft YaHei" panose="020B0503020204020204" charset="-122"/>
                <a:ea typeface="Microsoft YaHei" panose="020B0503020204020204" charset="-122"/>
                <a:cs typeface="Microsoft YaHei" panose="020B0503020204020204" charset="-122"/>
              </a:rPr>
              <a:t> </a:t>
            </a:r>
            <a:r>
              <a:rPr lang="en-US" altLang="zh-CN" sz="2400" b="1">
                <a:latin typeface="Microsoft YaHei" panose="020B0503020204020204" charset="-122"/>
                <a:ea typeface="Microsoft YaHei" panose="020B0503020204020204" charset="-122"/>
                <a:cs typeface="Microsoft YaHei" panose="020B0503020204020204" charset="-122"/>
              </a:rPr>
              <a:t>         </a:t>
            </a:r>
            <a:r>
              <a:rPr lang="zh-CN" sz="2400" b="1">
                <a:latin typeface="Microsoft YaHei" panose="020B0503020204020204" charset="-122"/>
                <a:ea typeface="Microsoft YaHei" panose="020B0503020204020204" charset="-122"/>
                <a:cs typeface="Microsoft YaHei" panose="020B0503020204020204" charset="-122"/>
              </a:rPr>
              <a:t>能层符号、能级符号</a:t>
            </a:r>
            <a:endParaRPr lang="zh-CN" altLang="en-US" sz="2400" b="1">
              <a:latin typeface="Microsoft YaHei" panose="020B0503020204020204" charset="-122"/>
              <a:ea typeface="Microsoft YaHei" panose="020B0503020204020204" charset="-122"/>
              <a:cs typeface="Microsoft YaHei" panose="020B0503020204020204" charset="-122"/>
            </a:endParaRPr>
          </a:p>
        </p:txBody>
      </p:sp>
      <p:sp>
        <p:nvSpPr>
          <p:cNvPr id="9" name="文本框 8"/>
          <p:cNvSpPr txBox="1"/>
          <p:nvPr/>
        </p:nvSpPr>
        <p:spPr>
          <a:xfrm>
            <a:off x="584049" y="3512973"/>
            <a:ext cx="9827285" cy="1891993"/>
          </a:xfrm>
          <a:prstGeom prst="rect">
            <a:avLst/>
          </a:prstGeom>
          <a:solidFill>
            <a:schemeClr val="bg1"/>
          </a:solidFill>
          <a:ln w="38100" cmpd="sng">
            <a:solidFill>
              <a:srgbClr val="FFC000"/>
            </a:solidFill>
            <a:prstDash val="solid"/>
          </a:ln>
        </p:spPr>
        <p:txBody>
          <a:bodyPr wrap="square" rtlCol="0">
            <a:spAutoFit/>
          </a:bodyPr>
          <a:lstStyle/>
          <a:p>
            <a:pPr>
              <a:lnSpc>
                <a:spcPct val="170000"/>
              </a:lnSpc>
            </a:pPr>
            <a:r>
              <a:rPr lang="zh-CN" altLang="en-US" sz="2400" b="1">
                <a:latin typeface="Times New Roman" panose="02020603050405020304" charset="0"/>
                <a:ea typeface="Microsoft YaHei" panose="020B0503020204020204" charset="-122"/>
                <a:cs typeface="Times New Roman" panose="02020603050405020304" charset="0"/>
              </a:rPr>
              <a:t>基态S原子电子占据最高能级的电子云轮廓图为___</a:t>
            </a:r>
            <a:r>
              <a:rPr lang="zh-CN" altLang="en-US" sz="2400" b="1">
                <a:latin typeface="Times New Roman" panose="02020603050405020304" charset="0"/>
                <a:ea typeface="Microsoft YaHei" panose="020B0503020204020204" charset="-122"/>
                <a:cs typeface="Times New Roman" panose="02020603050405020304" charset="0"/>
                <a:sym typeface="+mn-ea"/>
              </a:rPr>
              <a:t>___</a:t>
            </a:r>
            <a:r>
              <a:rPr lang="zh-CN" altLang="en-US" sz="2400" b="1">
                <a:latin typeface="Times New Roman" panose="02020603050405020304" charset="0"/>
                <a:ea typeface="Microsoft YaHei" panose="020B0503020204020204" charset="-122"/>
                <a:cs typeface="Times New Roman" panose="02020603050405020304" charset="0"/>
              </a:rPr>
              <a:t>______形。 </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a:p>
            <a:pPr>
              <a:lnSpc>
                <a:spcPct val="170000"/>
              </a:lnSpc>
            </a:pPr>
            <a:r>
              <a:rPr lang="zh-CN" altLang="en-US" sz="2400" b="1">
                <a:latin typeface="Times New Roman" panose="02020603050405020304" charset="0"/>
                <a:ea typeface="Microsoft YaHei" panose="020B0503020204020204" charset="-122"/>
                <a:cs typeface="Times New Roman" panose="02020603050405020304" charset="0"/>
              </a:rPr>
              <a:t>基态K原子中，核外电子占据最高能层的符号是_________，占据</a:t>
            </a:r>
          </a:p>
          <a:p>
            <a:pPr>
              <a:lnSpc>
                <a:spcPct val="170000"/>
              </a:lnSpc>
            </a:pPr>
            <a:r>
              <a:rPr lang="zh-CN" altLang="en-US" sz="2400" b="1">
                <a:latin typeface="Times New Roman" panose="02020603050405020304" charset="0"/>
                <a:ea typeface="Microsoft YaHei" panose="020B0503020204020204" charset="-122"/>
                <a:cs typeface="Times New Roman" panose="02020603050405020304" charset="0"/>
              </a:rPr>
              <a:t> </a:t>
            </a:r>
            <a:r>
              <a:rPr lang="en-US" altLang="zh-CN" sz="2400" b="1">
                <a:latin typeface="Times New Roman" panose="02020603050405020304" charset="0"/>
                <a:ea typeface="Microsoft YaHei" panose="020B0503020204020204" charset="-122"/>
                <a:cs typeface="Times New Roman" panose="02020603050405020304" charset="0"/>
              </a:rPr>
              <a:t>                                  </a:t>
            </a:r>
            <a:r>
              <a:rPr lang="zh-CN" altLang="en-US" sz="2400" b="1">
                <a:latin typeface="Times New Roman" panose="02020603050405020304" charset="0"/>
                <a:ea typeface="Microsoft YaHei" panose="020B0503020204020204" charset="-122"/>
                <a:cs typeface="Times New Roman" panose="02020603050405020304" charset="0"/>
              </a:rPr>
              <a:t>该能层电子的电子云轮廓图形状为___________。</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 </a:t>
            </a:r>
            <a:endParaRPr lang="zh-CN" altLang="en-US" sz="2400" b="1">
              <a:latin typeface="Times New Roman" panose="02020603050405020304" charset="0"/>
              <a:ea typeface="Microsoft YaHei" panose="020B0503020204020204" charset="-122"/>
              <a:cs typeface="Times New Roman" panose="02020603050405020304" charset="0"/>
            </a:endParaRPr>
          </a:p>
        </p:txBody>
      </p:sp>
      <p:sp>
        <p:nvSpPr>
          <p:cNvPr id="10" name="文本框 9"/>
          <p:cNvSpPr txBox="1"/>
          <p:nvPr/>
        </p:nvSpPr>
        <p:spPr>
          <a:xfrm>
            <a:off x="6936105" y="3480755"/>
            <a:ext cx="2087880" cy="718820"/>
          </a:xfrm>
          <a:prstGeom prst="rect">
            <a:avLst/>
          </a:prstGeom>
          <a:noFill/>
        </p:spPr>
        <p:txBody>
          <a:bodyPr wrap="none" rtlCol="0">
            <a:spAutoFit/>
          </a:bodyPr>
          <a:lstStyle/>
          <a:p>
            <a:pPr>
              <a:lnSpc>
                <a:spcPct val="170000"/>
              </a:lnSpc>
            </a:pPr>
            <a:r>
              <a:rPr lang="zh-CN" altLang="en-US" sz="2400" b="1">
                <a:solidFill>
                  <a:srgbClr val="FF0000"/>
                </a:solidFill>
                <a:latin typeface="Times New Roman" panose="02020603050405020304" charset="0"/>
                <a:cs typeface="Times New Roman" panose="02020603050405020304" charset="0"/>
                <a:sym typeface="+mn-ea"/>
              </a:rPr>
              <a:t>哑铃（纺锤） </a:t>
            </a:r>
            <a:endParaRPr lang="zh-CN" altLang="en-US" sz="2400" b="1">
              <a:solidFill>
                <a:srgbClr val="FF0000"/>
              </a:solidFill>
              <a:latin typeface="Times New Roman" panose="02020603050405020304" charset="0"/>
              <a:cs typeface="Times New Roman" panose="02020603050405020304" charset="0"/>
            </a:endParaRPr>
          </a:p>
        </p:txBody>
      </p:sp>
      <p:sp>
        <p:nvSpPr>
          <p:cNvPr id="11" name="文本框 10"/>
          <p:cNvSpPr txBox="1"/>
          <p:nvPr/>
        </p:nvSpPr>
        <p:spPr>
          <a:xfrm>
            <a:off x="7536636" y="3991610"/>
            <a:ext cx="403225" cy="718820"/>
          </a:xfrm>
          <a:prstGeom prst="rect">
            <a:avLst/>
          </a:prstGeom>
          <a:noFill/>
        </p:spPr>
        <p:txBody>
          <a:bodyPr wrap="none" rtlCol="0">
            <a:spAutoFit/>
          </a:bodyPr>
          <a:lstStyle/>
          <a:p>
            <a:pPr>
              <a:lnSpc>
                <a:spcPct val="170000"/>
              </a:lnSpc>
            </a:pPr>
            <a:r>
              <a:rPr lang="zh-CN" altLang="en-US" sz="2400" b="1">
                <a:solidFill>
                  <a:srgbClr val="FF0000"/>
                </a:solidFill>
                <a:latin typeface="Times New Roman" panose="02020603050405020304" charset="0"/>
                <a:cs typeface="Times New Roman" panose="02020603050405020304" charset="0"/>
                <a:sym typeface="+mn-ea"/>
              </a:rPr>
              <a:t>N</a:t>
            </a:r>
            <a:endParaRPr lang="zh-CN" altLang="en-US" sz="2400" b="1">
              <a:latin typeface="Times New Roman" panose="02020603050405020304" charset="0"/>
              <a:cs typeface="Times New Roman" panose="02020603050405020304" charset="0"/>
            </a:endParaRPr>
          </a:p>
        </p:txBody>
      </p:sp>
      <p:sp>
        <p:nvSpPr>
          <p:cNvPr id="12" name="文本框 11"/>
          <p:cNvSpPr txBox="1"/>
          <p:nvPr/>
        </p:nvSpPr>
        <p:spPr>
          <a:xfrm>
            <a:off x="8002905" y="4710430"/>
            <a:ext cx="1021080" cy="718820"/>
          </a:xfrm>
          <a:prstGeom prst="rect">
            <a:avLst/>
          </a:prstGeom>
          <a:noFill/>
        </p:spPr>
        <p:txBody>
          <a:bodyPr wrap="none" rtlCol="0">
            <a:spAutoFit/>
          </a:bodyPr>
          <a:lstStyle/>
          <a:p>
            <a:pPr>
              <a:lnSpc>
                <a:spcPct val="170000"/>
              </a:lnSpc>
            </a:pPr>
            <a:r>
              <a:rPr lang="zh-CN" altLang="en-US" sz="2400" b="1">
                <a:solidFill>
                  <a:srgbClr val="FF0000"/>
                </a:solidFill>
                <a:latin typeface="Times New Roman" panose="02020603050405020304" charset="0"/>
                <a:cs typeface="Times New Roman" panose="02020603050405020304" charset="0"/>
                <a:sym typeface="+mn-ea"/>
              </a:rPr>
              <a:t>  球形 </a:t>
            </a:r>
            <a:endParaRPr lang="zh-CN" altLang="en-US" sz="2400" b="1">
              <a:latin typeface="Times New Roman" panose="02020603050405020304" charset="0"/>
              <a:cs typeface="Times New Roman" panose="02020603050405020304" charset="0"/>
            </a:endParaRPr>
          </a:p>
        </p:txBody>
      </p:sp>
      <p:sp>
        <p:nvSpPr>
          <p:cNvPr id="13" name="文本框 12"/>
          <p:cNvSpPr txBox="1"/>
          <p:nvPr/>
        </p:nvSpPr>
        <p:spPr>
          <a:xfrm>
            <a:off x="4016375" y="7110095"/>
            <a:ext cx="335280" cy="460375"/>
          </a:xfrm>
          <a:prstGeom prst="rect">
            <a:avLst/>
          </a:prstGeom>
          <a:noFill/>
        </p:spPr>
        <p:txBody>
          <a:bodyPr wrap="none" rtlCol="0">
            <a:spAutoFit/>
          </a:bodyPr>
          <a:lstStyle/>
          <a:p>
            <a:r>
              <a:rPr lang="zh-CN" altLang="en-US" sz="2400" b="1">
                <a:latin typeface="Times New Roman" panose="02020603050405020304" charset="0"/>
                <a:cs typeface="Times New Roman" panose="02020603050405020304" charset="0"/>
                <a:sym typeface="+mn-ea"/>
              </a:rPr>
              <a:t>  </a:t>
            </a:r>
            <a:endParaRPr lang="zh-CN" altLang="en-US" sz="2400" b="1">
              <a:latin typeface="Times New Roman" panose="02020603050405020304" charset="0"/>
              <a:cs typeface="Times New Roman" panose="020206030504050203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6" name="文本框 5"/>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3" name="文本框 2"/>
          <p:cNvSpPr txBox="1"/>
          <p:nvPr/>
        </p:nvSpPr>
        <p:spPr>
          <a:xfrm>
            <a:off x="3234690" y="1103630"/>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sp>
        <p:nvSpPr>
          <p:cNvPr id="27" name="文本框 26"/>
          <p:cNvSpPr txBox="1"/>
          <p:nvPr/>
        </p:nvSpPr>
        <p:spPr>
          <a:xfrm>
            <a:off x="579755" y="1753235"/>
            <a:ext cx="1054036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effectLst/>
                <a:latin typeface="Times New Roman" panose="02020603050405020304" charset="0"/>
                <a:ea typeface="SimHei" panose="02010609060101010101" charset="-122"/>
                <a:cs typeface="宋体" panose="02010600030101010101" pitchFamily="2" charset="-122"/>
              </a:rPr>
              <a:t>晶体中，与每个微粒紧密相邻且距离相等的微粒个数称为该微粒的配位数。</a:t>
            </a:r>
          </a:p>
        </p:txBody>
      </p:sp>
      <p:sp>
        <p:nvSpPr>
          <p:cNvPr id="55" name="Rectangle 2"/>
          <p:cNvSpPr txBox="1">
            <a:spLocks noChangeArrowheads="1"/>
          </p:cNvSpPr>
          <p:nvPr/>
        </p:nvSpPr>
        <p:spPr bwMode="auto">
          <a:xfrm>
            <a:off x="605155" y="2204720"/>
            <a:ext cx="10384790" cy="43478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a:latin typeface="Times New Roman" panose="02020603050405020304" charset="0"/>
                <a:ea typeface="SimHei" panose="02010609060101010101" charset="-122"/>
              </a:rPr>
              <a:t>	X的晶体可视为Ge晶体（晶胞如图a所示）中部分Ge原子被Hg和Sb取代后形成。</a:t>
            </a: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r>
              <a:rPr sz="2400" b="1" kern="0">
                <a:latin typeface="Times New Roman" panose="02020603050405020304" charset="0"/>
                <a:ea typeface="SimHei" panose="02010609060101010101" charset="-122"/>
              </a:rPr>
              <a:t>图 c为X的晶胞，X的晶体中与Hg距离最近的Sb的数目为				</a:t>
            </a:r>
            <a:r>
              <a:rPr lang="en-US" sz="2400" b="1" kern="0">
                <a:latin typeface="Times New Roman" panose="02020603050405020304" charset="0"/>
                <a:ea typeface="SimHei" panose="02010609060101010101" charset="-122"/>
              </a:rPr>
              <a:t>______</a:t>
            </a:r>
            <a:r>
              <a:rPr sz="2400" b="1" kern="0">
                <a:latin typeface="Times New Roman" panose="02020603050405020304" charset="0"/>
                <a:ea typeface="SimHei" panose="02010609060101010101" charset="-122"/>
              </a:rPr>
              <a:t>；</a:t>
            </a:r>
            <a:endParaRPr kumimoji="0" lang="en-US" sz="2400" b="1" i="0" kern="0" cap="none" spc="0" normalizeH="0" noProof="0">
              <a:solidFill>
                <a:srgbClr val="000800"/>
              </a:solidFill>
              <a:latin typeface="Times New Roman" panose="02020603050405020304" charset="0"/>
              <a:ea typeface="SimHei" panose="02010609060101010101" charset="-122"/>
              <a:cs typeface="+mn-cs"/>
              <a:sym typeface="Microsoft YaHei" panose="020B0503020204020204" charset="-122"/>
            </a:endParaRPr>
          </a:p>
        </p:txBody>
      </p:sp>
      <p:sp>
        <p:nvSpPr>
          <p:cNvPr id="8" name="文本框 7"/>
          <p:cNvSpPr txBox="1"/>
          <p:nvPr/>
        </p:nvSpPr>
        <p:spPr>
          <a:xfrm>
            <a:off x="8401050" y="5701030"/>
            <a:ext cx="487680" cy="460375"/>
          </a:xfrm>
          <a:prstGeom prst="rect">
            <a:avLst/>
          </a:prstGeom>
          <a:noFill/>
        </p:spPr>
        <p:txBody>
          <a:bodyPr wrap="none" rtlCol="0">
            <a:spAutoFit/>
          </a:bodyPr>
          <a:lstStyle/>
          <a:p>
            <a:pPr algn="l"/>
            <a:r>
              <a:rPr sz="2400" b="1" kern="0">
                <a:solidFill>
                  <a:srgbClr val="FF0000"/>
                </a:solidFill>
                <a:latin typeface="Times New Roman" panose="02020603050405020304" charset="0"/>
                <a:ea typeface="SimHei" panose="02010609060101010101" charset="-122"/>
                <a:sym typeface="+mn-ea"/>
              </a:rPr>
              <a:t>4  </a:t>
            </a:r>
            <a:endParaRPr lang="zh-CN" altLang="en-US" sz="2400" b="1" kern="0">
              <a:solidFill>
                <a:srgbClr val="FF0000"/>
              </a:solidFill>
              <a:latin typeface="Times New Roman" panose="02020603050405020304" charset="0"/>
              <a:ea typeface="SimHei" panose="02010609060101010101" charset="-122"/>
              <a:sym typeface="+mn-ea"/>
            </a:endParaRPr>
          </a:p>
        </p:txBody>
      </p:sp>
      <p:pic>
        <p:nvPicPr>
          <p:cNvPr id="10" name="图片 9"/>
          <p:cNvPicPr>
            <a:picLocks noChangeAspect="1"/>
          </p:cNvPicPr>
          <p:nvPr/>
        </p:nvPicPr>
        <p:blipFill>
          <a:blip r:embed="rId4" cstate="print">
            <a:lum bright="-19998" contrast="40000"/>
          </a:blip>
          <a:stretch>
            <a:fillRect/>
          </a:stretch>
        </p:blipFill>
        <p:spPr>
          <a:xfrm>
            <a:off x="3893185" y="2839720"/>
            <a:ext cx="5612765" cy="2733040"/>
          </a:xfrm>
          <a:prstGeom prst="rect">
            <a:avLst/>
          </a:prstGeom>
          <a:solidFill>
            <a:schemeClr val="bg1"/>
          </a:solidFill>
          <a:ln>
            <a:noFill/>
          </a:ln>
        </p:spPr>
      </p:pic>
      <p:sp>
        <p:nvSpPr>
          <p:cNvPr id="12" name="文本框 11"/>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6" name="文本框 5"/>
          <p:cNvSpPr txBox="1"/>
          <p:nvPr/>
        </p:nvSpPr>
        <p:spPr>
          <a:xfrm>
            <a:off x="6205855" y="1106805"/>
            <a:ext cx="2439035" cy="460375"/>
          </a:xfrm>
          <a:prstGeom prst="rect">
            <a:avLst/>
          </a:prstGeom>
          <a:noFill/>
          <a:ln>
            <a:solidFill>
              <a:srgbClr val="002060"/>
            </a:solidFill>
          </a:ln>
        </p:spPr>
        <p:txBody>
          <a:bodyPr wrap="square" rtlCol="0">
            <a:spAutoFit/>
          </a:bodyPr>
          <a:lstStyle/>
          <a:p>
            <a:r>
              <a:rPr lang="zh-CN" altLang="en-US" sz="2400" b="1"/>
              <a:t>晶胞结构及计算</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3" name="文本框 2"/>
          <p:cNvSpPr txBox="1"/>
          <p:nvPr/>
        </p:nvSpPr>
        <p:spPr>
          <a:xfrm>
            <a:off x="3234690" y="1103630"/>
            <a:ext cx="2971165"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均摊法和配位数</a:t>
            </a:r>
          </a:p>
        </p:txBody>
      </p:sp>
      <p:sp>
        <p:nvSpPr>
          <p:cNvPr id="27" name="文本框 26"/>
          <p:cNvSpPr txBox="1"/>
          <p:nvPr/>
        </p:nvSpPr>
        <p:spPr>
          <a:xfrm>
            <a:off x="473075" y="1905635"/>
            <a:ext cx="1034923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effectLst/>
                <a:latin typeface="Times New Roman" panose="02020603050405020304" charset="0"/>
                <a:ea typeface="SimHei" panose="02010609060101010101" charset="-122"/>
                <a:cs typeface="宋体" panose="02010600030101010101" pitchFamily="2" charset="-122"/>
              </a:rPr>
              <a:t>晶体中，与每个微粒紧密相邻且距离相等的微粒个数称为该微粒的配位数。</a:t>
            </a:r>
          </a:p>
        </p:txBody>
      </p:sp>
      <p:sp>
        <p:nvSpPr>
          <p:cNvPr id="55" name="Rectangle 2"/>
          <p:cNvSpPr txBox="1">
            <a:spLocks noChangeArrowheads="1"/>
          </p:cNvSpPr>
          <p:nvPr/>
        </p:nvSpPr>
        <p:spPr bwMode="auto">
          <a:xfrm>
            <a:off x="473075" y="2382520"/>
            <a:ext cx="10384790" cy="341185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a:solidFill>
                  <a:srgbClr val="FF0000"/>
                </a:solidFill>
                <a:latin typeface="Times New Roman" panose="02020603050405020304" charset="0"/>
                <a:ea typeface="SimHei" panose="02010609060101010101" charset="-122"/>
              </a:rPr>
              <a:t>【2021全国乙卷·35】</a:t>
            </a:r>
            <a:r>
              <a:rPr lang="zh-CN" altLang="zh-CN" sz="2400" b="1">
                <a:solidFill>
                  <a:srgbClr val="000800"/>
                </a:solidFill>
                <a:latin typeface="Times New Roman" panose="02020603050405020304" charset="0"/>
                <a:ea typeface="SimHei" panose="02010609060101010101" charset="-122"/>
              </a:rPr>
              <a:t>在金属材料中添加</a:t>
            </a:r>
            <a:r>
              <a:rPr lang="en-US" altLang="zh-CN" sz="2400" b="1">
                <a:solidFill>
                  <a:srgbClr val="000800"/>
                </a:solidFill>
                <a:latin typeface="Times New Roman" panose="02020603050405020304" charset="0"/>
                <a:ea typeface="SimHei" panose="02010609060101010101" charset="-122"/>
              </a:rPr>
              <a:t>AlCr</a:t>
            </a:r>
            <a:r>
              <a:rPr lang="en-US" altLang="zh-CN" sz="2400" b="1" baseline="-25000">
                <a:solidFill>
                  <a:srgbClr val="000800"/>
                </a:solidFill>
                <a:latin typeface="Times New Roman" panose="02020603050405020304" charset="0"/>
                <a:ea typeface="SimHei" panose="02010609060101010101" charset="-122"/>
              </a:rPr>
              <a:t>2</a:t>
            </a:r>
            <a:r>
              <a:rPr lang="zh-CN" altLang="zh-CN" sz="2400" b="1">
                <a:solidFill>
                  <a:srgbClr val="000800"/>
                </a:solidFill>
                <a:latin typeface="Times New Roman" panose="02020603050405020304" charset="0"/>
                <a:ea typeface="SimHei" panose="02010609060101010101" charset="-122"/>
              </a:rPr>
              <a:t>颗粒，可以增强材料的耐腐蚀性、硬度和机械性能。</a:t>
            </a:r>
            <a:r>
              <a:rPr lang="en-US" altLang="zh-CN" sz="2400" b="1">
                <a:solidFill>
                  <a:srgbClr val="000800"/>
                </a:solidFill>
                <a:latin typeface="Times New Roman" panose="02020603050405020304" charset="0"/>
                <a:ea typeface="SimHei" panose="02010609060101010101" charset="-122"/>
              </a:rPr>
              <a:t>AlCr</a:t>
            </a:r>
            <a:r>
              <a:rPr lang="en-US" altLang="zh-CN" sz="2400" b="1" baseline="-25000">
                <a:solidFill>
                  <a:srgbClr val="000800"/>
                </a:solidFill>
                <a:latin typeface="Times New Roman" panose="02020603050405020304" charset="0"/>
                <a:ea typeface="SimHei" panose="02010609060101010101" charset="-122"/>
              </a:rPr>
              <a:t>2</a:t>
            </a:r>
            <a:r>
              <a:rPr lang="zh-CN" altLang="zh-CN" sz="2400" b="1">
                <a:solidFill>
                  <a:srgbClr val="000800"/>
                </a:solidFill>
                <a:latin typeface="Times New Roman" panose="02020603050405020304" charset="0"/>
                <a:ea typeface="SimHei" panose="02010609060101010101" charset="-122"/>
              </a:rPr>
              <a:t>具有体心四方结构，如图所示。处于顶角位置的是</a:t>
            </a:r>
            <a:r>
              <a:rPr lang="en-US" altLang="zh-CN" sz="2400" b="1" u="sng">
                <a:solidFill>
                  <a:srgbClr val="000800"/>
                </a:solidFill>
                <a:latin typeface="Times New Roman" panose="02020603050405020304" charset="0"/>
                <a:ea typeface="SimHei" panose="02010609060101010101" charset="-122"/>
              </a:rPr>
              <a:t>        </a:t>
            </a:r>
            <a:r>
              <a:rPr lang="zh-CN" altLang="zh-CN" sz="2400" b="1">
                <a:solidFill>
                  <a:srgbClr val="000800"/>
                </a:solidFill>
                <a:latin typeface="Times New Roman" panose="02020603050405020304" charset="0"/>
                <a:ea typeface="SimHei" panose="02010609060101010101" charset="-122"/>
              </a:rPr>
              <a:t>原子。</a:t>
            </a:r>
            <a:endParaRPr lang="en-US" altLang="zh-CN" sz="2400" b="1">
              <a:solidFill>
                <a:srgbClr val="000800"/>
              </a:solidFill>
              <a:latin typeface="Times New Roman" panose="02020603050405020304" charset="0"/>
              <a:ea typeface="SimHei" panose="02010609060101010101" charset="-122"/>
              <a:sym typeface="Microsoft YaHei" panose="020B0503020204020204" charset="-122"/>
            </a:endParaRPr>
          </a:p>
          <a:p>
            <a:pPr marR="0" defTabSz="0" fontAlgn="base">
              <a:spcBef>
                <a:spcPct val="0"/>
              </a:spcBef>
              <a:spcAft>
                <a:spcPct val="0"/>
              </a:spcAft>
              <a:buClrTx/>
              <a:buSzTx/>
              <a:buFont typeface="Wingdings" panose="05000000000000000000" pitchFamily="2" charset="2"/>
              <a:buNone/>
              <a:defRPr/>
            </a:pPr>
            <a:endParaRPr kumimoji="0" lang="en-US" sz="2400" b="1" i="0" kern="0" cap="none" spc="0" normalizeH="0" noProof="0">
              <a:solidFill>
                <a:srgbClr val="000800"/>
              </a:solidFill>
              <a:latin typeface="Times New Roman" panose="02020603050405020304" charset="0"/>
              <a:ea typeface="SimHei" panose="02010609060101010101" charset="-122"/>
              <a:cs typeface="+mn-cs"/>
              <a:sym typeface="Microsoft YaHei" panose="020B0503020204020204" charset="-122"/>
            </a:endParaRPr>
          </a:p>
          <a:p>
            <a:pPr marR="0" defTabSz="0" fontAlgn="base">
              <a:spcBef>
                <a:spcPct val="0"/>
              </a:spcBef>
              <a:spcAft>
                <a:spcPct val="0"/>
              </a:spcAft>
              <a:buClrTx/>
              <a:buSzTx/>
              <a:buFont typeface="Wingdings" panose="05000000000000000000" pitchFamily="2" charset="2"/>
              <a:buNone/>
              <a:defRPr/>
            </a:pPr>
            <a:endParaRPr kumimoji="0" lang="en-US" sz="2400" b="1" i="0" kern="0" cap="none" spc="0" normalizeH="0" noProof="0">
              <a:solidFill>
                <a:srgbClr val="000800"/>
              </a:solidFill>
              <a:latin typeface="Times New Roman" panose="02020603050405020304" charset="0"/>
              <a:ea typeface="SimHei" panose="02010609060101010101" charset="-122"/>
              <a:cs typeface="+mn-cs"/>
              <a:sym typeface="Microsoft YaHei" panose="020B0503020204020204" charset="-122"/>
            </a:endParaRPr>
          </a:p>
        </p:txBody>
      </p:sp>
      <p:sp>
        <p:nvSpPr>
          <p:cNvPr id="75" name="Text Box 24"/>
          <p:cNvSpPr txBox="1">
            <a:spLocks noChangeArrowheads="1"/>
          </p:cNvSpPr>
          <p:nvPr/>
        </p:nvSpPr>
        <p:spPr bwMode="auto">
          <a:xfrm>
            <a:off x="1187450" y="3267075"/>
            <a:ext cx="1089025" cy="523240"/>
          </a:xfrm>
          <a:prstGeom prst="rect">
            <a:avLst/>
          </a:prstGeom>
          <a:noFill/>
          <a:ln w="9525">
            <a:noFill/>
            <a:miter lim="800000"/>
          </a:ln>
        </p:spPr>
        <p:txBody>
          <a:bodyPr wrap="square">
            <a:spAutoFit/>
          </a:bodyPr>
          <a:lstStyle/>
          <a:p>
            <a:pPr>
              <a:spcBef>
                <a:spcPct val="50000"/>
              </a:spcBef>
            </a:pPr>
            <a:r>
              <a:rPr lang="en-US" altLang="zh-CN" sz="2800" b="1">
                <a:solidFill>
                  <a:srgbClr val="FF0000"/>
                </a:solidFill>
                <a:latin typeface="Times New Roman" panose="02020603050405020304" charset="0"/>
                <a:ea typeface="方正姚体" panose="02010601030101010101" pitchFamily="2" charset="-122"/>
              </a:rPr>
              <a:t>Al</a:t>
            </a:r>
          </a:p>
        </p:txBody>
      </p:sp>
      <p:grpSp>
        <p:nvGrpSpPr>
          <p:cNvPr id="13" name="组合 12"/>
          <p:cNvGrpSpPr/>
          <p:nvPr/>
        </p:nvGrpSpPr>
        <p:grpSpPr>
          <a:xfrm>
            <a:off x="713105" y="3745230"/>
            <a:ext cx="7741285" cy="1605280"/>
            <a:chOff x="1123" y="5898"/>
            <a:chExt cx="12191" cy="2528"/>
          </a:xfrm>
        </p:grpSpPr>
        <p:sp>
          <p:nvSpPr>
            <p:cNvPr id="69" name="文本框 68"/>
            <p:cNvSpPr txBox="1">
              <a:spLocks noChangeArrowheads="1"/>
            </p:cNvSpPr>
            <p:nvPr/>
          </p:nvSpPr>
          <p:spPr bwMode="auto">
            <a:xfrm>
              <a:off x="1123" y="6109"/>
              <a:ext cx="4273" cy="72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黑球：顶点、体内</a:t>
              </a:r>
              <a:endParaRPr lang="zh-CN" altLang="en-US" sz="2400" b="1" baseline="-25000">
                <a:solidFill>
                  <a:srgbClr val="FF0000"/>
                </a:solidFill>
                <a:latin typeface="Times New Roman" panose="02020603050405020304" charset="0"/>
                <a:ea typeface="SimHei" panose="02010609060101010101" charset="-122"/>
              </a:endParaRPr>
            </a:p>
          </p:txBody>
        </p:sp>
        <p:graphicFrame>
          <p:nvGraphicFramePr>
            <p:cNvPr id="70" name="对象 69"/>
            <p:cNvGraphicFramePr>
              <a:graphicFrameLocks noChangeAspect="1"/>
            </p:cNvGraphicFramePr>
            <p:nvPr/>
          </p:nvGraphicFramePr>
          <p:xfrm>
            <a:off x="5396" y="5898"/>
            <a:ext cx="1453" cy="1113"/>
          </p:xfrm>
          <a:graphic>
            <a:graphicData uri="http://schemas.openxmlformats.org/presentationml/2006/ole">
              <p:oleObj spid="_x0000_s57347" name="公式" r:id="rId5" imgW="12192000" imgH="9448800" progId="Equation.KSEE3">
                <p:embed/>
              </p:oleObj>
            </a:graphicData>
          </a:graphic>
        </p:graphicFrame>
        <p:sp>
          <p:nvSpPr>
            <p:cNvPr id="71" name="文本框 70"/>
            <p:cNvSpPr txBox="1">
              <a:spLocks noChangeArrowheads="1"/>
            </p:cNvSpPr>
            <p:nvPr/>
          </p:nvSpPr>
          <p:spPr bwMode="auto">
            <a:xfrm>
              <a:off x="1123" y="7234"/>
              <a:ext cx="4273" cy="72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白球：棱上、体内</a:t>
              </a:r>
              <a:endParaRPr lang="zh-CN" altLang="en-US" sz="2400" b="1" baseline="-25000">
                <a:solidFill>
                  <a:srgbClr val="FF0000"/>
                </a:solidFill>
                <a:latin typeface="Times New Roman" panose="02020603050405020304" charset="0"/>
                <a:ea typeface="SimHei" panose="02010609060101010101" charset="-122"/>
              </a:endParaRPr>
            </a:p>
          </p:txBody>
        </p:sp>
        <p:graphicFrame>
          <p:nvGraphicFramePr>
            <p:cNvPr id="72" name="对象 71"/>
            <p:cNvGraphicFramePr>
              <a:graphicFrameLocks noChangeAspect="1"/>
            </p:cNvGraphicFramePr>
            <p:nvPr/>
          </p:nvGraphicFramePr>
          <p:xfrm>
            <a:off x="5342" y="7118"/>
            <a:ext cx="1560" cy="1113"/>
          </p:xfrm>
          <a:graphic>
            <a:graphicData uri="http://schemas.openxmlformats.org/presentationml/2006/ole">
              <p:oleObj spid="_x0000_s57346" name="公式" r:id="rId6" imgW="13106400" imgH="9448800" progId="Equation.KSEE3">
                <p:embed/>
              </p:oleObj>
            </a:graphicData>
          </a:graphic>
        </p:graphicFrame>
        <p:sp>
          <p:nvSpPr>
            <p:cNvPr id="73" name="文本框 72"/>
            <p:cNvSpPr txBox="1">
              <a:spLocks noChangeArrowheads="1"/>
            </p:cNvSpPr>
            <p:nvPr/>
          </p:nvSpPr>
          <p:spPr bwMode="auto">
            <a:xfrm>
              <a:off x="9042" y="6284"/>
              <a:ext cx="4273" cy="72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黑球：白球＝</a:t>
              </a:r>
              <a:r>
                <a:rPr lang="en-US" altLang="zh-CN" sz="2400" b="1">
                  <a:solidFill>
                    <a:srgbClr val="FF0000"/>
                  </a:solidFill>
                  <a:latin typeface="Times New Roman" panose="02020603050405020304" charset="0"/>
                  <a:ea typeface="SimHei" panose="02010609060101010101" charset="-122"/>
                </a:rPr>
                <a:t>1：2</a:t>
              </a:r>
              <a:endParaRPr lang="en-US" altLang="zh-CN" sz="2400" b="1" baseline="-25000">
                <a:solidFill>
                  <a:srgbClr val="FF0000"/>
                </a:solidFill>
                <a:latin typeface="Times New Roman" panose="02020603050405020304" charset="0"/>
                <a:ea typeface="SimHei" panose="02010609060101010101" charset="-122"/>
              </a:endParaRPr>
            </a:p>
          </p:txBody>
        </p:sp>
        <p:sp>
          <p:nvSpPr>
            <p:cNvPr id="74" name="文本框 73"/>
            <p:cNvSpPr txBox="1">
              <a:spLocks noChangeArrowheads="1"/>
            </p:cNvSpPr>
            <p:nvPr/>
          </p:nvSpPr>
          <p:spPr bwMode="auto">
            <a:xfrm>
              <a:off x="9042" y="7118"/>
              <a:ext cx="4273" cy="130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charset="0"/>
                  <a:ea typeface="SimHei" panose="02010609060101010101" charset="-122"/>
                </a:rPr>
                <a:t>黑球：</a:t>
              </a:r>
              <a:r>
                <a:rPr lang="en-US" altLang="zh-CN" sz="2400" b="1">
                  <a:solidFill>
                    <a:srgbClr val="FF0000"/>
                  </a:solidFill>
                  <a:latin typeface="Times New Roman" panose="02020603050405020304" charset="0"/>
                  <a:ea typeface="SimHei" panose="02010609060101010101" charset="-122"/>
                </a:rPr>
                <a:t>Al</a:t>
              </a:r>
            </a:p>
            <a:p>
              <a:pPr eaLnBrk="1" hangingPunct="1"/>
              <a:r>
                <a:rPr lang="zh-CN" altLang="en-US" sz="2400" b="1">
                  <a:solidFill>
                    <a:srgbClr val="FF0000"/>
                  </a:solidFill>
                  <a:latin typeface="Times New Roman" panose="02020603050405020304" charset="0"/>
                  <a:ea typeface="SimHei" panose="02010609060101010101" charset="-122"/>
                </a:rPr>
                <a:t>白球</a:t>
              </a:r>
              <a:r>
                <a:rPr lang="en-US" altLang="zh-CN" sz="2400" b="1">
                  <a:solidFill>
                    <a:srgbClr val="FF0000"/>
                  </a:solidFill>
                  <a:latin typeface="Times New Roman" panose="02020603050405020304" charset="0"/>
                  <a:ea typeface="SimHei" panose="02010609060101010101" charset="-122"/>
                </a:rPr>
                <a:t>：Cr</a:t>
              </a:r>
              <a:endParaRPr lang="en-US" altLang="zh-CN" sz="2400" b="1" baseline="-25000">
                <a:solidFill>
                  <a:srgbClr val="FF0000"/>
                </a:solidFill>
                <a:latin typeface="Times New Roman" panose="02020603050405020304" charset="0"/>
                <a:ea typeface="SimHei" panose="02010609060101010101" charset="-122"/>
              </a:endParaRPr>
            </a:p>
          </p:txBody>
        </p:sp>
      </p:grpSp>
      <p:graphicFrame>
        <p:nvGraphicFramePr>
          <p:cNvPr id="8" name="对象 -2147482624"/>
          <p:cNvGraphicFramePr>
            <a:graphicFrameLocks noChangeAspect="1"/>
          </p:cNvGraphicFramePr>
          <p:nvPr/>
        </p:nvGraphicFramePr>
        <p:xfrm>
          <a:off x="8797290" y="3275965"/>
          <a:ext cx="1708150" cy="2454275"/>
        </p:xfrm>
        <a:graphic>
          <a:graphicData uri="http://schemas.openxmlformats.org/presentationml/2006/ole">
            <p:oleObj spid="_x0000_s57345" r:id="rId7" imgW="1389651" imgH="2001505" progId="">
              <p:embed/>
            </p:oleObj>
          </a:graphicData>
        </a:graphic>
      </p:graphicFrame>
      <p:sp>
        <p:nvSpPr>
          <p:cNvPr id="11" name="文本框 10"/>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20395" y="2235200"/>
            <a:ext cx="10587355" cy="412432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a:latin typeface="Times New Roman" panose="02020603050405020304" charset="0"/>
                <a:ea typeface="SimHei" panose="02010609060101010101" charset="-122"/>
              </a:rPr>
              <a:t>XeF</a:t>
            </a:r>
            <a:r>
              <a:rPr sz="2400" b="1" kern="0" baseline="-25000">
                <a:latin typeface="Times New Roman" panose="02020603050405020304" charset="0"/>
                <a:ea typeface="SimHei" panose="02010609060101010101" charset="-122"/>
              </a:rPr>
              <a:t>2</a:t>
            </a:r>
            <a:r>
              <a:rPr sz="2400" b="1" kern="0">
                <a:latin typeface="Times New Roman" panose="02020603050405020304" charset="0"/>
                <a:ea typeface="SimHei" panose="02010609060101010101" charset="-122"/>
              </a:rPr>
              <a:t>晶体属四方晶系，晶胞参数如图所示，晶胞棱边夹</a:t>
            </a: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r>
              <a:rPr sz="2400" b="1" kern="0">
                <a:latin typeface="Times New Roman" panose="02020603050405020304" charset="0"/>
                <a:ea typeface="SimHei" panose="02010609060101010101" charset="-122"/>
              </a:rPr>
              <a:t>角均为90°。已知Xe-F键长为rpm，则晶胞中A、B间距离d=</a:t>
            </a:r>
            <a:r>
              <a:rPr lang="en-US" sz="2400" b="1" kern="0">
                <a:latin typeface="Times New Roman" panose="02020603050405020304" charset="0"/>
                <a:ea typeface="SimHei" panose="02010609060101010101" charset="-122"/>
              </a:rPr>
              <a:t>___________</a:t>
            </a:r>
            <a:r>
              <a:rPr sz="2400" b="1" kern="0">
                <a:latin typeface="Times New Roman" panose="02020603050405020304" charset="0"/>
                <a:ea typeface="SimHei" panose="02010609060101010101" charset="-122"/>
              </a:rPr>
              <a:t>			pm。</a:t>
            </a: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latin typeface="Times New Roman" panose="02020603050405020304" charset="0"/>
              <a:ea typeface="SimHei" panose="02010609060101010101" charset="-122"/>
            </a:endParaRPr>
          </a:p>
          <a:p>
            <a:pPr defTabSz="0">
              <a:lnSpc>
                <a:spcPct val="120000"/>
              </a:lnSpc>
              <a:spcBef>
                <a:spcPct val="0"/>
              </a:spcBef>
              <a:defRPr/>
            </a:pPr>
            <a:endParaRPr sz="2400" b="1" kern="0">
              <a:solidFill>
                <a:srgbClr val="FF0000"/>
              </a:solidFill>
              <a:latin typeface="Times New Roman" panose="02020603050405020304" charset="0"/>
              <a:ea typeface="SimHei" panose="02010609060101010101" charset="-122"/>
            </a:endParaRPr>
          </a:p>
        </p:txBody>
      </p:sp>
      <p:pic>
        <p:nvPicPr>
          <p:cNvPr id="15" name="Picture 5"/>
          <p:cNvPicPr>
            <a:picLocks noChangeAspect="1" noChangeArrowheads="1"/>
          </p:cNvPicPr>
          <p:nvPr/>
        </p:nvPicPr>
        <p:blipFill>
          <a:blip r:embed="rId4" cstate="print">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3698875" y="3596005"/>
            <a:ext cx="3127375" cy="2581910"/>
          </a:xfrm>
          <a:prstGeom prst="rect">
            <a:avLst/>
          </a:prstGeom>
          <a:noFill/>
          <a:ln>
            <a:noFill/>
          </a:ln>
          <a:effectLst/>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chemeClr val="accent1"/>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chemeClr val="tx1"/>
                </a:solidFill>
                <a:miter lim="800000"/>
                <a:headEnd/>
                <a:tailEnd/>
              </a14:hiddenLine>
            </a:ext>
            <a:ext uri="{AF507438-7753-43E0-B8FC-AC1667EBCBE1}">
              <a14:hiddenEffect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effectLst>
                  <a:outerShdw algn="ctr" dir="2700000" dist="35921" rotWithShape="0">
                    <a:schemeClr val="bg2"/>
                  </a:outerShdw>
                </a:effectLst>
              </a14:hiddenEffects>
            </a:ext>
          </a:extLst>
        </p:spPr>
      </p:pic>
      <p:pic>
        <p:nvPicPr>
          <p:cNvPr id="13" name="图片 12"/>
          <p:cNvPicPr>
            <a:picLocks noChangeAspect="1"/>
          </p:cNvPicPr>
          <p:nvPr/>
        </p:nvPicPr>
        <p:blipFill>
          <a:blip r:embed="rId5" cstate="print"/>
          <a:stretch>
            <a:fillRect/>
          </a:stretch>
        </p:blipFill>
        <p:spPr>
          <a:xfrm>
            <a:off x="8811260" y="2740025"/>
            <a:ext cx="1664970" cy="762635"/>
          </a:xfrm>
          <a:prstGeom prst="rect">
            <a:avLst/>
          </a:prstGeom>
        </p:spPr>
      </p:pic>
      <p:sp>
        <p:nvSpPr>
          <p:cNvPr id="14" name="文本框 13"/>
          <p:cNvSpPr txBox="1"/>
          <p:nvPr/>
        </p:nvSpPr>
        <p:spPr>
          <a:xfrm>
            <a:off x="579755" y="1753235"/>
            <a:ext cx="378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effectLst/>
                <a:latin typeface="Times New Roman" panose="02020603050405020304" charset="0"/>
                <a:ea typeface="SimHei" panose="02010609060101010101" charset="-122"/>
                <a:cs typeface="宋体" panose="02010600030101010101" pitchFamily="2" charset="-122"/>
              </a:rPr>
              <a:t>密度、空间利用率、间距</a:t>
            </a: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05155" y="2250440"/>
            <a:ext cx="10587355" cy="412432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20000"/>
              </a:lnSpc>
              <a:spcBef>
                <a:spcPct val="0"/>
              </a:spcBef>
              <a:defRPr/>
            </a:pPr>
            <a:r>
              <a:rPr sz="2400" b="1" kern="0" err="1">
                <a:latin typeface="Times New Roman" panose="02020603050405020304" charset="0"/>
                <a:ea typeface="SimHei" panose="02010609060101010101" charset="-122"/>
              </a:rPr>
              <a:t>若由硼原子组成的正八面体棱长为apm，连接两个八面体的B—B键长为bpm，该物质的密度为_______</a:t>
            </a:r>
            <a:r>
              <a:rPr lang="en-US" sz="2400" b="1" kern="0">
                <a:latin typeface="Times New Roman" panose="02020603050405020304" charset="0"/>
                <a:ea typeface="SimHei" panose="02010609060101010101" charset="-122"/>
              </a:rPr>
              <a:t>_____</a:t>
            </a:r>
            <a:r>
              <a:rPr sz="2400" b="1" kern="0">
                <a:latin typeface="Times New Roman" panose="02020603050405020304" charset="0"/>
                <a:ea typeface="SimHei" panose="02010609060101010101" charset="-122"/>
              </a:rPr>
              <a:t>____g·cm</a:t>
            </a:r>
            <a:r>
              <a:rPr sz="2400" b="1" kern="0" baseline="30000">
                <a:latin typeface="Times New Roman" panose="02020603050405020304" charset="0"/>
                <a:ea typeface="SimHei" panose="02010609060101010101" charset="-122"/>
              </a:rPr>
              <a:t>-3</a:t>
            </a:r>
            <a:r>
              <a:rPr sz="2400" b="1" kern="0">
                <a:latin typeface="Times New Roman" panose="02020603050405020304" charset="0"/>
                <a:ea typeface="SimHei" panose="02010609060101010101" charset="-122"/>
              </a:rPr>
              <a:t>(列表达式)。</a:t>
            </a:r>
          </a:p>
          <a:p>
            <a:pPr defTabSz="0">
              <a:lnSpc>
                <a:spcPct val="120000"/>
              </a:lnSpc>
              <a:spcBef>
                <a:spcPct val="0"/>
              </a:spcBef>
              <a:defRPr/>
            </a:pPr>
            <a:endParaRPr sz="2400" b="1" kern="0">
              <a:solidFill>
                <a:srgbClr val="FF0000"/>
              </a:solidFill>
              <a:latin typeface="Times New Roman" panose="02020603050405020304" charset="0"/>
              <a:ea typeface="SimHei" panose="02010609060101010101" charset="-122"/>
            </a:endParaRPr>
          </a:p>
        </p:txBody>
      </p:sp>
      <p:sp>
        <p:nvSpPr>
          <p:cNvPr id="14" name="文本框 13"/>
          <p:cNvSpPr txBox="1"/>
          <p:nvPr/>
        </p:nvSpPr>
        <p:spPr>
          <a:xfrm>
            <a:off x="579755" y="1753235"/>
            <a:ext cx="378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密度、空间利用率、间距</a:t>
            </a:r>
          </a:p>
        </p:txBody>
      </p:sp>
      <p:pic>
        <p:nvPicPr>
          <p:cNvPr id="2" name="图片 77"/>
          <p:cNvPicPr>
            <a:picLocks noChangeAspect="1"/>
          </p:cNvPicPr>
          <p:nvPr/>
        </p:nvPicPr>
        <p:blipFill>
          <a:blip r:embed="rId5" cstate="print"/>
          <a:stretch>
            <a:fillRect/>
          </a:stretch>
        </p:blipFill>
        <p:spPr>
          <a:xfrm>
            <a:off x="1376680" y="3174365"/>
            <a:ext cx="2985135" cy="3114040"/>
          </a:xfrm>
          <a:prstGeom prst="rect">
            <a:avLst/>
          </a:prstGeom>
          <a:noFill/>
          <a:ln>
            <a:noFill/>
          </a:ln>
        </p:spPr>
      </p:pic>
      <p:graphicFrame>
        <p:nvGraphicFramePr>
          <p:cNvPr id="3" name="对象 -2147482599"/>
          <p:cNvGraphicFramePr>
            <a:graphicFrameLocks noChangeAspect="1"/>
          </p:cNvGraphicFramePr>
          <p:nvPr>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022233226"/>
              </p:ext>
            </p:extLst>
          </p:nvPr>
        </p:nvGraphicFramePr>
        <p:xfrm>
          <a:off x="4613910" y="3349729"/>
          <a:ext cx="2108835" cy="711835"/>
        </p:xfrm>
        <a:graphic>
          <a:graphicData uri="http://schemas.openxmlformats.org/presentationml/2006/ole">
            <p:oleObj spid="_x0000_s67585" r:id="rId6" imgW="1320800" imgH="444500" progId="">
              <p:embed/>
            </p:oleObj>
          </a:graphicData>
        </a:graphic>
      </p:graphicFrame>
      <p:sp>
        <p:nvSpPr>
          <p:cNvPr id="5" name="文本框 4"/>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8" name="文本框 7"/>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0" name="文本框 9"/>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50875" y="2235200"/>
            <a:ext cx="10587355" cy="412432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err="1">
                <a:latin typeface="Times New Roman" panose="02020603050405020304" charset="0"/>
                <a:ea typeface="SimHei" panose="02010609060101010101" charset="-122"/>
              </a:rPr>
              <a:t>设Cr和Al原子半径为rCr和rAl，则金属原子空间占有率为______</a:t>
            </a:r>
            <a:r>
              <a:rPr lang="en-US" sz="2400" b="1" kern="0">
                <a:latin typeface="Times New Roman" panose="02020603050405020304" charset="0"/>
                <a:ea typeface="SimHei" panose="02010609060101010101" charset="-122"/>
              </a:rPr>
              <a:t>_____</a:t>
            </a:r>
            <a:r>
              <a:rPr sz="2400" b="1" kern="0">
                <a:latin typeface="Times New Roman" panose="02020603050405020304" charset="0"/>
                <a:ea typeface="SimHei" panose="02010609060101010101" charset="-122"/>
              </a:rPr>
              <a:t>_____（列出计算表达式）。</a:t>
            </a:r>
          </a:p>
          <a:p>
            <a:pPr defTabSz="0">
              <a:lnSpc>
                <a:spcPct val="120000"/>
              </a:lnSpc>
              <a:spcBef>
                <a:spcPct val="0"/>
              </a:spcBef>
              <a:defRPr/>
            </a:pPr>
            <a:endParaRPr sz="2400" b="1" kern="0">
              <a:solidFill>
                <a:srgbClr val="FF0000"/>
              </a:solidFill>
              <a:latin typeface="Times New Roman" panose="02020603050405020304" charset="0"/>
              <a:ea typeface="SimHei" panose="02010609060101010101" charset="-122"/>
            </a:endParaRPr>
          </a:p>
        </p:txBody>
      </p:sp>
      <p:graphicFrame>
        <p:nvGraphicFramePr>
          <p:cNvPr id="2" name="对象 -2147482598"/>
          <p:cNvGraphicFramePr>
            <a:graphicFrameLocks noChangeAspect="1"/>
          </p:cNvGraphicFramePr>
          <p:nvPr/>
        </p:nvGraphicFramePr>
        <p:xfrm>
          <a:off x="8114030" y="2969895"/>
          <a:ext cx="2174240" cy="3123565"/>
        </p:xfrm>
        <a:graphic>
          <a:graphicData uri="http://schemas.openxmlformats.org/presentationml/2006/ole">
            <p:oleObj spid="_x0000_s69633" r:id="rId5" imgW="1389651" imgH="2001505" progId="">
              <p:embed/>
            </p:oleObj>
          </a:graphicData>
        </a:graphic>
      </p:graphicFrame>
      <p:pic>
        <p:nvPicPr>
          <p:cNvPr id="10" name="图片 9"/>
          <p:cNvPicPr>
            <a:picLocks noChangeAspect="1"/>
          </p:cNvPicPr>
          <p:nvPr/>
        </p:nvPicPr>
        <p:blipFill>
          <a:blip r:embed="rId6" cstate="print"/>
          <a:stretch>
            <a:fillRect/>
          </a:stretch>
        </p:blipFill>
        <p:spPr>
          <a:xfrm>
            <a:off x="4860924" y="3029985"/>
            <a:ext cx="2167255" cy="895350"/>
          </a:xfrm>
          <a:prstGeom prst="rect">
            <a:avLst/>
          </a:prstGeom>
        </p:spPr>
      </p:pic>
      <p:sp>
        <p:nvSpPr>
          <p:cNvPr id="4" name="文本框 3"/>
          <p:cNvSpPr txBox="1"/>
          <p:nvPr/>
        </p:nvSpPr>
        <p:spPr>
          <a:xfrm>
            <a:off x="579755" y="1753235"/>
            <a:ext cx="378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密度、空间利用率、间距</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3" name="文本框 1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50875" y="2250440"/>
            <a:ext cx="10587355" cy="442087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70000"/>
              </a:lnSpc>
              <a:spcBef>
                <a:spcPct val="0"/>
              </a:spcBef>
              <a:defRPr/>
            </a:pPr>
            <a:r>
              <a:rPr sz="2400" b="1" kern="0">
                <a:latin typeface="Times New Roman" panose="02020603050405020304" charset="0"/>
                <a:ea typeface="SimHei" panose="02010609060101010101" charset="-122"/>
              </a:rPr>
              <a:t>XeF</a:t>
            </a:r>
            <a:r>
              <a:rPr sz="2400" b="1" kern="0" baseline="-25000">
                <a:latin typeface="Times New Roman" panose="02020603050405020304" charset="0"/>
                <a:ea typeface="SimHei" panose="02010609060101010101" charset="-122"/>
              </a:rPr>
              <a:t>2</a:t>
            </a:r>
            <a:r>
              <a:rPr sz="2400" b="1" kern="0">
                <a:latin typeface="Times New Roman" panose="02020603050405020304" charset="0"/>
                <a:ea typeface="SimHei" panose="02010609060101010101" charset="-122"/>
              </a:rPr>
              <a:t>晶体属四方晶系，晶胞参数如图所示，晶胞棱边夹角均为90°。</a:t>
            </a:r>
            <a:r>
              <a:rPr sz="2400" b="1" kern="0">
                <a:gradFill>
                  <a:gsLst>
                    <a:gs pos="0">
                      <a:srgbClr val="14CD68"/>
                    </a:gs>
                    <a:gs pos="100000">
                      <a:srgbClr val="0B6E38"/>
                    </a:gs>
                  </a:gsLst>
                  <a:lin scaled="0"/>
                </a:gradFill>
                <a:latin typeface="Times New Roman" panose="02020603050405020304" charset="0"/>
                <a:ea typeface="SimHei" panose="02010609060101010101" charset="-122"/>
              </a:rPr>
              <a:t>以晶胞参数为单位长度建立的坐标系可以表示晶胞中各原子的位置，称为原子的分数坐标，</a:t>
            </a:r>
            <a:r>
              <a:rPr sz="2400" b="1" kern="0">
                <a:latin typeface="Times New Roman" panose="02020603050405020304" charset="0"/>
                <a:ea typeface="SimHei" panose="02010609060101010101" charset="-122"/>
              </a:rPr>
              <a:t>如A点原子的分数坐标为</a:t>
            </a:r>
            <a:r>
              <a:rPr lang="en-US" sz="2400" b="1" kern="0">
                <a:latin typeface="Times New Roman" panose="02020603050405020304" charset="0"/>
                <a:ea typeface="SimHei" panose="02010609060101010101" charset="-122"/>
              </a:rPr>
              <a:t>                 </a:t>
            </a:r>
            <a:r>
              <a:rPr sz="2400" b="1" kern="0">
                <a:latin typeface="Times New Roman" panose="02020603050405020304" charset="0"/>
                <a:ea typeface="SimHei" panose="02010609060101010101" charset="-122"/>
              </a:rPr>
              <a:t>。已知Xe-F键长为rpm，则B点原子的分数坐标为</a:t>
            </a:r>
            <a:r>
              <a:rPr lang="en-US" sz="2400" b="1" kern="0">
                <a:latin typeface="Times New Roman" panose="02020603050405020304" charset="0"/>
                <a:ea typeface="SimHei" panose="02010609060101010101" charset="-122"/>
              </a:rPr>
              <a:t>___________</a:t>
            </a:r>
            <a:r>
              <a:rPr sz="2400" b="1" kern="0">
                <a:latin typeface="Times New Roman" panose="02020603050405020304" charset="0"/>
                <a:ea typeface="SimHei" panose="02010609060101010101" charset="-122"/>
              </a:rPr>
              <a:t>。</a:t>
            </a:r>
          </a:p>
        </p:txBody>
      </p:sp>
      <p:sp>
        <p:nvSpPr>
          <p:cNvPr id="14" name="文本框 13"/>
          <p:cNvSpPr txBox="1"/>
          <p:nvPr/>
        </p:nvSpPr>
        <p:spPr>
          <a:xfrm>
            <a:off x="579755" y="1753235"/>
            <a:ext cx="251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原子的分数坐标</a:t>
            </a:r>
          </a:p>
        </p:txBody>
      </p:sp>
      <p:pic>
        <p:nvPicPr>
          <p:cNvPr id="13" name="图片 12"/>
          <p:cNvPicPr>
            <a:picLocks noChangeAspect="1"/>
          </p:cNvPicPr>
          <p:nvPr/>
        </p:nvPicPr>
        <p:blipFill>
          <a:blip r:embed="rId4" cstate="print"/>
          <a:stretch>
            <a:fillRect/>
          </a:stretch>
        </p:blipFill>
        <p:spPr>
          <a:xfrm>
            <a:off x="5335269" y="3480435"/>
            <a:ext cx="1218565" cy="718820"/>
          </a:xfrm>
          <a:prstGeom prst="rect">
            <a:avLst/>
          </a:prstGeom>
        </p:spPr>
      </p:pic>
      <p:pic>
        <p:nvPicPr>
          <p:cNvPr id="16" name="图片 16"/>
          <p:cNvPicPr>
            <a:picLocks noChangeAspect="1" noChangeArrowheads="1"/>
          </p:cNvPicPr>
          <p:nvPr/>
        </p:nvPicPr>
        <p:blipFill>
          <a:blip r:embed="rId5" cstate="print">
            <a:lum bright="-20000" contrast="40000"/>
          </a:blip>
          <a:stretch>
            <a:fillRect/>
          </a:stretch>
        </p:blipFill>
        <p:spPr>
          <a:xfrm>
            <a:off x="8134350" y="4135120"/>
            <a:ext cx="2578735" cy="2421890"/>
          </a:xfrm>
          <a:prstGeom prst="rect">
            <a:avLst/>
          </a:prstGeom>
          <a:noFill/>
          <a:ln w="9525">
            <a:noFill/>
            <a:miter lim="800000"/>
          </a:ln>
        </p:spPr>
      </p:pic>
      <p:pic>
        <p:nvPicPr>
          <p:cNvPr id="15" name="图片 14"/>
          <p:cNvPicPr>
            <a:picLocks noChangeAspect="1"/>
          </p:cNvPicPr>
          <p:nvPr/>
        </p:nvPicPr>
        <p:blipFill>
          <a:blip r:embed="rId6" cstate="print"/>
          <a:stretch>
            <a:fillRect/>
          </a:stretch>
        </p:blipFill>
        <p:spPr>
          <a:xfrm>
            <a:off x="3117183" y="4135120"/>
            <a:ext cx="1133475" cy="557530"/>
          </a:xfrm>
          <a:prstGeom prst="rect">
            <a:avLst/>
          </a:prstGeom>
        </p:spPr>
      </p:pic>
      <p:sp>
        <p:nvSpPr>
          <p:cNvPr id="17" name="文本框 16"/>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8" name="文本框 17"/>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21" name="文本框 20"/>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35635" y="2235200"/>
            <a:ext cx="10587355" cy="442087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70000"/>
              </a:lnSpc>
              <a:spcBef>
                <a:spcPct val="0"/>
              </a:spcBef>
              <a:defRPr/>
            </a:pPr>
            <a:r>
              <a:rPr sz="2400" b="1" kern="0">
                <a:latin typeface="Times New Roman" panose="02020603050405020304" charset="0"/>
                <a:ea typeface="SimHei" panose="02010609060101010101" charset="-122"/>
              </a:rPr>
              <a:t>四方晶系CdSnAs</a:t>
            </a:r>
            <a:r>
              <a:rPr sz="2400" b="1" kern="0" baseline="-25000">
                <a:latin typeface="Times New Roman" panose="02020603050405020304" charset="0"/>
                <a:ea typeface="SimHei" panose="02010609060101010101" charset="-122"/>
              </a:rPr>
              <a:t>2</a:t>
            </a:r>
            <a:r>
              <a:rPr sz="2400" b="1" kern="0">
                <a:latin typeface="Times New Roman" panose="02020603050405020304" charset="0"/>
                <a:ea typeface="SimHei" panose="02010609060101010101" charset="-122"/>
              </a:rPr>
              <a:t>的晶胞结构如下图所示，晶胞棱边夹角均为90°，晶胞中部分原子的分数坐标如下表所示。找出距离Cd(0，0，0)最近的Sn</a:t>
            </a:r>
            <a:r>
              <a:rPr lang="en-US" sz="2400" b="1" kern="0">
                <a:latin typeface="Times New Roman" panose="02020603050405020304" charset="0"/>
                <a:ea typeface="SimHei" panose="02010609060101010101" charset="-122"/>
              </a:rPr>
              <a:t>___________________________________________</a:t>
            </a:r>
            <a:r>
              <a:rPr sz="2400" b="1" kern="0">
                <a:latin typeface="Times New Roman" panose="02020603050405020304" charset="0"/>
                <a:ea typeface="SimHei" panose="02010609060101010101" charset="-122"/>
              </a:rPr>
              <a:t>（用分数坐标表示）。</a:t>
            </a:r>
            <a:endParaRPr sz="2400" b="1" kern="0">
              <a:solidFill>
                <a:srgbClr val="FF0000"/>
              </a:solidFill>
              <a:latin typeface="Times New Roman" panose="02020603050405020304" charset="0"/>
              <a:ea typeface="SimHei" panose="02010609060101010101" charset="-122"/>
            </a:endParaRPr>
          </a:p>
        </p:txBody>
      </p:sp>
      <p:sp>
        <p:nvSpPr>
          <p:cNvPr id="14" name="文本框 13"/>
          <p:cNvSpPr txBox="1"/>
          <p:nvPr/>
        </p:nvSpPr>
        <p:spPr>
          <a:xfrm>
            <a:off x="579755" y="1753235"/>
            <a:ext cx="25114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原子的分数坐标</a:t>
            </a:r>
          </a:p>
        </p:txBody>
      </p:sp>
      <p:sp>
        <p:nvSpPr>
          <p:cNvPr id="2" name="文本框 1"/>
          <p:cNvSpPr txBox="1"/>
          <p:nvPr/>
        </p:nvSpPr>
        <p:spPr>
          <a:xfrm>
            <a:off x="1782445" y="3437890"/>
            <a:ext cx="4918710" cy="645160"/>
          </a:xfrm>
          <a:prstGeom prst="rect">
            <a:avLst/>
          </a:prstGeom>
          <a:noFill/>
        </p:spPr>
        <p:txBody>
          <a:bodyPr wrap="none" rtlCol="0">
            <a:spAutoFit/>
          </a:bodyPr>
          <a:lstStyle/>
          <a:p>
            <a:pPr defTabSz="0">
              <a:lnSpc>
                <a:spcPct val="150000"/>
              </a:lnSpc>
              <a:spcBef>
                <a:spcPct val="0"/>
              </a:spcBef>
              <a:defRPr/>
            </a:pPr>
            <a:r>
              <a:rPr sz="2400" b="1" kern="0">
                <a:solidFill>
                  <a:srgbClr val="FF0000"/>
                </a:solidFill>
                <a:latin typeface="Times New Roman" panose="02020603050405020304" charset="0"/>
                <a:ea typeface="SimHei" panose="02010609060101010101" charset="-122"/>
                <a:sym typeface="+mn-ea"/>
              </a:rPr>
              <a:t>（0.5，0，0.25）、（0.5，0.5，0）</a:t>
            </a:r>
            <a:endParaRPr lang="zh-CN" altLang="en-US" sz="2400" b="1" kern="0">
              <a:solidFill>
                <a:srgbClr val="FF0000"/>
              </a:solidFill>
              <a:latin typeface="Times New Roman" panose="02020603050405020304" charset="0"/>
              <a:ea typeface="SimHei" panose="02010609060101010101" charset="-122"/>
            </a:endParaRPr>
          </a:p>
        </p:txBody>
      </p:sp>
      <p:pic>
        <p:nvPicPr>
          <p:cNvPr id="36" name="图片 36"/>
          <p:cNvPicPr>
            <a:picLocks noChangeAspect="1"/>
          </p:cNvPicPr>
          <p:nvPr/>
        </p:nvPicPr>
        <p:blipFill>
          <a:blip r:embed="rId5" cstate="print">
            <a:extLst>
              <a:ext uri="{BEBA8EAE-BF5A-486C-A8C5-ECC9F3942E4B}">
                <a14:imgProp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14:imgLayer r:embed="rId6">
                    <a14:imgEffect>
                      <a14:brightnessContrast bright="20000" contrast="40000"/>
                    </a14:imgEffect>
                  </a14:imgLayer>
                </a14:imgProps>
              </a:ext>
            </a:extLst>
          </a:blip>
          <a:stretch>
            <a:fillRect/>
          </a:stretch>
        </p:blipFill>
        <p:spPr>
          <a:xfrm>
            <a:off x="5892165" y="4117975"/>
            <a:ext cx="2737485" cy="2423160"/>
          </a:xfrm>
          <a:prstGeom prst="rect">
            <a:avLst/>
          </a:prstGeom>
        </p:spPr>
      </p:pic>
      <p:graphicFrame>
        <p:nvGraphicFramePr>
          <p:cNvPr id="4" name="表格 3"/>
          <p:cNvGraphicFramePr>
            <a:graphicFrameLocks noGrp="1"/>
          </p:cNvGraphicFramePr>
          <p:nvPr>
            <p:custDataLst>
              <p:tags r:id="rId3"/>
            </p:custDataLst>
          </p:nvPr>
        </p:nvGraphicFramePr>
        <p:xfrm>
          <a:off x="1137285" y="4389120"/>
          <a:ext cx="4142740" cy="1880235"/>
        </p:xfrm>
        <a:graphic>
          <a:graphicData uri="http://schemas.openxmlformats.org/drawingml/2006/table">
            <a:tbl>
              <a:tblPr firstRow="1" bandRow="1">
                <a:tableStyleId>{5940675A-B579-460E-94D1-54222C63F5DA}</a:tableStyleId>
              </a:tblPr>
              <a:tblGrid>
                <a:gridCol w="127825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9251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92583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gridCol w="101346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3"/>
                    </a:ext>
                  </a:extLst>
                </a:gridCol>
              </a:tblGrid>
              <a:tr h="725805">
                <a:tc>
                  <a:txBody>
                    <a:bodyPr/>
                    <a:lstStyle/>
                    <a:p>
                      <a:pPr indent="0">
                        <a:buNone/>
                      </a:pPr>
                      <a:r>
                        <a:rPr lang="en-US" sz="2400" b="0">
                          <a:latin typeface="Times New Roman" panose="02020603050405020304" charset="0"/>
                          <a:cs typeface="Times New Roman" panose="02020603050405020304" charset="0"/>
                        </a:rPr>
                        <a:t>坐标原子</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i="1">
                          <a:latin typeface="Times New Roman" panose="02020603050405020304" charset="0"/>
                          <a:cs typeface="Times New Roman" panose="02020603050405020304" charset="0"/>
                        </a:rPr>
                        <a:t>x</a:t>
                      </a:r>
                      <a:endParaRPr lang="en-US" altLang="en-US" sz="2400" b="0" i="1">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i="1">
                          <a:latin typeface="Times New Roman" panose="02020603050405020304" charset="0"/>
                          <a:cs typeface="Times New Roman" panose="02020603050405020304" charset="0"/>
                        </a:rPr>
                        <a:t>y</a:t>
                      </a:r>
                      <a:endParaRPr lang="en-US" altLang="en-US" sz="2400" b="0" i="1">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i="1">
                          <a:latin typeface="Times New Roman" panose="02020603050405020304" charset="0"/>
                          <a:cs typeface="Times New Roman" panose="02020603050405020304" charset="0"/>
                        </a:rPr>
                        <a:t>z</a:t>
                      </a:r>
                      <a:endParaRPr lang="en-US" altLang="en-US" sz="2400" b="0" i="1">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r h="384810">
                <a:tc>
                  <a:txBody>
                    <a:bodyPr/>
                    <a:lstStyle/>
                    <a:p>
                      <a:pPr indent="0" algn="ctr">
                        <a:buNone/>
                      </a:pPr>
                      <a:r>
                        <a:rPr lang="en-US" sz="2400" b="0">
                          <a:latin typeface="Times New Roman" panose="02020603050405020304" charset="0"/>
                          <a:cs typeface="Times New Roman" panose="02020603050405020304" charset="0"/>
                        </a:rPr>
                        <a:t>Cd</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1"/>
                  </a:ext>
                </a:extLst>
              </a:tr>
              <a:tr h="384810">
                <a:tc>
                  <a:txBody>
                    <a:bodyPr/>
                    <a:lstStyle/>
                    <a:p>
                      <a:pPr indent="0" algn="ctr">
                        <a:buNone/>
                      </a:pPr>
                      <a:r>
                        <a:rPr lang="en-US" sz="2400" b="0">
                          <a:latin typeface="Times New Roman" panose="02020603050405020304" charset="0"/>
                          <a:cs typeface="Times New Roman" panose="02020603050405020304" charset="0"/>
                        </a:rPr>
                        <a:t>Sn</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0.5</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2"/>
                  </a:ext>
                </a:extLst>
              </a:tr>
              <a:tr h="384810">
                <a:tc>
                  <a:txBody>
                    <a:bodyPr/>
                    <a:lstStyle/>
                    <a:p>
                      <a:pPr indent="0" algn="ctr">
                        <a:buNone/>
                      </a:pPr>
                      <a:r>
                        <a:rPr lang="en-US" sz="2400" b="0">
                          <a:latin typeface="Times New Roman" panose="02020603050405020304" charset="0"/>
                          <a:cs typeface="Times New Roman" panose="02020603050405020304" charset="0"/>
                        </a:rPr>
                        <a:t>As</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0.25</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0.25</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charset="0"/>
                          <a:cs typeface="Times New Roman" panose="02020603050405020304" charset="0"/>
                        </a:rPr>
                        <a:t>0.125</a:t>
                      </a:r>
                      <a:endParaRPr lang="en-US" altLang="en-US" sz="2400" b="0">
                        <a:latin typeface="Times New Roman" panose="02020603050405020304" charset="0"/>
                        <a:ea typeface="Times New Roman" panose="02020603050405020304" charset="0"/>
                        <a:cs typeface="Times New Roman" panose="02020603050405020304" charset="0"/>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3"/>
                  </a:ext>
                </a:extLst>
              </a:tr>
            </a:tbl>
          </a:graphicData>
        </a:graphic>
      </p:graphicFrame>
      <p:sp>
        <p:nvSpPr>
          <p:cNvPr id="8" name="文本框 7"/>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0" name="文本框 9"/>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1" name="文本框 10"/>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cxnSp>
        <p:nvCxnSpPr>
          <p:cNvPr id="3" name="直接箭头连接符 2"/>
          <p:cNvCxnSpPr>
            <a:endCxn id="5" idx="1"/>
          </p:cNvCxnSpPr>
          <p:nvPr/>
        </p:nvCxnSpPr>
        <p:spPr>
          <a:xfrm>
            <a:off x="7425690" y="5939190"/>
            <a:ext cx="597535" cy="561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023225" y="6316889"/>
            <a:ext cx="436880" cy="368300"/>
          </a:xfrm>
          <a:prstGeom prst="rect">
            <a:avLst/>
          </a:prstGeom>
          <a:noFill/>
        </p:spPr>
        <p:txBody>
          <a:bodyPr wrap="none" rtlCol="0">
            <a:spAutoFit/>
          </a:bodyPr>
          <a:lstStyle/>
          <a:p>
            <a:r>
              <a:rPr lang="en-US" altLang="zh-CN" b="1">
                <a:solidFill>
                  <a:srgbClr val="FF0000"/>
                </a:solidFill>
                <a:latin typeface="Times New Roman" panose="02020603050405020304" charset="0"/>
                <a:cs typeface="Times New Roman" panose="02020603050405020304" charset="0"/>
              </a:rPr>
              <a:t>As</a:t>
            </a:r>
          </a:p>
        </p:txBody>
      </p:sp>
      <p:cxnSp>
        <p:nvCxnSpPr>
          <p:cNvPr id="6" name="直接箭头连接符 5"/>
          <p:cNvCxnSpPr/>
          <p:nvPr/>
        </p:nvCxnSpPr>
        <p:spPr>
          <a:xfrm flipH="1" flipV="1">
            <a:off x="6331585" y="4746625"/>
            <a:ext cx="872490" cy="45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02020" y="4463415"/>
            <a:ext cx="436880" cy="368300"/>
          </a:xfrm>
          <a:prstGeom prst="rect">
            <a:avLst/>
          </a:prstGeom>
          <a:noFill/>
        </p:spPr>
        <p:txBody>
          <a:bodyPr wrap="none" rtlCol="0">
            <a:spAutoFit/>
          </a:bodyPr>
          <a:lstStyle/>
          <a:p>
            <a:r>
              <a:rPr lang="en-US" altLang="zh-CN" b="1">
                <a:solidFill>
                  <a:srgbClr val="FF0000"/>
                </a:solidFill>
                <a:latin typeface="Times New Roman" panose="02020603050405020304" charset="0"/>
                <a:cs typeface="Times New Roman" panose="02020603050405020304" charset="0"/>
              </a:rPr>
              <a:t>Sn</a:t>
            </a:r>
          </a:p>
        </p:txBody>
      </p:sp>
      <p:cxnSp>
        <p:nvCxnSpPr>
          <p:cNvPr id="12" name="直接箭头连接符 11"/>
          <p:cNvCxnSpPr/>
          <p:nvPr/>
        </p:nvCxnSpPr>
        <p:spPr>
          <a:xfrm flipH="1">
            <a:off x="6623685" y="6183630"/>
            <a:ext cx="580390" cy="179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233160" y="6183630"/>
            <a:ext cx="474980" cy="368300"/>
          </a:xfrm>
          <a:prstGeom prst="rect">
            <a:avLst/>
          </a:prstGeom>
          <a:noFill/>
        </p:spPr>
        <p:txBody>
          <a:bodyPr wrap="none" rtlCol="0">
            <a:spAutoFit/>
          </a:bodyPr>
          <a:lstStyle/>
          <a:p>
            <a:r>
              <a:rPr lang="en-US" altLang="zh-CN" b="1">
                <a:solidFill>
                  <a:srgbClr val="FF0000"/>
                </a:solidFill>
                <a:latin typeface="Times New Roman" panose="02020603050405020304" charset="0"/>
                <a:cs typeface="Times New Roman" panose="02020603050405020304" charset="0"/>
              </a:rPr>
              <a:t>Cd</a:t>
            </a:r>
          </a:p>
        </p:txBody>
      </p:sp>
      <p:pic>
        <p:nvPicPr>
          <p:cNvPr id="15" name="Picture 15"/>
          <p:cNvPicPr>
            <a:picLocks noChangeAspect="1"/>
          </p:cNvPicPr>
          <p:nvPr/>
        </p:nvPicPr>
        <p:blipFill>
          <a:blip r:embed="rId7"/>
          <a:stretch>
            <a:fillRect/>
          </a:stretch>
        </p:blipFill>
        <p:spPr>
          <a:xfrm flipH="1">
            <a:off x="10541000" y="11239500"/>
            <a:ext cx="0" cy="0"/>
          </a:xfrm>
          <a:prstGeom prst="rect">
            <a:avLst/>
          </a:prstGeom>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5" grpId="0"/>
      <p:bldP spid="9"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5" name="Rectangle 2"/>
          <p:cNvSpPr txBox="1">
            <a:spLocks noChangeArrowheads="1"/>
          </p:cNvSpPr>
          <p:nvPr/>
        </p:nvSpPr>
        <p:spPr bwMode="auto">
          <a:xfrm>
            <a:off x="650875" y="2235200"/>
            <a:ext cx="10587355" cy="442087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40000"/>
              </a:lnSpc>
              <a:spcBef>
                <a:spcPct val="0"/>
              </a:spcBef>
              <a:defRPr/>
            </a:pPr>
            <a:r>
              <a:rPr sz="2400" b="1" kern="0">
                <a:latin typeface="Times New Roman" panose="02020603050405020304" charset="0"/>
                <a:ea typeface="SimHei" panose="02010609060101010101" charset="-122"/>
              </a:rPr>
              <a:t>CsSiB</a:t>
            </a:r>
            <a:r>
              <a:rPr sz="2400" b="1" kern="0" baseline="-25000">
                <a:latin typeface="Times New Roman" panose="02020603050405020304" charset="0"/>
                <a:ea typeface="SimHei" panose="02010609060101010101" charset="-122"/>
              </a:rPr>
              <a:t>3</a:t>
            </a:r>
            <a:r>
              <a:rPr sz="2400" b="1" kern="0">
                <a:latin typeface="Times New Roman" panose="02020603050405020304" charset="0"/>
                <a:ea typeface="SimHei" panose="02010609060101010101" charset="-122"/>
              </a:rPr>
              <a:t>O</a:t>
            </a:r>
            <a:r>
              <a:rPr sz="2400" b="1" kern="0" baseline="-25000">
                <a:latin typeface="Times New Roman" panose="02020603050405020304" charset="0"/>
                <a:ea typeface="SimHei" panose="02010609060101010101" charset="-122"/>
              </a:rPr>
              <a:t>7</a:t>
            </a:r>
            <a:r>
              <a:rPr sz="2400" b="1" kern="0">
                <a:latin typeface="Times New Roman" panose="02020603050405020304" charset="0"/>
                <a:ea typeface="SimHei" panose="02010609060101010101" charset="-122"/>
              </a:rPr>
              <a:t>属正交晶系（长方体形）。晶胞参数为a pm、b pm、c pm。右图为沿y轴投影的晶胞中所有Cs原子的分布图和原子分数坐标。据此推断该晶胞中Cs原子的数目为</a:t>
            </a:r>
            <a:r>
              <a:rPr lang="en-US" sz="2400" b="1" kern="0">
                <a:latin typeface="Times New Roman" panose="02020603050405020304" charset="0"/>
                <a:ea typeface="SimHei" panose="02010609060101010101" charset="-122"/>
              </a:rPr>
              <a:t>_____</a:t>
            </a:r>
            <a:r>
              <a:rPr sz="2400" b="1" kern="0">
                <a:latin typeface="Times New Roman" panose="02020603050405020304" charset="0"/>
                <a:ea typeface="SimHei" panose="02010609060101010101" charset="-122"/>
              </a:rPr>
              <a:t>。</a:t>
            </a:r>
          </a:p>
          <a:p>
            <a:pPr defTabSz="0">
              <a:lnSpc>
                <a:spcPct val="110000"/>
              </a:lnSpc>
              <a:spcBef>
                <a:spcPct val="0"/>
              </a:spcBef>
              <a:defRPr/>
            </a:pPr>
            <a:endParaRPr sz="2000" b="1" kern="0">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4" name="文本框 13"/>
          <p:cNvSpPr txBox="1"/>
          <p:nvPr/>
        </p:nvSpPr>
        <p:spPr>
          <a:xfrm>
            <a:off x="650875" y="1759585"/>
            <a:ext cx="244094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原子的分数坐标</a:t>
            </a:r>
          </a:p>
        </p:txBody>
      </p:sp>
      <p:sp>
        <p:nvSpPr>
          <p:cNvPr id="8" name="文本框 7"/>
          <p:cNvSpPr txBox="1"/>
          <p:nvPr/>
        </p:nvSpPr>
        <p:spPr>
          <a:xfrm>
            <a:off x="2974140" y="3155950"/>
            <a:ext cx="411480" cy="607695"/>
          </a:xfrm>
          <a:prstGeom prst="rect">
            <a:avLst/>
          </a:prstGeom>
          <a:noFill/>
        </p:spPr>
        <p:txBody>
          <a:bodyPr wrap="none" rtlCol="0">
            <a:spAutoFit/>
          </a:bodyPr>
          <a:lstStyle/>
          <a:p>
            <a:pPr algn="l" defTabSz="0">
              <a:lnSpc>
                <a:spcPct val="140000"/>
              </a:lnSpc>
              <a:spcBef>
                <a:spcPct val="0"/>
              </a:spcBef>
              <a:defRPr/>
            </a:pPr>
            <a:r>
              <a:rPr sz="2400" b="1" kern="0">
                <a:solidFill>
                  <a:srgbClr val="FF0000"/>
                </a:solidFill>
                <a:latin typeface="Times New Roman" panose="02020603050405020304" charset="0"/>
                <a:ea typeface="SimHei" panose="02010609060101010101" charset="-122"/>
                <a:sym typeface="+mn-ea"/>
              </a:rPr>
              <a:t>4 </a:t>
            </a:r>
            <a:endParaRPr lang="zh-CN" altLang="en-US" sz="2400" b="1" kern="0">
              <a:solidFill>
                <a:srgbClr val="FF0000"/>
              </a:solidFill>
              <a:latin typeface="Times New Roman" panose="02020603050405020304" charset="0"/>
              <a:ea typeface="SimHei" panose="02010609060101010101" charset="-122"/>
              <a:sym typeface="+mn-ea"/>
            </a:endParaRPr>
          </a:p>
        </p:txBody>
      </p:sp>
      <p:pic>
        <p:nvPicPr>
          <p:cNvPr id="39" name="图片 1"/>
          <p:cNvPicPr>
            <a:picLocks noChangeAspect="1"/>
          </p:cNvPicPr>
          <p:nvPr/>
        </p:nvPicPr>
        <p:blipFill>
          <a:blip r:embed="rId4" cstate="print"/>
          <a:stretch>
            <a:fillRect/>
          </a:stretch>
        </p:blipFill>
        <p:spPr>
          <a:xfrm>
            <a:off x="7337425" y="3663315"/>
            <a:ext cx="3858260" cy="2479675"/>
          </a:xfrm>
          <a:prstGeom prst="rect">
            <a:avLst/>
          </a:prstGeom>
          <a:noFill/>
          <a:ln>
            <a:noFill/>
          </a:ln>
        </p:spPr>
      </p:pic>
      <p:sp>
        <p:nvSpPr>
          <p:cNvPr id="10" name="文本框 9"/>
          <p:cNvSpPr txBox="1"/>
          <p:nvPr/>
        </p:nvSpPr>
        <p:spPr>
          <a:xfrm>
            <a:off x="779780" y="3763645"/>
            <a:ext cx="6700520" cy="2799715"/>
          </a:xfrm>
          <a:prstGeom prst="rect">
            <a:avLst/>
          </a:prstGeom>
          <a:noFill/>
        </p:spPr>
        <p:txBody>
          <a:bodyPr wrap="square" rtlCol="0">
            <a:spAutoFit/>
          </a:bodyPr>
          <a:lstStyle/>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原子分数坐标为（0.5，0.2，0.5）的Cs原子位于晶胞体内，</a:t>
            </a:r>
            <a:endParaRPr sz="2000" b="1" kern="0">
              <a:solidFill>
                <a:srgbClr val="FF0000"/>
              </a:solidFill>
              <a:latin typeface="Times New Roman" panose="02020603050405020304" charset="0"/>
              <a:ea typeface="Microsoft YaHei" panose="020B0503020204020204" charset="-122"/>
              <a:cs typeface="Times New Roman" panose="02020603050405020304" charset="0"/>
            </a:endParaRPr>
          </a:p>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原子分数坐标为（0，0.3，0.5）及（1.0，0.3，0.5）的Cs原子位于晶胞的yz面上，</a:t>
            </a:r>
            <a:endParaRPr sz="2000" b="1" kern="0">
              <a:solidFill>
                <a:srgbClr val="FF0000"/>
              </a:solidFill>
              <a:latin typeface="Times New Roman" panose="02020603050405020304" charset="0"/>
              <a:ea typeface="Microsoft YaHei" panose="020B0503020204020204" charset="-122"/>
              <a:cs typeface="Times New Roman" panose="02020603050405020304" charset="0"/>
            </a:endParaRPr>
          </a:p>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原子分数坐标为（0.5，0.8，1.0）及（0.5，0.8，0）的Cs原子位于晶胞xy面上，</a:t>
            </a:r>
            <a:endParaRPr sz="2000" b="1" kern="0">
              <a:solidFill>
                <a:srgbClr val="FF0000"/>
              </a:solidFill>
              <a:latin typeface="Times New Roman" panose="02020603050405020304" charset="0"/>
              <a:ea typeface="Microsoft YaHei" panose="020B0503020204020204" charset="-122"/>
              <a:cs typeface="Times New Roman" panose="02020603050405020304" charset="0"/>
            </a:endParaRPr>
          </a:p>
          <a:p>
            <a:pPr algn="l" defTabSz="0">
              <a:lnSpc>
                <a:spcPct val="110000"/>
              </a:lnSpc>
              <a:spcBef>
                <a:spcPct val="0"/>
              </a:spcBef>
              <a:defRPr/>
            </a:pPr>
            <a:r>
              <a:rPr sz="2000" b="1" kern="0">
                <a:solidFill>
                  <a:srgbClr val="FF0000"/>
                </a:solidFill>
                <a:latin typeface="Times New Roman" panose="02020603050405020304" charset="0"/>
                <a:ea typeface="Microsoft YaHei" panose="020B0503020204020204" charset="-122"/>
                <a:cs typeface="Times New Roman" panose="02020603050405020304" charset="0"/>
                <a:sym typeface="+mn-ea"/>
              </a:rPr>
              <a:t>原子分数坐标为（0，0.7，1.0）及（1.0，0.7，1.0）（0，0.7，0）及（1.0，0.7，0）的Cs原子位于晶胞平行于y轴的棱上，利用均摊法可计算该晶胞中共含Cs原子4个。</a:t>
            </a:r>
            <a:endParaRPr lang="zh-CN" altLang="en-US" sz="2000" b="1" kern="0">
              <a:solidFill>
                <a:srgbClr val="FF0000"/>
              </a:solidFill>
              <a:latin typeface="Times New Roman" panose="02020603050405020304" charset="0"/>
              <a:ea typeface="Microsoft YaHei" panose="020B0503020204020204" charset="-122"/>
              <a:cs typeface="Times New Roman" panose="02020603050405020304" charset="0"/>
            </a:endParaRP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3" name="文本框 1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4" name="文本框 13"/>
          <p:cNvSpPr txBox="1"/>
          <p:nvPr/>
        </p:nvSpPr>
        <p:spPr>
          <a:xfrm>
            <a:off x="579755" y="1753235"/>
            <a:ext cx="148336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晶胞投影</a:t>
            </a:r>
          </a:p>
        </p:txBody>
      </p:sp>
      <p:grpSp>
        <p:nvGrpSpPr>
          <p:cNvPr id="28" name="组合 27"/>
          <p:cNvGrpSpPr/>
          <p:nvPr/>
        </p:nvGrpSpPr>
        <p:grpSpPr>
          <a:xfrm>
            <a:off x="1100455" y="4279900"/>
            <a:ext cx="4368165" cy="1197610"/>
            <a:chOff x="1225" y="6719"/>
            <a:chExt cx="6879" cy="1886"/>
          </a:xfrm>
        </p:grpSpPr>
        <p:grpSp>
          <p:nvGrpSpPr>
            <p:cNvPr id="11" name="组合 10"/>
            <p:cNvGrpSpPr/>
            <p:nvPr/>
          </p:nvGrpSpPr>
          <p:grpSpPr>
            <a:xfrm>
              <a:off x="1225" y="6719"/>
              <a:ext cx="2023" cy="1887"/>
              <a:chOff x="810" y="7200"/>
              <a:chExt cx="2699" cy="2362"/>
            </a:xfrm>
            <a:solidFill>
              <a:schemeClr val="bg1"/>
            </a:solidFill>
          </p:grpSpPr>
          <p:sp>
            <p:nvSpPr>
              <p:cNvPr id="16" name="矩形 15"/>
              <p:cNvSpPr/>
              <p:nvPr/>
            </p:nvSpPr>
            <p:spPr>
              <a:xfrm>
                <a:off x="923" y="7313"/>
                <a:ext cx="2475" cy="2138"/>
              </a:xfrm>
              <a:prstGeom prst="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流程图: 联系 11"/>
              <p:cNvSpPr/>
              <p:nvPr/>
            </p:nvSpPr>
            <p:spPr>
              <a:xfrm>
                <a:off x="810"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流程图: 联系 12"/>
              <p:cNvSpPr/>
              <p:nvPr/>
            </p:nvSpPr>
            <p:spPr>
              <a:xfrm>
                <a:off x="3285"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流程图: 联系 14"/>
              <p:cNvSpPr/>
              <p:nvPr/>
            </p:nvSpPr>
            <p:spPr>
              <a:xfrm>
                <a:off x="810"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流程图: 联系 16"/>
              <p:cNvSpPr/>
              <p:nvPr/>
            </p:nvSpPr>
            <p:spPr>
              <a:xfrm>
                <a:off x="2048"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流程图: 联系 17"/>
              <p:cNvSpPr/>
              <p:nvPr/>
            </p:nvSpPr>
            <p:spPr>
              <a:xfrm>
                <a:off x="2048"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流程图: 联系 33"/>
              <p:cNvSpPr/>
              <p:nvPr/>
            </p:nvSpPr>
            <p:spPr>
              <a:xfrm>
                <a:off x="3285"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流程图: 联系 34"/>
              <p:cNvSpPr/>
              <p:nvPr/>
            </p:nvSpPr>
            <p:spPr>
              <a:xfrm>
                <a:off x="2010"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流程图: 联系 35"/>
              <p:cNvSpPr/>
              <p:nvPr/>
            </p:nvSpPr>
            <p:spPr>
              <a:xfrm>
                <a:off x="3285"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流程图: 联系 36"/>
              <p:cNvSpPr/>
              <p:nvPr/>
            </p:nvSpPr>
            <p:spPr>
              <a:xfrm>
                <a:off x="810"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 name="组合 37"/>
            <p:cNvGrpSpPr/>
            <p:nvPr/>
          </p:nvGrpSpPr>
          <p:grpSpPr>
            <a:xfrm>
              <a:off x="3612" y="6779"/>
              <a:ext cx="2048" cy="1827"/>
              <a:chOff x="4374" y="7200"/>
              <a:chExt cx="2623" cy="2362"/>
            </a:xfrm>
            <a:solidFill>
              <a:schemeClr val="bg1"/>
            </a:solidFill>
          </p:grpSpPr>
          <p:sp>
            <p:nvSpPr>
              <p:cNvPr id="19" name="矩形 18"/>
              <p:cNvSpPr/>
              <p:nvPr/>
            </p:nvSpPr>
            <p:spPr>
              <a:xfrm>
                <a:off x="4523" y="7313"/>
                <a:ext cx="2363" cy="2138"/>
              </a:xfrm>
              <a:prstGeom prst="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流程图: 联系 39"/>
              <p:cNvSpPr/>
              <p:nvPr/>
            </p:nvSpPr>
            <p:spPr>
              <a:xfrm>
                <a:off x="4410" y="922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流程图: 联系 40"/>
              <p:cNvSpPr/>
              <p:nvPr/>
            </p:nvSpPr>
            <p:spPr>
              <a:xfrm>
                <a:off x="4374" y="721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流程图: 联系 41"/>
              <p:cNvSpPr/>
              <p:nvPr/>
            </p:nvSpPr>
            <p:spPr>
              <a:xfrm>
                <a:off x="6773"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流程图: 联系 42"/>
              <p:cNvSpPr/>
              <p:nvPr/>
            </p:nvSpPr>
            <p:spPr>
              <a:xfrm>
                <a:off x="6773" y="922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流程图: 联系 43"/>
              <p:cNvSpPr/>
              <p:nvPr/>
            </p:nvSpPr>
            <p:spPr>
              <a:xfrm>
                <a:off x="5648"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流程图: 联系 44"/>
              <p:cNvSpPr/>
              <p:nvPr/>
            </p:nvSpPr>
            <p:spPr>
              <a:xfrm>
                <a:off x="4410"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流程图: 联系 45"/>
              <p:cNvSpPr/>
              <p:nvPr/>
            </p:nvSpPr>
            <p:spPr>
              <a:xfrm>
                <a:off x="6773"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流程图: 联系 46"/>
              <p:cNvSpPr/>
              <p:nvPr/>
            </p:nvSpPr>
            <p:spPr>
              <a:xfrm>
                <a:off x="5648"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流程图: 联系 47"/>
              <p:cNvSpPr/>
              <p:nvPr/>
            </p:nvSpPr>
            <p:spPr>
              <a:xfrm>
                <a:off x="5612" y="7215"/>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流程图: 联系 48"/>
              <p:cNvSpPr/>
              <p:nvPr/>
            </p:nvSpPr>
            <p:spPr>
              <a:xfrm>
                <a:off x="5085"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流程图: 联系 49"/>
              <p:cNvSpPr/>
              <p:nvPr/>
            </p:nvSpPr>
            <p:spPr>
              <a:xfrm>
                <a:off x="6210"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流程图: 联系 50"/>
              <p:cNvSpPr/>
              <p:nvPr/>
            </p:nvSpPr>
            <p:spPr>
              <a:xfrm>
                <a:off x="5085"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流程图: 联系 51"/>
              <p:cNvSpPr/>
              <p:nvPr/>
            </p:nvSpPr>
            <p:spPr>
              <a:xfrm>
                <a:off x="6210"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3" name="组合 52"/>
            <p:cNvGrpSpPr/>
            <p:nvPr/>
          </p:nvGrpSpPr>
          <p:grpSpPr>
            <a:xfrm>
              <a:off x="6128" y="6783"/>
              <a:ext cx="1976" cy="1737"/>
              <a:chOff x="8910" y="7200"/>
              <a:chExt cx="2587" cy="2362"/>
            </a:xfrm>
            <a:solidFill>
              <a:schemeClr val="bg1"/>
            </a:solidFill>
          </p:grpSpPr>
          <p:sp>
            <p:nvSpPr>
              <p:cNvPr id="54" name="矩形 53"/>
              <p:cNvSpPr/>
              <p:nvPr/>
            </p:nvSpPr>
            <p:spPr>
              <a:xfrm>
                <a:off x="9023" y="7313"/>
                <a:ext cx="2363" cy="2138"/>
              </a:xfrm>
              <a:prstGeom prst="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流程图: 联系 19"/>
              <p:cNvSpPr/>
              <p:nvPr/>
            </p:nvSpPr>
            <p:spPr>
              <a:xfrm>
                <a:off x="8910"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流程图: 联系 55"/>
              <p:cNvSpPr/>
              <p:nvPr/>
            </p:nvSpPr>
            <p:spPr>
              <a:xfrm>
                <a:off x="8910"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 name="流程图: 联系 56"/>
              <p:cNvSpPr/>
              <p:nvPr/>
            </p:nvSpPr>
            <p:spPr>
              <a:xfrm>
                <a:off x="11273"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流程图: 联系 57"/>
              <p:cNvSpPr/>
              <p:nvPr/>
            </p:nvSpPr>
            <p:spPr>
              <a:xfrm>
                <a:off x="11273"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流程图: 联系 59"/>
              <p:cNvSpPr/>
              <p:nvPr/>
            </p:nvSpPr>
            <p:spPr>
              <a:xfrm>
                <a:off x="10148"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流程图: 联系 60"/>
              <p:cNvSpPr/>
              <p:nvPr/>
            </p:nvSpPr>
            <p:spPr>
              <a:xfrm>
                <a:off x="8910"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 name="流程图: 联系 61"/>
              <p:cNvSpPr/>
              <p:nvPr/>
            </p:nvSpPr>
            <p:spPr>
              <a:xfrm>
                <a:off x="11273" y="821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流程图: 联系 62"/>
              <p:cNvSpPr/>
              <p:nvPr/>
            </p:nvSpPr>
            <p:spPr>
              <a:xfrm>
                <a:off x="10148" y="9338"/>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流程图: 联系 64"/>
              <p:cNvSpPr/>
              <p:nvPr/>
            </p:nvSpPr>
            <p:spPr>
              <a:xfrm>
                <a:off x="10148" y="720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 name="流程图: 联系 65"/>
              <p:cNvSpPr/>
              <p:nvPr/>
            </p:nvSpPr>
            <p:spPr>
              <a:xfrm>
                <a:off x="9585"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流程图: 联系 66"/>
              <p:cNvSpPr/>
              <p:nvPr/>
            </p:nvSpPr>
            <p:spPr>
              <a:xfrm>
                <a:off x="10710"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流程图: 联系 68"/>
              <p:cNvSpPr/>
              <p:nvPr/>
            </p:nvSpPr>
            <p:spPr>
              <a:xfrm>
                <a:off x="9585" y="7650"/>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流程图: 联系 69"/>
              <p:cNvSpPr/>
              <p:nvPr/>
            </p:nvSpPr>
            <p:spPr>
              <a:xfrm>
                <a:off x="10710" y="8663"/>
                <a:ext cx="225" cy="225"/>
              </a:xfrm>
              <a:prstGeom prst="flowChartConnector">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27" name="组合 26"/>
          <p:cNvGrpSpPr/>
          <p:nvPr/>
        </p:nvGrpSpPr>
        <p:grpSpPr>
          <a:xfrm>
            <a:off x="8992235" y="2341245"/>
            <a:ext cx="2532380" cy="1216025"/>
            <a:chOff x="10820" y="4059"/>
            <a:chExt cx="3988" cy="1915"/>
          </a:xfrm>
        </p:grpSpPr>
        <p:pic>
          <p:nvPicPr>
            <p:cNvPr id="59" name="图片 58"/>
            <p:cNvPicPr>
              <a:picLocks noChangeAspect="1"/>
            </p:cNvPicPr>
            <p:nvPr/>
          </p:nvPicPr>
          <p:blipFill>
            <a:blip r:embed="rId4" cstate="print"/>
            <a:stretch>
              <a:fillRect/>
            </a:stretch>
          </p:blipFill>
          <p:spPr>
            <a:xfrm>
              <a:off x="10820" y="4059"/>
              <a:ext cx="2090" cy="1915"/>
            </a:xfrm>
            <a:prstGeom prst="rect">
              <a:avLst/>
            </a:prstGeom>
            <a:ln w="25400">
              <a:solidFill>
                <a:schemeClr val="accent1"/>
              </a:solidFill>
            </a:ln>
          </p:spPr>
        </p:pic>
        <p:pic>
          <p:nvPicPr>
            <p:cNvPr id="64" name="图片 63"/>
            <p:cNvPicPr>
              <a:picLocks noChangeAspect="1"/>
            </p:cNvPicPr>
            <p:nvPr/>
          </p:nvPicPr>
          <p:blipFill>
            <a:blip r:embed="rId5" cstate="print"/>
            <a:stretch>
              <a:fillRect/>
            </a:stretch>
          </p:blipFill>
          <p:spPr>
            <a:xfrm>
              <a:off x="12910" y="4059"/>
              <a:ext cx="1898" cy="1914"/>
            </a:xfrm>
            <a:prstGeom prst="rect">
              <a:avLst/>
            </a:prstGeom>
            <a:ln w="25400">
              <a:solidFill>
                <a:schemeClr val="accent1"/>
              </a:solidFill>
            </a:ln>
          </p:spPr>
        </p:pic>
      </p:grpSp>
      <p:grpSp>
        <p:nvGrpSpPr>
          <p:cNvPr id="29" name="组合 28"/>
          <p:cNvGrpSpPr/>
          <p:nvPr/>
        </p:nvGrpSpPr>
        <p:grpSpPr>
          <a:xfrm>
            <a:off x="8992235" y="4204970"/>
            <a:ext cx="2607310" cy="1159510"/>
            <a:chOff x="10820" y="6719"/>
            <a:chExt cx="4106" cy="1826"/>
          </a:xfrm>
        </p:grpSpPr>
        <p:pic>
          <p:nvPicPr>
            <p:cNvPr id="68" name="图片 67"/>
            <p:cNvPicPr>
              <a:picLocks noChangeAspect="1"/>
            </p:cNvPicPr>
            <p:nvPr/>
          </p:nvPicPr>
          <p:blipFill>
            <a:blip r:embed="rId6" cstate="print"/>
            <a:stretch>
              <a:fillRect/>
            </a:stretch>
          </p:blipFill>
          <p:spPr>
            <a:xfrm>
              <a:off x="10820" y="6719"/>
              <a:ext cx="2091" cy="1826"/>
            </a:xfrm>
            <a:prstGeom prst="rect">
              <a:avLst/>
            </a:prstGeom>
            <a:ln w="25400">
              <a:solidFill>
                <a:schemeClr val="accent1"/>
              </a:solidFill>
            </a:ln>
          </p:spPr>
        </p:pic>
        <p:pic>
          <p:nvPicPr>
            <p:cNvPr id="71" name="图片 70"/>
            <p:cNvPicPr>
              <a:picLocks noChangeAspect="1"/>
            </p:cNvPicPr>
            <p:nvPr/>
          </p:nvPicPr>
          <p:blipFill>
            <a:blip r:embed="rId7" cstate="print"/>
            <a:stretch>
              <a:fillRect/>
            </a:stretch>
          </p:blipFill>
          <p:spPr>
            <a:xfrm>
              <a:off x="12910" y="6719"/>
              <a:ext cx="2017" cy="1827"/>
            </a:xfrm>
            <a:prstGeom prst="rect">
              <a:avLst/>
            </a:prstGeom>
            <a:ln w="25400">
              <a:solidFill>
                <a:schemeClr val="accent1"/>
              </a:solidFill>
            </a:ln>
          </p:spPr>
        </p:pic>
      </p:grpSp>
      <p:sp>
        <p:nvSpPr>
          <p:cNvPr id="72" name="文本框 25"/>
          <p:cNvSpPr txBox="1"/>
          <p:nvPr/>
        </p:nvSpPr>
        <p:spPr>
          <a:xfrm>
            <a:off x="8992303" y="5687417"/>
            <a:ext cx="2708896" cy="369332"/>
          </a:xfrm>
          <a:prstGeom prst="rect">
            <a:avLst/>
          </a:prstGeom>
          <a:noFill/>
          <a:ln w="25400">
            <a:solidFill>
              <a:srgbClr val="7030A0"/>
            </a:solidFill>
          </a:ln>
        </p:spPr>
        <p:txBody>
          <a:bodyPr wrap="square" rtlCol="0">
            <a:spAutoFit/>
          </a:bodyPr>
          <a:lstStyle/>
          <a:p>
            <a:r>
              <a:rPr lang="zh-CN" altLang="en-US" sz="1800" b="1">
                <a:solidFill>
                  <a:srgbClr val="FF0000"/>
                </a:solidFill>
                <a:latin typeface="Microsoft YaHei" panose="020B0503020204020204" charset="-122"/>
                <a:ea typeface="Microsoft YaHei" panose="020B0503020204020204" charset="-122"/>
              </a:rPr>
              <a:t>沿对角线投射所得平面图</a:t>
            </a:r>
          </a:p>
        </p:txBody>
      </p:sp>
      <p:sp>
        <p:nvSpPr>
          <p:cNvPr id="74" name="文本框 25"/>
          <p:cNvSpPr txBox="1"/>
          <p:nvPr/>
        </p:nvSpPr>
        <p:spPr>
          <a:xfrm>
            <a:off x="1941043" y="5687417"/>
            <a:ext cx="2708896" cy="369332"/>
          </a:xfrm>
          <a:prstGeom prst="rect">
            <a:avLst/>
          </a:prstGeom>
          <a:noFill/>
          <a:ln w="25400">
            <a:solidFill>
              <a:srgbClr val="7030A0"/>
            </a:solidFill>
          </a:ln>
        </p:spPr>
        <p:txBody>
          <a:bodyPr wrap="square" rtlCol="0">
            <a:spAutoFit/>
          </a:bodyPr>
          <a:lstStyle/>
          <a:p>
            <a:r>
              <a:rPr lang="zh-CN" altLang="en-US" sz="1800" b="1">
                <a:solidFill>
                  <a:srgbClr val="FF0000"/>
                </a:solidFill>
                <a:latin typeface="Microsoft YaHei" panose="020B0503020204020204" charset="-122"/>
                <a:ea typeface="Microsoft YaHei" panose="020B0503020204020204" charset="-122"/>
              </a:rPr>
              <a:t>沿</a:t>
            </a:r>
            <a:r>
              <a:rPr lang="zh-CN" altLang="en-US" b="1">
                <a:solidFill>
                  <a:srgbClr val="FF0000"/>
                </a:solidFill>
                <a:latin typeface="Microsoft YaHei" panose="020B0503020204020204" charset="-122"/>
                <a:ea typeface="Microsoft YaHei" panose="020B0503020204020204" charset="-122"/>
              </a:rPr>
              <a:t>平面</a:t>
            </a:r>
            <a:r>
              <a:rPr lang="zh-CN" altLang="en-US" sz="1800" b="1">
                <a:solidFill>
                  <a:srgbClr val="FF0000"/>
                </a:solidFill>
                <a:latin typeface="Microsoft YaHei" panose="020B0503020204020204" charset="-122"/>
                <a:ea typeface="Microsoft YaHei" panose="020B0503020204020204" charset="-122"/>
              </a:rPr>
              <a:t>投射所得平面图</a:t>
            </a:r>
          </a:p>
        </p:txBody>
      </p:sp>
      <p:grpSp>
        <p:nvGrpSpPr>
          <p:cNvPr id="26" name="组合 25"/>
          <p:cNvGrpSpPr/>
          <p:nvPr/>
        </p:nvGrpSpPr>
        <p:grpSpPr>
          <a:xfrm>
            <a:off x="1025525" y="2444750"/>
            <a:ext cx="4584700" cy="1457960"/>
            <a:chOff x="1107" y="3829"/>
            <a:chExt cx="7220" cy="2296"/>
          </a:xfrm>
        </p:grpSpPr>
        <p:pic>
          <p:nvPicPr>
            <p:cNvPr id="33798" name="图片 33797" descr="3-45"/>
            <p:cNvPicPr>
              <a:picLocks noChangeAspect="1"/>
            </p:cNvPicPr>
            <p:nvPr/>
          </p:nvPicPr>
          <p:blipFill>
            <a:blip r:embed="rId8" cstate="print"/>
            <a:srcRect l="76107" t="11424" b="13611"/>
            <a:stretch>
              <a:fillRect/>
            </a:stretch>
          </p:blipFill>
          <p:spPr>
            <a:xfrm>
              <a:off x="1107" y="3829"/>
              <a:ext cx="2357" cy="2296"/>
            </a:xfrm>
            <a:prstGeom prst="rect">
              <a:avLst/>
            </a:prstGeom>
            <a:noFill/>
            <a:ln w="25400">
              <a:solidFill>
                <a:schemeClr val="accent1"/>
              </a:solidFill>
            </a:ln>
          </p:spPr>
        </p:pic>
        <p:pic>
          <p:nvPicPr>
            <p:cNvPr id="21" name="图片 20"/>
            <p:cNvPicPr>
              <a:picLocks noChangeAspect="1"/>
            </p:cNvPicPr>
            <p:nvPr/>
          </p:nvPicPr>
          <p:blipFill>
            <a:blip r:embed="rId9" cstate="print"/>
            <a:stretch>
              <a:fillRect/>
            </a:stretch>
          </p:blipFill>
          <p:spPr>
            <a:xfrm>
              <a:off x="5837" y="3829"/>
              <a:ext cx="2490" cy="2295"/>
            </a:xfrm>
            <a:prstGeom prst="rect">
              <a:avLst/>
            </a:prstGeom>
            <a:ln w="25400">
              <a:solidFill>
                <a:schemeClr val="accent1"/>
              </a:solidFill>
            </a:ln>
          </p:spPr>
        </p:pic>
        <p:pic>
          <p:nvPicPr>
            <p:cNvPr id="22" name="图片 21"/>
            <p:cNvPicPr>
              <a:picLocks noChangeAspect="1"/>
            </p:cNvPicPr>
            <p:nvPr/>
          </p:nvPicPr>
          <p:blipFill>
            <a:blip r:embed="rId10" cstate="print"/>
            <a:stretch>
              <a:fillRect/>
            </a:stretch>
          </p:blipFill>
          <p:spPr>
            <a:xfrm>
              <a:off x="3437" y="3829"/>
              <a:ext cx="2393" cy="2295"/>
            </a:xfrm>
            <a:prstGeom prst="rect">
              <a:avLst/>
            </a:prstGeom>
            <a:ln w="25400">
              <a:solidFill>
                <a:schemeClr val="accent1"/>
              </a:solidFill>
            </a:ln>
          </p:spPr>
        </p:pic>
      </p:grpSp>
      <p:sp>
        <p:nvSpPr>
          <p:cNvPr id="23" name="文本框 22"/>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24" name="文本框 23"/>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25" name="文本框 2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grpSp>
        <p:nvGrpSpPr>
          <p:cNvPr id="10" name="组合 9"/>
          <p:cNvGrpSpPr/>
          <p:nvPr/>
        </p:nvGrpSpPr>
        <p:grpSpPr>
          <a:xfrm>
            <a:off x="6033135" y="2385060"/>
            <a:ext cx="2346960" cy="3505200"/>
            <a:chOff x="1171" y="3653"/>
            <a:chExt cx="3696" cy="5520"/>
          </a:xfrm>
        </p:grpSpPr>
        <p:grpSp>
          <p:nvGrpSpPr>
            <p:cNvPr id="8" name="组合 7"/>
            <p:cNvGrpSpPr/>
            <p:nvPr/>
          </p:nvGrpSpPr>
          <p:grpSpPr>
            <a:xfrm>
              <a:off x="1171" y="3653"/>
              <a:ext cx="3697" cy="4941"/>
              <a:chOff x="149" y="4372"/>
              <a:chExt cx="4345" cy="5603"/>
            </a:xfrm>
          </p:grpSpPr>
          <p:grpSp>
            <p:nvGrpSpPr>
              <p:cNvPr id="5" name="组合 4"/>
              <p:cNvGrpSpPr/>
              <p:nvPr/>
            </p:nvGrpSpPr>
            <p:grpSpPr>
              <a:xfrm>
                <a:off x="154" y="4373"/>
                <a:ext cx="4340" cy="5561"/>
                <a:chOff x="528" y="4106"/>
                <a:chExt cx="4340" cy="5561"/>
              </a:xfrm>
            </p:grpSpPr>
            <p:pic>
              <p:nvPicPr>
                <p:cNvPr id="2" name="图片 1"/>
                <p:cNvPicPr>
                  <a:picLocks noChangeAspect="1"/>
                </p:cNvPicPr>
                <p:nvPr/>
              </p:nvPicPr>
              <p:blipFill>
                <a:blip r:embed="rId11" cstate="print"/>
                <a:srcRect r="49882"/>
                <a:stretch>
                  <a:fillRect/>
                </a:stretch>
              </p:blipFill>
              <p:spPr>
                <a:xfrm>
                  <a:off x="529" y="4106"/>
                  <a:ext cx="4339" cy="2812"/>
                </a:xfrm>
                <a:prstGeom prst="rect">
                  <a:avLst/>
                </a:prstGeom>
              </p:spPr>
            </p:pic>
            <p:pic>
              <p:nvPicPr>
                <p:cNvPr id="4" name="图片 3"/>
                <p:cNvPicPr>
                  <a:picLocks noChangeAspect="1"/>
                </p:cNvPicPr>
                <p:nvPr/>
              </p:nvPicPr>
              <p:blipFill>
                <a:blip r:embed="rId12" cstate="print"/>
                <a:stretch>
                  <a:fillRect/>
                </a:stretch>
              </p:blipFill>
              <p:spPr>
                <a:xfrm>
                  <a:off x="528" y="6907"/>
                  <a:ext cx="4340" cy="2760"/>
                </a:xfrm>
                <a:prstGeom prst="rect">
                  <a:avLst/>
                </a:prstGeom>
              </p:spPr>
            </p:pic>
          </p:grpSp>
          <p:sp>
            <p:nvSpPr>
              <p:cNvPr id="6" name="矩形 5"/>
              <p:cNvSpPr/>
              <p:nvPr/>
            </p:nvSpPr>
            <p:spPr>
              <a:xfrm>
                <a:off x="149" y="4372"/>
                <a:ext cx="4313" cy="5603"/>
              </a:xfrm>
              <a:prstGeom prst="rect">
                <a:avLst/>
              </a:prstGeom>
              <a:noFill/>
              <a:ln w="412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400" y="8593"/>
              <a:ext cx="3441" cy="580"/>
            </a:xfrm>
            <a:prstGeom prst="rect">
              <a:avLst/>
            </a:prstGeom>
            <a:noFill/>
          </p:spPr>
          <p:txBody>
            <a:bodyPr wrap="square" rtlCol="0">
              <a:spAutoFit/>
            </a:bodyPr>
            <a:lstStyle/>
            <a:p>
              <a:r>
                <a:rPr lang="en-US" altLang="zh-CN" b="1">
                  <a:solidFill>
                    <a:srgbClr val="FF0000"/>
                  </a:solidFill>
                  <a:latin typeface="Times New Roman" panose="02020603050405020304" charset="0"/>
                  <a:ea typeface="Microsoft YaHei" panose="020B0503020204020204" charset="-122"/>
                  <a:cs typeface="Times New Roman" panose="02020603050405020304" charset="0"/>
                </a:rPr>
                <a:t>2022</a:t>
              </a:r>
              <a:r>
                <a:rPr lang="zh-CN" altLang="en-US" b="1">
                  <a:solidFill>
                    <a:srgbClr val="FF0000"/>
                  </a:solidFill>
                  <a:latin typeface="Times New Roman" panose="02020603050405020304" charset="0"/>
                  <a:ea typeface="Microsoft YaHei" panose="020B0503020204020204" charset="-122"/>
                  <a:cs typeface="Times New Roman" panose="02020603050405020304" charset="0"/>
                </a:rPr>
                <a:t>唐山三模</a:t>
              </a:r>
              <a:r>
                <a:rPr lang="en-US" altLang="zh-CN" b="1">
                  <a:solidFill>
                    <a:srgbClr val="FF0000"/>
                  </a:solidFill>
                  <a:latin typeface="Times New Roman" panose="02020603050405020304" charset="0"/>
                  <a:ea typeface="Microsoft YaHei" panose="020B0503020204020204" charset="-122"/>
                  <a:cs typeface="Times New Roman" panose="02020603050405020304" charset="0"/>
                </a:rPr>
                <a:t>·17</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2"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2"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2" animBg="1"/>
      <p:bldP spid="74"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2" name="文本框 1"/>
          <p:cNvSpPr txBox="1"/>
          <p:nvPr/>
        </p:nvSpPr>
        <p:spPr>
          <a:xfrm>
            <a:off x="579755" y="1692275"/>
            <a:ext cx="152082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晶胞投影</a:t>
            </a:r>
          </a:p>
        </p:txBody>
      </p:sp>
      <p:sp>
        <p:nvSpPr>
          <p:cNvPr id="55" name="Rectangle 2"/>
          <p:cNvSpPr txBox="1">
            <a:spLocks noChangeArrowheads="1"/>
          </p:cNvSpPr>
          <p:nvPr/>
        </p:nvSpPr>
        <p:spPr bwMode="auto">
          <a:xfrm>
            <a:off x="605155" y="2159000"/>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40000"/>
              </a:lnSpc>
              <a:spcBef>
                <a:spcPct val="0"/>
              </a:spcBef>
              <a:defRPr/>
            </a:pPr>
            <a:r>
              <a:rPr sz="1600" b="1" kern="0">
                <a:latin typeface="Times New Roman" panose="02020603050405020304" charset="0"/>
                <a:ea typeface="SimHei" panose="02010609060101010101" charset="-122"/>
              </a:rPr>
              <a:t>○</a:t>
            </a:r>
            <a:r>
              <a:rPr sz="2400" b="1" kern="0">
                <a:latin typeface="Times New Roman" panose="02020603050405020304" charset="0"/>
                <a:ea typeface="SimHei" panose="02010609060101010101" charset="-122"/>
              </a:rPr>
              <a:t>、</a:t>
            </a:r>
            <a:r>
              <a:rPr sz="1600" b="1" kern="0">
                <a:latin typeface="Times New Roman" panose="02020603050405020304" charset="0"/>
                <a:ea typeface="SimHei" panose="02010609060101010101" charset="-122"/>
              </a:rPr>
              <a:t>●</a:t>
            </a:r>
            <a:r>
              <a:rPr sz="2400" b="1" kern="0">
                <a:latin typeface="Times New Roman" panose="02020603050405020304" charset="0"/>
                <a:ea typeface="SimHei" panose="02010609060101010101" charset="-122"/>
              </a:rPr>
              <a:t>分别用表示H</a:t>
            </a:r>
            <a:r>
              <a:rPr sz="2400" b="1" kern="0" baseline="-25000">
                <a:latin typeface="Times New Roman" panose="02020603050405020304" charset="0"/>
                <a:ea typeface="SimHei" panose="02010609060101010101" charset="-122"/>
              </a:rPr>
              <a:t>2</a:t>
            </a:r>
            <a:r>
              <a:rPr sz="2400" b="1" kern="0">
                <a:latin typeface="Times New Roman" panose="02020603050405020304" charset="0"/>
                <a:ea typeface="SimHei" panose="02010609060101010101" charset="-122"/>
              </a:rPr>
              <a:t>PO</a:t>
            </a:r>
            <a:r>
              <a:rPr sz="2400" b="1" kern="0" baseline="-25000">
                <a:latin typeface="Times New Roman" panose="02020603050405020304" charset="0"/>
                <a:ea typeface="SimHei" panose="02010609060101010101" charset="-122"/>
              </a:rPr>
              <a:t>4</a:t>
            </a:r>
            <a:r>
              <a:rPr sz="2400" b="1" kern="0" baseline="30000">
                <a:latin typeface="Times New Roman" panose="02020603050405020304" charset="0"/>
                <a:ea typeface="SimHei" panose="02010609060101010101" charset="-122"/>
              </a:rPr>
              <a:t>-</a:t>
            </a:r>
            <a:r>
              <a:rPr sz="2400" b="1" kern="0">
                <a:latin typeface="Times New Roman" panose="02020603050405020304" charset="0"/>
                <a:ea typeface="SimHei" panose="02010609060101010101" charset="-122"/>
              </a:rPr>
              <a:t>和K</a:t>
            </a:r>
            <a:r>
              <a:rPr sz="2400" b="1" kern="0" baseline="30000">
                <a:latin typeface="Times New Roman" panose="02020603050405020304" charset="0"/>
                <a:ea typeface="SimHei" panose="02010609060101010101" charset="-122"/>
              </a:rPr>
              <a:t>+</a:t>
            </a:r>
            <a:r>
              <a:rPr sz="2400" b="1" kern="0">
                <a:latin typeface="Times New Roman" panose="02020603050405020304" charset="0"/>
                <a:ea typeface="SimHei" panose="02010609060101010101" charset="-122"/>
              </a:rPr>
              <a:t>，KH</a:t>
            </a:r>
            <a:r>
              <a:rPr sz="2400" b="1" kern="0" baseline="-25000">
                <a:latin typeface="Times New Roman" panose="02020603050405020304" charset="0"/>
                <a:ea typeface="SimHei" panose="02010609060101010101" charset="-122"/>
              </a:rPr>
              <a:t>2</a:t>
            </a:r>
            <a:r>
              <a:rPr sz="2400" b="1" kern="0">
                <a:latin typeface="Times New Roman" panose="02020603050405020304" charset="0"/>
                <a:ea typeface="SimHei" panose="02010609060101010101" charset="-122"/>
              </a:rPr>
              <a:t>PO</a:t>
            </a:r>
            <a:r>
              <a:rPr sz="2400" b="1" kern="0" baseline="-25000">
                <a:latin typeface="Times New Roman" panose="02020603050405020304" charset="0"/>
                <a:ea typeface="SimHei" panose="02010609060101010101" charset="-122"/>
              </a:rPr>
              <a:t>4</a:t>
            </a:r>
            <a:r>
              <a:rPr sz="2400" b="1" kern="0">
                <a:latin typeface="Times New Roman" panose="02020603050405020304" charset="0"/>
                <a:ea typeface="SimHei" panose="02010609060101010101" charset="-122"/>
              </a:rPr>
              <a:t>晶体的四方晶胞如图（a）所示，图（b）、图（c）分别表示的是</a:t>
            </a:r>
            <a:r>
              <a:rPr sz="2400" b="1" kern="0">
                <a:latin typeface="Times New Roman" panose="02020603050405020304" charset="0"/>
                <a:ea typeface="SimHei" panose="02010609060101010101" charset="-122"/>
                <a:sym typeface="+mn-ea"/>
              </a:rPr>
              <a:t>H</a:t>
            </a:r>
            <a:r>
              <a:rPr sz="2400" b="1" kern="0" baseline="-25000">
                <a:latin typeface="Times New Roman" panose="02020603050405020304" charset="0"/>
                <a:ea typeface="SimHei" panose="02010609060101010101" charset="-122"/>
                <a:sym typeface="+mn-ea"/>
              </a:rPr>
              <a:t>2</a:t>
            </a:r>
            <a:r>
              <a:rPr sz="2400" b="1" kern="0">
                <a:latin typeface="Times New Roman" panose="02020603050405020304" charset="0"/>
                <a:ea typeface="SimHei" panose="02010609060101010101" charset="-122"/>
                <a:sym typeface="+mn-ea"/>
              </a:rPr>
              <a:t>PO</a:t>
            </a:r>
            <a:r>
              <a:rPr sz="2400" b="1" kern="0" baseline="-25000">
                <a:latin typeface="Times New Roman" panose="02020603050405020304" charset="0"/>
                <a:ea typeface="SimHei" panose="02010609060101010101" charset="-122"/>
                <a:sym typeface="+mn-ea"/>
              </a:rPr>
              <a:t>4</a:t>
            </a:r>
            <a:r>
              <a:rPr sz="2400" b="1" kern="0" baseline="30000">
                <a:latin typeface="Times New Roman" panose="02020603050405020304" charset="0"/>
                <a:ea typeface="SimHei" panose="02010609060101010101" charset="-122"/>
                <a:sym typeface="+mn-ea"/>
              </a:rPr>
              <a:t>-</a:t>
            </a:r>
            <a:r>
              <a:rPr sz="2400" b="1" kern="0">
                <a:latin typeface="Times New Roman" panose="02020603050405020304" charset="0"/>
                <a:ea typeface="SimHei" panose="02010609060101010101" charset="-122"/>
                <a:sym typeface="+mn-ea"/>
              </a:rPr>
              <a:t>和K</a:t>
            </a:r>
            <a:r>
              <a:rPr sz="2400" b="1" kern="0" baseline="30000">
                <a:latin typeface="Times New Roman" panose="02020603050405020304" charset="0"/>
                <a:ea typeface="SimHei" panose="02010609060101010101" charset="-122"/>
                <a:sym typeface="+mn-ea"/>
              </a:rPr>
              <a:t>+</a:t>
            </a:r>
            <a:r>
              <a:rPr sz="2400" b="1" kern="0">
                <a:latin typeface="Times New Roman" panose="02020603050405020304" charset="0"/>
                <a:ea typeface="SimHei" panose="02010609060101010101" charset="-122"/>
              </a:rPr>
              <a:t>在晶胞xz面、yz面上的位置。晶胞在x轴方向的投影图为</a:t>
            </a:r>
            <a:r>
              <a:rPr lang="en-US" sz="2400" b="1" kern="0">
                <a:latin typeface="Times New Roman" panose="02020603050405020304" charset="0"/>
                <a:ea typeface="SimHei" panose="02010609060101010101" charset="-122"/>
              </a:rPr>
              <a:t>_________</a:t>
            </a:r>
            <a:r>
              <a:rPr sz="2400" b="1" kern="0">
                <a:latin typeface="Times New Roman" panose="02020603050405020304" charset="0"/>
                <a:ea typeface="SimHei" panose="02010609060101010101" charset="-122"/>
              </a:rPr>
              <a:t>（填标号）。</a:t>
            </a:r>
          </a:p>
        </p:txBody>
      </p:sp>
      <p:sp>
        <p:nvSpPr>
          <p:cNvPr id="4" name="文本框 3"/>
          <p:cNvSpPr txBox="1"/>
          <p:nvPr/>
        </p:nvSpPr>
        <p:spPr>
          <a:xfrm>
            <a:off x="3636410" y="3145155"/>
            <a:ext cx="386080" cy="497205"/>
          </a:xfrm>
          <a:prstGeom prst="rect">
            <a:avLst/>
          </a:prstGeom>
          <a:noFill/>
        </p:spPr>
        <p:txBody>
          <a:bodyPr wrap="none" rtlCol="0">
            <a:spAutoFit/>
          </a:bodyPr>
          <a:lstStyle/>
          <a:p>
            <a:pPr algn="l" defTabSz="0">
              <a:lnSpc>
                <a:spcPct val="110000"/>
              </a:lnSpc>
              <a:spcBef>
                <a:spcPct val="0"/>
              </a:spcBef>
              <a:defRPr/>
            </a:pPr>
            <a:r>
              <a:rPr sz="2400" b="1" kern="0">
                <a:solidFill>
                  <a:srgbClr val="FF0000"/>
                </a:solidFill>
                <a:latin typeface="Times New Roman" panose="02020603050405020304" charset="0"/>
                <a:ea typeface="SimHei" panose="02010609060101010101" charset="-122"/>
                <a:sym typeface="+mn-ea"/>
              </a:rPr>
              <a:t>B</a:t>
            </a:r>
            <a:endParaRPr lang="zh-CN" altLang="en-US" sz="2400" b="1" kern="0">
              <a:solidFill>
                <a:srgbClr val="FF0000"/>
              </a:solidFill>
              <a:latin typeface="Times New Roman" panose="02020603050405020304" charset="0"/>
              <a:ea typeface="SimHei" panose="02010609060101010101" charset="-122"/>
              <a:sym typeface="+mn-ea"/>
            </a:endParaRPr>
          </a:p>
        </p:txBody>
      </p:sp>
      <p:pic>
        <p:nvPicPr>
          <p:cNvPr id="11" name="图片 6"/>
          <p:cNvPicPr>
            <a:picLocks noChangeAspect="1"/>
          </p:cNvPicPr>
          <p:nvPr/>
        </p:nvPicPr>
        <p:blipFill>
          <a:blip r:embed="rId4" cstate="print"/>
          <a:stretch>
            <a:fillRect/>
          </a:stretch>
        </p:blipFill>
        <p:spPr>
          <a:xfrm>
            <a:off x="2054860" y="3716020"/>
            <a:ext cx="6367780" cy="1482090"/>
          </a:xfrm>
          <a:prstGeom prst="rect">
            <a:avLst/>
          </a:prstGeom>
        </p:spPr>
      </p:pic>
      <p:pic>
        <p:nvPicPr>
          <p:cNvPr id="12" name="图片 7"/>
          <p:cNvPicPr>
            <a:picLocks noChangeAspect="1"/>
          </p:cNvPicPr>
          <p:nvPr/>
        </p:nvPicPr>
        <p:blipFill>
          <a:blip r:embed="rId5" cstate="print"/>
          <a:stretch>
            <a:fillRect/>
          </a:stretch>
        </p:blipFill>
        <p:spPr>
          <a:xfrm>
            <a:off x="2054860" y="5271770"/>
            <a:ext cx="6368415" cy="1504315"/>
          </a:xfrm>
          <a:prstGeom prst="rect">
            <a:avLst/>
          </a:prstGeom>
        </p:spPr>
      </p:pic>
      <p:sp>
        <p:nvSpPr>
          <p:cNvPr id="13" name="文本框 12"/>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5" name="文本框 14"/>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6" name="文本框 15"/>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3" name="文本框 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原子结构</a:t>
            </a:r>
          </a:p>
        </p:txBody>
      </p:sp>
      <p:sp>
        <p:nvSpPr>
          <p:cNvPr id="4" name="文本框 3"/>
          <p:cNvSpPr txBox="1"/>
          <p:nvPr/>
        </p:nvSpPr>
        <p:spPr>
          <a:xfrm>
            <a:off x="4314190" y="1075690"/>
            <a:ext cx="3268345" cy="460375"/>
          </a:xfrm>
          <a:prstGeom prst="rect">
            <a:avLst/>
          </a:prstGeom>
          <a:noFill/>
          <a:ln>
            <a:solidFill>
              <a:srgbClr val="002060"/>
            </a:solidFill>
          </a:ln>
        </p:spPr>
        <p:txBody>
          <a:bodyPr wrap="square" rtlCol="0">
            <a:spAutoFit/>
          </a:bodyPr>
          <a:lstStyle/>
          <a:p>
            <a:r>
              <a:rPr lang="zh-CN" altLang="en-US" sz="2400" b="1"/>
              <a:t>核外电子排布表示方法</a:t>
            </a:r>
          </a:p>
        </p:txBody>
      </p:sp>
      <p:sp>
        <p:nvSpPr>
          <p:cNvPr id="5" name="文本框 4"/>
          <p:cNvSpPr txBox="1"/>
          <p:nvPr/>
        </p:nvSpPr>
        <p:spPr>
          <a:xfrm>
            <a:off x="7582535" y="1075690"/>
            <a:ext cx="2689225" cy="460375"/>
          </a:xfrm>
          <a:prstGeom prst="rect">
            <a:avLst/>
          </a:prstGeom>
          <a:noFill/>
          <a:ln>
            <a:solidFill>
              <a:srgbClr val="002060"/>
            </a:solidFill>
          </a:ln>
        </p:spPr>
        <p:txBody>
          <a:bodyPr wrap="square" rtlCol="0">
            <a:spAutoFit/>
          </a:bodyPr>
          <a:lstStyle/>
          <a:p>
            <a:r>
              <a:rPr lang="zh-CN" altLang="en-US" sz="2400" b="1"/>
              <a:t>电离能、电负性</a:t>
            </a:r>
          </a:p>
        </p:txBody>
      </p:sp>
      <p:sp>
        <p:nvSpPr>
          <p:cNvPr id="6" name="文本框 5"/>
          <p:cNvSpPr txBox="1"/>
          <p:nvPr/>
        </p:nvSpPr>
        <p:spPr>
          <a:xfrm>
            <a:off x="1624965" y="1075690"/>
            <a:ext cx="2689225" cy="460375"/>
          </a:xfrm>
          <a:prstGeom prst="rect">
            <a:avLst/>
          </a:prstGeom>
          <a:noFill/>
          <a:ln>
            <a:solidFill>
              <a:srgbClr val="002060"/>
            </a:solidFill>
          </a:ln>
        </p:spPr>
        <p:txBody>
          <a:bodyPr wrap="square" rtlCol="0">
            <a:spAutoFit/>
          </a:bodyPr>
          <a:lstStyle/>
          <a:p>
            <a:r>
              <a:rPr lang="zh-CN" altLang="en-US" sz="2400" b="1"/>
              <a:t>核外电子运动状态</a:t>
            </a:r>
          </a:p>
        </p:txBody>
      </p:sp>
      <p:sp>
        <p:nvSpPr>
          <p:cNvPr id="2" name="文本框 1"/>
          <p:cNvSpPr txBox="1"/>
          <p:nvPr/>
        </p:nvSpPr>
        <p:spPr>
          <a:xfrm>
            <a:off x="1624965" y="1075690"/>
            <a:ext cx="268922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核外电子运动状态</a:t>
            </a:r>
          </a:p>
        </p:txBody>
      </p:sp>
      <p:sp>
        <p:nvSpPr>
          <p:cNvPr id="9" name="文本框 8"/>
          <p:cNvSpPr txBox="1"/>
          <p:nvPr/>
        </p:nvSpPr>
        <p:spPr>
          <a:xfrm>
            <a:off x="313690" y="3100070"/>
            <a:ext cx="11116310" cy="3634740"/>
          </a:xfrm>
          <a:prstGeom prst="rect">
            <a:avLst/>
          </a:prstGeom>
          <a:solidFill>
            <a:schemeClr val="bg1"/>
          </a:solidFill>
          <a:ln w="38100" cmpd="sng">
            <a:solidFill>
              <a:srgbClr val="FFC000"/>
            </a:solidFill>
            <a:prstDash val="solid"/>
          </a:ln>
        </p:spPr>
        <p:txBody>
          <a:bodyPr wrap="square" rtlCol="0" anchor="t">
            <a:spAutoFit/>
          </a:bodyPr>
          <a:lstStyle/>
          <a:p>
            <a:pPr>
              <a:lnSpc>
                <a:spcPct val="160000"/>
              </a:lnSpc>
            </a:pP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基态</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F</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原子核外电子的运动状态有</a:t>
            </a:r>
            <a:r>
              <a:rPr lang="en-US" sz="2400" b="1" u="sng">
                <a:solidFill>
                  <a:srgbClr val="000000"/>
                </a:solidFill>
                <a:latin typeface="Times New Roman" panose="02020603050405020304" charset="0"/>
                <a:ea typeface="Microsoft YaHei" panose="020B0503020204020204" charset="-122"/>
                <a:cs typeface="Times New Roman" panose="02020603050405020304" charset="0"/>
                <a:sym typeface="+mn-ea"/>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种。</a:t>
            </a:r>
            <a:endPar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a:lnSpc>
                <a:spcPct val="160000"/>
              </a:lnSpc>
            </a:pPr>
            <a:r>
              <a:rPr lang="zh-CN" sz="2400" b="1">
                <a:latin typeface="Times New Roman" panose="02020603050405020304" charset="0"/>
                <a:ea typeface="Microsoft YaHei" panose="020B0503020204020204" charset="-122"/>
                <a:cs typeface="Times New Roman" panose="02020603050405020304" charset="0"/>
                <a:sym typeface="+mn-ea"/>
              </a:rPr>
              <a:t>原子中运动的电子有两种相反的自旋状态，若一种自旋状态用</a:t>
            </a:r>
            <a:r>
              <a:rPr lang="en-US" altLang="zh-CN" sz="2400" b="1">
                <a:latin typeface="Times New Roman" panose="02020603050405020304" charset="0"/>
                <a:ea typeface="Microsoft YaHei" panose="020B0503020204020204" charset="-122"/>
                <a:cs typeface="Times New Roman" panose="02020603050405020304" charset="0"/>
                <a:sym typeface="+mn-ea"/>
              </a:rPr>
              <a:t> </a:t>
            </a:r>
            <a:r>
              <a:rPr lang="en-US" sz="2400" b="1">
                <a:latin typeface="Times New Roman" panose="02020603050405020304" charset="0"/>
                <a:ea typeface="Microsoft YaHei" panose="020B0503020204020204" charset="-122"/>
                <a:cs typeface="Times New Roman" panose="02020603050405020304" charset="0"/>
                <a:sym typeface="+mn-ea"/>
              </a:rPr>
              <a:t>+1/2</a:t>
            </a:r>
            <a:r>
              <a:rPr lang="zh-CN" sz="2400" b="1">
                <a:latin typeface="Times New Roman" panose="02020603050405020304" charset="0"/>
                <a:ea typeface="Microsoft YaHei" panose="020B0503020204020204" charset="-122"/>
                <a:cs typeface="Times New Roman" panose="02020603050405020304" charset="0"/>
                <a:sym typeface="+mn-ea"/>
              </a:rPr>
              <a:t>表示，与之相反的用</a:t>
            </a:r>
            <a:r>
              <a:rPr lang="en-US" sz="2400" b="1">
                <a:latin typeface="Times New Roman" panose="02020603050405020304" charset="0"/>
                <a:ea typeface="Microsoft YaHei" panose="020B0503020204020204" charset="-122"/>
                <a:cs typeface="Times New Roman" panose="02020603050405020304" charset="0"/>
                <a:sym typeface="+mn-ea"/>
              </a:rPr>
              <a:t>-1/2</a:t>
            </a:r>
            <a:r>
              <a:rPr lang="zh-CN" sz="2400" b="1">
                <a:latin typeface="Times New Roman" panose="02020603050405020304" charset="0"/>
                <a:ea typeface="Microsoft YaHei" panose="020B0503020204020204" charset="-122"/>
                <a:cs typeface="Times New Roman" panose="02020603050405020304" charset="0"/>
                <a:sym typeface="+mn-ea"/>
              </a:rPr>
              <a:t>表示，称为电子的自旋磁量子数。对于基态的磷原子，其价电子自旋磁量子数的代数和为</a:t>
            </a:r>
            <a:r>
              <a:rPr lang="en-US" altLang="zh-CN" sz="2400" b="1">
                <a:latin typeface="Times New Roman" panose="02020603050405020304" charset="0"/>
                <a:ea typeface="Microsoft YaHei" panose="020B0503020204020204" charset="-122"/>
                <a:cs typeface="Times New Roman" panose="02020603050405020304" charset="0"/>
                <a:sym typeface="+mn-ea"/>
              </a:rPr>
              <a:t>__</a:t>
            </a:r>
            <a:r>
              <a:rPr lang="en-US" sz="2400" b="1" u="sng">
                <a:latin typeface="Times New Roman" panose="02020603050405020304" charset="0"/>
                <a:ea typeface="Microsoft YaHei" panose="020B0503020204020204" charset="-122"/>
                <a:cs typeface="Times New Roman" panose="02020603050405020304" charset="0"/>
                <a:sym typeface="+mn-ea"/>
              </a:rPr>
              <a:t>     ___     </a:t>
            </a:r>
            <a:r>
              <a:rPr lang="zh-CN" sz="2400" b="1">
                <a:latin typeface="Times New Roman" panose="02020603050405020304" charset="0"/>
                <a:ea typeface="Microsoft YaHei" panose="020B0503020204020204" charset="-122"/>
                <a:cs typeface="Times New Roman" panose="02020603050405020304" charset="0"/>
                <a:sym typeface="+mn-ea"/>
              </a:rPr>
              <a:t>。</a:t>
            </a:r>
            <a:endPar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a:p>
            <a:pPr>
              <a:lnSpc>
                <a:spcPct val="160000"/>
              </a:lnSpc>
            </a:pP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镍元素位于周期表第</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______</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列，基态镍原子</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d</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轨道</a:t>
            </a:r>
          </a:p>
          <a:p>
            <a:pPr>
              <a:lnSpc>
                <a:spcPct val="160000"/>
              </a:lnSpc>
            </a:pP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中成对电子与单电子的数量比为</a:t>
            </a:r>
            <a:r>
              <a:rPr lang="en-US" sz="2400" b="1">
                <a:solidFill>
                  <a:srgbClr val="000000"/>
                </a:solidFill>
                <a:latin typeface="Times New Roman" panose="02020603050405020304" charset="0"/>
                <a:ea typeface="Microsoft YaHei" panose="020B0503020204020204" charset="-122"/>
                <a:cs typeface="Times New Roman" panose="02020603050405020304" charset="0"/>
                <a:sym typeface="+mn-ea"/>
              </a:rPr>
              <a:t>______</a:t>
            </a:r>
            <a:r>
              <a:rPr lang="zh-CN" sz="2400" b="1">
                <a:solidFill>
                  <a:srgbClr val="000000"/>
                </a:solidFill>
                <a:latin typeface="Times New Roman" panose="02020603050405020304" charset="0"/>
                <a:ea typeface="Microsoft YaHei" panose="020B0503020204020204" charset="-122"/>
                <a:cs typeface="Times New Roman" panose="02020603050405020304" charset="0"/>
                <a:sym typeface="+mn-ea"/>
              </a:rPr>
              <a:t>。</a:t>
            </a:r>
            <a:endParaRPr lang="en-US" altLang="en-US" sz="2400" b="1" baseline="30000">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12" name="文本框 11"/>
          <p:cNvSpPr txBox="1"/>
          <p:nvPr/>
        </p:nvSpPr>
        <p:spPr>
          <a:xfrm>
            <a:off x="709930" y="1636395"/>
            <a:ext cx="9647555" cy="1420495"/>
          </a:xfrm>
          <a:prstGeom prst="rect">
            <a:avLst/>
          </a:prstGeom>
          <a:solidFill>
            <a:schemeClr val="accent3">
              <a:lumMod val="20000"/>
              <a:lumOff val="80000"/>
            </a:schemeClr>
          </a:solidFill>
          <a:ln w="38100">
            <a:solidFill>
              <a:schemeClr val="accent1"/>
            </a:solidFill>
          </a:ln>
        </p:spPr>
        <p:txBody>
          <a:bodyPr wrap="square">
            <a:spAutoFit/>
          </a:bodyPr>
          <a:lstStyle/>
          <a:p>
            <a:pPr indent="0">
              <a:lnSpc>
                <a:spcPct val="120000"/>
              </a:lnSpc>
            </a:pPr>
            <a:r>
              <a:rPr lang="zh-CN" sz="2400" b="1">
                <a:solidFill>
                  <a:srgbClr val="C00000"/>
                </a:solidFill>
                <a:latin typeface="Microsoft YaHei" panose="020B0503020204020204" charset="-122"/>
                <a:ea typeface="Microsoft YaHei" panose="020B0503020204020204" charset="-122"/>
                <a:cs typeface="Microsoft YaHei" panose="020B0503020204020204" charset="-122"/>
              </a:rPr>
              <a:t>区分：</a:t>
            </a:r>
            <a:r>
              <a:rPr lang="zh-CN" sz="2400" b="1">
                <a:latin typeface="Microsoft YaHei" panose="020B0503020204020204" charset="-122"/>
                <a:ea typeface="Microsoft YaHei" panose="020B0503020204020204" charset="-122"/>
                <a:cs typeface="Microsoft YaHei" panose="020B0503020204020204" charset="-122"/>
              </a:rPr>
              <a:t>核外电子的运动状态</a:t>
            </a:r>
            <a:r>
              <a:rPr lang="en-US" sz="2400" b="1">
                <a:latin typeface="Microsoft YaHei" panose="020B0503020204020204" charset="-122"/>
                <a:ea typeface="Microsoft YaHei" panose="020B0503020204020204" charset="-122"/>
                <a:cs typeface="Microsoft YaHei" panose="020B0503020204020204" charset="-122"/>
              </a:rPr>
              <a:t>(</a:t>
            </a:r>
            <a:r>
              <a:rPr lang="zh-CN" sz="2400" b="1">
                <a:latin typeface="Microsoft YaHei" panose="020B0503020204020204" charset="-122"/>
                <a:ea typeface="Microsoft YaHei" panose="020B0503020204020204" charset="-122"/>
                <a:cs typeface="Microsoft YaHei" panose="020B0503020204020204" charset="-122"/>
              </a:rPr>
              <a:t>核外电子数</a:t>
            </a:r>
            <a:r>
              <a:rPr lang="en-US" sz="2400" b="1">
                <a:latin typeface="Microsoft YaHei" panose="020B0503020204020204" charset="-122"/>
                <a:ea typeface="Microsoft YaHei" panose="020B0503020204020204" charset="-122"/>
                <a:cs typeface="Microsoft YaHei" panose="020B0503020204020204" charset="-122"/>
              </a:rPr>
              <a:t>)</a:t>
            </a:r>
            <a:r>
              <a:rPr lang="zh-CN" sz="2400" b="1">
                <a:latin typeface="Microsoft YaHei" panose="020B0503020204020204" charset="-122"/>
                <a:ea typeface="Microsoft YaHei" panose="020B0503020204020204" charset="-122"/>
                <a:cs typeface="Microsoft YaHei" panose="020B0503020204020204" charset="-122"/>
              </a:rPr>
              <a:t>、</a:t>
            </a:r>
          </a:p>
          <a:p>
            <a:pPr indent="0">
              <a:lnSpc>
                <a:spcPct val="120000"/>
              </a:lnSpc>
            </a:pPr>
            <a:r>
              <a:rPr lang="zh-CN" sz="2400" b="1">
                <a:latin typeface="Microsoft YaHei" panose="020B0503020204020204" charset="-122"/>
                <a:ea typeface="Microsoft YaHei" panose="020B0503020204020204" charset="-122"/>
                <a:cs typeface="Microsoft YaHei" panose="020B0503020204020204" charset="-122"/>
              </a:rPr>
              <a:t> </a:t>
            </a:r>
            <a:r>
              <a:rPr lang="en-US" altLang="zh-CN" sz="2400" b="1">
                <a:latin typeface="Microsoft YaHei" panose="020B0503020204020204" charset="-122"/>
                <a:ea typeface="Microsoft YaHei" panose="020B0503020204020204" charset="-122"/>
                <a:cs typeface="Microsoft YaHei" panose="020B0503020204020204" charset="-122"/>
              </a:rPr>
              <a:t>         </a:t>
            </a:r>
            <a:r>
              <a:rPr lang="zh-CN" sz="2400" b="1">
                <a:latin typeface="Microsoft YaHei" panose="020B0503020204020204" charset="-122"/>
                <a:ea typeface="Microsoft YaHei" panose="020B0503020204020204" charset="-122"/>
                <a:cs typeface="Microsoft YaHei" panose="020B0503020204020204" charset="-122"/>
              </a:rPr>
              <a:t>核外电子的空间运动状态</a:t>
            </a:r>
            <a:r>
              <a:rPr lang="en-US" sz="2400" b="1">
                <a:latin typeface="Microsoft YaHei" panose="020B0503020204020204" charset="-122"/>
                <a:ea typeface="Microsoft YaHei" panose="020B0503020204020204" charset="-122"/>
                <a:cs typeface="Microsoft YaHei" panose="020B0503020204020204" charset="-122"/>
              </a:rPr>
              <a:t>(</a:t>
            </a:r>
            <a:r>
              <a:rPr lang="zh-CN" sz="2400" b="1">
                <a:latin typeface="Microsoft YaHei" panose="020B0503020204020204" charset="-122"/>
                <a:ea typeface="Microsoft YaHei" panose="020B0503020204020204" charset="-122"/>
                <a:cs typeface="Microsoft YaHei" panose="020B0503020204020204" charset="-122"/>
              </a:rPr>
              <a:t>核外电子占据 的轨道数</a:t>
            </a:r>
            <a:r>
              <a:rPr lang="en-US" sz="2400" b="1">
                <a:latin typeface="Microsoft YaHei" panose="020B0503020204020204" charset="-122"/>
                <a:ea typeface="Microsoft YaHei" panose="020B0503020204020204" charset="-122"/>
                <a:cs typeface="Microsoft YaHei" panose="020B0503020204020204" charset="-122"/>
              </a:rPr>
              <a:t>)</a:t>
            </a:r>
            <a:r>
              <a:rPr lang="zh-CN" altLang="en-US" sz="2400" b="1">
                <a:latin typeface="Microsoft YaHei" panose="020B0503020204020204" charset="-122"/>
                <a:ea typeface="Microsoft YaHei" panose="020B0503020204020204" charset="-122"/>
                <a:cs typeface="Microsoft YaHei" panose="020B0503020204020204" charset="-122"/>
              </a:rPr>
              <a:t>、</a:t>
            </a:r>
          </a:p>
          <a:p>
            <a:pPr indent="0">
              <a:lnSpc>
                <a:spcPct val="120000"/>
              </a:lnSpc>
            </a:pPr>
            <a:r>
              <a:rPr lang="zh-CN" altLang="en-US" sz="2400" b="1">
                <a:latin typeface="Microsoft YaHei" panose="020B0503020204020204" charset="-122"/>
                <a:ea typeface="Microsoft YaHei" panose="020B0503020204020204" charset="-122"/>
                <a:cs typeface="Microsoft YaHei" panose="020B0503020204020204" charset="-122"/>
              </a:rPr>
              <a:t> </a:t>
            </a:r>
            <a:r>
              <a:rPr lang="en-US" altLang="zh-CN" sz="2400" b="1">
                <a:latin typeface="Microsoft YaHei" panose="020B0503020204020204" charset="-122"/>
                <a:ea typeface="Microsoft YaHei" panose="020B0503020204020204" charset="-122"/>
                <a:cs typeface="Microsoft YaHei" panose="020B0503020204020204" charset="-122"/>
              </a:rPr>
              <a:t>         </a:t>
            </a:r>
            <a:r>
              <a:rPr lang="zh-CN" sz="2400" b="1">
                <a:latin typeface="Microsoft YaHei" panose="020B0503020204020204" charset="-122"/>
                <a:ea typeface="Microsoft YaHei" panose="020B0503020204020204" charset="-122"/>
                <a:cs typeface="Microsoft YaHei" panose="020B0503020204020204" charset="-122"/>
              </a:rPr>
              <a:t>能层符号、能级符号</a:t>
            </a:r>
            <a:endParaRPr lang="zh-CN" altLang="en-US" sz="2400" b="1">
              <a:latin typeface="Microsoft YaHei" panose="020B0503020204020204" charset="-122"/>
              <a:ea typeface="Microsoft YaHei" panose="020B0503020204020204" charset="-122"/>
              <a:cs typeface="Microsoft YaHei" panose="020B0503020204020204" charset="-122"/>
            </a:endParaRPr>
          </a:p>
        </p:txBody>
      </p:sp>
      <p:sp>
        <p:nvSpPr>
          <p:cNvPr id="13" name="文本框 12"/>
          <p:cNvSpPr txBox="1"/>
          <p:nvPr/>
        </p:nvSpPr>
        <p:spPr>
          <a:xfrm>
            <a:off x="5211762" y="3258279"/>
            <a:ext cx="335280" cy="460375"/>
          </a:xfrm>
          <a:prstGeom prst="rect">
            <a:avLst/>
          </a:prstGeom>
          <a:noFill/>
          <a:ln w="28575" cmpd="sng">
            <a:noFill/>
            <a:prstDash val="solid"/>
          </a:ln>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9</a:t>
            </a:r>
            <a:endParaRPr lang="zh-CN" altLang="en-US" sz="2400" b="1">
              <a:latin typeface="Microsoft YaHei" panose="020B0503020204020204" charset="-122"/>
              <a:ea typeface="Microsoft YaHei" panose="020B0503020204020204" charset="-122"/>
              <a:cs typeface="Microsoft YaHei" panose="020B0503020204020204" charset="-122"/>
            </a:endParaRPr>
          </a:p>
        </p:txBody>
      </p:sp>
      <p:sp>
        <p:nvSpPr>
          <p:cNvPr id="14" name="文本框 13"/>
          <p:cNvSpPr txBox="1"/>
          <p:nvPr/>
        </p:nvSpPr>
        <p:spPr>
          <a:xfrm>
            <a:off x="2969577" y="4839970"/>
            <a:ext cx="1541780" cy="460375"/>
          </a:xfrm>
          <a:prstGeom prst="rect">
            <a:avLst/>
          </a:prstGeom>
          <a:noFill/>
          <a:ln w="28575" cmpd="sng">
            <a:noFill/>
            <a:prstDash val="solid"/>
          </a:ln>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+3/2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或</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-3/2</a:t>
            </a:r>
            <a:endParaRPr lang="zh-CN" altLang="en-US" sz="2400" b="1">
              <a:solidFill>
                <a:srgbClr val="000000"/>
              </a:solidFill>
              <a:latin typeface="Times New Roman" panose="02020603050405020304" charset="0"/>
              <a:ea typeface="Microsoft YaHei" panose="020B0503020204020204" charset="-122"/>
              <a:cs typeface="Times New Roman" panose="02020603050405020304" charset="0"/>
              <a:sym typeface="+mn-ea"/>
            </a:endParaRPr>
          </a:p>
        </p:txBody>
      </p:sp>
      <p:sp>
        <p:nvSpPr>
          <p:cNvPr id="15" name="文本框 14"/>
          <p:cNvSpPr txBox="1"/>
          <p:nvPr/>
        </p:nvSpPr>
        <p:spPr>
          <a:xfrm>
            <a:off x="3550485" y="5552122"/>
            <a:ext cx="487680" cy="460375"/>
          </a:xfrm>
          <a:prstGeom prst="rect">
            <a:avLst/>
          </a:prstGeom>
          <a:noFill/>
          <a:ln w="28575" cmpd="sng">
            <a:noFill/>
            <a:prstDash val="solid"/>
          </a:ln>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10</a:t>
            </a:r>
            <a:endParaRPr lang="zh-CN" altLang="en-US" sz="2400" b="1">
              <a:solidFill>
                <a:srgbClr val="000000"/>
              </a:solidFill>
              <a:latin typeface="Times New Roman" panose="02020603050405020304" charset="0"/>
              <a:ea typeface="Microsoft YaHei" panose="020B0503020204020204" charset="-122"/>
              <a:cs typeface="Times New Roman" panose="02020603050405020304" charset="0"/>
              <a:sym typeface="+mn-ea"/>
            </a:endParaRPr>
          </a:p>
        </p:txBody>
      </p:sp>
      <p:sp>
        <p:nvSpPr>
          <p:cNvPr id="16" name="文本框 15"/>
          <p:cNvSpPr txBox="1"/>
          <p:nvPr/>
        </p:nvSpPr>
        <p:spPr>
          <a:xfrm>
            <a:off x="4954270" y="6166485"/>
            <a:ext cx="792480" cy="460375"/>
          </a:xfrm>
          <a:prstGeom prst="rect">
            <a:avLst/>
          </a:prstGeom>
          <a:noFill/>
          <a:ln w="28575" cmpd="sng">
            <a:noFill/>
            <a:prstDash val="solid"/>
          </a:ln>
        </p:spPr>
        <p:txBody>
          <a:bodyPr wrap="non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3</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1</a:t>
            </a:r>
            <a:endParaRPr lang="en-US" altLang="en-US" sz="2400" b="1" baseline="30000">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grpSp>
        <p:nvGrpSpPr>
          <p:cNvPr id="18" name="组合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BAEA3B-B5B1-8EE6-3F0D-9D93D4A090D1}"/>
              </a:ext>
            </a:extLst>
          </p:cNvPr>
          <p:cNvGrpSpPr/>
          <p:nvPr/>
        </p:nvGrpSpPr>
        <p:grpSpPr>
          <a:xfrm>
            <a:off x="4499824" y="4933999"/>
            <a:ext cx="2897075" cy="408940"/>
            <a:chOff x="8131605" y="5064125"/>
            <a:chExt cx="2897075" cy="408940"/>
          </a:xfrm>
        </p:grpSpPr>
        <p:graphicFrame>
          <p:nvGraphicFramePr>
            <p:cNvPr id="10" name="表格 9"/>
            <p:cNvGraphicFramePr>
              <a:graphicFrameLocks noGrp="1"/>
            </p:cNvGraphicFramePr>
            <p:nvPr>
              <p:custDataLst>
                <p:tags r:id="rId3"/>
              </p:custDataLst>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383315709"/>
                </p:ext>
              </p:extLst>
            </p:nvPr>
          </p:nvGraphicFramePr>
          <p:xfrm>
            <a:off x="9811385" y="5107305"/>
            <a:ext cx="1217295" cy="365760"/>
          </p:xfrm>
          <a:graphic>
            <a:graphicData uri="http://schemas.openxmlformats.org/drawingml/2006/table">
              <a:tbl>
                <a:tblPr firstRow="1" bandRow="1">
                  <a:tableStyleId>{5940675A-B579-460E-94D1-54222C63F5DA}</a:tableStyleId>
                </a:tblPr>
                <a:tblGrid>
                  <a:gridCol w="40576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40576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40576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tblGrid>
                <a:tr h="365760">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bl>
            </a:graphicData>
          </a:graphic>
        </p:graphicFrame>
        <p:sp>
          <p:nvSpPr>
            <p:cNvPr id="17" name="文本框 1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84F7EC-3F85-2D80-F398-343181D73F11}"/>
                </a:ext>
              </a:extLst>
            </p:cNvPr>
            <p:cNvSpPr txBox="1"/>
            <p:nvPr/>
          </p:nvSpPr>
          <p:spPr>
            <a:xfrm>
              <a:off x="8131605" y="5064125"/>
              <a:ext cx="1736612" cy="369332"/>
            </a:xfrm>
            <a:prstGeom prst="rect">
              <a:avLst/>
            </a:prstGeom>
            <a:noFill/>
          </p:spPr>
          <p:txBody>
            <a:bodyPr wrap="square">
              <a:spAutoFit/>
            </a:bodyPr>
            <a:lstStyle/>
            <a:p>
              <a:r>
                <a:rPr lang="en-US" altLang="zh-CN" sz="1800" b="1">
                  <a:solidFill>
                    <a:srgbClr val="FF0000"/>
                  </a:solidFill>
                  <a:latin typeface="Times New Roman" panose="02020603050405020304" charset="0"/>
                  <a:ea typeface="Microsoft YaHei" panose="020B0503020204020204" charset="-122"/>
                  <a:cs typeface="Times New Roman" panose="02020603050405020304" charset="0"/>
                  <a:sym typeface="+mn-ea"/>
                </a:rPr>
                <a:t>1s</a:t>
              </a:r>
              <a:r>
                <a:rPr lang="en-US" altLang="zh-CN" sz="18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en-US" altLang="zh-CN" sz="1800" b="1">
                  <a:solidFill>
                    <a:srgbClr val="FF0000"/>
                  </a:solidFill>
                  <a:latin typeface="Times New Roman" panose="02020603050405020304" charset="0"/>
                  <a:ea typeface="Microsoft YaHei" panose="020B0503020204020204" charset="-122"/>
                  <a:cs typeface="Times New Roman" panose="02020603050405020304" charset="0"/>
                  <a:sym typeface="+mn-ea"/>
                </a:rPr>
                <a:t>2s</a:t>
              </a:r>
              <a:r>
                <a:rPr lang="en-US" altLang="zh-CN" sz="18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en-US" altLang="zh-CN" sz="1800" b="1">
                  <a:solidFill>
                    <a:srgbClr val="FF0000"/>
                  </a:solidFill>
                  <a:latin typeface="Times New Roman" panose="02020603050405020304" charset="0"/>
                  <a:ea typeface="Microsoft YaHei" panose="020B0503020204020204" charset="-122"/>
                  <a:cs typeface="Times New Roman" panose="02020603050405020304" charset="0"/>
                  <a:sym typeface="+mn-ea"/>
                </a:rPr>
                <a:t>2p</a:t>
              </a:r>
              <a:r>
                <a:rPr lang="en-US" altLang="zh-CN" sz="18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6</a:t>
              </a:r>
              <a:r>
                <a:rPr lang="en-US" altLang="zh-CN" sz="1800" b="1">
                  <a:solidFill>
                    <a:srgbClr val="FF0000"/>
                  </a:solidFill>
                  <a:latin typeface="Times New Roman" panose="02020603050405020304" charset="0"/>
                  <a:ea typeface="Microsoft YaHei" panose="020B0503020204020204" charset="-122"/>
                  <a:cs typeface="Times New Roman" panose="02020603050405020304" charset="0"/>
                  <a:sym typeface="+mn-ea"/>
                </a:rPr>
                <a:t>3s</a:t>
              </a:r>
              <a:r>
                <a:rPr lang="en-US" altLang="zh-CN" sz="18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2</a:t>
              </a:r>
              <a:r>
                <a:rPr lang="en-US" altLang="zh-CN" sz="1800" b="1">
                  <a:solidFill>
                    <a:srgbClr val="FF0000"/>
                  </a:solidFill>
                  <a:latin typeface="Times New Roman" panose="02020603050405020304" charset="0"/>
                  <a:ea typeface="Microsoft YaHei" panose="020B0503020204020204" charset="-122"/>
                  <a:cs typeface="Times New Roman" panose="02020603050405020304" charset="0"/>
                  <a:sym typeface="+mn-ea"/>
                </a:rPr>
                <a:t>3p</a:t>
              </a:r>
              <a:r>
                <a:rPr lang="en-US" altLang="zh-CN" sz="18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3</a:t>
              </a:r>
              <a:endParaRPr lang="zh-CN" altLang="en-US"/>
            </a:p>
          </p:txBody>
        </p:sp>
      </p:grpSp>
      <p:grpSp>
        <p:nvGrpSpPr>
          <p:cNvPr id="21" name="组合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B8E5DB-53A0-46ED-4B07-6779EC5F30FF}"/>
              </a:ext>
            </a:extLst>
          </p:cNvPr>
          <p:cNvGrpSpPr/>
          <p:nvPr/>
        </p:nvGrpSpPr>
        <p:grpSpPr>
          <a:xfrm>
            <a:off x="6236436" y="6101899"/>
            <a:ext cx="4773930" cy="426720"/>
            <a:chOff x="6719570" y="6218555"/>
            <a:chExt cx="4773930" cy="426720"/>
          </a:xfrm>
        </p:grpSpPr>
        <p:graphicFrame>
          <p:nvGraphicFramePr>
            <p:cNvPr id="11" name="表格 10"/>
            <p:cNvGraphicFramePr>
              <a:graphicFrameLocks noGrp="1"/>
            </p:cNvGraphicFramePr>
            <p:nvPr>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234868985"/>
                </p:ext>
              </p:extLst>
            </p:nvPr>
          </p:nvGraphicFramePr>
          <p:xfrm>
            <a:off x="8242935" y="6218555"/>
            <a:ext cx="3250565" cy="426720"/>
          </p:xfrm>
          <a:graphic>
            <a:graphicData uri="http://schemas.openxmlformats.org/drawingml/2006/table">
              <a:tbl>
                <a:tblPr firstRow="1" bandRow="1">
                  <a:tableStyleId>{5940675A-B579-460E-94D1-54222C63F5DA}</a:tableStyleId>
                </a:tblPr>
                <a:tblGrid>
                  <a:gridCol w="78359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78232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81724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gridCol w="44577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3"/>
                      </a:ext>
                    </a:extLst>
                  </a:gridCol>
                  <a:gridCol w="42164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4"/>
                      </a:ext>
                    </a:extLst>
                  </a:gridCol>
                </a:tblGrid>
                <a:tr h="426720">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bl>
            </a:graphicData>
          </a:graphic>
        </p:graphicFrame>
        <p:sp>
          <p:nvSpPr>
            <p:cNvPr id="20" name="文本框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2699E30-0220-CAAE-F983-253DF0A03C81}"/>
                </a:ext>
              </a:extLst>
            </p:cNvPr>
            <p:cNvSpPr txBox="1"/>
            <p:nvPr/>
          </p:nvSpPr>
          <p:spPr>
            <a:xfrm>
              <a:off x="6719570" y="6231304"/>
              <a:ext cx="1431923" cy="400110"/>
            </a:xfrm>
            <a:prstGeom prst="rect">
              <a:avLst/>
            </a:prstGeom>
            <a:noFill/>
          </p:spPr>
          <p:txBody>
            <a:bodyPr wrap="square">
              <a:spAutoFit/>
            </a:bodyPr>
            <a:lstStyle/>
            <a:p>
              <a:r>
                <a:rPr lang="en-US" altLang="zh-CN" sz="2000" b="1">
                  <a:solidFill>
                    <a:srgbClr val="FF0000"/>
                  </a:solidFill>
                  <a:latin typeface="Times New Roman" panose="02020603050405020304" charset="0"/>
                  <a:ea typeface="Microsoft YaHei" panose="020B0503020204020204" charset="-122"/>
                  <a:cs typeface="Times New Roman" panose="02020603050405020304" charset="0"/>
                  <a:sym typeface="+mn-ea"/>
                </a:rPr>
                <a:t>[Ar]3d</a:t>
              </a:r>
              <a:r>
                <a:rPr lang="en-US" altLang="zh-CN" sz="20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8</a:t>
              </a:r>
              <a:r>
                <a:rPr lang="en-US" altLang="zh-CN" sz="2000" b="1">
                  <a:solidFill>
                    <a:srgbClr val="FF0000"/>
                  </a:solidFill>
                  <a:latin typeface="Times New Roman" panose="02020603050405020304" charset="0"/>
                  <a:ea typeface="Microsoft YaHei" panose="020B0503020204020204" charset="-122"/>
                  <a:cs typeface="Times New Roman" panose="02020603050405020304" charset="0"/>
                  <a:sym typeface="+mn-ea"/>
                </a:rPr>
                <a:t>4s</a:t>
              </a:r>
              <a:r>
                <a:rPr lang="en-US" altLang="zh-CN" sz="2000" b="1" baseline="30000">
                  <a:solidFill>
                    <a:srgbClr val="FF0000"/>
                  </a:solidFill>
                  <a:latin typeface="Times New Roman" panose="02020603050405020304" charset="0"/>
                  <a:ea typeface="Microsoft YaHei" panose="020B0503020204020204" charset="-122"/>
                  <a:cs typeface="Times New Roman" panose="02020603050405020304" charset="0"/>
                  <a:sym typeface="+mn-ea"/>
                </a:rPr>
                <a:t>2</a:t>
              </a:r>
              <a:endParaRPr lang="zh-CN" altLang="en-US" sz="2000"/>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2" name="文本框 1"/>
          <p:cNvSpPr txBox="1"/>
          <p:nvPr/>
        </p:nvSpPr>
        <p:spPr>
          <a:xfrm>
            <a:off x="625475" y="1737995"/>
            <a:ext cx="158305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晶胞投影</a:t>
            </a:r>
          </a:p>
        </p:txBody>
      </p:sp>
      <p:sp>
        <p:nvSpPr>
          <p:cNvPr id="55" name="Rectangle 2"/>
          <p:cNvSpPr txBox="1">
            <a:spLocks noChangeArrowheads="1"/>
          </p:cNvSpPr>
          <p:nvPr/>
        </p:nvSpPr>
        <p:spPr bwMode="auto">
          <a:xfrm>
            <a:off x="650875" y="2204720"/>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30000"/>
              </a:lnSpc>
              <a:spcBef>
                <a:spcPct val="0"/>
              </a:spcBef>
              <a:defRPr/>
            </a:pPr>
            <a:r>
              <a:rPr sz="2400" b="1" kern="0" err="1">
                <a:latin typeface="Times New Roman" panose="02020603050405020304" charset="0"/>
                <a:ea typeface="Microsoft YaHei" panose="020B0503020204020204" charset="-122"/>
                <a:cs typeface="Times New Roman" panose="02020603050405020304" charset="0"/>
              </a:rPr>
              <a:t>立方晶系CdTe的晶胞结构如图所示。</a:t>
            </a:r>
            <a:endParaRPr sz="2400" b="1" kern="0">
              <a:solidFill>
                <a:srgbClr val="FF0000"/>
              </a:solidFill>
              <a:latin typeface="Times New Roman" panose="02020603050405020304" charset="0"/>
              <a:ea typeface="Microsoft YaHei" panose="020B0503020204020204" charset="-122"/>
              <a:cs typeface="Times New Roman" panose="02020603050405020304" charset="0"/>
            </a:endParaRPr>
          </a:p>
          <a:p>
            <a:pPr defTabSz="0">
              <a:lnSpc>
                <a:spcPct val="13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(1)距离Cd(0，0，0)的原子最近的Te原子的分数坐标为_________________。</a:t>
            </a:r>
          </a:p>
          <a:p>
            <a:pPr defTabSz="0">
              <a:lnSpc>
                <a:spcPct val="13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(2)该晶胞沿其体对角线方向上的投影如图3所示，则Te原子和Cd原子重合的位置为__</a:t>
            </a:r>
            <a:r>
              <a:rPr lang="en-US" sz="2400" b="1" kern="0">
                <a:latin typeface="Times New Roman" panose="02020603050405020304" charset="0"/>
                <a:ea typeface="Microsoft YaHei" panose="020B0503020204020204" charset="-122"/>
                <a:cs typeface="Times New Roman" panose="02020603050405020304" charset="0"/>
              </a:rPr>
              <a:t>____________________</a:t>
            </a:r>
            <a:r>
              <a:rPr sz="2400" b="1" kern="0">
                <a:latin typeface="Times New Roman" panose="02020603050405020304" charset="0"/>
                <a:ea typeface="Microsoft YaHei" panose="020B0503020204020204" charset="-122"/>
                <a:cs typeface="Times New Roman" panose="02020603050405020304" charset="0"/>
              </a:rPr>
              <a:t>_。(填序号)</a:t>
            </a:r>
          </a:p>
          <a:p>
            <a:pPr defTabSz="0">
              <a:lnSpc>
                <a:spcPct val="13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(3)若晶胞参数为a pm，则图3中d=_____________。(用含a的代数式表示)</a:t>
            </a:r>
          </a:p>
        </p:txBody>
      </p:sp>
      <p:pic>
        <p:nvPicPr>
          <p:cNvPr id="108" name="图片 107"/>
          <p:cNvPicPr/>
          <p:nvPr/>
        </p:nvPicPr>
        <p:blipFill>
          <a:blip r:embed="rId5" cstate="print"/>
          <a:stretch>
            <a:fillRect/>
          </a:stretch>
        </p:blipFill>
        <p:spPr>
          <a:xfrm>
            <a:off x="882650" y="4848225"/>
            <a:ext cx="2423795" cy="1700530"/>
          </a:xfrm>
          <a:prstGeom prst="rect">
            <a:avLst/>
          </a:prstGeom>
          <a:noFill/>
          <a:ln w="9525">
            <a:noFill/>
          </a:ln>
        </p:spPr>
      </p:pic>
      <p:pic>
        <p:nvPicPr>
          <p:cNvPr id="109" name="图片 108"/>
          <p:cNvPicPr/>
          <p:nvPr/>
        </p:nvPicPr>
        <p:blipFill>
          <a:blip r:embed="rId6" cstate="print"/>
          <a:stretch>
            <a:fillRect/>
          </a:stretch>
        </p:blipFill>
        <p:spPr>
          <a:xfrm>
            <a:off x="3306445" y="5000625"/>
            <a:ext cx="1469390" cy="1395730"/>
          </a:xfrm>
          <a:prstGeom prst="rect">
            <a:avLst/>
          </a:prstGeom>
          <a:noFill/>
          <a:ln w="9525">
            <a:noFill/>
          </a:ln>
        </p:spPr>
      </p:pic>
      <p:pic>
        <p:nvPicPr>
          <p:cNvPr id="110" name="图片 109"/>
          <p:cNvPicPr/>
          <p:nvPr/>
        </p:nvPicPr>
        <p:blipFill>
          <a:blip r:embed="rId7" cstate="print"/>
          <a:stretch>
            <a:fillRect/>
          </a:stretch>
        </p:blipFill>
        <p:spPr>
          <a:xfrm>
            <a:off x="4753610" y="4691380"/>
            <a:ext cx="2896235" cy="2165985"/>
          </a:xfrm>
          <a:prstGeom prst="rect">
            <a:avLst/>
          </a:prstGeom>
          <a:noFill/>
          <a:ln w="9525">
            <a:noFill/>
          </a:ln>
        </p:spPr>
      </p:pic>
      <p:pic>
        <p:nvPicPr>
          <p:cNvPr id="8" name="图片 7"/>
          <p:cNvPicPr>
            <a:picLocks noChangeAspect="1"/>
          </p:cNvPicPr>
          <p:nvPr/>
        </p:nvPicPr>
        <p:blipFill>
          <a:blip r:embed="rId8" cstate="print"/>
          <a:stretch>
            <a:fillRect/>
          </a:stretch>
        </p:blipFill>
        <p:spPr>
          <a:xfrm>
            <a:off x="9129395" y="2416810"/>
            <a:ext cx="996315" cy="721360"/>
          </a:xfrm>
          <a:prstGeom prst="rect">
            <a:avLst/>
          </a:prstGeom>
        </p:spPr>
      </p:pic>
      <p:pic>
        <p:nvPicPr>
          <p:cNvPr id="10" name="图片 9"/>
          <p:cNvPicPr>
            <a:picLocks noChangeAspect="1"/>
          </p:cNvPicPr>
          <p:nvPr/>
        </p:nvPicPr>
        <p:blipFill>
          <a:blip r:embed="rId9" cstate="print"/>
          <a:stretch>
            <a:fillRect/>
          </a:stretch>
        </p:blipFill>
        <p:spPr>
          <a:xfrm>
            <a:off x="2208530" y="3629660"/>
            <a:ext cx="2006600" cy="455930"/>
          </a:xfrm>
          <a:prstGeom prst="rect">
            <a:avLst/>
          </a:prstGeom>
        </p:spPr>
      </p:pic>
      <p:pic>
        <p:nvPicPr>
          <p:cNvPr id="13" name="图片 12"/>
          <p:cNvPicPr>
            <a:picLocks noChangeAspect="1"/>
          </p:cNvPicPr>
          <p:nvPr/>
        </p:nvPicPr>
        <p:blipFill>
          <a:blip r:embed="rId10" cstate="print"/>
          <a:stretch>
            <a:fillRect/>
          </a:stretch>
        </p:blipFill>
        <p:spPr>
          <a:xfrm>
            <a:off x="6663055" y="3739515"/>
            <a:ext cx="640715" cy="748030"/>
          </a:xfrm>
          <a:prstGeom prst="rect">
            <a:avLst/>
          </a:prstGeom>
        </p:spPr>
      </p:pic>
      <p:graphicFrame>
        <p:nvGraphicFramePr>
          <p:cNvPr id="14" name="对象 13"/>
          <p:cNvGraphicFramePr>
            <a:graphicFrameLocks noChangeAspect="1"/>
          </p:cNvGraphicFramePr>
          <p:nvPr/>
        </p:nvGraphicFramePr>
        <p:xfrm>
          <a:off x="8015605" y="4719955"/>
          <a:ext cx="2569210" cy="1891665"/>
        </p:xfrm>
        <a:graphic>
          <a:graphicData uri="http://schemas.openxmlformats.org/presentationml/2006/ole">
            <p:oleObj spid="_x0000_s70657" r:id="rId11" imgW="1391225" imgH="1343375" progId="">
              <p:embed/>
            </p:oleObj>
          </a:graphicData>
        </a:graphic>
      </p:graphicFrame>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2" name="文本框 1"/>
          <p:cNvSpPr txBox="1"/>
          <p:nvPr/>
        </p:nvSpPr>
        <p:spPr>
          <a:xfrm>
            <a:off x="364490" y="1925320"/>
            <a:ext cx="160337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6" name="文本框 15"/>
          <p:cNvSpPr txBox="1"/>
          <p:nvPr/>
        </p:nvSpPr>
        <p:spPr>
          <a:xfrm>
            <a:off x="310515" y="4281805"/>
            <a:ext cx="3611880" cy="1124585"/>
          </a:xfrm>
          <a:prstGeom prst="rect">
            <a:avLst/>
          </a:prstGeom>
          <a:noFill/>
          <a:ln w="25400">
            <a:solidFill>
              <a:srgbClr val="7030A0"/>
            </a:solidFill>
          </a:ln>
        </p:spPr>
        <p:txBody>
          <a:bodyPr wrap="none" rtlCol="0" anchor="t">
            <a:spAutoFit/>
          </a:bodyPr>
          <a:lstStyle/>
          <a:p>
            <a:pPr indent="0">
              <a:lnSpc>
                <a:spcPct val="140000"/>
              </a:lnSpc>
            </a:pP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四面体间隙：八面体间隙</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p>
          <a:p>
            <a:pPr indent="0">
              <a:lnSpc>
                <a:spcPct val="140000"/>
              </a:lnSpc>
            </a:pP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8</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4 = 2</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1</a:t>
            </a:r>
            <a:endParaRPr lang="en-US"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17" name="文本框 16"/>
          <p:cNvSpPr txBox="1"/>
          <p:nvPr/>
        </p:nvSpPr>
        <p:spPr>
          <a:xfrm>
            <a:off x="3983355" y="4290060"/>
            <a:ext cx="3849370" cy="1124585"/>
          </a:xfrm>
          <a:prstGeom prst="rect">
            <a:avLst/>
          </a:prstGeom>
          <a:noFill/>
          <a:ln w="25400">
            <a:solidFill>
              <a:srgbClr val="7030A0"/>
            </a:solidFill>
          </a:ln>
        </p:spPr>
        <p:txBody>
          <a:bodyPr wrap="square" rtlCol="0" anchor="t">
            <a:spAutoFit/>
          </a:bodyPr>
          <a:lstStyle/>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四面体间隙：八面体间隙</a:t>
            </a:r>
          </a:p>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=12：6 =2：1</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grpSp>
        <p:nvGrpSpPr>
          <p:cNvPr id="20" name="组合 19"/>
          <p:cNvGrpSpPr/>
          <p:nvPr/>
        </p:nvGrpSpPr>
        <p:grpSpPr>
          <a:xfrm>
            <a:off x="301625" y="2449830"/>
            <a:ext cx="11435080" cy="1682115"/>
            <a:chOff x="475" y="3858"/>
            <a:chExt cx="18008" cy="2649"/>
          </a:xfrm>
        </p:grpSpPr>
        <p:pic>
          <p:nvPicPr>
            <p:cNvPr id="1073742951" name="图片 1073742950" descr="几种晶体间隙结构"/>
            <p:cNvPicPr>
              <a:picLocks noChangeAspect="1"/>
            </p:cNvPicPr>
            <p:nvPr/>
          </p:nvPicPr>
          <p:blipFill>
            <a:blip r:embed="rId4" cstate="print"/>
            <a:stretch>
              <a:fillRect/>
            </a:stretch>
          </p:blipFill>
          <p:spPr>
            <a:xfrm>
              <a:off x="475" y="3874"/>
              <a:ext cx="5798" cy="2624"/>
            </a:xfrm>
            <a:prstGeom prst="rect">
              <a:avLst/>
            </a:prstGeom>
            <a:noFill/>
            <a:ln w="25400">
              <a:solidFill>
                <a:schemeClr val="accent1"/>
              </a:solidFill>
            </a:ln>
          </p:spPr>
        </p:pic>
        <p:pic>
          <p:nvPicPr>
            <p:cNvPr id="1073742942" name="图片 4" descr="几种晶体间隙结构"/>
            <p:cNvPicPr>
              <a:picLocks noChangeAspect="1"/>
            </p:cNvPicPr>
            <p:nvPr/>
          </p:nvPicPr>
          <p:blipFill>
            <a:blip r:embed="rId5" cstate="print"/>
            <a:stretch>
              <a:fillRect/>
            </a:stretch>
          </p:blipFill>
          <p:spPr>
            <a:xfrm>
              <a:off x="6273" y="3858"/>
              <a:ext cx="6019" cy="2638"/>
            </a:xfrm>
            <a:prstGeom prst="rect">
              <a:avLst/>
            </a:prstGeom>
            <a:noFill/>
            <a:ln w="25400">
              <a:solidFill>
                <a:schemeClr val="accent1"/>
              </a:solidFill>
            </a:ln>
          </p:spPr>
        </p:pic>
        <p:pic>
          <p:nvPicPr>
            <p:cNvPr id="18" name="图片 17"/>
            <p:cNvPicPr>
              <a:picLocks noChangeAspect="1"/>
            </p:cNvPicPr>
            <p:nvPr/>
          </p:nvPicPr>
          <p:blipFill>
            <a:blip r:embed="rId6" cstate="print"/>
            <a:stretch>
              <a:fillRect/>
            </a:stretch>
          </p:blipFill>
          <p:spPr>
            <a:xfrm>
              <a:off x="12292" y="3869"/>
              <a:ext cx="6191" cy="2638"/>
            </a:xfrm>
            <a:prstGeom prst="rect">
              <a:avLst/>
            </a:prstGeom>
            <a:ln w="25400">
              <a:solidFill>
                <a:schemeClr val="accent1"/>
              </a:solidFill>
            </a:ln>
          </p:spPr>
        </p:pic>
      </p:grpSp>
      <p:sp>
        <p:nvSpPr>
          <p:cNvPr id="19" name="文本框 18"/>
          <p:cNvSpPr txBox="1"/>
          <p:nvPr/>
        </p:nvSpPr>
        <p:spPr>
          <a:xfrm>
            <a:off x="7997825" y="4285615"/>
            <a:ext cx="3739515" cy="1124585"/>
          </a:xfrm>
          <a:prstGeom prst="rect">
            <a:avLst/>
          </a:prstGeom>
          <a:noFill/>
          <a:ln w="25400">
            <a:solidFill>
              <a:srgbClr val="7030A0"/>
            </a:solidFill>
          </a:ln>
        </p:spPr>
        <p:txBody>
          <a:bodyPr wrap="square" rtlCol="0" anchor="t">
            <a:spAutoFit/>
          </a:bodyPr>
          <a:lstStyle/>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四面体间隙：八面体间隙</a:t>
            </a:r>
          </a:p>
          <a:p>
            <a:pPr indent="0">
              <a:lnSpc>
                <a:spcPct val="140000"/>
              </a:lnSpc>
            </a:pPr>
            <a:r>
              <a:rPr sz="2400" b="1">
                <a:solidFill>
                  <a:srgbClr val="FF0000"/>
                </a:solidFill>
                <a:latin typeface="Times New Roman" panose="02020603050405020304" charset="0"/>
                <a:ea typeface="Microsoft YaHei" panose="020B0503020204020204" charset="-122"/>
                <a:cs typeface="Times New Roman" panose="02020603050405020304" charset="0"/>
                <a:sym typeface="+mn-ea"/>
              </a:rPr>
              <a:t>=12：6 =2：1</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2" name="文本框 1"/>
          <p:cNvSpPr txBox="1"/>
          <p:nvPr/>
        </p:nvSpPr>
        <p:spPr>
          <a:xfrm>
            <a:off x="579755" y="1753235"/>
            <a:ext cx="147828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11" name="文本框 10"/>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2" name="文本框 11"/>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pic>
        <p:nvPicPr>
          <p:cNvPr id="33798" name="图片 33797"/>
          <p:cNvPicPr>
            <a:picLocks noChangeAspect="1"/>
          </p:cNvPicPr>
          <p:nvPr/>
        </p:nvPicPr>
        <p:blipFill>
          <a:blip r:embed="rId4" cstate="print"/>
          <a:srcRect l="76107" t="11424" b="13611"/>
          <a:stretch>
            <a:fillRect/>
          </a:stretch>
        </p:blipFill>
        <p:spPr>
          <a:xfrm>
            <a:off x="1771650" y="2338705"/>
            <a:ext cx="1496695" cy="1370965"/>
          </a:xfrm>
          <a:prstGeom prst="rect">
            <a:avLst/>
          </a:prstGeom>
          <a:noFill/>
          <a:ln w="25400">
            <a:solidFill>
              <a:schemeClr val="accent1"/>
            </a:solidFill>
          </a:ln>
        </p:spPr>
      </p:pic>
      <p:pic>
        <p:nvPicPr>
          <p:cNvPr id="3" name="图片 2"/>
          <p:cNvPicPr/>
          <p:nvPr/>
        </p:nvPicPr>
        <p:blipFill>
          <a:blip r:embed="rId5" cstate="print"/>
          <a:stretch>
            <a:fillRect/>
          </a:stretch>
        </p:blipFill>
        <p:spPr>
          <a:xfrm>
            <a:off x="4469130" y="2338705"/>
            <a:ext cx="1640840" cy="1378585"/>
          </a:xfrm>
          <a:prstGeom prst="rect">
            <a:avLst/>
          </a:prstGeom>
          <a:noFill/>
          <a:ln w="25400">
            <a:solidFill>
              <a:schemeClr val="accent1"/>
            </a:solidFill>
          </a:ln>
        </p:spPr>
      </p:pic>
      <p:pic>
        <p:nvPicPr>
          <p:cNvPr id="32771" name="Picture 3"/>
          <p:cNvPicPr>
            <a:picLocks noChangeAspect="1"/>
          </p:cNvPicPr>
          <p:nvPr/>
        </p:nvPicPr>
        <p:blipFill>
          <a:blip r:embed="rId6" cstate="print"/>
          <a:stretch>
            <a:fillRect/>
          </a:stretch>
        </p:blipFill>
        <p:spPr>
          <a:xfrm>
            <a:off x="7310755" y="2137410"/>
            <a:ext cx="1608455" cy="1568450"/>
          </a:xfrm>
          <a:prstGeom prst="rect">
            <a:avLst/>
          </a:prstGeom>
          <a:noFill/>
          <a:ln w="25400">
            <a:solidFill>
              <a:schemeClr val="accent1"/>
            </a:solidFill>
          </a:ln>
        </p:spPr>
      </p:pic>
      <p:sp>
        <p:nvSpPr>
          <p:cNvPr id="6" name="文本框 5"/>
          <p:cNvSpPr txBox="1"/>
          <p:nvPr/>
        </p:nvSpPr>
        <p:spPr>
          <a:xfrm>
            <a:off x="1581150" y="3758565"/>
            <a:ext cx="2877185" cy="460375"/>
          </a:xfrm>
          <a:prstGeom prst="rect">
            <a:avLst/>
          </a:prstGeom>
          <a:noFill/>
        </p:spPr>
        <p:txBody>
          <a:bodyPr wrap="square" rtlCol="0">
            <a:spAutoFit/>
          </a:bodyPr>
          <a:lstStyle/>
          <a:p>
            <a:r>
              <a:rPr lang="zh-CN" altLang="en-US" sz="2400"/>
              <a:t>面心立方最密堆积</a:t>
            </a:r>
          </a:p>
        </p:txBody>
      </p:sp>
      <p:cxnSp>
        <p:nvCxnSpPr>
          <p:cNvPr id="9" name="直接箭头连接符 8"/>
          <p:cNvCxnSpPr/>
          <p:nvPr/>
        </p:nvCxnSpPr>
        <p:spPr>
          <a:xfrm flipV="1">
            <a:off x="3298825" y="3019425"/>
            <a:ext cx="1075055" cy="952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3" name="直接箭头连接符 12"/>
          <p:cNvCxnSpPr/>
          <p:nvPr/>
        </p:nvCxnSpPr>
        <p:spPr>
          <a:xfrm flipH="1">
            <a:off x="2545715" y="4243070"/>
            <a:ext cx="0" cy="73660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4" name="直接箭头连接符 13"/>
          <p:cNvCxnSpPr/>
          <p:nvPr/>
        </p:nvCxnSpPr>
        <p:spPr>
          <a:xfrm flipV="1">
            <a:off x="6142355" y="3005455"/>
            <a:ext cx="1075055" cy="952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nvGrpSpPr>
          <p:cNvPr id="22" name="组合 21"/>
          <p:cNvGrpSpPr/>
          <p:nvPr/>
        </p:nvGrpSpPr>
        <p:grpSpPr>
          <a:xfrm>
            <a:off x="1772285" y="5004435"/>
            <a:ext cx="5407025" cy="1543685"/>
            <a:chOff x="2791" y="7881"/>
            <a:chExt cx="8515" cy="2431"/>
          </a:xfrm>
        </p:grpSpPr>
        <p:pic>
          <p:nvPicPr>
            <p:cNvPr id="902151" name="图片 902150" descr="NaCl 可旋转晶胞"/>
            <p:cNvPicPr>
              <a:picLocks noChangeAspect="1"/>
            </p:cNvPicPr>
            <p:nvPr/>
          </p:nvPicPr>
          <p:blipFill>
            <a:blip r:embed="rId7" cstate="print"/>
            <a:stretch>
              <a:fillRect/>
            </a:stretch>
          </p:blipFill>
          <p:spPr>
            <a:xfrm>
              <a:off x="8442" y="7881"/>
              <a:ext cx="2864" cy="2431"/>
            </a:xfrm>
            <a:prstGeom prst="rect">
              <a:avLst/>
            </a:prstGeom>
            <a:noFill/>
            <a:ln w="25400">
              <a:solidFill>
                <a:schemeClr val="accent1"/>
              </a:solidFill>
            </a:ln>
          </p:spPr>
        </p:pic>
        <p:grpSp>
          <p:nvGrpSpPr>
            <p:cNvPr id="15" name="Group 11"/>
            <p:cNvGrpSpPr/>
            <p:nvPr/>
          </p:nvGrpSpPr>
          <p:grpSpPr>
            <a:xfrm>
              <a:off x="5461" y="7916"/>
              <a:ext cx="2942" cy="2349"/>
              <a:chOff x="0" y="0"/>
              <a:chExt cx="2496" cy="1824"/>
            </a:xfrm>
          </p:grpSpPr>
          <p:pic>
            <p:nvPicPr>
              <p:cNvPr id="14347" name="Picture 12"/>
              <p:cNvPicPr>
                <a:picLocks noChangeAspect="1"/>
              </p:cNvPicPr>
              <p:nvPr/>
            </p:nvPicPr>
            <p:blipFill>
              <a:blip r:embed="rId8" cstate="print"/>
              <a:stretch>
                <a:fillRect/>
              </a:stretch>
            </p:blipFill>
            <p:spPr>
              <a:xfrm>
                <a:off x="0" y="0"/>
                <a:ext cx="2496" cy="1824"/>
              </a:xfrm>
              <a:prstGeom prst="rect">
                <a:avLst/>
              </a:prstGeom>
              <a:noFill/>
              <a:ln w="25400">
                <a:solidFill>
                  <a:schemeClr val="accent1"/>
                </a:solidFill>
              </a:ln>
            </p:spPr>
          </p:pic>
          <p:sp>
            <p:nvSpPr>
              <p:cNvPr id="14348" name="Line 13"/>
              <p:cNvSpPr/>
              <p:nvPr/>
            </p:nvSpPr>
            <p:spPr>
              <a:xfrm flipV="1">
                <a:off x="528" y="384"/>
                <a:ext cx="672" cy="48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49" name="Line 14"/>
              <p:cNvSpPr/>
              <p:nvPr/>
            </p:nvSpPr>
            <p:spPr>
              <a:xfrm>
                <a:off x="1200" y="384"/>
                <a:ext cx="768" cy="576"/>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0" name="Line 15"/>
              <p:cNvSpPr/>
              <p:nvPr/>
            </p:nvSpPr>
            <p:spPr>
              <a:xfrm flipV="1">
                <a:off x="1200" y="960"/>
                <a:ext cx="768" cy="48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1" name="Line 16"/>
              <p:cNvSpPr/>
              <p:nvPr/>
            </p:nvSpPr>
            <p:spPr>
              <a:xfrm>
                <a:off x="528" y="864"/>
                <a:ext cx="480" cy="24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2" name="Line 17"/>
              <p:cNvSpPr/>
              <p:nvPr/>
            </p:nvSpPr>
            <p:spPr>
              <a:xfrm flipV="1">
                <a:off x="1008" y="960"/>
                <a:ext cx="960" cy="144"/>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3" name="Line 18"/>
              <p:cNvSpPr/>
              <p:nvPr/>
            </p:nvSpPr>
            <p:spPr>
              <a:xfrm flipH="1">
                <a:off x="1008" y="384"/>
                <a:ext cx="192" cy="720"/>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4" name="Line 19"/>
              <p:cNvSpPr/>
              <p:nvPr/>
            </p:nvSpPr>
            <p:spPr>
              <a:xfrm>
                <a:off x="1200" y="384"/>
                <a:ext cx="240" cy="432"/>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5" name="Line 20"/>
              <p:cNvSpPr/>
              <p:nvPr/>
            </p:nvSpPr>
            <p:spPr>
              <a:xfrm flipV="1">
                <a:off x="528" y="816"/>
                <a:ext cx="912" cy="48"/>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6" name="Line 21"/>
              <p:cNvSpPr/>
              <p:nvPr/>
            </p:nvSpPr>
            <p:spPr>
              <a:xfrm>
                <a:off x="1440" y="816"/>
                <a:ext cx="528" cy="144"/>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7" name="Line 22"/>
              <p:cNvSpPr/>
              <p:nvPr/>
            </p:nvSpPr>
            <p:spPr>
              <a:xfrm>
                <a:off x="528" y="864"/>
                <a:ext cx="672" cy="576"/>
              </a:xfrm>
              <a:prstGeom prst="line">
                <a:avLst/>
              </a:prstGeom>
              <a:ln w="25400" cap="flat" cmpd="sng">
                <a:solidFill>
                  <a:schemeClr val="accent1"/>
                </a:solidFill>
                <a:prstDash val="solid"/>
                <a:round/>
                <a:headEnd type="none" w="med" len="med"/>
                <a:tailEnd type="none" w="med" len="med"/>
              </a:ln>
            </p:spPr>
            <p:txBody>
              <a:bodyPr/>
              <a:lstStyle/>
              <a:p>
                <a:endParaRPr/>
              </a:p>
            </p:txBody>
          </p:sp>
          <p:sp>
            <p:nvSpPr>
              <p:cNvPr id="14358" name="Line 23"/>
              <p:cNvSpPr/>
              <p:nvPr/>
            </p:nvSpPr>
            <p:spPr>
              <a:xfrm flipH="1">
                <a:off x="1200" y="816"/>
                <a:ext cx="240" cy="624"/>
              </a:xfrm>
              <a:prstGeom prst="line">
                <a:avLst/>
              </a:prstGeom>
              <a:ln w="25400" cap="flat" cmpd="sng">
                <a:solidFill>
                  <a:schemeClr val="accent1"/>
                </a:solidFill>
                <a:prstDash val="dash"/>
                <a:round/>
                <a:headEnd type="none" w="med" len="med"/>
                <a:tailEnd type="none" w="med" len="med"/>
              </a:ln>
            </p:spPr>
            <p:txBody>
              <a:bodyPr/>
              <a:lstStyle/>
              <a:p>
                <a:endParaRPr/>
              </a:p>
            </p:txBody>
          </p:sp>
          <p:sp>
            <p:nvSpPr>
              <p:cNvPr id="14359" name="Line 24"/>
              <p:cNvSpPr/>
              <p:nvPr/>
            </p:nvSpPr>
            <p:spPr>
              <a:xfrm>
                <a:off x="1008" y="1104"/>
                <a:ext cx="192" cy="336"/>
              </a:xfrm>
              <a:prstGeom prst="line">
                <a:avLst/>
              </a:prstGeom>
              <a:ln w="25400" cap="flat" cmpd="sng">
                <a:solidFill>
                  <a:schemeClr val="accent1"/>
                </a:solidFill>
                <a:prstDash val="solid"/>
                <a:round/>
                <a:headEnd type="none" w="med" len="med"/>
                <a:tailEnd type="none" w="med" len="med"/>
              </a:ln>
            </p:spPr>
            <p:txBody>
              <a:bodyPr/>
              <a:lstStyle/>
              <a:p>
                <a:endParaRPr/>
              </a:p>
            </p:txBody>
          </p:sp>
        </p:grpSp>
        <p:pic>
          <p:nvPicPr>
            <p:cNvPr id="20" name="图片 19"/>
            <p:cNvPicPr>
              <a:picLocks noChangeAspect="1"/>
            </p:cNvPicPr>
            <p:nvPr/>
          </p:nvPicPr>
          <p:blipFill>
            <a:blip r:embed="rId9" cstate="print"/>
            <a:srcRect l="74512" t="48435" r="7355" b="25932"/>
            <a:stretch>
              <a:fillRect/>
            </a:stretch>
          </p:blipFill>
          <p:spPr>
            <a:xfrm>
              <a:off x="2791" y="7913"/>
              <a:ext cx="2710" cy="2354"/>
            </a:xfrm>
            <a:prstGeom prst="rect">
              <a:avLst/>
            </a:prstGeom>
            <a:noFill/>
            <a:ln w="25400">
              <a:solidFill>
                <a:schemeClr val="accent1"/>
              </a:solidFill>
            </a:ln>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fade">
                                      <p:cBhvr>
                                        <p:cTn id="17" dur="1000"/>
                                        <p:tgtEl>
                                          <p:spTgt spid="32771"/>
                                        </p:tgtEl>
                                      </p:cBhvr>
                                    </p:animEffect>
                                    <p:anim calcmode="lin" valueType="num">
                                      <p:cBhvr>
                                        <p:cTn id="18" dur="1000" fill="hold"/>
                                        <p:tgtEl>
                                          <p:spTgt spid="32771"/>
                                        </p:tgtEl>
                                        <p:attrNameLst>
                                          <p:attrName>ppt_x</p:attrName>
                                        </p:attrNameLst>
                                      </p:cBhvr>
                                      <p:tavLst>
                                        <p:tav tm="0">
                                          <p:val>
                                            <p:strVal val="#ppt_x"/>
                                          </p:val>
                                        </p:tav>
                                        <p:tav tm="100000">
                                          <p:val>
                                            <p:strVal val="#ppt_x"/>
                                          </p:val>
                                        </p:tav>
                                      </p:tavLst>
                                    </p:anim>
                                    <p:anim calcmode="lin" valueType="num">
                                      <p:cBhvr>
                                        <p:cTn id="19" dur="1000" fill="hold"/>
                                        <p:tgtEl>
                                          <p:spTgt spid="327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692275"/>
            <a:ext cx="154114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605155" y="2143760"/>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3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在某种含镁、镍、碳3种元素的超导材料晶体中，镁原子和镍原子一起以立方最密堆积方式形成有序结构。结构中的两种八面体空隙，一种完全由镍原子构成，另一种由镍原子和镁原子共同构成，碳原子只填充在由镍原子构成的八面体空隙中，晶胞如图所示。</a:t>
            </a:r>
          </a:p>
        </p:txBody>
      </p:sp>
      <p:sp>
        <p:nvSpPr>
          <p:cNvPr id="4" name="文本框 3"/>
          <p:cNvSpPr txBox="1"/>
          <p:nvPr/>
        </p:nvSpPr>
        <p:spPr>
          <a:xfrm>
            <a:off x="720725" y="4242435"/>
            <a:ext cx="7658100" cy="2306955"/>
          </a:xfrm>
          <a:prstGeom prst="rect">
            <a:avLst/>
          </a:prstGeom>
          <a:noFill/>
        </p:spPr>
        <p:txBody>
          <a:bodyPr wrap="square" rtlCol="0" anchor="t">
            <a:spAutoFit/>
          </a:bodyPr>
          <a:lstStyle/>
          <a:p>
            <a:pPr eaLnBrk="1" hangingPunct="1">
              <a:lnSpc>
                <a:spcPct val="150000"/>
              </a:lnSpc>
              <a:spcBef>
                <a:spcPct val="0"/>
              </a:spcBef>
            </a:pPr>
            <a:r>
              <a:rPr lang="zh-CN" altLang="en-US" sz="2400" b="1">
                <a:solidFill>
                  <a:srgbClr val="C00000"/>
                </a:solidFill>
                <a:latin typeface="Microsoft YaHei" panose="020B0503020204020204" charset="-122"/>
                <a:ea typeface="Microsoft YaHei" panose="020B0503020204020204" charset="-122"/>
                <a:sym typeface="+mn-ea"/>
              </a:rPr>
              <a:t>完全</a:t>
            </a:r>
            <a:r>
              <a:rPr lang="zh-CN" altLang="en-US" sz="2400" b="1">
                <a:latin typeface="Microsoft YaHei" panose="020B0503020204020204" charset="-122"/>
                <a:ea typeface="Microsoft YaHei" panose="020B0503020204020204" charset="-122"/>
                <a:sym typeface="+mn-ea"/>
              </a:rPr>
              <a:t>由镍原子构成的八面体空隙与由镍原子和镁原子</a:t>
            </a:r>
            <a:endParaRPr lang="zh-CN" altLang="en-US" sz="2400" b="1">
              <a:solidFill>
                <a:schemeClr val="tx1"/>
              </a:solidFill>
              <a:latin typeface="Microsoft YaHei" panose="020B0503020204020204" charset="-122"/>
              <a:ea typeface="Microsoft YaHei" panose="020B0503020204020204" charset="-122"/>
              <a:sym typeface="+mn-ea"/>
            </a:endParaRPr>
          </a:p>
          <a:p>
            <a:pPr eaLnBrk="1" hangingPunct="1">
              <a:lnSpc>
                <a:spcPct val="150000"/>
              </a:lnSpc>
              <a:spcBef>
                <a:spcPct val="0"/>
              </a:spcBef>
            </a:pPr>
            <a:r>
              <a:rPr lang="zh-CN" altLang="en-US" sz="2400" b="1">
                <a:solidFill>
                  <a:srgbClr val="C00000"/>
                </a:solidFill>
                <a:latin typeface="Microsoft YaHei" panose="020B0503020204020204" charset="-122"/>
                <a:ea typeface="Microsoft YaHei" panose="020B0503020204020204" charset="-122"/>
                <a:sym typeface="+mn-ea"/>
              </a:rPr>
              <a:t>共同</a:t>
            </a:r>
            <a:r>
              <a:rPr lang="zh-CN" altLang="en-US" sz="2400" b="1">
                <a:latin typeface="Microsoft YaHei" panose="020B0503020204020204" charset="-122"/>
                <a:ea typeface="Microsoft YaHei" panose="020B0503020204020204" charset="-122"/>
                <a:sym typeface="+mn-ea"/>
              </a:rPr>
              <a:t>构成的八面体空隙的数量比为</a:t>
            </a:r>
            <a:r>
              <a:rPr lang="zh-CN" altLang="en-US" sz="2400" b="1" u="sng">
                <a:latin typeface="Microsoft YaHei" panose="020B0503020204020204" charset="-122"/>
                <a:ea typeface="Microsoft YaHei" panose="020B0503020204020204" charset="-122"/>
                <a:sym typeface="+mn-ea"/>
              </a:rPr>
              <a:t>    </a:t>
            </a:r>
            <a:r>
              <a:rPr lang="en-US" altLang="zh-CN" sz="2400" b="1" u="sng">
                <a:latin typeface="Microsoft YaHei" panose="020B0503020204020204" charset="-122"/>
                <a:ea typeface="Microsoft YaHei" panose="020B0503020204020204" charset="-122"/>
                <a:sym typeface="+mn-ea"/>
              </a:rPr>
              <a:t>        </a:t>
            </a:r>
            <a:r>
              <a:rPr lang="zh-CN" altLang="en-US" sz="2400" b="1" u="sng">
                <a:latin typeface="Microsoft YaHei" panose="020B0503020204020204" charset="-122"/>
                <a:ea typeface="Microsoft YaHei" panose="020B0503020204020204" charset="-122"/>
                <a:sym typeface="+mn-ea"/>
              </a:rPr>
              <a:t>  </a:t>
            </a:r>
            <a:r>
              <a:rPr lang="zh-CN" altLang="en-US" sz="2400" b="1">
                <a:latin typeface="Microsoft YaHei" panose="020B0503020204020204" charset="-122"/>
                <a:ea typeface="Microsoft YaHei" panose="020B0503020204020204" charset="-122"/>
                <a:sym typeface="+mn-ea"/>
              </a:rPr>
              <a:t>，由镍原子</a:t>
            </a:r>
            <a:endParaRPr lang="zh-CN" altLang="en-US" sz="2400" b="1">
              <a:solidFill>
                <a:schemeClr val="tx1"/>
              </a:solidFill>
              <a:latin typeface="Microsoft YaHei" panose="020B0503020204020204" charset="-122"/>
              <a:ea typeface="Microsoft YaHei" panose="020B0503020204020204" charset="-122"/>
              <a:sym typeface="+mn-ea"/>
            </a:endParaRPr>
          </a:p>
          <a:p>
            <a:pPr eaLnBrk="1" hangingPunct="1">
              <a:lnSpc>
                <a:spcPct val="150000"/>
              </a:lnSpc>
              <a:spcBef>
                <a:spcPct val="0"/>
              </a:spcBef>
            </a:pPr>
            <a:r>
              <a:rPr lang="zh-CN" altLang="en-US" sz="2400" b="1">
                <a:latin typeface="Microsoft YaHei" panose="020B0503020204020204" charset="-122"/>
                <a:ea typeface="Microsoft YaHei" panose="020B0503020204020204" charset="-122"/>
                <a:sym typeface="+mn-ea"/>
              </a:rPr>
              <a:t>和镁原子</a:t>
            </a:r>
            <a:r>
              <a:rPr lang="zh-CN" altLang="en-US" sz="2400" b="1">
                <a:solidFill>
                  <a:srgbClr val="C00000"/>
                </a:solidFill>
                <a:latin typeface="Microsoft YaHei" panose="020B0503020204020204" charset="-122"/>
                <a:ea typeface="Microsoft YaHei" panose="020B0503020204020204" charset="-122"/>
                <a:sym typeface="+mn-ea"/>
              </a:rPr>
              <a:t>共同构成</a:t>
            </a:r>
            <a:r>
              <a:rPr lang="zh-CN" altLang="en-US" sz="2400" b="1">
                <a:latin typeface="Microsoft YaHei" panose="020B0503020204020204" charset="-122"/>
                <a:ea typeface="Microsoft YaHei" panose="020B0503020204020204" charset="-122"/>
                <a:sym typeface="+mn-ea"/>
              </a:rPr>
              <a:t>的八面体空隙中镍原子和镁原子的数</a:t>
            </a:r>
            <a:endParaRPr lang="zh-CN" altLang="en-US" sz="2400" b="1">
              <a:solidFill>
                <a:schemeClr val="tx1"/>
              </a:solidFill>
              <a:latin typeface="Microsoft YaHei" panose="020B0503020204020204" charset="-122"/>
              <a:ea typeface="Microsoft YaHei" panose="020B0503020204020204" charset="-122"/>
              <a:sym typeface="+mn-ea"/>
            </a:endParaRPr>
          </a:p>
          <a:p>
            <a:pPr eaLnBrk="1" hangingPunct="1">
              <a:lnSpc>
                <a:spcPct val="150000"/>
              </a:lnSpc>
              <a:spcBef>
                <a:spcPct val="0"/>
              </a:spcBef>
            </a:pPr>
            <a:r>
              <a:rPr lang="zh-CN" altLang="en-US" sz="2400" b="1">
                <a:latin typeface="Microsoft YaHei" panose="020B0503020204020204" charset="-122"/>
                <a:ea typeface="Microsoft YaHei" panose="020B0503020204020204" charset="-122"/>
                <a:sym typeface="+mn-ea"/>
              </a:rPr>
              <a:t>量比为</a:t>
            </a:r>
            <a:r>
              <a:rPr lang="zh-CN" altLang="en-US" sz="2400" b="1" u="sng">
                <a:latin typeface="Microsoft YaHei" panose="020B0503020204020204" charset="-122"/>
                <a:ea typeface="Microsoft YaHei" panose="020B0503020204020204" charset="-122"/>
                <a:sym typeface="+mn-ea"/>
              </a:rPr>
              <a:t>    </a:t>
            </a:r>
            <a:r>
              <a:rPr lang="en-US" altLang="zh-CN" sz="2400" b="1" u="sng">
                <a:latin typeface="Microsoft YaHei" panose="020B0503020204020204" charset="-122"/>
                <a:ea typeface="Microsoft YaHei" panose="020B0503020204020204" charset="-122"/>
                <a:sym typeface="+mn-ea"/>
              </a:rPr>
              <a:t>            </a:t>
            </a:r>
            <a:r>
              <a:rPr lang="zh-CN" altLang="en-US" sz="2400" b="1" u="sng">
                <a:latin typeface="Microsoft YaHei" panose="020B0503020204020204" charset="-122"/>
                <a:ea typeface="Microsoft YaHei" panose="020B0503020204020204" charset="-122"/>
                <a:sym typeface="+mn-ea"/>
              </a:rPr>
              <a:t>   </a:t>
            </a:r>
            <a:r>
              <a:rPr lang="zh-CN" altLang="en-US" sz="2400" b="1">
                <a:latin typeface="Microsoft YaHei" panose="020B0503020204020204" charset="-122"/>
                <a:ea typeface="Microsoft YaHei" panose="020B0503020204020204" charset="-122"/>
                <a:sym typeface="+mn-ea"/>
              </a:rPr>
              <a:t>。</a:t>
            </a:r>
          </a:p>
        </p:txBody>
      </p:sp>
      <p:sp>
        <p:nvSpPr>
          <p:cNvPr id="5" name="TextBox 4"/>
          <p:cNvSpPr txBox="1"/>
          <p:nvPr/>
        </p:nvSpPr>
        <p:spPr>
          <a:xfrm>
            <a:off x="5519420" y="4845685"/>
            <a:ext cx="637540" cy="521970"/>
          </a:xfrm>
          <a:prstGeom prst="rect">
            <a:avLst/>
          </a:prstGeom>
          <a:noFill/>
          <a:ln w="9525">
            <a:noFill/>
          </a:ln>
        </p:spPr>
        <p:txBody>
          <a:bodyPr wrap="none">
            <a:spAutoFit/>
          </a:bodyPr>
          <a:lstStyle/>
          <a:p>
            <a:r>
              <a:rPr lang="en-US" altLang="zh-CN" sz="2800">
                <a:solidFill>
                  <a:srgbClr val="FF0000"/>
                </a:solidFill>
                <a:latin typeface="Times New Roman" panose="02020603050405020304" charset="0"/>
              </a:rPr>
              <a:t>1:3</a:t>
            </a:r>
          </a:p>
        </p:txBody>
      </p:sp>
      <p:sp>
        <p:nvSpPr>
          <p:cNvPr id="6" name="TextBox 5"/>
          <p:cNvSpPr txBox="1"/>
          <p:nvPr/>
        </p:nvSpPr>
        <p:spPr>
          <a:xfrm>
            <a:off x="1831975" y="6014720"/>
            <a:ext cx="637540" cy="521970"/>
          </a:xfrm>
          <a:prstGeom prst="rect">
            <a:avLst/>
          </a:prstGeom>
          <a:noFill/>
          <a:ln w="9525">
            <a:noFill/>
          </a:ln>
        </p:spPr>
        <p:txBody>
          <a:bodyPr wrap="none">
            <a:spAutoFit/>
          </a:bodyPr>
          <a:lstStyle/>
          <a:p>
            <a:r>
              <a:rPr lang="en-US" altLang="zh-CN" sz="2800">
                <a:solidFill>
                  <a:srgbClr val="FF0000"/>
                </a:solidFill>
                <a:latin typeface="Times New Roman" panose="02020603050405020304" charset="0"/>
              </a:rPr>
              <a:t>3:1</a:t>
            </a:r>
          </a:p>
        </p:txBody>
      </p:sp>
      <p:grpSp>
        <p:nvGrpSpPr>
          <p:cNvPr id="10" name="组合 9"/>
          <p:cNvGrpSpPr/>
          <p:nvPr/>
        </p:nvGrpSpPr>
        <p:grpSpPr>
          <a:xfrm>
            <a:off x="3594735" y="5939790"/>
            <a:ext cx="5244465" cy="812800"/>
            <a:chOff x="5661" y="9354"/>
            <a:chExt cx="8259" cy="1280"/>
          </a:xfrm>
        </p:grpSpPr>
        <p:sp>
          <p:nvSpPr>
            <p:cNvPr id="9" name="TextBox 4"/>
            <p:cNvSpPr txBox="1"/>
            <p:nvPr/>
          </p:nvSpPr>
          <p:spPr>
            <a:xfrm>
              <a:off x="5661" y="9354"/>
              <a:ext cx="4331" cy="628"/>
            </a:xfrm>
            <a:prstGeom prst="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r>
                <a:rPr lang="zh-CN" altLang="en-US" sz="2000" b="1">
                  <a:solidFill>
                    <a:srgbClr val="FF0000"/>
                  </a:solidFill>
                  <a:latin typeface="Times New Roman" panose="02020603050405020304" charset="0"/>
                </a:rPr>
                <a:t>镍镁八面体：</a:t>
              </a:r>
              <a:r>
                <a:rPr lang="en-US" altLang="zh-CN" sz="2000" b="1">
                  <a:solidFill>
                    <a:srgbClr val="FF0000"/>
                  </a:solidFill>
                  <a:latin typeface="Times New Roman" panose="02020603050405020304" charset="0"/>
                </a:rPr>
                <a:t>12×1/4=3</a:t>
              </a:r>
            </a:p>
          </p:txBody>
        </p:sp>
        <p:sp>
          <p:nvSpPr>
            <p:cNvPr id="11" name="TextBox 4"/>
            <p:cNvSpPr txBox="1"/>
            <p:nvPr/>
          </p:nvSpPr>
          <p:spPr>
            <a:xfrm>
              <a:off x="10302" y="9355"/>
              <a:ext cx="3331" cy="628"/>
            </a:xfrm>
            <a:prstGeom prst="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r>
                <a:rPr lang="zh-CN" altLang="en-US" sz="2000" b="1">
                  <a:solidFill>
                    <a:srgbClr val="FF0000"/>
                  </a:solidFill>
                  <a:latin typeface="Times New Roman" panose="02020603050405020304" charset="0"/>
                </a:rPr>
                <a:t>镍原子：</a:t>
              </a:r>
              <a:r>
                <a:rPr lang="en-US" altLang="zh-CN" sz="2000" b="1">
                  <a:solidFill>
                    <a:srgbClr val="FF0000"/>
                  </a:solidFill>
                  <a:latin typeface="Times New Roman" panose="02020603050405020304" charset="0"/>
                </a:rPr>
                <a:t>4×1/4=1</a:t>
              </a:r>
            </a:p>
          </p:txBody>
        </p:sp>
        <p:sp>
          <p:nvSpPr>
            <p:cNvPr id="12" name="TextBox 4"/>
            <p:cNvSpPr txBox="1"/>
            <p:nvPr/>
          </p:nvSpPr>
          <p:spPr>
            <a:xfrm>
              <a:off x="10278" y="10006"/>
              <a:ext cx="3642" cy="628"/>
            </a:xfrm>
            <a:prstGeom prst="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r>
                <a:rPr lang="zh-CN" altLang="en-US" sz="2000" b="1">
                  <a:solidFill>
                    <a:srgbClr val="FF0000"/>
                  </a:solidFill>
                  <a:latin typeface="Times New Roman" panose="02020603050405020304" charset="0"/>
                </a:rPr>
                <a:t>镁原子：</a:t>
              </a:r>
              <a:r>
                <a:rPr lang="en-US" altLang="zh-CN" sz="2000" b="1">
                  <a:solidFill>
                    <a:srgbClr val="FF0000"/>
                  </a:solidFill>
                  <a:latin typeface="Times New Roman" panose="02020603050405020304" charset="0"/>
                </a:rPr>
                <a:t>2×1/6=1/3</a:t>
              </a:r>
            </a:p>
          </p:txBody>
        </p:sp>
      </p:grpSp>
      <p:graphicFrame>
        <p:nvGraphicFramePr>
          <p:cNvPr id="13" name="对象 12"/>
          <p:cNvGraphicFramePr>
            <a:graphicFrameLocks noChangeAspect="1"/>
          </p:cNvGraphicFramePr>
          <p:nvPr/>
        </p:nvGraphicFramePr>
        <p:xfrm>
          <a:off x="8749030" y="3703320"/>
          <a:ext cx="2267585" cy="2311400"/>
        </p:xfrm>
        <a:graphic>
          <a:graphicData uri="http://schemas.openxmlformats.org/presentationml/2006/ole">
            <p:oleObj spid="_x0000_s76801" r:id="rId5" imgW="2294426" imgH="2338327" progId="">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707515"/>
            <a:ext cx="1524635"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594995" y="2174875"/>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err="1">
                <a:latin typeface="Times New Roman" panose="02020603050405020304" charset="0"/>
                <a:ea typeface="Microsoft YaHei" panose="020B0503020204020204" charset="-122"/>
                <a:cs typeface="Times New Roman" panose="02020603050405020304" charset="0"/>
              </a:rPr>
              <a:t>钛、钴的一种化合物晶胞结构如下图所示</a:t>
            </a:r>
            <a:r>
              <a:rPr lang="zh-CN" sz="2400" b="1" kern="0">
                <a:latin typeface="Times New Roman" panose="02020603050405020304" charset="0"/>
                <a:ea typeface="Microsoft YaHei" panose="020B0503020204020204" charset="-122"/>
                <a:cs typeface="Times New Roman" panose="02020603050405020304" charset="0"/>
              </a:rPr>
              <a:t>。</a:t>
            </a:r>
            <a:r>
              <a:rPr sz="2400" b="1" kern="0">
                <a:latin typeface="Times New Roman" panose="02020603050405020304" charset="0"/>
                <a:ea typeface="Microsoft YaHei" panose="020B0503020204020204" charset="-122"/>
                <a:cs typeface="Times New Roman" panose="02020603050405020304" charset="0"/>
              </a:rPr>
              <a:t>由Ti原子和O原子构成的四面体空隙与</a:t>
            </a:r>
            <a:r>
              <a:rPr sz="2400" b="1" kern="0">
                <a:solidFill>
                  <a:srgbClr val="C00000"/>
                </a:solidFill>
                <a:latin typeface="Times New Roman" panose="02020603050405020304" charset="0"/>
                <a:ea typeface="Microsoft YaHei" panose="020B0503020204020204" charset="-122"/>
                <a:cs typeface="Times New Roman" panose="02020603050405020304" charset="0"/>
              </a:rPr>
              <a:t>二者构成的</a:t>
            </a:r>
            <a:r>
              <a:rPr sz="2400" b="1" kern="0">
                <a:latin typeface="Times New Roman" panose="02020603050405020304" charset="0"/>
                <a:ea typeface="Microsoft YaHei" panose="020B0503020204020204" charset="-122"/>
                <a:cs typeface="Times New Roman" panose="02020603050405020304" charset="0"/>
              </a:rPr>
              <a:t>八面体空隙之比为_______________。   </a:t>
            </a:r>
          </a:p>
        </p:txBody>
      </p:sp>
      <p:sp>
        <p:nvSpPr>
          <p:cNvPr id="2" name="文本框 1"/>
          <p:cNvSpPr txBox="1"/>
          <p:nvPr/>
        </p:nvSpPr>
        <p:spPr>
          <a:xfrm>
            <a:off x="6280742" y="2773419"/>
            <a:ext cx="792480" cy="497205"/>
          </a:xfrm>
          <a:prstGeom prst="rect">
            <a:avLst/>
          </a:prstGeom>
          <a:noFill/>
        </p:spPr>
        <p:txBody>
          <a:bodyPr wrap="square" rtlCol="0">
            <a:spAutoFit/>
          </a:bodyPr>
          <a:lstStyle/>
          <a:p>
            <a:pPr algn="l" defTabSz="0">
              <a:lnSpc>
                <a:spcPct val="110000"/>
              </a:lnSpc>
              <a:spcBef>
                <a:spcPct val="0"/>
              </a:spcBef>
              <a:defRPr/>
            </a:pPr>
            <a:r>
              <a:rPr sz="2400" b="1" kern="0">
                <a:solidFill>
                  <a:srgbClr val="FF0000"/>
                </a:solidFill>
                <a:latin typeface="Times New Roman" panose="02020603050405020304" charset="0"/>
                <a:ea typeface="Microsoft YaHei" panose="020B0503020204020204" charset="-122"/>
                <a:cs typeface="Times New Roman" panose="02020603050405020304" charset="0"/>
                <a:sym typeface="+mn-ea"/>
              </a:rPr>
              <a:t>8：3</a:t>
            </a:r>
            <a:endParaRPr lang="zh-CN" altLang="en-US" sz="2400" b="1" kern="0">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pic>
        <p:nvPicPr>
          <p:cNvPr id="734" name="图片 734"/>
          <p:cNvPicPr>
            <a:picLocks noChangeAspect="1" noChangeArrowheads="1"/>
          </p:cNvPicPr>
          <p:nvPr/>
        </p:nvPicPr>
        <p:blipFill>
          <a:blip r:embed="rId4" cstate="print">
            <a:extLst>
              <a:ext uri="{BEBA8EAE-BF5A-486C-A8C5-ECC9F3942E4B}">
                <a14:imgProp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14:imgLayer r:embed="rId5">
                    <a14:imgEffect>
                      <a14:brightnessContrast contrast="40000"/>
                    </a14:imgEffect>
                  </a14:imgLayer>
                </a14:imgProps>
              </a:ex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5980430" y="3429635"/>
            <a:ext cx="4320540" cy="2529205"/>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722755"/>
            <a:ext cx="146304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579755" y="2205355"/>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LiFePO</a:t>
            </a:r>
            <a:r>
              <a:rPr sz="2400" b="1" kern="0" baseline="-25000">
                <a:latin typeface="Times New Roman" panose="02020603050405020304" charset="0"/>
                <a:ea typeface="Microsoft YaHei" panose="020B0503020204020204" charset="-122"/>
                <a:cs typeface="Times New Roman" panose="02020603050405020304" charset="0"/>
              </a:rPr>
              <a:t>4</a:t>
            </a:r>
            <a:r>
              <a:rPr sz="2400" b="1" kern="0">
                <a:latin typeface="Times New Roman" panose="02020603050405020304" charset="0"/>
                <a:ea typeface="Microsoft YaHei" panose="020B0503020204020204" charset="-122"/>
                <a:cs typeface="Times New Roman" panose="02020603050405020304" charset="0"/>
              </a:rPr>
              <a:t>的晶胞结构示意图如(a)所示。其中O围绕Fe和P分别形成正八面体和正四面体。它们通过共顶点、共棱形成空间链结构。每个晶胞中含有LiFePO</a:t>
            </a:r>
            <a:r>
              <a:rPr sz="2400" b="1" kern="0" baseline="-25000">
                <a:latin typeface="Times New Roman" panose="02020603050405020304" charset="0"/>
                <a:ea typeface="Microsoft YaHei" panose="020B0503020204020204" charset="-122"/>
                <a:cs typeface="Times New Roman" panose="02020603050405020304" charset="0"/>
              </a:rPr>
              <a:t>4</a:t>
            </a:r>
            <a:r>
              <a:rPr sz="2400" b="1" kern="0">
                <a:latin typeface="Times New Roman" panose="02020603050405020304" charset="0"/>
                <a:ea typeface="Microsoft YaHei" panose="020B0503020204020204" charset="-122"/>
                <a:cs typeface="Times New Roman" panose="02020603050405020304" charset="0"/>
              </a:rPr>
              <a:t>的单元数有</a:t>
            </a:r>
            <a:r>
              <a:rPr lang="en-US" sz="2400" b="1" kern="0">
                <a:latin typeface="Times New Roman" panose="02020603050405020304" charset="0"/>
                <a:ea typeface="Microsoft YaHei" panose="020B0503020204020204" charset="-122"/>
                <a:cs typeface="Times New Roman" panose="02020603050405020304" charset="0"/>
              </a:rPr>
              <a:t>______</a:t>
            </a:r>
            <a:r>
              <a:rPr sz="2400" b="1" kern="0">
                <a:latin typeface="Times New Roman" panose="02020603050405020304" charset="0"/>
                <a:ea typeface="Microsoft YaHei" panose="020B0503020204020204" charset="-122"/>
                <a:cs typeface="Times New Roman" panose="02020603050405020304" charset="0"/>
              </a:rPr>
              <a:t>个。   </a:t>
            </a:r>
          </a:p>
          <a:p>
            <a:pPr defTabSz="0">
              <a:lnSpc>
                <a:spcPct val="150000"/>
              </a:lnSpc>
              <a:spcBef>
                <a:spcPct val="0"/>
              </a:spcBef>
              <a:defRPr/>
            </a:pPr>
            <a:endParaRPr sz="2400" b="1" kern="0">
              <a:latin typeface="Times New Roman" panose="02020603050405020304" charset="0"/>
              <a:ea typeface="Microsoft YaHei" panose="020B0503020204020204" charset="-122"/>
              <a:cs typeface="Times New Roman" panose="02020603050405020304" charset="0"/>
            </a:endParaRPr>
          </a:p>
        </p:txBody>
      </p:sp>
      <p:sp>
        <p:nvSpPr>
          <p:cNvPr id="4" name="文本框 3"/>
          <p:cNvSpPr txBox="1"/>
          <p:nvPr/>
        </p:nvSpPr>
        <p:spPr>
          <a:xfrm>
            <a:off x="2450995" y="3321685"/>
            <a:ext cx="411480" cy="460375"/>
          </a:xfrm>
          <a:prstGeom prst="rect">
            <a:avLst/>
          </a:prstGeom>
          <a:noFill/>
        </p:spPr>
        <p:txBody>
          <a:bodyPr wrap="none" rtlCol="0">
            <a:spAutoFit/>
          </a:bodyPr>
          <a:lstStyle/>
          <a:p>
            <a:pPr algn="l"/>
            <a:r>
              <a:rPr sz="2400" b="1" kern="0">
                <a:solidFill>
                  <a:srgbClr val="FF0000"/>
                </a:solidFill>
                <a:latin typeface="Times New Roman" panose="02020603050405020304" charset="0"/>
                <a:ea typeface="Microsoft YaHei" panose="020B0503020204020204" charset="-122"/>
                <a:cs typeface="Times New Roman" panose="02020603050405020304" charset="0"/>
                <a:sym typeface="+mn-ea"/>
              </a:rPr>
              <a:t> 4</a:t>
            </a:r>
            <a:endParaRPr lang="zh-CN" altLang="en-US" sz="2400" b="1" kern="0">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pic>
        <p:nvPicPr>
          <p:cNvPr id="30" name="图片 86"/>
          <p:cNvPicPr>
            <a:picLocks noChangeAspect="1"/>
          </p:cNvPicPr>
          <p:nvPr/>
        </p:nvPicPr>
        <p:blipFill>
          <a:blip r:embed="rId4" cstate="print"/>
          <a:stretch>
            <a:fillRect/>
          </a:stretch>
        </p:blipFill>
        <p:spPr>
          <a:xfrm>
            <a:off x="1764030" y="4089400"/>
            <a:ext cx="7179310" cy="2461260"/>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16" name="文本框 15"/>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均摊法和配位数</a:t>
            </a:r>
          </a:p>
        </p:txBody>
      </p:sp>
      <p:sp>
        <p:nvSpPr>
          <p:cNvPr id="17" name="文本框 16"/>
          <p:cNvSpPr txBox="1"/>
          <p:nvPr/>
        </p:nvSpPr>
        <p:spPr>
          <a:xfrm>
            <a:off x="6205855" y="1106805"/>
            <a:ext cx="2439670" cy="460375"/>
          </a:xfrm>
          <a:prstGeom prst="rect">
            <a:avLst/>
          </a:prstGeom>
          <a:solidFill>
            <a:srgbClr val="002060"/>
          </a:solidFill>
          <a:ln>
            <a:solidFill>
              <a:srgbClr val="002060"/>
            </a:solidFill>
          </a:ln>
        </p:spPr>
        <p:txBody>
          <a:bodyPr wrap="square" rtlCol="0">
            <a:spAutoFit/>
          </a:bodyPr>
          <a:lstStyle/>
          <a:p>
            <a:pPr algn="ctr"/>
            <a:r>
              <a:rPr lang="zh-CN" altLang="en-US" sz="2400" b="1">
                <a:solidFill>
                  <a:schemeClr val="bg1"/>
                </a:solidFill>
              </a:rPr>
              <a:t>晶胞结构及计算</a:t>
            </a:r>
          </a:p>
        </p:txBody>
      </p:sp>
      <p:sp>
        <p:nvSpPr>
          <p:cNvPr id="18" name="文本框 17"/>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79755" y="1722755"/>
            <a:ext cx="146177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晶体空隙</a:t>
            </a:r>
          </a:p>
        </p:txBody>
      </p:sp>
      <p:sp>
        <p:nvSpPr>
          <p:cNvPr id="55" name="Rectangle 2"/>
          <p:cNvSpPr txBox="1">
            <a:spLocks noChangeArrowheads="1"/>
          </p:cNvSpPr>
          <p:nvPr/>
        </p:nvSpPr>
        <p:spPr bwMode="auto">
          <a:xfrm>
            <a:off x="579755" y="2205355"/>
            <a:ext cx="10587355" cy="4652645"/>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5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图(a)是MgCu</a:t>
            </a:r>
            <a:r>
              <a:rPr sz="2400" b="1" kern="0" baseline="-25000">
                <a:latin typeface="Times New Roman" panose="02020603050405020304" charset="0"/>
                <a:ea typeface="Microsoft YaHei" panose="020B0503020204020204" charset="-122"/>
                <a:cs typeface="Times New Roman" panose="02020603050405020304" charset="0"/>
              </a:rPr>
              <a:t>2</a:t>
            </a:r>
            <a:r>
              <a:rPr sz="2400" b="1" kern="0">
                <a:latin typeface="Times New Roman" panose="02020603050405020304" charset="0"/>
                <a:ea typeface="Microsoft YaHei" panose="020B0503020204020204" charset="-122"/>
                <a:cs typeface="Times New Roman" panose="02020603050405020304" charset="0"/>
              </a:rPr>
              <a:t>的拉维斯结构，Mg以金刚石方式堆积，八面体空隙和半数的四面体空隙中，填入以四面体方式排列的Cu。图(b)是沿立方格子对角面取得的截图。可见，Cu原子之间最短距离</a:t>
            </a:r>
            <a:r>
              <a:rPr sz="2400" b="1" i="1" kern="0">
                <a:latin typeface="Times New Roman" panose="02020603050405020304" charset="0"/>
                <a:ea typeface="Microsoft YaHei" panose="020B0503020204020204" charset="-122"/>
                <a:cs typeface="Times New Roman" panose="02020603050405020304" charset="0"/>
              </a:rPr>
              <a:t>x</a:t>
            </a:r>
            <a:r>
              <a:rPr sz="2400" b="1" kern="0">
                <a:latin typeface="Times New Roman" panose="02020603050405020304" charset="0"/>
                <a:ea typeface="Microsoft YaHei" panose="020B0503020204020204" charset="-122"/>
                <a:cs typeface="Times New Roman" panose="02020603050405020304" charset="0"/>
              </a:rPr>
              <a:t>=__________pm，Mg原子之间最短距离y=__________pm。</a:t>
            </a:r>
          </a:p>
        </p:txBody>
      </p:sp>
      <p:pic>
        <p:nvPicPr>
          <p:cNvPr id="45" name="图片 117"/>
          <p:cNvPicPr>
            <a:picLocks noChangeAspect="1"/>
          </p:cNvPicPr>
          <p:nvPr/>
        </p:nvPicPr>
        <p:blipFill>
          <a:blip r:embed="rId4" cstate="print"/>
          <a:stretch>
            <a:fillRect/>
          </a:stretch>
        </p:blipFill>
        <p:spPr>
          <a:xfrm>
            <a:off x="1290955" y="4489450"/>
            <a:ext cx="2196465" cy="2280285"/>
          </a:xfrm>
          <a:prstGeom prst="rect">
            <a:avLst/>
          </a:prstGeom>
          <a:noFill/>
          <a:ln>
            <a:noFill/>
          </a:ln>
        </p:spPr>
      </p:pic>
      <p:pic>
        <p:nvPicPr>
          <p:cNvPr id="56" name="图片 119"/>
          <p:cNvPicPr>
            <a:picLocks noChangeAspect="1"/>
          </p:cNvPicPr>
          <p:nvPr/>
        </p:nvPicPr>
        <p:blipFill>
          <a:blip r:embed="rId5" cstate="print"/>
          <a:stretch>
            <a:fillRect/>
          </a:stretch>
        </p:blipFill>
        <p:spPr>
          <a:xfrm>
            <a:off x="3918585" y="4489450"/>
            <a:ext cx="5015865" cy="2280285"/>
          </a:xfrm>
          <a:prstGeom prst="rect">
            <a:avLst/>
          </a:prstGeom>
          <a:noFill/>
          <a:ln>
            <a:noFill/>
          </a:ln>
        </p:spPr>
      </p:pic>
      <p:pic>
        <p:nvPicPr>
          <p:cNvPr id="2" name="图片 1"/>
          <p:cNvPicPr>
            <a:picLocks noChangeAspect="1"/>
          </p:cNvPicPr>
          <p:nvPr/>
        </p:nvPicPr>
        <p:blipFill>
          <a:blip r:embed="rId6" cstate="print"/>
          <a:stretch>
            <a:fillRect/>
          </a:stretch>
        </p:blipFill>
        <p:spPr>
          <a:xfrm>
            <a:off x="6035040" y="3283585"/>
            <a:ext cx="919480" cy="561975"/>
          </a:xfrm>
          <a:prstGeom prst="rect">
            <a:avLst/>
          </a:prstGeom>
        </p:spPr>
      </p:pic>
      <p:pic>
        <p:nvPicPr>
          <p:cNvPr id="5" name="图片 4"/>
          <p:cNvPicPr>
            <a:picLocks noChangeAspect="1"/>
          </p:cNvPicPr>
          <p:nvPr/>
        </p:nvPicPr>
        <p:blipFill>
          <a:blip r:embed="rId7" cstate="print"/>
          <a:stretch>
            <a:fillRect/>
          </a:stretch>
        </p:blipFill>
        <p:spPr>
          <a:xfrm>
            <a:off x="1226820" y="3845560"/>
            <a:ext cx="814705" cy="54864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3"/>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sp>
        <p:nvSpPr>
          <p:cNvPr id="2" name="文本框 1"/>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64515" y="1101725"/>
            <a:ext cx="595757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关注大学知识</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sym typeface="+mn-ea"/>
              </a:rPr>
              <a:t>的</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延伸、新信息的提取</a:t>
            </a:r>
          </a:p>
        </p:txBody>
      </p:sp>
      <p:sp>
        <p:nvSpPr>
          <p:cNvPr id="55" name="Rectangle 2"/>
          <p:cNvSpPr txBox="1">
            <a:spLocks noChangeArrowheads="1"/>
          </p:cNvSpPr>
          <p:nvPr/>
        </p:nvSpPr>
        <p:spPr bwMode="auto">
          <a:xfrm>
            <a:off x="564515" y="1596390"/>
            <a:ext cx="10587355" cy="5261610"/>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6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以晶胞参数为单位长度建立的坐标系可以表示晶胞中各原子的位置，称为原子的分数坐标。晶胞中有几个微粒就有几个该微粒的分数坐标，比如砷化镓晶胞中有4个镓原子，其分数坐标分别为(0，0，0)、</a:t>
            </a:r>
            <a:r>
              <a:rPr lang="en-US" sz="2400" b="1" kern="0">
                <a:latin typeface="Times New Roman" panose="02020603050405020304" charset="0"/>
                <a:ea typeface="Microsoft YaHei" panose="020B0503020204020204" charset="-122"/>
                <a:cs typeface="Times New Roman" panose="02020603050405020304" charset="0"/>
              </a:rPr>
              <a:t>                      </a:t>
            </a:r>
          </a:p>
          <a:p>
            <a:pPr defTabSz="0">
              <a:lnSpc>
                <a:spcPct val="16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和_____________。</a:t>
            </a:r>
          </a:p>
        </p:txBody>
      </p:sp>
      <p:pic>
        <p:nvPicPr>
          <p:cNvPr id="4" name="图片 3"/>
          <p:cNvPicPr>
            <a:picLocks noChangeAspect="1"/>
          </p:cNvPicPr>
          <p:nvPr/>
        </p:nvPicPr>
        <p:blipFill>
          <a:blip r:embed="rId5" cstate="print"/>
          <a:stretch>
            <a:fillRect/>
          </a:stretch>
        </p:blipFill>
        <p:spPr>
          <a:xfrm>
            <a:off x="7728585" y="2863711"/>
            <a:ext cx="2148840" cy="610235"/>
          </a:xfrm>
          <a:prstGeom prst="rect">
            <a:avLst/>
          </a:prstGeom>
        </p:spPr>
      </p:pic>
      <p:pic>
        <p:nvPicPr>
          <p:cNvPr id="5" name="图片 4"/>
          <p:cNvPicPr>
            <a:picLocks noChangeAspect="1"/>
          </p:cNvPicPr>
          <p:nvPr/>
        </p:nvPicPr>
        <p:blipFill>
          <a:blip r:embed="rId6" cstate="print"/>
          <a:stretch>
            <a:fillRect/>
          </a:stretch>
        </p:blipFill>
        <p:spPr>
          <a:xfrm>
            <a:off x="1626156" y="3363595"/>
            <a:ext cx="1120140" cy="525780"/>
          </a:xfrm>
          <a:prstGeom prst="rect">
            <a:avLst/>
          </a:prstGeom>
        </p:spPr>
      </p:pic>
      <p:pic>
        <p:nvPicPr>
          <p:cNvPr id="6" name="图片 -2147482583"/>
          <p:cNvPicPr>
            <a:picLocks noChangeAspect="1"/>
          </p:cNvPicPr>
          <p:nvPr/>
        </p:nvPicPr>
        <p:blipFill>
          <a:blip r:embed="rId7" cstate="print"/>
          <a:srcRect l="73669" t="23836" b="13687"/>
          <a:stretch>
            <a:fillRect/>
          </a:stretch>
        </p:blipFill>
        <p:spPr>
          <a:xfrm>
            <a:off x="4706620" y="4666615"/>
            <a:ext cx="1475105" cy="1524000"/>
          </a:xfrm>
          <a:prstGeom prst="rect">
            <a:avLst/>
          </a:prstGeom>
          <a:noFill/>
          <a:ln w="9525">
            <a:noFill/>
          </a:ln>
        </p:spPr>
      </p:pic>
      <p:graphicFrame>
        <p:nvGraphicFramePr>
          <p:cNvPr id="8" name="对象 7"/>
          <p:cNvGraphicFramePr>
            <a:graphicFrameLocks noChangeAspect="1"/>
          </p:cNvGraphicFramePr>
          <p:nvPr/>
        </p:nvGraphicFramePr>
        <p:xfrm>
          <a:off x="1268730" y="4308475"/>
          <a:ext cx="3159760" cy="2240280"/>
        </p:xfrm>
        <a:graphic>
          <a:graphicData uri="http://schemas.openxmlformats.org/presentationml/2006/ole">
            <p:oleObj spid="_x0000_s79873" r:id="rId8" imgW="2344955" imgH="1814846" progId="">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Times New Roman" panose="02020603050405020304" charset="0"/>
              <a:ea typeface="Microsoft YaHei" panose="020B0503020204020204" charset="-122"/>
              <a:cs typeface="Times New Roman" panose="02020603050405020304" charset="0"/>
            </a:endParaRPr>
          </a:p>
        </p:txBody>
      </p:sp>
      <p:grpSp>
        <p:nvGrpSpPr>
          <p:cNvPr id="4" name="组合 3"/>
          <p:cNvGrpSpPr/>
          <p:nvPr/>
        </p:nvGrpSpPr>
        <p:grpSpPr>
          <a:xfrm>
            <a:off x="564515" y="1596390"/>
            <a:ext cx="10586720" cy="5261610"/>
            <a:chOff x="889" y="2514"/>
            <a:chExt cx="16672" cy="8286"/>
          </a:xfrm>
        </p:grpSpPr>
        <p:sp>
          <p:nvSpPr>
            <p:cNvPr id="55" name="Rectangle 2"/>
            <p:cNvSpPr txBox="1">
              <a:spLocks noChangeArrowheads="1"/>
            </p:cNvSpPr>
            <p:nvPr/>
          </p:nvSpPr>
          <p:spPr bwMode="auto">
            <a:xfrm>
              <a:off x="889" y="2514"/>
              <a:ext cx="16673" cy="8286"/>
            </a:xfrm>
            <a:prstGeom prst="rect">
              <a:avLst/>
            </a:prstGeom>
            <a:solidFill>
              <a:schemeClr val="bg1"/>
            </a:solidFill>
            <a:ln w="38100" cmpd="sng">
              <a:solidFill>
                <a:srgbClr val="FFC000"/>
              </a:solidFill>
              <a:prstDash val="solid"/>
              <a:bevel/>
            </a:ln>
          </p:spPr>
          <p:txBody>
            <a:bodyPr vert="horz" wrap="square" lIns="115202" tIns="57601" rIns="115202" bIns="57601" numCol="1" anchor="t" anchorCtr="0" compatLnSpc="1"/>
            <a:lstStyle/>
            <a:p>
              <a:pPr defTabSz="0">
                <a:lnSpc>
                  <a:spcPct val="130000"/>
                </a:lnSpc>
                <a:spcBef>
                  <a:spcPct val="0"/>
                </a:spcBef>
                <a:defRPr/>
              </a:pPr>
              <a:r>
                <a:rPr sz="2400" b="1" kern="0">
                  <a:latin typeface="Times New Roman" panose="02020603050405020304" charset="0"/>
                  <a:ea typeface="Microsoft YaHei" panose="020B0503020204020204" charset="-122"/>
                  <a:cs typeface="Times New Roman" panose="02020603050405020304" charset="0"/>
                </a:rPr>
                <a:t>某大学采用CdBr</a:t>
              </a:r>
              <a:r>
                <a:rPr sz="2400" b="1" kern="0" baseline="-25000">
                  <a:latin typeface="Times New Roman" panose="02020603050405020304" charset="0"/>
                  <a:ea typeface="Microsoft YaHei" panose="020B0503020204020204" charset="-122"/>
                  <a:cs typeface="Times New Roman" panose="02020603050405020304" charset="0"/>
                </a:rPr>
                <a:t>2</a:t>
              </a:r>
              <a:r>
                <a:rPr sz="2400" b="1" kern="0">
                  <a:latin typeface="Times New Roman" panose="02020603050405020304" charset="0"/>
                  <a:ea typeface="Microsoft YaHei" panose="020B0503020204020204" charset="-122"/>
                  <a:cs typeface="Times New Roman" panose="02020603050405020304" charset="0"/>
                </a:rPr>
                <a:t>对该材料进行钝化处理可有效提高其稳定性，钝化机理如图所示。根据晶格应变驰豫，_______(离子)脱离晶格，用CdBr</a:t>
              </a:r>
              <a:r>
                <a:rPr sz="2400" b="1" kern="0" baseline="-25000">
                  <a:latin typeface="Times New Roman" panose="02020603050405020304" charset="0"/>
                  <a:ea typeface="Microsoft YaHei" panose="020B0503020204020204" charset="-122"/>
                  <a:cs typeface="Times New Roman" panose="02020603050405020304" charset="0"/>
                </a:rPr>
                <a:t>2</a:t>
              </a:r>
              <a:r>
                <a:rPr sz="2400" b="1" kern="0">
                  <a:latin typeface="Times New Roman" panose="02020603050405020304" charset="0"/>
                  <a:ea typeface="Microsoft YaHei" panose="020B0503020204020204" charset="-122"/>
                  <a:cs typeface="Times New Roman" panose="02020603050405020304" charset="0"/>
                </a:rPr>
                <a:t>钝化后的晶体比原晶体材料更稳定，其原因是_______。</a:t>
              </a:r>
            </a:p>
            <a:p>
              <a:pPr defTabSz="0">
                <a:lnSpc>
                  <a:spcPct val="130000"/>
                </a:lnSpc>
                <a:spcBef>
                  <a:spcPct val="0"/>
                </a:spcBef>
                <a:defRPr/>
              </a:pPr>
              <a:r>
                <a:rPr sz="2400" b="1" kern="0">
                  <a:gradFill>
                    <a:gsLst>
                      <a:gs pos="0">
                        <a:srgbClr val="14CD68"/>
                      </a:gs>
                      <a:gs pos="100000">
                        <a:srgbClr val="0B6E38"/>
                      </a:gs>
                    </a:gsLst>
                    <a:lin scaled="0"/>
                  </a:gradFill>
                  <a:latin typeface="Times New Roman" panose="02020603050405020304" charset="0"/>
                  <a:ea typeface="Microsoft YaHei" panose="020B0503020204020204" charset="-122"/>
                  <a:cs typeface="Times New Roman" panose="02020603050405020304" charset="0"/>
                </a:rPr>
                <a:t>(已知：应力与应变相伴而生，从原子尺度上来理解，应力为单位晶格上的作用力，应变即为晶格的拉伸或收缩，对应于拉伸应变和压缩应变。对应出现的驰豫是指一个宏观平衡系统由于受到外界的作用变为非平衡状态，再从非平衡状态过渡到新的平衡态的过程。)</a:t>
              </a:r>
            </a:p>
          </p:txBody>
        </p:sp>
        <p:pic>
          <p:nvPicPr>
            <p:cNvPr id="100019" name="图片 100019" descr="学科网(www.zxxk.com)--教育资源门户，提供试卷、教案、课件、论文、素材以及各类教学资源下载，还有大量而丰富的教学相关资讯！"/>
            <p:cNvPicPr>
              <a:picLocks noChangeAspect="1"/>
            </p:cNvPicPr>
            <p:nvPr/>
          </p:nvPicPr>
          <p:blipFill>
            <a:blip r:embed="rId4" cstate="print"/>
            <a:stretch>
              <a:fillRect/>
            </a:stretch>
          </p:blipFill>
          <p:spPr>
            <a:xfrm>
              <a:off x="2491" y="7961"/>
              <a:ext cx="3481" cy="2457"/>
            </a:xfrm>
            <a:prstGeom prst="rect">
              <a:avLst/>
            </a:prstGeom>
          </p:spPr>
        </p:pic>
        <p:pic>
          <p:nvPicPr>
            <p:cNvPr id="100020" name="图片 100020" descr="学科网(www.zxxk.com)--教育资源门户，提供试卷、教案、课件、论文、素材以及各类教学资源下载，还有大量而丰富的教学相关资讯！"/>
            <p:cNvPicPr>
              <a:picLocks noChangeAspect="1"/>
            </p:cNvPicPr>
            <p:nvPr/>
          </p:nvPicPr>
          <p:blipFill>
            <a:blip r:embed="rId5" cstate="print"/>
            <a:stretch>
              <a:fillRect/>
            </a:stretch>
          </p:blipFill>
          <p:spPr>
            <a:xfrm>
              <a:off x="6890" y="7944"/>
              <a:ext cx="7884" cy="2474"/>
            </a:xfrm>
            <a:prstGeom prst="rect">
              <a:avLst/>
            </a:prstGeom>
          </p:spPr>
        </p:pic>
      </p:grpSp>
      <p:sp>
        <p:nvSpPr>
          <p:cNvPr id="2" name="文本框 1"/>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晶体结构</a:t>
            </a:r>
          </a:p>
        </p:txBody>
      </p:sp>
      <p:sp>
        <p:nvSpPr>
          <p:cNvPr id="3" name="文本框 2"/>
          <p:cNvSpPr txBox="1"/>
          <p:nvPr/>
        </p:nvSpPr>
        <p:spPr>
          <a:xfrm>
            <a:off x="564515" y="1101725"/>
            <a:ext cx="5957570" cy="460375"/>
          </a:xfrm>
          <a:prstGeom prst="rect">
            <a:avLst/>
          </a:prstGeom>
          <a:solidFill>
            <a:schemeClr val="accent3">
              <a:lumMod val="20000"/>
              <a:lumOff val="80000"/>
            </a:schemeClr>
          </a:solidFill>
        </p:spPr>
        <p:txBody>
          <a:bodyPr wrap="square">
            <a:spAutoFit/>
          </a:bodyPr>
          <a:lstStyle/>
          <a:p>
            <a:pPr algn="just"/>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关注大学知识</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sym typeface="+mn-ea"/>
              </a:rPr>
              <a:t>的</a:t>
            </a:r>
            <a:r>
              <a:rPr lang="zh-CN" altLang="zh-CN" sz="2400" b="1" kern="100">
                <a:solidFill>
                  <a:srgbClr val="C00000"/>
                </a:solidFill>
                <a:latin typeface="Times New Roman" panose="02020603050405020304" charset="0"/>
                <a:ea typeface="SimHei" panose="02010609060101010101" charset="-122"/>
                <a:cs typeface="宋体" panose="02010600030101010101" pitchFamily="2" charset="-122"/>
              </a:rPr>
              <a:t>延伸、新信息的提取</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zh-CN" altLang="en-US">
                <a:solidFill>
                  <a:schemeClr val="dk1">
                    <a:lumMod val="85000"/>
                    <a:lumOff val="15000"/>
                  </a:schemeClr>
                </a:solidFill>
              </a:rPr>
              <a:t>THANKS</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3" name="文本框 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原子结构</a:t>
            </a:r>
          </a:p>
        </p:txBody>
      </p:sp>
      <p:sp>
        <p:nvSpPr>
          <p:cNvPr id="4" name="文本框 3"/>
          <p:cNvSpPr txBox="1"/>
          <p:nvPr/>
        </p:nvSpPr>
        <p:spPr>
          <a:xfrm>
            <a:off x="4314190" y="1075690"/>
            <a:ext cx="3268345" cy="460375"/>
          </a:xfrm>
          <a:prstGeom prst="rect">
            <a:avLst/>
          </a:prstGeom>
          <a:noFill/>
          <a:ln>
            <a:solidFill>
              <a:srgbClr val="002060"/>
            </a:solidFill>
          </a:ln>
        </p:spPr>
        <p:txBody>
          <a:bodyPr wrap="square" rtlCol="0">
            <a:spAutoFit/>
          </a:bodyPr>
          <a:lstStyle/>
          <a:p>
            <a:r>
              <a:rPr lang="zh-CN" altLang="en-US" sz="2400" b="1"/>
              <a:t>核外电子排布表示方法</a:t>
            </a:r>
          </a:p>
        </p:txBody>
      </p:sp>
      <p:sp>
        <p:nvSpPr>
          <p:cNvPr id="5" name="文本框 4"/>
          <p:cNvSpPr txBox="1"/>
          <p:nvPr/>
        </p:nvSpPr>
        <p:spPr>
          <a:xfrm>
            <a:off x="7582535" y="1075690"/>
            <a:ext cx="2689225" cy="460375"/>
          </a:xfrm>
          <a:prstGeom prst="rect">
            <a:avLst/>
          </a:prstGeom>
          <a:noFill/>
          <a:ln>
            <a:solidFill>
              <a:srgbClr val="002060"/>
            </a:solidFill>
          </a:ln>
        </p:spPr>
        <p:txBody>
          <a:bodyPr wrap="square" rtlCol="0">
            <a:spAutoFit/>
          </a:bodyPr>
          <a:lstStyle/>
          <a:p>
            <a:r>
              <a:rPr lang="zh-CN" altLang="en-US" sz="2400" b="1"/>
              <a:t>电离能、电负性</a:t>
            </a:r>
          </a:p>
        </p:txBody>
      </p:sp>
      <p:sp>
        <p:nvSpPr>
          <p:cNvPr id="6" name="文本框 5"/>
          <p:cNvSpPr txBox="1"/>
          <p:nvPr/>
        </p:nvSpPr>
        <p:spPr>
          <a:xfrm>
            <a:off x="1624965" y="1075690"/>
            <a:ext cx="2689225" cy="460375"/>
          </a:xfrm>
          <a:prstGeom prst="rect">
            <a:avLst/>
          </a:prstGeom>
          <a:noFill/>
          <a:ln>
            <a:solidFill>
              <a:srgbClr val="002060"/>
            </a:solidFill>
          </a:ln>
        </p:spPr>
        <p:txBody>
          <a:bodyPr wrap="square" rtlCol="0">
            <a:spAutoFit/>
          </a:bodyPr>
          <a:lstStyle/>
          <a:p>
            <a:r>
              <a:rPr lang="zh-CN" altLang="en-US" sz="2400" b="1"/>
              <a:t>核外电子运动状态</a:t>
            </a:r>
          </a:p>
        </p:txBody>
      </p:sp>
      <p:sp>
        <p:nvSpPr>
          <p:cNvPr id="2" name="文本框 1"/>
          <p:cNvSpPr txBox="1"/>
          <p:nvPr/>
        </p:nvSpPr>
        <p:spPr>
          <a:xfrm>
            <a:off x="1624965" y="1075690"/>
            <a:ext cx="268922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核外电子运动状态</a:t>
            </a:r>
          </a:p>
        </p:txBody>
      </p:sp>
      <p:sp>
        <p:nvSpPr>
          <p:cNvPr id="15" name="文本框 14"/>
          <p:cNvSpPr txBox="1"/>
          <p:nvPr/>
        </p:nvSpPr>
        <p:spPr>
          <a:xfrm>
            <a:off x="301625" y="1727835"/>
            <a:ext cx="9660890" cy="977265"/>
          </a:xfrm>
          <a:prstGeom prst="rect">
            <a:avLst/>
          </a:prstGeom>
          <a:solidFill>
            <a:schemeClr val="accent3">
              <a:lumMod val="20000"/>
              <a:lumOff val="80000"/>
            </a:schemeClr>
          </a:solidFill>
          <a:ln w="38100">
            <a:solidFill>
              <a:schemeClr val="accent1"/>
            </a:solidFill>
          </a:ln>
        </p:spPr>
        <p:txBody>
          <a:bodyPr wrap="none" rtlCol="0">
            <a:spAutoFit/>
          </a:bodyPr>
          <a:lstStyle/>
          <a:p>
            <a:pPr indent="0">
              <a:lnSpc>
                <a:spcPct val="120000"/>
              </a:lnSpc>
            </a:pPr>
            <a:r>
              <a:rPr lang="zh-CN" sz="2400" b="1">
                <a:solidFill>
                  <a:srgbClr val="C00000"/>
                </a:solidFill>
                <a:latin typeface="Microsoft YaHei" panose="020B0503020204020204" charset="-122"/>
                <a:ea typeface="Microsoft YaHei" panose="020B0503020204020204" charset="-122"/>
                <a:cs typeface="Microsoft YaHei" panose="020B0503020204020204" charset="-122"/>
                <a:sym typeface="+mn-ea"/>
              </a:rPr>
              <a:t>明确</a:t>
            </a:r>
            <a:r>
              <a:rPr lang="zh-CN" sz="2400" b="1">
                <a:latin typeface="Microsoft YaHei" panose="020B0503020204020204" charset="-122"/>
                <a:ea typeface="Microsoft YaHei" panose="020B0503020204020204" charset="-122"/>
                <a:cs typeface="Microsoft YaHei" panose="020B0503020204020204" charset="-122"/>
                <a:sym typeface="+mn-ea"/>
              </a:rPr>
              <a:t>核外电子排布的一个顺序：核外电子排布顺序</a:t>
            </a:r>
            <a:r>
              <a:rPr lang="en-US" sz="2400" b="1">
                <a:latin typeface="Microsoft YaHei" panose="020B0503020204020204" charset="-122"/>
                <a:ea typeface="Microsoft YaHei" panose="020B0503020204020204" charset="-122"/>
                <a:cs typeface="Microsoft YaHei" panose="020B0503020204020204" charset="-122"/>
                <a:sym typeface="+mn-ea"/>
              </a:rPr>
              <a:t>——</a:t>
            </a:r>
            <a:r>
              <a:rPr lang="zh-CN" sz="2400" b="1">
                <a:latin typeface="Microsoft YaHei" panose="020B0503020204020204" charset="-122"/>
                <a:ea typeface="Microsoft YaHei" panose="020B0503020204020204" charset="-122"/>
                <a:cs typeface="Microsoft YaHei" panose="020B0503020204020204" charset="-122"/>
                <a:sym typeface="+mn-ea"/>
              </a:rPr>
              <a:t>构造原理</a:t>
            </a:r>
          </a:p>
          <a:p>
            <a:pPr indent="0">
              <a:lnSpc>
                <a:spcPct val="120000"/>
              </a:lnSpc>
            </a:pPr>
            <a:r>
              <a:rPr lang="zh-CN" sz="2400" b="1">
                <a:latin typeface="Microsoft YaHei" panose="020B0503020204020204" charset="-122"/>
                <a:ea typeface="Microsoft YaHei" panose="020B0503020204020204" charset="-122"/>
                <a:cs typeface="Microsoft YaHei" panose="020B0503020204020204" charset="-122"/>
                <a:sym typeface="+mn-ea"/>
              </a:rPr>
              <a:t>                              三个原理</a:t>
            </a:r>
            <a:r>
              <a:rPr lang="en-US" sz="2400" b="1">
                <a:latin typeface="Microsoft YaHei" panose="020B0503020204020204" charset="-122"/>
                <a:ea typeface="Microsoft YaHei" panose="020B0503020204020204" charset="-122"/>
                <a:cs typeface="Microsoft YaHei" panose="020B0503020204020204" charset="-122"/>
                <a:sym typeface="+mn-ea"/>
              </a:rPr>
              <a:t>——</a:t>
            </a:r>
            <a:r>
              <a:rPr lang="zh-CN" sz="2400" b="1">
                <a:latin typeface="Microsoft YaHei" panose="020B0503020204020204" charset="-122"/>
                <a:ea typeface="Microsoft YaHei" panose="020B0503020204020204" charset="-122"/>
                <a:cs typeface="Microsoft YaHei" panose="020B0503020204020204" charset="-122"/>
                <a:sym typeface="+mn-ea"/>
              </a:rPr>
              <a:t>能量最低原理、泡利原理、洪特规则</a:t>
            </a:r>
            <a:endParaRPr lang="zh-CN" altLang="en-US" sz="2400" b="1">
              <a:latin typeface="Microsoft YaHei" panose="020B0503020204020204" charset="-122"/>
              <a:ea typeface="Microsoft YaHei" panose="020B0503020204020204" charset="-122"/>
              <a:cs typeface="Microsoft YaHei" panose="020B0503020204020204" charset="-122"/>
            </a:endParaRPr>
          </a:p>
        </p:txBody>
      </p:sp>
      <p:grpSp>
        <p:nvGrpSpPr>
          <p:cNvPr id="14" name="组合 13"/>
          <p:cNvGrpSpPr/>
          <p:nvPr/>
        </p:nvGrpSpPr>
        <p:grpSpPr>
          <a:xfrm>
            <a:off x="154940" y="2896870"/>
            <a:ext cx="11924665" cy="2603500"/>
            <a:chOff x="421" y="4352"/>
            <a:chExt cx="18779" cy="4100"/>
          </a:xfrm>
        </p:grpSpPr>
        <p:sp>
          <p:nvSpPr>
            <p:cNvPr id="8" name="文本框 7"/>
            <p:cNvSpPr txBox="1"/>
            <p:nvPr/>
          </p:nvSpPr>
          <p:spPr>
            <a:xfrm>
              <a:off x="421" y="4352"/>
              <a:ext cx="18779" cy="4100"/>
            </a:xfrm>
            <a:prstGeom prst="rect">
              <a:avLst/>
            </a:prstGeom>
            <a:solidFill>
              <a:schemeClr val="bg1"/>
            </a:solidFill>
            <a:ln w="38100">
              <a:solidFill>
                <a:srgbClr val="FFC000"/>
              </a:solidFill>
            </a:ln>
          </p:spPr>
          <p:txBody>
            <a:bodyPr wrap="square" rtlCol="0">
              <a:spAutoFit/>
            </a:bodyPr>
            <a:lstStyle/>
            <a:p>
              <a:pPr>
                <a:lnSpc>
                  <a:spcPct val="150000"/>
                </a:lnSpc>
              </a:pPr>
              <a:r>
                <a:rPr lang="zh-CN" altLang="en-US" sz="2400" b="1">
                  <a:solidFill>
                    <a:srgbClr val="FF0000"/>
                  </a:solidFill>
                  <a:latin typeface="Times New Roman" panose="02020603050405020304" charset="0"/>
                  <a:cs typeface="Times New Roman" panose="02020603050405020304" charset="0"/>
                  <a:sym typeface="+mn-ea"/>
                </a:rPr>
                <a:t>【</a:t>
              </a:r>
              <a:r>
                <a:rPr lang="en-US" altLang="zh-CN" sz="2400" b="1">
                  <a:solidFill>
                    <a:srgbClr val="FF0000"/>
                  </a:solidFill>
                  <a:latin typeface="Times New Roman" panose="02020603050405020304" charset="0"/>
                  <a:cs typeface="Times New Roman" panose="02020603050405020304" charset="0"/>
                  <a:sym typeface="+mn-ea"/>
                </a:rPr>
                <a:t>1</a:t>
              </a:r>
              <a:r>
                <a:rPr lang="zh-CN" altLang="en-US" sz="2400" b="1">
                  <a:solidFill>
                    <a:srgbClr val="FF0000"/>
                  </a:solidFill>
                  <a:latin typeface="Times New Roman" panose="02020603050405020304" charset="0"/>
                  <a:cs typeface="Times New Roman" panose="02020603050405020304" charset="0"/>
                  <a:sym typeface="+mn-ea"/>
                </a:rPr>
                <a:t>】</a:t>
              </a:r>
              <a:r>
                <a:rPr lang="zh-CN" altLang="en-US" sz="2400" b="1">
                  <a:latin typeface="Times New Roman" panose="02020603050405020304" charset="0"/>
                  <a:cs typeface="Times New Roman" panose="02020603050405020304" charset="0"/>
                  <a:sym typeface="+mn-ea"/>
                </a:rPr>
                <a:t>基态Cr原子4s电子能量较高，</a:t>
              </a:r>
              <a:r>
                <a:rPr lang="zh-CN" altLang="en-US" sz="2400" b="1">
                  <a:solidFill>
                    <a:srgbClr val="C00000"/>
                  </a:solidFill>
                  <a:latin typeface="Times New Roman" panose="02020603050405020304" charset="0"/>
                  <a:cs typeface="Times New Roman" panose="02020603050405020304" charset="0"/>
                  <a:sym typeface="+mn-ea"/>
                </a:rPr>
                <a:t>总是</a:t>
              </a:r>
              <a:r>
                <a:rPr lang="zh-CN" altLang="en-US" sz="2400" b="1">
                  <a:latin typeface="Times New Roman" panose="02020603050405020304" charset="0"/>
                  <a:cs typeface="Times New Roman" panose="02020603050405020304" charset="0"/>
                  <a:sym typeface="+mn-ea"/>
                </a:rPr>
                <a:t>在比3s电子离核更远的地方运动( </a:t>
              </a: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 )</a:t>
              </a:r>
              <a:endParaRPr lang="zh-CN" altLang="en-US" sz="2400" b="1">
                <a:latin typeface="Times New Roman" panose="02020603050405020304" charset="0"/>
                <a:cs typeface="Times New Roman" panose="02020603050405020304" charset="0"/>
              </a:endParaRPr>
            </a:p>
            <a:p>
              <a:pPr>
                <a:lnSpc>
                  <a:spcPct val="15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2</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基态Cr原子的轨道处于半充满时体系总能量低，核外电子排布应为[Ar]3d</a:t>
              </a:r>
              <a:r>
                <a:rPr lang="zh-CN" altLang="en-US" sz="2400" b="1" baseline="30000">
                  <a:latin typeface="Times New Roman" panose="02020603050405020304" charset="0"/>
                  <a:cs typeface="Times New Roman" panose="02020603050405020304" charset="0"/>
                </a:rPr>
                <a:t>5</a:t>
              </a:r>
              <a:r>
                <a:rPr lang="zh-CN" altLang="en-US" sz="2400" b="1">
                  <a:latin typeface="Times New Roman" panose="02020603050405020304" charset="0"/>
                  <a:cs typeface="Times New Roman" panose="02020603050405020304" charset="0"/>
                </a:rPr>
                <a:t>4s</a:t>
              </a:r>
              <a:r>
                <a:rPr lang="zh-CN" altLang="en-US" sz="2400" b="1" baseline="30000">
                  <a:latin typeface="Times New Roman" panose="02020603050405020304" charset="0"/>
                  <a:cs typeface="Times New Roman" panose="02020603050405020304" charset="0"/>
                </a:rPr>
                <a:t>1</a:t>
              </a:r>
              <a:r>
                <a:rPr lang="zh-CN" altLang="en-US" sz="2400" b="1">
                  <a:latin typeface="Times New Roman" panose="02020603050405020304" charset="0"/>
                  <a:cs typeface="Times New Roman" panose="02020603050405020304" charset="0"/>
                </a:rPr>
                <a:t>  (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a:t>
              </a:r>
            </a:p>
            <a:p>
              <a:pPr>
                <a:lnSpc>
                  <a:spcPct val="15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3</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下列Li原子电子排布图表示的状态中，能量最低和最高的分别为_____、_____。</a:t>
              </a:r>
              <a:r>
                <a:rPr lang="zh-CN" altLang="en-US" sz="2400" b="1">
                  <a:solidFill>
                    <a:srgbClr val="FF0000"/>
                  </a:solidFill>
                  <a:latin typeface="Times New Roman" panose="02020603050405020304" charset="0"/>
                  <a:cs typeface="Times New Roman" panose="02020603050405020304" charset="0"/>
                  <a:sym typeface="+mn-ea"/>
                </a:rPr>
                <a:t>    </a:t>
              </a:r>
              <a:endParaRPr lang="zh-CN" altLang="en-US" sz="2400" b="1">
                <a:latin typeface="Times New Roman" panose="02020603050405020304" charset="0"/>
                <a:cs typeface="Times New Roman" panose="02020603050405020304" charset="0"/>
              </a:endParaRPr>
            </a:p>
            <a:p>
              <a:pPr>
                <a:lnSpc>
                  <a:spcPct val="130000"/>
                </a:lnSpc>
              </a:pP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A．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B．</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C．</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D．</a:t>
              </a:r>
              <a:endParaRPr lang="zh-CN" altLang="en-US" sz="2400" b="1">
                <a:solidFill>
                  <a:srgbClr val="FF0000"/>
                </a:solidFill>
                <a:latin typeface="Times New Roman" panose="02020603050405020304" charset="0"/>
                <a:cs typeface="Times New Roman" panose="02020603050405020304" charset="0"/>
              </a:endParaRPr>
            </a:p>
            <a:p>
              <a:endParaRPr lang="zh-CN" altLang="en-US" sz="2400" b="1">
                <a:latin typeface="Times New Roman" panose="02020603050405020304" charset="0"/>
                <a:cs typeface="Times New Roman" panose="02020603050405020304" charset="0"/>
              </a:endParaRPr>
            </a:p>
          </p:txBody>
        </p:sp>
        <p:pic>
          <p:nvPicPr>
            <p:cNvPr id="76" name="图片 201" descr="学科网 版权所有"/>
            <p:cNvPicPr>
              <a:picLocks noChangeAspect="1"/>
            </p:cNvPicPr>
            <p:nvPr/>
          </p:nvPicPr>
          <p:blipFill>
            <a:blip r:embed="rId4" cstate="print"/>
            <a:stretch>
              <a:fillRect/>
            </a:stretch>
          </p:blipFill>
          <p:spPr>
            <a:xfrm>
              <a:off x="3647" y="7172"/>
              <a:ext cx="2795" cy="896"/>
            </a:xfrm>
            <a:prstGeom prst="rect">
              <a:avLst/>
            </a:prstGeom>
            <a:noFill/>
            <a:ln>
              <a:solidFill>
                <a:srgbClr val="FFC000"/>
              </a:solidFill>
            </a:ln>
          </p:spPr>
        </p:pic>
        <p:pic>
          <p:nvPicPr>
            <p:cNvPr id="77" name="图片 202" descr="学科网 版权所有"/>
            <p:cNvPicPr>
              <a:picLocks noChangeAspect="1"/>
            </p:cNvPicPr>
            <p:nvPr/>
          </p:nvPicPr>
          <p:blipFill>
            <a:blip r:embed="rId5" cstate="print"/>
            <a:stretch>
              <a:fillRect/>
            </a:stretch>
          </p:blipFill>
          <p:spPr>
            <a:xfrm>
              <a:off x="7677" y="7117"/>
              <a:ext cx="2709" cy="951"/>
            </a:xfrm>
            <a:prstGeom prst="rect">
              <a:avLst/>
            </a:prstGeom>
            <a:noFill/>
            <a:ln>
              <a:solidFill>
                <a:srgbClr val="FFC000"/>
              </a:solidFill>
            </a:ln>
          </p:spPr>
        </p:pic>
        <p:pic>
          <p:nvPicPr>
            <p:cNvPr id="78" name="图片 203" descr="学科网 版权所有"/>
            <p:cNvPicPr>
              <a:picLocks noChangeAspect="1"/>
            </p:cNvPicPr>
            <p:nvPr/>
          </p:nvPicPr>
          <p:blipFill>
            <a:blip r:embed="rId6" cstate="print"/>
            <a:stretch>
              <a:fillRect/>
            </a:stretch>
          </p:blipFill>
          <p:spPr>
            <a:xfrm>
              <a:off x="11517" y="7117"/>
              <a:ext cx="2888" cy="904"/>
            </a:xfrm>
            <a:prstGeom prst="rect">
              <a:avLst/>
            </a:prstGeom>
            <a:noFill/>
            <a:ln>
              <a:solidFill>
                <a:srgbClr val="FFC000"/>
              </a:solidFill>
            </a:ln>
          </p:spPr>
        </p:pic>
        <p:pic>
          <p:nvPicPr>
            <p:cNvPr id="81" name="图片 204" descr="学科网 版权所有"/>
            <p:cNvPicPr>
              <a:picLocks noChangeAspect="1"/>
            </p:cNvPicPr>
            <p:nvPr/>
          </p:nvPicPr>
          <p:blipFill>
            <a:blip r:embed="rId7" cstate="print"/>
            <a:stretch>
              <a:fillRect/>
            </a:stretch>
          </p:blipFill>
          <p:spPr>
            <a:xfrm>
              <a:off x="15367" y="7194"/>
              <a:ext cx="2886" cy="928"/>
            </a:xfrm>
            <a:prstGeom prst="rect">
              <a:avLst/>
            </a:prstGeom>
            <a:noFill/>
            <a:ln>
              <a:solidFill>
                <a:srgbClr val="FFC000"/>
              </a:solidFill>
            </a:ln>
          </p:spPr>
        </p:pic>
      </p:grpSp>
      <p:sp>
        <p:nvSpPr>
          <p:cNvPr id="17" name="文本框 16"/>
          <p:cNvSpPr txBox="1"/>
          <p:nvPr/>
        </p:nvSpPr>
        <p:spPr>
          <a:xfrm>
            <a:off x="9704070" y="3838892"/>
            <a:ext cx="403225" cy="570865"/>
          </a:xfrm>
          <a:prstGeom prst="rect">
            <a:avLst/>
          </a:prstGeom>
          <a:noFill/>
        </p:spPr>
        <p:txBody>
          <a:bodyPr wrap="none" rtlCol="0">
            <a:spAutoFit/>
          </a:bodyPr>
          <a:lstStyle/>
          <a:p>
            <a:pPr algn="l">
              <a:lnSpc>
                <a:spcPct val="130000"/>
              </a:lnSpc>
            </a:pPr>
            <a:r>
              <a:rPr lang="zh-CN" altLang="en-US" sz="2400" b="1">
                <a:solidFill>
                  <a:srgbClr val="FF0000"/>
                </a:solidFill>
                <a:latin typeface="Times New Roman" panose="02020603050405020304" charset="0"/>
                <a:cs typeface="Times New Roman" panose="02020603050405020304" charset="0"/>
                <a:sym typeface="+mn-ea"/>
              </a:rPr>
              <a:t>D</a:t>
            </a:r>
            <a:endParaRPr lang="zh-CN" altLang="en-US" sz="2400" b="1">
              <a:latin typeface="Times New Roman" panose="02020603050405020304" charset="0"/>
              <a:cs typeface="Times New Roman" panose="02020603050405020304" charset="0"/>
            </a:endParaRPr>
          </a:p>
        </p:txBody>
      </p:sp>
      <p:sp>
        <p:nvSpPr>
          <p:cNvPr id="19" name="文本框 18"/>
          <p:cNvSpPr txBox="1"/>
          <p:nvPr/>
        </p:nvSpPr>
        <p:spPr>
          <a:xfrm>
            <a:off x="10784079" y="3839727"/>
            <a:ext cx="479425" cy="570865"/>
          </a:xfrm>
          <a:prstGeom prst="rect">
            <a:avLst/>
          </a:prstGeom>
          <a:noFill/>
        </p:spPr>
        <p:txBody>
          <a:bodyPr wrap="none" rtlCol="0">
            <a:spAutoFit/>
          </a:bodyPr>
          <a:lstStyle/>
          <a:p>
            <a:pPr algn="l">
              <a:lnSpc>
                <a:spcPct val="130000"/>
              </a:lnSpc>
            </a:pPr>
            <a:r>
              <a:rPr lang="zh-CN" altLang="en-US" sz="2400" b="1">
                <a:solidFill>
                  <a:srgbClr val="FF0000"/>
                </a:solidFill>
                <a:latin typeface="Times New Roman" panose="02020603050405020304" charset="0"/>
                <a:cs typeface="Times New Roman" panose="02020603050405020304" charset="0"/>
                <a:sym typeface="+mn-ea"/>
              </a:rPr>
              <a:t>C </a:t>
            </a:r>
            <a:endParaRPr lang="zh-CN" altLang="en-US" sz="2400" b="1">
              <a:latin typeface="Times New Roman" panose="02020603050405020304" charset="0"/>
              <a:cs typeface="Times New Roman" panose="02020603050405020304" charset="0"/>
            </a:endParaRPr>
          </a:p>
        </p:txBody>
      </p:sp>
      <p:sp>
        <p:nvSpPr>
          <p:cNvPr id="10" name="文本框 9"/>
          <p:cNvSpPr txBox="1"/>
          <p:nvPr/>
        </p:nvSpPr>
        <p:spPr>
          <a:xfrm>
            <a:off x="9847963" y="2778760"/>
            <a:ext cx="662940" cy="768350"/>
          </a:xfrm>
          <a:prstGeom prst="rect">
            <a:avLst/>
          </a:prstGeom>
          <a:noFill/>
        </p:spPr>
        <p:txBody>
          <a:bodyPr wrap="square" rtlCol="0" anchor="t">
            <a:spAutoFit/>
          </a:bodyPr>
          <a:lstStyle/>
          <a:p>
            <a:r>
              <a:rPr lang="zh-CN" altLang="en-US" sz="4400" b="1">
                <a:solidFill>
                  <a:srgbClr val="FF0000"/>
                </a:solidFill>
                <a:latin typeface="Times New Roman" panose="02020603050405020304" charset="0"/>
                <a:cs typeface="Times New Roman" panose="02020603050405020304" charset="0"/>
                <a:sym typeface="+mn-ea"/>
              </a:rPr>
              <a:t>×</a:t>
            </a:r>
          </a:p>
        </p:txBody>
      </p:sp>
      <p:sp>
        <p:nvSpPr>
          <p:cNvPr id="11" name="文本框 10"/>
          <p:cNvSpPr txBox="1"/>
          <p:nvPr/>
        </p:nvSpPr>
        <p:spPr>
          <a:xfrm>
            <a:off x="11536680" y="3255327"/>
            <a:ext cx="1085850" cy="583565"/>
          </a:xfrm>
          <a:prstGeom prst="rect">
            <a:avLst/>
          </a:prstGeom>
          <a:noFill/>
        </p:spPr>
        <p:txBody>
          <a:bodyPr wrap="square" rtlCol="0" anchor="t">
            <a:spAutoFit/>
          </a:bodyPr>
          <a:lstStyle/>
          <a:p>
            <a:r>
              <a:rPr lang="zh-CN" altLang="en-US" sz="3200" b="1">
                <a:solidFill>
                  <a:srgbClr val="FF0000"/>
                </a:solidFill>
                <a:latin typeface="Times New Roman" panose="02020603050405020304" charset="0"/>
                <a:cs typeface="Times New Roman" panose="02020603050405020304" charset="0"/>
                <a:sym typeface="+mn-ea"/>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3" name="文本框 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原子结构</a:t>
            </a:r>
          </a:p>
        </p:txBody>
      </p:sp>
      <p:sp>
        <p:nvSpPr>
          <p:cNvPr id="4" name="文本框 3"/>
          <p:cNvSpPr txBox="1"/>
          <p:nvPr/>
        </p:nvSpPr>
        <p:spPr>
          <a:xfrm>
            <a:off x="4314190" y="1075690"/>
            <a:ext cx="3268345" cy="460375"/>
          </a:xfrm>
          <a:prstGeom prst="rect">
            <a:avLst/>
          </a:prstGeom>
          <a:noFill/>
          <a:ln>
            <a:solidFill>
              <a:srgbClr val="002060"/>
            </a:solidFill>
          </a:ln>
        </p:spPr>
        <p:txBody>
          <a:bodyPr wrap="square" rtlCol="0">
            <a:spAutoFit/>
          </a:bodyPr>
          <a:lstStyle/>
          <a:p>
            <a:r>
              <a:rPr lang="zh-CN" altLang="en-US" sz="2400" b="1"/>
              <a:t>核外电子排布表示方法</a:t>
            </a:r>
          </a:p>
        </p:txBody>
      </p:sp>
      <p:sp>
        <p:nvSpPr>
          <p:cNvPr id="5" name="文本框 4"/>
          <p:cNvSpPr txBox="1"/>
          <p:nvPr/>
        </p:nvSpPr>
        <p:spPr>
          <a:xfrm>
            <a:off x="7582535" y="1075690"/>
            <a:ext cx="2689225" cy="460375"/>
          </a:xfrm>
          <a:prstGeom prst="rect">
            <a:avLst/>
          </a:prstGeom>
          <a:noFill/>
          <a:ln>
            <a:solidFill>
              <a:srgbClr val="002060"/>
            </a:solidFill>
          </a:ln>
        </p:spPr>
        <p:txBody>
          <a:bodyPr wrap="square" rtlCol="0">
            <a:spAutoFit/>
          </a:bodyPr>
          <a:lstStyle/>
          <a:p>
            <a:r>
              <a:rPr lang="zh-CN" altLang="en-US" sz="2400" b="1"/>
              <a:t>电离能、电负性</a:t>
            </a:r>
          </a:p>
        </p:txBody>
      </p:sp>
      <p:sp>
        <p:nvSpPr>
          <p:cNvPr id="6" name="文本框 5"/>
          <p:cNvSpPr txBox="1"/>
          <p:nvPr/>
        </p:nvSpPr>
        <p:spPr>
          <a:xfrm>
            <a:off x="1624965" y="1075690"/>
            <a:ext cx="2689225" cy="460375"/>
          </a:xfrm>
          <a:prstGeom prst="rect">
            <a:avLst/>
          </a:prstGeom>
          <a:noFill/>
          <a:ln>
            <a:solidFill>
              <a:srgbClr val="002060"/>
            </a:solidFill>
          </a:ln>
        </p:spPr>
        <p:txBody>
          <a:bodyPr wrap="square" rtlCol="0">
            <a:spAutoFit/>
          </a:bodyPr>
          <a:lstStyle/>
          <a:p>
            <a:r>
              <a:rPr lang="zh-CN" altLang="en-US" sz="2400" b="1"/>
              <a:t>核外电子运动状态</a:t>
            </a:r>
          </a:p>
        </p:txBody>
      </p:sp>
      <p:sp>
        <p:nvSpPr>
          <p:cNvPr id="9" name="文本框 8"/>
          <p:cNvSpPr txBox="1"/>
          <p:nvPr/>
        </p:nvSpPr>
        <p:spPr>
          <a:xfrm>
            <a:off x="4314190" y="1087120"/>
            <a:ext cx="326834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核外电子排布表示方法</a:t>
            </a:r>
          </a:p>
        </p:txBody>
      </p:sp>
      <p:sp>
        <p:nvSpPr>
          <p:cNvPr id="104" name="文本框 103"/>
          <p:cNvSpPr txBox="1"/>
          <p:nvPr/>
        </p:nvSpPr>
        <p:spPr>
          <a:xfrm>
            <a:off x="584835" y="1720215"/>
            <a:ext cx="10160000" cy="1124585"/>
          </a:xfrm>
          <a:prstGeom prst="rect">
            <a:avLst/>
          </a:prstGeom>
          <a:solidFill>
            <a:schemeClr val="accent3">
              <a:lumMod val="20000"/>
              <a:lumOff val="80000"/>
            </a:schemeClr>
          </a:solidFill>
          <a:ln w="38100">
            <a:solidFill>
              <a:schemeClr val="accent1"/>
            </a:solidFill>
          </a:ln>
        </p:spPr>
        <p:txBody>
          <a:bodyPr wrap="square">
            <a:spAutoFit/>
          </a:bodyPr>
          <a:lstStyle/>
          <a:p>
            <a:pPr indent="0">
              <a:lnSpc>
                <a:spcPct val="140000"/>
              </a:lnSpc>
            </a:pPr>
            <a:r>
              <a:rPr lang="en-US" sz="2400" b="1">
                <a:solidFill>
                  <a:schemeClr val="tx1"/>
                </a:solidFill>
                <a:latin typeface="Times New Roman" panose="02020603050405020304" charset="0"/>
                <a:ea typeface="Microsoft YaHei" panose="020B0503020204020204" charset="-122"/>
                <a:cs typeface="Times New Roman" panose="02020603050405020304" charset="0"/>
              </a:rPr>
              <a:t>(</a:t>
            </a:r>
            <a:r>
              <a:rPr lang="zh-CN" sz="2400" b="1">
                <a:solidFill>
                  <a:schemeClr val="tx1"/>
                </a:solidFill>
                <a:latin typeface="Times New Roman" panose="02020603050405020304" charset="0"/>
                <a:ea typeface="Microsoft YaHei" panose="020B0503020204020204" charset="-122"/>
                <a:cs typeface="Times New Roman" panose="02020603050405020304" charset="0"/>
              </a:rPr>
              <a:t>价</a:t>
            </a:r>
            <a:r>
              <a:rPr lang="en-US" sz="2400" b="1">
                <a:solidFill>
                  <a:schemeClr val="tx1"/>
                </a:solidFill>
                <a:latin typeface="Times New Roman" panose="02020603050405020304" charset="0"/>
                <a:ea typeface="Microsoft YaHei" panose="020B0503020204020204" charset="-122"/>
                <a:cs typeface="Times New Roman" panose="02020603050405020304" charset="0"/>
              </a:rPr>
              <a:t>)</a:t>
            </a:r>
            <a:r>
              <a:rPr lang="zh-CN" sz="2400" b="1">
                <a:solidFill>
                  <a:schemeClr val="tx1"/>
                </a:solidFill>
                <a:latin typeface="Times New Roman" panose="02020603050405020304" charset="0"/>
                <a:ea typeface="Microsoft YaHei" panose="020B0503020204020204" charset="-122"/>
                <a:cs typeface="Times New Roman" panose="02020603050405020304" charset="0"/>
              </a:rPr>
              <a:t>电子排布式、</a:t>
            </a:r>
            <a:r>
              <a:rPr lang="en-US" sz="2400" b="1">
                <a:solidFill>
                  <a:schemeClr val="tx1"/>
                </a:solidFill>
                <a:latin typeface="Times New Roman" panose="02020603050405020304" charset="0"/>
                <a:ea typeface="Microsoft YaHei" panose="020B0503020204020204" charset="-122"/>
                <a:cs typeface="Times New Roman" panose="02020603050405020304" charset="0"/>
              </a:rPr>
              <a:t> (</a:t>
            </a:r>
            <a:r>
              <a:rPr lang="zh-CN" sz="2400" b="1">
                <a:solidFill>
                  <a:schemeClr val="tx1"/>
                </a:solidFill>
                <a:latin typeface="Times New Roman" panose="02020603050405020304" charset="0"/>
                <a:ea typeface="Microsoft YaHei" panose="020B0503020204020204" charset="-122"/>
                <a:cs typeface="Times New Roman" panose="02020603050405020304" charset="0"/>
              </a:rPr>
              <a:t>价</a:t>
            </a:r>
            <a:r>
              <a:rPr lang="en-US" sz="2400" b="1">
                <a:solidFill>
                  <a:schemeClr val="tx1"/>
                </a:solidFill>
                <a:latin typeface="Times New Roman" panose="02020603050405020304" charset="0"/>
                <a:ea typeface="Microsoft YaHei" panose="020B0503020204020204" charset="-122"/>
                <a:cs typeface="Times New Roman" panose="02020603050405020304" charset="0"/>
              </a:rPr>
              <a:t>)</a:t>
            </a:r>
            <a:r>
              <a:rPr lang="zh-CN" sz="2400" b="1">
                <a:solidFill>
                  <a:schemeClr val="tx1"/>
                </a:solidFill>
                <a:latin typeface="Times New Roman" panose="02020603050405020304" charset="0"/>
                <a:ea typeface="Microsoft YaHei" panose="020B0503020204020204" charset="-122"/>
                <a:cs typeface="Times New Roman" panose="02020603050405020304" charset="0"/>
              </a:rPr>
              <a:t>电子排布图</a:t>
            </a:r>
            <a:r>
              <a:rPr lang="en-US" sz="2400" b="1">
                <a:solidFill>
                  <a:schemeClr val="tx1"/>
                </a:solidFill>
                <a:latin typeface="Times New Roman" panose="02020603050405020304" charset="0"/>
                <a:ea typeface="Microsoft YaHei" panose="020B0503020204020204" charset="-122"/>
                <a:cs typeface="Times New Roman" panose="02020603050405020304" charset="0"/>
              </a:rPr>
              <a:t>(</a:t>
            </a:r>
            <a:r>
              <a:rPr lang="zh-CN" sz="2400" b="1">
                <a:solidFill>
                  <a:schemeClr val="tx1"/>
                </a:solidFill>
                <a:latin typeface="Times New Roman" panose="02020603050405020304" charset="0"/>
                <a:ea typeface="Microsoft YaHei" panose="020B0503020204020204" charset="-122"/>
                <a:cs typeface="Times New Roman" panose="02020603050405020304" charset="0"/>
              </a:rPr>
              <a:t>轨道表达式</a:t>
            </a:r>
            <a:r>
              <a:rPr lang="en-US" sz="2400" b="1">
                <a:solidFill>
                  <a:schemeClr val="tx1"/>
                </a:solidFill>
                <a:latin typeface="Times New Roman" panose="02020603050405020304" charset="0"/>
                <a:ea typeface="Microsoft YaHei" panose="020B0503020204020204" charset="-122"/>
                <a:cs typeface="Times New Roman" panose="02020603050405020304" charset="0"/>
              </a:rPr>
              <a:t>)</a:t>
            </a:r>
            <a:r>
              <a:rPr lang="zh-CN" sz="2400" b="1">
                <a:solidFill>
                  <a:schemeClr val="tx1"/>
                </a:solidFill>
                <a:latin typeface="Times New Roman" panose="02020603050405020304" charset="0"/>
                <a:ea typeface="Microsoft YaHei" panose="020B0503020204020204" charset="-122"/>
                <a:cs typeface="Times New Roman" panose="02020603050405020304" charset="0"/>
              </a:rPr>
              <a:t>、</a:t>
            </a:r>
            <a:r>
              <a:rPr lang="en-US" sz="2400" b="1">
                <a:solidFill>
                  <a:schemeClr val="tx1"/>
                </a:solidFill>
                <a:latin typeface="Times New Roman" panose="02020603050405020304" charset="0"/>
                <a:ea typeface="Microsoft YaHei" panose="020B0503020204020204" charset="-122"/>
                <a:cs typeface="Times New Roman" panose="02020603050405020304" charset="0"/>
              </a:rPr>
              <a:t>(</a:t>
            </a:r>
            <a:r>
              <a:rPr lang="zh-CN" sz="2400" b="1">
                <a:solidFill>
                  <a:schemeClr val="tx1"/>
                </a:solidFill>
                <a:latin typeface="Times New Roman" panose="02020603050405020304" charset="0"/>
                <a:ea typeface="Microsoft YaHei" panose="020B0503020204020204" charset="-122"/>
                <a:cs typeface="Times New Roman" panose="02020603050405020304" charset="0"/>
              </a:rPr>
              <a:t>前</a:t>
            </a:r>
            <a:r>
              <a:rPr lang="en-US" sz="2400" b="1">
                <a:solidFill>
                  <a:schemeClr val="tx1"/>
                </a:solidFill>
                <a:latin typeface="Times New Roman" panose="02020603050405020304" charset="0"/>
                <a:ea typeface="Microsoft YaHei" panose="020B0503020204020204" charset="-122"/>
                <a:cs typeface="Times New Roman" panose="02020603050405020304" charset="0"/>
              </a:rPr>
              <a:t>36</a:t>
            </a:r>
            <a:r>
              <a:rPr lang="zh-CN" sz="2400" b="1">
                <a:solidFill>
                  <a:schemeClr val="tx1"/>
                </a:solidFill>
                <a:latin typeface="Times New Roman" panose="02020603050405020304" charset="0"/>
                <a:ea typeface="Microsoft YaHei" panose="020B0503020204020204" charset="-122"/>
                <a:cs typeface="Times New Roman" panose="02020603050405020304" charset="0"/>
              </a:rPr>
              <a:t>号元素为主</a:t>
            </a:r>
            <a:r>
              <a:rPr lang="en-US" sz="2400" b="1">
                <a:solidFill>
                  <a:schemeClr val="tx1"/>
                </a:solidFill>
                <a:latin typeface="Times New Roman" panose="02020603050405020304" charset="0"/>
                <a:ea typeface="Microsoft YaHei" panose="020B0503020204020204" charset="-122"/>
                <a:cs typeface="Times New Roman" panose="02020603050405020304" charset="0"/>
              </a:rPr>
              <a:t>)</a:t>
            </a:r>
            <a:endParaRPr lang="zh-CN" sz="2400" b="1">
              <a:solidFill>
                <a:schemeClr val="tx1"/>
              </a:solidFill>
              <a:latin typeface="Times New Roman" panose="02020603050405020304" charset="0"/>
              <a:ea typeface="Microsoft YaHei" panose="020B0503020204020204" charset="-122"/>
              <a:cs typeface="Times New Roman" panose="02020603050405020304" charset="0"/>
            </a:endParaRPr>
          </a:p>
          <a:p>
            <a:pPr indent="0">
              <a:lnSpc>
                <a:spcPct val="140000"/>
              </a:lnSpc>
            </a:pPr>
            <a:r>
              <a:rPr lang="zh-CN" sz="2400" b="1">
                <a:solidFill>
                  <a:schemeClr val="tx1"/>
                </a:solidFill>
                <a:latin typeface="Times New Roman" panose="02020603050405020304" charset="0"/>
                <a:ea typeface="Microsoft YaHei" panose="020B0503020204020204" charset="-122"/>
                <a:cs typeface="Times New Roman" panose="02020603050405020304" charset="0"/>
              </a:rPr>
              <a:t>注意</a:t>
            </a:r>
            <a:r>
              <a:rPr lang="en-US" sz="2400" b="1">
                <a:solidFill>
                  <a:schemeClr val="tx1"/>
                </a:solidFill>
                <a:latin typeface="Times New Roman" panose="02020603050405020304" charset="0"/>
                <a:ea typeface="Microsoft YaHei" panose="020B0503020204020204" charset="-122"/>
                <a:cs typeface="Times New Roman" panose="02020603050405020304" charset="0"/>
              </a:rPr>
              <a:t>Cr[Ar]3d</a:t>
            </a:r>
            <a:r>
              <a:rPr lang="en-US" sz="2400" b="1" baseline="30000">
                <a:solidFill>
                  <a:schemeClr val="tx1"/>
                </a:solidFill>
                <a:latin typeface="Times New Roman" panose="02020603050405020304" charset="0"/>
                <a:ea typeface="Microsoft YaHei" panose="020B0503020204020204" charset="-122"/>
                <a:cs typeface="Times New Roman" panose="02020603050405020304" charset="0"/>
              </a:rPr>
              <a:t>5</a:t>
            </a:r>
            <a:r>
              <a:rPr lang="en-US" sz="2400" b="1">
                <a:solidFill>
                  <a:schemeClr val="tx1"/>
                </a:solidFill>
                <a:latin typeface="Times New Roman" panose="02020603050405020304" charset="0"/>
                <a:ea typeface="Microsoft YaHei" panose="020B0503020204020204" charset="-122"/>
                <a:cs typeface="Times New Roman" panose="02020603050405020304" charset="0"/>
              </a:rPr>
              <a:t>4s</a:t>
            </a:r>
            <a:r>
              <a:rPr lang="en-US" sz="2400" b="1" baseline="30000">
                <a:solidFill>
                  <a:schemeClr val="tx1"/>
                </a:solidFill>
                <a:latin typeface="Times New Roman" panose="02020603050405020304" charset="0"/>
                <a:ea typeface="Microsoft YaHei" panose="020B0503020204020204" charset="-122"/>
                <a:cs typeface="Times New Roman" panose="02020603050405020304" charset="0"/>
              </a:rPr>
              <a:t>1</a:t>
            </a:r>
            <a:r>
              <a:rPr lang="zh-CN" sz="2400" b="1">
                <a:solidFill>
                  <a:schemeClr val="tx1"/>
                </a:solidFill>
                <a:latin typeface="Times New Roman" panose="02020603050405020304" charset="0"/>
                <a:ea typeface="Microsoft YaHei" panose="020B0503020204020204" charset="-122"/>
                <a:cs typeface="Times New Roman" panose="02020603050405020304" charset="0"/>
              </a:rPr>
              <a:t>、</a:t>
            </a:r>
            <a:r>
              <a:rPr lang="en-US" sz="2400" b="1">
                <a:solidFill>
                  <a:schemeClr val="tx1"/>
                </a:solidFill>
                <a:latin typeface="Times New Roman" panose="02020603050405020304" charset="0"/>
                <a:ea typeface="Microsoft YaHei" panose="020B0503020204020204" charset="-122"/>
                <a:cs typeface="Times New Roman" panose="02020603050405020304" charset="0"/>
              </a:rPr>
              <a:t>Cu[Ar]3d</a:t>
            </a:r>
            <a:r>
              <a:rPr lang="en-US" sz="2400" b="1" baseline="30000">
                <a:solidFill>
                  <a:schemeClr val="tx1"/>
                </a:solidFill>
                <a:latin typeface="Times New Roman" panose="02020603050405020304" charset="0"/>
                <a:ea typeface="Microsoft YaHei" panose="020B0503020204020204" charset="-122"/>
                <a:cs typeface="Times New Roman" panose="02020603050405020304" charset="0"/>
              </a:rPr>
              <a:t>10</a:t>
            </a:r>
            <a:r>
              <a:rPr lang="en-US" sz="2400" b="1">
                <a:solidFill>
                  <a:schemeClr val="tx1"/>
                </a:solidFill>
                <a:latin typeface="Times New Roman" panose="02020603050405020304" charset="0"/>
                <a:ea typeface="Microsoft YaHei" panose="020B0503020204020204" charset="-122"/>
                <a:cs typeface="Times New Roman" panose="02020603050405020304" charset="0"/>
              </a:rPr>
              <a:t>4s</a:t>
            </a:r>
            <a:r>
              <a:rPr lang="en-US" sz="2400" b="1" baseline="30000">
                <a:solidFill>
                  <a:schemeClr val="tx1"/>
                </a:solidFill>
                <a:latin typeface="Times New Roman" panose="02020603050405020304" charset="0"/>
                <a:ea typeface="Microsoft YaHei" panose="020B0503020204020204" charset="-122"/>
                <a:cs typeface="Times New Roman" panose="02020603050405020304" charset="0"/>
              </a:rPr>
              <a:t>1</a:t>
            </a:r>
            <a:r>
              <a:rPr lang="zh-CN" sz="2400" b="1">
                <a:solidFill>
                  <a:schemeClr val="tx1"/>
                </a:solidFill>
                <a:latin typeface="Times New Roman" panose="02020603050405020304" charset="0"/>
                <a:ea typeface="Microsoft YaHei" panose="020B0503020204020204" charset="-122"/>
                <a:cs typeface="Times New Roman" panose="02020603050405020304" charset="0"/>
              </a:rPr>
              <a:t>、</a:t>
            </a:r>
            <a:r>
              <a:rPr lang="en-US" sz="2400" b="1">
                <a:solidFill>
                  <a:schemeClr val="tx1"/>
                </a:solidFill>
                <a:latin typeface="Times New Roman" panose="02020603050405020304" charset="0"/>
                <a:ea typeface="Microsoft YaHei" panose="020B0503020204020204" charset="-122"/>
                <a:cs typeface="Times New Roman" panose="02020603050405020304" charset="0"/>
              </a:rPr>
              <a:t>P</a:t>
            </a:r>
            <a:r>
              <a:rPr lang="zh-CN" sz="2400" b="1">
                <a:solidFill>
                  <a:schemeClr val="tx1"/>
                </a:solidFill>
                <a:latin typeface="Times New Roman" panose="02020603050405020304" charset="0"/>
                <a:ea typeface="Microsoft YaHei" panose="020B0503020204020204" charset="-122"/>
                <a:cs typeface="Times New Roman" panose="02020603050405020304" charset="0"/>
              </a:rPr>
              <a:t>区的</a:t>
            </a:r>
            <a:r>
              <a:rPr lang="en-US" sz="2400" b="1">
                <a:solidFill>
                  <a:schemeClr val="tx1"/>
                </a:solidFill>
                <a:latin typeface="Times New Roman" panose="02020603050405020304" charset="0"/>
                <a:ea typeface="Microsoft YaHei" panose="020B0503020204020204" charset="-122"/>
                <a:cs typeface="Times New Roman" panose="02020603050405020304" charset="0"/>
              </a:rPr>
              <a:t>3d</a:t>
            </a:r>
            <a:r>
              <a:rPr lang="zh-CN" sz="2400" b="1">
                <a:solidFill>
                  <a:schemeClr val="tx1"/>
                </a:solidFill>
                <a:latin typeface="Times New Roman" panose="02020603050405020304" charset="0"/>
                <a:ea typeface="Microsoft YaHei" panose="020B0503020204020204" charset="-122"/>
                <a:cs typeface="Times New Roman" panose="02020603050405020304" charset="0"/>
              </a:rPr>
              <a:t>电子。</a:t>
            </a:r>
            <a:endParaRPr lang="zh-CN" altLang="en-US" sz="2400" b="1">
              <a:solidFill>
                <a:schemeClr val="tx1"/>
              </a:solidFill>
              <a:latin typeface="Times New Roman" panose="02020603050405020304" charset="0"/>
              <a:ea typeface="Microsoft YaHei" panose="020B0503020204020204" charset="-122"/>
              <a:cs typeface="Times New Roman" panose="02020603050405020304" charset="0"/>
            </a:endParaRPr>
          </a:p>
        </p:txBody>
      </p:sp>
      <p:sp>
        <p:nvSpPr>
          <p:cNvPr id="10" name="文本框 9"/>
          <p:cNvSpPr txBox="1"/>
          <p:nvPr/>
        </p:nvSpPr>
        <p:spPr>
          <a:xfrm>
            <a:off x="502041" y="3299460"/>
            <a:ext cx="10552178" cy="2749550"/>
          </a:xfrm>
          <a:prstGeom prst="rect">
            <a:avLst/>
          </a:prstGeom>
          <a:solidFill>
            <a:schemeClr val="bg1"/>
          </a:solidFill>
          <a:ln w="38100">
            <a:solidFill>
              <a:srgbClr val="FFC000"/>
            </a:solidFill>
          </a:ln>
        </p:spPr>
        <p:txBody>
          <a:bodyPr wrap="square" rtlCol="0">
            <a:spAutoFit/>
          </a:bodyPr>
          <a:lstStyle/>
          <a:p>
            <a:pPr>
              <a:lnSpc>
                <a:spcPct val="12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1</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基态Ti原子的</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核外电子排布式</a:t>
            </a:r>
            <a:r>
              <a:rPr lang="zh-CN" altLang="en-US" sz="2400" b="1">
                <a:latin typeface="Times New Roman" panose="02020603050405020304" charset="0"/>
                <a:cs typeface="Times New Roman" panose="02020603050405020304" charset="0"/>
              </a:rPr>
              <a:t>为______________。</a:t>
            </a:r>
          </a:p>
          <a:p>
            <a:pPr>
              <a:lnSpc>
                <a:spcPct val="120000"/>
              </a:lnSpc>
            </a:pPr>
            <a:r>
              <a:rPr lang="zh-CN" altLang="en-US" sz="2400" b="1">
                <a:solidFill>
                  <a:srgbClr val="FF0000"/>
                </a:solidFill>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基态锰原子的</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价层电子排布式</a:t>
            </a:r>
            <a:r>
              <a:rPr lang="zh-CN" altLang="en-US" sz="2400" b="1">
                <a:latin typeface="Times New Roman" panose="02020603050405020304" charset="0"/>
                <a:cs typeface="Times New Roman" panose="02020603050405020304" charset="0"/>
              </a:rPr>
              <a:t>为</a:t>
            </a:r>
            <a:r>
              <a:rPr lang="zh-CN" altLang="en-US" sz="2400" b="1" u="sng">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a:t>
            </a:r>
          </a:p>
          <a:p>
            <a:pPr>
              <a:lnSpc>
                <a:spcPct val="12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3</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在KH</a:t>
            </a:r>
            <a:r>
              <a:rPr lang="zh-CN" altLang="en-US" sz="2400" b="1" baseline="-25000">
                <a:latin typeface="Times New Roman" panose="02020603050405020304" charset="0"/>
                <a:cs typeface="Times New Roman" panose="02020603050405020304" charset="0"/>
              </a:rPr>
              <a:t>2</a:t>
            </a:r>
            <a:r>
              <a:rPr lang="zh-CN" altLang="en-US" sz="2400" b="1">
                <a:latin typeface="Times New Roman" panose="02020603050405020304" charset="0"/>
                <a:cs typeface="Times New Roman" panose="02020603050405020304" charset="0"/>
              </a:rPr>
              <a:t>PO</a:t>
            </a:r>
            <a:r>
              <a:rPr lang="zh-CN" altLang="en-US" sz="2400" b="1" baseline="-25000">
                <a:latin typeface="Times New Roman" panose="02020603050405020304" charset="0"/>
                <a:cs typeface="Times New Roman" panose="02020603050405020304" charset="0"/>
              </a:rPr>
              <a:t>4</a:t>
            </a:r>
            <a:r>
              <a:rPr lang="zh-CN" altLang="en-US" sz="2400" b="1">
                <a:latin typeface="Times New Roman" panose="02020603050405020304" charset="0"/>
                <a:cs typeface="Times New Roman" panose="02020603050405020304" charset="0"/>
              </a:rPr>
              <a:t>的四种元素组成元素各自所能形成的简单离子中，</a:t>
            </a:r>
          </a:p>
          <a:p>
            <a:pPr>
              <a:lnSpc>
                <a:spcPct val="12000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核外电子排布相同</a:t>
            </a:r>
            <a:r>
              <a:rPr lang="zh-CN" altLang="en-US" sz="2400" b="1">
                <a:latin typeface="Times New Roman" panose="02020603050405020304" charset="0"/>
                <a:cs typeface="Times New Roman" panose="02020603050405020304" charset="0"/>
              </a:rPr>
              <a:t>的是 ____________（填离子符号）。</a:t>
            </a:r>
          </a:p>
          <a:p>
            <a:pPr>
              <a:lnSpc>
                <a:spcPct val="12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4</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基态硅原子最外层的</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电子排布图（轨道表达式）</a:t>
            </a:r>
            <a:r>
              <a:rPr lang="zh-CN" altLang="en-US" sz="2400" b="1">
                <a:latin typeface="Times New Roman" panose="02020603050405020304" charset="0"/>
                <a:cs typeface="Times New Roman" panose="02020603050405020304" charset="0"/>
              </a:rPr>
              <a:t>为____________。</a:t>
            </a:r>
          </a:p>
          <a:p>
            <a:pPr>
              <a:lnSpc>
                <a:spcPct val="12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5</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基态As原子的</a:t>
            </a: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rPr>
              <a:t>核外电子排布式</a:t>
            </a:r>
            <a:r>
              <a:rPr lang="zh-CN" altLang="en-US" sz="2400" b="1">
                <a:latin typeface="Times New Roman" panose="02020603050405020304" charset="0"/>
                <a:cs typeface="Times New Roman" panose="02020603050405020304" charset="0"/>
              </a:rPr>
              <a:t>为[Ar]__</a:t>
            </a:r>
            <a:r>
              <a:rPr lang="zh-CN" altLang="en-US" sz="2400" b="1">
                <a:latin typeface="Times New Roman" panose="02020603050405020304" charset="0"/>
                <a:cs typeface="Times New Roman" panose="02020603050405020304" charset="0"/>
                <a:sym typeface="+mn-ea"/>
              </a:rPr>
              <a:t>________</a:t>
            </a:r>
            <a:r>
              <a:rPr lang="zh-CN" altLang="en-US" sz="2400" b="1">
                <a:latin typeface="Times New Roman" panose="02020603050405020304" charset="0"/>
                <a:cs typeface="Times New Roman" panose="02020603050405020304" charset="0"/>
              </a:rPr>
              <a:t>____。</a:t>
            </a:r>
          </a:p>
        </p:txBody>
      </p:sp>
      <p:sp>
        <p:nvSpPr>
          <p:cNvPr id="11" name="文本框 10"/>
          <p:cNvSpPr txBox="1"/>
          <p:nvPr/>
        </p:nvSpPr>
        <p:spPr>
          <a:xfrm>
            <a:off x="6173870" y="3806325"/>
            <a:ext cx="97409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3d</a:t>
            </a:r>
            <a:r>
              <a:rPr lang="zh-CN" altLang="en-US" sz="2400" b="1" baseline="30000">
                <a:solidFill>
                  <a:srgbClr val="FF0000"/>
                </a:solidFill>
                <a:latin typeface="Times New Roman" panose="02020603050405020304" charset="0"/>
                <a:cs typeface="Times New Roman" panose="02020603050405020304" charset="0"/>
                <a:sym typeface="+mn-ea"/>
              </a:rPr>
              <a:t>5</a:t>
            </a:r>
            <a:r>
              <a:rPr lang="zh-CN" altLang="en-US" sz="2400" b="1">
                <a:solidFill>
                  <a:srgbClr val="FF0000"/>
                </a:solidFill>
                <a:latin typeface="Times New Roman" panose="02020603050405020304" charset="0"/>
                <a:cs typeface="Times New Roman" panose="02020603050405020304" charset="0"/>
                <a:sym typeface="+mn-ea"/>
              </a:rPr>
              <a:t>4s</a:t>
            </a:r>
            <a:r>
              <a:rPr lang="zh-CN" altLang="en-US" sz="2400" b="1" baseline="30000">
                <a:solidFill>
                  <a:srgbClr val="FF0000"/>
                </a:solidFill>
                <a:latin typeface="Times New Roman" panose="02020603050405020304" charset="0"/>
                <a:cs typeface="Times New Roman" panose="02020603050405020304" charset="0"/>
                <a:sym typeface="+mn-ea"/>
              </a:rPr>
              <a:t>2</a:t>
            </a:r>
          </a:p>
        </p:txBody>
      </p:sp>
      <p:sp>
        <p:nvSpPr>
          <p:cNvPr id="12" name="文本框 11"/>
          <p:cNvSpPr txBox="1"/>
          <p:nvPr/>
        </p:nvSpPr>
        <p:spPr>
          <a:xfrm>
            <a:off x="5894470" y="3299460"/>
            <a:ext cx="153289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[Ar]3d</a:t>
            </a:r>
            <a:r>
              <a:rPr lang="zh-CN" altLang="en-US" sz="2400" b="1" baseline="30000">
                <a:solidFill>
                  <a:srgbClr val="FF0000"/>
                </a:solidFill>
                <a:latin typeface="Times New Roman" panose="02020603050405020304" charset="0"/>
                <a:cs typeface="Times New Roman" panose="02020603050405020304" charset="0"/>
                <a:sym typeface="+mn-ea"/>
              </a:rPr>
              <a:t>2</a:t>
            </a:r>
            <a:r>
              <a:rPr lang="zh-CN" altLang="en-US" sz="2400" b="1">
                <a:solidFill>
                  <a:srgbClr val="FF0000"/>
                </a:solidFill>
                <a:latin typeface="Times New Roman" panose="02020603050405020304" charset="0"/>
                <a:cs typeface="Times New Roman" panose="02020603050405020304" charset="0"/>
                <a:sym typeface="+mn-ea"/>
              </a:rPr>
              <a:t>4s</a:t>
            </a:r>
            <a:r>
              <a:rPr lang="zh-CN" altLang="en-US" sz="2400" b="1" baseline="30000">
                <a:solidFill>
                  <a:srgbClr val="FF0000"/>
                </a:solidFill>
                <a:latin typeface="Times New Roman" panose="02020603050405020304" charset="0"/>
                <a:cs typeface="Times New Roman" panose="02020603050405020304" charset="0"/>
                <a:sym typeface="+mn-ea"/>
              </a:rPr>
              <a:t>2</a:t>
            </a:r>
            <a:endParaRPr lang="zh-CN" altLang="en-US" sz="2400" b="1">
              <a:solidFill>
                <a:srgbClr val="FF0000"/>
              </a:solidFill>
              <a:latin typeface="Times New Roman" panose="02020603050405020304" charset="0"/>
              <a:cs typeface="Times New Roman" panose="02020603050405020304" charset="0"/>
            </a:endParaRPr>
          </a:p>
        </p:txBody>
      </p:sp>
      <p:sp>
        <p:nvSpPr>
          <p:cNvPr id="13" name="文本框 12"/>
          <p:cNvSpPr txBox="1"/>
          <p:nvPr/>
        </p:nvSpPr>
        <p:spPr>
          <a:xfrm>
            <a:off x="6393815" y="4645660"/>
            <a:ext cx="1188720" cy="534035"/>
          </a:xfrm>
          <a:prstGeom prst="rect">
            <a:avLst/>
          </a:prstGeom>
          <a:noFill/>
        </p:spPr>
        <p:txBody>
          <a:bodyPr wrap="none" rtlCol="0">
            <a:spAutoFit/>
          </a:bodyPr>
          <a:lstStyle/>
          <a:p>
            <a:pPr algn="l">
              <a:lnSpc>
                <a:spcPct val="120000"/>
              </a:lnSpc>
            </a:pPr>
            <a:r>
              <a:rPr lang="zh-CN" altLang="en-US" sz="2400" b="1">
                <a:solidFill>
                  <a:srgbClr val="FF0000"/>
                </a:solidFill>
                <a:latin typeface="Times New Roman" panose="02020603050405020304" charset="0"/>
                <a:cs typeface="Times New Roman" panose="02020603050405020304" charset="0"/>
                <a:sym typeface="+mn-ea"/>
              </a:rPr>
              <a:t>K</a:t>
            </a:r>
            <a:r>
              <a:rPr lang="zh-CN" altLang="en-US" sz="2400" b="1" baseline="30000">
                <a:solidFill>
                  <a:srgbClr val="FF0000"/>
                </a:solidFill>
                <a:latin typeface="Times New Roman" panose="02020603050405020304" charset="0"/>
                <a:cs typeface="Times New Roman" panose="02020603050405020304" charset="0"/>
                <a:sym typeface="+mn-ea"/>
              </a:rPr>
              <a:t>+</a:t>
            </a:r>
            <a:r>
              <a:rPr lang="zh-CN" altLang="en-US" sz="2400" b="1">
                <a:solidFill>
                  <a:srgbClr val="FF0000"/>
                </a:solidFill>
                <a:latin typeface="Times New Roman" panose="02020603050405020304" charset="0"/>
                <a:cs typeface="Times New Roman" panose="02020603050405020304" charset="0"/>
                <a:sym typeface="+mn-ea"/>
              </a:rPr>
              <a:t>、P</a:t>
            </a:r>
            <a:r>
              <a:rPr lang="zh-CN" altLang="en-US" sz="2400" b="1" baseline="30000">
                <a:solidFill>
                  <a:srgbClr val="FF0000"/>
                </a:solidFill>
                <a:latin typeface="Times New Roman" panose="02020603050405020304" charset="0"/>
                <a:cs typeface="Times New Roman" panose="02020603050405020304" charset="0"/>
                <a:sym typeface="+mn-ea"/>
              </a:rPr>
              <a:t>3-</a:t>
            </a:r>
          </a:p>
        </p:txBody>
      </p:sp>
      <p:sp>
        <p:nvSpPr>
          <p:cNvPr id="14" name="文本框 13"/>
          <p:cNvSpPr txBox="1"/>
          <p:nvPr/>
        </p:nvSpPr>
        <p:spPr>
          <a:xfrm>
            <a:off x="6275705" y="5501266"/>
            <a:ext cx="1570355" cy="534035"/>
          </a:xfrm>
          <a:prstGeom prst="rect">
            <a:avLst/>
          </a:prstGeom>
          <a:noFill/>
        </p:spPr>
        <p:txBody>
          <a:bodyPr wrap="none" rtlCol="0">
            <a:spAutoFit/>
          </a:bodyPr>
          <a:lstStyle/>
          <a:p>
            <a:pPr algn="l">
              <a:lnSpc>
                <a:spcPct val="120000"/>
              </a:lnSpc>
            </a:pPr>
            <a:r>
              <a:rPr lang="zh-CN" altLang="en-US" sz="2400" b="1">
                <a:gradFill>
                  <a:gsLst>
                    <a:gs pos="0">
                      <a:srgbClr val="14CD68"/>
                    </a:gs>
                    <a:gs pos="100000">
                      <a:srgbClr val="0B6E38"/>
                    </a:gs>
                  </a:gsLst>
                  <a:lin scaled="0"/>
                </a:gradFill>
                <a:latin typeface="Times New Roman" panose="02020603050405020304" charset="0"/>
                <a:cs typeface="Times New Roman" panose="02020603050405020304" charset="0"/>
                <a:sym typeface="+mn-ea"/>
              </a:rPr>
              <a:t>3d</a:t>
            </a:r>
            <a:r>
              <a:rPr lang="zh-CN" altLang="en-US" sz="2400" b="1" baseline="30000">
                <a:gradFill>
                  <a:gsLst>
                    <a:gs pos="0">
                      <a:srgbClr val="14CD68"/>
                    </a:gs>
                    <a:gs pos="100000">
                      <a:srgbClr val="0B6E38"/>
                    </a:gs>
                  </a:gsLst>
                  <a:lin scaled="0"/>
                </a:gradFill>
                <a:latin typeface="Times New Roman" panose="02020603050405020304" charset="0"/>
                <a:cs typeface="Times New Roman" panose="02020603050405020304" charset="0"/>
                <a:sym typeface="+mn-ea"/>
              </a:rPr>
              <a:t>10</a:t>
            </a:r>
            <a:r>
              <a:rPr lang="zh-CN" altLang="en-US" sz="2400" b="1">
                <a:solidFill>
                  <a:srgbClr val="FF0000"/>
                </a:solidFill>
                <a:latin typeface="Times New Roman" panose="02020603050405020304" charset="0"/>
                <a:cs typeface="Times New Roman" panose="02020603050405020304" charset="0"/>
                <a:sym typeface="+mn-ea"/>
              </a:rPr>
              <a:t>4s</a:t>
            </a:r>
            <a:r>
              <a:rPr lang="zh-CN" altLang="en-US" sz="2400" b="1" baseline="30000">
                <a:solidFill>
                  <a:srgbClr val="FF0000"/>
                </a:solidFill>
                <a:latin typeface="Times New Roman" panose="02020603050405020304" charset="0"/>
                <a:cs typeface="Times New Roman" panose="02020603050405020304" charset="0"/>
                <a:sym typeface="+mn-ea"/>
              </a:rPr>
              <a:t>2</a:t>
            </a:r>
            <a:r>
              <a:rPr lang="zh-CN" altLang="en-US" sz="2400" b="1">
                <a:solidFill>
                  <a:srgbClr val="FF0000"/>
                </a:solidFill>
                <a:latin typeface="Times New Roman" panose="02020603050405020304" charset="0"/>
                <a:cs typeface="Times New Roman" panose="02020603050405020304" charset="0"/>
                <a:sym typeface="+mn-ea"/>
              </a:rPr>
              <a:t>4p</a:t>
            </a:r>
            <a:r>
              <a:rPr lang="zh-CN" altLang="en-US" sz="2400" b="1" baseline="30000">
                <a:solidFill>
                  <a:srgbClr val="FF0000"/>
                </a:solidFill>
                <a:latin typeface="Times New Roman" panose="02020603050405020304" charset="0"/>
                <a:cs typeface="Times New Roman" panose="02020603050405020304" charset="0"/>
                <a:sym typeface="+mn-ea"/>
              </a:rPr>
              <a:t>3</a:t>
            </a:r>
            <a:r>
              <a:rPr lang="zh-CN" altLang="en-US" sz="2400" b="1">
                <a:solidFill>
                  <a:srgbClr val="FF0000"/>
                </a:solidFill>
                <a:latin typeface="Times New Roman" panose="02020603050405020304" charset="0"/>
                <a:cs typeface="Times New Roman" panose="02020603050405020304" charset="0"/>
                <a:sym typeface="+mn-ea"/>
              </a:rPr>
              <a:t> </a:t>
            </a:r>
          </a:p>
        </p:txBody>
      </p:sp>
      <p:pic>
        <p:nvPicPr>
          <p:cNvPr id="15" name="图片 13"/>
          <p:cNvPicPr>
            <a:picLocks noChangeAspect="1"/>
          </p:cNvPicPr>
          <p:nvPr/>
        </p:nvPicPr>
        <p:blipFill>
          <a:blip r:embed="rId4" cstate="print"/>
          <a:stretch>
            <a:fillRect/>
          </a:stretch>
        </p:blipFill>
        <p:spPr>
          <a:xfrm>
            <a:off x="8283575" y="5057653"/>
            <a:ext cx="1261110" cy="640080"/>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dissolve">
                                      <p:cBhvr>
                                        <p:cTn id="11" dur="500"/>
                                        <p:tgtEl>
                                          <p:spTgt spid="104"/>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P spid="104" grpId="0" animBg="1"/>
      <p:bldP spid="10" grpId="0"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3EB4067-1A81-E4C6-CDFE-191F6C13FD51}"/>
              </a:ext>
            </a:extLst>
          </p:cNvPr>
          <p:cNvGrpSpPr/>
          <p:nvPr/>
        </p:nvGrpSpPr>
        <p:grpSpPr>
          <a:xfrm>
            <a:off x="301625" y="4117340"/>
            <a:ext cx="11742420" cy="2599690"/>
            <a:chOff x="301625" y="4117340"/>
            <a:chExt cx="11742420" cy="2599690"/>
          </a:xfrm>
        </p:grpSpPr>
        <p:sp>
          <p:nvSpPr>
            <p:cNvPr id="14" name="文本框 13"/>
            <p:cNvSpPr txBox="1"/>
            <p:nvPr/>
          </p:nvSpPr>
          <p:spPr>
            <a:xfrm>
              <a:off x="301625" y="4117340"/>
              <a:ext cx="11742420" cy="2492375"/>
            </a:xfrm>
            <a:prstGeom prst="rect">
              <a:avLst/>
            </a:prstGeom>
            <a:solidFill>
              <a:schemeClr val="bg1"/>
            </a:solidFill>
            <a:ln w="38100">
              <a:solidFill>
                <a:srgbClr val="FFC000"/>
              </a:solidFill>
            </a:ln>
          </p:spPr>
          <p:txBody>
            <a:bodyPr wrap="square" rtlCol="0">
              <a:spAutoFit/>
            </a:bodyPr>
            <a:lstStyle/>
            <a:p>
              <a:pPr>
                <a:lnSpc>
                  <a:spcPct val="120000"/>
                </a:lnSpc>
              </a:pP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zh-CN" altLang="en-US" sz="2400" b="1">
                  <a:latin typeface="Times New Roman" panose="02020603050405020304" charset="0"/>
                  <a:ea typeface="Microsoft YaHei" panose="020B0503020204020204" charset="-122"/>
                  <a:cs typeface="Times New Roman" panose="02020603050405020304" charset="0"/>
                </a:rPr>
                <a:t>元素Mg、O和C的第一电离能由小到大排序为___</a:t>
              </a:r>
              <a:r>
                <a:rPr lang="zh-CN" altLang="en-US" sz="2400" b="1">
                  <a:latin typeface="Times New Roman" panose="02020603050405020304" charset="0"/>
                  <a:ea typeface="Microsoft YaHei" panose="020B0503020204020204" charset="-122"/>
                  <a:cs typeface="Times New Roman" panose="02020603050405020304" charset="0"/>
                  <a:sym typeface="+mn-ea"/>
                </a:rPr>
                <a:t>___</a:t>
              </a:r>
              <a:r>
                <a:rPr lang="zh-CN" altLang="en-US" sz="2400" b="1">
                  <a:latin typeface="Times New Roman" panose="02020603050405020304" charset="0"/>
                  <a:ea typeface="Microsoft YaHei" panose="020B0503020204020204" charset="-122"/>
                  <a:cs typeface="Times New Roman" panose="02020603050405020304" charset="0"/>
                </a:rPr>
                <a:t>____。</a:t>
              </a:r>
            </a:p>
            <a:p>
              <a:pPr>
                <a:lnSpc>
                  <a:spcPct val="150000"/>
                </a:lnSpc>
              </a:pP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en-US" altLang="zh-CN" sz="2400" b="1">
                  <a:solidFill>
                    <a:srgbClr val="FF0000"/>
                  </a:solidFill>
                  <a:latin typeface="Times New Roman" panose="02020603050405020304" charset="0"/>
                  <a:ea typeface="Microsoft YaHei" panose="020B0503020204020204" charset="-122"/>
                  <a:cs typeface="Times New Roman" panose="02020603050405020304" charset="0"/>
                </a:rPr>
                <a:t>2</a:t>
              </a:r>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a:t>
              </a:r>
              <a:r>
                <a:rPr lang="zh-CN" altLang="en-US" sz="2400" b="1">
                  <a:latin typeface="Times New Roman" panose="02020603050405020304" charset="0"/>
                  <a:ea typeface="Microsoft YaHei" panose="020B0503020204020204" charset="-122"/>
                  <a:cs typeface="Times New Roman" panose="02020603050405020304" charset="0"/>
                </a:rPr>
                <a:t>Li及其周期表中相邻元素的第一电离能(</a:t>
              </a:r>
              <a:r>
                <a:rPr lang="zh-CN" altLang="en-US" sz="2400" b="1" i="1">
                  <a:latin typeface="Times New Roman" panose="02020603050405020304" charset="0"/>
                  <a:ea typeface="Microsoft YaHei" panose="020B0503020204020204" charset="-122"/>
                  <a:cs typeface="Times New Roman" panose="02020603050405020304" charset="0"/>
                </a:rPr>
                <a:t>I</a:t>
              </a:r>
              <a:r>
                <a:rPr lang="zh-CN" altLang="en-US" sz="2400" b="1" baseline="-25000">
                  <a:latin typeface="Times New Roman" panose="02020603050405020304" charset="0"/>
                  <a:ea typeface="Microsoft YaHei" panose="020B0503020204020204" charset="-122"/>
                  <a:cs typeface="Times New Roman" panose="02020603050405020304" charset="0"/>
                </a:rPr>
                <a:t>1</a:t>
              </a:r>
              <a:r>
                <a:rPr lang="zh-CN" altLang="en-US" sz="2400" b="1">
                  <a:latin typeface="Times New Roman" panose="02020603050405020304" charset="0"/>
                  <a:ea typeface="Microsoft YaHei" panose="020B0503020204020204" charset="-122"/>
                  <a:cs typeface="Times New Roman" panose="02020603050405020304" charset="0"/>
                </a:rPr>
                <a:t>)如表所示。</a:t>
              </a:r>
              <a:r>
                <a:rPr lang="zh-CN" altLang="en-US" sz="2400" b="1" i="1">
                  <a:latin typeface="Times New Roman" panose="02020603050405020304" charset="0"/>
                  <a:ea typeface="Microsoft YaHei" panose="020B0503020204020204" charset="-122"/>
                  <a:cs typeface="Times New Roman" panose="02020603050405020304" charset="0"/>
                </a:rPr>
                <a:t>I</a:t>
              </a:r>
              <a:r>
                <a:rPr lang="zh-CN" altLang="en-US" sz="2400" b="1" baseline="-25000">
                  <a:latin typeface="Times New Roman" panose="02020603050405020304" charset="0"/>
                  <a:ea typeface="Microsoft YaHei" panose="020B0503020204020204" charset="-122"/>
                  <a:cs typeface="Times New Roman" panose="02020603050405020304" charset="0"/>
                </a:rPr>
                <a:t>1</a:t>
              </a:r>
              <a:r>
                <a:rPr lang="zh-CN" altLang="en-US" sz="2400" b="1">
                  <a:latin typeface="Times New Roman" panose="02020603050405020304" charset="0"/>
                  <a:ea typeface="Microsoft YaHei" panose="020B0503020204020204" charset="-122"/>
                  <a:cs typeface="Times New Roman" panose="02020603050405020304" charset="0"/>
                </a:rPr>
                <a:t>(Li)&gt;</a:t>
              </a:r>
              <a:r>
                <a:rPr lang="zh-CN" altLang="en-US" sz="2400" b="1" i="1">
                  <a:latin typeface="Times New Roman" panose="02020603050405020304" charset="0"/>
                  <a:ea typeface="Microsoft YaHei" panose="020B0503020204020204" charset="-122"/>
                  <a:cs typeface="Times New Roman" panose="02020603050405020304" charset="0"/>
                </a:rPr>
                <a:t>I</a:t>
              </a:r>
              <a:r>
                <a:rPr lang="zh-CN" altLang="en-US" sz="2400" b="1" baseline="-25000">
                  <a:latin typeface="Times New Roman" panose="02020603050405020304" charset="0"/>
                  <a:ea typeface="Microsoft YaHei" panose="020B0503020204020204" charset="-122"/>
                  <a:cs typeface="Times New Roman" panose="02020603050405020304" charset="0"/>
                </a:rPr>
                <a:t>1</a:t>
              </a:r>
              <a:r>
                <a:rPr lang="zh-CN" altLang="en-US" sz="2400" b="1">
                  <a:latin typeface="Times New Roman" panose="02020603050405020304" charset="0"/>
                  <a:ea typeface="Microsoft YaHei" panose="020B0503020204020204" charset="-122"/>
                  <a:cs typeface="Times New Roman" panose="02020603050405020304" charset="0"/>
                </a:rPr>
                <a:t>(Na)，原因是</a:t>
              </a:r>
              <a:r>
                <a:rPr lang="zh-CN" altLang="en-US" sz="2400" b="1" u="sng">
                  <a:latin typeface="Times New Roman" panose="02020603050405020304" charset="0"/>
                  <a:ea typeface="Microsoft YaHei" panose="020B0503020204020204" charset="-122"/>
                  <a:cs typeface="Times New Roman" panose="02020603050405020304" charset="0"/>
                </a:rPr>
                <a:t>     </a:t>
              </a:r>
              <a:r>
                <a:rPr lang="zh-CN" altLang="en-US" sz="2400" b="1" u="sng">
                  <a:latin typeface="Times New Roman" panose="02020603050405020304" charset="0"/>
                  <a:ea typeface="Microsoft YaHei" panose="020B0503020204020204" charset="-122"/>
                  <a:cs typeface="Times New Roman" panose="02020603050405020304" charset="0"/>
                  <a:sym typeface="+mn-ea"/>
                </a:rPr>
                <a:t>                                   </a:t>
              </a:r>
              <a:r>
                <a:rPr lang="zh-CN" altLang="en-US" sz="2400" b="1" u="sng">
                  <a:latin typeface="Times New Roman" panose="02020603050405020304" charset="0"/>
                  <a:ea typeface="Microsoft YaHei" panose="020B0503020204020204" charset="-122"/>
                  <a:cs typeface="Times New Roman" panose="02020603050405020304" charset="0"/>
                </a:rPr>
                <a:t>       </a:t>
              </a:r>
              <a:r>
                <a:rPr lang="zh-CN" altLang="en-US" sz="2400" b="1">
                  <a:latin typeface="Times New Roman" panose="02020603050405020304" charset="0"/>
                  <a:ea typeface="Microsoft YaHei" panose="020B0503020204020204" charset="-122"/>
                  <a:cs typeface="Times New Roman" panose="02020603050405020304" charset="0"/>
                </a:rPr>
                <a:t> 。</a:t>
              </a:r>
              <a:r>
                <a:rPr lang="zh-CN" altLang="en-US" sz="2400" b="1" i="1">
                  <a:latin typeface="Times New Roman" panose="02020603050405020304" charset="0"/>
                  <a:ea typeface="Microsoft YaHei" panose="020B0503020204020204" charset="-122"/>
                  <a:cs typeface="Times New Roman" panose="02020603050405020304" charset="0"/>
                </a:rPr>
                <a:t>I</a:t>
              </a:r>
              <a:r>
                <a:rPr lang="zh-CN" altLang="en-US" sz="2400" b="1" baseline="-25000">
                  <a:latin typeface="Times New Roman" panose="02020603050405020304" charset="0"/>
                  <a:ea typeface="Microsoft YaHei" panose="020B0503020204020204" charset="-122"/>
                  <a:cs typeface="Times New Roman" panose="02020603050405020304" charset="0"/>
                </a:rPr>
                <a:t>1</a:t>
              </a:r>
              <a:r>
                <a:rPr lang="zh-CN" altLang="en-US" sz="2400" b="1">
                  <a:latin typeface="Times New Roman" panose="02020603050405020304" charset="0"/>
                  <a:ea typeface="Microsoft YaHei" panose="020B0503020204020204" charset="-122"/>
                  <a:cs typeface="Times New Roman" panose="02020603050405020304" charset="0"/>
                </a:rPr>
                <a:t>(Be)&gt;</a:t>
              </a:r>
              <a:r>
                <a:rPr lang="zh-CN" altLang="en-US" sz="2400" b="1" i="1">
                  <a:latin typeface="Times New Roman" panose="02020603050405020304" charset="0"/>
                  <a:ea typeface="Microsoft YaHei" panose="020B0503020204020204" charset="-122"/>
                  <a:cs typeface="Times New Roman" panose="02020603050405020304" charset="0"/>
                </a:rPr>
                <a:t>I</a:t>
              </a:r>
              <a:r>
                <a:rPr lang="zh-CN" altLang="en-US" sz="2400" b="1" baseline="-25000">
                  <a:latin typeface="Times New Roman" panose="02020603050405020304" charset="0"/>
                  <a:ea typeface="Microsoft YaHei" panose="020B0503020204020204" charset="-122"/>
                  <a:cs typeface="Times New Roman" panose="02020603050405020304" charset="0"/>
                </a:rPr>
                <a:t>1</a:t>
              </a:r>
              <a:r>
                <a:rPr lang="zh-CN" altLang="en-US" sz="2400" b="1">
                  <a:latin typeface="Times New Roman" panose="02020603050405020304" charset="0"/>
                  <a:ea typeface="Microsoft YaHei" panose="020B0503020204020204" charset="-122"/>
                  <a:cs typeface="Times New Roman" panose="02020603050405020304" charset="0"/>
                </a:rPr>
                <a:t>(B)&gt;</a:t>
              </a:r>
              <a:r>
                <a:rPr lang="zh-CN" altLang="en-US" sz="2400" b="1" i="1">
                  <a:latin typeface="Times New Roman" panose="02020603050405020304" charset="0"/>
                  <a:ea typeface="Microsoft YaHei" panose="020B0503020204020204" charset="-122"/>
                  <a:cs typeface="Times New Roman" panose="02020603050405020304" charset="0"/>
                </a:rPr>
                <a:t>I</a:t>
              </a:r>
              <a:r>
                <a:rPr lang="zh-CN" altLang="en-US" sz="2400" b="1" baseline="-25000">
                  <a:latin typeface="Times New Roman" panose="02020603050405020304" charset="0"/>
                  <a:ea typeface="Microsoft YaHei" panose="020B0503020204020204" charset="-122"/>
                  <a:cs typeface="Times New Roman" panose="02020603050405020304" charset="0"/>
                </a:rPr>
                <a:t>1</a:t>
              </a:r>
              <a:r>
                <a:rPr lang="zh-CN" altLang="en-US" sz="2400" b="1">
                  <a:latin typeface="Times New Roman" panose="02020603050405020304" charset="0"/>
                  <a:ea typeface="Microsoft YaHei" panose="020B0503020204020204" charset="-122"/>
                  <a:cs typeface="Times New Roman" panose="02020603050405020304" charset="0"/>
                </a:rPr>
                <a:t>(Li)，原因是</a:t>
              </a:r>
              <a:r>
                <a:rPr lang="zh-CN" altLang="en-US" sz="2400" b="1" u="sng">
                  <a:latin typeface="Times New Roman" panose="02020603050405020304" charset="0"/>
                  <a:ea typeface="Microsoft YaHei" panose="020B0503020204020204" charset="-122"/>
                  <a:cs typeface="Times New Roman" panose="02020603050405020304" charset="0"/>
                </a:rPr>
                <a:t>                   </a:t>
              </a:r>
              <a:r>
                <a:rPr lang="zh-CN" altLang="en-US" sz="2400" b="1">
                  <a:latin typeface="Times New Roman" panose="02020603050405020304" charset="0"/>
                  <a:ea typeface="Microsoft YaHei" panose="020B0503020204020204" charset="-122"/>
                  <a:cs typeface="Times New Roman" panose="02020603050405020304" charset="0"/>
                </a:rPr>
                <a:t> 。</a:t>
              </a:r>
            </a:p>
            <a:p>
              <a:pPr>
                <a:lnSpc>
                  <a:spcPct val="120000"/>
                </a:lnSpc>
              </a:pPr>
              <a:r>
                <a:rPr lang="zh-CN" altLang="en-US" sz="2400" b="1">
                  <a:solidFill>
                    <a:srgbClr val="FF0000"/>
                  </a:solidFill>
                  <a:latin typeface="Times New Roman" panose="02020603050405020304" charset="0"/>
                  <a:cs typeface="Times New Roman" panose="02020603050405020304" charset="0"/>
                  <a:sym typeface="+mn-ea"/>
                </a:rPr>
                <a:t>【</a:t>
              </a:r>
              <a:r>
                <a:rPr lang="en-US" altLang="zh-CN" sz="2400" b="1">
                  <a:solidFill>
                    <a:srgbClr val="FF0000"/>
                  </a:solidFill>
                  <a:latin typeface="Times New Roman" panose="02020603050405020304" charset="0"/>
                  <a:cs typeface="Times New Roman" panose="02020603050405020304" charset="0"/>
                  <a:sym typeface="+mn-ea"/>
                </a:rPr>
                <a:t>3</a:t>
              </a:r>
              <a:r>
                <a:rPr lang="zh-CN" altLang="en-US" sz="2400" b="1">
                  <a:solidFill>
                    <a:srgbClr val="FF0000"/>
                  </a:solidFill>
                  <a:latin typeface="Times New Roman" panose="02020603050405020304" charset="0"/>
                  <a:cs typeface="Times New Roman" panose="02020603050405020304" charset="0"/>
                  <a:sym typeface="+mn-ea"/>
                </a:rPr>
                <a:t>】</a:t>
              </a:r>
              <a:r>
                <a:rPr lang="zh-CN" altLang="en-US" sz="2400" b="1">
                  <a:latin typeface="Times New Roman" panose="02020603050405020304" charset="0"/>
                  <a:cs typeface="Times New Roman" panose="02020603050405020304" charset="0"/>
                  <a:sym typeface="+mn-ea"/>
                </a:rPr>
                <a:t>下列状态的镁中，电离最外层一个电子所需能量最大的是_</a:t>
              </a:r>
              <a:r>
                <a:rPr lang="en-US" altLang="zh-CN" sz="2400" b="1">
                  <a:latin typeface="Times New Roman" panose="02020603050405020304" charset="0"/>
                  <a:cs typeface="Times New Roman" panose="02020603050405020304" charset="0"/>
                  <a:sym typeface="+mn-ea"/>
                </a:rPr>
                <a:t>__</a:t>
              </a:r>
              <a:r>
                <a:rPr lang="zh-CN" altLang="en-US" sz="2400" b="1">
                  <a:latin typeface="Times New Roman" panose="02020603050405020304" charset="0"/>
                  <a:cs typeface="Times New Roman" panose="02020603050405020304" charset="0"/>
                  <a:sym typeface="+mn-ea"/>
                </a:rPr>
                <a:t>___。</a:t>
              </a:r>
              <a:endParaRPr lang="zh-CN" altLang="en-US" sz="2400" b="1">
                <a:latin typeface="Times New Roman" panose="02020603050405020304" charset="0"/>
                <a:cs typeface="Times New Roman" panose="02020603050405020304" charset="0"/>
              </a:endParaRPr>
            </a:p>
            <a:p>
              <a:pPr>
                <a:lnSpc>
                  <a:spcPct val="120000"/>
                </a:lnSpc>
              </a:pP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A．      </a:t>
              </a: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      B．    </a:t>
              </a: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        C．   </a:t>
              </a: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     D．</a:t>
              </a:r>
              <a:endParaRPr lang="zh-CN" altLang="en-US" sz="2400" b="1">
                <a:solidFill>
                  <a:srgbClr val="FF0000"/>
                </a:solidFill>
                <a:latin typeface="Times New Roman" panose="02020603050405020304" charset="0"/>
                <a:ea typeface="Microsoft YaHei" panose="020B0503020204020204" charset="-122"/>
                <a:cs typeface="Times New Roman" panose="02020603050405020304" charset="0"/>
              </a:endParaRPr>
            </a:p>
          </p:txBody>
        </p:sp>
        <p:pic>
          <p:nvPicPr>
            <p:cNvPr id="57" name="图片 108" descr="学科网(www.zxxk.com)--教育资源门户，提供试卷、教案、课件、论文、素材以及各类教学资源下载，还有大量而丰富的教学相关资讯！"/>
            <p:cNvPicPr>
              <a:picLocks noChangeAspect="1"/>
            </p:cNvPicPr>
            <p:nvPr/>
          </p:nvPicPr>
          <p:blipFill>
            <a:blip r:embed="rId4" cstate="print"/>
            <a:stretch>
              <a:fillRect/>
            </a:stretch>
          </p:blipFill>
          <p:spPr>
            <a:xfrm>
              <a:off x="999490" y="6087110"/>
              <a:ext cx="676275" cy="464820"/>
            </a:xfrm>
            <a:prstGeom prst="rect">
              <a:avLst/>
            </a:prstGeom>
            <a:noFill/>
            <a:ln>
              <a:solidFill>
                <a:srgbClr val="FFC000"/>
              </a:solidFill>
            </a:ln>
          </p:spPr>
        </p:pic>
        <p:pic>
          <p:nvPicPr>
            <p:cNvPr id="44" name="图片 109" descr="学科网(www.zxxk.com)--教育资源门户，提供试卷、教案、课件、论文、素材以及各类教学资源下载，还有大量而丰富的教学相关资讯！"/>
            <p:cNvPicPr>
              <a:picLocks noChangeAspect="1"/>
            </p:cNvPicPr>
            <p:nvPr/>
          </p:nvPicPr>
          <p:blipFill>
            <a:blip r:embed="rId5" cstate="print"/>
            <a:stretch>
              <a:fillRect/>
            </a:stretch>
          </p:blipFill>
          <p:spPr>
            <a:xfrm>
              <a:off x="3460115" y="6100445"/>
              <a:ext cx="676275" cy="487680"/>
            </a:xfrm>
            <a:prstGeom prst="rect">
              <a:avLst/>
            </a:prstGeom>
            <a:noFill/>
            <a:ln>
              <a:solidFill>
                <a:srgbClr val="FFC000"/>
              </a:solidFill>
            </a:ln>
          </p:spPr>
        </p:pic>
        <p:pic>
          <p:nvPicPr>
            <p:cNvPr id="63" name="图片 111" descr="学科网(www.zxxk.com)--教育资源门户，提供试卷、教案、课件、论文、素材以及各类教学资源下载，还有大量而丰富的教学相关资讯！"/>
            <p:cNvPicPr>
              <a:picLocks noChangeAspect="1"/>
            </p:cNvPicPr>
            <p:nvPr/>
          </p:nvPicPr>
          <p:blipFill>
            <a:blip r:embed="rId6" cstate="print"/>
            <a:stretch>
              <a:fillRect/>
            </a:stretch>
          </p:blipFill>
          <p:spPr>
            <a:xfrm>
              <a:off x="6026785" y="6114415"/>
              <a:ext cx="805815" cy="460375"/>
            </a:xfrm>
            <a:prstGeom prst="rect">
              <a:avLst/>
            </a:prstGeom>
            <a:noFill/>
            <a:ln>
              <a:solidFill>
                <a:srgbClr val="FFC000"/>
              </a:solidFill>
            </a:ln>
          </p:spPr>
        </p:pic>
        <p:pic>
          <p:nvPicPr>
            <p:cNvPr id="58" name="图片 112" descr="学科网(www.zxxk.com)--教育资源门户，提供试卷、教案、课件、论文、素材以及各类教学资源下载，还有大量而丰富的教学相关资讯！"/>
            <p:cNvPicPr>
              <a:picLocks noChangeAspect="1"/>
            </p:cNvPicPr>
            <p:nvPr/>
          </p:nvPicPr>
          <p:blipFill>
            <a:blip r:embed="rId7" cstate="print"/>
            <a:stretch>
              <a:fillRect/>
            </a:stretch>
          </p:blipFill>
          <p:spPr>
            <a:xfrm>
              <a:off x="8245475" y="6129020"/>
              <a:ext cx="698500" cy="588010"/>
            </a:xfrm>
            <a:prstGeom prst="rect">
              <a:avLst/>
            </a:prstGeom>
            <a:noFill/>
            <a:ln>
              <a:solidFill>
                <a:srgbClr val="FFC000"/>
              </a:solidFill>
            </a:ln>
          </p:spPr>
        </p:pic>
      </p:grpSp>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3" name="文本框 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原子结构</a:t>
            </a:r>
          </a:p>
        </p:txBody>
      </p:sp>
      <p:sp>
        <p:nvSpPr>
          <p:cNvPr id="4" name="文本框 3"/>
          <p:cNvSpPr txBox="1"/>
          <p:nvPr/>
        </p:nvSpPr>
        <p:spPr>
          <a:xfrm>
            <a:off x="4314190" y="945929"/>
            <a:ext cx="3268345" cy="460375"/>
          </a:xfrm>
          <a:prstGeom prst="rect">
            <a:avLst/>
          </a:prstGeom>
          <a:noFill/>
          <a:ln>
            <a:solidFill>
              <a:srgbClr val="002060"/>
            </a:solidFill>
          </a:ln>
        </p:spPr>
        <p:txBody>
          <a:bodyPr wrap="square" rtlCol="0">
            <a:spAutoFit/>
          </a:bodyPr>
          <a:lstStyle/>
          <a:p>
            <a:r>
              <a:rPr lang="zh-CN" altLang="en-US" sz="2400" b="1"/>
              <a:t>核外电子排布表示方法</a:t>
            </a:r>
          </a:p>
        </p:txBody>
      </p:sp>
      <p:sp>
        <p:nvSpPr>
          <p:cNvPr id="5" name="文本框 4"/>
          <p:cNvSpPr txBox="1"/>
          <p:nvPr/>
        </p:nvSpPr>
        <p:spPr>
          <a:xfrm>
            <a:off x="7582535" y="944167"/>
            <a:ext cx="2689225" cy="460375"/>
          </a:xfrm>
          <a:prstGeom prst="rect">
            <a:avLst/>
          </a:prstGeom>
          <a:noFill/>
          <a:ln>
            <a:solidFill>
              <a:srgbClr val="002060"/>
            </a:solidFill>
          </a:ln>
        </p:spPr>
        <p:txBody>
          <a:bodyPr wrap="square" rtlCol="0">
            <a:spAutoFit/>
          </a:bodyPr>
          <a:lstStyle/>
          <a:p>
            <a:r>
              <a:rPr lang="zh-CN" altLang="en-US" sz="2400" b="1"/>
              <a:t>电离能、电负性</a:t>
            </a:r>
          </a:p>
        </p:txBody>
      </p:sp>
      <p:sp>
        <p:nvSpPr>
          <p:cNvPr id="6" name="文本框 5"/>
          <p:cNvSpPr txBox="1"/>
          <p:nvPr/>
        </p:nvSpPr>
        <p:spPr>
          <a:xfrm>
            <a:off x="1624965" y="945929"/>
            <a:ext cx="2689225" cy="460375"/>
          </a:xfrm>
          <a:prstGeom prst="rect">
            <a:avLst/>
          </a:prstGeom>
          <a:noFill/>
          <a:ln>
            <a:solidFill>
              <a:srgbClr val="002060"/>
            </a:solidFill>
          </a:ln>
        </p:spPr>
        <p:txBody>
          <a:bodyPr wrap="square" rtlCol="0">
            <a:spAutoFit/>
          </a:bodyPr>
          <a:lstStyle/>
          <a:p>
            <a:r>
              <a:rPr lang="zh-CN" altLang="en-US" sz="2400" b="1">
                <a:solidFill>
                  <a:schemeClr val="tx1"/>
                </a:solidFill>
              </a:rPr>
              <a:t>核外电子运动状态</a:t>
            </a:r>
          </a:p>
        </p:txBody>
      </p:sp>
      <p:sp>
        <p:nvSpPr>
          <p:cNvPr id="10" name="文本框 9"/>
          <p:cNvSpPr txBox="1"/>
          <p:nvPr/>
        </p:nvSpPr>
        <p:spPr>
          <a:xfrm>
            <a:off x="7582535" y="945929"/>
            <a:ext cx="268922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电离能、电负性</a:t>
            </a:r>
          </a:p>
        </p:txBody>
      </p:sp>
      <p:grpSp>
        <p:nvGrpSpPr>
          <p:cNvPr id="21" name="组合 20"/>
          <p:cNvGrpSpPr/>
          <p:nvPr/>
        </p:nvGrpSpPr>
        <p:grpSpPr>
          <a:xfrm>
            <a:off x="740410" y="1482199"/>
            <a:ext cx="10573385" cy="2597785"/>
            <a:chOff x="1166" y="2681"/>
            <a:chExt cx="16651" cy="4091"/>
          </a:xfrm>
          <a:solidFill>
            <a:schemeClr val="accent3">
              <a:lumMod val="20000"/>
              <a:lumOff val="80000"/>
            </a:schemeClr>
          </a:solidFill>
        </p:grpSpPr>
        <p:sp>
          <p:nvSpPr>
            <p:cNvPr id="26" name="矩形 25"/>
            <p:cNvSpPr/>
            <p:nvPr/>
          </p:nvSpPr>
          <p:spPr>
            <a:xfrm>
              <a:off x="1166" y="2681"/>
              <a:ext cx="16276" cy="1307"/>
            </a:xfrm>
            <a:prstGeom prst="rect">
              <a:avLst/>
            </a:prstGeom>
            <a:grpFill/>
            <a:ln w="31750">
              <a:solidFill>
                <a:schemeClr val="accent1"/>
              </a:solidFill>
            </a:ln>
          </p:spPr>
          <p:txBody>
            <a:bodyPr wrap="square">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第一电离能：</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sym typeface="+mn-ea"/>
                </a:rPr>
                <a:t>气态电中性基态原子失去一个电子形成＋</a:t>
              </a:r>
              <a:r>
                <a:rPr lang="en-US"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sym typeface="+mn-ea"/>
                </a:rPr>
                <a:t>1</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sym typeface="+mn-ea"/>
                </a:rPr>
                <a:t>价气态阳离子所需的最低能量。</a:t>
              </a:r>
            </a:p>
          </p:txBody>
        </p:sp>
        <p:grpSp>
          <p:nvGrpSpPr>
            <p:cNvPr id="19" name="组合 18"/>
            <p:cNvGrpSpPr/>
            <p:nvPr/>
          </p:nvGrpSpPr>
          <p:grpSpPr>
            <a:xfrm>
              <a:off x="2107" y="4094"/>
              <a:ext cx="15710" cy="2678"/>
              <a:chOff x="2083" y="3988"/>
              <a:chExt cx="15710" cy="2678"/>
            </a:xfrm>
            <a:grpFill/>
          </p:grpSpPr>
          <p:sp>
            <p:nvSpPr>
              <p:cNvPr id="32" name="文本框 31"/>
              <p:cNvSpPr txBox="1"/>
              <p:nvPr/>
            </p:nvSpPr>
            <p:spPr>
              <a:xfrm>
                <a:off x="5225" y="3988"/>
                <a:ext cx="8286" cy="1888"/>
              </a:xfrm>
              <a:prstGeom prst="rect">
                <a:avLst/>
              </a:prstGeom>
              <a:noFill/>
            </p:spPr>
            <p:txBody>
              <a:bodyPr wrap="square">
                <a:spAutoFit/>
              </a:bodyPr>
              <a:lstStyle/>
              <a:p>
                <a:pPr algn="just"/>
                <a:r>
                  <a:rPr lang="zh-CN" altLang="en-US" sz="2400" b="1" kern="100">
                    <a:solidFill>
                      <a:srgbClr val="000800"/>
                    </a:solidFill>
                    <a:effectLst/>
                    <a:latin typeface="Times New Roman" panose="02020603050405020304" charset="0"/>
                    <a:ea typeface="Microsoft YaHei" panose="020B0503020204020204" charset="-122"/>
                    <a:cs typeface="Times New Roman" panose="02020603050405020304" charset="0"/>
                  </a:rPr>
                  <a:t>①递变规律</a:t>
                </a:r>
              </a:p>
              <a:p>
                <a:pPr algn="just"/>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同主族，从上到下，</a:t>
                </a:r>
                <a:r>
                  <a:rPr lang="en-US" altLang="zh-CN" sz="2400" b="1" i="1" kern="100">
                    <a:solidFill>
                      <a:srgbClr val="000800"/>
                    </a:solidFill>
                    <a:effectLst/>
                    <a:latin typeface="Times New Roman" panose="02020603050405020304" charset="0"/>
                    <a:ea typeface="Microsoft YaHei" panose="020B0503020204020204" charset="-122"/>
                    <a:cs typeface="Times New Roman" panose="02020603050405020304" charset="0"/>
                  </a:rPr>
                  <a:t>I</a:t>
                </a:r>
                <a:r>
                  <a:rPr lang="en-US" altLang="zh-CN" sz="2400" b="1" kern="100" baseline="-25000">
                    <a:solidFill>
                      <a:srgbClr val="000800"/>
                    </a:solidFill>
                    <a:effectLst/>
                    <a:latin typeface="Times New Roman" panose="02020603050405020304" charset="0"/>
                    <a:ea typeface="Microsoft YaHei" panose="020B0503020204020204" charset="-122"/>
                    <a:cs typeface="Times New Roman" panose="02020603050405020304" charset="0"/>
                  </a:rPr>
                  <a:t>1</a:t>
                </a:r>
                <a:r>
                  <a:rPr lang="zh-CN" altLang="en-US" sz="2400" b="1" kern="100">
                    <a:solidFill>
                      <a:srgbClr val="000800"/>
                    </a:solidFill>
                    <a:effectLst/>
                    <a:latin typeface="Times New Roman" panose="02020603050405020304" charset="0"/>
                    <a:ea typeface="Microsoft YaHei" panose="020B0503020204020204" charset="-122"/>
                    <a:cs typeface="Times New Roman" panose="02020603050405020304" charset="0"/>
                  </a:rPr>
                  <a:t>逐渐</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减小。</a:t>
                </a:r>
              </a:p>
              <a:p>
                <a:pPr algn="just"/>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同周期，从左到右，</a:t>
                </a:r>
                <a:r>
                  <a:rPr lang="en-US" altLang="zh-CN" sz="2400" b="1" i="1" kern="100">
                    <a:solidFill>
                      <a:srgbClr val="000800"/>
                    </a:solidFill>
                    <a:effectLst/>
                    <a:latin typeface="Times New Roman" panose="02020603050405020304" charset="0"/>
                    <a:ea typeface="Microsoft YaHei" panose="020B0503020204020204" charset="-122"/>
                    <a:cs typeface="Times New Roman" panose="02020603050405020304" charset="0"/>
                  </a:rPr>
                  <a:t>I</a:t>
                </a:r>
                <a:r>
                  <a:rPr lang="en-US" altLang="zh-CN" sz="2400" b="1" kern="100" baseline="-25000">
                    <a:solidFill>
                      <a:srgbClr val="000800"/>
                    </a:solidFill>
                    <a:effectLst/>
                    <a:latin typeface="Times New Roman" panose="02020603050405020304" charset="0"/>
                    <a:ea typeface="Microsoft YaHei" panose="020B0503020204020204" charset="-122"/>
                    <a:cs typeface="Times New Roman" panose="02020603050405020304" charset="0"/>
                  </a:rPr>
                  <a:t>1</a:t>
                </a:r>
                <a:r>
                  <a:rPr lang="zh-CN" altLang="en-US" sz="2400" b="1" kern="100">
                    <a:solidFill>
                      <a:srgbClr val="000800"/>
                    </a:solidFill>
                    <a:effectLst/>
                    <a:latin typeface="Times New Roman" panose="02020603050405020304" charset="0"/>
                    <a:ea typeface="Microsoft YaHei" panose="020B0503020204020204" charset="-122"/>
                    <a:cs typeface="Times New Roman" panose="02020603050405020304" charset="0"/>
                  </a:rPr>
                  <a:t>呈增大趋势</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a:t>
                </a:r>
              </a:p>
            </p:txBody>
          </p:sp>
          <p:sp>
            <p:nvSpPr>
              <p:cNvPr id="39" name="文本框 38"/>
              <p:cNvSpPr txBox="1"/>
              <p:nvPr/>
            </p:nvSpPr>
            <p:spPr>
              <a:xfrm>
                <a:off x="5225" y="5863"/>
                <a:ext cx="12568" cy="725"/>
              </a:xfrm>
              <a:prstGeom prst="rect">
                <a:avLst/>
              </a:prstGeom>
              <a:noFill/>
            </p:spPr>
            <p:txBody>
              <a:bodyPr wrap="square">
                <a:spAutoFit/>
              </a:bodyPr>
              <a:lstStyle/>
              <a:p>
                <a:pPr algn="just"/>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②半满</a:t>
                </a:r>
                <a:r>
                  <a:rPr lang="en-US"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(ⅤA)</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和全满</a:t>
                </a:r>
                <a:r>
                  <a:rPr lang="en-US"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sym typeface="+mn-ea"/>
                  </a:rPr>
                  <a:t>(ⅡA)</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结构时，原子能量较低，</a:t>
                </a:r>
                <a:r>
                  <a:rPr lang="en-US" altLang="zh-CN" sz="2400" b="1" i="1" kern="100">
                    <a:solidFill>
                      <a:srgbClr val="000800"/>
                    </a:solidFill>
                    <a:effectLst/>
                    <a:latin typeface="Times New Roman" panose="02020603050405020304" charset="0"/>
                    <a:ea typeface="Microsoft YaHei" panose="020B0503020204020204" charset="-122"/>
                    <a:cs typeface="Times New Roman" panose="02020603050405020304" charset="0"/>
                  </a:rPr>
                  <a:t> I</a:t>
                </a:r>
                <a:r>
                  <a:rPr lang="en-US" altLang="zh-CN" sz="2400" b="1" kern="100" baseline="-25000">
                    <a:solidFill>
                      <a:srgbClr val="000800"/>
                    </a:solidFill>
                    <a:effectLst/>
                    <a:latin typeface="Times New Roman" panose="02020603050405020304" charset="0"/>
                    <a:ea typeface="Microsoft YaHei" panose="020B0503020204020204" charset="-122"/>
                    <a:cs typeface="Times New Roman" panose="02020603050405020304" charset="0"/>
                  </a:rPr>
                  <a:t>1</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rPr>
                  <a:t>较大。</a:t>
                </a:r>
              </a:p>
            </p:txBody>
          </p:sp>
          <p:sp>
            <p:nvSpPr>
              <p:cNvPr id="11" name="文本框 10"/>
              <p:cNvSpPr txBox="1"/>
              <p:nvPr/>
            </p:nvSpPr>
            <p:spPr>
              <a:xfrm>
                <a:off x="2083" y="5013"/>
                <a:ext cx="2554" cy="725"/>
              </a:xfrm>
              <a:prstGeom prst="rect">
                <a:avLst/>
              </a:prstGeom>
              <a:noFill/>
            </p:spPr>
            <p:txBody>
              <a:bodyPr wrap="square" rtlCol="0">
                <a:spAutoFit/>
              </a:bodyPr>
              <a:lstStyle/>
              <a:p>
                <a:r>
                  <a:rPr lang="zh-CN" altLang="en-US" sz="2400" b="1">
                    <a:solidFill>
                      <a:srgbClr val="FF0000"/>
                    </a:solidFill>
                  </a:rPr>
                  <a:t>常考角度</a:t>
                </a:r>
              </a:p>
            </p:txBody>
          </p:sp>
          <p:sp>
            <p:nvSpPr>
              <p:cNvPr id="18" name="左大括号 17"/>
              <p:cNvSpPr/>
              <p:nvPr/>
            </p:nvSpPr>
            <p:spPr>
              <a:xfrm>
                <a:off x="4637" y="4085"/>
                <a:ext cx="588" cy="2581"/>
              </a:xfrm>
              <a:prstGeom prst="leftBrace">
                <a:avLst>
                  <a:gd name="adj1" fmla="val 51766"/>
                  <a:gd name="adj2" fmla="val 50000"/>
                </a:avLst>
              </a:prstGeom>
              <a:noFill/>
              <a:ln w="317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grpSp>
      <p:sp>
        <p:nvSpPr>
          <p:cNvPr id="16" name="文本框 15"/>
          <p:cNvSpPr txBox="1"/>
          <p:nvPr/>
        </p:nvSpPr>
        <p:spPr>
          <a:xfrm>
            <a:off x="7470105" y="4079984"/>
            <a:ext cx="1689735"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Mg＜C＜O</a:t>
            </a:r>
          </a:p>
        </p:txBody>
      </p:sp>
      <p:sp>
        <p:nvSpPr>
          <p:cNvPr id="8" name="文本框 7"/>
          <p:cNvSpPr txBox="1"/>
          <p:nvPr/>
        </p:nvSpPr>
        <p:spPr>
          <a:xfrm>
            <a:off x="9035097" y="5681883"/>
            <a:ext cx="403225"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A</a:t>
            </a:r>
            <a:endParaRPr lang="zh-CN" altLang="en-US" sz="2400" b="1">
              <a:latin typeface="Times New Roman" panose="02020603050405020304" charset="0"/>
              <a:cs typeface="Times New Roman" panose="02020603050405020304" charset="0"/>
            </a:endParaRPr>
          </a:p>
        </p:txBody>
      </p:sp>
      <p:sp>
        <p:nvSpPr>
          <p:cNvPr id="13" name="文本框 12"/>
          <p:cNvSpPr txBox="1"/>
          <p:nvPr/>
        </p:nvSpPr>
        <p:spPr>
          <a:xfrm>
            <a:off x="878205" y="5021658"/>
            <a:ext cx="3414551" cy="646331"/>
          </a:xfrm>
          <a:prstGeom prst="rect">
            <a:avLst/>
          </a:prstGeom>
          <a:noFill/>
        </p:spPr>
        <p:txBody>
          <a:bodyPr wrap="square">
            <a:spAutoFit/>
          </a:bodyPr>
          <a:lstStyle/>
          <a:p>
            <a:r>
              <a:rPr lang="en-US" altLang="zh-CN" sz="1800" b="1">
                <a:solidFill>
                  <a:srgbClr val="FF0000"/>
                </a:solidFill>
                <a:latin typeface="Times New Roman" panose="02020603050405020304" charset="0"/>
                <a:ea typeface="Microsoft YaHei" panose="020B0503020204020204" charset="-122"/>
                <a:cs typeface="Times New Roman" panose="02020603050405020304" charset="0"/>
              </a:rPr>
              <a:t>Li</a:t>
            </a:r>
            <a:r>
              <a:rPr lang="zh-CN" altLang="en-US" sz="1800" b="1">
                <a:solidFill>
                  <a:srgbClr val="FF0000"/>
                </a:solidFill>
                <a:latin typeface="Times New Roman" panose="02020603050405020304" charset="0"/>
                <a:ea typeface="Microsoft YaHei" panose="020B0503020204020204" charset="-122"/>
                <a:cs typeface="Times New Roman" panose="02020603050405020304" charset="0"/>
              </a:rPr>
              <a:t>和</a:t>
            </a:r>
            <a:r>
              <a:rPr lang="en-US" altLang="zh-CN" sz="1800" b="1">
                <a:solidFill>
                  <a:srgbClr val="FF0000"/>
                </a:solidFill>
                <a:latin typeface="Times New Roman" panose="02020603050405020304" charset="0"/>
                <a:ea typeface="Microsoft YaHei" panose="020B0503020204020204" charset="-122"/>
                <a:cs typeface="Times New Roman" panose="02020603050405020304" charset="0"/>
              </a:rPr>
              <a:t>Na</a:t>
            </a:r>
            <a:r>
              <a:rPr lang="zh-CN" altLang="en-US" sz="1800" b="1">
                <a:solidFill>
                  <a:srgbClr val="FF0000"/>
                </a:solidFill>
                <a:latin typeface="Times New Roman" panose="02020603050405020304" charset="0"/>
                <a:ea typeface="Microsoft YaHei" panose="020B0503020204020204" charset="-122"/>
                <a:cs typeface="Times New Roman" panose="02020603050405020304" charset="0"/>
              </a:rPr>
              <a:t>同主族，</a:t>
            </a:r>
            <a:r>
              <a:rPr lang="en-US" altLang="zh-CN" sz="1800" b="1">
                <a:solidFill>
                  <a:srgbClr val="FF0000"/>
                </a:solidFill>
                <a:latin typeface="Times New Roman" panose="02020603050405020304" charset="0"/>
                <a:ea typeface="Microsoft YaHei" panose="020B0503020204020204" charset="-122"/>
                <a:cs typeface="Times New Roman" panose="02020603050405020304" charset="0"/>
              </a:rPr>
              <a:t>Li</a:t>
            </a:r>
            <a:r>
              <a:rPr lang="zh-CN" altLang="en-US" sz="1800" b="1">
                <a:solidFill>
                  <a:srgbClr val="FF0000"/>
                </a:solidFill>
                <a:latin typeface="Times New Roman" panose="02020603050405020304" charset="0"/>
                <a:ea typeface="Microsoft YaHei" panose="020B0503020204020204" charset="-122"/>
                <a:cs typeface="Times New Roman" panose="02020603050405020304" charset="0"/>
              </a:rPr>
              <a:t>的半径小，对电子束缚力强，因此电离能大</a:t>
            </a:r>
            <a:endParaRPr lang="zh-CN" altLang="en-US">
              <a:solidFill>
                <a:srgbClr val="FF0000"/>
              </a:solidFill>
            </a:endParaRPr>
          </a:p>
        </p:txBody>
      </p:sp>
      <p:sp>
        <p:nvSpPr>
          <p:cNvPr id="15" name="文本框 14"/>
          <p:cNvSpPr txBox="1"/>
          <p:nvPr/>
        </p:nvSpPr>
        <p:spPr>
          <a:xfrm>
            <a:off x="8314971" y="5021658"/>
            <a:ext cx="3729073" cy="738664"/>
          </a:xfrm>
          <a:prstGeom prst="rect">
            <a:avLst/>
          </a:prstGeom>
          <a:noFill/>
        </p:spPr>
        <p:txBody>
          <a:bodyPr wrap="square">
            <a:spAutoFit/>
          </a:bodyPr>
          <a:lstStyle/>
          <a:p>
            <a:r>
              <a:rPr lang="zh-CN" altLang="en-US" sz="1400" b="1">
                <a:solidFill>
                  <a:srgbClr val="FF0000"/>
                </a:solidFill>
                <a:latin typeface="Times New Roman" panose="02020603050405020304" charset="0"/>
                <a:ea typeface="Microsoft YaHei" panose="020B0503020204020204" charset="-122"/>
                <a:cs typeface="Times New Roman" panose="02020603050405020304" charset="0"/>
              </a:rPr>
              <a:t>同周期，随着核电荷增大，的半径小，对电子束缚力强，电离能逐渐增大趋势，但是</a:t>
            </a:r>
            <a:r>
              <a:rPr lang="en-US" altLang="zh-CN" sz="1400" b="1">
                <a:solidFill>
                  <a:srgbClr val="FF0000"/>
                </a:solidFill>
                <a:latin typeface="Times New Roman" panose="02020603050405020304" charset="0"/>
                <a:ea typeface="Microsoft YaHei" panose="020B0503020204020204" charset="-122"/>
                <a:cs typeface="Times New Roman" panose="02020603050405020304" charset="0"/>
              </a:rPr>
              <a:t>Be2s</a:t>
            </a:r>
            <a:r>
              <a:rPr lang="zh-CN" altLang="en-US" sz="1400" b="1">
                <a:solidFill>
                  <a:srgbClr val="FF0000"/>
                </a:solidFill>
                <a:latin typeface="Times New Roman" panose="02020603050405020304" charset="0"/>
                <a:ea typeface="Microsoft YaHei" panose="020B0503020204020204" charset="-122"/>
                <a:cs typeface="Times New Roman" panose="02020603050405020304" charset="0"/>
              </a:rPr>
              <a:t>全满，能量较低胶稳定，电离能较大</a:t>
            </a:r>
            <a:endParaRPr lang="zh-CN" altLang="en-US" sz="140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grpId="2"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6" grpId="0"/>
      <p:bldP spid="8" grpId="2"/>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3" name="文本框 2"/>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原子结构</a:t>
            </a:r>
          </a:p>
        </p:txBody>
      </p:sp>
      <p:sp>
        <p:nvSpPr>
          <p:cNvPr id="4" name="文本框 3"/>
          <p:cNvSpPr txBox="1"/>
          <p:nvPr/>
        </p:nvSpPr>
        <p:spPr>
          <a:xfrm>
            <a:off x="4314190" y="1075690"/>
            <a:ext cx="3268345" cy="460375"/>
          </a:xfrm>
          <a:prstGeom prst="rect">
            <a:avLst/>
          </a:prstGeom>
          <a:noFill/>
          <a:ln>
            <a:solidFill>
              <a:srgbClr val="002060"/>
            </a:solidFill>
          </a:ln>
        </p:spPr>
        <p:txBody>
          <a:bodyPr wrap="square" rtlCol="0">
            <a:spAutoFit/>
          </a:bodyPr>
          <a:lstStyle/>
          <a:p>
            <a:r>
              <a:rPr lang="zh-CN" altLang="en-US" sz="2400" b="1"/>
              <a:t>核外电子排布表示方法</a:t>
            </a:r>
          </a:p>
        </p:txBody>
      </p:sp>
      <p:sp>
        <p:nvSpPr>
          <p:cNvPr id="5" name="文本框 4"/>
          <p:cNvSpPr txBox="1"/>
          <p:nvPr/>
        </p:nvSpPr>
        <p:spPr>
          <a:xfrm>
            <a:off x="7582535" y="1075690"/>
            <a:ext cx="2689225" cy="460375"/>
          </a:xfrm>
          <a:prstGeom prst="rect">
            <a:avLst/>
          </a:prstGeom>
          <a:noFill/>
          <a:ln>
            <a:solidFill>
              <a:srgbClr val="002060"/>
            </a:solidFill>
          </a:ln>
        </p:spPr>
        <p:txBody>
          <a:bodyPr wrap="square" rtlCol="0">
            <a:spAutoFit/>
          </a:bodyPr>
          <a:lstStyle/>
          <a:p>
            <a:r>
              <a:rPr lang="zh-CN" altLang="en-US" sz="2400" b="1"/>
              <a:t>电离能、电负性</a:t>
            </a:r>
          </a:p>
        </p:txBody>
      </p:sp>
      <p:sp>
        <p:nvSpPr>
          <p:cNvPr id="6" name="文本框 5"/>
          <p:cNvSpPr txBox="1"/>
          <p:nvPr/>
        </p:nvSpPr>
        <p:spPr>
          <a:xfrm>
            <a:off x="1624965" y="1075690"/>
            <a:ext cx="2689225" cy="460375"/>
          </a:xfrm>
          <a:prstGeom prst="rect">
            <a:avLst/>
          </a:prstGeom>
          <a:noFill/>
          <a:ln>
            <a:solidFill>
              <a:srgbClr val="002060"/>
            </a:solidFill>
          </a:ln>
        </p:spPr>
        <p:txBody>
          <a:bodyPr wrap="square" rtlCol="0">
            <a:spAutoFit/>
          </a:bodyPr>
          <a:lstStyle/>
          <a:p>
            <a:r>
              <a:rPr lang="zh-CN" altLang="en-US" sz="2400" b="1">
                <a:solidFill>
                  <a:schemeClr val="tx1"/>
                </a:solidFill>
              </a:rPr>
              <a:t>核外电子运动状态</a:t>
            </a:r>
          </a:p>
        </p:txBody>
      </p:sp>
      <p:sp>
        <p:nvSpPr>
          <p:cNvPr id="10" name="文本框 9"/>
          <p:cNvSpPr txBox="1"/>
          <p:nvPr/>
        </p:nvSpPr>
        <p:spPr>
          <a:xfrm>
            <a:off x="7582535" y="1075690"/>
            <a:ext cx="268922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电离能、电负性</a:t>
            </a:r>
          </a:p>
        </p:txBody>
      </p:sp>
      <p:sp>
        <p:nvSpPr>
          <p:cNvPr id="27" name="矩形 26"/>
          <p:cNvSpPr/>
          <p:nvPr/>
        </p:nvSpPr>
        <p:spPr>
          <a:xfrm>
            <a:off x="593725" y="1833245"/>
            <a:ext cx="10161270" cy="460375"/>
          </a:xfrm>
          <a:prstGeom prst="rect">
            <a:avLst/>
          </a:prstGeom>
          <a:solidFill>
            <a:schemeClr val="accent3">
              <a:lumMod val="20000"/>
              <a:lumOff val="80000"/>
            </a:schemeClr>
          </a:solidFill>
          <a:ln w="34925">
            <a:solidFill>
              <a:schemeClr val="accent1"/>
            </a:solidFill>
          </a:ln>
        </p:spPr>
        <p:txBody>
          <a:bodyPr wrap="square">
            <a:spAutoFit/>
          </a:bodyPr>
          <a:lstStyle/>
          <a:p>
            <a:r>
              <a:rPr lang="zh-CN" altLang="en-US" sz="2400" b="1">
                <a:solidFill>
                  <a:srgbClr val="FF0000"/>
                </a:solidFill>
                <a:latin typeface="Times New Roman" panose="02020603050405020304" charset="0"/>
                <a:ea typeface="Microsoft YaHei" panose="020B0503020204020204" charset="-122"/>
                <a:cs typeface="Times New Roman" panose="02020603050405020304" charset="0"/>
              </a:rPr>
              <a:t>电负性：</a:t>
            </a:r>
            <a:r>
              <a:rPr lang="zh-CN" altLang="zh-CN" sz="2400" b="1" kern="100">
                <a:solidFill>
                  <a:srgbClr val="000800"/>
                </a:solidFill>
                <a:effectLst/>
                <a:latin typeface="Times New Roman" panose="02020603050405020304" charset="0"/>
                <a:ea typeface="Microsoft YaHei" panose="020B0503020204020204" charset="-122"/>
                <a:cs typeface="Times New Roman" panose="02020603050405020304" charset="0"/>
                <a:sym typeface="+mn-ea"/>
              </a:rPr>
              <a:t>不同元素的原子在化合物中吸引键合电子的能力</a:t>
            </a:r>
            <a:r>
              <a:rPr lang="en-US" altLang="zh-CN" sz="2400" b="1" kern="100">
                <a:solidFill>
                  <a:srgbClr val="C00000"/>
                </a:solidFill>
                <a:effectLst/>
                <a:latin typeface="Times New Roman" panose="02020603050405020304" charset="0"/>
                <a:ea typeface="Microsoft YaHei" panose="020B0503020204020204" charset="-122"/>
                <a:cs typeface="Times New Roman" panose="02020603050405020304" charset="0"/>
                <a:sym typeface="+mn-ea"/>
              </a:rPr>
              <a:t>(</a:t>
            </a:r>
            <a:r>
              <a:rPr lang="zh-CN" altLang="en-US" sz="2400" b="1" kern="100">
                <a:solidFill>
                  <a:srgbClr val="C00000"/>
                </a:solidFill>
                <a:effectLst/>
                <a:latin typeface="Times New Roman" panose="02020603050405020304" charset="0"/>
                <a:ea typeface="Microsoft YaHei" panose="020B0503020204020204" charset="-122"/>
                <a:cs typeface="Times New Roman" panose="02020603050405020304" charset="0"/>
                <a:sym typeface="+mn-ea"/>
              </a:rPr>
              <a:t>人教版教材定义</a:t>
            </a:r>
            <a:r>
              <a:rPr lang="en-US" altLang="zh-CN" sz="2400" b="1" kern="100">
                <a:solidFill>
                  <a:srgbClr val="C00000"/>
                </a:solidFill>
                <a:effectLst/>
                <a:latin typeface="Times New Roman" panose="02020603050405020304" charset="0"/>
                <a:ea typeface="Microsoft YaHei" panose="020B0503020204020204" charset="-122"/>
                <a:cs typeface="Times New Roman" panose="02020603050405020304" charset="0"/>
                <a:sym typeface="+mn-ea"/>
              </a:rPr>
              <a:t>)</a:t>
            </a:r>
          </a:p>
        </p:txBody>
      </p:sp>
      <p:grpSp>
        <p:nvGrpSpPr>
          <p:cNvPr id="15" name="组合 14"/>
          <p:cNvGrpSpPr/>
          <p:nvPr/>
        </p:nvGrpSpPr>
        <p:grpSpPr>
          <a:xfrm>
            <a:off x="593725" y="2317115"/>
            <a:ext cx="11588750" cy="1747520"/>
            <a:chOff x="935" y="3649"/>
            <a:chExt cx="18250" cy="2752"/>
          </a:xfrm>
        </p:grpSpPr>
        <p:grpSp>
          <p:nvGrpSpPr>
            <p:cNvPr id="14" name="组合 13"/>
            <p:cNvGrpSpPr/>
            <p:nvPr/>
          </p:nvGrpSpPr>
          <p:grpSpPr>
            <a:xfrm>
              <a:off x="4005" y="3649"/>
              <a:ext cx="15180" cy="2752"/>
              <a:chOff x="4005" y="3649"/>
              <a:chExt cx="15180" cy="2752"/>
            </a:xfrm>
          </p:grpSpPr>
          <p:sp>
            <p:nvSpPr>
              <p:cNvPr id="31" name="文本框 30"/>
              <p:cNvSpPr txBox="1"/>
              <p:nvPr/>
            </p:nvSpPr>
            <p:spPr>
              <a:xfrm>
                <a:off x="4005" y="3649"/>
                <a:ext cx="13268" cy="1307"/>
              </a:xfrm>
              <a:prstGeom prst="rect">
                <a:avLst/>
              </a:prstGeom>
              <a:noFill/>
            </p:spPr>
            <p:txBody>
              <a:bodyPr wrap="square">
                <a:spAutoFit/>
              </a:bodyPr>
              <a:lstStyle/>
              <a:p>
                <a:pPr algn="just"/>
                <a:r>
                  <a:rPr lang="zh-CN" altLang="zh-CN" sz="2400" b="1" kern="100">
                    <a:solidFill>
                      <a:srgbClr val="000800"/>
                    </a:solidFill>
                    <a:latin typeface="Times New Roman" panose="02020603050405020304" charset="0"/>
                    <a:ea typeface="Microsoft YaHei" panose="020B0503020204020204" charset="-122"/>
                    <a:cs typeface="Times New Roman" panose="02020603050405020304" charset="0"/>
                    <a:sym typeface="+mn-ea"/>
                  </a:rPr>
                  <a:t>①</a:t>
                </a:r>
                <a:r>
                  <a:rPr lang="zh-CN" altLang="en-US" sz="2400" b="1" kern="100">
                    <a:solidFill>
                      <a:srgbClr val="000800"/>
                    </a:solidFill>
                    <a:effectLst/>
                    <a:latin typeface="Times New Roman" panose="02020603050405020304" charset="0"/>
                    <a:ea typeface="Microsoft YaHei" panose="020B0503020204020204" charset="-122"/>
                    <a:cs typeface="Times New Roman" panose="02020603050405020304" charset="0"/>
                    <a:sym typeface="+mn-ea"/>
                  </a:rPr>
                  <a:t>递变规律：</a:t>
                </a:r>
                <a:r>
                  <a:rPr lang="zh-CN" altLang="zh-CN" sz="2400" b="1" kern="100">
                    <a:solidFill>
                      <a:srgbClr val="000800"/>
                    </a:solidFill>
                    <a:latin typeface="Times New Roman" panose="02020603050405020304" charset="0"/>
                    <a:ea typeface="Microsoft YaHei" panose="020B0503020204020204" charset="-122"/>
                    <a:cs typeface="Times New Roman" panose="02020603050405020304" charset="0"/>
                  </a:rPr>
                  <a:t>同一周期从左到右，主族元素电负性逐渐增大；</a:t>
                </a:r>
              </a:p>
              <a:p>
                <a:pPr algn="just"/>
                <a:r>
                  <a:rPr lang="en-US" altLang="zh-CN" sz="2400" b="1" kern="100">
                    <a:solidFill>
                      <a:srgbClr val="000800"/>
                    </a:solidFill>
                    <a:latin typeface="Times New Roman" panose="02020603050405020304" charset="0"/>
                    <a:ea typeface="Microsoft YaHei" panose="020B0503020204020204" charset="-122"/>
                    <a:cs typeface="Times New Roman" panose="02020603050405020304" charset="0"/>
                  </a:rPr>
                  <a:t>                        </a:t>
                </a:r>
                <a:r>
                  <a:rPr lang="zh-CN" altLang="zh-CN" sz="2400" b="1" kern="100">
                    <a:solidFill>
                      <a:srgbClr val="000800"/>
                    </a:solidFill>
                    <a:latin typeface="Times New Roman" panose="02020603050405020304" charset="0"/>
                    <a:ea typeface="Microsoft YaHei" panose="020B0503020204020204" charset="-122"/>
                    <a:cs typeface="Times New Roman" panose="02020603050405020304" charset="0"/>
                  </a:rPr>
                  <a:t>同一主族从上到下，元素电负性逐渐减小。</a:t>
                </a:r>
                <a:endParaRPr lang="zh-CN" altLang="en-US" sz="2400" b="1" kern="100">
                  <a:solidFill>
                    <a:srgbClr val="FF0000"/>
                  </a:solidFill>
                  <a:latin typeface="Times New Roman" panose="02020603050405020304" charset="0"/>
                  <a:ea typeface="Microsoft YaHei" panose="020B0503020204020204" charset="-122"/>
                  <a:cs typeface="Times New Roman" panose="02020603050405020304" charset="0"/>
                  <a:sym typeface="+mn-ea"/>
                </a:endParaRPr>
              </a:p>
            </p:txBody>
          </p:sp>
          <p:sp>
            <p:nvSpPr>
              <p:cNvPr id="33" name="文本框 32"/>
              <p:cNvSpPr txBox="1"/>
              <p:nvPr/>
            </p:nvSpPr>
            <p:spPr>
              <a:xfrm>
                <a:off x="4005" y="4915"/>
                <a:ext cx="10396" cy="725"/>
              </a:xfrm>
              <a:prstGeom prst="rect">
                <a:avLst/>
              </a:prstGeom>
              <a:noFill/>
            </p:spPr>
            <p:txBody>
              <a:bodyPr wrap="square">
                <a:spAutoFit/>
              </a:bodyPr>
              <a:lstStyle/>
              <a:p>
                <a:r>
                  <a:rPr lang="zh-CN" altLang="zh-CN" sz="2400" b="1" kern="100">
                    <a:solidFill>
                      <a:srgbClr val="000800"/>
                    </a:solidFill>
                    <a:latin typeface="Times New Roman" panose="02020603050405020304" charset="0"/>
                    <a:ea typeface="Microsoft YaHei" panose="020B0503020204020204" charset="-122"/>
                    <a:cs typeface="宋体" panose="02010600030101010101" pitchFamily="2" charset="-122"/>
                    <a:sym typeface="+mn-ea"/>
                  </a:rPr>
                  <a:t>②</a:t>
                </a:r>
                <a:r>
                  <a:rPr lang="zh-CN" altLang="zh-CN" sz="2400" b="1" kern="100">
                    <a:solidFill>
                      <a:srgbClr val="000800"/>
                    </a:solidFill>
                    <a:latin typeface="Times New Roman" panose="02020603050405020304" charset="0"/>
                    <a:ea typeface="Microsoft YaHei" panose="020B0503020204020204" charset="-122"/>
                    <a:cs typeface="宋体" panose="02010600030101010101" pitchFamily="2" charset="-122"/>
                  </a:rPr>
                  <a:t>非金属元素的电负性大于金属元素的电负性。</a:t>
                </a:r>
              </a:p>
            </p:txBody>
          </p:sp>
          <p:sp>
            <p:nvSpPr>
              <p:cNvPr id="17" name="文本框 16"/>
              <p:cNvSpPr txBox="1"/>
              <p:nvPr/>
            </p:nvSpPr>
            <p:spPr>
              <a:xfrm>
                <a:off x="4005" y="5676"/>
                <a:ext cx="15180" cy="725"/>
              </a:xfrm>
              <a:prstGeom prst="rect">
                <a:avLst/>
              </a:prstGeom>
              <a:noFill/>
            </p:spPr>
            <p:txBody>
              <a:bodyPr wrap="square">
                <a:spAutoFit/>
              </a:bodyPr>
              <a:lstStyle/>
              <a:p>
                <a:pPr algn="just"/>
                <a:r>
                  <a:rPr lang="zh-CN" altLang="en-US" sz="2400" b="1" kern="100">
                    <a:solidFill>
                      <a:srgbClr val="000800"/>
                    </a:solidFill>
                    <a:latin typeface="Times New Roman" panose="02020603050405020304" charset="0"/>
                    <a:ea typeface="Microsoft YaHei" panose="020B0503020204020204" charset="-122"/>
                    <a:cs typeface="Times New Roman" panose="02020603050405020304" charset="0"/>
                  </a:rPr>
                  <a:t>③结合情境或信息：</a:t>
                </a:r>
                <a:r>
                  <a:rPr lang="zh-CN" altLang="zh-CN" sz="2400" b="1" kern="100">
                    <a:solidFill>
                      <a:srgbClr val="000800"/>
                    </a:solidFill>
                    <a:latin typeface="Times New Roman" panose="02020603050405020304" charset="0"/>
                    <a:ea typeface="Microsoft YaHei" panose="020B0503020204020204" charset="-122"/>
                    <a:cs typeface="Times New Roman" panose="02020603050405020304" charset="0"/>
                  </a:rPr>
                  <a:t>显负价元素的电负性大于显正价元素的电负性。</a:t>
                </a:r>
              </a:p>
            </p:txBody>
          </p:sp>
        </p:grpSp>
        <p:grpSp>
          <p:nvGrpSpPr>
            <p:cNvPr id="11" name="组合 10"/>
            <p:cNvGrpSpPr/>
            <p:nvPr/>
          </p:nvGrpSpPr>
          <p:grpSpPr>
            <a:xfrm>
              <a:off x="935" y="3793"/>
              <a:ext cx="3342" cy="2490"/>
              <a:chOff x="935" y="3793"/>
              <a:chExt cx="3342" cy="2490"/>
            </a:xfrm>
          </p:grpSpPr>
          <p:sp>
            <p:nvSpPr>
              <p:cNvPr id="2" name="文本框 1"/>
              <p:cNvSpPr txBox="1"/>
              <p:nvPr/>
            </p:nvSpPr>
            <p:spPr>
              <a:xfrm>
                <a:off x="935" y="4666"/>
                <a:ext cx="3342" cy="725"/>
              </a:xfrm>
              <a:prstGeom prst="rect">
                <a:avLst/>
              </a:prstGeom>
              <a:noFill/>
            </p:spPr>
            <p:txBody>
              <a:bodyPr wrap="square" rtlCol="0">
                <a:spAutoFit/>
              </a:bodyPr>
              <a:lstStyle/>
              <a:p>
                <a:r>
                  <a:rPr lang="zh-CN" altLang="en-US" sz="2400" b="1">
                    <a:solidFill>
                      <a:srgbClr val="FF0000"/>
                    </a:solidFill>
                    <a:latin typeface="Times New Roman" panose="02020603050405020304" charset="0"/>
                    <a:ea typeface="Microsoft YaHei" panose="020B0503020204020204" charset="-122"/>
                  </a:rPr>
                  <a:t>常考角度</a:t>
                </a:r>
              </a:p>
            </p:txBody>
          </p:sp>
          <p:sp>
            <p:nvSpPr>
              <p:cNvPr id="8" name="左大括号 7"/>
              <p:cNvSpPr/>
              <p:nvPr/>
            </p:nvSpPr>
            <p:spPr>
              <a:xfrm>
                <a:off x="3417" y="3793"/>
                <a:ext cx="588" cy="2491"/>
              </a:xfrm>
              <a:prstGeom prst="leftBrace">
                <a:avLst>
                  <a:gd name="adj1" fmla="val 51766"/>
                  <a:gd name="adj2" fmla="val 50000"/>
                </a:avLst>
              </a:prstGeom>
              <a:noFill/>
              <a:ln w="317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grpSp>
      <p:sp>
        <p:nvSpPr>
          <p:cNvPr id="9" name="文本框 8"/>
          <p:cNvSpPr txBox="1"/>
          <p:nvPr/>
        </p:nvSpPr>
        <p:spPr>
          <a:xfrm>
            <a:off x="593726" y="4102848"/>
            <a:ext cx="11149426" cy="2675255"/>
          </a:xfrm>
          <a:prstGeom prst="rect">
            <a:avLst/>
          </a:prstGeom>
          <a:solidFill>
            <a:schemeClr val="bg1"/>
          </a:solidFill>
          <a:ln w="38100">
            <a:solidFill>
              <a:srgbClr val="FFC000"/>
            </a:solidFill>
          </a:ln>
        </p:spPr>
        <p:txBody>
          <a:bodyPr wrap="square" rtlCol="0">
            <a:spAutoFit/>
          </a:bodyPr>
          <a:lstStyle/>
          <a:p>
            <a:pPr>
              <a:lnSpc>
                <a:spcPct val="14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1</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基态Cr原子的电负性比钾高，原子对键合电子的吸引力比钾大  (  </a:t>
            </a:r>
            <a:r>
              <a:rPr lang="zh-CN" altLang="en-US" sz="2400" b="1">
                <a:solidFill>
                  <a:srgbClr val="FF0000"/>
                </a:solidFill>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 )</a:t>
            </a:r>
          </a:p>
          <a:p>
            <a:pPr>
              <a:lnSpc>
                <a:spcPct val="14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2</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O、F、Cl电负性由大到小的顺序为	</a:t>
            </a:r>
            <a:r>
              <a:rPr lang="en-US" altLang="zh-CN" sz="2400" b="1">
                <a:latin typeface="Times New Roman" panose="02020603050405020304" charset="0"/>
                <a:cs typeface="Times New Roman" panose="02020603050405020304" charset="0"/>
              </a:rPr>
              <a:t>______________</a:t>
            </a:r>
            <a:r>
              <a:rPr lang="zh-CN" altLang="en-US" sz="2400" b="1">
                <a:latin typeface="Times New Roman" panose="02020603050405020304" charset="0"/>
                <a:cs typeface="Times New Roman" panose="02020603050405020304" charset="0"/>
              </a:rPr>
              <a:t>。</a:t>
            </a:r>
          </a:p>
          <a:p>
            <a:pPr>
              <a:lnSpc>
                <a:spcPct val="14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3</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CaTiO</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的组成元素的电负性大小顺序是</a:t>
            </a:r>
            <a:r>
              <a:rPr lang="en-US" altLang="zh-CN" sz="2400" b="1">
                <a:latin typeface="Times New Roman" panose="02020603050405020304" charset="0"/>
                <a:cs typeface="Times New Roman" panose="02020603050405020304" charset="0"/>
              </a:rPr>
              <a:t>___</a:t>
            </a:r>
            <a:r>
              <a:rPr lang="zh-CN" altLang="en-US" sz="2400" b="1">
                <a:latin typeface="Times New Roman" panose="02020603050405020304" charset="0"/>
                <a:cs typeface="Times New Roman" panose="02020603050405020304" charset="0"/>
              </a:rPr>
              <a:t>_________。</a:t>
            </a:r>
          </a:p>
          <a:p>
            <a:pPr>
              <a:lnSpc>
                <a:spcPct val="140000"/>
              </a:lnSpc>
            </a:pPr>
            <a:r>
              <a:rPr lang="zh-CN" altLang="en-US" sz="2400" b="1">
                <a:solidFill>
                  <a:srgbClr val="FF0000"/>
                </a:solidFill>
                <a:latin typeface="Times New Roman" panose="02020603050405020304" charset="0"/>
                <a:cs typeface="Times New Roman" panose="02020603050405020304" charset="0"/>
              </a:rPr>
              <a:t>【</a:t>
            </a:r>
            <a:r>
              <a:rPr lang="en-US" altLang="zh-CN" sz="2400" b="1">
                <a:solidFill>
                  <a:srgbClr val="FF0000"/>
                </a:solidFill>
                <a:latin typeface="Times New Roman" panose="02020603050405020304" charset="0"/>
                <a:cs typeface="Times New Roman" panose="02020603050405020304" charset="0"/>
              </a:rPr>
              <a:t>4</a:t>
            </a:r>
            <a:r>
              <a:rPr lang="zh-CN" altLang="en-US" sz="2400" b="1">
                <a:solidFill>
                  <a:srgbClr val="FF0000"/>
                </a:solidFill>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NH</a:t>
            </a:r>
            <a:r>
              <a:rPr lang="zh-CN" altLang="en-US" sz="2400" b="1" baseline="-25000">
                <a:latin typeface="Times New Roman" panose="02020603050405020304" charset="0"/>
                <a:cs typeface="Times New Roman" panose="02020603050405020304" charset="0"/>
              </a:rPr>
              <a:t>3</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BH</a:t>
            </a:r>
            <a:r>
              <a:rPr lang="zh-CN" altLang="en-US" sz="2400" b="1" baseline="-25000">
                <a:latin typeface="Times New Roman" panose="02020603050405020304" charset="0"/>
                <a:cs typeface="Times New Roman" panose="02020603050405020304" charset="0"/>
              </a:rPr>
              <a:t>3</a:t>
            </a:r>
            <a:r>
              <a:rPr lang="zh-CN" altLang="en-US" sz="2400" b="1">
                <a:latin typeface="Times New Roman" panose="02020603050405020304" charset="0"/>
                <a:cs typeface="Times New Roman" panose="02020603050405020304" charset="0"/>
              </a:rPr>
              <a:t>分子中，与N原子相连的H呈正电性(H</a:t>
            </a:r>
            <a:r>
              <a:rPr lang="zh-CN" altLang="en-US" sz="2400" b="1" baseline="30000">
                <a:latin typeface="Times New Roman" panose="02020603050405020304" charset="0"/>
                <a:cs typeface="Times New Roman" panose="02020603050405020304" charset="0"/>
              </a:rPr>
              <a:t>δ+</a:t>
            </a:r>
            <a:r>
              <a:rPr lang="zh-CN" altLang="en-US" sz="2400" b="1">
                <a:latin typeface="Times New Roman" panose="02020603050405020304" charset="0"/>
                <a:cs typeface="Times New Roman" panose="02020603050405020304" charset="0"/>
              </a:rPr>
              <a:t>)，与B原子相连的</a:t>
            </a:r>
          </a:p>
          <a:p>
            <a:pPr>
              <a:lnSpc>
                <a:spcPct val="14000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H呈负电性(H</a:t>
            </a:r>
            <a:r>
              <a:rPr lang="zh-CN" altLang="en-US" sz="2400" b="1" baseline="30000">
                <a:latin typeface="Times New Roman" panose="02020603050405020304" charset="0"/>
                <a:cs typeface="Times New Roman" panose="02020603050405020304" charset="0"/>
              </a:rPr>
              <a:t>δ-</a:t>
            </a:r>
            <a:r>
              <a:rPr lang="zh-CN" altLang="en-US" sz="2400" b="1">
                <a:latin typeface="Times New Roman" panose="02020603050405020304" charset="0"/>
                <a:cs typeface="Times New Roman" panose="02020603050405020304" charset="0"/>
              </a:rPr>
              <a:t>)，电负性大小顺序是__________________。</a:t>
            </a:r>
            <a:endParaRPr lang="zh-CN" altLang="en-US" sz="2400" b="1">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6538195" y="4661387"/>
            <a:ext cx="125857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F&gt;O&gt;Cl</a:t>
            </a:r>
            <a:endParaRPr lang="zh-CN" altLang="en-US" sz="2400" b="1">
              <a:latin typeface="Times New Roman" panose="02020603050405020304" charset="0"/>
              <a:cs typeface="Times New Roman" panose="02020603050405020304" charset="0"/>
            </a:endParaRPr>
          </a:p>
        </p:txBody>
      </p:sp>
      <p:sp>
        <p:nvSpPr>
          <p:cNvPr id="13" name="文本框 12"/>
          <p:cNvSpPr txBox="1"/>
          <p:nvPr/>
        </p:nvSpPr>
        <p:spPr>
          <a:xfrm>
            <a:off x="6819213" y="5195292"/>
            <a:ext cx="168402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O＞Ti＞Ca</a:t>
            </a:r>
            <a:endParaRPr lang="zh-CN" altLang="en-US" sz="2400" b="1">
              <a:latin typeface="Times New Roman" panose="02020603050405020304" charset="0"/>
              <a:cs typeface="Times New Roman" panose="02020603050405020304" charset="0"/>
            </a:endParaRPr>
          </a:p>
        </p:txBody>
      </p:sp>
      <p:sp>
        <p:nvSpPr>
          <p:cNvPr id="21" name="文本框 20"/>
          <p:cNvSpPr txBox="1"/>
          <p:nvPr/>
        </p:nvSpPr>
        <p:spPr>
          <a:xfrm>
            <a:off x="8696325" y="6175750"/>
            <a:ext cx="1452880" cy="460375"/>
          </a:xfrm>
          <a:prstGeom prst="rect">
            <a:avLst/>
          </a:prstGeom>
          <a:noFill/>
        </p:spPr>
        <p:txBody>
          <a:bodyPr wrap="none" rtlCol="0">
            <a:spAutoFit/>
          </a:bodyPr>
          <a:lstStyle/>
          <a:p>
            <a:pPr algn="l"/>
            <a:r>
              <a:rPr lang="zh-CN" altLang="en-US" sz="2400" b="1">
                <a:solidFill>
                  <a:srgbClr val="FF0000"/>
                </a:solidFill>
                <a:latin typeface="Times New Roman" panose="02020603050405020304" charset="0"/>
                <a:cs typeface="Times New Roman" panose="02020603050405020304" charset="0"/>
                <a:sym typeface="+mn-ea"/>
              </a:rPr>
              <a:t>N＞H＞B</a:t>
            </a:r>
            <a:endParaRPr lang="zh-CN" altLang="en-US" sz="2400" b="1">
              <a:solidFill>
                <a:srgbClr val="FF0000"/>
              </a:solidFill>
              <a:latin typeface="Times New Roman" panose="02020603050405020304" charset="0"/>
              <a:cs typeface="Times New Roman" panose="02020603050405020304" charset="0"/>
            </a:endParaRPr>
          </a:p>
        </p:txBody>
      </p:sp>
      <p:sp>
        <p:nvSpPr>
          <p:cNvPr id="19" name="文本框 18"/>
          <p:cNvSpPr txBox="1"/>
          <p:nvPr/>
        </p:nvSpPr>
        <p:spPr>
          <a:xfrm>
            <a:off x="9962515" y="4237650"/>
            <a:ext cx="373380" cy="369332"/>
          </a:xfrm>
          <a:prstGeom prst="rect">
            <a:avLst/>
          </a:prstGeom>
          <a:noFill/>
        </p:spPr>
        <p:txBody>
          <a:bodyPr wrap="square">
            <a:spAutoFit/>
          </a:bodyPr>
          <a:lstStyle/>
          <a:p>
            <a:r>
              <a:rPr lang="zh-CN" altLang="en-US" sz="1800" b="1">
                <a:solidFill>
                  <a:srgbClr val="FF0000"/>
                </a:solidFill>
                <a:latin typeface="Times New Roman" panose="02020603050405020304" charset="0"/>
                <a:cs typeface="Times New Roman" panose="02020603050405020304" charset="0"/>
              </a:rPr>
              <a:t>√</a:t>
            </a: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2" grpId="0"/>
      <p:bldP spid="13" grpId="0"/>
      <p:bldP spid="2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9144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Microsoft YaHei" panose="020B0503020204020204" charset="-122"/>
            </a:endParaRPr>
          </a:p>
        </p:txBody>
      </p:sp>
      <p:sp>
        <p:nvSpPr>
          <p:cNvPr id="5" name="文本框 4"/>
          <p:cNvSpPr txBox="1"/>
          <p:nvPr/>
        </p:nvSpPr>
        <p:spPr>
          <a:xfrm>
            <a:off x="301625" y="147320"/>
            <a:ext cx="2789555"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3600" b="1"/>
              <a:t>分子结构</a:t>
            </a:r>
          </a:p>
        </p:txBody>
      </p:sp>
      <p:sp>
        <p:nvSpPr>
          <p:cNvPr id="6" name="文本框 5"/>
          <p:cNvSpPr txBox="1"/>
          <p:nvPr/>
        </p:nvSpPr>
        <p:spPr>
          <a:xfrm>
            <a:off x="6205855" y="1106805"/>
            <a:ext cx="2049145" cy="460375"/>
          </a:xfrm>
          <a:prstGeom prst="rect">
            <a:avLst/>
          </a:prstGeom>
          <a:noFill/>
          <a:ln>
            <a:solidFill>
              <a:srgbClr val="002060"/>
            </a:solidFill>
          </a:ln>
        </p:spPr>
        <p:txBody>
          <a:bodyPr wrap="square" rtlCol="0">
            <a:spAutoFit/>
          </a:bodyPr>
          <a:lstStyle/>
          <a:p>
            <a:r>
              <a:rPr lang="zh-CN" altLang="en-US" sz="2400" b="1"/>
              <a:t>微粒间作用力</a:t>
            </a:r>
          </a:p>
        </p:txBody>
      </p:sp>
      <p:sp>
        <p:nvSpPr>
          <p:cNvPr id="9" name="文本框 8"/>
          <p:cNvSpPr txBox="1"/>
          <p:nvPr/>
        </p:nvSpPr>
        <p:spPr>
          <a:xfrm>
            <a:off x="3234690" y="1106805"/>
            <a:ext cx="2971165" cy="460375"/>
          </a:xfrm>
          <a:prstGeom prst="rect">
            <a:avLst/>
          </a:prstGeom>
          <a:noFill/>
          <a:ln>
            <a:solidFill>
              <a:srgbClr val="002060"/>
            </a:solidFill>
          </a:ln>
        </p:spPr>
        <p:txBody>
          <a:bodyPr wrap="square" rtlCol="0">
            <a:spAutoFit/>
          </a:bodyPr>
          <a:lstStyle/>
          <a:p>
            <a:r>
              <a:rPr lang="zh-CN" altLang="en-US" sz="2400" b="1"/>
              <a:t>空间构型和杂化轨道</a:t>
            </a:r>
          </a:p>
        </p:txBody>
      </p:sp>
      <p:sp>
        <p:nvSpPr>
          <p:cNvPr id="11" name="文本框 10"/>
          <p:cNvSpPr txBox="1"/>
          <p:nvPr/>
        </p:nvSpPr>
        <p:spPr>
          <a:xfrm>
            <a:off x="3234690" y="1106805"/>
            <a:ext cx="2971165" cy="460375"/>
          </a:xfrm>
          <a:prstGeom prst="rect">
            <a:avLst/>
          </a:prstGeom>
          <a:solidFill>
            <a:srgbClr val="002060"/>
          </a:solidFill>
          <a:ln>
            <a:solidFill>
              <a:srgbClr val="002060"/>
            </a:solidFill>
          </a:ln>
        </p:spPr>
        <p:txBody>
          <a:bodyPr wrap="square" rtlCol="0">
            <a:spAutoFit/>
          </a:bodyPr>
          <a:lstStyle/>
          <a:p>
            <a:r>
              <a:rPr lang="zh-CN" altLang="en-US" sz="2400" b="1">
                <a:solidFill>
                  <a:schemeClr val="bg1"/>
                </a:solidFill>
              </a:rPr>
              <a:t>空间构型和杂化轨道</a:t>
            </a:r>
          </a:p>
        </p:txBody>
      </p:sp>
      <p:graphicFrame>
        <p:nvGraphicFramePr>
          <p:cNvPr id="179255" name="表格 179254"/>
          <p:cNvGraphicFramePr>
            <a:graphicFrameLocks noGrp="1"/>
          </p:cNvGraphicFramePr>
          <p:nvPr>
            <p:custDataLst>
              <p:tags r:id="rId3"/>
            </p:custDataLst>
          </p:nvPr>
        </p:nvGraphicFramePr>
        <p:xfrm>
          <a:off x="5306695" y="1759585"/>
          <a:ext cx="6405880" cy="3030220"/>
        </p:xfrm>
        <a:graphic>
          <a:graphicData uri="http://schemas.openxmlformats.org/drawingml/2006/table">
            <a:tbl>
              <a:tblPr/>
              <a:tblGrid>
                <a:gridCol w="160528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118872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gridCol w="172783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2"/>
                    </a:ext>
                  </a:extLst>
                </a:gridCol>
                <a:gridCol w="188404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3"/>
                    </a:ext>
                  </a:extLst>
                </a:gridCol>
              </a:tblGrid>
              <a:tr h="3987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Times New Roman" panose="02020603050405020304" charset="0"/>
                          <a:ea typeface="Microsoft YaHei" panose="020B0503020204020204" charset="-122"/>
                        </a:rPr>
                        <a:t>杂化类型</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solidFill>
                            <a:srgbClr val="C00000"/>
                          </a:solidFill>
                          <a:latin typeface="Times New Roman" panose="02020603050405020304" charset="0"/>
                          <a:ea typeface="Microsoft YaHei" panose="020B0503020204020204" charset="-122"/>
                          <a:cs typeface="Times New Roman" panose="02020603050405020304" charset="0"/>
                        </a:rPr>
                        <a:t>sp</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solidFill>
                            <a:srgbClr val="C00000"/>
                          </a:solidFill>
                          <a:latin typeface="Times New Roman" panose="02020603050405020304" charset="0"/>
                          <a:ea typeface="Microsoft YaHei" panose="020B0503020204020204" charset="-122"/>
                          <a:cs typeface="Times New Roman" panose="02020603050405020304" charset="0"/>
                        </a:rPr>
                        <a:t>sp</a:t>
                      </a:r>
                      <a:r>
                        <a:rPr lang="en-US" altLang="zh-CN" sz="2000" b="1" baseline="30000">
                          <a:solidFill>
                            <a:srgbClr val="C00000"/>
                          </a:solidFill>
                          <a:latin typeface="Times New Roman" panose="02020603050405020304" charset="0"/>
                          <a:ea typeface="Microsoft YaHei" panose="020B0503020204020204" charset="-122"/>
                          <a:cs typeface="Times New Roman" panose="02020603050405020304" charset="0"/>
                        </a:rPr>
                        <a:t>2</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solidFill>
                            <a:srgbClr val="C00000"/>
                          </a:solidFill>
                          <a:latin typeface="Times New Roman" panose="02020603050405020304" charset="0"/>
                          <a:ea typeface="Microsoft YaHei" panose="020B0503020204020204" charset="-122"/>
                          <a:cs typeface="Times New Roman" panose="02020603050405020304" charset="0"/>
                        </a:rPr>
                        <a:t>sp</a:t>
                      </a:r>
                      <a:r>
                        <a:rPr lang="en-US" altLang="zh-CN" sz="2000" b="1" baseline="30000">
                          <a:solidFill>
                            <a:srgbClr val="C00000"/>
                          </a:solidFill>
                          <a:latin typeface="Times New Roman" panose="02020603050405020304" charset="0"/>
                          <a:ea typeface="Microsoft YaHei" panose="020B0503020204020204" charset="-122"/>
                          <a:cs typeface="Times New Roman" panose="02020603050405020304" charset="0"/>
                        </a:rPr>
                        <a:t>3</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r h="3987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Times New Roman" panose="02020603050405020304" charset="0"/>
                          <a:ea typeface="Microsoft YaHei" panose="020B0503020204020204" charset="-122"/>
                        </a:rPr>
                        <a:t>杂化轨道</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2</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3</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4</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1"/>
                  </a:ext>
                </a:extLst>
              </a:tr>
              <a:tr h="3987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Times New Roman" panose="02020603050405020304" charset="0"/>
                          <a:ea typeface="Microsoft YaHei" panose="020B0503020204020204" charset="-122"/>
                        </a:rPr>
                        <a:t>轨道夹角</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180°</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120°</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109°28′</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2"/>
                  </a:ext>
                </a:extLst>
              </a:tr>
              <a:tr h="10693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Times New Roman" panose="02020603050405020304" charset="0"/>
                          <a:ea typeface="Microsoft YaHei" panose="020B0503020204020204" charset="-122"/>
                        </a:rPr>
                        <a:t>空间构型</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latin typeface="Times New Roman" panose="02020603050405020304" charset="0"/>
                          <a:ea typeface="Microsoft YaHei" panose="020B0503020204020204" charset="-122"/>
                        </a:rPr>
                        <a:t>直线形</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latin typeface="Times New Roman" panose="02020603050405020304" charset="0"/>
                          <a:ea typeface="Microsoft YaHei" panose="020B0503020204020204" charset="-122"/>
                          <a:cs typeface="Times New Roman" panose="02020603050405020304" charset="0"/>
                        </a:rPr>
                        <a:t>平面三角形</a:t>
                      </a:r>
                    </a:p>
                    <a:p>
                      <a:pPr marL="0" lvl="0" indent="0">
                        <a:buNone/>
                      </a:pPr>
                      <a:r>
                        <a:rPr lang="zh-CN" altLang="en-US" sz="2000" b="1">
                          <a:latin typeface="Times New Roman" panose="02020603050405020304" charset="0"/>
                          <a:ea typeface="Microsoft YaHei" panose="020B0503020204020204" charset="-122"/>
                          <a:cs typeface="Times New Roman" panose="02020603050405020304" charset="0"/>
                        </a:rPr>
                        <a:t>角</a:t>
                      </a:r>
                      <a:r>
                        <a:rPr lang="en-US" altLang="zh-CN" sz="2000" b="1">
                          <a:latin typeface="Times New Roman" panose="02020603050405020304" charset="0"/>
                          <a:ea typeface="Microsoft YaHei" panose="020B0503020204020204" charset="-122"/>
                          <a:cs typeface="Times New Roman" panose="02020603050405020304" charset="0"/>
                        </a:rPr>
                        <a:t>(V)</a:t>
                      </a:r>
                      <a:r>
                        <a:rPr lang="zh-CN" altLang="en-US" sz="2000" b="1">
                          <a:latin typeface="Times New Roman" panose="02020603050405020304" charset="0"/>
                          <a:ea typeface="Microsoft YaHei" panose="020B0503020204020204" charset="-122"/>
                          <a:cs typeface="Times New Roman" panose="02020603050405020304" charset="0"/>
                          <a:sym typeface="+mn-ea"/>
                        </a:rPr>
                        <a:t>形</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latin typeface="Times New Roman" panose="02020603050405020304" charset="0"/>
                          <a:ea typeface="Microsoft YaHei" panose="020B0503020204020204" charset="-122"/>
                          <a:cs typeface="Times New Roman" panose="02020603050405020304" charset="0"/>
                        </a:rPr>
                        <a:t>正四面体</a:t>
                      </a:r>
                    </a:p>
                    <a:p>
                      <a:pPr marL="0" lvl="0" indent="0">
                        <a:buNone/>
                      </a:pPr>
                      <a:r>
                        <a:rPr lang="zh-CN" altLang="en-US" sz="2000" b="1">
                          <a:latin typeface="Times New Roman" panose="02020603050405020304" charset="0"/>
                          <a:ea typeface="Microsoft YaHei" panose="020B0503020204020204" charset="-122"/>
                          <a:cs typeface="Times New Roman" panose="02020603050405020304" charset="0"/>
                        </a:rPr>
                        <a:t>三角锥形、</a:t>
                      </a:r>
                      <a:r>
                        <a:rPr lang="zh-CN" altLang="en-US" sz="2000" b="1">
                          <a:latin typeface="Times New Roman" panose="02020603050405020304" charset="0"/>
                          <a:ea typeface="Microsoft YaHei" panose="020B0503020204020204" charset="-122"/>
                          <a:cs typeface="Times New Roman" panose="02020603050405020304" charset="0"/>
                          <a:sym typeface="+mn-ea"/>
                        </a:rPr>
                        <a:t>角</a:t>
                      </a:r>
                      <a:r>
                        <a:rPr lang="en-US" altLang="zh-CN" sz="2000" b="1">
                          <a:latin typeface="Times New Roman" panose="02020603050405020304" charset="0"/>
                          <a:ea typeface="Microsoft YaHei" panose="020B0503020204020204" charset="-122"/>
                          <a:cs typeface="Times New Roman" panose="02020603050405020304" charset="0"/>
                          <a:sym typeface="+mn-ea"/>
                        </a:rPr>
                        <a:t>(V)</a:t>
                      </a:r>
                      <a:r>
                        <a:rPr lang="zh-CN" altLang="en-US" sz="2000" b="1">
                          <a:latin typeface="Times New Roman" panose="02020603050405020304" charset="0"/>
                          <a:ea typeface="Microsoft YaHei" panose="020B0503020204020204" charset="-122"/>
                          <a:cs typeface="Times New Roman" panose="02020603050405020304" charset="0"/>
                          <a:sym typeface="+mn-ea"/>
                        </a:rPr>
                        <a:t>形</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3"/>
                  </a:ext>
                </a:extLst>
              </a:tr>
              <a:tr h="7645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b="1">
                          <a:solidFill>
                            <a:srgbClr val="C00000"/>
                          </a:solidFill>
                          <a:latin typeface="Times New Roman" panose="02020603050405020304" charset="0"/>
                          <a:ea typeface="Microsoft YaHei" panose="020B0503020204020204" charset="-122"/>
                        </a:rPr>
                        <a:t>示例</a:t>
                      </a: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BeCl</a:t>
                      </a:r>
                      <a:r>
                        <a:rPr lang="en-US" altLang="zh-CN" sz="2000" b="1" baseline="-25000">
                          <a:latin typeface="Times New Roman" panose="02020603050405020304" charset="0"/>
                          <a:ea typeface="Microsoft YaHei" panose="020B0503020204020204" charset="-122"/>
                          <a:cs typeface="Times New Roman" panose="02020603050405020304" charset="0"/>
                        </a:rPr>
                        <a:t>2</a:t>
                      </a:r>
                    </a:p>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CO</a:t>
                      </a:r>
                      <a:r>
                        <a:rPr lang="en-US" altLang="zh-CN" sz="2000" b="1" baseline="-25000">
                          <a:latin typeface="Times New Roman" panose="02020603050405020304" charset="0"/>
                          <a:ea typeface="Microsoft YaHei" panose="020B0503020204020204" charset="-122"/>
                          <a:cs typeface="Times New Roman" panose="02020603050405020304" charset="0"/>
                        </a:rPr>
                        <a:t>2</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BF</a:t>
                      </a:r>
                      <a:r>
                        <a:rPr lang="en-US" altLang="zh-CN" sz="2000" b="1" baseline="-25000">
                          <a:latin typeface="Times New Roman" panose="02020603050405020304" charset="0"/>
                          <a:ea typeface="Microsoft YaHei" panose="020B0503020204020204" charset="-122"/>
                          <a:cs typeface="Times New Roman" panose="02020603050405020304" charset="0"/>
                        </a:rPr>
                        <a:t>3</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2000" b="1">
                          <a:latin typeface="Times New Roman" panose="02020603050405020304" charset="0"/>
                          <a:ea typeface="Microsoft YaHei" panose="020B0503020204020204" charset="-122"/>
                          <a:cs typeface="Times New Roman" panose="02020603050405020304" charset="0"/>
                        </a:rPr>
                        <a:t>CH</a:t>
                      </a:r>
                      <a:r>
                        <a:rPr lang="en-US" altLang="zh-CN" sz="2000" b="1" baseline="-25000">
                          <a:latin typeface="Times New Roman" panose="02020603050405020304" charset="0"/>
                          <a:ea typeface="Microsoft YaHei" panose="020B0503020204020204" charset="-122"/>
                          <a:cs typeface="Times New Roman" panose="02020603050405020304" charset="0"/>
                        </a:rPr>
                        <a:t>4</a:t>
                      </a:r>
                      <a:r>
                        <a:rPr lang="en-US" altLang="zh-CN" sz="2000" b="1">
                          <a:latin typeface="Times New Roman" panose="02020603050405020304" charset="0"/>
                          <a:ea typeface="Microsoft YaHei" panose="020B0503020204020204" charset="-122"/>
                          <a:cs typeface="Times New Roman" panose="02020603050405020304" charset="0"/>
                        </a:rPr>
                        <a:t>  CCl</a:t>
                      </a:r>
                      <a:r>
                        <a:rPr lang="en-US" altLang="zh-CN" sz="2000" b="1" baseline="-25000">
                          <a:latin typeface="Times New Roman" panose="02020603050405020304" charset="0"/>
                          <a:ea typeface="Microsoft YaHei" panose="020B0503020204020204" charset="-122"/>
                          <a:cs typeface="Times New Roman" panose="02020603050405020304" charset="0"/>
                        </a:rPr>
                        <a:t>4</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4"/>
                  </a:ext>
                </a:extLst>
              </a:tr>
            </a:tbl>
          </a:graphicData>
        </a:graphic>
      </p:graphicFrame>
      <p:grpSp>
        <p:nvGrpSpPr>
          <p:cNvPr id="16" name="组合 15"/>
          <p:cNvGrpSpPr/>
          <p:nvPr/>
        </p:nvGrpSpPr>
        <p:grpSpPr>
          <a:xfrm>
            <a:off x="796925" y="2011045"/>
            <a:ext cx="4252595" cy="2523490"/>
            <a:chOff x="10393" y="3171"/>
            <a:chExt cx="6697" cy="3974"/>
          </a:xfrm>
        </p:grpSpPr>
        <p:sp>
          <p:nvSpPr>
            <p:cNvPr id="2" name="文本框 1"/>
            <p:cNvSpPr txBox="1"/>
            <p:nvPr/>
          </p:nvSpPr>
          <p:spPr>
            <a:xfrm>
              <a:off x="10393" y="3171"/>
              <a:ext cx="2980" cy="725"/>
            </a:xfrm>
            <a:prstGeom prst="rect">
              <a:avLst/>
            </a:prstGeom>
            <a:noFill/>
            <a:ln w="44450">
              <a:solidFill>
                <a:srgbClr val="C00000"/>
              </a:solidFill>
            </a:ln>
          </p:spPr>
          <p:txBody>
            <a:bodyPr wrap="square" rtlCol="0">
              <a:spAutoFit/>
            </a:bodyPr>
            <a:lstStyle/>
            <a:p>
              <a:r>
                <a:rPr lang="en-US" altLang="zh-CN" sz="2400" b="1">
                  <a:latin typeface="Times New Roman" panose="02020603050405020304" charset="0"/>
                  <a:cs typeface="Times New Roman" panose="02020603050405020304" charset="0"/>
                </a:rPr>
                <a:t>VSEPR</a:t>
              </a:r>
              <a:r>
                <a:rPr lang="zh-CN" altLang="en-US" sz="2400" b="1">
                  <a:latin typeface="Times New Roman" panose="02020603050405020304" charset="0"/>
                  <a:cs typeface="Times New Roman" panose="02020603050405020304" charset="0"/>
                </a:rPr>
                <a:t>理论</a:t>
              </a:r>
            </a:p>
          </p:txBody>
        </p:sp>
        <p:cxnSp>
          <p:nvCxnSpPr>
            <p:cNvPr id="3" name="直接箭头连接符 2"/>
            <p:cNvCxnSpPr>
              <a:stCxn id="2" idx="2"/>
            </p:cNvCxnSpPr>
            <p:nvPr/>
          </p:nvCxnSpPr>
          <p:spPr>
            <a:xfrm flipH="1">
              <a:off x="11870" y="3896"/>
              <a:ext cx="13" cy="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393" y="4796"/>
              <a:ext cx="3200" cy="725"/>
            </a:xfrm>
            <a:prstGeom prst="rect">
              <a:avLst/>
            </a:prstGeom>
            <a:noFill/>
            <a:ln w="44450">
              <a:solidFill>
                <a:srgbClr val="C00000"/>
              </a:solidFill>
            </a:ln>
          </p:spPr>
          <p:txBody>
            <a:bodyPr wrap="square" rtlCol="0">
              <a:spAutoFit/>
            </a:bodyPr>
            <a:lstStyle/>
            <a:p>
              <a:r>
                <a:rPr lang="zh-CN" sz="2400" b="1">
                  <a:latin typeface="Times New Roman" panose="02020603050405020304" charset="0"/>
                  <a:cs typeface="Times New Roman" panose="02020603050405020304" charset="0"/>
                </a:rPr>
                <a:t>价层电子对数</a:t>
              </a:r>
            </a:p>
          </p:txBody>
        </p:sp>
        <p:cxnSp>
          <p:nvCxnSpPr>
            <p:cNvPr id="10" name="直接箭头连接符 9"/>
            <p:cNvCxnSpPr/>
            <p:nvPr/>
          </p:nvCxnSpPr>
          <p:spPr>
            <a:xfrm flipH="1">
              <a:off x="11877" y="5521"/>
              <a:ext cx="13" cy="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393" y="6421"/>
              <a:ext cx="2804" cy="725"/>
            </a:xfrm>
            <a:prstGeom prst="rect">
              <a:avLst/>
            </a:prstGeom>
            <a:noFill/>
            <a:ln w="41275">
              <a:solidFill>
                <a:srgbClr val="C00000"/>
              </a:solidFill>
            </a:ln>
          </p:spPr>
          <p:txBody>
            <a:bodyPr wrap="square" rtlCol="0">
              <a:spAutoFit/>
            </a:bodyPr>
            <a:lstStyle/>
            <a:p>
              <a:r>
                <a:rPr lang="zh-CN" sz="2400" b="1">
                  <a:latin typeface="Times New Roman" panose="02020603050405020304" charset="0"/>
                  <a:cs typeface="Times New Roman" panose="02020603050405020304" charset="0"/>
                </a:rPr>
                <a:t>杂化轨道数</a:t>
              </a:r>
            </a:p>
          </p:txBody>
        </p:sp>
        <p:cxnSp>
          <p:nvCxnSpPr>
            <p:cNvPr id="14" name="直接箭头连接符 13"/>
            <p:cNvCxnSpPr/>
            <p:nvPr/>
          </p:nvCxnSpPr>
          <p:spPr>
            <a:xfrm>
              <a:off x="13606" y="5178"/>
              <a:ext cx="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4702" y="4796"/>
              <a:ext cx="2388" cy="725"/>
            </a:xfrm>
            <a:prstGeom prst="rect">
              <a:avLst/>
            </a:prstGeom>
            <a:noFill/>
            <a:ln w="41275">
              <a:solidFill>
                <a:srgbClr val="C00000"/>
              </a:solidFill>
            </a:ln>
          </p:spPr>
          <p:txBody>
            <a:bodyPr wrap="square" rtlCol="0">
              <a:spAutoFit/>
            </a:bodyPr>
            <a:lstStyle/>
            <a:p>
              <a:r>
                <a:rPr lang="zh-CN" sz="2400" b="1">
                  <a:latin typeface="Times New Roman" panose="02020603050405020304" charset="0"/>
                  <a:cs typeface="Times New Roman" panose="02020603050405020304" charset="0"/>
                </a:rPr>
                <a:t>空间构型</a:t>
              </a:r>
            </a:p>
          </p:txBody>
        </p:sp>
      </p:grpSp>
      <p:sp>
        <p:nvSpPr>
          <p:cNvPr id="104" name="文本框 103"/>
          <p:cNvSpPr txBox="1"/>
          <p:nvPr/>
        </p:nvSpPr>
        <p:spPr>
          <a:xfrm>
            <a:off x="689828" y="4869180"/>
            <a:ext cx="10909273" cy="1569660"/>
          </a:xfrm>
          <a:prstGeom prst="rect">
            <a:avLst/>
          </a:prstGeom>
          <a:solidFill>
            <a:schemeClr val="bg1"/>
          </a:solidFill>
          <a:ln w="38100">
            <a:solidFill>
              <a:srgbClr val="FFC000"/>
            </a:solidFill>
          </a:ln>
        </p:spPr>
        <p:txBody>
          <a:bodyPr wrap="square">
            <a:spAutoFit/>
          </a:bodyPr>
          <a:lstStyle/>
          <a:p>
            <a:pPr indent="0"/>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1</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OF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分子的空间构型为</a:t>
            </a:r>
            <a:r>
              <a:rPr lang="en-US" sz="2400" b="1" u="sng">
                <a:solidFill>
                  <a:srgbClr val="000000"/>
                </a:solidFill>
                <a:latin typeface="Times New Roman" panose="02020603050405020304" charset="0"/>
                <a:ea typeface="Microsoft YaHei" panose="020B0503020204020204" charset="-122"/>
                <a:cs typeface="Times New Roman" panose="02020603050405020304" charset="0"/>
              </a:rPr>
              <a:t>		</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p>
          <a:p>
            <a:pPr indent="0"/>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2</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CO</a:t>
            </a:r>
            <a:r>
              <a:rPr lang="en-US" sz="2400" b="1" baseline="-25000">
                <a:latin typeface="Times New Roman" panose="02020603050405020304" charset="0"/>
                <a:ea typeface="Microsoft YaHei" panose="020B0503020204020204" charset="-122"/>
                <a:cs typeface="Times New Roman" panose="02020603050405020304" charset="0"/>
              </a:rPr>
              <a:t>3</a:t>
            </a:r>
            <a:r>
              <a:rPr lang="en-US" sz="2400" b="1" baseline="30000">
                <a:latin typeface="Times New Roman" panose="02020603050405020304" charset="0"/>
                <a:ea typeface="Microsoft YaHei" panose="020B0503020204020204" charset="-122"/>
                <a:cs typeface="Times New Roman" panose="02020603050405020304" charset="0"/>
              </a:rPr>
              <a:t>2–</a:t>
            </a:r>
            <a:r>
              <a:rPr lang="zh-CN" sz="2400" b="1">
                <a:latin typeface="Times New Roman" panose="02020603050405020304" charset="0"/>
                <a:ea typeface="Microsoft YaHei" panose="020B0503020204020204" charset="-122"/>
                <a:cs typeface="Times New Roman" panose="02020603050405020304" charset="0"/>
              </a:rPr>
              <a:t>的空间构型是</a:t>
            </a:r>
            <a:r>
              <a:rPr lang="en-US" sz="2400" b="1">
                <a:latin typeface="Times New Roman" panose="02020603050405020304" charset="0"/>
                <a:ea typeface="Microsoft YaHei" panose="020B0503020204020204" charset="-122"/>
                <a:cs typeface="Times New Roman" panose="02020603050405020304" charset="0"/>
              </a:rPr>
              <a:t>________________</a:t>
            </a:r>
            <a:r>
              <a:rPr lang="zh-CN" sz="2400" b="1">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 </a:t>
            </a:r>
            <a:r>
              <a:rPr lang="en-US" sz="2400" b="1">
                <a:solidFill>
                  <a:srgbClr val="FF0000"/>
                </a:solidFill>
                <a:latin typeface="Times New Roman" panose="02020603050405020304" charset="0"/>
                <a:ea typeface="Microsoft YaHei" panose="020B0503020204020204" charset="-122"/>
                <a:cs typeface="Times New Roman" panose="02020603050405020304" charset="0"/>
              </a:rPr>
              <a:t> </a:t>
            </a:r>
            <a:r>
              <a:rPr lang="en-US" sz="2400" b="1">
                <a:solidFill>
                  <a:srgbClr val="4472C4"/>
                </a:solidFill>
                <a:latin typeface="Times New Roman" panose="02020603050405020304" charset="0"/>
                <a:ea typeface="Microsoft YaHei" panose="020B0503020204020204" charset="-122"/>
                <a:cs typeface="Times New Roman" panose="02020603050405020304" charset="0"/>
              </a:rPr>
              <a:t> </a:t>
            </a:r>
            <a:endParaRPr lang="zh-CN" sz="2400" b="1">
              <a:solidFill>
                <a:srgbClr val="FF0000"/>
              </a:solidFill>
              <a:latin typeface="Times New Roman" panose="02020603050405020304" charset="0"/>
              <a:ea typeface="Microsoft YaHei" panose="020B0503020204020204" charset="-122"/>
              <a:cs typeface="Times New Roman" panose="02020603050405020304" charset="0"/>
            </a:endParaRPr>
          </a:p>
          <a:p>
            <a:pPr indent="0"/>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rPr>
              <a:t>3</a:t>
            </a:r>
            <a:r>
              <a:rPr lang="zh-CN" sz="2400" b="1">
                <a:solidFill>
                  <a:srgbClr val="FF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下列分子或离子与</a:t>
            </a:r>
            <a:r>
              <a:rPr lang="en-US" sz="2400" b="1">
                <a:solidFill>
                  <a:srgbClr val="000000"/>
                </a:solidFill>
                <a:latin typeface="Times New Roman" panose="02020603050405020304" charset="0"/>
                <a:ea typeface="Microsoft YaHei" panose="020B0503020204020204" charset="-122"/>
                <a:cs typeface="Times New Roman" panose="02020603050405020304" charset="0"/>
              </a:rPr>
              <a:t>CO</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zh-CN" sz="2400" b="1">
                <a:solidFill>
                  <a:srgbClr val="000000"/>
                </a:solidFill>
                <a:latin typeface="Times New Roman" panose="02020603050405020304" charset="0"/>
                <a:ea typeface="Microsoft YaHei" panose="020B0503020204020204" charset="-122"/>
                <a:cs typeface="Times New Roman" panose="02020603050405020304" charset="0"/>
              </a:rPr>
              <a:t>具有相同类型化学键和立体构型的是</a:t>
            </a:r>
            <a:r>
              <a:rPr lang="en-US" sz="2400" b="1">
                <a:solidFill>
                  <a:srgbClr val="000000"/>
                </a:solidFill>
                <a:latin typeface="Times New Roman" panose="02020603050405020304" charset="0"/>
                <a:ea typeface="Microsoft YaHei" panose="020B0503020204020204" charset="-122"/>
                <a:cs typeface="Times New Roman" panose="02020603050405020304" charset="0"/>
              </a:rPr>
              <a:t>_____(</a:t>
            </a:r>
            <a:r>
              <a:rPr lang="zh-CN" sz="2400" b="1">
                <a:solidFill>
                  <a:srgbClr val="000000"/>
                </a:solidFill>
                <a:latin typeface="Times New Roman" panose="02020603050405020304" charset="0"/>
                <a:ea typeface="Microsoft YaHei" panose="020B0503020204020204" charset="-122"/>
                <a:cs typeface="Times New Roman" panose="02020603050405020304" charset="0"/>
              </a:rPr>
              <a:t>填标号</a:t>
            </a:r>
            <a:r>
              <a:rPr lang="en-US" sz="2400" b="1">
                <a:solidFill>
                  <a:srgbClr val="000000"/>
                </a:solidFill>
                <a:latin typeface="Times New Roman" panose="02020603050405020304" charset="0"/>
                <a:ea typeface="Microsoft YaHei" panose="020B0503020204020204" charset="-122"/>
                <a:cs typeface="Times New Roman" panose="02020603050405020304" charset="0"/>
              </a:rPr>
              <a:t>)</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p>
          <a:p>
            <a:pPr indent="0"/>
            <a:r>
              <a:rPr lang="en-US" sz="2400" b="1">
                <a:solidFill>
                  <a:srgbClr val="000000"/>
                </a:solidFill>
                <a:latin typeface="Times New Roman" panose="02020603050405020304" charset="0"/>
                <a:ea typeface="Microsoft YaHei" panose="020B0503020204020204" charset="-122"/>
                <a:cs typeface="Times New Roman" panose="02020603050405020304" charset="0"/>
              </a:rPr>
              <a:t>A</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SO</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en-US" sz="2400" b="1">
                <a:solidFill>
                  <a:srgbClr val="000000"/>
                </a:solidFill>
                <a:latin typeface="Times New Roman" panose="02020603050405020304" charset="0"/>
                <a:ea typeface="Microsoft YaHei" panose="020B0503020204020204" charset="-122"/>
                <a:cs typeface="Times New Roman" panose="02020603050405020304" charset="0"/>
              </a:rPr>
              <a:t>      B</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OCN</a:t>
            </a:r>
            <a:r>
              <a:rPr lang="en-US" sz="2400" b="1" baseline="30000">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     C</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HF</a:t>
            </a:r>
            <a:r>
              <a:rPr lang="en-US" sz="2400" b="1" baseline="-25000">
                <a:solidFill>
                  <a:srgbClr val="000000"/>
                </a:solidFill>
                <a:latin typeface="Times New Roman" panose="02020603050405020304" charset="0"/>
                <a:ea typeface="Microsoft YaHei" panose="020B0503020204020204" charset="-122"/>
                <a:cs typeface="Times New Roman" panose="02020603050405020304" charset="0"/>
              </a:rPr>
              <a:t>2</a:t>
            </a:r>
            <a:r>
              <a:rPr lang="en-US" sz="2400" b="1" baseline="30000">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solidFill>
                  <a:srgbClr val="000000"/>
                </a:solidFill>
                <a:latin typeface="Times New Roman" panose="02020603050405020304" charset="0"/>
                <a:ea typeface="Microsoft YaHei" panose="020B0503020204020204" charset="-122"/>
                <a:cs typeface="Times New Roman" panose="02020603050405020304" charset="0"/>
              </a:rPr>
              <a:t>     D</a:t>
            </a:r>
            <a:r>
              <a:rPr lang="zh-CN" sz="2400" b="1">
                <a:solidFill>
                  <a:srgbClr val="000000"/>
                </a:solidFill>
                <a:latin typeface="Times New Roman" panose="02020603050405020304" charset="0"/>
                <a:ea typeface="Microsoft YaHei" panose="020B0503020204020204" charset="-122"/>
                <a:cs typeface="Times New Roman" panose="02020603050405020304" charset="0"/>
              </a:rPr>
              <a:t>．</a:t>
            </a:r>
            <a:r>
              <a:rPr lang="en-US" sz="2400" b="1">
                <a:latin typeface="Times New Roman" panose="02020603050405020304" charset="0"/>
                <a:ea typeface="Microsoft YaHei" panose="020B0503020204020204" charset="-122"/>
                <a:cs typeface="Times New Roman" panose="02020603050405020304" charset="0"/>
              </a:rPr>
              <a:t>NO</a:t>
            </a:r>
            <a:r>
              <a:rPr lang="en-US" sz="2400" b="1" baseline="-25000">
                <a:latin typeface="Times New Roman" panose="02020603050405020304" charset="0"/>
                <a:ea typeface="Microsoft YaHei" panose="020B0503020204020204" charset="-122"/>
                <a:cs typeface="Times New Roman" panose="02020603050405020304" charset="0"/>
              </a:rPr>
              <a:t>2</a:t>
            </a:r>
            <a:r>
              <a:rPr lang="en-US" sz="2400" b="1" baseline="30000">
                <a:latin typeface="Times New Roman" panose="02020603050405020304" charset="0"/>
                <a:ea typeface="Microsoft YaHei" panose="020B0503020204020204" charset="-122"/>
                <a:cs typeface="Times New Roman" panose="02020603050405020304" charset="0"/>
              </a:rPr>
              <a:t>+</a:t>
            </a:r>
            <a:endParaRPr lang="en-US" altLang="en-US" sz="2400" b="1" baseline="30000">
              <a:latin typeface="Times New Roman" panose="02020603050405020304" charset="0"/>
              <a:ea typeface="Microsoft YaHei" panose="020B0503020204020204" charset="-122"/>
              <a:cs typeface="Times New Roman" panose="02020603050405020304" charset="0"/>
            </a:endParaRPr>
          </a:p>
        </p:txBody>
      </p:sp>
      <p:sp>
        <p:nvSpPr>
          <p:cNvPr id="17" name="文本框 16"/>
          <p:cNvSpPr txBox="1"/>
          <p:nvPr/>
        </p:nvSpPr>
        <p:spPr>
          <a:xfrm>
            <a:off x="9470451" y="5559277"/>
            <a:ext cx="630555" cy="460375"/>
          </a:xfrm>
          <a:prstGeom prst="rect">
            <a:avLst/>
          </a:prstGeom>
          <a:noFill/>
        </p:spPr>
        <p:txBody>
          <a:bodyPr wrap="square" rtlCol="0">
            <a:spAutoFit/>
          </a:bodyPr>
          <a:lstStyle/>
          <a:p>
            <a:pPr algn="l"/>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BD</a:t>
            </a:r>
            <a:endParaRPr lang="en-US" altLang="en-US" sz="2400" b="1" baseline="30000">
              <a:latin typeface="Times New Roman" panose="02020603050405020304" charset="0"/>
              <a:ea typeface="Microsoft YaHei" panose="020B0503020204020204" charset="-122"/>
              <a:cs typeface="Times New Roman" panose="02020603050405020304" charset="0"/>
            </a:endParaRPr>
          </a:p>
        </p:txBody>
      </p:sp>
      <p:sp>
        <p:nvSpPr>
          <p:cNvPr id="18" name="文本框 17"/>
          <p:cNvSpPr txBox="1"/>
          <p:nvPr/>
        </p:nvSpPr>
        <p:spPr>
          <a:xfrm>
            <a:off x="5101490" y="4869180"/>
            <a:ext cx="1264285" cy="460375"/>
          </a:xfrm>
          <a:prstGeom prst="rect">
            <a:avLst/>
          </a:prstGeom>
          <a:noFill/>
        </p:spPr>
        <p:txBody>
          <a:bodyPr wrap="square" rtlCol="0">
            <a:spAutoFit/>
          </a:bodyPr>
          <a:lstStyle/>
          <a:p>
            <a:pPr algn="l"/>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角</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(V)</a:t>
            </a:r>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形</a:t>
            </a:r>
            <a:endParaRPr lang="en-US" altLang="en-US" sz="2400" b="1" baseline="30000">
              <a:latin typeface="Times New Roman" panose="02020603050405020304" charset="0"/>
              <a:ea typeface="Microsoft YaHei" panose="020B0503020204020204" charset="-122"/>
              <a:cs typeface="Times New Roman" panose="02020603050405020304" charset="0"/>
            </a:endParaRPr>
          </a:p>
        </p:txBody>
      </p:sp>
      <p:sp>
        <p:nvSpPr>
          <p:cNvPr id="19" name="文本框 18"/>
          <p:cNvSpPr txBox="1"/>
          <p:nvPr/>
        </p:nvSpPr>
        <p:spPr>
          <a:xfrm>
            <a:off x="4511575" y="5203190"/>
            <a:ext cx="1854200" cy="460375"/>
          </a:xfrm>
          <a:prstGeom prst="rect">
            <a:avLst/>
          </a:prstGeom>
          <a:noFill/>
        </p:spPr>
        <p:txBody>
          <a:bodyPr wrap="square" rtlCol="0">
            <a:spAutoFit/>
          </a:bodyPr>
          <a:lstStyle/>
          <a:p>
            <a:pPr algn="l"/>
            <a:r>
              <a:rPr lang="zh-CN" sz="2400" b="1">
                <a:solidFill>
                  <a:srgbClr val="FF0000"/>
                </a:solidFill>
                <a:latin typeface="Times New Roman" panose="02020603050405020304" charset="0"/>
                <a:ea typeface="Microsoft YaHei" panose="020B0503020204020204" charset="-122"/>
                <a:cs typeface="Times New Roman" panose="02020603050405020304" charset="0"/>
                <a:sym typeface="+mn-ea"/>
              </a:rPr>
              <a:t>平面三角形</a:t>
            </a:r>
            <a:r>
              <a:rPr lang="en-US" sz="2400" b="1">
                <a:solidFill>
                  <a:srgbClr val="FF0000"/>
                </a:solidFill>
                <a:latin typeface="Times New Roman" panose="02020603050405020304" charset="0"/>
                <a:ea typeface="Microsoft YaHei" panose="020B0503020204020204" charset="-122"/>
                <a:cs typeface="Times New Roman" panose="02020603050405020304" charset="0"/>
                <a:sym typeface="+mn-ea"/>
              </a:rPr>
              <a:t> </a:t>
            </a:r>
            <a:endParaRPr lang="en-US" altLang="en-US" sz="2400" b="1" baseline="30000">
              <a:latin typeface="Times New Roman" panose="02020603050405020304" charset="0"/>
              <a:ea typeface="Microsoft YaHei" panose="020B0503020204020204" charset="-122"/>
              <a:cs typeface="Times New Roman" panose="020206030504050203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11"/>
                                        </p:tgtEl>
                                        <p:attrNameLst>
                                          <p:attrName>style.visibility</p:attrName>
                                        </p:attrNameLst>
                                      </p:cBhvr>
                                      <p:to>
                                        <p:strVal val="visible"/>
                                      </p:to>
                                    </p:se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 presetClass="entr" presetSubtype="0" fill="hold" grpId="2"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79255"/>
                                        </p:tgtEl>
                                        <p:attrNameLst>
                                          <p:attrName>style.visibility</p:attrName>
                                        </p:attrNameLst>
                                      </p:cBhvr>
                                      <p:to>
                                        <p:strVal val="visible"/>
                                      </p:to>
                                    </p:set>
                                    <p:animEffect transition="in" filter="dissolve">
                                      <p:cBhvr>
                                        <p:cTn id="24" dur="500"/>
                                        <p:tgtEl>
                                          <p:spTgt spid="179255"/>
                                        </p:tgtEl>
                                      </p:cBhvr>
                                    </p:animEffect>
                                  </p:childTnLst>
                                </p:cTn>
                              </p:par>
                              <p:par>
                                <p:cTn id="25" presetID="9"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1" grpId="2" animBg="1"/>
      <p:bldP spid="104" grpId="0" animBg="1"/>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ODRjOTRiZTc5OTdlODZhZWJmYjAzZDllOWZlNzI2NzcifQ=="/>
  <p:tag name="KSO_DOCER_TEMPLATE_OPEN_ONCE_MARK" val="1"/>
  <p:tag name="KSO_WPP_MARK_KEY" val="7f66eef5-cf61-46f6-a403-634bcf976a3e"/>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04.xml><?xml version="1.0" encoding="utf-8"?>
<p:tagLst xmlns:a="http://schemas.openxmlformats.org/drawingml/2006/main" xmlns:r="http://schemas.openxmlformats.org/officeDocument/2006/relationships" xmlns:p="http://schemas.openxmlformats.org/presentationml/2006/main">
  <p:tag name="KSO_WM_ASSEMBLE_CHIP_INDEX" val="f65cace338784585a316f3122a69fd03"/>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leftRight"/>
  <p:tag name="KSO_WM_TAG_VERSION" val="1.0"/>
  <p:tag name="KSO_WM_TEMPLATE_CATEGORY" val="chip"/>
  <p:tag name="KSO_WM_TEMPLATE_INDEX" val="20215020"/>
  <p:tag name="KSO_WM_UNIT_COMPATIBLE" val="0"/>
  <p:tag name="KSO_WM_UNIT_DEC_AREA_ID" val="b21c7aaadc904b5ea7d962ccd040bf64"/>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05.xml><?xml version="1.0" encoding="utf-8"?>
<p:tagLst xmlns:a="http://schemas.openxmlformats.org/drawingml/2006/main" xmlns:r="http://schemas.openxmlformats.org/officeDocument/2006/relationships" xmlns:p="http://schemas.openxmlformats.org/presentationml/2006/main">
  <p:tag name="KSO_WM_ASSEMBLE_CHIP_INDEX" val="14cfe4e0bb0643c59f24aa8f4dc9b834"/>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leftRight"/>
  <p:tag name="KSO_WM_TAG_VERSION" val="1.0"/>
  <p:tag name="KSO_WM_TEMPLATE_CATEGORY" val="chip"/>
  <p:tag name="KSO_WM_TEMPLATE_INDEX" val="20215020"/>
  <p:tag name="KSO_WM_UNIT_COMPATIBLE" val="0"/>
  <p:tag name="KSO_WM_UNIT_DEC_AREA_ID" val="6c0ca9b402f04d3a9c23a2783edb36a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06.xml><?xml version="1.0" encoding="utf-8"?>
<p:tagLst xmlns:a="http://schemas.openxmlformats.org/drawingml/2006/main" xmlns:r="http://schemas.openxmlformats.org/officeDocument/2006/relationships" xmlns:p="http://schemas.openxmlformats.org/presentationml/2006/main">
  <p:tag name="KSO_WM_ASSEMBLE_CHIP_INDEX" val="39e039bc1700447b8f5a7fe50ac2e5d3"/>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leftRight"/>
  <p:tag name="KSO_WM_TAG_VERSION" val="1.0"/>
  <p:tag name="KSO_WM_TEMPLATE_CATEGORY" val="chip"/>
  <p:tag name="KSO_WM_TEMPLATE_INDEX" val="20215020"/>
  <p:tag name="KSO_WM_UNIT_COMPATIBLE" val="0"/>
  <p:tag name="KSO_WM_UNIT_DEC_AREA_ID" val="2369b4771be847ec8cfd2042bed32af8"/>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13.xml><?xml version="1.0" encoding="utf-8"?>
<p:tagLst xmlns:a="http://schemas.openxmlformats.org/drawingml/2006/main" xmlns:r="http://schemas.openxmlformats.org/officeDocument/2006/relationships" xmlns:p="http://schemas.openxmlformats.org/presentationml/2006/main">
  <p:tag name="KSO_WM_ASSEMBLE_CHIP_INDEX" val="8eeca23323284b12b09dcc900ab580c6"/>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topBottom"/>
  <p:tag name="KSO_WM_TAG_VERSION" val="1.0"/>
  <p:tag name="KSO_WM_TEMPLATE_CATEGORY" val="chip"/>
  <p:tag name="KSO_WM_TEMPLATE_INDEX" val="20215020"/>
  <p:tag name="KSO_WM_UNIT_COMPATIBLE" val="0"/>
  <p:tag name="KSO_WM_UNIT_DEC_AREA_ID" val="9a582c96a1884900ab25bcd4ad2fcfea"/>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14.xml><?xml version="1.0" encoding="utf-8"?>
<p:tagLst xmlns:a="http://schemas.openxmlformats.org/drawingml/2006/main" xmlns:r="http://schemas.openxmlformats.org/officeDocument/2006/relationships" xmlns:p="http://schemas.openxmlformats.org/presentationml/2006/main">
  <p:tag name="KSO_WM_ASSEMBLE_CHIP_INDEX" val="99a1bc94b5ec46378e07ab8be366c54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topBottom"/>
  <p:tag name="KSO_WM_TAG_VERSION" val="1.0"/>
  <p:tag name="KSO_WM_TEMPLATE_CATEGORY" val="chip"/>
  <p:tag name="KSO_WM_TEMPLATE_INDEX" val="20215020"/>
  <p:tag name="KSO_WM_UNIT_COMPATIBLE" val="0"/>
  <p:tag name="KSO_WM_UNIT_DEC_AREA_ID" val="7fb6e06dadf5409ba5e4ef72dd72d1e9"/>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15.xml><?xml version="1.0" encoding="utf-8"?>
<p:tagLst xmlns:a="http://schemas.openxmlformats.org/drawingml/2006/main" xmlns:r="http://schemas.openxmlformats.org/officeDocument/2006/relationships" xmlns:p="http://schemas.openxmlformats.org/presentationml/2006/main">
  <p:tag name="KSO_WM_ASSEMBLE_CHIP_INDEX" val="3961de6266554bdca998cf3056a08218"/>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topBottom"/>
  <p:tag name="KSO_WM_TAG_VERSION" val="1.0"/>
  <p:tag name="KSO_WM_TEMPLATE_CATEGORY" val="chip"/>
  <p:tag name="KSO_WM_TEMPLATE_INDEX" val="20215020"/>
  <p:tag name="KSO_WM_UNIT_COMPATIBLE" val="0"/>
  <p:tag name="KSO_WM_UNIT_DEC_AREA_ID" val="fc842350a91d488bab8cbd2bef1b45ec"/>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22.xml><?xml version="1.0" encoding="utf-8"?>
<p:tagLst xmlns:a="http://schemas.openxmlformats.org/drawingml/2006/main" xmlns:r="http://schemas.openxmlformats.org/officeDocument/2006/relationships" xmlns:p="http://schemas.openxmlformats.org/presentationml/2006/main">
  <p:tag name="KSO_WM_ASSEMBLE_CHIP_INDEX" val="f403da270cde40ae8e249066dec5c49e"/>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bottomTop"/>
  <p:tag name="KSO_WM_TAG_VERSION" val="1.0"/>
  <p:tag name="KSO_WM_TEMPLATE_CATEGORY" val="chip"/>
  <p:tag name="KSO_WM_TEMPLATE_INDEX" val="20215020"/>
  <p:tag name="KSO_WM_UNIT_COMPATIBLE" val="0"/>
  <p:tag name="KSO_WM_UNIT_DEC_AREA_ID" val="ddad1f542fba4a0a9a8435fb33fa28fa"/>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23.xml><?xml version="1.0" encoding="utf-8"?>
<p:tagLst xmlns:a="http://schemas.openxmlformats.org/drawingml/2006/main" xmlns:r="http://schemas.openxmlformats.org/officeDocument/2006/relationships" xmlns:p="http://schemas.openxmlformats.org/presentationml/2006/main">
  <p:tag name="KSO_WM_ASSEMBLE_CHIP_INDEX" val="e826f06ccb944bf4ae60b214f7a01f1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bottomTop"/>
  <p:tag name="KSO_WM_TAG_VERSION" val="1.0"/>
  <p:tag name="KSO_WM_TEMPLATE_CATEGORY" val="chip"/>
  <p:tag name="KSO_WM_TEMPLATE_INDEX" val="20215020"/>
  <p:tag name="KSO_WM_UNIT_COMPATIBLE" val="0"/>
  <p:tag name="KSO_WM_UNIT_DEC_AREA_ID" val="7f62c1a4f08a4b7788e5c87737e763ae"/>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24.xml><?xml version="1.0" encoding="utf-8"?>
<p:tagLst xmlns:a="http://schemas.openxmlformats.org/drawingml/2006/main" xmlns:r="http://schemas.openxmlformats.org/officeDocument/2006/relationships" xmlns:p="http://schemas.openxmlformats.org/presentationml/2006/main">
  <p:tag name="KSO_WM_ASSEMBLE_CHIP_INDEX" val="943d4dc785e84282824f3a63469f8ddf"/>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bottomTop"/>
  <p:tag name="KSO_WM_TAG_VERSION" val="1.0"/>
  <p:tag name="KSO_WM_TEMPLATE_CATEGORY" val="chip"/>
  <p:tag name="KSO_WM_TEMPLATE_INDEX" val="20215020"/>
  <p:tag name="KSO_WM_UNIT_COMPATIBLE" val="0"/>
  <p:tag name="KSO_WM_UNIT_DEC_AREA_ID" val="3df12600d79c49888ac14c797f4de3df"/>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31.xml><?xml version="1.0" encoding="utf-8"?>
<p:tagLst xmlns:a="http://schemas.openxmlformats.org/drawingml/2006/main" xmlns:r="http://schemas.openxmlformats.org/officeDocument/2006/relationships" xmlns:p="http://schemas.openxmlformats.org/presentationml/2006/main">
  <p:tag name="KSO_WM_ASSEMBLE_CHIP_INDEX" val="140abd7b09e544f3abb9c3ab02871f54"/>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navigation"/>
  <p:tag name="KSO_WM_TAG_VERSION" val="1.0"/>
  <p:tag name="KSO_WM_TEMPLATE_CATEGORY" val="chip"/>
  <p:tag name="KSO_WM_TEMPLATE_INDEX" val="20215020"/>
  <p:tag name="KSO_WM_UNIT_COMPATIBLE" val="0"/>
  <p:tag name="KSO_WM_UNIT_DEC_AREA_ID" val="76384e2edc6148358540ce908fcd996e"/>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32.xml><?xml version="1.0" encoding="utf-8"?>
<p:tagLst xmlns:a="http://schemas.openxmlformats.org/drawingml/2006/main" xmlns:r="http://schemas.openxmlformats.org/officeDocument/2006/relationships" xmlns:p="http://schemas.openxmlformats.org/presentationml/2006/main">
  <p:tag name="KSO_WM_ASSEMBLE_CHIP_INDEX" val="0ff935274d044ea98850e50d0ded08f5"/>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navigation"/>
  <p:tag name="KSO_WM_TAG_VERSION" val="1.0"/>
  <p:tag name="KSO_WM_TEMPLATE_CATEGORY" val="chip"/>
  <p:tag name="KSO_WM_TEMPLATE_INDEX" val="20215020"/>
  <p:tag name="KSO_WM_UNIT_COMPATIBLE" val="0"/>
  <p:tag name="KSO_WM_UNIT_DEC_AREA_ID" val="d14dc1f413d44f80b9fc624b70d0f3e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33.xml><?xml version="1.0" encoding="utf-8"?>
<p:tagLst xmlns:a="http://schemas.openxmlformats.org/drawingml/2006/main" xmlns:r="http://schemas.openxmlformats.org/officeDocument/2006/relationships" xmlns:p="http://schemas.openxmlformats.org/presentationml/2006/main">
  <p:tag name="KSO_WM_ASSEMBLE_CHIP_INDEX" val="abf1a33db0684fdc87c3dd58a5e75e65"/>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navigation"/>
  <p:tag name="KSO_WM_TAG_VERSION" val="1.0"/>
  <p:tag name="KSO_WM_TEMPLATE_CATEGORY" val="chip"/>
  <p:tag name="KSO_WM_TEMPLATE_INDEX" val="20215020"/>
  <p:tag name="KSO_WM_UNIT_COMPATIBLE" val="0"/>
  <p:tag name="KSO_WM_UNIT_DEC_AREA_ID" val="3bde42022f25451fa4b3d7271064777b"/>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42.xml><?xml version="1.0" encoding="utf-8"?>
<p:tagLst xmlns:a="http://schemas.openxmlformats.org/drawingml/2006/main" xmlns:r="http://schemas.openxmlformats.org/officeDocument/2006/relationships" xmlns:p="http://schemas.openxmlformats.org/presentationml/2006/main">
  <p:tag name="KSO_WM_ASSEMBLE_CHIP_INDEX" val="bbe6f88858854bf1be9a427fa9bdb155"/>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belt"/>
  <p:tag name="KSO_WM_TAG_VERSION" val="1.0"/>
  <p:tag name="KSO_WM_TEMPLATE_CATEGORY" val="chip"/>
  <p:tag name="KSO_WM_TEMPLATE_INDEX" val="20215020"/>
  <p:tag name="KSO_WM_UNIT_COMPATIBLE" val="0"/>
  <p:tag name="KSO_WM_UNIT_DEC_AREA_ID" val="45f3b07fad5743668d394feecce4fddc"/>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143.xml><?xml version="1.0" encoding="utf-8"?>
<p:tagLst xmlns:a="http://schemas.openxmlformats.org/drawingml/2006/main" xmlns:r="http://schemas.openxmlformats.org/officeDocument/2006/relationships" xmlns:p="http://schemas.openxmlformats.org/presentationml/2006/main">
  <p:tag name="KSO_WM_ASSEMBLE_CHIP_INDEX" val="d07dfb7485444f78a2f4234af2ee19d0"/>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belt"/>
  <p:tag name="KSO_WM_TAG_VERSION" val="1.0"/>
  <p:tag name="KSO_WM_TEMPLATE_CATEGORY" val="chip"/>
  <p:tag name="KSO_WM_TEMPLATE_INDEX" val="20215020"/>
  <p:tag name="KSO_WM_UNIT_COMPATIBLE" val="0"/>
  <p:tag name="KSO_WM_UNIT_DEC_AREA_ID" val="2fab68ff08214ef9b56641b736fd38f7"/>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144.xml><?xml version="1.0" encoding="utf-8"?>
<p:tagLst xmlns:a="http://schemas.openxmlformats.org/drawingml/2006/main" xmlns:r="http://schemas.openxmlformats.org/officeDocument/2006/relationships" xmlns:p="http://schemas.openxmlformats.org/presentationml/2006/main">
  <p:tag name="KSO_WM_ASSEMBLE_CHIP_INDEX" val="a61ce7ff5a6d456582c269bd7694e60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belt"/>
  <p:tag name="KSO_WM_TAG_VERSION" val="1.0"/>
  <p:tag name="KSO_WM_TEMPLATE_CATEGORY" val="chip"/>
  <p:tag name="KSO_WM_TEMPLATE_INDEX" val="20215020"/>
  <p:tag name="KSO_WM_UNIT_COMPATIBLE" val="0"/>
  <p:tag name="KSO_WM_UNIT_DEC_AREA_ID" val="14934d4df72e499f8f3694908fefb826"/>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SLIDE_BACKGROUND_TYPE" val="general"/>
  <p:tag name="KSO_WM_SLIDE_BK_DARK_LIGHT" val="2"/>
  <p:tag name="KSO_WM_SLIDE_ID" val="custom20215020_1"/>
  <p:tag name="KSO_WM_SLIDE_INDEX" val="1"/>
  <p:tag name="KSO_WM_SLIDE_ITEM_CNT" val="0"/>
  <p:tag name="KSO_WM_SLIDE_LAYOUT" val="a_b_f"/>
  <p:tag name="KSO_WM_SLIDE_LAYOUT_CNT" val="1_1_1"/>
  <p:tag name="KSO_WM_SLIDE_LAYOUT_INFO" val="{&quot;id&quot;:&quot;2020-11-11T09:32:55&quot;,&quot;maxSize&quot;:{&quot;size1&quot;:33.623340747974538},&quot;minSize&quot;:{&quot;size1&quot;:26.523340747974537},&quot;normalSize&quot;:{&quot;size1&quot;:33.623340747974538},&quot;subLayout&quot;:[{&quot;id&quot;:&quot;2020-11-11T09:32:55&quot;,&quot;margin&quot;:{&quot;bottom&quot;:0.16466294229030609,&quot;left&quot;:5.3140788078308105,&quot;right&quot;:5.3068466186523438,&quot;top&quot;:2.8221666812896729},&quot;type&quot;:0},{&quot;id&quot;:&quot;2020-11-11T09:32:55&quot;,&quot;maxSize&quot;:{&quot;size1&quot;:32.249701545248755},&quot;minSize&quot;:{&quot;size1&quot;:19.849701545248752},&quot;normalSize&quot;:{&quot;size1&quot;:19.849701545248752},&quot;subLayout&quot;:[{&quot;id&quot;:&quot;2020-11-11T09:32:55&quot;,&quot;margin&quot;:{&quot;bottom&quot;:0.11683502048254013,&quot;left&quot;:5.3140788078308105,&quot;right&quot;:5.3068466186523438,&quot;top&quot;:0.071698114275932312},&quot;type&quot;:0},{&quot;id&quot;:&quot;2020-11-11T09:32:55&quot;,&quot;margin&quot;:{&quot;bottom&quot;:2.8221719264984131,&quot;left&quot;:5.3140788078308105,&quot;right&quot;:5.3068466186523438,&quot;top&quot;:0.11952608078718185},&quot;type&quot;:0}],&quot;type&quot;:0}],&quot;type&quot;:0}"/>
  <p:tag name="KSO_WM_SLIDE_POSITION" val="130*79"/>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aa41e40f63d42c4847739d"/>
  <p:tag name="KSO_WM_TEMPLATE_ASSEMBLE_XID" val="5fab3f17b46e6ebd99076d0a"/>
  <p:tag name="KSO_WM_TEMPLATE_CATEGORY" val="custom"/>
  <p:tag name="KSO_WM_TEMPLATE_COLOR_TYPE" val="1"/>
  <p:tag name="KSO_WM_TEMPLATE_INDEX" val="20215020"/>
  <p:tag name="KSO_WM_TEMPLATE_MASTER_THUMB_INDEX" val="13"/>
  <p:tag name="KSO_WM_TEMPLATE_MASTER_TYPE" val="1"/>
  <p:tag name="KSO_WM_TEMPLATE_SUBCATEGORY" val="21"/>
  <p:tag name="KSO_WM_TEMPLATE_THUMBS_INDEX" val="1、7、13、14、15、47"/>
</p:tagLst>
</file>

<file path=ppt/tags/tag151.xml><?xml version="1.0" encoding="utf-8"?>
<p:tagLst xmlns:a="http://schemas.openxmlformats.org/drawingml/2006/main" xmlns:r="http://schemas.openxmlformats.org/officeDocument/2006/relationships" xmlns:p="http://schemas.openxmlformats.org/presentationml/2006/main">
  <p:tag name="KSO_WM_ASSEMBLE_CHIP_INDEX" val="b8151b03d5a74b25b89a13aaa8004e45"/>
  <p:tag name="KSO_WM_BEAUTIFY_FLAG" val="#wm#"/>
  <p:tag name="KSO_WM_CHIP_FILLAREA_FILL_RULE" val="{&quot;fill_align&quot;:&quot;cm&quot;,&quot;fill_mode&quot;:&quot;adaptive&quot;,&quot;sacle_strategy&quot;:&quot;smart&quot;}"/>
  <p:tag name="KSO_WM_CHIP_GROUPID" val="5eccc115ec5f7d17b1744893"/>
  <p:tag name="KSO_WM_CHIP_XID" val="5eccc10bec5f7d17b1744890"/>
  <p:tag name="KSO_WM_TAG_VERSION" val="1.0"/>
  <p:tag name="KSO_WM_TEMPLATE_CATEGORY" val="custom"/>
  <p:tag name="KSO_WM_TEMPLATE_INDEX" val="20215020"/>
  <p:tag name="KSO_WM_UNIT_BLOCK" val="0"/>
  <p:tag name="KSO_WM_UNIT_COMPATIBLE" val="0"/>
  <p:tag name="KSO_WM_UNIT_DEC_AREA_ID" val="820b359ba1854bd3a15824d026f41afc"/>
  <p:tag name="KSO_WM_UNIT_DEFAULT_FONT" val="18;24;2"/>
  <p:tag name="KSO_WM_UNIT_DIAGRAM_ISNUMVISUAL" val="0"/>
  <p:tag name="KSO_WM_UNIT_DIAGRAM_ISREFERUNIT" val="0"/>
  <p:tag name="KSO_WM_UNIT_HIGHLIGHT" val="0"/>
  <p:tag name="KSO_WM_UNIT_ID" val="custom20215020_1*b*1"/>
  <p:tag name="KSO_WM_UNIT_INDEX" val="1"/>
  <p:tag name="KSO_WM_UNIT_ISCONTENTSTITLE" val="0"/>
  <p:tag name="KSO_WM_UNIT_ISNUMDGMTITLE" val="0"/>
  <p:tag name="KSO_WM_UNIT_LAYERLEVEL" val="1"/>
  <p:tag name="KSO_WM_UNIT_NOCLEAR" val="0"/>
  <p:tag name="KSO_WM_UNIT_PRESET_TEXT" val="单/击/此/处/添/加/副/标/题/内/容"/>
  <p:tag name="KSO_WM_UNIT_TEXT_FILL_FORE_SCHEMECOLOR_INDEX" val="13"/>
  <p:tag name="KSO_WM_UNIT_TEXT_FILL_FORE_SCHEMECOLOR_INDEX_BRIGHTNESS" val="0.35"/>
  <p:tag name="KSO_WM_UNIT_TEXT_FILL_TYPE" val="1"/>
  <p:tag name="KSO_WM_UNIT_TYPE" val="b"/>
  <p:tag name="KSO_WM_UNIT_VALUE" val="64"/>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ζ10ζ11ζ2ζ3ζ4ζ5ζ6ζ7ζ8ζ9-1"/>
  <p:tag name="KSO_WM_TAG_VERSION" val="1.0"/>
  <p:tag name="KSO_WM_TEMPLATE_CATEGORY" val="crop"/>
  <p:tag name="KSO_WM_TEMPLATE_INDEX" val="20201177"/>
  <p:tag name="KSO_WM_UNIT_COMPATIBLE" val="0"/>
  <p:tag name="KSO_WM_UNIT_DIAGRAM_ISNUMVISUAL" val="0"/>
  <p:tag name="KSO_WM_UNIT_DIAGRAM_ISREFERUNIT" val="0"/>
  <p:tag name="KSO_WM_UNIT_HIGHLIGHT" val="0"/>
  <p:tag name="KSO_WM_UNIT_ID" val="crop20201177_1*i*1"/>
  <p:tag name="KSO_WM_UNIT_INDEX" val="1"/>
  <p:tag name="KSO_WM_UNIT_LAYERLEVEL" val="1"/>
  <p:tag name="KSO_WM_UNIT_TYPE" val="i"/>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31"/>
  <p:tag name="KSO_WM_BLIP_RECT_LEFT" val="0"/>
  <p:tag name="KSO_WM_BLIP_RECT_RIGHT" val="-317"/>
  <p:tag name="KSO_WM_BLIP_RECT_TOP" val="-131"/>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11"/>
  <p:tag name="KSO_WM_UNIT_INDEX" val="1_1_11"/>
  <p:tag name="KSO_WM_UNIT_LAYERLEVEL" val="1_1_1"/>
  <p:tag name="KSO_WM_UNIT_TYPE" val="ζ_h_d"/>
  <p:tag name="KSO_WM_UNIT_VALUE" val="443*511"/>
  <p:tag name="PICTUREFILLRANGE" val="75ff6261-9cbf-4cb2-8a14-9f346994ef62"/>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5"/>
  <p:tag name="KSO_WM_BLIP_RECT_LEFT" val="0"/>
  <p:tag name="KSO_WM_BLIP_RECT_RIGHT" val="-317"/>
  <p:tag name="KSO_WM_BLIP_RECT_TOP" val="-236"/>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1"/>
  <p:tag name="KSO_WM_UNIT_INDEX" val="1_1_1"/>
  <p:tag name="KSO_WM_UNIT_LAYERLEVEL" val="1_1_1"/>
  <p:tag name="KSO_WM_UNIT_TYPE" val="ζ_h_d"/>
  <p:tag name="KSO_WM_UNIT_VALUE" val="443*511"/>
  <p:tag name="PICTUREFILLRANGE" val="75ff6261-9cbf-4cb2-8a14-9f346994ef62"/>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84"/>
  <p:tag name="KSO_WM_BLIP_RECT_LEFT" val="-79"/>
  <p:tag name="KSO_WM_BLIP_RECT_RIGHT" val="-238"/>
  <p:tag name="KSO_WM_BLIP_RECT_TOP" val="-78"/>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2"/>
  <p:tag name="KSO_WM_UNIT_INDEX" val="1_1_2"/>
  <p:tag name="KSO_WM_UNIT_LAYERLEVEL" val="1_1_1"/>
  <p:tag name="KSO_WM_UNIT_TYPE" val="ζ_h_d"/>
  <p:tag name="KSO_WM_UNIT_VALUE" val="443*511"/>
  <p:tag name="PICTUREFILLRANGE" val="75ff6261-9cbf-4cb2-8a14-9f346994ef62"/>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78"/>
  <p:tag name="KSO_WM_BLIP_RECT_LEFT" val="-79"/>
  <p:tag name="KSO_WM_BLIP_RECT_RIGHT" val="-238"/>
  <p:tag name="KSO_WM_BLIP_RECT_TOP" val="-184"/>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3"/>
  <p:tag name="KSO_WM_UNIT_INDEX" val="1_1_3"/>
  <p:tag name="KSO_WM_UNIT_LAYERLEVEL" val="1_1_1"/>
  <p:tag name="KSO_WM_UNIT_TYPE" val="ζ_h_d"/>
  <p:tag name="KSO_WM_UNIT_VALUE" val="443*511"/>
  <p:tag name="PICTUREFILLRANGE" val="75ff6261-9cbf-4cb2-8a14-9f346994ef62"/>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36"/>
  <p:tag name="KSO_WM_BLIP_RECT_LEFT" val="-159"/>
  <p:tag name="KSO_WM_BLIP_RECT_RIGHT" val="-159"/>
  <p:tag name="KSO_WM_BLIP_RECT_TOP" val="-25"/>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4"/>
  <p:tag name="KSO_WM_UNIT_INDEX" val="1_1_4"/>
  <p:tag name="KSO_WM_UNIT_LAYERLEVEL" val="1_1_1"/>
  <p:tag name="KSO_WM_UNIT_TYPE" val="ζ_h_d"/>
  <p:tag name="KSO_WM_UNIT_VALUE" val="443*511"/>
  <p:tag name="PICTUREFILLRANGE" val="75ff6261-9cbf-4cb2-8a14-9f346994ef62"/>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31"/>
  <p:tag name="KSO_WM_BLIP_RECT_LEFT" val="-159"/>
  <p:tag name="KSO_WM_BLIP_RECT_RIGHT" val="-159"/>
  <p:tag name="KSO_WM_BLIP_RECT_TOP" val="-131"/>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5"/>
  <p:tag name="KSO_WM_UNIT_INDEX" val="1_1_5"/>
  <p:tag name="KSO_WM_UNIT_LAYERLEVEL" val="1_1_1"/>
  <p:tag name="KSO_WM_UNIT_TYPE" val="ζ_h_d"/>
  <p:tag name="KSO_WM_UNIT_VALUE" val="443*511"/>
  <p:tag name="PICTUREFILLRANGE" val="75ff6261-9cbf-4cb2-8a14-9f346994ef62"/>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5"/>
  <p:tag name="KSO_WM_BLIP_RECT_LEFT" val="-159"/>
  <p:tag name="KSO_WM_BLIP_RECT_RIGHT" val="-159"/>
  <p:tag name="KSO_WM_BLIP_RECT_TOP" val="-236"/>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6"/>
  <p:tag name="KSO_WM_UNIT_INDEX" val="1_1_6"/>
  <p:tag name="KSO_WM_UNIT_LAYERLEVEL" val="1_1_1"/>
  <p:tag name="KSO_WM_UNIT_TYPE" val="ζ_h_d"/>
  <p:tag name="KSO_WM_UNIT_VALUE" val="443*511"/>
  <p:tag name="PICTUREFILLRANGE" val="75ff6261-9cbf-4cb2-8a14-9f346994ef62"/>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84"/>
  <p:tag name="KSO_WM_BLIP_RECT_LEFT" val="-238"/>
  <p:tag name="KSO_WM_BLIP_RECT_RIGHT" val="-79"/>
  <p:tag name="KSO_WM_BLIP_RECT_TOP" val="-78"/>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7"/>
  <p:tag name="KSO_WM_UNIT_INDEX" val="1_1_7"/>
  <p:tag name="KSO_WM_UNIT_LAYERLEVEL" val="1_1_1"/>
  <p:tag name="KSO_WM_UNIT_TYPE" val="ζ_h_d"/>
  <p:tag name="KSO_WM_UNIT_VALUE" val="442*511"/>
  <p:tag name="PICTUREFILLRANGE" val="75ff6261-9cbf-4cb2-8a14-9f346994ef62"/>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78"/>
  <p:tag name="KSO_WM_BLIP_RECT_LEFT" val="-238"/>
  <p:tag name="KSO_WM_BLIP_RECT_RIGHT" val="-79"/>
  <p:tag name="KSO_WM_BLIP_RECT_TOP" val="-184"/>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8"/>
  <p:tag name="KSO_WM_UNIT_INDEX" val="1_1_8"/>
  <p:tag name="KSO_WM_UNIT_LAYERLEVEL" val="1_1_1"/>
  <p:tag name="KSO_WM_UNIT_TYPE" val="ζ_h_d"/>
  <p:tag name="KSO_WM_UNIT_VALUE" val="442*511"/>
  <p:tag name="PICTUREFILLRANGE" val="75ff6261-9cbf-4cb2-8a14-9f346994ef62"/>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131"/>
  <p:tag name="KSO_WM_BLIP_RECT_LEFT" val="-318"/>
  <p:tag name="KSO_WM_BLIP_RECT_RIGHT" val="0"/>
  <p:tag name="KSO_WM_BLIP_RECT_TOP" val="-131"/>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9"/>
  <p:tag name="KSO_WM_UNIT_INDEX" val="1_1_9"/>
  <p:tag name="KSO_WM_UNIT_LAYERLEVEL" val="1_1_1"/>
  <p:tag name="KSO_WM_UNIT_TYPE" val="ζ_h_d"/>
  <p:tag name="KSO_WM_UNIT_VALUE" val="443*511"/>
  <p:tag name="PICTUREFILLRANGE" val="75ff6261-9cbf-4cb2-8a14-9f346994ef62"/>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BLIP_RECT_BOTTOM" val="-237"/>
  <p:tag name="KSO_WM_BLIP_RECT_LEFT" val="-318"/>
  <p:tag name="KSO_WM_BLIP_RECT_RIGHT" val="0"/>
  <p:tag name="KSO_WM_BLIP_RECT_TOP" val="-25"/>
  <p:tag name="KSO_WM_CREATIVE_CROP_HEIGHT" val="465.66"/>
  <p:tag name="KSO_WM_CREATIVE_CROP_ORG_HEIGHT" val="540"/>
  <p:tag name="KSO_WM_CREATIVE_CROP_ORG_WIDTH" val="720"/>
  <p:tag name="KSO_WM_CREATIVE_CROP_TEMPLATE_ID" val="3251885"/>
  <p:tag name="KSO_WM_CREATIVE_CROP_VERSION" val="1"/>
  <p:tag name="KSO_WM_CREATIVE_CROP_WIDTH" val="720"/>
  <p:tag name="KSO_WM_DIAGRAM_GROUP_CODE" val="1606443427"/>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10"/>
  <p:tag name="KSO_WM_UNIT_INDEX" val="1_1_10"/>
  <p:tag name="KSO_WM_UNIT_LAYERLEVEL" val="1_1_1"/>
  <p:tag name="KSO_WM_UNIT_TYPE" val="ζ_h_d"/>
  <p:tag name="KSO_WM_UNIT_VALUE" val="442*511"/>
  <p:tag name="PICTUREFILLRANGE" val="75ff6261-9cbf-4cb2-8a14-9f346994ef62"/>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TABLE_ENDDRAG_ORIGIN_RECT" val="255*33"/>
  <p:tag name="TABLE_ENDDRAG_RECT" val="646*496*255*33"/>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1.xml><?xml version="1.0" encoding="utf-8"?>
<p:tagLst xmlns:a="http://schemas.openxmlformats.org/drawingml/2006/main" xmlns:r="http://schemas.openxmlformats.org/officeDocument/2006/relationships" xmlns:p="http://schemas.openxmlformats.org/presentationml/2006/main">
  <p:tag name="KSO_WM_UNIT_TABLE_BEAUTIFY" val="smartTable{229baadf-7685-476a-af18-cb1bb3670b37}"/>
  <p:tag name="TABLE_ENDDRAG_ORIGIN_RECT" val="504*134"/>
  <p:tag name="TABLE_ENDDRAG_RECT" val="417*138*504*134"/>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6.xml><?xml version="1.0" encoding="utf-8"?>
<p:tagLst xmlns:a="http://schemas.openxmlformats.org/drawingml/2006/main" xmlns:r="http://schemas.openxmlformats.org/officeDocument/2006/relationships" xmlns:p="http://schemas.openxmlformats.org/presentationml/2006/main">
  <p:tag name="KSO_WM_UNIT_TABLE_BEAUTIFY" val="smartTable{229baadf-7685-476a-af18-cb1bb3670b37}"/>
  <p:tag name="TABLE_ENDDRAG_ORIGIN_RECT" val="389*225"/>
  <p:tag name="TABLE_ENDDRAG_RECT" val="554*138*389*225"/>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3.xml><?xml version="1.0" encoding="utf-8"?>
<p:tagLst xmlns:a="http://schemas.openxmlformats.org/drawingml/2006/main" xmlns:r="http://schemas.openxmlformats.org/officeDocument/2006/relationships" xmlns:p="http://schemas.openxmlformats.org/presentationml/2006/main">
  <p:tag name="KSO_WM_UNIT_TABLE_BEAUTIFY" val="smartTable{f0060664-2966-4063-818e-b64fb75b8ecc}"/>
  <p:tag name="TABLE_ENDDRAG_ORIGIN_RECT" val="258*87"/>
  <p:tag name="TABLE_ENDDRAG_RECT" val="476*135*258*87"/>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VALUE" val="159"/>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VALUE" val="159"/>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TABLE_ENDDRAG_ORIGIN_RECT" val="191*39"/>
  <p:tag name="TABLE_ENDDRAG_RECT" val="144*255*191*39"/>
</p:tagLst>
</file>

<file path=ppt/tags/tag211.xml><?xml version="1.0" encoding="utf-8"?>
<p:tagLst xmlns:a="http://schemas.openxmlformats.org/drawingml/2006/main" xmlns:r="http://schemas.openxmlformats.org/officeDocument/2006/relationships" xmlns:p="http://schemas.openxmlformats.org/presentationml/2006/main">
  <p:tag name="TABLE_ENDDRAG_ORIGIN_RECT" val="191*39"/>
  <p:tag name="TABLE_ENDDRAG_RECT" val="144*255*191*39"/>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VALUE" val="159"/>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VALUE" val="159"/>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18.xml><?xml version="1.0" encoding="utf-8"?>
<p:tagLst xmlns:a="http://schemas.openxmlformats.org/drawingml/2006/main" xmlns:r="http://schemas.openxmlformats.org/officeDocument/2006/relationships" xmlns:p="http://schemas.openxmlformats.org/presentationml/2006/main">
  <p:tag name="KSO_WM_UNIT_TABLE_BEAUTIFY" val="smartTable{cadd02cc-29af-4728-8d56-7126467394d2}"/>
  <p:tag name="TABLE_ENDDRAG_ORIGIN_RECT" val="385*96"/>
  <p:tag name="TABLE_ENDDRAG_RECT" val="31*435*385*96"/>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VALUE" val="159"/>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41.xml><?xml version="1.0" encoding="utf-8"?>
<p:tagLst xmlns:a="http://schemas.openxmlformats.org/drawingml/2006/main" xmlns:r="http://schemas.openxmlformats.org/officeDocument/2006/relationships" xmlns:p="http://schemas.openxmlformats.org/presentationml/2006/main">
  <p:tag name="KSO_WM_UNIT_TABLE_BEAUTIFY" val="smartTable{c0fc472b-2b28-4f54-b55c-ad032b1640b2}"/>
  <p:tag name="TABLE_ENDDRAG_ORIGIN_RECT" val="326*145"/>
  <p:tag name="TABLE_ENDDRAG_RECT" val="128*353*326*145"/>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navigation&quot;]"/>
  <p:tag name="KSO_WM_SLIDE_CAN_ADD_NAVIGATION" val="1"/>
  <p:tag name="KSO_WM_SLIDE_ID" val="custom20215020_16"/>
  <p:tag name="KSO_WM_SLIDE_INDEX" val="16"/>
  <p:tag name="KSO_WM_SLIDE_ITEM_CNT" val="0"/>
  <p:tag name="KSO_WM_SLIDE_LAYOUT" val="a_i_h"/>
  <p:tag name="KSO_WM_SLIDE_LAYOUT_CNT" val="1_1_2"/>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3.5},&quot;minSize&quot;:{&quot;size1&quot;:13.5},&quot;maxSize&quot;:{&quot;size1&quot;:13.5},&quot;edge&quot;:{&quot;left&quot;:true,&quot;top&quot;:true,&quot;right&quot;:true,&quot;bottom&quot;:true},&quot;subLayout&quot;:[{&quot;direction&quot;:0,&quot;horizontalAlign&quot;:-1,&quot;verticalAlign&quot;:-1,&quot;type&quot;:0,&quot;diagramDirection&quot;:0,&quot;canSetOverLayout&quot;:0,&quot;isOverLayout&quot;:0,&quot;margin&quot;:{&quot;left&quot;:1.69,&quot;top&quot;:0.43,&quot;right&quot;:1.69,&quot;bottom&quot;:0.43},&quot;marginOverLayout&quot;:{&quot;left&quot;:-0.035,&quot;top&quot;:-0.035,&quot;right&quot;:-0.035,&quot;bottom&quot;:-0.035},&quot;edge&quot;:{&quot;left&quot;:true,&quot;top&quot;:true,&quot;right&quot;:true,&quot;bottom&quot;:false},&quot;backgroundInfo&quot;:[{&quot;type&quot;:&quot;navigation&quot;,&quot;left&quot;:0.0,&quot;top&quot;:0.0,&quot;right&quot;:0.0,&quot;bottom&quot;:0.0,&quot;leftAbs&quot;:false,&quot;topAbs&quot;:false,&quot;rightAbs&quot;:false,&quot;bottomAbs&quot;:false}]},{&quot;direction&quot;:1,&quot;horizontalAlign&quot;:-1,&quot;verticalAlign&quot;:-1,&quot;type&quot;:0,&quot;diagramDirection&quot;:0,&quot;canSetOverLayout&quot;:0,&quot;isOverLayout&quot;:0,&quot;marginOverLayout&quot;:{&quot;left&quot;:-0.035,&quot;top&quot;:-0.035,&quot;right&quot;:-0.035,&quot;bottom&quot;:-0.035},&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marginOverLayout&quot;:{&quot;left&quot;:-0.035,&quot;top&quot;:-0.035,&quot;right&quot;:-0.035,&quot;bottom&quot;:-0.035},&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marginOverLayout&quot;:{&quot;left&quot;:-0.035,&quot;top&quot;:-0.035,&quot;right&quot;:-0.035,&quot;bottom&quot;:-0.035},&quot;edge&quot;:{&quot;left&quot;:false,&quot;top&quot;:false,&quot;right&quot;:true,&quot;bottom&quot;:true}}]}]}"/>
  <p:tag name="KSO_WM_SLIDE_POSITION" val="47.9556*125.305"/>
  <p:tag name="KSO_WM_SLIDE_RATIO" val="1.777778"/>
  <p:tag name="KSO_WM_SLIDE_SIZE" val="864.095*311.886"/>
  <p:tag name="KSO_WM_SLIDE_SUBTYPE" val="picTxt"/>
  <p:tag name="KSO_WM_SLIDE_TYPE" val="text"/>
  <p:tag name="KSO_WM_SPECIAL_SOURCE" val="bdnull"/>
  <p:tag name="KSO_WM_TAG_VERSION" val="1.0"/>
  <p:tag name="KSO_WM_TEMPLATE_CATEGORY" val="custom"/>
  <p:tag name="KSO_WM_TEMPLATE_COLOR_TYPE" val="1"/>
  <p:tag name="KSO_WM_TEMPLATE_INDEX" val="20215020"/>
  <p:tag name="KSO_WM_TEMPLATE_MASTER_TYPE" val="0"/>
  <p:tag name="KSO_WM_TEMPLATE_SUBCATEGORY" val="0"/>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 name="KSO_WM_UNIT_BK_DARK_LIGHT" val="1"/>
  <p:tag name="KSO_WM_UNIT_BLOCK" val="0"/>
  <p:tag name="KSO_WM_UNIT_COMPATIBLE" val="0"/>
  <p:tag name="KSO_WM_UNIT_DECORATE_INFO" val="{&quot;DecorateInfoX&quot;:{&quot;IsLeft&quot;:true,&quot;IsRight&quot;:false,&quot;IsAbs&quot;:true},&quot;DecorateInfoY&quot;:{&quot;IsTop&quot;:true,&quot;IsBottom&quot;:false,&quot;IsAbs&quot;:true},&quot;DecorateInfoW&quot;:{&quot;IsAbs&quot;:true},&quot;DecorateInfoH&quot;:{&quot;IsAbs&quot;:true}}"/>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custom20215020_16*i*1"/>
  <p:tag name="KSO_WM_UNIT_INDEX" val="1"/>
  <p:tag name="KSO_WM_UNIT_LAYERLEVEL" val="1"/>
  <p:tag name="KSO_WM_UNIT_SM_LIMIT_TYPE"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endPage&quot;],&quot;aspect_ratio&quot;:&quot;16:9&quot;}"/>
  <p:tag name="KSO_WM_CHIP_XID" val="5ec34a930ac41c4a0a525d3e"/>
  <p:tag name="KSO_WM_SLIDE_BACKGROUND_TYPE" val="general"/>
  <p:tag name="KSO_WM_SLIDE_BK_DARK_LIGHT" val="2"/>
  <p:tag name="KSO_WM_SLIDE_ID" val="custom20215020_47"/>
  <p:tag name="KSO_WM_SLIDE_INDEX" val="47"/>
  <p:tag name="KSO_WM_SLIDE_ITEM_CNT" val="0"/>
  <p:tag name="KSO_WM_SLIDE_LAYOUT" val="a_f"/>
  <p:tag name="KSO_WM_SLIDE_LAYOUT_CNT" val="1_1"/>
  <p:tag name="KSO_WM_SLIDE_LAYOUT_INFO" val="{&quot;id&quot;:&quot;2020-11-11T09:33:03&quot;,&quot;maxSize&quot;:{&quot;size1&quot;:50.191049420392069},&quot;minSize&quot;:{&quot;size1&quot;:38.291049420392063},&quot;normalSize&quot;:{&quot;size1&quot;:44.891049420392072},&quot;subLayout&quot;:[{&quot;id&quot;:&quot;2020-11-11T09:33:03&quot;,&quot;margin&quot;:{&quot;bottom&quot;:0.25587353110313416,&quot;left&quot;:4.5896391868591309,&quot;right&quot;:4.5824065208435059,&quot;top&quot;:4.9621210098266602},&quot;type&quot;:0},{&quot;id&quot;:&quot;2020-11-11T09:33:03&quot;,&quot;margin&quot;:{&quot;bottom&quot;:4.9621267318725586,&quot;left&quot;:4.5896391868591309,&quot;right&quot;:4.5824065208435059,&quot;top&quot;:0.2944597601890564},&quot;type&quot;:0}],&quot;type&quot;:0}"/>
  <p:tag name="KSO_WM_SLIDE_POSITION" val="130*79"/>
  <p:tag name="KSO_WM_SLIDE_SIZE" val="700*380"/>
  <p:tag name="KSO_WM_SLIDE_SUBTYPE" val="pureTxt"/>
  <p:tag name="KSO_WM_SLIDE_SUPPORT_FEATURE_TYPE" val="0"/>
  <p:tag name="KSO_WM_SLIDE_TYPE" val="endPage"/>
  <p:tag name="KSO_WM_SPECIAL_SOURCE" val="bdnull"/>
  <p:tag name="KSO_WM_TAG_VERSION" val="1.0"/>
  <p:tag name="KSO_WM_TEMPLATE_ASSEMBLE_GROUPID" val="5faa41e40f63d42c4847739d"/>
  <p:tag name="KSO_WM_TEMPLATE_ASSEMBLE_XID" val="5fab3f17b46e6ebd99076d12"/>
  <p:tag name="KSO_WM_TEMPLATE_CATEGORY" val="custom"/>
  <p:tag name="KSO_WM_TEMPLATE_COLOR_TYPE" val="1"/>
  <p:tag name="KSO_WM_TEMPLATE_INDEX" val="20215020"/>
  <p:tag name="KSO_WM_TEMPLATE_MASTER_TYPE" val="1"/>
  <p:tag name="KSO_WM_TEMPLATE_SUBCATEGORY" val="21"/>
</p:tagLst>
</file>

<file path=ppt/tags/tag267.xml><?xml version="1.0" encoding="utf-8"?>
<p:tagLst xmlns:a="http://schemas.openxmlformats.org/drawingml/2006/main" xmlns:r="http://schemas.openxmlformats.org/officeDocument/2006/relationships" xmlns:p="http://schemas.openxmlformats.org/presentationml/2006/main">
  <p:tag name="KSO_WM_ASSEMBLE_CHIP_INDEX" val="ec5be99acbce4758b3eaf20c51969ed6"/>
  <p:tag name="KSO_WM_BEAUTIFY_FLAG" val="#wm#"/>
  <p:tag name="KSO_WM_CHIP_FILLAREA_FILL_RULE" val="{&quot;fill_align&quot;:&quot;cm&quot;,&quot;fill_mode&quot;:&quot;adaptive&quot;,&quot;sacle_strategy&quot;:&quot;smart&quot;}"/>
  <p:tag name="KSO_WM_CHIP_GROUPID" val="5ebdf5a90ac41c4a0a525507"/>
  <p:tag name="KSO_WM_CHIP_XID" val="5ebdf5a90ac41c4a0a525508"/>
  <p:tag name="KSO_WM_TAG_VERSION" val="1.0"/>
  <p:tag name="KSO_WM_TEMPLATE_CATEGORY" val="custom"/>
  <p:tag name="KSO_WM_TEMPLATE_INDEX" val="20215020"/>
  <p:tag name="KSO_WM_UNIT_BLOCK" val="0"/>
  <p:tag name="KSO_WM_UNIT_COMPATIBLE" val="0"/>
  <p:tag name="KSO_WM_UNIT_DEC_AREA_ID" val="82b7c928a14848fb99d4b9a7b154c5c2"/>
  <p:tag name="KSO_WM_UNIT_DEFAULT_FONT" val="24;80;4"/>
  <p:tag name="KSO_WM_UNIT_DIAGRAM_ISNUMVISUAL" val="0"/>
  <p:tag name="KSO_WM_UNIT_DIAGRAM_ISREFERUNIT" val="0"/>
  <p:tag name="KSO_WM_UNIT_HIGHLIGHT" val="0"/>
  <p:tag name="KSO_WM_UNIT_ID" val="custom20215020_47*a*1"/>
  <p:tag name="KSO_WM_UNIT_INDEX" val="1"/>
  <p:tag name="KSO_WM_UNIT_ISCONTENTSTITLE" val="0"/>
  <p:tag name="KSO_WM_UNIT_ISNUMDGMTITLE" val="0"/>
  <p:tag name="KSO_WM_UNIT_LAYERLEVEL" val="1"/>
  <p:tag name="KSO_WM_UNIT_NOCLEAR" val="1"/>
  <p:tag name="KSO_WM_UNIT_PRESET_TEXT" val="THANKS"/>
  <p:tag name="KSO_WM_UNIT_TEXT_FILL_FORE_SCHEMECOLOR_INDEX" val="13"/>
  <p:tag name="KSO_WM_UNIT_TEXT_FILL_FORE_SCHEMECOLOR_INDEX_BRIGHTNESS" val="0.15"/>
  <p:tag name="KSO_WM_UNIT_TEXT_FILL_TYPE" val="1"/>
  <p:tag name="KSO_WM_UNIT_TYPE" val="a"/>
  <p:tag name="KSO_WM_UNIT_VALUE" val="10"/>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15020"/>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15020"/>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020"/>
</p:tagLst>
</file>

<file path=ppt/tags/tag66.xml><?xml version="1.0" encoding="utf-8"?>
<p:tagLst xmlns:a="http://schemas.openxmlformats.org/drawingml/2006/main" xmlns:r="http://schemas.openxmlformats.org/officeDocument/2006/relationships" xmlns:p="http://schemas.openxmlformats.org/presentationml/2006/main">
  <p:tag name="KSO_WM_ASSEMBLE_CHIP_INDEX" val="95d9a1865a2c4a05b9ede80102b9d307"/>
  <p:tag name="KSO_WM_BEAUTIFY_FLAG" val="#wm#"/>
  <p:tag name="KSO_WM_CHIP_FILLAREA_FILL_RULE" val="{&quot;fill_align&quot;:&quot;cm&quot;,&quot;fill_effect&quot;:[],&quot;fill_mode&quot;:&quot;adaptive&quot;,&quot;sacle_strategy&quot;:&quot;stretch&quot;}"/>
  <p:tag name="KSO_WM_CHIP_GROUPID" val="5faa41e40f63d42c4847739d"/>
  <p:tag name="KSO_WM_CHIP_XID" val="5faa41e40f63d42c4847739e"/>
  <p:tag name="KSO_WM_TAG_VERSION" val="1.0"/>
  <p:tag name="KSO_WM_TEMPLATE_CATEGORY" val="chip"/>
  <p:tag name="KSO_WM_TEMPLATE_INDEX" val="20215020"/>
  <p:tag name="KSO_WM_UNIT_COMPATIBLE" val="0"/>
  <p:tag name="KSO_WM_UNIT_DEC_AREA_ID" val="0b847ab448dd416eab65bf9d2e5fa27a"/>
  <p:tag name="KSO_WM_UNIT_DEC_CHANGEPICRESERVED" val="1"/>
  <p:tag name="KSO_WM_UNIT_DEC_SUPPORTCHANGEPIC" val="0"/>
  <p:tag name="KSO_WM_UNIT_DECORATE_INFO" val=""/>
  <p:tag name="KSO_WM_UNIT_DIAGRAM_ISNUMVISUAL" val="0"/>
  <p:tag name="KSO_WM_UNIT_DIAGRAM_ISREFERUNIT" val="0"/>
  <p:tag name="KSO_WM_UNIT_HIGHLIGHT" val="0"/>
  <p:tag name="KSO_WM_UNIT_ID" val="chip20215020_1*i*1"/>
  <p:tag name="KSO_WM_UNIT_INDEX" val="1"/>
  <p:tag name="KSO_WM_UNIT_LAYERLEVEL" val="1"/>
  <p:tag name="KSO_WM_UNIT_SM_LIMIT_TYPE" val=""/>
  <p:tag name="KSO_WM_UNIT_SUBTYPE" val="u"/>
  <p:tag name="KSO_WM_UNIT_TYPE" val="i"/>
</p:tagLst>
</file>

<file path=ppt/tags/tag67.xml><?xml version="1.0" encoding="utf-8"?>
<p:tagLst xmlns:a="http://schemas.openxmlformats.org/drawingml/2006/main" xmlns:r="http://schemas.openxmlformats.org/officeDocument/2006/relationships" xmlns:p="http://schemas.openxmlformats.org/presentationml/2006/main">
  <p:tag name="KSO_WM_ASSEMBLE_CHIP_INDEX" val="b8151b03d5a74b25b89a13aaa8004e45"/>
  <p:tag name="KSO_WM_BEAUTIFY_FLAG" val="#wm#"/>
  <p:tag name="KSO_WM_CHIP_FILLAREA_FILL_RULE" val="{&quot;fill_align&quot;:&quot;cm&quot;,&quot;fill_mode&quot;:&quot;adaptive&quot;,&quot;sacle_strategy&quot;:&quot;smart&quot;}"/>
  <p:tag name="KSO_WM_CHIP_GROUPID" val="5eccc115ec5f7d17b1744893"/>
  <p:tag name="KSO_WM_CHIP_XID" val="5eccc10bec5f7d17b1744890"/>
  <p:tag name="KSO_WM_TAG_VERSION" val="1.0"/>
  <p:tag name="KSO_WM_TEMPLATE_ASSEMBLE_GROUPID" val="5faa41e40f63d42c4847739d"/>
  <p:tag name="KSO_WM_TEMPLATE_ASSEMBLE_XID" val="5fab3f17b46e6ebd99076d0a"/>
  <p:tag name="KSO_WM_TEMPLATE_CATEGORY" val="custom"/>
  <p:tag name="KSO_WM_TEMPLATE_INDEX" val="20215020"/>
  <p:tag name="KSO_WM_UNIT_BLOCK" val="0"/>
  <p:tag name="KSO_WM_UNIT_COMPATIBLE" val="0"/>
  <p:tag name="KSO_WM_UNIT_DEC_AREA_ID" val="820b359ba1854bd3a15824d026f41afc"/>
  <p:tag name="KSO_WM_UNIT_DEFAULT_FONT" val="18;24;2"/>
  <p:tag name="KSO_WM_UNIT_DIAGRAM_ISNUMVISUAL" val="0"/>
  <p:tag name="KSO_WM_UNIT_DIAGRAM_ISREFERUNIT" val="0"/>
  <p:tag name="KSO_WM_UNIT_HIGHLIGHT" val="0"/>
  <p:tag name="KSO_WM_UNIT_ID" val="custom20215020_1*b*1"/>
  <p:tag name="KSO_WM_UNIT_INDEX" val="1"/>
  <p:tag name="KSO_WM_UNIT_ISCONTENTSTITLE" val="0"/>
  <p:tag name="KSO_WM_UNIT_ISNUMDGMTITLE" val="0"/>
  <p:tag name="KSO_WM_UNIT_LAYERLEVEL" val="1"/>
  <p:tag name="KSO_WM_UNIT_NOCLEAR" val="0"/>
  <p:tag name="KSO_WM_UNIT_PRESET_TEXT" val="单/击/此/处/添/加/副/标/题/内/容"/>
  <p:tag name="KSO_WM_UNIT_TEXT_FILL_FORE_SCHEMECOLOR_INDEX" val="13"/>
  <p:tag name="KSO_WM_UNIT_TEXT_FILL_FORE_SCHEMECOLOR_INDEX_BRIGHTNESS" val="0.35"/>
  <p:tag name="KSO_WM_UNIT_TEXT_FILL_TYPE" val="1"/>
  <p:tag name="KSO_WM_UNIT_TYPE" val="b"/>
  <p:tag name="KSO_WM_UNIT_VALUE" val="64"/>
</p:tagLst>
</file>

<file path=ppt/tags/tag68.xml><?xml version="1.0" encoding="utf-8"?>
<p:tagLst xmlns:a="http://schemas.openxmlformats.org/drawingml/2006/main" xmlns:r="http://schemas.openxmlformats.org/officeDocument/2006/relationships" xmlns:p="http://schemas.openxmlformats.org/presentationml/2006/main">
  <p:tag name="KSO_WM_ASSEMBLE_CHIP_INDEX" val="b8151b03d5a74b25b89a13aaa8004e45"/>
  <p:tag name="KSO_WM_BEAUTIFY_FLAG" val="#wm#"/>
  <p:tag name="KSO_WM_CHIP_FILLAREA_FILL_RULE" val="{&quot;fill_align&quot;:&quot;cm&quot;,&quot;fill_mode&quot;:&quot;adaptive&quot;,&quot;sacle_strategy&quot;:&quot;smart&quot;}"/>
  <p:tag name="KSO_WM_CHIP_GROUPID" val="5eccc115ec5f7d17b1744893"/>
  <p:tag name="KSO_WM_CHIP_XID" val="5eccc10bec5f7d17b1744890"/>
  <p:tag name="KSO_WM_TAG_VERSION" val="1.0"/>
  <p:tag name="KSO_WM_TEMPLATE_ASSEMBLE_GROUPID" val="5faa41e40f63d42c4847739d"/>
  <p:tag name="KSO_WM_TEMPLATE_ASSEMBLE_XID" val="5fab3f17b46e6ebd99076d0a"/>
  <p:tag name="KSO_WM_TEMPLATE_CATEGORY" val="custom"/>
  <p:tag name="KSO_WM_TEMPLATE_INDEX" val="20215020"/>
  <p:tag name="KSO_WM_UNIT_BLOCK" val="0"/>
  <p:tag name="KSO_WM_UNIT_COMPATIBLE" val="0"/>
  <p:tag name="KSO_WM_UNIT_DEC_AREA_ID" val="448321a4422a4ff9a56594f4cc870c89"/>
  <p:tag name="KSO_WM_UNIT_DEFAULT_FONT" val="60;80;4"/>
  <p:tag name="KSO_WM_UNIT_DIAGRAM_ISNUMVISUAL" val="0"/>
  <p:tag name="KSO_WM_UNIT_DIAGRAM_ISREFERUNIT" val="0"/>
  <p:tag name="KSO_WM_UNIT_HIGHLIGHT" val="0"/>
  <p:tag name="KSO_WM_UNIT_ID" val="custom20215020_1*a*1"/>
  <p:tag name="KSO_WM_UNIT_INDEX" val="1"/>
  <p:tag name="KSO_WM_UNIT_ISCONTENTSTITLE" val="0"/>
  <p:tag name="KSO_WM_UNIT_ISNUMDGMTITLE" val="0"/>
  <p:tag name="KSO_WM_UNIT_LAYERLEVEL" val="1"/>
  <p:tag name="KSO_WM_UNIT_NOCLEAR" val="0"/>
  <p:tag name="KSO_WM_UNIT_PRESET_TEXT" val="追逐梦想 勇往直前"/>
  <p:tag name="KSO_WM_UNIT_TEXT_FILL_FORE_SCHEMECOLOR_INDEX" val="13"/>
  <p:tag name="KSO_WM_UNIT_TEXT_FILL_FORE_SCHEMECOLOR_INDEX_BRIGHTNESS" val="0.15"/>
  <p:tag name="KSO_WM_UNIT_TEXT_FILL_TYPE" val="1"/>
  <p:tag name="KSO_WM_UNIT_TYPE" val="a"/>
  <p:tag name="KSO_WM_UNIT_VALUE" val="9"/>
</p:tagLst>
</file>

<file path=ppt/tags/tag69.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71.xml><?xml version="1.0" encoding="utf-8"?>
<p:tagLst xmlns:a="http://schemas.openxmlformats.org/drawingml/2006/main" xmlns:r="http://schemas.openxmlformats.org/officeDocument/2006/relationships" xmlns:p="http://schemas.openxmlformats.org/presentationml/2006/main">
  <p:tag name="KSO_WM_ASSEMBLE_CHIP_INDEX" val="d70faa1b13584720b82f22a7599fe4fd"/>
  <p:tag name="KSO_WM_BEAUTIFY_FLAG" val="#wm#"/>
  <p:tag name="KSO_WM_CHIP_FILLAREA_FILL_RULE" val="{&quot;fill_align&quot;:&quot;lm&quot;,&quot;fill_effect&quot;:[],&quot;fill_mode&quot;:&quot;adaptive&quot;,&quot;sacle_strategy&quot;:&quot;stretch&quot;}"/>
  <p:tag name="KSO_WM_CHIP_GROUPID" val="5faa41e40f63d42c4847739d"/>
  <p:tag name="KSO_WM_CHIP_XID" val="5faa41e40f63d42c4847739f"/>
  <p:tag name="KSO_WM_TAG_VERSION" val="1.0"/>
  <p:tag name="KSO_WM_TEMPLATE_CATEGORY" val="chip"/>
  <p:tag name="KSO_WM_TEMPLATE_INDEX" val="20215020"/>
  <p:tag name="KSO_WM_UNIT_COMPATIBLE" val="0"/>
  <p:tag name="KSO_WM_UNIT_DEC_AREA_ID" val="8f35c3469d004840b6ce6cbe661daf73"/>
  <p:tag name="KSO_WM_UNIT_DECORATE_INFO" val=""/>
  <p:tag name="KSO_WM_UNIT_DIAGRAM_ISNUMVISUAL" val="0"/>
  <p:tag name="KSO_WM_UNIT_DIAGRAM_ISREFERUNIT" val="0"/>
  <p:tag name="KSO_WM_UNIT_HIGHLIGHT" val="0"/>
  <p:tag name="KSO_WM_UNIT_ID" val="chip20215020_2*i*1"/>
  <p:tag name="KSO_WM_UNIT_INDEX" val="1"/>
  <p:tag name="KSO_WM_UNIT_LAYERLEVEL" val="1"/>
  <p:tag name="KSO_WM_UNIT_SM_LIMIT_TYPE" val=""/>
  <p:tag name="KSO_WM_UNIT_SUBTYPE" val="t"/>
  <p:tag name="KSO_WM_UNIT_TYPE" val="i"/>
</p:tagLst>
</file>

<file path=ppt/tags/tag72.xml><?xml version="1.0" encoding="utf-8"?>
<p:tagLst xmlns:a="http://schemas.openxmlformats.org/drawingml/2006/main" xmlns:r="http://schemas.openxmlformats.org/officeDocument/2006/relationships" xmlns:p="http://schemas.openxmlformats.org/presentationml/2006/main">
  <p:tag name="KSO_WM_ASSEMBLE_CHIP_INDEX" val="10b1d4579fb1485c8a044e9b21c1211c"/>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0611e43eb80b41e184a8443503efa441"/>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3.xml><?xml version="1.0" encoding="utf-8"?>
<p:tagLst xmlns:a="http://schemas.openxmlformats.org/drawingml/2006/main" xmlns:r="http://schemas.openxmlformats.org/officeDocument/2006/relationships" xmlns:p="http://schemas.openxmlformats.org/presentationml/2006/main">
  <p:tag name="KSO_WM_ASSEMBLE_CHIP_INDEX" val="196b54f6f50f4e0189ba8aed226434cd"/>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0a7c88671fbe423597183ea936273e7f"/>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74.xml><?xml version="1.0" encoding="utf-8"?>
<p:tagLst xmlns:a="http://schemas.openxmlformats.org/drawingml/2006/main" xmlns:r="http://schemas.openxmlformats.org/officeDocument/2006/relationships" xmlns:p="http://schemas.openxmlformats.org/presentationml/2006/main">
  <p:tag name="KSO_WM_ASSEMBLE_CHIP_INDEX" val="b5cc9cf2e339465e957d4360e0ba9810"/>
  <p:tag name="KSO_WM_BEAUTIFY_FLAG" val="#wm#"/>
  <p:tag name="KSO_WM_CHIP_FILLAREA_FILL_RULE" val="{&quot;fill_align&quot;:&quot;cm&quot;,&quot;fill_mode&quot;:&quot;adaptive&quot;,&quot;sacle_strategy&quot;:&quot;smart&quot;}"/>
  <p:tag name="KSO_WM_CHIP_GROUPID" val="5ebe40d00ac41c4a0a525616"/>
  <p:tag name="KSO_WM_CHIP_XID" val="5ebe40d00ac41c4a0a525617"/>
  <p:tag name="KSO_WM_TAG_VERSION" val="1.0"/>
  <p:tag name="KSO_WM_TEMPLATE_ASSEMBLE_GROUPID" val="5faa41e40f63d42c4847739d"/>
  <p:tag name="KSO_WM_TEMPLATE_ASSEMBLE_XID" val="5fab3f17b46e6ebd99076cd4"/>
  <p:tag name="KSO_WM_TEMPLATE_CATEGORY" val="custom"/>
  <p:tag name="KSO_WM_TEMPLATE_INDEX" val="20215020"/>
  <p:tag name="KSO_WM_UNIT_BLOCK" val="0"/>
  <p:tag name="KSO_WM_UNIT_COMPATIBLE" val="0"/>
  <p:tag name="KSO_WM_UNIT_DEC_AREA_ID" val="37cb1827c6254ff3a8ce0a003e3a0086"/>
  <p:tag name="KSO_WM_UNIT_DEFAULT_FONT" val="14;18;2"/>
  <p:tag name="KSO_WM_UNIT_DIAGRAM_ISNUMVISUAL" val="0"/>
  <p:tag name="KSO_WM_UNIT_DIAGRAM_ISREFERUNIT" val="0"/>
  <p:tag name="KSO_WM_UNIT_HIGHLIGHT" val="0"/>
  <p:tag name="KSO_WM_UNIT_ID" val="custom20215020_1*b*1"/>
  <p:tag name="KSO_WM_UNIT_INDEX" val="1"/>
  <p:tag name="KSO_WM_UNIT_ISCONTENTSTITLE" val="0"/>
  <p:tag name="KSO_WM_UNIT_ISNUMDGMTITLE" val="0"/>
  <p:tag name="KSO_WM_UNIT_LAYERLEVEL" val="1"/>
  <p:tag name="KSO_WM_UNIT_NOCLEAR" val="0"/>
  <p:tag name="KSO_WM_UNIT_PRESET_TEXT" val="单击此处添加副标题内容"/>
  <p:tag name="KSO_WM_UNIT_TEXT_FILL_FORE_SCHEMECOLOR_INDEX" val="13"/>
  <p:tag name="KSO_WM_UNIT_TEXT_FILL_FORE_SCHEMECOLOR_INDEX_BRIGHTNESS" val="0.35"/>
  <p:tag name="KSO_WM_UNIT_TEXT_FILL_TYPE" val="1"/>
  <p:tag name="KSO_WM_UNIT_TYPE" val="b"/>
  <p:tag name="KSO_WM_UNIT_VALUE" val="87"/>
</p:tagLst>
</file>

<file path=ppt/tags/tag75.xml><?xml version="1.0" encoding="utf-8"?>
<p:tagLst xmlns:a="http://schemas.openxmlformats.org/drawingml/2006/main" xmlns:r="http://schemas.openxmlformats.org/officeDocument/2006/relationships" xmlns:p="http://schemas.openxmlformats.org/presentationml/2006/main">
  <p:tag name="KSO_WM_ASSEMBLE_CHIP_INDEX" val="b5cc9cf2e339465e957d4360e0ba9810"/>
  <p:tag name="KSO_WM_BEAUTIFY_FLAG" val="#wm#"/>
  <p:tag name="KSO_WM_CHIP_FILLAREA_FILL_RULE" val="{&quot;fill_align&quot;:&quot;cm&quot;,&quot;fill_mode&quot;:&quot;adaptive&quot;,&quot;sacle_strategy&quot;:&quot;smart&quot;}"/>
  <p:tag name="KSO_WM_CHIP_GROUPID" val="5ebe40d00ac41c4a0a525616"/>
  <p:tag name="KSO_WM_CHIP_XID" val="5ebe40d00ac41c4a0a525617"/>
  <p:tag name="KSO_WM_TAG_VERSION" val="1.0"/>
  <p:tag name="KSO_WM_TEMPLATE_ASSEMBLE_GROUPID" val="5faa41e40f63d42c4847739d"/>
  <p:tag name="KSO_WM_TEMPLATE_ASSEMBLE_XID" val="5fab3f17b46e6ebd99076cd4"/>
  <p:tag name="KSO_WM_TEMPLATE_CATEGORY" val="custom"/>
  <p:tag name="KSO_WM_TEMPLATE_INDEX" val="20215020"/>
  <p:tag name="KSO_WM_UNIT_BLOCK" val="0"/>
  <p:tag name="KSO_WM_UNIT_COMPATIBLE" val="0"/>
  <p:tag name="KSO_WM_UNIT_DEC_AREA_ID" val="d1cee2a3ff9a41d08653e8cec1142ffc"/>
  <p:tag name="KSO_WM_UNIT_DEFAULT_FONT" val="40;56;4"/>
  <p:tag name="KSO_WM_UNIT_DIAGRAM_ISNUMVISUAL" val="0"/>
  <p:tag name="KSO_WM_UNIT_DIAGRAM_ISREFERUNIT" val="0"/>
  <p:tag name="KSO_WM_UNIT_HIGHLIGHT" val="0"/>
  <p:tag name="KSO_WM_UNIT_ID" val="custom20215020_1*a*1"/>
  <p:tag name="KSO_WM_UNIT_INDEX" val="1"/>
  <p:tag name="KSO_WM_UNIT_ISCONTENTSTITLE" val="0"/>
  <p:tag name="KSO_WM_UNIT_ISNUMDGMTITLE" val="0"/>
  <p:tag name="KSO_WM_UNIT_LAYERLEVEL" val="1"/>
  <p:tag name="KSO_WM_UNIT_NOCLEAR" val="0"/>
  <p:tag name="KSO_WM_UNIT_PRESET_TEXT" val="单击添加大标题"/>
  <p:tag name="KSO_WM_UNIT_TEXT_FILL_FORE_SCHEMECOLOR_INDEX" val="13"/>
  <p:tag name="KSO_WM_UNIT_TEXT_FILL_FORE_SCHEMECOLOR_INDEX_BRIGHTNESS" val="0.15"/>
  <p:tag name="KSO_WM_UNIT_TEXT_FILL_TYPE" val="1"/>
  <p:tag name="KSO_WM_UNIT_TYPE" val="a"/>
  <p:tag name="KSO_WM_UNIT_VALUE" val="11"/>
</p:tagLst>
</file>

<file path=ppt/tags/tag76.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7.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78.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79.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ASSEMBLE_CHIP_INDEX" val="86a0e3ac51cf46ed957b949866745a5d"/>
  <p:tag name="KSO_WM_BEAUTIFY_FLAG" val="#wm#"/>
  <p:tag name="KSO_WM_CHIP_FILLAREA_FILL_RULE" val="{&quot;fill_align&quot;:&quot;lm&quot;,&quot;fill_effect&quot;:[],&quot;fill_mode&quot;:&quot;adaptive&quot;,&quot;sacle_strategy&quot;:&quot;stretch&quot;}"/>
  <p:tag name="KSO_WM_CHIP_GROUPID" val="5faa41e40f63d42c4847739d"/>
  <p:tag name="KSO_WM_CHIP_XID" val="5faa41e40f63d42c4847739f"/>
  <p:tag name="KSO_WM_TAG_VERSION" val="1.0"/>
  <p:tag name="KSO_WM_TEMPLATE_CATEGORY" val="chip"/>
  <p:tag name="KSO_WM_TEMPLATE_INDEX" val="20215020"/>
  <p:tag name="KSO_WM_UNIT_COMPATIBLE" val="0"/>
  <p:tag name="KSO_WM_UNIT_DEC_AREA_ID" val="d0f831481c364412bd9df5e87e23d1f2"/>
  <p:tag name="KSO_WM_UNIT_DECORATE_INFO" val=""/>
  <p:tag name="KSO_WM_UNIT_DIAGRAM_ISNUMVISUAL" val="0"/>
  <p:tag name="KSO_WM_UNIT_DIAGRAM_ISREFERUNIT" val="0"/>
  <p:tag name="KSO_WM_UNIT_HIGHLIGHT" val="0"/>
  <p:tag name="KSO_WM_UNIT_ID" val="chip20215020_2*i*1"/>
  <p:tag name="KSO_WM_UNIT_INDEX" val="1"/>
  <p:tag name="KSO_WM_UNIT_LAYERLEVEL" val="1"/>
  <p:tag name="KSO_WM_UNIT_SM_LIMIT_TYPE" val=""/>
  <p:tag name="KSO_WM_UNIT_SUBTYPE" val="t"/>
  <p:tag name="KSO_WM_UNIT_TYPE" val="i"/>
</p:tagLst>
</file>

<file path=ppt/tags/tag81.xml><?xml version="1.0" encoding="utf-8"?>
<p:tagLst xmlns:a="http://schemas.openxmlformats.org/drawingml/2006/main" xmlns:r="http://schemas.openxmlformats.org/officeDocument/2006/relationships" xmlns:p="http://schemas.openxmlformats.org/presentationml/2006/main">
  <p:tag name="KSO_WM_ASSEMBLE_CHIP_INDEX" val="a14c8357b1ff4479b3fa18ed865430f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d4df5d64ece24983a5431869add205c9"/>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2.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3.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4.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5.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6.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87.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88.xml><?xml version="1.0" encoding="utf-8"?>
<p:tagLst xmlns:a="http://schemas.openxmlformats.org/drawingml/2006/main" xmlns:r="http://schemas.openxmlformats.org/officeDocument/2006/relationships" xmlns:p="http://schemas.openxmlformats.org/presentationml/2006/main">
  <p:tag name="KSO_WM_ASSEMBLE_CHIP_INDEX" val="95d9a1865a2c4a05b9ede80102b9d307"/>
  <p:tag name="KSO_WM_BEAUTIFY_FLAG" val="#wm#"/>
  <p:tag name="KSO_WM_CHIP_FILLAREA_FILL_RULE" val="{&quot;fill_align&quot;:&quot;cm&quot;,&quot;fill_effect&quot;:[],&quot;fill_mode&quot;:&quot;adaptive&quot;,&quot;sacle_strategy&quot;:&quot;stretch&quot;}"/>
  <p:tag name="KSO_WM_CHIP_GROUPID" val="5faa41e40f63d42c4847739d"/>
  <p:tag name="KSO_WM_CHIP_XID" val="5faa41e40f63d42c4847739e"/>
  <p:tag name="KSO_WM_TAG_VERSION" val="1.0"/>
  <p:tag name="KSO_WM_TEMPLATE_CATEGORY" val="chip"/>
  <p:tag name="KSO_WM_TEMPLATE_INDEX" val="20215020"/>
  <p:tag name="KSO_WM_UNIT_COMPATIBLE" val="0"/>
  <p:tag name="KSO_WM_UNIT_DEC_AREA_ID" val="0b847ab448dd416eab65bf9d2e5fa27a"/>
  <p:tag name="KSO_WM_UNIT_DEC_CHANGEPICRESERVED" val="1"/>
  <p:tag name="KSO_WM_UNIT_DEC_SUPPORTCHANGEPIC" val="0"/>
  <p:tag name="KSO_WM_UNIT_DECORATE_INFO" val=""/>
  <p:tag name="KSO_WM_UNIT_DIAGRAM_ISNUMVISUAL" val="0"/>
  <p:tag name="KSO_WM_UNIT_DIAGRAM_ISREFERUNIT" val="0"/>
  <p:tag name="KSO_WM_UNIT_HIGHLIGHT" val="0"/>
  <p:tag name="KSO_WM_UNIT_ID" val="chip20215020_1*i*1"/>
  <p:tag name="KSO_WM_UNIT_INDEX" val="1"/>
  <p:tag name="KSO_WM_UNIT_LAYERLEVEL" val="1"/>
  <p:tag name="KSO_WM_UNIT_SM_LIMIT_TYPE" val=""/>
  <p:tag name="KSO_WM_UNIT_SUBTYPE" val="u"/>
  <p:tag name="KSO_WM_UNIT_TYPE" val="i"/>
</p:tagLst>
</file>

<file path=ppt/tags/tag89.xml><?xml version="1.0" encoding="utf-8"?>
<p:tagLst xmlns:a="http://schemas.openxmlformats.org/drawingml/2006/main" xmlns:r="http://schemas.openxmlformats.org/officeDocument/2006/relationships" xmlns:p="http://schemas.openxmlformats.org/presentationml/2006/main">
  <p:tag name="KSO_WM_ASSEMBLE_CHIP_INDEX" val="ec5be99acbce4758b3eaf20c51969ed6"/>
  <p:tag name="KSO_WM_BEAUTIFY_FLAG" val="#wm#"/>
  <p:tag name="KSO_WM_CHIP_FILLAREA_FILL_RULE" val="{&quot;fill_align&quot;:&quot;cm&quot;,&quot;fill_mode&quot;:&quot;adaptive&quot;,&quot;sacle_strategy&quot;:&quot;smart&quot;}"/>
  <p:tag name="KSO_WM_CHIP_GROUPID" val="5ebdf5a90ac41c4a0a525507"/>
  <p:tag name="KSO_WM_CHIP_XID" val="5ebdf5a90ac41c4a0a525508"/>
  <p:tag name="KSO_WM_TAG_VERSION" val="1.0"/>
  <p:tag name="KSO_WM_TEMPLATE_ASSEMBLE_GROUPID" val="5faa41e40f63d42c4847739d"/>
  <p:tag name="KSO_WM_TEMPLATE_ASSEMBLE_XID" val="5fab3f17b46e6ebd99076d12"/>
  <p:tag name="KSO_WM_TEMPLATE_CATEGORY" val="custom"/>
  <p:tag name="KSO_WM_TEMPLATE_INDEX" val="20215020"/>
  <p:tag name="KSO_WM_UNIT_BLOCK" val="0"/>
  <p:tag name="KSO_WM_UNIT_COMPATIBLE" val="0"/>
  <p:tag name="KSO_WM_UNIT_DEC_AREA_ID" val="82b7c928a14848fb99d4b9a7b154c5c2"/>
  <p:tag name="KSO_WM_UNIT_DEFAULT_FONT" val="24;80;4"/>
  <p:tag name="KSO_WM_UNIT_DIAGRAM_ISNUMVISUAL" val="0"/>
  <p:tag name="KSO_WM_UNIT_DIAGRAM_ISREFERUNIT" val="0"/>
  <p:tag name="KSO_WM_UNIT_HIGHLIGHT" val="0"/>
  <p:tag name="KSO_WM_UNIT_ID" val="custom20215020_1*a*1"/>
  <p:tag name="KSO_WM_UNIT_INDEX" val="1"/>
  <p:tag name="KSO_WM_UNIT_ISCONTENTSTITLE" val="0"/>
  <p:tag name="KSO_WM_UNIT_ISNUMDGMTITLE" val="0"/>
  <p:tag name="KSO_WM_UNIT_LAYERLEVEL" val="1"/>
  <p:tag name="KSO_WM_UNIT_NOCLEAR" val="1"/>
  <p:tag name="KSO_WM_UNIT_PRESET_TEXT" val="THANKS"/>
  <p:tag name="KSO_WM_UNIT_TEXT_FILL_FORE_SCHEMECOLOR_INDEX" val="13"/>
  <p:tag name="KSO_WM_UNIT_TEXT_FILL_FORE_SCHEMECOLOR_INDEX_BRIGHTNESS" val="0.15"/>
  <p:tag name="KSO_WM_UNIT_TEXT_FILL_TYPE" val="1"/>
  <p:tag name="KSO_WM_UNIT_TYPE" val="a"/>
  <p:tag name="KSO_WM_UNIT_VALUE" val="1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ASSEMBLE_CHIP_INDEX" val="73df50e3900c4cb6827e329110395f5b"/>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general"/>
  <p:tag name="KSO_WM_TAG_VERSION" val="1.0"/>
  <p:tag name="KSO_WM_TEMPLATE_CATEGORY" val="chip"/>
  <p:tag name="KSO_WM_TEMPLATE_INDEX" val="20215020"/>
  <p:tag name="KSO_WM_UNIT_COMPATIBLE" val="0"/>
  <p:tag name="KSO_WM_UNIT_DEC_AREA_ID" val="272137fbf8b045d1ac51ece818aa0a0b"/>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91.xml><?xml version="1.0" encoding="utf-8"?>
<p:tagLst xmlns:a="http://schemas.openxmlformats.org/drawingml/2006/main" xmlns:r="http://schemas.openxmlformats.org/officeDocument/2006/relationships" xmlns:p="http://schemas.openxmlformats.org/presentationml/2006/main">
  <p:tag name="KSO_WM_ASSEMBLE_CHIP_INDEX" val="a63e9d5e2ac543d8a1ecc0a3b271995a"/>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general"/>
  <p:tag name="KSO_WM_TAG_VERSION" val="1.0"/>
  <p:tag name="KSO_WM_TEMPLATE_CATEGORY" val="chip"/>
  <p:tag name="KSO_WM_TEMPLATE_INDEX" val="20215020"/>
  <p:tag name="KSO_WM_UNIT_COMPATIBLE" val="0"/>
  <p:tag name="KSO_WM_UNIT_DEC_AREA_ID" val="1a316a8899ed4e8a9b3def86680dd22d"/>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96.xml><?xml version="1.0" encoding="utf-8"?>
<p:tagLst xmlns:a="http://schemas.openxmlformats.org/drawingml/2006/main" xmlns:r="http://schemas.openxmlformats.org/officeDocument/2006/relationships" xmlns:p="http://schemas.openxmlformats.org/presentationml/2006/main">
  <p:tag name="KSO_WM_ASSEMBLE_CHIP_INDEX" val="4240a33859c04feb8950504561c367f2"/>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2"/>
  <p:tag name="KSO_WM_SLIDE_BACKGROUND_TYPE" val="frame"/>
  <p:tag name="KSO_WM_TAG_VERSION" val="1.0"/>
  <p:tag name="KSO_WM_TEMPLATE_CATEGORY" val="chip"/>
  <p:tag name="KSO_WM_TEMPLATE_INDEX" val="20215020"/>
  <p:tag name="KSO_WM_UNIT_COMPATIBLE" val="0"/>
  <p:tag name="KSO_WM_UNIT_DEC_AREA_ID" val="497d139e3a2749d29f540bf9d723e47b"/>
  <p:tag name="KSO_WM_UNIT_DECORATE_INFO" val=""/>
  <p:tag name="KSO_WM_UNIT_DIAGRAM_ISNUMVISUAL" val="0"/>
  <p:tag name="KSO_WM_UNIT_DIAGRAM_ISREFERUNIT" val="0"/>
  <p:tag name="KSO_WM_UNIT_HIGHLIGHT" val="0"/>
  <p:tag name="KSO_WM_UNIT_ID" val="chip20215020_5*i*1"/>
  <p:tag name="KSO_WM_UNIT_INDEX" val="1"/>
  <p:tag name="KSO_WM_UNIT_LAYERLEVEL" val="1"/>
  <p:tag name="KSO_WM_UNIT_SM_LIMIT_TYPE" val=""/>
  <p:tag name="KSO_WM_UNIT_SUBTYPE" val="h"/>
  <p:tag name="KSO_WM_UNIT_TEXT_FILL_FORE_SCHEMECOLOR_INDEX" val="2"/>
  <p:tag name="KSO_WM_UNIT_TEXT_FILL_FORE_SCHEMECOLOR_INDEX_BRIGHTNESS" val="0"/>
  <p:tag name="KSO_WM_UNIT_TEXT_FILL_TYPE" val="1"/>
  <p:tag name="KSO_WM_UNIT_TYPE" val="i"/>
</p:tagLst>
</file>

<file path=ppt/tags/tag97.xml><?xml version="1.0" encoding="utf-8"?>
<p:tagLst xmlns:a="http://schemas.openxmlformats.org/drawingml/2006/main" xmlns:r="http://schemas.openxmlformats.org/officeDocument/2006/relationships" xmlns:p="http://schemas.openxmlformats.org/presentationml/2006/main">
  <p:tag name="KSO_WM_ASSEMBLE_CHIP_INDEX" val="76d44519715c4017840b114bc21a18a8"/>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0"/>
  <p:tag name="KSO_WM_SLIDE_BACKGROUND_TYPE" val="frame"/>
  <p:tag name="KSO_WM_TAG_VERSION" val="1.0"/>
  <p:tag name="KSO_WM_TEMPLATE_CATEGORY" val="chip"/>
  <p:tag name="KSO_WM_TEMPLATE_INDEX" val="20215020"/>
  <p:tag name="KSO_WM_UNIT_COMPATIBLE" val="0"/>
  <p:tag name="KSO_WM_UNIT_DEC_AREA_ID" val="3b629913616641edb96b8fcda9b64315"/>
  <p:tag name="KSO_WM_UNIT_DECORATE_INFO" val=""/>
  <p:tag name="KSO_WM_UNIT_DIAGRAM_ISNUMVISUAL" val="0"/>
  <p:tag name="KSO_WM_UNIT_DIAGRAM_ISREFERUNIT" val="0"/>
  <p:tag name="KSO_WM_UNIT_HIGHLIGHT" val="0"/>
  <p:tag name="KSO_WM_UNIT_ID" val="chip20215020_3*i*1"/>
  <p:tag name="KSO_WM_UNIT_INDEX" val="1"/>
  <p:tag name="KSO_WM_UNIT_LAYERLEVEL" val="1"/>
  <p:tag name="KSO_WM_UNIT_SM_LIMIT_TYPE" val=""/>
  <p:tag name="KSO_WM_UNIT_SUBTYPE" val="t"/>
  <p:tag name="KSO_WM_UNIT_TYPE" val="i"/>
</p:tagLst>
</file>

<file path=ppt/tags/tag98.xml><?xml version="1.0" encoding="utf-8"?>
<p:tagLst xmlns:a="http://schemas.openxmlformats.org/drawingml/2006/main" xmlns:r="http://schemas.openxmlformats.org/officeDocument/2006/relationships" xmlns:p="http://schemas.openxmlformats.org/presentationml/2006/main">
  <p:tag name="KSO_WM_ASSEMBLE_CHIP_INDEX" val="66fc64c9bbdf401fa3cad0a483bbfda6"/>
  <p:tag name="KSO_WM_BEAUTIFY_FLAG" val="#wm#"/>
  <p:tag name="KSO_WM_CHIP_FILLAREA_FILL_RULE" val="{&quot;fill_align&quot;:&quot;cm&quot;,&quot;fill_effect&quot;:[],&quot;fill_mode&quot;:&quot;full&quot;,&quot;sacle_strategy&quot;:&quot;stretch&quot;}"/>
  <p:tag name="KSO_WM_CHIP_GROUPID" val="5faa41e40f63d42c4847739d"/>
  <p:tag name="KSO_WM_CHIP_XID" val="5faa41e40f63d42c484773a1"/>
  <p:tag name="KSO_WM_SLIDE_BACKGROUND_TYPE" val="frame"/>
  <p:tag name="KSO_WM_TAG_VERSION" val="1.0"/>
  <p:tag name="KSO_WM_TEMPLATE_CATEGORY" val="chip"/>
  <p:tag name="KSO_WM_TEMPLATE_INDEX" val="20215020"/>
  <p:tag name="KSO_WM_UNIT_COMPATIBLE" val="0"/>
  <p:tag name="KSO_WM_UNIT_DEC_AREA_ID" val="e6882bca53b54aa1b1a52c7d46e23334"/>
  <p:tag name="KSO_WM_UNIT_DECORATE_INFO" val=""/>
  <p:tag name="KSO_WM_UNIT_DIAGRAM_ISNUMVISUAL" val="0"/>
  <p:tag name="KSO_WM_UNIT_DIAGRAM_ISREFERUNIT" val="0"/>
  <p:tag name="KSO_WM_UNIT_HIGHLIGHT" val="0"/>
  <p:tag name="KSO_WM_UNIT_ID" val="chip20215020_4*i*1"/>
  <p:tag name="KSO_WM_UNIT_INDEX" val="1"/>
  <p:tag name="KSO_WM_UNIT_LAYERLEVEL" val="1"/>
  <p:tag name="KSO_WM_UNIT_SM_LIMIT_TYPE" val=""/>
  <p:tag name="KSO_WM_UNIT_SUBTYPE" val="t"/>
  <p:tag name="KSO_WM_UNIT_TYPE" val="i"/>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CBE8F6"/>
      </a:dk2>
      <a:lt2>
        <a:srgbClr val="E4F4FB"/>
      </a:lt2>
      <a:accent1>
        <a:srgbClr val="1B88C0"/>
      </a:accent1>
      <a:accent2>
        <a:srgbClr val="0D8270"/>
      </a:accent2>
      <a:accent3>
        <a:srgbClr val="2D702A"/>
      </a:accent3>
      <a:accent4>
        <a:srgbClr val="67520E"/>
      </a:accent4>
      <a:accent5>
        <a:srgbClr val="AA3012"/>
      </a:accent5>
      <a:accent6>
        <a:srgbClr val="BE1A38"/>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5773</Words>
  <Application>Microsoft Office PowerPoint</Application>
  <PresentationFormat>自定义</PresentationFormat>
  <Paragraphs>698</Paragraphs>
  <Slides>49</Slides>
  <Notes>2</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49</vt:i4>
      </vt:variant>
    </vt:vector>
  </HeadingPairs>
  <TitlesOfParts>
    <vt:vector size="53" baseType="lpstr">
      <vt:lpstr>Office 主题​​</vt:lpstr>
      <vt:lpstr>2_Office 主题​​</vt:lpstr>
      <vt:lpstr>Document</vt:lpstr>
      <vt:lpstr>公式</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THANKS</vt:lpstr>
    </vt:vector>
  </TitlesOfParts>
  <Company>学科网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rbm.xkw.com</dc:creator>
  <cp:lastModifiedBy>Administrator</cp:lastModifiedBy>
  <cp:revision>1</cp:revision>
  <cp:lastPrinted>2024-05-28T23:23:55Z</cp:lastPrinted>
  <dcterms:created xsi:type="dcterms:W3CDTF">2024-05-28T23:23:55Z</dcterms:created>
  <dcterms:modified xsi:type="dcterms:W3CDTF">2024-11-17T08:00:41Z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