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handoutMasterIdLst>
    <p:handoutMasterId r:id="rId26"/>
  </p:handoutMasterIdLst>
  <p:sldIdLst>
    <p:sldId id="282" r:id="rId4"/>
    <p:sldId id="256" r:id="rId5"/>
    <p:sldId id="302" r:id="rId6"/>
    <p:sldId id="305" r:id="rId7"/>
    <p:sldId id="307" r:id="rId8"/>
    <p:sldId id="331" r:id="rId9"/>
    <p:sldId id="319" r:id="rId10"/>
    <p:sldId id="353" r:id="rId11"/>
    <p:sldId id="352" r:id="rId12"/>
    <p:sldId id="303" r:id="rId13"/>
    <p:sldId id="329" r:id="rId14"/>
    <p:sldId id="332" r:id="rId15"/>
    <p:sldId id="333" r:id="rId16"/>
    <p:sldId id="342" r:id="rId17"/>
    <p:sldId id="343" r:id="rId18"/>
    <p:sldId id="344" r:id="rId19"/>
    <p:sldId id="345" r:id="rId20"/>
    <p:sldId id="356" r:id="rId21"/>
    <p:sldId id="300" r:id="rId22"/>
    <p:sldId id="309" r:id="rId23"/>
    <p:sldId id="335" r:id="rId24"/>
    <p:sldId id="367" r:id="rId25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33CC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97"/>
  </p:normalViewPr>
  <p:slideViewPr>
    <p:cSldViewPr showGuides="1">
      <p:cViewPr varScale="1">
        <p:scale>
          <a:sx n="109" d="100"/>
          <a:sy n="109" d="100"/>
        </p:scale>
        <p:origin x="-1086" y="-72"/>
      </p:cViewPr>
      <p:guideLst>
        <p:guide orient="horz" pos="2128"/>
        <p:guide pos="28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gs" Target="tags/tag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248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400800"/>
            <a:ext cx="2133600" cy="3222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400800"/>
            <a:ext cx="2895600" cy="3222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400800"/>
            <a:ext cx="2133600" cy="3222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altLang="zh-CN" dirty="0">
                <a:cs typeface="Arial" panose="020B0604020202020204" pitchFamily="34" charset="0"/>
              </a:rPr>
            </a:fld>
            <a:endParaRPr lang="en-US" altLang="zh-CN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zh-CN" altLang="zh-CN" dirty="0"/>
            </a:fld>
            <a:endParaRPr lang="zh-CN" altLang="zh-CN" dirty="0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3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/>
          <p:nvPr/>
        </p:nvSpPr>
        <p:spPr>
          <a:xfrm>
            <a:off x="5638800" y="228600"/>
            <a:ext cx="2019300" cy="460375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还原实验操作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3015" name="WordArt 7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8305800" cy="139954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lang="zh-CN" altLang="en-US" sz="40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实验题中“排序” 问题剖析与突破</a:t>
            </a:r>
            <a:endParaRPr kumimoji="0" lang="zh-CN" altLang="en-US" sz="4000" b="1" i="0" u="none" strike="noStrike" kern="10" cap="none" spc="0" normalizeH="0" baseline="0" noProof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43017" name="WordArt 9"/>
          <p:cNvSpPr>
            <a:spLocks noChangeArrowheads="1" noChangeShapeType="1" noTextEdit="1"/>
          </p:cNvSpPr>
          <p:nvPr/>
        </p:nvSpPr>
        <p:spPr bwMode="auto">
          <a:xfrm>
            <a:off x="2700337" y="3124200"/>
            <a:ext cx="4343400" cy="609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——</a:t>
            </a:r>
            <a:r>
              <a:rPr kumimoji="0" lang="zh-CN" altLang="en-US" sz="3600" b="0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高考实验题片段式解析</a:t>
            </a:r>
            <a:endParaRPr kumimoji="0" lang="zh-CN" altLang="en-US" sz="3600" b="0" i="0" u="none" strike="noStrike" kern="10" cap="none" spc="0" normalizeH="0" baseline="0" noProof="0" dirty="0" smtClean="0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9" name="Text Box 10"/>
          <p:cNvSpPr txBox="1"/>
          <p:nvPr/>
        </p:nvSpPr>
        <p:spPr>
          <a:xfrm>
            <a:off x="3657600" y="5179218"/>
            <a:ext cx="37449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嵊州市黄泽中学   刘艳平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50" name="Rectangle 11"/>
          <p:cNvSpPr/>
          <p:nvPr/>
        </p:nvSpPr>
        <p:spPr>
          <a:xfrm>
            <a:off x="1676400" y="228600"/>
            <a:ext cx="2047875" cy="482600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探寻高考踪迹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8600"/>
            <a:ext cx="8856345" cy="314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矩形 1"/>
          <p:cNvSpPr/>
          <p:nvPr/>
        </p:nvSpPr>
        <p:spPr>
          <a:xfrm>
            <a:off x="152400" y="3352483"/>
            <a:ext cx="8785225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 dirty="0">
                <a:latin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</a:rPr>
              <a:t>3</a:t>
            </a:r>
            <a:r>
              <a:rPr lang="zh-CN" altLang="zh-CN" sz="2400" b="1" dirty="0">
                <a:latin typeface="Arial" panose="020B0604020202020204" pitchFamily="34" charset="0"/>
              </a:rPr>
              <a:t>）步骤</a:t>
            </a:r>
            <a:r>
              <a:rPr lang="en-US" altLang="zh-CN" sz="2400" b="1" dirty="0">
                <a:latin typeface="Arial" panose="020B0604020202020204" pitchFamily="34" charset="0"/>
              </a:rPr>
              <a:t>V</a:t>
            </a:r>
            <a:r>
              <a:rPr lang="zh-CN" altLang="zh-CN" sz="2400" b="1" dirty="0">
                <a:latin typeface="Arial" panose="020B0604020202020204" pitchFamily="34" charset="0"/>
              </a:rPr>
              <a:t>，重结晶前，</a:t>
            </a: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为了得到杂质较少的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K</a:t>
            </a:r>
            <a:r>
              <a:rPr lang="en-US" altLang="zh-CN" sz="24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Cr</a:t>
            </a:r>
            <a:r>
              <a:rPr lang="en-US" altLang="zh-CN" sz="24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粗产品</a:t>
            </a:r>
            <a:r>
              <a:rPr lang="zh-CN" altLang="zh-CN" sz="2400" b="1" dirty="0">
                <a:latin typeface="Arial" panose="020B0604020202020204" pitchFamily="34" charset="0"/>
              </a:rPr>
              <a:t>，从下列选项中选出合理的操作（操作不能重复使用）并排序：溶解</a:t>
            </a:r>
            <a:r>
              <a:rPr lang="en-US" altLang="zh-CN" sz="2400" b="1" dirty="0">
                <a:latin typeface="Arial" panose="020B0604020202020204" pitchFamily="34" charset="0"/>
              </a:rPr>
              <a:t>KCl</a:t>
            </a:r>
            <a:r>
              <a:rPr lang="zh-CN" altLang="zh-CN" sz="2400" b="1" dirty="0">
                <a:latin typeface="Arial" panose="020B0604020202020204" pitchFamily="34" charset="0"/>
              </a:rPr>
              <a:t>→（</a:t>
            </a:r>
            <a:r>
              <a:rPr lang="en-US" altLang="zh-CN" sz="2400" b="1" dirty="0" smtClean="0">
                <a:latin typeface="Arial" panose="020B0604020202020204" pitchFamily="34" charset="0"/>
              </a:rPr>
              <a:t>___</a:t>
            </a:r>
            <a:r>
              <a:rPr lang="zh-CN" altLang="zh-CN" sz="2400" b="1" dirty="0">
                <a:latin typeface="Arial" panose="020B0604020202020204" pitchFamily="34" charset="0"/>
              </a:rPr>
              <a:t>）→（</a:t>
            </a:r>
            <a:r>
              <a:rPr lang="en-US" altLang="zh-CN" sz="2400" b="1" dirty="0" smtClean="0">
                <a:latin typeface="Arial" panose="020B0604020202020204" pitchFamily="34" charset="0"/>
              </a:rPr>
              <a:t>___</a:t>
            </a:r>
            <a:r>
              <a:rPr lang="zh-CN" altLang="zh-CN" sz="2400" b="1" dirty="0">
                <a:latin typeface="Arial" panose="020B0604020202020204" pitchFamily="34" charset="0"/>
              </a:rPr>
              <a:t>）→（</a:t>
            </a:r>
            <a:r>
              <a:rPr lang="en-US" altLang="zh-CN" sz="2400" b="1" dirty="0" smtClean="0">
                <a:latin typeface="Arial" panose="020B0604020202020204" pitchFamily="34" charset="0"/>
              </a:rPr>
              <a:t>___</a:t>
            </a:r>
            <a:r>
              <a:rPr lang="zh-CN" altLang="zh-CN" sz="2400" b="1" dirty="0">
                <a:latin typeface="Arial" panose="020B0604020202020204" pitchFamily="34" charset="0"/>
              </a:rPr>
              <a:t>）→（</a:t>
            </a:r>
            <a:r>
              <a:rPr lang="en-US" altLang="zh-CN" sz="2400" b="1" dirty="0" smtClean="0">
                <a:latin typeface="Arial" panose="020B0604020202020204" pitchFamily="34" charset="0"/>
              </a:rPr>
              <a:t>____</a:t>
            </a:r>
            <a:r>
              <a:rPr lang="zh-CN" altLang="zh-CN" sz="2400" b="1" dirty="0">
                <a:latin typeface="Arial" panose="020B0604020202020204" pitchFamily="34" charset="0"/>
              </a:rPr>
              <a:t>）→重结晶。</a:t>
            </a:r>
            <a:endParaRPr lang="zh-CN" altLang="zh-CN" sz="2400" b="1" dirty="0">
              <a:latin typeface="Arial" panose="020B0604020202020204" pitchFamily="34" charset="0"/>
            </a:endParaRPr>
          </a:p>
          <a:p>
            <a:r>
              <a:rPr lang="en-US" altLang="zh-CN" sz="2400" b="1" dirty="0">
                <a:latin typeface="Arial" panose="020B0604020202020204" pitchFamily="34" charset="0"/>
              </a:rPr>
              <a:t>    a.50</a:t>
            </a:r>
            <a:r>
              <a:rPr lang="en-US" altLang="zh-CN" sz="2400" b="1" baseline="30000" dirty="0">
                <a:latin typeface="Arial" panose="020B0604020202020204" pitchFamily="34" charset="0"/>
              </a:rPr>
              <a:t>0</a:t>
            </a:r>
            <a:r>
              <a:rPr lang="en-US" altLang="zh-CN" sz="2400" b="1" dirty="0">
                <a:latin typeface="Arial" panose="020B0604020202020204" pitchFamily="34" charset="0"/>
              </a:rPr>
              <a:t>C</a:t>
            </a:r>
            <a:r>
              <a:rPr lang="zh-CN" altLang="zh-CN" sz="2400" b="1" dirty="0">
                <a:latin typeface="Arial" panose="020B0604020202020204" pitchFamily="34" charset="0"/>
              </a:rPr>
              <a:t>蒸发溶剂；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r>
              <a:rPr lang="en-US" altLang="zh-CN" sz="2400" b="1" dirty="0">
                <a:latin typeface="Arial" panose="020B0604020202020204" pitchFamily="34" charset="0"/>
              </a:rPr>
              <a:t>    b.100</a:t>
            </a:r>
            <a:r>
              <a:rPr lang="en-US" altLang="zh-CN" sz="2400" b="1" baseline="30000" dirty="0">
                <a:latin typeface="Arial" panose="020B0604020202020204" pitchFamily="34" charset="0"/>
              </a:rPr>
              <a:t>0</a:t>
            </a:r>
            <a:r>
              <a:rPr lang="en-US" altLang="zh-CN" sz="2400" b="1" dirty="0">
                <a:latin typeface="Arial" panose="020B0604020202020204" pitchFamily="34" charset="0"/>
              </a:rPr>
              <a:t>C</a:t>
            </a:r>
            <a:r>
              <a:rPr lang="zh-CN" altLang="zh-CN" sz="2400" b="1" dirty="0">
                <a:latin typeface="Arial" panose="020B0604020202020204" pitchFamily="34" charset="0"/>
              </a:rPr>
              <a:t>蒸发溶剂；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r>
              <a:rPr lang="en-US" altLang="zh-CN" sz="2400" b="1" dirty="0">
                <a:latin typeface="Arial" panose="020B0604020202020204" pitchFamily="34" charset="0"/>
              </a:rPr>
              <a:t>    c.</a:t>
            </a:r>
            <a:r>
              <a:rPr lang="zh-CN" altLang="zh-CN" sz="2400" b="1" dirty="0">
                <a:latin typeface="Arial" panose="020B0604020202020204" pitchFamily="34" charset="0"/>
              </a:rPr>
              <a:t>抽滤；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r>
              <a:rPr lang="en-US" altLang="zh-CN" sz="2400" b="1" dirty="0">
                <a:latin typeface="Arial" panose="020B0604020202020204" pitchFamily="34" charset="0"/>
              </a:rPr>
              <a:t>    d.</a:t>
            </a:r>
            <a:r>
              <a:rPr lang="zh-CN" altLang="zh-CN" sz="2400" b="1" dirty="0">
                <a:latin typeface="Arial" panose="020B0604020202020204" pitchFamily="34" charset="0"/>
              </a:rPr>
              <a:t>冷却至室温；</a:t>
            </a:r>
            <a:endParaRPr lang="zh-CN" altLang="zh-CN" sz="2400" b="1" dirty="0">
              <a:latin typeface="Arial" panose="020B0604020202020204" pitchFamily="34" charset="0"/>
            </a:endParaRPr>
          </a:p>
          <a:p>
            <a:r>
              <a:rPr lang="en-US" altLang="zh-CN" sz="2400" b="1" dirty="0">
                <a:latin typeface="Arial" panose="020B0604020202020204" pitchFamily="34" charset="0"/>
              </a:rPr>
              <a:t>    e.</a:t>
            </a:r>
            <a:r>
              <a:rPr lang="zh-CN" altLang="zh-CN" sz="2400" b="1" dirty="0">
                <a:latin typeface="Arial" panose="020B0604020202020204" pitchFamily="34" charset="0"/>
              </a:rPr>
              <a:t>蒸发至溶液出现晶膜，停止加热；</a:t>
            </a:r>
            <a:r>
              <a:rPr lang="en-US" altLang="zh-CN" sz="2400" b="1" dirty="0">
                <a:latin typeface="Arial" panose="020B0604020202020204" pitchFamily="34" charset="0"/>
              </a:rPr>
              <a:t>   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r>
              <a:rPr lang="en-US" altLang="zh-CN" sz="2400" b="1" dirty="0">
                <a:latin typeface="Arial" panose="020B0604020202020204" pitchFamily="34" charset="0"/>
              </a:rPr>
              <a:t>    f.</a:t>
            </a:r>
            <a:r>
              <a:rPr lang="zh-CN" altLang="zh-CN" sz="2400" b="1" dirty="0">
                <a:latin typeface="Arial" panose="020B0604020202020204" pitchFamily="34" charset="0"/>
              </a:rPr>
              <a:t>蒸发至溶液中出现大量晶体，停止加热</a:t>
            </a:r>
            <a:r>
              <a:rPr lang="zh-CN" altLang="zh-CN" sz="2000" dirty="0">
                <a:latin typeface="Arial" panose="020B0604020202020204" pitchFamily="34" charset="0"/>
              </a:rPr>
              <a:t>。</a:t>
            </a:r>
            <a:endParaRPr lang="zh-CN" altLang="zh-CN" sz="2000" dirty="0">
              <a:latin typeface="Arial" panose="020B0604020202020204" pitchFamily="34" charset="0"/>
            </a:endParaRPr>
          </a:p>
        </p:txBody>
      </p:sp>
      <p:sp>
        <p:nvSpPr>
          <p:cNvPr id="3" name="AutoShape 38"/>
          <p:cNvSpPr/>
          <p:nvPr/>
        </p:nvSpPr>
        <p:spPr>
          <a:xfrm rot="10800000" flipH="1" flipV="1">
            <a:off x="5257800" y="5562600"/>
            <a:ext cx="2273300" cy="969010"/>
          </a:xfrm>
          <a:prstGeom prst="wedgeRoundRectCallout">
            <a:avLst>
              <a:gd name="adj1" fmla="val -177877"/>
              <a:gd name="adj2" fmla="val -186500"/>
              <a:gd name="adj3" fmla="val 16667"/>
            </a:avLst>
          </a:prstGeom>
          <a:solidFill>
            <a:srgbClr val="003399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bg1"/>
                </a:solidFill>
                <a:ea typeface="黑体" panose="02010609060101010101" pitchFamily="49" charset="-122"/>
              </a:rPr>
              <a:t>蒸发浓缩冷却结晶结晶</a:t>
            </a:r>
            <a:endParaRPr lang="zh-CN" altLang="en-US" b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28600" y="304800"/>
            <a:ext cx="786701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indent="-266700"/>
            <a:r>
              <a:rPr lang="zh-CN" sz="1800" dirty="0">
                <a:ea typeface="宋体" panose="02010600030101010101" pitchFamily="2" charset="-122"/>
              </a:rPr>
              <a:t>【</a:t>
            </a:r>
            <a:r>
              <a:rPr lang="en-US" sz="1800" dirty="0">
                <a:latin typeface="Times New Roman" panose="02020603050405020304" pitchFamily="18" charset="0"/>
              </a:rPr>
              <a:t>2019.4</a:t>
            </a:r>
            <a:r>
              <a:rPr lang="zh-CN" sz="1800" dirty="0">
                <a:ea typeface="宋体" panose="02010600030101010101" pitchFamily="2" charset="-122"/>
              </a:rPr>
              <a:t>浙江】</a:t>
            </a:r>
            <a:r>
              <a:rPr lang="en-US" sz="1800" dirty="0">
                <a:latin typeface="宋体" panose="02010600030101010101" pitchFamily="2" charset="-122"/>
              </a:rPr>
              <a:t>(</a:t>
            </a:r>
            <a:r>
              <a:rPr lang="en-US" sz="1800" dirty="0">
                <a:latin typeface="Times New Roman" panose="02020603050405020304" pitchFamily="18" charset="0"/>
              </a:rPr>
              <a:t>10</a:t>
            </a:r>
            <a:r>
              <a:rPr lang="zh-CN" sz="1800" dirty="0">
                <a:ea typeface="宋体" panose="02010600030101010101" pitchFamily="2" charset="-122"/>
              </a:rPr>
              <a:t>分</a:t>
            </a:r>
            <a:r>
              <a:rPr lang="en-US" sz="1800" dirty="0">
                <a:latin typeface="宋体" panose="02010600030101010101" pitchFamily="2" charset="-122"/>
              </a:rPr>
              <a:t>)</a:t>
            </a:r>
            <a:r>
              <a:rPr lang="zh-CN" sz="1800" dirty="0">
                <a:ea typeface="宋体" panose="02010600030101010101" pitchFamily="2" charset="-122"/>
              </a:rPr>
              <a:t>某兴趣小组在定量分析了镁渣</a:t>
            </a:r>
            <a:r>
              <a:rPr lang="en-US" sz="1800" dirty="0">
                <a:latin typeface="宋体" panose="02010600030101010101" pitchFamily="2" charset="-122"/>
              </a:rPr>
              <a:t>[</a:t>
            </a:r>
            <a:r>
              <a:rPr lang="zh-CN" sz="1800" dirty="0">
                <a:ea typeface="宋体" panose="02010600030101010101" pitchFamily="2" charset="-122"/>
              </a:rPr>
              <a:t>含有</a:t>
            </a:r>
            <a:r>
              <a:rPr lang="en-US" sz="1800" dirty="0">
                <a:latin typeface="Times New Roman" panose="02020603050405020304" pitchFamily="18" charset="0"/>
              </a:rPr>
              <a:t>MgCO</a:t>
            </a:r>
            <a:r>
              <a:rPr lang="en-US" sz="1800" baseline="-25000" dirty="0">
                <a:latin typeface="Times New Roman" panose="02020603050405020304" pitchFamily="18" charset="0"/>
              </a:rPr>
              <a:t>3</a:t>
            </a:r>
            <a:r>
              <a:rPr lang="zh-CN" sz="1800" dirty="0">
                <a:ea typeface="宋体" panose="02010600030101010101" pitchFamily="2" charset="-122"/>
              </a:rPr>
              <a:t>、</a:t>
            </a:r>
            <a:r>
              <a:rPr lang="en-US" sz="1800" dirty="0">
                <a:latin typeface="Times New Roman" panose="02020603050405020304" pitchFamily="18" charset="0"/>
              </a:rPr>
              <a:t>Mg</a:t>
            </a:r>
            <a:r>
              <a:rPr lang="en-US" sz="1800" dirty="0">
                <a:latin typeface="宋体" panose="02010600030101010101" pitchFamily="2" charset="-122"/>
              </a:rPr>
              <a:t>(</a:t>
            </a:r>
            <a:r>
              <a:rPr lang="en-US" sz="1800" dirty="0">
                <a:latin typeface="Times New Roman" panose="02020603050405020304" pitchFamily="18" charset="0"/>
              </a:rPr>
              <a:t>OH</a:t>
            </a:r>
            <a:r>
              <a:rPr lang="en-US" sz="1800" dirty="0">
                <a:latin typeface="宋体" panose="02010600030101010101" pitchFamily="2" charset="-122"/>
              </a:rPr>
              <a:t>)</a:t>
            </a:r>
            <a:r>
              <a:rPr lang="en-US" sz="1800" baseline="-25000" dirty="0">
                <a:latin typeface="Times New Roman" panose="02020603050405020304" pitchFamily="18" charset="0"/>
              </a:rPr>
              <a:t>2</a:t>
            </a:r>
            <a:r>
              <a:rPr lang="zh-CN" sz="1800" dirty="0">
                <a:ea typeface="宋体" panose="02010600030101010101" pitchFamily="2" charset="-122"/>
              </a:rPr>
              <a:t>、</a:t>
            </a:r>
            <a:r>
              <a:rPr lang="en-US" sz="1800" dirty="0">
                <a:latin typeface="Times New Roman" panose="02020603050405020304" pitchFamily="18" charset="0"/>
              </a:rPr>
              <a:t>CaCO</a:t>
            </a:r>
            <a:r>
              <a:rPr lang="en-US" sz="1800" baseline="-25000" dirty="0">
                <a:latin typeface="Times New Roman" panose="02020603050405020304" pitchFamily="18" charset="0"/>
              </a:rPr>
              <a:t>3</a:t>
            </a:r>
            <a:r>
              <a:rPr lang="zh-CN" sz="1800" dirty="0">
                <a:ea typeface="宋体" panose="02010600030101010101" pitchFamily="2" charset="-122"/>
              </a:rPr>
              <a:t>、</a:t>
            </a:r>
            <a:r>
              <a:rPr lang="en-US" sz="1800" dirty="0">
                <a:latin typeface="Times New Roman" panose="02020603050405020304" pitchFamily="18" charset="0"/>
              </a:rPr>
              <a:t>Al</a:t>
            </a:r>
            <a:r>
              <a:rPr lang="en-US" sz="1800" baseline="-25000" dirty="0">
                <a:latin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</a:rPr>
              <a:t>O</a:t>
            </a:r>
            <a:r>
              <a:rPr lang="en-US" sz="1800" baseline="-25000" dirty="0">
                <a:latin typeface="Times New Roman" panose="02020603050405020304" pitchFamily="18" charset="0"/>
              </a:rPr>
              <a:t>3</a:t>
            </a:r>
            <a:r>
              <a:rPr lang="zh-CN" sz="1800" dirty="0">
                <a:ea typeface="宋体" panose="02010600030101010101" pitchFamily="2" charset="-122"/>
              </a:rPr>
              <a:t>、</a:t>
            </a:r>
            <a:r>
              <a:rPr lang="en-US" sz="1800" dirty="0">
                <a:latin typeface="Times New Roman" panose="02020603050405020304" pitchFamily="18" charset="0"/>
              </a:rPr>
              <a:t>Fe</a:t>
            </a:r>
            <a:r>
              <a:rPr lang="en-US" sz="1800" baseline="-25000" dirty="0">
                <a:latin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</a:rPr>
              <a:t>O</a:t>
            </a:r>
            <a:r>
              <a:rPr lang="en-US" sz="1800" baseline="-25000" dirty="0">
                <a:latin typeface="Times New Roman" panose="02020603050405020304" pitchFamily="18" charset="0"/>
              </a:rPr>
              <a:t>3</a:t>
            </a:r>
            <a:r>
              <a:rPr lang="zh-CN" sz="1800" dirty="0">
                <a:ea typeface="宋体" panose="02010600030101010101" pitchFamily="2" charset="-122"/>
              </a:rPr>
              <a:t>和</a:t>
            </a:r>
            <a:r>
              <a:rPr lang="en-US" sz="1800" dirty="0">
                <a:latin typeface="Times New Roman" panose="02020603050405020304" pitchFamily="18" charset="0"/>
              </a:rPr>
              <a:t>SiO</a:t>
            </a:r>
            <a:r>
              <a:rPr lang="en-US" sz="1800" baseline="-25000" dirty="0">
                <a:latin typeface="Times New Roman" panose="02020603050405020304" pitchFamily="18" charset="0"/>
              </a:rPr>
              <a:t>2</a:t>
            </a:r>
            <a:r>
              <a:rPr lang="en-US" sz="1800" dirty="0">
                <a:latin typeface="宋体" panose="02010600030101010101" pitchFamily="2" charset="-122"/>
              </a:rPr>
              <a:t>]</a:t>
            </a:r>
            <a:r>
              <a:rPr lang="zh-CN" sz="1800" dirty="0">
                <a:ea typeface="宋体" panose="02010600030101010101" pitchFamily="2" charset="-122"/>
              </a:rPr>
              <a:t>中</a:t>
            </a:r>
            <a:r>
              <a:rPr lang="en-US" sz="1800" dirty="0">
                <a:latin typeface="Times New Roman" panose="02020603050405020304" pitchFamily="18" charset="0"/>
              </a:rPr>
              <a:t>Mg</a:t>
            </a:r>
            <a:r>
              <a:rPr lang="zh-CN" sz="1800" dirty="0">
                <a:ea typeface="宋体" panose="02010600030101010101" pitchFamily="2" charset="-122"/>
              </a:rPr>
              <a:t>含量的基础上，按如下流程制备六水合氯化镁</a:t>
            </a:r>
            <a:r>
              <a:rPr lang="en-US" sz="1800" dirty="0">
                <a:latin typeface="宋体" panose="02010600030101010101" pitchFamily="2" charset="-122"/>
              </a:rPr>
              <a:t>(</a:t>
            </a:r>
            <a:r>
              <a:rPr lang="en-US" sz="1800" dirty="0">
                <a:latin typeface="Times New Roman" panose="02020603050405020304" pitchFamily="18" charset="0"/>
              </a:rPr>
              <a:t>MgCl</a:t>
            </a:r>
            <a:r>
              <a:rPr lang="en-US" sz="1800" baseline="-25000" dirty="0">
                <a:latin typeface="Times New Roman" panose="02020603050405020304" pitchFamily="18" charset="0"/>
              </a:rPr>
              <a:t>2</a:t>
            </a:r>
            <a:r>
              <a:rPr lang="en-US" sz="1800" dirty="0">
                <a:latin typeface="宋体" panose="02010600030101010101" pitchFamily="2" charset="-122"/>
              </a:rPr>
              <a:t>·</a:t>
            </a:r>
            <a:r>
              <a:rPr lang="en-US" sz="1800" dirty="0">
                <a:latin typeface="Times New Roman" panose="02020603050405020304" pitchFamily="18" charset="0"/>
              </a:rPr>
              <a:t>6H</a:t>
            </a:r>
            <a:r>
              <a:rPr lang="en-US" sz="1800" baseline="-25000" dirty="0">
                <a:latin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</a:rPr>
              <a:t>O</a:t>
            </a:r>
            <a:r>
              <a:rPr lang="zh-CN" sz="1800" dirty="0">
                <a:ea typeface="宋体" panose="02010600030101010101" pitchFamily="2" charset="-122"/>
              </a:rPr>
              <a:t>)。</a:t>
            </a:r>
            <a:endParaRPr lang="zh-CN" altLang="en-US" sz="1800" dirty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800" y="1066800"/>
            <a:ext cx="8169910" cy="1896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228600" y="2895600"/>
            <a:ext cx="856869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宋体" panose="02010600030101010101" pitchFamily="2" charset="-122"/>
              </a:rPr>
              <a:t>(</a:t>
            </a:r>
            <a:r>
              <a:rPr lang="en-US" sz="2800" dirty="0">
                <a:latin typeface="Times New Roman" panose="02020603050405020304" pitchFamily="18" charset="0"/>
              </a:rPr>
              <a:t>4</a:t>
            </a:r>
            <a:r>
              <a:rPr lang="en-US" sz="2800" dirty="0">
                <a:latin typeface="宋体" panose="02010600030101010101" pitchFamily="2" charset="-122"/>
              </a:rPr>
              <a:t>) </a:t>
            </a:r>
            <a:r>
              <a:rPr lang="zh-CN" sz="2800" dirty="0">
                <a:ea typeface="宋体" panose="02010600030101010101" pitchFamily="2" charset="-122"/>
              </a:rPr>
              <a:t>有同学采用盐酸代替步骤Ⅱ中的</a:t>
            </a:r>
            <a:r>
              <a:rPr lang="en-US" sz="2800" dirty="0">
                <a:latin typeface="Times New Roman" panose="02020603050405020304" pitchFamily="18" charset="0"/>
              </a:rPr>
              <a:t>NH</a:t>
            </a:r>
            <a:r>
              <a:rPr lang="en-US" sz="2800" baseline="-25000" dirty="0">
                <a:latin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</a:rPr>
              <a:t>Cl</a:t>
            </a:r>
            <a:r>
              <a:rPr lang="zh-CN" sz="2800" dirty="0">
                <a:ea typeface="宋体" panose="02010600030101010101" pitchFamily="2" charset="-122"/>
              </a:rPr>
              <a:t>溶液处理固体</a:t>
            </a:r>
            <a:r>
              <a:rPr lang="en-US" sz="2800" dirty="0">
                <a:latin typeface="Times New Roman" panose="02020603050405020304" pitchFamily="18" charset="0"/>
              </a:rPr>
              <a:t>B</a:t>
            </a:r>
            <a:r>
              <a:rPr lang="zh-CN" sz="2800" dirty="0">
                <a:ea typeface="宋体" panose="02010600030101010101" pitchFamily="2" charset="-122"/>
              </a:rPr>
              <a:t>，然后除杂，制备</a:t>
            </a:r>
            <a:r>
              <a:rPr lang="en-US" sz="2800" dirty="0">
                <a:latin typeface="Times New Roman" panose="02020603050405020304" pitchFamily="18" charset="0"/>
              </a:rPr>
              <a:t>MgCl</a:t>
            </a:r>
            <a:r>
              <a:rPr lang="en-US" sz="2800" baseline="-25000" dirty="0">
                <a:latin typeface="Times New Roman" panose="02020603050405020304" pitchFamily="18" charset="0"/>
              </a:rPr>
              <a:t>2</a:t>
            </a:r>
            <a:r>
              <a:rPr lang="zh-CN" sz="2800" dirty="0">
                <a:ea typeface="宋体" panose="02010600030101010101" pitchFamily="2" charset="-122"/>
              </a:rPr>
              <a:t>溶液。请给出合理的操作排序</a:t>
            </a:r>
            <a:r>
              <a:rPr lang="en-US" sz="2800" dirty="0">
                <a:latin typeface="宋体" panose="02010600030101010101" pitchFamily="2" charset="-122"/>
              </a:rPr>
              <a:t>(</a:t>
            </a:r>
            <a:r>
              <a:rPr lang="zh-CN" sz="2800" dirty="0">
                <a:ea typeface="楷体" panose="02010609060101010101" pitchFamily="49" charset="-122"/>
              </a:rPr>
              <a:t>从下列操作中选取，按先后次序列出字母，操作可重复使用</a:t>
            </a:r>
            <a:r>
              <a:rPr lang="en-US" sz="2800" dirty="0">
                <a:latin typeface="宋体" panose="02010600030101010101" pitchFamily="2" charset="-122"/>
              </a:rPr>
              <a:t>)</a:t>
            </a:r>
            <a:r>
              <a:rPr lang="zh-CN" sz="2800" dirty="0">
                <a:ea typeface="宋体" panose="02010600030101010101" pitchFamily="2" charset="-122"/>
              </a:rPr>
              <a:t>：固体</a:t>
            </a:r>
            <a:r>
              <a:rPr lang="en-US" sz="2800" dirty="0">
                <a:latin typeface="Times New Roman" panose="02020603050405020304" pitchFamily="18" charset="0"/>
              </a:rPr>
              <a:t>B</a:t>
            </a:r>
            <a:r>
              <a:rPr lang="en-US" sz="2800" dirty="0">
                <a:latin typeface="宋体" panose="02010600030101010101" pitchFamily="2" charset="-122"/>
              </a:rPr>
              <a:t>→</a:t>
            </a:r>
            <a:r>
              <a:rPr lang="en-US" sz="2800" dirty="0">
                <a:latin typeface="Times New Roman" panose="02020603050405020304" pitchFamily="18" charset="0"/>
              </a:rPr>
              <a:t>a</a:t>
            </a:r>
            <a:r>
              <a:rPr lang="en-US" sz="2800" dirty="0">
                <a:latin typeface="宋体" panose="02010600030101010101" pitchFamily="2" charset="-122"/>
              </a:rPr>
              <a:t>→</a:t>
            </a:r>
            <a:r>
              <a:rPr lang="zh-CN" sz="2800" dirty="0">
                <a:ea typeface="宋体" panose="02010600030101010101" pitchFamily="2" charset="-122"/>
              </a:rPr>
              <a:t>(　)</a:t>
            </a:r>
            <a:r>
              <a:rPr lang="en-US" sz="2800" dirty="0">
                <a:latin typeface="宋体" panose="02010600030101010101" pitchFamily="2" charset="-122"/>
              </a:rPr>
              <a:t>→</a:t>
            </a:r>
            <a:r>
              <a:rPr lang="zh-CN" sz="2800" dirty="0">
                <a:ea typeface="宋体" panose="02010600030101010101" pitchFamily="2" charset="-122"/>
              </a:rPr>
              <a:t>(　)</a:t>
            </a:r>
            <a:r>
              <a:rPr lang="en-US" sz="2800" dirty="0">
                <a:latin typeface="宋体" panose="02010600030101010101" pitchFamily="2" charset="-122"/>
              </a:rPr>
              <a:t>→</a:t>
            </a:r>
            <a:r>
              <a:rPr lang="zh-CN" sz="2800" dirty="0">
                <a:ea typeface="宋体" panose="02010600030101010101" pitchFamily="2" charset="-122"/>
              </a:rPr>
              <a:t>(　)</a:t>
            </a:r>
            <a:r>
              <a:rPr lang="en-US" sz="2800" dirty="0">
                <a:latin typeface="宋体" panose="02010600030101010101" pitchFamily="2" charset="-122"/>
              </a:rPr>
              <a:t>→</a:t>
            </a:r>
            <a:r>
              <a:rPr lang="zh-CN" sz="2800" dirty="0">
                <a:ea typeface="宋体" panose="02010600030101010101" pitchFamily="2" charset="-122"/>
              </a:rPr>
              <a:t>(　)</a:t>
            </a:r>
            <a:r>
              <a:rPr lang="en-US" sz="2800" dirty="0">
                <a:latin typeface="宋体" panose="02010600030101010101" pitchFamily="2" charset="-122"/>
              </a:rPr>
              <a:t>→</a:t>
            </a:r>
            <a:r>
              <a:rPr lang="zh-CN" sz="2800" dirty="0">
                <a:ea typeface="宋体" panose="02010600030101010101" pitchFamily="2" charset="-122"/>
              </a:rPr>
              <a:t>(　)</a:t>
            </a:r>
            <a:r>
              <a:rPr lang="en-US" sz="2800" dirty="0">
                <a:latin typeface="宋体" panose="02010600030101010101" pitchFamily="2" charset="-122"/>
              </a:rPr>
              <a:t>→</a:t>
            </a:r>
            <a:r>
              <a:rPr lang="zh-CN" sz="2800" dirty="0">
                <a:ea typeface="宋体" panose="02010600030101010101" pitchFamily="2" charset="-122"/>
              </a:rPr>
              <a:t>(　)</a:t>
            </a:r>
            <a:r>
              <a:rPr lang="en-US" sz="2800" dirty="0">
                <a:latin typeface="宋体" panose="02010600030101010101" pitchFamily="2" charset="-122"/>
              </a:rPr>
              <a:t>→</a:t>
            </a:r>
            <a:r>
              <a:rPr lang="en-US" sz="2800" dirty="0">
                <a:latin typeface="Times New Roman" panose="02020603050405020304" pitchFamily="18" charset="0"/>
              </a:rPr>
              <a:t>MgCl</a:t>
            </a:r>
            <a:r>
              <a:rPr lang="en-US" sz="2800" baseline="-25000" dirty="0">
                <a:latin typeface="Times New Roman" panose="02020603050405020304" pitchFamily="18" charset="0"/>
              </a:rPr>
              <a:t>2</a:t>
            </a:r>
            <a:r>
              <a:rPr lang="zh-CN" sz="2800" dirty="0">
                <a:ea typeface="宋体" panose="02010600030101010101" pitchFamily="2" charset="-122"/>
              </a:rPr>
              <a:t>溶液→产品。</a:t>
            </a:r>
            <a:endParaRPr lang="en-US" sz="2800" dirty="0" smtClean="0">
              <a:latin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</a:rPr>
              <a:t>a</a:t>
            </a:r>
            <a:r>
              <a:rPr lang="zh-CN" sz="2800" dirty="0">
                <a:ea typeface="宋体" panose="02010600030101010101" pitchFamily="2" charset="-122"/>
              </a:rPr>
              <a:t>．用盐酸溶解</a:t>
            </a:r>
            <a:r>
              <a:rPr lang="en-US" sz="2800" dirty="0">
                <a:latin typeface="宋体" panose="02010600030101010101" pitchFamily="2" charset="-122"/>
              </a:rPr>
              <a:t>	</a:t>
            </a:r>
            <a:r>
              <a:rPr lang="en-US" sz="2800" dirty="0">
                <a:latin typeface="Times New Roman" panose="02020603050405020304" pitchFamily="18" charset="0"/>
              </a:rPr>
              <a:t>b</a:t>
            </a:r>
            <a:r>
              <a:rPr lang="zh-CN" sz="2800" dirty="0">
                <a:ea typeface="宋体" panose="02010600030101010101" pitchFamily="2" charset="-122"/>
              </a:rPr>
              <a:t>．调</a:t>
            </a:r>
            <a:r>
              <a:rPr lang="en-US" sz="2800" dirty="0">
                <a:latin typeface="Times New Roman" panose="02020603050405020304" pitchFamily="18" charset="0"/>
              </a:rPr>
              <a:t>pH</a:t>
            </a:r>
            <a:r>
              <a:rPr lang="zh-CN" sz="2800" dirty="0">
                <a:ea typeface="宋体" panose="02010600030101010101" pitchFamily="2" charset="-122"/>
              </a:rPr>
              <a:t>＝</a:t>
            </a:r>
            <a:r>
              <a:rPr lang="en-US" sz="2800" dirty="0">
                <a:latin typeface="Times New Roman" panose="02020603050405020304" pitchFamily="18" charset="0"/>
              </a:rPr>
              <a:t>3.0 c</a:t>
            </a:r>
            <a:r>
              <a:rPr lang="zh-CN" sz="2800" dirty="0">
                <a:ea typeface="宋体" panose="02010600030101010101" pitchFamily="2" charset="-122"/>
              </a:rPr>
              <a:t>．调</a:t>
            </a:r>
            <a:r>
              <a:rPr lang="en-US" sz="2800" dirty="0">
                <a:latin typeface="Times New Roman" panose="02020603050405020304" pitchFamily="18" charset="0"/>
              </a:rPr>
              <a:t>pH</a:t>
            </a:r>
            <a:r>
              <a:rPr lang="zh-CN" sz="2800" dirty="0">
                <a:ea typeface="宋体" panose="02010600030101010101" pitchFamily="2" charset="-122"/>
              </a:rPr>
              <a:t>＝</a:t>
            </a:r>
            <a:r>
              <a:rPr lang="en-US" sz="2800" dirty="0">
                <a:latin typeface="Times New Roman" panose="02020603050405020304" pitchFamily="18" charset="0"/>
              </a:rPr>
              <a:t>5.0 d</a:t>
            </a:r>
            <a:r>
              <a:rPr lang="zh-CN" sz="2800" dirty="0">
                <a:ea typeface="宋体" panose="02010600030101010101" pitchFamily="2" charset="-122"/>
              </a:rPr>
              <a:t>．调</a:t>
            </a:r>
            <a:r>
              <a:rPr lang="en-US" sz="2800" dirty="0">
                <a:latin typeface="Times New Roman" panose="02020603050405020304" pitchFamily="18" charset="0"/>
              </a:rPr>
              <a:t>pH</a:t>
            </a:r>
            <a:r>
              <a:rPr lang="zh-CN" sz="2800" dirty="0">
                <a:ea typeface="宋体" panose="02010600030101010101" pitchFamily="2" charset="-122"/>
              </a:rPr>
              <a:t>＝</a:t>
            </a:r>
            <a:r>
              <a:rPr lang="en-US" sz="2800" dirty="0">
                <a:latin typeface="Times New Roman" panose="02020603050405020304" pitchFamily="18" charset="0"/>
              </a:rPr>
              <a:t>8.5    e</a:t>
            </a:r>
            <a:r>
              <a:rPr lang="zh-CN" sz="2800" dirty="0">
                <a:ea typeface="宋体" panose="02010600030101010101" pitchFamily="2" charset="-122"/>
              </a:rPr>
              <a:t>．调</a:t>
            </a:r>
            <a:r>
              <a:rPr lang="en-US" sz="2800" dirty="0">
                <a:latin typeface="Times New Roman" panose="02020603050405020304" pitchFamily="18" charset="0"/>
              </a:rPr>
              <a:t>pH</a:t>
            </a:r>
            <a:r>
              <a:rPr lang="zh-CN" sz="2800" dirty="0">
                <a:ea typeface="宋体" panose="02010600030101010101" pitchFamily="2" charset="-122"/>
              </a:rPr>
              <a:t>＝</a:t>
            </a:r>
            <a:r>
              <a:rPr lang="en-US" sz="2800" dirty="0">
                <a:latin typeface="Times New Roman" panose="02020603050405020304" pitchFamily="18" charset="0"/>
              </a:rPr>
              <a:t>11.0</a:t>
            </a:r>
            <a:r>
              <a:rPr lang="en-US" sz="2800" dirty="0">
                <a:latin typeface="宋体" panose="02010600030101010101" pitchFamily="2" charset="-122"/>
              </a:rPr>
              <a:t>	</a:t>
            </a:r>
            <a:r>
              <a:rPr lang="en-US" sz="2800" dirty="0">
                <a:latin typeface="Times New Roman" panose="02020603050405020304" pitchFamily="18" charset="0"/>
              </a:rPr>
              <a:t>f</a:t>
            </a:r>
            <a:r>
              <a:rPr lang="zh-CN" sz="2800" dirty="0">
                <a:ea typeface="宋体" panose="02010600030101010101" pitchFamily="2" charset="-122"/>
              </a:rPr>
              <a:t>．过滤</a:t>
            </a:r>
            <a:r>
              <a:rPr lang="en-US" sz="2800" dirty="0">
                <a:latin typeface="宋体" panose="02010600030101010101" pitchFamily="2" charset="-122"/>
              </a:rPr>
              <a:t>	 </a:t>
            </a:r>
            <a:r>
              <a:rPr lang="en-US" sz="2800" dirty="0" smtClean="0">
                <a:latin typeface="Times New Roman" panose="02020603050405020304" pitchFamily="18" charset="0"/>
              </a:rPr>
              <a:t>g</a:t>
            </a:r>
            <a:r>
              <a:rPr lang="zh-CN" sz="2800" dirty="0">
                <a:ea typeface="宋体" panose="02010600030101010101" pitchFamily="2" charset="-122"/>
              </a:rPr>
              <a:t>．洗涤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6" name="AutoShape 38"/>
          <p:cNvSpPr/>
          <p:nvPr/>
        </p:nvSpPr>
        <p:spPr>
          <a:xfrm rot="10800000" flipH="1" flipV="1">
            <a:off x="5867399" y="5629104"/>
            <a:ext cx="2209801" cy="543096"/>
          </a:xfrm>
          <a:prstGeom prst="wedgeRoundRectCallout">
            <a:avLst>
              <a:gd name="adj1" fmla="val -112010"/>
              <a:gd name="adj2" fmla="val -194288"/>
              <a:gd name="adj3" fmla="val 16667"/>
            </a:avLst>
          </a:prstGeom>
          <a:solidFill>
            <a:srgbClr val="003399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ea typeface="黑体" panose="02010609060101010101" pitchFamily="49" charset="-122"/>
              </a:rPr>
              <a:t>过滤洗涤</a:t>
            </a:r>
            <a:endParaRPr lang="zh-CN" altLang="en-US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1915"/>
            <a:ext cx="9045575" cy="66751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120" y="838200"/>
            <a:ext cx="4334827" cy="57562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sz="3600" dirty="0">
                <a:highlight>
                  <a:srgbClr val="FFFF00"/>
                </a:highlight>
                <a:sym typeface="+mn-ea"/>
              </a:rPr>
              <a:t>【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sym typeface="+mn-ea"/>
              </a:rPr>
              <a:t>2022.11</a:t>
            </a:r>
            <a:r>
              <a:rPr lang="zh-CN" altLang="en-US" sz="3600" dirty="0">
                <a:highlight>
                  <a:srgbClr val="FFFF00"/>
                </a:highlight>
                <a:latin typeface="Times New Roman" panose="02020603050405020304" pitchFamily="18" charset="0"/>
                <a:sym typeface="+mn-ea"/>
              </a:rPr>
              <a:t>绍兴一模</a:t>
            </a:r>
            <a:r>
              <a:rPr lang="zh-CN" sz="3600" dirty="0">
                <a:highlight>
                  <a:srgbClr val="FFFF00"/>
                </a:highlight>
                <a:sym typeface="+mn-ea"/>
              </a:rPr>
              <a:t>】</a:t>
            </a:r>
            <a:endParaRPr lang="zh-CN" altLang="en-US" sz="3600" dirty="0">
              <a:highlight>
                <a:srgbClr val="FFFF00"/>
              </a:highlight>
              <a:sym typeface="+mn-ea"/>
            </a:endParaRPr>
          </a:p>
        </p:txBody>
      </p:sp>
      <p:sp>
        <p:nvSpPr>
          <p:cNvPr id="6" name="AutoShape 38"/>
          <p:cNvSpPr/>
          <p:nvPr/>
        </p:nvSpPr>
        <p:spPr>
          <a:xfrm rot="10800000" flipH="1" flipV="1">
            <a:off x="6781800" y="4648200"/>
            <a:ext cx="2209801" cy="762000"/>
          </a:xfrm>
          <a:prstGeom prst="wedgeRoundRectCallout">
            <a:avLst>
              <a:gd name="adj1" fmla="val -83636"/>
              <a:gd name="adj2" fmla="val -170235"/>
              <a:gd name="adj3" fmla="val 16667"/>
            </a:avLst>
          </a:prstGeom>
          <a:solidFill>
            <a:srgbClr val="003399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坩埚灼烧</a:t>
            </a:r>
            <a:endParaRPr lang="zh-CN" altLang="en-US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152400" y="2438400"/>
            <a:ext cx="242951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2</a:t>
            </a:r>
            <a:r>
              <a:rPr lang="zh-CN" altLang="en-US" sz="3200" b="1" dirty="0">
                <a:sym typeface="+mn-ea"/>
              </a:rPr>
              <a:t>：</a:t>
            </a:r>
            <a:r>
              <a:rPr 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萃取分液</a:t>
            </a:r>
            <a:r>
              <a:rPr lang="en-US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endParaRPr kumimoji="0" lang="en-US" altLang="zh-CN" sz="3200" b="1" kern="1200" cap="none" spc="0" normalizeH="0" baseline="0" noProof="0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152219" y="3276781"/>
            <a:ext cx="2150291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3</a:t>
            </a:r>
            <a:r>
              <a:rPr lang="zh-CN" altLang="en-US" sz="3200" b="1" dirty="0">
                <a:sym typeface="+mn-ea"/>
              </a:rPr>
              <a:t>：</a:t>
            </a:r>
            <a:r>
              <a:rPr 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蒸馏</a:t>
            </a:r>
            <a:r>
              <a:rPr lang="en-US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endParaRPr kumimoji="0" lang="en-US" altLang="zh-CN" sz="3200" b="1" kern="1200" cap="none" spc="0" normalizeH="0" baseline="0" noProof="0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152400" y="1600200"/>
            <a:ext cx="171132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1</a:t>
            </a:r>
            <a:r>
              <a:rPr lang="zh-CN" altLang="en-US" sz="3200" b="1" dirty="0">
                <a:sym typeface="+mn-ea"/>
              </a:rPr>
              <a:t>：</a:t>
            </a:r>
            <a:r>
              <a:rPr 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过滤</a:t>
            </a:r>
            <a:r>
              <a:rPr lang="en-US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endParaRPr kumimoji="0" lang="en-US" altLang="zh-CN" sz="3200" b="1" kern="1200" cap="none" spc="0" normalizeH="0" baseline="0" noProof="0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2400" y="4876891"/>
            <a:ext cx="297180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5</a:t>
            </a:r>
            <a:r>
              <a:rPr lang="zh-CN" altLang="en-US" sz="3200" b="1" dirty="0">
                <a:sym typeface="+mn-ea"/>
              </a:rPr>
              <a:t>：</a:t>
            </a:r>
            <a:r>
              <a:rPr 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重结晶</a:t>
            </a:r>
            <a:endParaRPr kumimoji="0" lang="zh-CN" altLang="zh-CN" sz="3200" b="1" kern="1200" cap="none" spc="0" normalizeH="0" baseline="0" noProof="0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2" name="TextBox 8"/>
          <p:cNvSpPr txBox="1"/>
          <p:nvPr/>
        </p:nvSpPr>
        <p:spPr>
          <a:xfrm>
            <a:off x="152400" y="4115071"/>
            <a:ext cx="2815997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 dirty="0" smtClean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4</a:t>
            </a:r>
            <a:r>
              <a:rPr lang="zh-CN" altLang="en-US" sz="3200" b="1" dirty="0">
                <a:sym typeface="+mn-ea"/>
              </a:rPr>
              <a:t>：</a:t>
            </a:r>
            <a:r>
              <a:rPr 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蒸发结晶</a:t>
            </a:r>
            <a:endParaRPr kumimoji="0" lang="zh-CN" altLang="zh-CN" sz="3200" b="1" kern="1200" cap="none" spc="0" normalizeH="0" baseline="0" noProof="0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9225" name="图片 30722" descr="过滤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9275" y="1918335"/>
            <a:ext cx="5633720" cy="39693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343400" y="586740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一贴二低三靠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5105083" y="1219200"/>
            <a:ext cx="1714500" cy="70675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过滤：</a:t>
            </a:r>
            <a:endParaRPr kumimoji="0" lang="zh-CN" altLang="en-US" sz="4000" b="1" kern="1200" cap="none" spc="0" normalizeH="0" baseline="0" noProof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200" y="76200"/>
            <a:ext cx="77285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任务二：产品分离提纯的操作顺序</a:t>
            </a:r>
            <a:endParaRPr lang="zh-CN" altLang="en-US" sz="3200" b="1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76200" y="685800"/>
            <a:ext cx="8013065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分离提纯有哪些？</a:t>
            </a:r>
            <a:endParaRPr kumimoji="0" lang="zh-CN" altLang="zh-CN" sz="3200" b="1" kern="1200" cap="none" spc="0" normalizeH="0" baseline="0" noProof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  <p:bldP spid="3" grpId="0"/>
      <p:bldP spid="3" grpId="1"/>
      <p:bldP spid="10" grpId="0"/>
      <p:bldP spid="10" grpId="1"/>
      <p:bldP spid="4" grpId="0"/>
      <p:bldP spid="4" grpId="1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883" y="0"/>
            <a:ext cx="2735580" cy="7067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萃取分液：</a:t>
            </a:r>
            <a:endParaRPr kumimoji="0" lang="zh-CN" altLang="en-US" sz="4000" b="1" kern="1200" cap="none" spc="0" normalizeH="0" baseline="0" noProof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6575" y="1236980"/>
            <a:ext cx="7596505" cy="5495925"/>
            <a:chOff x="1985" y="2453"/>
            <a:chExt cx="10823" cy="8150"/>
          </a:xfrm>
        </p:grpSpPr>
        <p:pic>
          <p:nvPicPr>
            <p:cNvPr id="31748" name="Picture 13" descr="IMG_035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85" y="7035"/>
              <a:ext cx="4988" cy="3568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31746" name="Object 3"/>
            <p:cNvGraphicFramePr>
              <a:graphicFrameLocks noChangeAspect="1"/>
            </p:cNvGraphicFramePr>
            <p:nvPr/>
          </p:nvGraphicFramePr>
          <p:xfrm>
            <a:off x="1985" y="2453"/>
            <a:ext cx="4890" cy="40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2" name="" r:id="rId2" imgW="3190875" imgH="1781175" progId="Paint.Picture">
                    <p:embed/>
                  </p:oleObj>
                </mc:Choice>
                <mc:Fallback>
                  <p:oleObj name="" r:id="rId2" imgW="3190875" imgH="1781175" progId="Paint.Picture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985" y="2453"/>
                          <a:ext cx="4890" cy="409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47" name="Object 4"/>
            <p:cNvGraphicFramePr>
              <a:graphicFrameLocks noChangeAspect="1"/>
            </p:cNvGraphicFramePr>
            <p:nvPr/>
          </p:nvGraphicFramePr>
          <p:xfrm>
            <a:off x="7850" y="2453"/>
            <a:ext cx="4875" cy="4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3" name="" r:id="rId4" imgW="2333625" imgH="3448050" progId="Paint.Picture">
                    <p:embed/>
                  </p:oleObj>
                </mc:Choice>
                <mc:Fallback>
                  <p:oleObj name="" r:id="rId4" imgW="2333625" imgH="3448050" progId="Paint.Picture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850" y="2453"/>
                          <a:ext cx="4875" cy="40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1749" name="Picture 14" descr="IMG_035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68" y="7035"/>
              <a:ext cx="5040" cy="356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1753" name="TextBox 1"/>
          <p:cNvSpPr txBox="1"/>
          <p:nvPr/>
        </p:nvSpPr>
        <p:spPr>
          <a:xfrm>
            <a:off x="837883" y="609600"/>
            <a:ext cx="696976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/>
              <a:t>检漏</a:t>
            </a:r>
            <a:r>
              <a:rPr lang="en-US" altLang="zh-CN" sz="2800" b="1" dirty="0"/>
              <a:t>—</a:t>
            </a:r>
            <a:r>
              <a:rPr lang="zh-CN" altLang="en-US" sz="2800" b="1" dirty="0"/>
              <a:t>加萃取剂</a:t>
            </a:r>
            <a:r>
              <a:rPr lang="en-US" altLang="zh-CN" sz="2800" b="1" dirty="0"/>
              <a:t>—</a:t>
            </a:r>
            <a:r>
              <a:rPr lang="zh-CN" altLang="en-US" sz="2800" b="1" dirty="0"/>
              <a:t>振荡、放气</a:t>
            </a:r>
            <a:r>
              <a:rPr lang="en-US" altLang="zh-CN" sz="2800" b="1" dirty="0"/>
              <a:t>—</a:t>
            </a:r>
            <a:r>
              <a:rPr lang="zh-CN" altLang="en-US" sz="2800" b="1" dirty="0"/>
              <a:t>静置、放液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1753" grpId="0"/>
      <p:bldP spid="3175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3" descr="pic_943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381000"/>
            <a:ext cx="7658735" cy="438721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</p:pic>
      <p:sp>
        <p:nvSpPr>
          <p:cNvPr id="30724" name="TextBox 5"/>
          <p:cNvSpPr txBox="1"/>
          <p:nvPr/>
        </p:nvSpPr>
        <p:spPr>
          <a:xfrm>
            <a:off x="1066800" y="4876800"/>
            <a:ext cx="68681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连接顺序：从左到右，从下到上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5" name="TextBox 6"/>
          <p:cNvSpPr txBox="1"/>
          <p:nvPr/>
        </p:nvSpPr>
        <p:spPr>
          <a:xfrm>
            <a:off x="937895" y="5410200"/>
            <a:ext cx="7126288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操作顺序：</a:t>
            </a:r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先气密性检查，再加药品，先通冷却水，再加热。</a:t>
            </a:r>
            <a:endParaRPr lang="zh-CN" altLang="en-US" sz="36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83" y="0"/>
            <a:ext cx="1714500" cy="70675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蒸馏：</a:t>
            </a:r>
            <a:endParaRPr kumimoji="0" lang="zh-CN" altLang="en-US" sz="4000" b="1" kern="1200" cap="none" spc="0" normalizeH="0" baseline="0" noProof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0724" grpId="0"/>
      <p:bldP spid="30724" grpId="1"/>
      <p:bldP spid="30725" grpId="0"/>
      <p:bldP spid="3072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74370"/>
            <a:ext cx="2805430" cy="2935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002915" y="152400"/>
            <a:ext cx="602043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/>
              <a:t>1.  </a:t>
            </a:r>
            <a:r>
              <a:rPr lang="zh-CN" altLang="en-US" sz="2400" b="1"/>
              <a:t>安装好装置。</a:t>
            </a:r>
            <a:endParaRPr lang="zh-CN" altLang="en-US" sz="2400" b="1"/>
          </a:p>
          <a:p>
            <a:r>
              <a:rPr lang="zh-CN" altLang="en-US" sz="2400" b="1"/>
              <a:t>注意：调节蒸发皿高度，以便利用酒精灯外焰加热。</a:t>
            </a:r>
            <a:endParaRPr lang="zh-CN" altLang="en-US" sz="2400" b="1"/>
          </a:p>
          <a:p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3002915" y="1295400"/>
            <a:ext cx="58585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0000CC"/>
                </a:solidFill>
              </a:rPr>
              <a:t>2. </a:t>
            </a:r>
            <a:r>
              <a:rPr lang="zh-CN" altLang="en-US" sz="2400" b="1">
                <a:solidFill>
                  <a:srgbClr val="0000CC"/>
                </a:solidFill>
              </a:rPr>
              <a:t>添加待蒸发液至蒸发皿中。</a:t>
            </a:r>
            <a:endParaRPr lang="zh-CN" altLang="en-US" sz="2400" b="1">
              <a:solidFill>
                <a:srgbClr val="0000CC"/>
              </a:solidFill>
            </a:endParaRPr>
          </a:p>
          <a:p>
            <a:r>
              <a:rPr lang="zh-CN" altLang="en-US" sz="2400" b="1">
                <a:solidFill>
                  <a:srgbClr val="0000CC"/>
                </a:solidFill>
              </a:rPr>
              <a:t>注意：添加液体不能超过蒸发皿容积的2/3，否则可能导致液体飞溅。</a:t>
            </a:r>
            <a:endParaRPr lang="zh-CN" altLang="en-US" sz="2400" b="1">
              <a:solidFill>
                <a:srgbClr val="0000CC"/>
              </a:solidFill>
            </a:endParaRPr>
          </a:p>
          <a:p>
            <a:endParaRPr lang="zh-CN" altLang="en-US" sz="2400" b="1">
              <a:solidFill>
                <a:srgbClr val="0000CC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71800" y="2514600"/>
            <a:ext cx="54914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3. </a:t>
            </a:r>
            <a:r>
              <a:rPr lang="zh-CN" altLang="en-US" sz="2400" b="1">
                <a:solidFill>
                  <a:srgbClr val="FF0000"/>
                </a:solidFill>
              </a:rPr>
              <a:t>加热。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注意：加热的过程中必须用玻璃棒不断搅拌。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2120" y="3677920"/>
            <a:ext cx="82403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/>
              <a:t>4.  </a:t>
            </a:r>
            <a:r>
              <a:rPr lang="zh-CN" altLang="en-US" sz="2400" b="1"/>
              <a:t>停止加热。</a:t>
            </a:r>
            <a:endParaRPr lang="zh-CN" altLang="en-US" sz="2400" b="1"/>
          </a:p>
          <a:p>
            <a:r>
              <a:rPr lang="zh-CN" altLang="en-US" sz="2400" b="1"/>
              <a:t>注意：蒸发结晶不该把液体完全蒸干才停止加热，应该待有较多晶体析出时便停止加热，利用余热将剩余水分蒸干。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439420" y="4876800"/>
            <a:ext cx="84220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5.  </a:t>
            </a:r>
            <a:r>
              <a:rPr lang="zh-CN" altLang="en-US" sz="2400" b="1">
                <a:solidFill>
                  <a:srgbClr val="FF0000"/>
                </a:solidFill>
              </a:rPr>
              <a:t>用坩埚钳取下蒸发皿，置于石棉网上</a:t>
            </a:r>
            <a:r>
              <a:rPr lang="zh-CN" altLang="en-US">
                <a:solidFill>
                  <a:srgbClr val="FF0000"/>
                </a:solidFill>
              </a:rPr>
              <a:t>。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4800" y="5410200"/>
            <a:ext cx="861885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 </a:t>
            </a:r>
            <a:r>
              <a:rPr lang="en-US" altLang="zh-CN" sz="2400" b="1">
                <a:solidFill>
                  <a:srgbClr val="0000CC"/>
                </a:solidFill>
              </a:rPr>
              <a:t>6. </a:t>
            </a:r>
            <a:r>
              <a:rPr lang="zh-CN" altLang="en-US" sz="2400" b="1">
                <a:solidFill>
                  <a:srgbClr val="0000CC"/>
                </a:solidFill>
              </a:rPr>
              <a:t>收集固体，并装瓶。</a:t>
            </a:r>
            <a:endParaRPr lang="zh-CN" altLang="en-US" sz="2400" b="1">
              <a:solidFill>
                <a:srgbClr val="0000CC"/>
              </a:solidFill>
            </a:endParaRPr>
          </a:p>
          <a:p>
            <a:r>
              <a:rPr lang="zh-CN" altLang="en-US" sz="2400" b="1">
                <a:solidFill>
                  <a:srgbClr val="0000CC"/>
                </a:solidFill>
              </a:rPr>
              <a:t>在此步中，若条件允许可以用无水乙醇冲洗后，在装瓶。</a:t>
            </a:r>
            <a:endParaRPr lang="zh-CN" altLang="en-US" sz="2400" b="1">
              <a:solidFill>
                <a:srgbClr val="0000CC"/>
              </a:solidFill>
            </a:endParaRPr>
          </a:p>
          <a:p>
            <a:endParaRPr lang="zh-CN" altLang="en-US" sz="2400" b="1">
              <a:solidFill>
                <a:srgbClr val="0000CC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200" y="76200"/>
            <a:ext cx="22707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蒸发结晶</a:t>
            </a:r>
            <a:endParaRPr lang="zh-CN" altLang="en-US" sz="4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1219200" y="76200"/>
            <a:ext cx="7512685" cy="3691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76200" y="76200"/>
            <a:ext cx="22707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重结晶</a:t>
            </a:r>
            <a:endParaRPr lang="zh-CN" altLang="en-US" sz="4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000" y="3733800"/>
            <a:ext cx="7854315" cy="3384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1、固体物质的溶解，将粗产物用所选溶剂加热溶解制成饱和或近饱和溶液；</a:t>
            </a:r>
            <a:endParaRPr lang="zh-CN" altLang="en-US" sz="2800" b="1"/>
          </a:p>
          <a:p>
            <a:r>
              <a:rPr lang="en-US" altLang="zh-CN" sz="2800" b="1">
                <a:solidFill>
                  <a:srgbClr val="0000CC"/>
                </a:solidFill>
              </a:rPr>
              <a:t>2</a:t>
            </a:r>
            <a:r>
              <a:rPr lang="zh-CN" altLang="en-US" sz="2800" b="1">
                <a:solidFill>
                  <a:srgbClr val="0000CC"/>
                </a:solidFill>
              </a:rPr>
              <a:t>、</a:t>
            </a:r>
            <a:r>
              <a:rPr lang="zh-CN" altLang="en-US" sz="2800" b="1">
                <a:solidFill>
                  <a:srgbClr val="0000CC"/>
                </a:solidFill>
                <a:sym typeface="+mn-ea"/>
              </a:rPr>
              <a:t>冷却滤液，使溶液析出晶体；</a:t>
            </a:r>
            <a:endParaRPr lang="zh-CN" altLang="en-US" sz="2800" b="1">
              <a:solidFill>
                <a:srgbClr val="0000CC"/>
              </a:solidFill>
            </a:endParaRPr>
          </a:p>
          <a:p>
            <a:r>
              <a:rPr lang="en-US" altLang="zh-CN" sz="2800" b="1">
                <a:solidFill>
                  <a:srgbClr val="FF0000"/>
                </a:solidFill>
              </a:rPr>
              <a:t>3</a:t>
            </a:r>
            <a:r>
              <a:rPr lang="zh-CN" altLang="en-US" sz="2800" b="1">
                <a:solidFill>
                  <a:srgbClr val="FF0000"/>
                </a:solidFill>
              </a:rPr>
              <a:t>、晶体的收集和洗涤，把结晶通过过滤从母液中分离出来，干燥；</a:t>
            </a:r>
            <a:endParaRPr lang="zh-CN" altLang="en-US" sz="2800" b="1">
              <a:solidFill>
                <a:srgbClr val="FF0000"/>
              </a:solidFill>
            </a:endParaRPr>
          </a:p>
          <a:p>
            <a:r>
              <a:rPr lang="en-US" altLang="zh-CN" sz="2800" b="1"/>
              <a:t>4</a:t>
            </a:r>
            <a:r>
              <a:rPr lang="zh-CN" altLang="en-US" sz="2800" b="1"/>
              <a:t>、晶体的干燥，纯化后的晶体，可根据实际情况自然晾干或烘箱烘干。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0" y="457200"/>
            <a:ext cx="786701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indent="-266700"/>
            <a:r>
              <a:rPr lang="en-US" sz="1800" dirty="0">
                <a:latin typeface="宋体" panose="02010600030101010101" pitchFamily="2" charset="-122"/>
              </a:rPr>
              <a:t>(</a:t>
            </a:r>
            <a:r>
              <a:rPr lang="en-US" sz="1800" b="1" dirty="0">
                <a:latin typeface="Times New Roman" panose="02020603050405020304" pitchFamily="18" charset="0"/>
              </a:rPr>
              <a:t>10</a:t>
            </a:r>
            <a:r>
              <a:rPr lang="zh-CN" sz="1800" b="1" dirty="0">
                <a:ea typeface="宋体" panose="02010600030101010101" pitchFamily="2" charset="-122"/>
              </a:rPr>
              <a:t>分</a:t>
            </a:r>
            <a:r>
              <a:rPr lang="en-US" sz="1800" b="1" dirty="0">
                <a:latin typeface="宋体" panose="02010600030101010101" pitchFamily="2" charset="-122"/>
              </a:rPr>
              <a:t>)</a:t>
            </a:r>
            <a:r>
              <a:rPr lang="zh-CN" sz="1800" b="1" dirty="0">
                <a:ea typeface="宋体" panose="02010600030101010101" pitchFamily="2" charset="-122"/>
              </a:rPr>
              <a:t>某兴趣小组在定量分析了镁渣</a:t>
            </a:r>
            <a:r>
              <a:rPr lang="en-US" sz="1800" b="1" dirty="0">
                <a:latin typeface="宋体" panose="02010600030101010101" pitchFamily="2" charset="-122"/>
              </a:rPr>
              <a:t>[</a:t>
            </a:r>
            <a:r>
              <a:rPr lang="zh-CN" sz="1800" b="1" dirty="0">
                <a:ea typeface="宋体" panose="02010600030101010101" pitchFamily="2" charset="-122"/>
              </a:rPr>
              <a:t>含有</a:t>
            </a:r>
            <a:r>
              <a:rPr lang="en-US" sz="1800" b="1" dirty="0">
                <a:latin typeface="Times New Roman" panose="02020603050405020304" pitchFamily="18" charset="0"/>
              </a:rPr>
              <a:t>MgCO</a:t>
            </a:r>
            <a:r>
              <a:rPr lang="en-US" sz="1800" b="1" baseline="-25000" dirty="0">
                <a:latin typeface="Times New Roman" panose="02020603050405020304" pitchFamily="18" charset="0"/>
              </a:rPr>
              <a:t>3</a:t>
            </a:r>
            <a:r>
              <a:rPr lang="zh-CN" sz="1800" b="1" dirty="0">
                <a:ea typeface="宋体" panose="02010600030101010101" pitchFamily="2" charset="-122"/>
              </a:rPr>
              <a:t>、</a:t>
            </a:r>
            <a:r>
              <a:rPr lang="en-US" sz="1800" b="1" dirty="0">
                <a:latin typeface="Times New Roman" panose="02020603050405020304" pitchFamily="18" charset="0"/>
              </a:rPr>
              <a:t>Mg</a:t>
            </a:r>
            <a:r>
              <a:rPr lang="en-US" sz="1800" b="1" dirty="0">
                <a:latin typeface="宋体" panose="02010600030101010101" pitchFamily="2" charset="-122"/>
              </a:rPr>
              <a:t>(</a:t>
            </a:r>
            <a:r>
              <a:rPr lang="en-US" sz="1800" b="1" dirty="0">
                <a:latin typeface="Times New Roman" panose="02020603050405020304" pitchFamily="18" charset="0"/>
              </a:rPr>
              <a:t>OH</a:t>
            </a:r>
            <a:r>
              <a:rPr lang="en-US" sz="1800" b="1" dirty="0">
                <a:latin typeface="宋体" panose="02010600030101010101" pitchFamily="2" charset="-122"/>
              </a:rPr>
              <a:t>)</a:t>
            </a:r>
            <a:r>
              <a:rPr lang="en-US" sz="1800" b="1" baseline="-25000" dirty="0">
                <a:latin typeface="Times New Roman" panose="02020603050405020304" pitchFamily="18" charset="0"/>
              </a:rPr>
              <a:t>2</a:t>
            </a:r>
            <a:r>
              <a:rPr lang="zh-CN" sz="1800" b="1" dirty="0">
                <a:ea typeface="宋体" panose="02010600030101010101" pitchFamily="2" charset="-122"/>
              </a:rPr>
              <a:t>、</a:t>
            </a:r>
            <a:r>
              <a:rPr lang="en-US" sz="1800" b="1" dirty="0">
                <a:latin typeface="Times New Roman" panose="02020603050405020304" pitchFamily="18" charset="0"/>
              </a:rPr>
              <a:t>CaCO</a:t>
            </a:r>
            <a:r>
              <a:rPr lang="en-US" sz="1800" b="1" baseline="-25000" dirty="0">
                <a:latin typeface="Times New Roman" panose="02020603050405020304" pitchFamily="18" charset="0"/>
              </a:rPr>
              <a:t>3</a:t>
            </a:r>
            <a:r>
              <a:rPr lang="zh-CN" sz="1800" b="1" dirty="0">
                <a:ea typeface="宋体" panose="02010600030101010101" pitchFamily="2" charset="-122"/>
              </a:rPr>
              <a:t>、</a:t>
            </a:r>
            <a:r>
              <a:rPr lang="en-US" sz="1800" b="1" dirty="0">
                <a:latin typeface="Times New Roman" panose="02020603050405020304" pitchFamily="18" charset="0"/>
              </a:rPr>
              <a:t>Al</a:t>
            </a:r>
            <a:r>
              <a:rPr lang="en-US" sz="1800" b="1" baseline="-25000" dirty="0">
                <a:latin typeface="Times New Roman" panose="02020603050405020304" pitchFamily="18" charset="0"/>
              </a:rPr>
              <a:t>2</a:t>
            </a:r>
            <a:r>
              <a:rPr lang="en-US" sz="1800" b="1" dirty="0">
                <a:latin typeface="Times New Roman" panose="02020603050405020304" pitchFamily="18" charset="0"/>
              </a:rPr>
              <a:t>O</a:t>
            </a:r>
            <a:r>
              <a:rPr lang="en-US" sz="1800" b="1" baseline="-25000" dirty="0">
                <a:latin typeface="Times New Roman" panose="02020603050405020304" pitchFamily="18" charset="0"/>
              </a:rPr>
              <a:t>3</a:t>
            </a:r>
            <a:r>
              <a:rPr lang="zh-CN" sz="1800" b="1" dirty="0">
                <a:ea typeface="宋体" panose="02010600030101010101" pitchFamily="2" charset="-122"/>
              </a:rPr>
              <a:t>、</a:t>
            </a:r>
            <a:r>
              <a:rPr lang="en-US" sz="1800" b="1" dirty="0">
                <a:latin typeface="Times New Roman" panose="02020603050405020304" pitchFamily="18" charset="0"/>
              </a:rPr>
              <a:t>Fe</a:t>
            </a:r>
            <a:r>
              <a:rPr lang="en-US" sz="1800" b="1" baseline="-25000" dirty="0">
                <a:latin typeface="Times New Roman" panose="02020603050405020304" pitchFamily="18" charset="0"/>
              </a:rPr>
              <a:t>2</a:t>
            </a:r>
            <a:r>
              <a:rPr lang="en-US" sz="1800" b="1" dirty="0">
                <a:latin typeface="Times New Roman" panose="02020603050405020304" pitchFamily="18" charset="0"/>
              </a:rPr>
              <a:t>O</a:t>
            </a:r>
            <a:r>
              <a:rPr lang="en-US" sz="1800" b="1" baseline="-25000" dirty="0">
                <a:latin typeface="Times New Roman" panose="02020603050405020304" pitchFamily="18" charset="0"/>
              </a:rPr>
              <a:t>3</a:t>
            </a:r>
            <a:r>
              <a:rPr lang="zh-CN" sz="1800" b="1" dirty="0">
                <a:ea typeface="宋体" panose="02010600030101010101" pitchFamily="2" charset="-122"/>
              </a:rPr>
              <a:t>和</a:t>
            </a:r>
            <a:r>
              <a:rPr lang="en-US" sz="1800" b="1" dirty="0">
                <a:latin typeface="Times New Roman" panose="02020603050405020304" pitchFamily="18" charset="0"/>
              </a:rPr>
              <a:t>SiO</a:t>
            </a:r>
            <a:r>
              <a:rPr lang="en-US" sz="1800" b="1" baseline="-25000" dirty="0">
                <a:latin typeface="Times New Roman" panose="02020603050405020304" pitchFamily="18" charset="0"/>
              </a:rPr>
              <a:t>2</a:t>
            </a:r>
            <a:r>
              <a:rPr lang="en-US" sz="1800" b="1" dirty="0">
                <a:latin typeface="宋体" panose="02010600030101010101" pitchFamily="2" charset="-122"/>
              </a:rPr>
              <a:t>]</a:t>
            </a:r>
            <a:r>
              <a:rPr lang="zh-CN" sz="1800" b="1" dirty="0">
                <a:ea typeface="宋体" panose="02010600030101010101" pitchFamily="2" charset="-122"/>
              </a:rPr>
              <a:t>中</a:t>
            </a:r>
            <a:r>
              <a:rPr lang="en-US" sz="1800" b="1" dirty="0">
                <a:latin typeface="Times New Roman" panose="02020603050405020304" pitchFamily="18" charset="0"/>
              </a:rPr>
              <a:t>Mg</a:t>
            </a:r>
            <a:r>
              <a:rPr lang="zh-CN" sz="1800" b="1" dirty="0">
                <a:ea typeface="宋体" panose="02010600030101010101" pitchFamily="2" charset="-122"/>
              </a:rPr>
              <a:t>含量的基础上，按如下流程制备六水合氯化镁</a:t>
            </a:r>
            <a:r>
              <a:rPr lang="en-US" sz="1800" b="1" dirty="0">
                <a:latin typeface="宋体" panose="02010600030101010101" pitchFamily="2" charset="-122"/>
              </a:rPr>
              <a:t>(</a:t>
            </a:r>
            <a:r>
              <a:rPr lang="en-US" sz="1800" b="1" dirty="0">
                <a:latin typeface="Times New Roman" panose="02020603050405020304" pitchFamily="18" charset="0"/>
              </a:rPr>
              <a:t>MgCl</a:t>
            </a:r>
            <a:r>
              <a:rPr lang="en-US" sz="1800" b="1" baseline="-25000" dirty="0">
                <a:latin typeface="Times New Roman" panose="02020603050405020304" pitchFamily="18" charset="0"/>
              </a:rPr>
              <a:t>2</a:t>
            </a:r>
            <a:r>
              <a:rPr lang="en-US" sz="1800" b="1" dirty="0">
                <a:latin typeface="宋体" panose="02010600030101010101" pitchFamily="2" charset="-122"/>
              </a:rPr>
              <a:t>·</a:t>
            </a:r>
            <a:r>
              <a:rPr lang="en-US" sz="1800" b="1" dirty="0">
                <a:latin typeface="Times New Roman" panose="02020603050405020304" pitchFamily="18" charset="0"/>
              </a:rPr>
              <a:t>6H</a:t>
            </a:r>
            <a:r>
              <a:rPr lang="en-US" sz="1800" b="1" baseline="-25000" dirty="0">
                <a:latin typeface="Times New Roman" panose="02020603050405020304" pitchFamily="18" charset="0"/>
              </a:rPr>
              <a:t>2</a:t>
            </a:r>
            <a:r>
              <a:rPr lang="en-US" sz="1800" b="1" dirty="0">
                <a:latin typeface="Times New Roman" panose="02020603050405020304" pitchFamily="18" charset="0"/>
              </a:rPr>
              <a:t>O</a:t>
            </a:r>
            <a:r>
              <a:rPr lang="zh-CN" sz="1800" b="1" dirty="0">
                <a:ea typeface="宋体" panose="02010600030101010101" pitchFamily="2" charset="-122"/>
              </a:rPr>
              <a:t>)。</a:t>
            </a:r>
            <a:endParaRPr lang="zh-CN" altLang="en-US" sz="1800" b="1" dirty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52400" y="914400"/>
            <a:ext cx="8169910" cy="1896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228600" y="4191000"/>
            <a:ext cx="786701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1800" dirty="0">
              <a:latin typeface="宋体" panose="02010600030101010101" pitchFamily="2" charset="-122"/>
            </a:endParaRPr>
          </a:p>
          <a:p>
            <a:r>
              <a:rPr lang="en-US" sz="1800" b="1" dirty="0">
                <a:latin typeface="宋体" panose="02010600030101010101" pitchFamily="2" charset="-122"/>
              </a:rPr>
              <a:t>(</a:t>
            </a:r>
            <a:r>
              <a:rPr lang="en-US" sz="1800" b="1" dirty="0">
                <a:latin typeface="Times New Roman" panose="02020603050405020304" pitchFamily="18" charset="0"/>
              </a:rPr>
              <a:t>4</a:t>
            </a:r>
            <a:r>
              <a:rPr lang="en-US" sz="1800" b="1" dirty="0">
                <a:latin typeface="宋体" panose="02010600030101010101" pitchFamily="2" charset="-122"/>
              </a:rPr>
              <a:t>) </a:t>
            </a:r>
            <a:r>
              <a:rPr lang="zh-CN" sz="1800" b="1" dirty="0">
                <a:ea typeface="宋体" panose="02010600030101010101" pitchFamily="2" charset="-122"/>
              </a:rPr>
              <a:t>有同学采用盐酸代替步骤Ⅱ中的</a:t>
            </a:r>
            <a:r>
              <a:rPr lang="en-US" sz="1800" b="1" dirty="0">
                <a:latin typeface="Times New Roman" panose="02020603050405020304" pitchFamily="18" charset="0"/>
              </a:rPr>
              <a:t>NH</a:t>
            </a:r>
            <a:r>
              <a:rPr lang="en-US" sz="1800" b="1" baseline="-25000" dirty="0">
                <a:latin typeface="Times New Roman" panose="02020603050405020304" pitchFamily="18" charset="0"/>
              </a:rPr>
              <a:t>4</a:t>
            </a:r>
            <a:r>
              <a:rPr lang="en-US" sz="1800" b="1" dirty="0">
                <a:latin typeface="Times New Roman" panose="02020603050405020304" pitchFamily="18" charset="0"/>
              </a:rPr>
              <a:t>Cl</a:t>
            </a:r>
            <a:r>
              <a:rPr lang="zh-CN" sz="1800" b="1" dirty="0">
                <a:ea typeface="宋体" panose="02010600030101010101" pitchFamily="2" charset="-122"/>
              </a:rPr>
              <a:t>溶液处理固体</a:t>
            </a:r>
            <a:r>
              <a:rPr lang="en-US" sz="1800" b="1" dirty="0">
                <a:latin typeface="Times New Roman" panose="02020603050405020304" pitchFamily="18" charset="0"/>
              </a:rPr>
              <a:t>B</a:t>
            </a:r>
            <a:r>
              <a:rPr lang="zh-CN" sz="1800" b="1" dirty="0">
                <a:ea typeface="宋体" panose="02010600030101010101" pitchFamily="2" charset="-122"/>
              </a:rPr>
              <a:t>，然后除杂，制备</a:t>
            </a:r>
            <a:r>
              <a:rPr lang="en-US" sz="1800" b="1" dirty="0">
                <a:latin typeface="Times New Roman" panose="02020603050405020304" pitchFamily="18" charset="0"/>
              </a:rPr>
              <a:t>MgCl</a:t>
            </a:r>
            <a:r>
              <a:rPr lang="en-US" sz="1800" b="1" baseline="-25000" dirty="0">
                <a:latin typeface="Times New Roman" panose="02020603050405020304" pitchFamily="18" charset="0"/>
              </a:rPr>
              <a:t>2</a:t>
            </a:r>
            <a:r>
              <a:rPr lang="zh-CN" sz="1800" b="1" dirty="0">
                <a:ea typeface="宋体" panose="02010600030101010101" pitchFamily="2" charset="-122"/>
              </a:rPr>
              <a:t>溶液。请给出合理的操作排序</a:t>
            </a:r>
            <a:r>
              <a:rPr lang="en-US" sz="1800" b="1" dirty="0">
                <a:latin typeface="宋体" panose="02010600030101010101" pitchFamily="2" charset="-122"/>
              </a:rPr>
              <a:t>(</a:t>
            </a:r>
            <a:r>
              <a:rPr lang="zh-CN" sz="1800" b="1" dirty="0">
                <a:ea typeface="楷体" panose="02010609060101010101" pitchFamily="49" charset="-122"/>
              </a:rPr>
              <a:t>从下列操作中选取，按先后次序列出字母，操作可重复使用</a:t>
            </a:r>
            <a:r>
              <a:rPr lang="en-US" sz="1800" b="1" dirty="0">
                <a:latin typeface="宋体" panose="02010600030101010101" pitchFamily="2" charset="-122"/>
              </a:rPr>
              <a:t>)</a:t>
            </a:r>
            <a:r>
              <a:rPr lang="zh-CN" sz="1800" b="1" dirty="0">
                <a:ea typeface="宋体" panose="02010600030101010101" pitchFamily="2" charset="-122"/>
              </a:rPr>
              <a:t>：固体</a:t>
            </a:r>
            <a:r>
              <a:rPr lang="en-US" sz="1800" b="1" dirty="0">
                <a:latin typeface="Times New Roman" panose="02020603050405020304" pitchFamily="18" charset="0"/>
              </a:rPr>
              <a:t>B</a:t>
            </a:r>
            <a:r>
              <a:rPr lang="en-US" sz="1800" b="1" dirty="0">
                <a:latin typeface="宋体" panose="02010600030101010101" pitchFamily="2" charset="-122"/>
              </a:rPr>
              <a:t>→</a:t>
            </a:r>
            <a:r>
              <a:rPr lang="en-US" sz="1800" b="1" dirty="0">
                <a:latin typeface="Times New Roman" panose="02020603050405020304" pitchFamily="18" charset="0"/>
              </a:rPr>
              <a:t>a</a:t>
            </a:r>
            <a:r>
              <a:rPr lang="en-US" sz="1800" b="1" dirty="0">
                <a:latin typeface="宋体" panose="02010600030101010101" pitchFamily="2" charset="-122"/>
              </a:rPr>
              <a:t>→</a:t>
            </a:r>
            <a:r>
              <a:rPr lang="zh-CN" sz="1800" b="1" dirty="0">
                <a:ea typeface="宋体" panose="02010600030101010101" pitchFamily="2" charset="-122"/>
              </a:rPr>
              <a:t>(　)</a:t>
            </a:r>
            <a:r>
              <a:rPr lang="en-US" sz="1800" b="1" dirty="0">
                <a:latin typeface="宋体" panose="02010600030101010101" pitchFamily="2" charset="-122"/>
              </a:rPr>
              <a:t>→</a:t>
            </a:r>
            <a:r>
              <a:rPr lang="zh-CN" sz="1800" b="1" dirty="0">
                <a:ea typeface="宋体" panose="02010600030101010101" pitchFamily="2" charset="-122"/>
              </a:rPr>
              <a:t>(　)</a:t>
            </a:r>
            <a:r>
              <a:rPr lang="en-US" sz="1800" b="1" dirty="0">
                <a:latin typeface="宋体" panose="02010600030101010101" pitchFamily="2" charset="-122"/>
              </a:rPr>
              <a:t>→</a:t>
            </a:r>
            <a:r>
              <a:rPr lang="zh-CN" sz="1800" b="1" dirty="0">
                <a:ea typeface="宋体" panose="02010600030101010101" pitchFamily="2" charset="-122"/>
              </a:rPr>
              <a:t>(　)</a:t>
            </a:r>
            <a:r>
              <a:rPr lang="en-US" sz="1800" b="1" dirty="0">
                <a:latin typeface="宋体" panose="02010600030101010101" pitchFamily="2" charset="-122"/>
              </a:rPr>
              <a:t>→</a:t>
            </a:r>
            <a:r>
              <a:rPr lang="zh-CN" sz="1800" b="1" dirty="0">
                <a:ea typeface="宋体" panose="02010600030101010101" pitchFamily="2" charset="-122"/>
              </a:rPr>
              <a:t>(　)</a:t>
            </a:r>
            <a:r>
              <a:rPr lang="en-US" sz="1800" b="1" dirty="0">
                <a:latin typeface="宋体" panose="02010600030101010101" pitchFamily="2" charset="-122"/>
              </a:rPr>
              <a:t>→</a:t>
            </a:r>
            <a:r>
              <a:rPr lang="zh-CN" sz="1800" b="1" dirty="0">
                <a:ea typeface="宋体" panose="02010600030101010101" pitchFamily="2" charset="-122"/>
              </a:rPr>
              <a:t>(　)</a:t>
            </a:r>
            <a:r>
              <a:rPr lang="en-US" sz="1800" b="1" dirty="0">
                <a:latin typeface="宋体" panose="02010600030101010101" pitchFamily="2" charset="-122"/>
              </a:rPr>
              <a:t>→</a:t>
            </a:r>
            <a:r>
              <a:rPr lang="zh-CN" sz="1800" b="1" dirty="0">
                <a:ea typeface="宋体" panose="02010600030101010101" pitchFamily="2" charset="-122"/>
              </a:rPr>
              <a:t>(　)</a:t>
            </a:r>
            <a:r>
              <a:rPr lang="en-US" sz="1800" b="1" dirty="0">
                <a:latin typeface="宋体" panose="02010600030101010101" pitchFamily="2" charset="-122"/>
              </a:rPr>
              <a:t>→</a:t>
            </a:r>
            <a:r>
              <a:rPr lang="en-US" sz="1800" b="1" dirty="0">
                <a:latin typeface="Times New Roman" panose="02020603050405020304" pitchFamily="18" charset="0"/>
              </a:rPr>
              <a:t>MgCl</a:t>
            </a:r>
            <a:r>
              <a:rPr lang="en-US" sz="1800" b="1" baseline="-25000" dirty="0">
                <a:latin typeface="Times New Roman" panose="02020603050405020304" pitchFamily="18" charset="0"/>
              </a:rPr>
              <a:t>2</a:t>
            </a:r>
            <a:r>
              <a:rPr lang="zh-CN" sz="1800" b="1" dirty="0">
                <a:ea typeface="宋体" panose="02010600030101010101" pitchFamily="2" charset="-122"/>
              </a:rPr>
              <a:t>溶液→产品。</a:t>
            </a:r>
            <a:endParaRPr lang="en-US" sz="1800" b="1" dirty="0">
              <a:latin typeface="Times New Roman" panose="02020603050405020304" pitchFamily="18" charset="0"/>
            </a:endParaRPr>
          </a:p>
          <a:p>
            <a:endParaRPr lang="en-US" sz="1800" b="1" dirty="0" smtClean="0">
              <a:latin typeface="Times New Roman" panose="02020603050405020304" pitchFamily="18" charset="0"/>
            </a:endParaRPr>
          </a:p>
          <a:p>
            <a:r>
              <a:rPr lang="en-US" sz="1800" b="1" dirty="0" smtClean="0">
                <a:latin typeface="Times New Roman" panose="02020603050405020304" pitchFamily="18" charset="0"/>
              </a:rPr>
              <a:t>a</a:t>
            </a:r>
            <a:r>
              <a:rPr lang="zh-CN" sz="1800" b="1" dirty="0">
                <a:ea typeface="宋体" panose="02010600030101010101" pitchFamily="2" charset="-122"/>
              </a:rPr>
              <a:t>．用盐酸溶解</a:t>
            </a:r>
            <a:r>
              <a:rPr lang="en-US" sz="1800" b="1" dirty="0">
                <a:latin typeface="宋体" panose="02010600030101010101" pitchFamily="2" charset="-122"/>
              </a:rPr>
              <a:t>	</a:t>
            </a:r>
            <a:r>
              <a:rPr lang="en-US" sz="1800" b="1" dirty="0">
                <a:latin typeface="Times New Roman" panose="02020603050405020304" pitchFamily="18" charset="0"/>
              </a:rPr>
              <a:t>b</a:t>
            </a:r>
            <a:r>
              <a:rPr lang="zh-CN" sz="1800" b="1" dirty="0">
                <a:ea typeface="宋体" panose="02010600030101010101" pitchFamily="2" charset="-122"/>
              </a:rPr>
              <a:t>．调</a:t>
            </a:r>
            <a:r>
              <a:rPr lang="en-US" sz="1800" b="1" dirty="0">
                <a:latin typeface="Times New Roman" panose="02020603050405020304" pitchFamily="18" charset="0"/>
              </a:rPr>
              <a:t>pH</a:t>
            </a:r>
            <a:r>
              <a:rPr lang="zh-CN" sz="1800" b="1" dirty="0">
                <a:ea typeface="宋体" panose="02010600030101010101" pitchFamily="2" charset="-122"/>
              </a:rPr>
              <a:t>＝</a:t>
            </a:r>
            <a:r>
              <a:rPr lang="en-US" sz="1800" b="1" dirty="0">
                <a:latin typeface="Times New Roman" panose="02020603050405020304" pitchFamily="18" charset="0"/>
              </a:rPr>
              <a:t>3.0</a:t>
            </a:r>
            <a:r>
              <a:rPr lang="en-US" sz="1800" b="1" dirty="0">
                <a:latin typeface="宋体" panose="02010600030101010101" pitchFamily="2" charset="-122"/>
              </a:rPr>
              <a:t>	</a:t>
            </a:r>
            <a:r>
              <a:rPr lang="en-US" sz="1800" b="1" dirty="0">
                <a:latin typeface="Times New Roman" panose="02020603050405020304" pitchFamily="18" charset="0"/>
              </a:rPr>
              <a:t>c</a:t>
            </a:r>
            <a:r>
              <a:rPr lang="zh-CN" sz="1800" b="1" dirty="0">
                <a:ea typeface="宋体" panose="02010600030101010101" pitchFamily="2" charset="-122"/>
              </a:rPr>
              <a:t>．调</a:t>
            </a:r>
            <a:r>
              <a:rPr lang="en-US" sz="1800" b="1" dirty="0">
                <a:latin typeface="Times New Roman" panose="02020603050405020304" pitchFamily="18" charset="0"/>
              </a:rPr>
              <a:t>pH</a:t>
            </a:r>
            <a:r>
              <a:rPr lang="zh-CN" sz="1800" b="1" dirty="0">
                <a:ea typeface="宋体" panose="02010600030101010101" pitchFamily="2" charset="-122"/>
              </a:rPr>
              <a:t>＝</a:t>
            </a:r>
            <a:r>
              <a:rPr lang="en-US" sz="1800" b="1" dirty="0">
                <a:latin typeface="Times New Roman" panose="02020603050405020304" pitchFamily="18" charset="0"/>
              </a:rPr>
              <a:t>5.0</a:t>
            </a:r>
            <a:r>
              <a:rPr lang="en-US" sz="1800" b="1" dirty="0">
                <a:latin typeface="宋体" panose="02010600030101010101" pitchFamily="2" charset="-122"/>
              </a:rPr>
              <a:t>	</a:t>
            </a:r>
            <a:r>
              <a:rPr lang="en-US" sz="1800" b="1" dirty="0">
                <a:latin typeface="Times New Roman" panose="02020603050405020304" pitchFamily="18" charset="0"/>
              </a:rPr>
              <a:t>d</a:t>
            </a:r>
            <a:r>
              <a:rPr lang="zh-CN" sz="1800" b="1" dirty="0">
                <a:ea typeface="宋体" panose="02010600030101010101" pitchFamily="2" charset="-122"/>
              </a:rPr>
              <a:t>．调</a:t>
            </a:r>
            <a:r>
              <a:rPr lang="en-US" sz="1800" b="1" dirty="0">
                <a:latin typeface="Times New Roman" panose="02020603050405020304" pitchFamily="18" charset="0"/>
              </a:rPr>
              <a:t>pH</a:t>
            </a:r>
            <a:r>
              <a:rPr lang="zh-CN" sz="1800" b="1" dirty="0">
                <a:ea typeface="宋体" panose="02010600030101010101" pitchFamily="2" charset="-122"/>
              </a:rPr>
              <a:t>＝</a:t>
            </a:r>
            <a:r>
              <a:rPr lang="en-US" sz="1800" b="1" dirty="0">
                <a:latin typeface="Times New Roman" panose="02020603050405020304" pitchFamily="18" charset="0"/>
              </a:rPr>
              <a:t>8.5</a:t>
            </a:r>
            <a:endParaRPr lang="en-US" sz="1800" b="1" dirty="0">
              <a:latin typeface="宋体" panose="02010600030101010101" pitchFamily="2" charset="-122"/>
            </a:endParaRPr>
          </a:p>
          <a:p>
            <a:r>
              <a:rPr lang="en-US" sz="1800" b="1" dirty="0">
                <a:latin typeface="宋体" panose="02010600030101010101" pitchFamily="2" charset="-122"/>
              </a:rPr>
              <a:t> </a:t>
            </a:r>
            <a:endParaRPr lang="en-US" sz="1800" b="1" dirty="0">
              <a:latin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</a:rPr>
              <a:t>e</a:t>
            </a:r>
            <a:r>
              <a:rPr lang="zh-CN" sz="1800" b="1" dirty="0">
                <a:ea typeface="宋体" panose="02010600030101010101" pitchFamily="2" charset="-122"/>
              </a:rPr>
              <a:t>．调</a:t>
            </a:r>
            <a:r>
              <a:rPr lang="en-US" sz="1800" b="1" dirty="0">
                <a:latin typeface="Times New Roman" panose="02020603050405020304" pitchFamily="18" charset="0"/>
              </a:rPr>
              <a:t>pH</a:t>
            </a:r>
            <a:r>
              <a:rPr lang="zh-CN" sz="1800" b="1" dirty="0">
                <a:ea typeface="宋体" panose="02010600030101010101" pitchFamily="2" charset="-122"/>
              </a:rPr>
              <a:t>＝</a:t>
            </a:r>
            <a:r>
              <a:rPr lang="en-US" sz="1800" b="1" dirty="0">
                <a:latin typeface="Times New Roman" panose="02020603050405020304" pitchFamily="18" charset="0"/>
              </a:rPr>
              <a:t>11.0</a:t>
            </a:r>
            <a:r>
              <a:rPr lang="en-US" sz="1800" b="1" dirty="0">
                <a:latin typeface="宋体" panose="02010600030101010101" pitchFamily="2" charset="-122"/>
              </a:rPr>
              <a:t>	</a:t>
            </a:r>
            <a:r>
              <a:rPr lang="en-US" sz="1800" b="1" dirty="0">
                <a:latin typeface="Times New Roman" panose="02020603050405020304" pitchFamily="18" charset="0"/>
              </a:rPr>
              <a:t>f</a:t>
            </a:r>
            <a:r>
              <a:rPr lang="zh-CN" sz="1800" b="1" dirty="0">
                <a:ea typeface="宋体" panose="02010600030101010101" pitchFamily="2" charset="-122"/>
              </a:rPr>
              <a:t>．过滤</a:t>
            </a:r>
            <a:r>
              <a:rPr lang="en-US" sz="1800" b="1" dirty="0">
                <a:latin typeface="宋体" panose="02010600030101010101" pitchFamily="2" charset="-122"/>
              </a:rPr>
              <a:t>	</a:t>
            </a:r>
            <a:r>
              <a:rPr lang="en-US" b="1" dirty="0">
                <a:latin typeface="宋体" panose="02010600030101010101" pitchFamily="2" charset="-122"/>
              </a:rPr>
              <a:t> </a:t>
            </a:r>
            <a:r>
              <a:rPr lang="en-US" sz="1800" b="1" dirty="0" smtClean="0">
                <a:latin typeface="Times New Roman" panose="02020603050405020304" pitchFamily="18" charset="0"/>
              </a:rPr>
              <a:t>g</a:t>
            </a:r>
            <a:r>
              <a:rPr lang="zh-CN" sz="1800" b="1" dirty="0">
                <a:ea typeface="宋体" panose="02010600030101010101" pitchFamily="2" charset="-122"/>
              </a:rPr>
              <a:t>．洗涤</a:t>
            </a:r>
            <a:endParaRPr lang="zh-CN" altLang="en-US" sz="1800" b="1" dirty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52400" y="-50165"/>
            <a:ext cx="35807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评价</a:t>
            </a:r>
            <a:r>
              <a:rPr lang="en-US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sz="3200" dirty="0">
                <a:sym typeface="+mn-ea"/>
              </a:rPr>
              <a:t>【</a:t>
            </a:r>
            <a:r>
              <a:rPr lang="en-US" sz="3200" dirty="0">
                <a:latin typeface="Times New Roman" panose="02020603050405020304" pitchFamily="18" charset="0"/>
                <a:sym typeface="+mn-ea"/>
              </a:rPr>
              <a:t>2019.4</a:t>
            </a:r>
            <a:r>
              <a:rPr lang="zh-CN" sz="3200" dirty="0">
                <a:sym typeface="+mn-ea"/>
              </a:rPr>
              <a:t>】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800" y="5257800"/>
            <a:ext cx="306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c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76400" y="5334000"/>
            <a:ext cx="264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f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86000" y="5257800"/>
            <a:ext cx="306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e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37510" y="5257800"/>
            <a:ext cx="306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f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05200" y="5222240"/>
            <a:ext cx="306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g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10990" y="5257800"/>
            <a:ext cx="306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a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graphicFrame>
        <p:nvGraphicFramePr>
          <p:cNvPr id="11" name="表格 10"/>
          <p:cNvGraphicFramePr/>
          <p:nvPr>
            <p:custDataLst>
              <p:tags r:id="rId2"/>
            </p:custDataLst>
          </p:nvPr>
        </p:nvGraphicFramePr>
        <p:xfrm>
          <a:off x="336550" y="2362200"/>
          <a:ext cx="5478780" cy="21316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835"/>
                <a:gridCol w="1813560"/>
                <a:gridCol w="1810385"/>
              </a:tblGrid>
              <a:tr h="302895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金属离子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开始沉淀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完全沉淀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8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Al</a:t>
                      </a:r>
                      <a:r>
                        <a:rPr lang="en-US" sz="2400" b="0" baseline="30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3+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8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Fe</a:t>
                      </a:r>
                      <a:r>
                        <a:rPr lang="en-US" sz="2400" b="0" baseline="30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3+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8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Ca</a:t>
                      </a:r>
                      <a:r>
                        <a:rPr lang="en-US" sz="2400" b="0" baseline="30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2+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－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8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Mg</a:t>
                      </a:r>
                      <a:r>
                        <a:rPr lang="en-US" sz="2400" b="0" baseline="30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2+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10.9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76200" y="746125"/>
            <a:ext cx="316547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  <a:tabLst>
                <a:tab pos="139700" algn="l"/>
                <a:tab pos="1536700" algn="l"/>
                <a:tab pos="2933700" algn="l"/>
                <a:tab pos="4330700" algn="l"/>
              </a:tabLst>
            </a:pP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</a:rPr>
              <a:t>【2022.6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</a:rPr>
              <a:t>浙江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</a:rPr>
              <a:t>】</a:t>
            </a: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19460" name="Rectangle 3"/>
          <p:cNvSpPr/>
          <p:nvPr/>
        </p:nvSpPr>
        <p:spPr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  <a:tabLst>
                <a:tab pos="139700" algn="l"/>
                <a:tab pos="1536700" algn="l"/>
                <a:tab pos="2933700" algn="l"/>
                <a:tab pos="4330700" algn="l"/>
              </a:tabLst>
            </a:pPr>
            <a:endParaRPr lang="zh-CN" altLang="zh-CN" sz="1800" dirty="0"/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2133600" y="2205673"/>
            <a:ext cx="295275" cy="171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0" y="762000"/>
            <a:ext cx="8915400" cy="5715000"/>
            <a:chOff x="0" y="762000"/>
            <a:chExt cx="8772525" cy="5613400"/>
          </a:xfrm>
        </p:grpSpPr>
        <p:sp>
          <p:nvSpPr>
            <p:cNvPr id="100" name="文本框 99"/>
            <p:cNvSpPr txBox="1"/>
            <p:nvPr/>
          </p:nvSpPr>
          <p:spPr>
            <a:xfrm>
              <a:off x="152400" y="762000"/>
              <a:ext cx="8221980" cy="1383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           </a:t>
              </a:r>
              <a:r>
                <a:rPr lang="en-US" sz="2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30.(10</a:t>
              </a:r>
              <a:r>
                <a:rPr lang="zh-CN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分</a:t>
              </a:r>
              <a:r>
                <a:rPr lang="en-US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)</a:t>
              </a:r>
              <a:r>
                <a:rPr lang="zh-CN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氨基钠</a:t>
              </a:r>
              <a:r>
                <a:rPr lang="en-US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(NaNH</a:t>
              </a:r>
              <a:r>
                <a:rPr lang="en-US" sz="2800" baseline="-25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2</a:t>
              </a:r>
              <a:r>
                <a:rPr lang="en-US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)</a:t>
              </a:r>
              <a:r>
                <a:rPr lang="zh-CN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是重要的化学试剂</a:t>
              </a:r>
              <a:r>
                <a:rPr lang="en-US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,</a:t>
              </a:r>
              <a:r>
                <a:rPr lang="zh-CN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实验室可用下图装置</a:t>
              </a:r>
              <a:r>
                <a:rPr lang="en-US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(</a:t>
              </a:r>
              <a:r>
                <a:rPr lang="zh-CN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夹持、搅拌、尾气处理装置已省略</a:t>
              </a:r>
              <a:r>
                <a:rPr lang="en-US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)</a:t>
              </a:r>
              <a:r>
                <a:rPr lang="zh-CN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制备。</a:t>
              </a:r>
              <a:endPara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152400" y="1981200"/>
              <a:ext cx="5080000" cy="5118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方正书宋_GBK" charset="0"/>
                </a:rPr>
                <a:t>NaNH</a:t>
              </a:r>
              <a:r>
                <a:rPr lang="en-US" sz="2800" baseline="-25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方正书宋_GBK" charset="0"/>
                </a:rPr>
                <a:t>2</a:t>
              </a:r>
              <a:r>
                <a:rPr lang="en-US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方正书宋_GBK" charset="0"/>
                </a:rPr>
                <a:t>+H</a:t>
              </a:r>
              <a:r>
                <a:rPr lang="en-US" sz="2800" baseline="-25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方正书宋_GBK" charset="0"/>
                </a:rPr>
                <a:t>2</a:t>
              </a:r>
              <a:r>
                <a:rPr lang="en-US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方正书宋_GBK" charset="0"/>
                </a:rPr>
                <a:t>O</a:t>
              </a:r>
              <a:endParaRPr lang="en-US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书宋_GBK" charset="0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2505075" y="1982470"/>
              <a:ext cx="2259965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方正书宋_GBK" charset="0"/>
                </a:rPr>
                <a:t> NaOH+NH</a:t>
              </a:r>
              <a:r>
                <a:rPr lang="en-US" sz="2800" baseline="-25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方正书宋_GBK" charset="0"/>
                </a:rPr>
                <a:t>3</a:t>
              </a:r>
              <a:r>
                <a:rPr lang="en-US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方正书宋_GBK" charset="0"/>
                </a:rPr>
                <a:t>↑</a:t>
              </a:r>
              <a:endParaRPr lang="en-US" altLang="en-US" sz="2800" baseline="-25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书宋_GBK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0" y="2590800"/>
              <a:ext cx="8772525" cy="37846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(5)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产品分析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: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假设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NaOH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是产品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NaNH</a:t>
              </a:r>
              <a:r>
                <a:rPr lang="en-US" sz="2400" baseline="-25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2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的唯一杂质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,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可采用如下方法测定产品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NaNH</a:t>
              </a:r>
              <a:r>
                <a:rPr lang="en-US" sz="2400" baseline="-25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2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纯度。从下列选项中选择最佳操作并排序。</a:t>
              </a:r>
              <a:endParaRPr 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  <a:p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准确称取产品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NaNH</a:t>
              </a:r>
              <a:r>
                <a:rPr lang="en-US" sz="2400" baseline="-25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2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</a:t>
              </a:r>
              <a:r>
                <a:rPr lang="en-US" sz="2400" i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g→(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　　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)→(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　　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)→(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　　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)→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计算</a:t>
              </a:r>
              <a:endParaRPr 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  <a:p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a.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准确加入过量的水</a:t>
              </a:r>
              <a:r>
                <a:rPr lang="en-US" alt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      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b.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准确加入过量的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HCl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标准溶液</a:t>
              </a:r>
              <a:endParaRPr 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  <a:p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c.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准确加入过量的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NH</a:t>
              </a:r>
              <a:r>
                <a:rPr lang="en-US" sz="2400" baseline="-25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4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Cl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标准溶液</a:t>
              </a:r>
              <a:r>
                <a:rPr lang="en-US" alt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  </a:t>
              </a:r>
              <a:endPara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  <a:p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d.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滴加甲基红指示剂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(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变色的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pH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范围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4.4~6.2)</a:t>
              </a:r>
              <a:endParaRPr 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  <a:p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e.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滴加石蕊指示剂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(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变色的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pH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范围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4.5~8.3)    </a:t>
              </a:r>
              <a:endParaRPr 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  <a:p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f.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滴加酚酞指示剂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(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变色的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pH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范围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8.2~10.0)    </a:t>
              </a:r>
              <a:endParaRPr 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  <a:p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g.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用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NaOH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标准溶液滴定</a:t>
              </a:r>
              <a:r>
                <a:rPr lang="en-US" alt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     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h.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用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NH</a:t>
              </a:r>
              <a:r>
                <a:rPr lang="en-US" sz="2400" baseline="-25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4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Cl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标准溶液滴定</a:t>
              </a:r>
              <a:r>
                <a:rPr lang="en-US" alt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        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i.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用</a:t>
              </a:r>
              <a:r>
                <a:rPr 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HCl</a:t>
              </a:r>
              <a:r>
                <a:rPr 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标准溶液滴定</a:t>
              </a:r>
              <a:endPara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0" y="76200"/>
            <a:ext cx="69405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任务三：反应过程中的操作顺序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AutoShape 38"/>
          <p:cNvSpPr/>
          <p:nvPr/>
        </p:nvSpPr>
        <p:spPr>
          <a:xfrm rot="10800000" flipH="1" flipV="1">
            <a:off x="6301105" y="4418965"/>
            <a:ext cx="2209800" cy="1143635"/>
          </a:xfrm>
          <a:prstGeom prst="wedgeRoundRectCallout">
            <a:avLst>
              <a:gd name="adj1" fmla="val -83636"/>
              <a:gd name="adj2" fmla="val -170235"/>
              <a:gd name="adj3" fmla="val 16667"/>
            </a:avLst>
          </a:prstGeom>
          <a:solidFill>
            <a:srgbClr val="003399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产品纯度</a:t>
            </a:r>
            <a:endParaRPr lang="en-US" altLang="zh-CN" b="1" dirty="0" smtClean="0">
              <a:solidFill>
                <a:srgbClr val="FF0000"/>
              </a:solidFill>
              <a:ea typeface="黑体" panose="02010609060101010101" pitchFamily="49" charset="-122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测定过程</a:t>
            </a:r>
            <a:endParaRPr lang="zh-CN" altLang="en-US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10000" y="3276600"/>
            <a:ext cx="378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b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29200" y="3248025"/>
            <a:ext cx="378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d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72200" y="3276600"/>
            <a:ext cx="378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g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bldLvl="0" animBg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54990"/>
          </a:xfrm>
        </p:spPr>
        <p:txBody>
          <a:bodyPr vert="horz" wrap="square" lIns="91440" tIns="45720" rIns="91440" bIns="45720" anchor="b" anchorCtr="0"/>
          <a:lstStyle/>
          <a:p>
            <a:pPr eaLnBrk="1" hangingPunct="1"/>
            <a:r>
              <a:rPr lang="zh-CN" altLang="en-US" sz="3200" b="1" dirty="0" smtClean="0">
                <a:solidFill>
                  <a:schemeClr val="tx1"/>
                </a:solidFill>
              </a:rPr>
              <a:t>近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6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次浙江高考化学实</a:t>
            </a:r>
            <a:r>
              <a:rPr lang="zh-CN" altLang="en-US" sz="3200" b="1" dirty="0">
                <a:solidFill>
                  <a:schemeClr val="tx1"/>
                </a:solidFill>
              </a:rPr>
              <a:t>验题</a:t>
            </a:r>
            <a:r>
              <a:rPr lang="en-US" altLang="zh-CN" sz="3200" b="1" dirty="0">
                <a:solidFill>
                  <a:schemeClr val="tx1"/>
                </a:solidFill>
              </a:rPr>
              <a:t>“</a:t>
            </a:r>
            <a:r>
              <a:rPr lang="zh-CN" altLang="en-US" sz="3200" b="1" dirty="0">
                <a:solidFill>
                  <a:schemeClr val="tx1"/>
                </a:solidFill>
              </a:rPr>
              <a:t>排序</a:t>
            </a:r>
            <a:r>
              <a:rPr lang="en-US" altLang="zh-CN" sz="3200" b="1" dirty="0">
                <a:solidFill>
                  <a:schemeClr val="tx1"/>
                </a:solidFill>
              </a:rPr>
              <a:t>”</a:t>
            </a:r>
            <a:r>
              <a:rPr lang="zh-CN" altLang="en-US" sz="3200" b="1" dirty="0">
                <a:solidFill>
                  <a:schemeClr val="tx1"/>
                </a:solidFill>
              </a:rPr>
              <a:t>考点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701" name="Group 60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0" y="762000"/>
          <a:ext cx="9092565" cy="6019800"/>
        </p:xfrm>
        <a:graphic>
          <a:graphicData uri="http://schemas.openxmlformats.org/drawingml/2006/table">
            <a:tbl>
              <a:tblPr/>
              <a:tblGrid>
                <a:gridCol w="1940560"/>
                <a:gridCol w="4216400"/>
                <a:gridCol w="293560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考查内容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实验仪器操</a:t>
                      </a:r>
                      <a:r>
                        <a:rPr kumimoji="0" lang="zh-CN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作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2022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年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月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测定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NaNH</a:t>
                      </a:r>
                      <a:r>
                        <a:rPr kumimoji="0" lang="en-US" altLang="zh-CN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得纯度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酸碱中和滴定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2022</a:t>
                      </a:r>
                      <a:r>
                        <a:rPr lang="zh-CN" altLang="en-US" sz="2800" b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年</a:t>
                      </a:r>
                      <a:r>
                        <a:rPr lang="en-US" altLang="zh-CN" sz="2800" b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</a:t>
                      </a:r>
                      <a:r>
                        <a:rPr lang="zh-CN" altLang="zh-CN" sz="2800" b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月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纯化后的操作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减压蒸</a:t>
                      </a:r>
                      <a:r>
                        <a:rPr kumimoji="0" lang="zh-CN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馏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后续操作</a:t>
                      </a: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2021</a:t>
                      </a:r>
                      <a:r>
                        <a:rPr lang="zh-CN" altLang="en-US" sz="2800" b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年</a:t>
                      </a:r>
                      <a:r>
                        <a:rPr lang="en-US" altLang="zh-CN" sz="2800" b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6</a:t>
                      </a:r>
                      <a:r>
                        <a:rPr lang="zh-CN" altLang="zh-CN" sz="2800" b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月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zh-CN" sz="2800" b="1" dirty="0">
                          <a:latin typeface="Arial" panose="020B0604020202020204" pitchFamily="34" charset="0"/>
                          <a:sym typeface="+mn-ea"/>
                        </a:rPr>
                        <a:t>可将</a:t>
                      </a:r>
                      <a:r>
                        <a:rPr lang="en-US" altLang="zh-CN" sz="2800" b="1" dirty="0">
                          <a:latin typeface="Arial" panose="020B0604020202020204" pitchFamily="34" charset="0"/>
                          <a:sym typeface="+mn-ea"/>
                        </a:rPr>
                        <a:t>Cl</a:t>
                      </a:r>
                      <a:r>
                        <a:rPr lang="en-US" altLang="zh-CN" sz="2800" b="1" baseline="-25000" dirty="0">
                          <a:latin typeface="Arial" panose="020B0604020202020204" pitchFamily="34" charset="0"/>
                          <a:sym typeface="+mn-ea"/>
                        </a:rPr>
                        <a:t>2</a:t>
                      </a:r>
                      <a:r>
                        <a:rPr lang="en-US" altLang="zh-CN" sz="2800" b="1" dirty="0">
                          <a:latin typeface="Arial" panose="020B0604020202020204" pitchFamily="34" charset="0"/>
                          <a:sym typeface="+mn-ea"/>
                        </a:rPr>
                        <a:t>O</a:t>
                      </a:r>
                      <a:r>
                        <a:rPr lang="zh-CN" altLang="zh-CN" sz="2800" b="1" dirty="0">
                          <a:latin typeface="Arial" panose="020B0604020202020204" pitchFamily="34" charset="0"/>
                          <a:sym typeface="+mn-ea"/>
                        </a:rPr>
                        <a:t>浓溶液用</a:t>
                      </a:r>
                      <a:r>
                        <a:rPr lang="en-US" altLang="zh-CN" sz="2800" b="1" dirty="0">
                          <a:latin typeface="Arial" panose="020B0604020202020204" pitchFamily="34" charset="0"/>
                          <a:sym typeface="+mn-ea"/>
                        </a:rPr>
                        <a:t>CCl</a:t>
                      </a:r>
                      <a:r>
                        <a:rPr lang="en-US" altLang="zh-CN" sz="2800" b="1" baseline="-25000" dirty="0">
                          <a:latin typeface="Arial" panose="020B0604020202020204" pitchFamily="34" charset="0"/>
                          <a:sym typeface="+mn-ea"/>
                        </a:rPr>
                        <a:t>4</a:t>
                      </a:r>
                      <a:r>
                        <a:rPr lang="zh-CN" altLang="zh-CN" sz="2800" b="1" dirty="0">
                          <a:latin typeface="Arial" panose="020B0604020202020204" pitchFamily="34" charset="0"/>
                          <a:sym typeface="+mn-ea"/>
                        </a:rPr>
                        <a:t>萃取分液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分液漏斗使用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2021</a:t>
                      </a:r>
                      <a:r>
                        <a:rPr lang="zh-CN" altLang="en-US" sz="2800" b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年</a:t>
                      </a:r>
                      <a:r>
                        <a:rPr lang="en-US" altLang="zh-CN" sz="2800" b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</a:t>
                      </a:r>
                      <a:r>
                        <a:rPr lang="zh-CN" altLang="zh-CN" sz="2800" b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月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zh-CN" sz="2800" b="1" dirty="0">
                          <a:latin typeface="Arial" panose="020B0604020202020204" pitchFamily="34" charset="0"/>
                          <a:sym typeface="+mn-ea"/>
                        </a:rPr>
                        <a:t>重结晶前，</a:t>
                      </a:r>
                      <a:r>
                        <a:rPr lang="zh-CN" altLang="zh-CN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+mn-ea"/>
                        </a:rPr>
                        <a:t>为了得到杂质较少的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+mn-ea"/>
                        </a:rPr>
                        <a:t>K</a:t>
                      </a:r>
                      <a:r>
                        <a:rPr lang="en-US" altLang="zh-CN" sz="2800" b="1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+mn-ea"/>
                        </a:rPr>
                        <a:t>2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+mn-ea"/>
                        </a:rPr>
                        <a:t>Cr</a:t>
                      </a:r>
                      <a:r>
                        <a:rPr lang="en-US" altLang="zh-CN" sz="2800" b="1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+mn-ea"/>
                        </a:rPr>
                        <a:t>2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+mn-ea"/>
                        </a:rPr>
                        <a:t>O</a:t>
                      </a:r>
                      <a:r>
                        <a:rPr lang="en-US" altLang="zh-CN" sz="2800" b="1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+mn-ea"/>
                        </a:rPr>
                        <a:t>7</a:t>
                      </a:r>
                      <a:r>
                        <a:rPr lang="zh-CN" altLang="zh-CN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+mn-ea"/>
                        </a:rPr>
                        <a:t>粗产品</a:t>
                      </a: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蒸发结晶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2020</a:t>
                      </a:r>
                      <a:r>
                        <a:rPr lang="zh-CN" altLang="en-US" sz="2800" b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年</a:t>
                      </a:r>
                      <a:r>
                        <a:rPr lang="en-US" altLang="zh-CN" sz="2800" b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7</a:t>
                      </a:r>
                      <a:r>
                        <a:rPr lang="zh-CN" altLang="zh-CN" sz="2800" b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月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zh-CN" sz="2800" b="1" dirty="0">
                          <a:sym typeface="+mn-ea"/>
                        </a:rPr>
                        <a:t>滴定前，有关滴定管的正确操作</a:t>
                      </a: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滴定管的使用</a:t>
                      </a:r>
                      <a:endParaRPr lang="en-US" altLang="zh-CN" sz="2800" b="1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1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2020</a:t>
                      </a:r>
                      <a:r>
                        <a:rPr lang="zh-CN" altLang="en-US" sz="2800" b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年</a:t>
                      </a:r>
                      <a:r>
                        <a:rPr lang="en-US" altLang="zh-CN" sz="2800" b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</a:t>
                      </a:r>
                      <a:r>
                        <a:rPr lang="zh-CN" altLang="zh-CN" sz="2800" b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月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zh-CN" sz="2800" b="1" dirty="0">
                          <a:sym typeface="+mn-ea"/>
                        </a:rPr>
                        <a:t>测定过程中使用到移液管</a:t>
                      </a: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移液管的使用</a:t>
                      </a: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38" name="Rectangle 464"/>
          <p:cNvSpPr/>
          <p:nvPr/>
        </p:nvSpPr>
        <p:spPr>
          <a:xfrm>
            <a:off x="1258298" y="765877"/>
            <a:ext cx="6445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类别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239" name="Rectangle 465"/>
          <p:cNvSpPr/>
          <p:nvPr/>
        </p:nvSpPr>
        <p:spPr>
          <a:xfrm>
            <a:off x="45720" y="1070676"/>
            <a:ext cx="6445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年份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240" name="Line 57"/>
          <p:cNvSpPr/>
          <p:nvPr/>
        </p:nvSpPr>
        <p:spPr>
          <a:xfrm>
            <a:off x="26126" y="762000"/>
            <a:ext cx="1878874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/>
          <p:nvPr/>
        </p:nvSpPr>
        <p:spPr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  <a:tabLst>
                <a:tab pos="139700" algn="l"/>
                <a:tab pos="1536700" algn="l"/>
                <a:tab pos="2933700" algn="l"/>
                <a:tab pos="4330700" algn="l"/>
              </a:tabLst>
            </a:pPr>
            <a:endParaRPr lang="zh-CN" altLang="zh-CN" sz="1800" dirty="0"/>
          </a:p>
        </p:txBody>
      </p:sp>
      <p:grpSp>
        <p:nvGrpSpPr>
          <p:cNvPr id="4" name="组合 3"/>
          <p:cNvGrpSpPr/>
          <p:nvPr/>
        </p:nvGrpSpPr>
        <p:grpSpPr>
          <a:xfrm>
            <a:off x="179388" y="-29685"/>
            <a:ext cx="8856663" cy="6581298"/>
            <a:chOff x="179388" y="-29685"/>
            <a:chExt cx="8856663" cy="6581298"/>
          </a:xfrm>
        </p:grpSpPr>
        <p:pic>
          <p:nvPicPr>
            <p:cNvPr id="19459" name="图片 11"/>
            <p:cNvPicPr>
              <a:picLocks noChangeAspect="1"/>
            </p:cNvPicPr>
            <p:nvPr/>
          </p:nvPicPr>
          <p:blipFill>
            <a:blip r:embed="rId1">
              <a:lum bright="6000" contrast="54000"/>
            </a:blip>
            <a:stretch>
              <a:fillRect/>
            </a:stretch>
          </p:blipFill>
          <p:spPr>
            <a:xfrm>
              <a:off x="236538" y="981075"/>
              <a:ext cx="8569325" cy="366871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" name="组合 2"/>
            <p:cNvGrpSpPr/>
            <p:nvPr/>
          </p:nvGrpSpPr>
          <p:grpSpPr>
            <a:xfrm>
              <a:off x="179388" y="-29685"/>
              <a:ext cx="8856663" cy="6581298"/>
              <a:chOff x="179388" y="-29685"/>
              <a:chExt cx="8856663" cy="6581298"/>
            </a:xfrm>
          </p:grpSpPr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179388" y="-29685"/>
                <a:ext cx="8856663" cy="1445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defTabSz="914400">
                  <a:spcBef>
                    <a:spcPct val="0"/>
                  </a:spcBef>
                  <a:buNone/>
                  <a:tabLst>
                    <a:tab pos="139700" algn="l"/>
                    <a:tab pos="1536700" algn="l"/>
                    <a:tab pos="2933700" algn="l"/>
                    <a:tab pos="4330700" algn="l"/>
                  </a:tabLst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【2022.1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浙江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】</a:t>
                </a:r>
                <a:r>
                  <a:rPr lang="zh-CN" altLang="en-US" sz="2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某兴趣小组用四水醋酸锰</a:t>
                </a:r>
                <a:r>
                  <a:rPr lang="en-US" altLang="zh-CN" sz="2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[(CH</a:t>
                </a:r>
                <a:r>
                  <a:rPr lang="en-US" altLang="zh-CN" sz="2000" baseline="-30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COO)</a:t>
                </a:r>
                <a:r>
                  <a:rPr lang="en-US" altLang="zh-CN" sz="2000" baseline="-30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000" dirty="0">
                    <a:latin typeface="宋体" panose="02010600030101010101" pitchFamily="2" charset="-122"/>
                    <a:ea typeface="Times New Roman" panose="02020603050405020304" pitchFamily="18" charset="0"/>
                  </a:rPr>
                  <a:t>·</a:t>
                </a:r>
                <a:r>
                  <a:rPr lang="en-US" altLang="zh-CN" sz="2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4H</a:t>
                </a:r>
                <a:r>
                  <a:rPr lang="en-US" altLang="zh-CN" sz="2000" baseline="-30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O]</a:t>
                </a:r>
                <a:r>
                  <a:rPr lang="zh-CN" altLang="en-US" sz="2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和乙酰氯</a:t>
                </a:r>
                <a:r>
                  <a:rPr lang="en-US" altLang="zh-CN" sz="2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(CH</a:t>
                </a:r>
                <a:r>
                  <a:rPr lang="en-US" altLang="zh-CN" sz="2000" baseline="-30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COCl)</a:t>
                </a:r>
                <a:r>
                  <a:rPr lang="zh-CN" altLang="en-US" sz="2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为原料制备无水二氯化锰，按如下流程开展了实验</a:t>
                </a:r>
                <a:r>
                  <a:rPr lang="en-US" altLang="zh-CN" sz="2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000" dirty="0">
                    <a:latin typeface="宋体" panose="02010600030101010101" pitchFamily="2" charset="-122"/>
                    <a:ea typeface="楷体" panose="02010609060101010101" pitchFamily="49" charset="-122"/>
                  </a:rPr>
                  <a:t>夹持仪器已省略</a:t>
                </a:r>
                <a:r>
                  <a:rPr lang="en-US" altLang="zh-CN" sz="2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endParaRPr lang="zh-CN" altLang="en-US" sz="2000" dirty="0">
                  <a:latin typeface="宋体" panose="02010600030101010101" pitchFamily="2" charset="-122"/>
                </a:endParaRPr>
              </a:p>
              <a:p>
                <a:pPr marL="0" lvl="0" indent="0" defTabSz="914400">
                  <a:spcBef>
                    <a:spcPct val="0"/>
                  </a:spcBef>
                  <a:buNone/>
                  <a:tabLst>
                    <a:tab pos="139700" algn="l"/>
                    <a:tab pos="1536700" algn="l"/>
                    <a:tab pos="2933700" algn="l"/>
                    <a:tab pos="4330700" algn="l"/>
                  </a:tabLst>
                </a:pPr>
                <a:endParaRPr lang="zh-CN" altLang="en-US" sz="2000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19461" name="矩形 3"/>
              <p:cNvSpPr/>
              <p:nvPr/>
            </p:nvSpPr>
            <p:spPr>
              <a:xfrm>
                <a:off x="236538" y="4797425"/>
                <a:ext cx="8655050" cy="17541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zh-CN" dirty="0">
                    <a:latin typeface="Arial" panose="020B0604020202020204" pitchFamily="34" charset="0"/>
                  </a:rPr>
                  <a:t>⑷步骤Ⅳ：①将装有粗产品的圆底烧瓶接到纯化装置</a:t>
                </a:r>
                <a:r>
                  <a:rPr lang="en-US" altLang="zh-CN" dirty="0">
                    <a:latin typeface="Arial" panose="020B0604020202020204" pitchFamily="34" charset="0"/>
                  </a:rPr>
                  <a:t>(</a:t>
                </a:r>
                <a:r>
                  <a:rPr lang="zh-CN" altLang="zh-CN" dirty="0">
                    <a:latin typeface="Arial" panose="020B0604020202020204" pitchFamily="34" charset="0"/>
                  </a:rPr>
                  <a:t>图</a:t>
                </a:r>
                <a:r>
                  <a:rPr lang="en-US" altLang="zh-CN" dirty="0">
                    <a:latin typeface="Arial" panose="020B0604020202020204" pitchFamily="34" charset="0"/>
                  </a:rPr>
                  <a:t>2)</a:t>
                </a:r>
                <a:r>
                  <a:rPr lang="zh-CN" altLang="zh-CN" dirty="0">
                    <a:latin typeface="Arial" panose="020B0604020202020204" pitchFamily="34" charset="0"/>
                  </a:rPr>
                  <a:t>上，打开安全瓶上旋塞，打开抽气泵，关闭安全瓶上旋塞，开启加热器，进行纯化。请给出纯化完成后的操作排序：</a:t>
                </a:r>
                <a:endParaRPr lang="zh-CN" altLang="zh-CN" dirty="0">
                  <a:latin typeface="Arial" panose="020B0604020202020204" pitchFamily="34" charset="0"/>
                </a:endParaRPr>
              </a:p>
              <a:p>
                <a:r>
                  <a:rPr lang="zh-CN" altLang="zh-CN" dirty="0">
                    <a:latin typeface="Arial" panose="020B0604020202020204" pitchFamily="34" charset="0"/>
                  </a:rPr>
                  <a:t>纯化完成→</a:t>
                </a:r>
                <a:r>
                  <a:rPr lang="en-US" altLang="zh-CN" dirty="0">
                    <a:latin typeface="Arial" panose="020B0604020202020204" pitchFamily="34" charset="0"/>
                  </a:rPr>
                  <a:t>(_____)</a:t>
                </a:r>
                <a:r>
                  <a:rPr lang="zh-CN" altLang="zh-CN" dirty="0">
                    <a:latin typeface="Arial" panose="020B0604020202020204" pitchFamily="34" charset="0"/>
                  </a:rPr>
                  <a:t>→</a:t>
                </a:r>
                <a:r>
                  <a:rPr lang="en-US" altLang="zh-CN" dirty="0">
                    <a:latin typeface="Arial" panose="020B0604020202020204" pitchFamily="34" charset="0"/>
                  </a:rPr>
                  <a:t>(_____)</a:t>
                </a:r>
                <a:r>
                  <a:rPr lang="zh-CN" altLang="zh-CN" dirty="0">
                    <a:latin typeface="Arial" panose="020B0604020202020204" pitchFamily="34" charset="0"/>
                  </a:rPr>
                  <a:t>→</a:t>
                </a:r>
                <a:r>
                  <a:rPr lang="en-US" altLang="zh-CN" dirty="0">
                    <a:latin typeface="Arial" panose="020B0604020202020204" pitchFamily="34" charset="0"/>
                  </a:rPr>
                  <a:t>(_____)</a:t>
                </a:r>
                <a:r>
                  <a:rPr lang="zh-CN" altLang="zh-CN" dirty="0">
                    <a:latin typeface="Arial" panose="020B0604020202020204" pitchFamily="34" charset="0"/>
                  </a:rPr>
                  <a:t>→</a:t>
                </a:r>
                <a:r>
                  <a:rPr lang="en-US" altLang="zh-CN" dirty="0">
                    <a:latin typeface="Arial" panose="020B0604020202020204" pitchFamily="34" charset="0"/>
                  </a:rPr>
                  <a:t>(_____)</a:t>
                </a:r>
                <a:r>
                  <a:rPr lang="zh-CN" altLang="zh-CN" dirty="0">
                    <a:latin typeface="Arial" panose="020B0604020202020204" pitchFamily="34" charset="0"/>
                  </a:rPr>
                  <a:t>→讲产品转至干燥器中保存</a:t>
                </a:r>
                <a:endParaRPr lang="zh-CN" altLang="zh-CN" dirty="0">
                  <a:latin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</a:rPr>
                  <a:t>	a</a:t>
                </a:r>
                <a:r>
                  <a:rPr lang="zh-CN" altLang="zh-CN" dirty="0">
                    <a:latin typeface="Arial" panose="020B0604020202020204" pitchFamily="34" charset="0"/>
                  </a:rPr>
                  <a:t>．拔出圆底烧瓶的瓶塞</a:t>
                </a:r>
                <a:r>
                  <a:rPr lang="en-US" altLang="zh-CN" dirty="0">
                    <a:latin typeface="Arial" panose="020B0604020202020204" pitchFamily="34" charset="0"/>
                  </a:rPr>
                  <a:t>	                   b</a:t>
                </a:r>
                <a:r>
                  <a:rPr lang="zh-CN" altLang="zh-CN" dirty="0">
                    <a:latin typeface="Arial" panose="020B0604020202020204" pitchFamily="34" charset="0"/>
                  </a:rPr>
                  <a:t>．关闭抽气泵</a:t>
                </a:r>
                <a:r>
                  <a:rPr lang="en-US" altLang="zh-CN" dirty="0">
                    <a:latin typeface="Arial" panose="020B0604020202020204" pitchFamily="34" charset="0"/>
                  </a:rPr>
                  <a:t>	</a:t>
                </a:r>
                <a:endParaRPr lang="zh-CN" altLang="zh-CN" dirty="0">
                  <a:latin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</a:rPr>
                  <a:t>	c</a:t>
                </a:r>
                <a:r>
                  <a:rPr lang="zh-CN" altLang="zh-CN" dirty="0">
                    <a:latin typeface="Arial" panose="020B0604020202020204" pitchFamily="34" charset="0"/>
                  </a:rPr>
                  <a:t>．关闭加热器，待烧瓶冷却至室温</a:t>
                </a:r>
                <a:r>
                  <a:rPr lang="en-US" altLang="zh-CN" dirty="0">
                    <a:latin typeface="Arial" panose="020B0604020202020204" pitchFamily="34" charset="0"/>
                  </a:rPr>
                  <a:t>  </a:t>
                </a:r>
                <a:r>
                  <a:rPr lang="zh-CN" altLang="en-US" dirty="0">
                    <a:latin typeface="Arial" panose="020B0604020202020204" pitchFamily="34" charset="0"/>
                  </a:rPr>
                  <a:t>    </a:t>
                </a:r>
                <a:r>
                  <a:rPr lang="en-US" altLang="zh-CN" dirty="0">
                    <a:latin typeface="Arial" panose="020B0604020202020204" pitchFamily="34" charset="0"/>
                  </a:rPr>
                  <a:t>d</a:t>
                </a:r>
                <a:r>
                  <a:rPr lang="zh-CN" altLang="zh-CN" dirty="0">
                    <a:latin typeface="Arial" panose="020B0604020202020204" pitchFamily="34" charset="0"/>
                  </a:rPr>
                  <a:t>．打开安全瓶上旋塞</a:t>
                </a:r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" name="AutoShape 38"/>
          <p:cNvSpPr/>
          <p:nvPr/>
        </p:nvSpPr>
        <p:spPr>
          <a:xfrm rot="10800000" flipH="1" flipV="1">
            <a:off x="641985" y="3352800"/>
            <a:ext cx="2519680" cy="1040765"/>
          </a:xfrm>
          <a:prstGeom prst="wedgeRoundRectCallout">
            <a:avLst>
              <a:gd name="adj1" fmla="val 107560"/>
              <a:gd name="adj2" fmla="val 195819"/>
              <a:gd name="adj3" fmla="val 16667"/>
            </a:avLst>
          </a:prstGeom>
          <a:solidFill>
            <a:srgbClr val="003399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ea typeface="黑体" panose="02010609060101010101" pitchFamily="49" charset="-122"/>
              </a:rPr>
              <a:t>减压蒸</a:t>
            </a:r>
            <a:r>
              <a:rPr lang="zh-CN" altLang="en-US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馏后多步操作</a:t>
            </a:r>
            <a:endParaRPr lang="zh-CN" altLang="en-US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1004" y="5430728"/>
            <a:ext cx="441146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6688" y="5458287"/>
            <a:ext cx="466794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3550" y="5429412"/>
            <a:ext cx="466794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730" y="5429411"/>
            <a:ext cx="441146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3" name="矩形 4"/>
          <p:cNvSpPr/>
          <p:nvPr/>
        </p:nvSpPr>
        <p:spPr>
          <a:xfrm>
            <a:off x="508635" y="1807845"/>
            <a:ext cx="3625850" cy="447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■</a:t>
            </a:r>
            <a:r>
              <a:rPr lang="zh-CN" altLang="en-US" sz="3600" b="1">
                <a:sym typeface="+mn-ea"/>
              </a:rPr>
              <a:t>构建</a:t>
            </a: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sym typeface="+mn-ea"/>
              </a:rPr>
              <a:t>实验</a:t>
            </a:r>
            <a:r>
              <a:rPr lang="zh-CN" altLang="en-US" sz="3600" b="1">
                <a:sym typeface="+mn-ea"/>
              </a:rPr>
              <a:t>排序试题模型</a:t>
            </a:r>
            <a:endParaRPr kumimoji="0" lang="zh-CN" altLang="en-US" sz="3600" b="1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00" y="2743200"/>
            <a:ext cx="64477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任务一：常用仪器的使用操作顺序</a:t>
            </a:r>
            <a:endParaRPr lang="zh-CN" altLang="en-US" sz="3200" b="1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600" y="3581400"/>
            <a:ext cx="77285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任务二：产品分离提纯的操作顺序</a:t>
            </a:r>
            <a:endParaRPr lang="zh-CN" altLang="en-US" sz="3200" b="1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3400" y="4419600"/>
            <a:ext cx="69405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任务三：反应过程中的操作顺序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谢谢各位聆听</a:t>
            </a:r>
            <a:endParaRPr lang="en-US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  <a:p>
            <a:pPr marL="0" indent="0" algn="ctr">
              <a:buNone/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请多提宝贵意见</a:t>
            </a:r>
            <a:endParaRPr lang="en-US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8118"/>
            <a:ext cx="88566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【2021.6】</a:t>
            </a:r>
            <a:endParaRPr kumimoji="0" lang="zh-CN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510" name="矩形 2"/>
          <p:cNvSpPr/>
          <p:nvPr/>
        </p:nvSpPr>
        <p:spPr>
          <a:xfrm>
            <a:off x="-32385" y="762000"/>
            <a:ext cx="9110980" cy="5692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ctr"/>
            <a:r>
              <a:rPr lang="zh-CN" altLang="zh-CN" sz="2800" b="1" dirty="0">
                <a:latin typeface="Arial" panose="020B0604020202020204" pitchFamily="34" charset="0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</a:rPr>
              <a:t>4</a:t>
            </a:r>
            <a:r>
              <a:rPr lang="zh-CN" altLang="zh-CN" sz="2800" b="1" dirty="0">
                <a:latin typeface="Arial" panose="020B0604020202020204" pitchFamily="34" charset="0"/>
              </a:rPr>
              <a:t>）将纯化后的</a:t>
            </a:r>
            <a:r>
              <a:rPr lang="en-US" altLang="zh-CN" sz="2800" b="1" dirty="0">
                <a:latin typeface="Arial" panose="020B0604020202020204" pitchFamily="34" charset="0"/>
              </a:rPr>
              <a:t>Cl</a:t>
            </a:r>
            <a:r>
              <a:rPr lang="en-US" altLang="zh-CN" sz="2800" b="1" baseline="-25000" dirty="0">
                <a:latin typeface="Arial" panose="020B0604020202020204" pitchFamily="34" charset="0"/>
              </a:rPr>
              <a:t>2</a:t>
            </a:r>
            <a:r>
              <a:rPr lang="en-US" altLang="zh-CN" sz="2800" b="1" dirty="0">
                <a:latin typeface="Arial" panose="020B0604020202020204" pitchFamily="34" charset="0"/>
              </a:rPr>
              <a:t>O</a:t>
            </a:r>
            <a:r>
              <a:rPr lang="zh-CN" altLang="zh-CN" sz="2800" b="1" dirty="0">
                <a:latin typeface="Arial" panose="020B0604020202020204" pitchFamily="34" charset="0"/>
              </a:rPr>
              <a:t>产品气化，通入水中得到高纯度</a:t>
            </a:r>
            <a:r>
              <a:rPr lang="en-US" altLang="zh-CN" sz="2800" b="1" dirty="0">
                <a:latin typeface="Arial" panose="020B0604020202020204" pitchFamily="34" charset="0"/>
              </a:rPr>
              <a:t>Cl</a:t>
            </a:r>
            <a:r>
              <a:rPr lang="en-US" altLang="zh-CN" sz="2800" b="1" baseline="-25000" dirty="0">
                <a:latin typeface="Arial" panose="020B0604020202020204" pitchFamily="34" charset="0"/>
              </a:rPr>
              <a:t>2</a:t>
            </a:r>
            <a:r>
              <a:rPr lang="en-US" altLang="zh-CN" sz="2800" b="1" dirty="0">
                <a:latin typeface="Arial" panose="020B0604020202020204" pitchFamily="34" charset="0"/>
              </a:rPr>
              <a:t>O</a:t>
            </a:r>
            <a:r>
              <a:rPr lang="zh-CN" altLang="zh-CN" sz="2800" b="1" dirty="0">
                <a:latin typeface="Arial" panose="020B0604020202020204" pitchFamily="34" charset="0"/>
              </a:rPr>
              <a:t>的浓溶液，于阴凉暗处贮存。</a:t>
            </a:r>
            <a:endParaRPr lang="zh-CN" altLang="zh-CN" sz="2800" b="1" dirty="0">
              <a:latin typeface="Arial" panose="020B0604020202020204" pitchFamily="34" charset="0"/>
            </a:endParaRPr>
          </a:p>
          <a:p>
            <a:pPr fontAlgn="ctr"/>
            <a:r>
              <a:rPr lang="zh-CN" altLang="zh-CN" sz="2800" b="1" dirty="0">
                <a:latin typeface="Arial" panose="020B0604020202020204" pitchFamily="34" charset="0"/>
              </a:rPr>
              <a:t>当需要</a:t>
            </a:r>
            <a:r>
              <a:rPr lang="en-US" altLang="zh-CN" sz="2800" b="1" dirty="0">
                <a:latin typeface="Arial" panose="020B0604020202020204" pitchFamily="34" charset="0"/>
              </a:rPr>
              <a:t>Cl</a:t>
            </a:r>
            <a:r>
              <a:rPr lang="en-US" altLang="zh-CN" sz="2800" b="1" baseline="-25000" dirty="0">
                <a:latin typeface="Arial" panose="020B0604020202020204" pitchFamily="34" charset="0"/>
              </a:rPr>
              <a:t>2</a:t>
            </a:r>
            <a:r>
              <a:rPr lang="en-US" altLang="zh-CN" sz="2800" b="1" dirty="0">
                <a:latin typeface="Arial" panose="020B0604020202020204" pitchFamily="34" charset="0"/>
              </a:rPr>
              <a:t>O</a:t>
            </a:r>
            <a:r>
              <a:rPr lang="zh-CN" altLang="zh-CN" sz="2800" b="1" dirty="0">
                <a:latin typeface="Arial" panose="020B0604020202020204" pitchFamily="34" charset="0"/>
              </a:rPr>
              <a:t>时，可将</a:t>
            </a:r>
            <a:r>
              <a:rPr lang="en-US" altLang="zh-CN" sz="2800" b="1" dirty="0">
                <a:latin typeface="Arial" panose="020B0604020202020204" pitchFamily="34" charset="0"/>
              </a:rPr>
              <a:t>Cl</a:t>
            </a:r>
            <a:r>
              <a:rPr lang="en-US" altLang="zh-CN" sz="2800" b="1" baseline="-25000" dirty="0">
                <a:latin typeface="Arial" panose="020B0604020202020204" pitchFamily="34" charset="0"/>
              </a:rPr>
              <a:t>2</a:t>
            </a:r>
            <a:r>
              <a:rPr lang="en-US" altLang="zh-CN" sz="2800" b="1" dirty="0">
                <a:latin typeface="Arial" panose="020B0604020202020204" pitchFamily="34" charset="0"/>
              </a:rPr>
              <a:t>O</a:t>
            </a:r>
            <a:r>
              <a:rPr lang="zh-CN" altLang="zh-CN" sz="2800" b="1" dirty="0">
                <a:latin typeface="Arial" panose="020B0604020202020204" pitchFamily="34" charset="0"/>
              </a:rPr>
              <a:t>浓溶液用</a:t>
            </a:r>
            <a:r>
              <a:rPr lang="en-US" altLang="zh-CN" sz="2800" b="1" dirty="0">
                <a:latin typeface="Arial" panose="020B0604020202020204" pitchFamily="34" charset="0"/>
              </a:rPr>
              <a:t>CCl</a:t>
            </a:r>
            <a:r>
              <a:rPr lang="en-US" altLang="zh-CN" sz="2800" b="1" baseline="-25000" dirty="0">
                <a:latin typeface="Arial" panose="020B0604020202020204" pitchFamily="34" charset="0"/>
              </a:rPr>
              <a:t>4</a:t>
            </a:r>
            <a:r>
              <a:rPr lang="zh-CN" altLang="zh-CN" sz="2800" b="1" dirty="0">
                <a:latin typeface="Arial" panose="020B0604020202020204" pitchFamily="34" charset="0"/>
              </a:rPr>
              <a:t>萃取分液，经气化重新得到。</a:t>
            </a:r>
            <a:endParaRPr lang="zh-CN" altLang="zh-CN" sz="2800" b="1" dirty="0">
              <a:latin typeface="Arial" panose="020B0604020202020204" pitchFamily="34" charset="0"/>
            </a:endParaRPr>
          </a:p>
          <a:p>
            <a:pPr fontAlgn="ctr"/>
            <a:r>
              <a:rPr lang="zh-CN" altLang="zh-CN" sz="2800" b="1" dirty="0">
                <a:latin typeface="Arial" panose="020B0604020202020204" pitchFamily="34" charset="0"/>
              </a:rPr>
              <a:t>针对萃取分液，从下列选项选择合适操作</a:t>
            </a:r>
            <a:r>
              <a:rPr lang="en-US" altLang="zh-CN" sz="2800" b="1" dirty="0">
                <a:latin typeface="Arial" panose="020B0604020202020204" pitchFamily="34" charset="0"/>
              </a:rPr>
              <a:t>(</a:t>
            </a:r>
            <a:r>
              <a:rPr lang="zh-CN" altLang="zh-CN" sz="2800" b="1" dirty="0">
                <a:latin typeface="Arial" panose="020B0604020202020204" pitchFamily="34" charset="0"/>
              </a:rPr>
              <a:t>操作不能重复使用</a:t>
            </a:r>
            <a:r>
              <a:rPr lang="en-US" altLang="zh-CN" sz="2800" b="1" dirty="0">
                <a:latin typeface="Arial" panose="020B0604020202020204" pitchFamily="34" charset="0"/>
              </a:rPr>
              <a:t>)</a:t>
            </a:r>
            <a:r>
              <a:rPr lang="zh-CN" altLang="zh-CN" sz="2800" b="1" dirty="0">
                <a:latin typeface="Arial" panose="020B0604020202020204" pitchFamily="34" charset="0"/>
              </a:rPr>
              <a:t>并排</a:t>
            </a:r>
            <a:r>
              <a:rPr lang="en-US" altLang="zh-CN" sz="2800" b="1" dirty="0">
                <a:latin typeface="Arial" panose="020B0604020202020204" pitchFamily="34" charset="0"/>
              </a:rPr>
              <a:t>c→____→____→e→d→f→____</a:t>
            </a:r>
            <a:r>
              <a:rPr lang="zh-CN" altLang="zh-CN" sz="2800" b="1" dirty="0">
                <a:latin typeface="Arial" panose="020B0604020202020204" pitchFamily="34" charset="0"/>
              </a:rPr>
              <a:t>。</a:t>
            </a:r>
            <a:endParaRPr lang="zh-CN" altLang="zh-CN" sz="2800" b="1" dirty="0">
              <a:latin typeface="Arial" panose="020B0604020202020204" pitchFamily="34" charset="0"/>
            </a:endParaRPr>
          </a:p>
          <a:p>
            <a:pPr fontAlgn="ctr"/>
            <a:r>
              <a:rPr lang="en-US" altLang="zh-CN" sz="2800" b="1" dirty="0">
                <a:latin typeface="Arial" panose="020B0604020202020204" pitchFamily="34" charset="0"/>
              </a:rPr>
              <a:t>a</a:t>
            </a:r>
            <a:r>
              <a:rPr lang="zh-CN" altLang="zh-CN" sz="2800" b="1" dirty="0">
                <a:latin typeface="Arial" panose="020B0604020202020204" pitchFamily="34" charset="0"/>
              </a:rPr>
              <a:t>．检查旋塞、玻璃塞处是否漏水</a:t>
            </a:r>
            <a:r>
              <a:rPr lang="en-US" altLang="zh-CN" sz="2800" b="1" dirty="0">
                <a:latin typeface="Arial" panose="020B0604020202020204" pitchFamily="34" charset="0"/>
              </a:rPr>
              <a:t>	</a:t>
            </a:r>
            <a:endParaRPr lang="en-US" altLang="zh-CN" sz="2800" b="1" dirty="0">
              <a:latin typeface="Arial" panose="020B0604020202020204" pitchFamily="34" charset="0"/>
            </a:endParaRPr>
          </a:p>
          <a:p>
            <a:pPr fontAlgn="ctr"/>
            <a:r>
              <a:rPr lang="en-US" altLang="zh-CN" sz="2800" b="1" dirty="0">
                <a:latin typeface="Arial" panose="020B0604020202020204" pitchFamily="34" charset="0"/>
              </a:rPr>
              <a:t>b</a:t>
            </a:r>
            <a:r>
              <a:rPr lang="zh-CN" altLang="zh-CN" sz="2800" b="1" dirty="0">
                <a:latin typeface="Arial" panose="020B0604020202020204" pitchFamily="34" charset="0"/>
              </a:rPr>
              <a:t>．将溶液和</a:t>
            </a:r>
            <a:r>
              <a:rPr lang="en-US" altLang="zh-CN" sz="2800" b="1" dirty="0">
                <a:latin typeface="Arial" panose="020B0604020202020204" pitchFamily="34" charset="0"/>
              </a:rPr>
              <a:t>CCl</a:t>
            </a:r>
            <a:r>
              <a:rPr lang="en-US" altLang="zh-CN" sz="2800" b="1" baseline="-25000" dirty="0">
                <a:latin typeface="Arial" panose="020B0604020202020204" pitchFamily="34" charset="0"/>
              </a:rPr>
              <a:t>4</a:t>
            </a:r>
            <a:r>
              <a:rPr lang="zh-CN" altLang="zh-CN" sz="2800" b="1" dirty="0">
                <a:latin typeface="Arial" panose="020B0604020202020204" pitchFamily="34" charset="0"/>
              </a:rPr>
              <a:t>转入分液漏斗</a:t>
            </a:r>
            <a:r>
              <a:rPr lang="en-US" altLang="zh-CN" sz="2800" b="1" dirty="0">
                <a:latin typeface="Arial" panose="020B0604020202020204" pitchFamily="34" charset="0"/>
              </a:rPr>
              <a:t>      c</a:t>
            </a:r>
            <a:r>
              <a:rPr lang="zh-CN" altLang="zh-CN" sz="2800" b="1" dirty="0">
                <a:latin typeface="Arial" panose="020B0604020202020204" pitchFamily="34" charset="0"/>
              </a:rPr>
              <a:t>．涂凡士林</a:t>
            </a:r>
            <a:r>
              <a:rPr lang="en-US" altLang="zh-CN" sz="2800" b="1" dirty="0">
                <a:latin typeface="Arial" panose="020B0604020202020204" pitchFamily="34" charset="0"/>
              </a:rPr>
              <a:t>  </a:t>
            </a:r>
            <a:endParaRPr lang="en-US" altLang="zh-CN" sz="2800" b="1" dirty="0">
              <a:latin typeface="Arial" panose="020B0604020202020204" pitchFamily="34" charset="0"/>
            </a:endParaRPr>
          </a:p>
          <a:p>
            <a:pPr fontAlgn="ctr"/>
            <a:r>
              <a:rPr lang="en-US" altLang="zh-CN" sz="2800" b="1" dirty="0">
                <a:latin typeface="Arial" panose="020B0604020202020204" pitchFamily="34" charset="0"/>
              </a:rPr>
              <a:t>d</a:t>
            </a:r>
            <a:r>
              <a:rPr lang="zh-CN" altLang="zh-CN" sz="2800" b="1" dirty="0">
                <a:latin typeface="Arial" panose="020B0604020202020204" pitchFamily="34" charset="0"/>
              </a:rPr>
              <a:t>．旋开旋塞放气</a:t>
            </a:r>
            <a:r>
              <a:rPr lang="en-US" altLang="zh-CN" sz="2800" b="1" dirty="0">
                <a:latin typeface="Arial" panose="020B0604020202020204" pitchFamily="34" charset="0"/>
              </a:rPr>
              <a:t>      e</a:t>
            </a:r>
            <a:r>
              <a:rPr lang="zh-CN" altLang="zh-CN" sz="2800" b="1" dirty="0">
                <a:latin typeface="Arial" panose="020B0604020202020204" pitchFamily="34" charset="0"/>
              </a:rPr>
              <a:t>．倒转分液漏斗，小心振摇</a:t>
            </a:r>
            <a:endParaRPr lang="zh-CN" altLang="zh-CN" sz="2800" b="1" dirty="0">
              <a:latin typeface="Arial" panose="020B0604020202020204" pitchFamily="34" charset="0"/>
            </a:endParaRPr>
          </a:p>
          <a:p>
            <a:pPr fontAlgn="ctr"/>
            <a:r>
              <a:rPr lang="en-US" altLang="zh-CN" sz="2800" b="1" dirty="0">
                <a:latin typeface="Arial" panose="020B0604020202020204" pitchFamily="34" charset="0"/>
              </a:rPr>
              <a:t>f</a:t>
            </a:r>
            <a:r>
              <a:rPr lang="zh-CN" altLang="zh-CN" sz="2800" b="1" dirty="0">
                <a:latin typeface="Arial" panose="020B0604020202020204" pitchFamily="34" charset="0"/>
              </a:rPr>
              <a:t>．经几次振摇并放气后，将分液漏斗置于铁架台上静置</a:t>
            </a:r>
            <a:endParaRPr lang="zh-CN" altLang="zh-CN" sz="2800" b="1" dirty="0">
              <a:latin typeface="Arial" panose="020B0604020202020204" pitchFamily="34" charset="0"/>
            </a:endParaRPr>
          </a:p>
          <a:p>
            <a:pPr fontAlgn="ctr"/>
            <a:r>
              <a:rPr lang="en-US" altLang="zh-CN" sz="2800" b="1" dirty="0">
                <a:latin typeface="Arial" panose="020B0604020202020204" pitchFamily="34" charset="0"/>
              </a:rPr>
              <a:t>g</a:t>
            </a:r>
            <a:r>
              <a:rPr lang="zh-CN" altLang="zh-CN" sz="2800" b="1" dirty="0">
                <a:latin typeface="Arial" panose="020B0604020202020204" pitchFamily="34" charset="0"/>
              </a:rPr>
              <a:t>．打开旋塞，向锥形瓶放出下层液体</a:t>
            </a:r>
            <a:endParaRPr lang="zh-CN" altLang="zh-CN" sz="2800" b="1" dirty="0">
              <a:latin typeface="Arial" panose="020B0604020202020204" pitchFamily="34" charset="0"/>
            </a:endParaRPr>
          </a:p>
          <a:p>
            <a:pPr fontAlgn="ctr"/>
            <a:r>
              <a:rPr lang="en-US" altLang="zh-CN" sz="2800" b="1" dirty="0">
                <a:latin typeface="Arial" panose="020B0604020202020204" pitchFamily="34" charset="0"/>
              </a:rPr>
              <a:t>h</a:t>
            </a:r>
            <a:r>
              <a:rPr lang="zh-CN" altLang="zh-CN" sz="2800" b="1" dirty="0">
                <a:latin typeface="Arial" panose="020B0604020202020204" pitchFamily="34" charset="0"/>
              </a:rPr>
              <a:t>．打开旋塞，待下层液体完全流出后，关闭旋塞，将上层液体倒入锥形瓶</a:t>
            </a:r>
            <a:endParaRPr lang="zh-CN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7" name="AutoShape 38"/>
          <p:cNvSpPr/>
          <p:nvPr/>
        </p:nvSpPr>
        <p:spPr>
          <a:xfrm rot="10800000" flipH="1" flipV="1">
            <a:off x="6861810" y="5257800"/>
            <a:ext cx="2141220" cy="1189990"/>
          </a:xfrm>
          <a:prstGeom prst="wedgeRoundRectCallout">
            <a:avLst>
              <a:gd name="adj1" fmla="val -103013"/>
              <a:gd name="adj2" fmla="val -106296"/>
              <a:gd name="adj3" fmla="val 16667"/>
            </a:avLst>
          </a:prstGeom>
          <a:solidFill>
            <a:srgbClr val="003399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分液漏斗的使用</a:t>
            </a:r>
            <a:endParaRPr lang="zh-CN" altLang="en-US" sz="3600" b="1" dirty="0" smtClean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/>
          <p:nvPr/>
        </p:nvSpPr>
        <p:spPr>
          <a:xfrm>
            <a:off x="-76200" y="152400"/>
            <a:ext cx="20580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【2020.7】</a:t>
            </a:r>
            <a:endParaRPr lang="zh-CN" altLang="zh-CN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310" y="914355"/>
            <a:ext cx="8640762" cy="56889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800" b="1" dirty="0"/>
              <a:t>(3) </a:t>
            </a:r>
            <a:r>
              <a:rPr lang="zh-CN" altLang="zh-CN" sz="2800" b="1" dirty="0"/>
              <a:t>步骤Ⅲ</a:t>
            </a:r>
            <a:endParaRPr lang="zh-CN" altLang="zh-CN" sz="2800" b="1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zh-CN" sz="2800" b="1" dirty="0"/>
              <a:t>①滴定前，有关滴定管的正确操作为</a:t>
            </a:r>
            <a:r>
              <a:rPr lang="en-US" altLang="zh-CN" sz="2800" b="1" dirty="0"/>
              <a:t>(</a:t>
            </a:r>
            <a:r>
              <a:rPr lang="zh-CN" altLang="zh-CN" sz="2800" b="1" dirty="0"/>
              <a:t>选出正确操作并按序排列</a:t>
            </a:r>
            <a:r>
              <a:rPr lang="en-US" altLang="zh-CN" sz="2800" b="1" dirty="0"/>
              <a:t>)</a:t>
            </a:r>
            <a:r>
              <a:rPr lang="zh-CN" altLang="zh-CN" sz="2800" b="1" dirty="0"/>
              <a:t>：</a:t>
            </a:r>
            <a:br>
              <a:rPr lang="en-US" altLang="zh-CN" sz="2800" b="1" dirty="0"/>
            </a:br>
            <a:r>
              <a:rPr lang="zh-CN" altLang="zh-CN" sz="2800" b="1" dirty="0"/>
              <a:t>检漏→蒸馏水洗涤→</a:t>
            </a:r>
            <a:r>
              <a:rPr lang="en-US" altLang="zh-CN" sz="2800" b="1" dirty="0" smtClean="0"/>
              <a:t>(__)</a:t>
            </a:r>
            <a:r>
              <a:rPr lang="zh-CN" altLang="zh-CN" sz="2800" b="1" dirty="0"/>
              <a:t>→</a:t>
            </a:r>
            <a:r>
              <a:rPr lang="en-US" altLang="zh-CN" sz="2800" b="1" dirty="0" smtClean="0"/>
              <a:t>(__)</a:t>
            </a:r>
            <a:r>
              <a:rPr lang="zh-CN" altLang="zh-CN" sz="2800" b="1" dirty="0"/>
              <a:t>→</a:t>
            </a:r>
            <a:r>
              <a:rPr lang="en-US" altLang="zh-CN" sz="2800" b="1" dirty="0" smtClean="0"/>
              <a:t>(__)</a:t>
            </a:r>
            <a:r>
              <a:rPr lang="zh-CN" altLang="zh-CN" sz="2800" b="1" dirty="0"/>
              <a:t>→</a:t>
            </a:r>
            <a:r>
              <a:rPr lang="en-US" altLang="zh-CN" sz="2800" b="1" dirty="0" smtClean="0"/>
              <a:t>(__)</a:t>
            </a:r>
            <a:r>
              <a:rPr lang="zh-CN" altLang="zh-CN" sz="2800" b="1" dirty="0"/>
              <a:t>→</a:t>
            </a:r>
            <a:r>
              <a:rPr lang="en-US" altLang="zh-CN" sz="2800" b="1" dirty="0" smtClean="0"/>
              <a:t>(__)</a:t>
            </a:r>
            <a:r>
              <a:rPr lang="zh-CN" altLang="zh-CN" sz="2800" b="1" dirty="0"/>
              <a:t>→开始滴定。</a:t>
            </a:r>
            <a:endParaRPr lang="zh-CN" altLang="zh-CN" sz="2800" b="1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800" b="1" dirty="0"/>
              <a:t>A</a:t>
            </a:r>
            <a:r>
              <a:rPr lang="zh-CN" altLang="zh-CN" sz="2800" b="1" dirty="0"/>
              <a:t>．烘干</a:t>
            </a:r>
            <a:r>
              <a:rPr lang="en-US" altLang="zh-CN" sz="2800" b="1" dirty="0"/>
              <a:t>	B</a:t>
            </a:r>
            <a:r>
              <a:rPr lang="zh-CN" altLang="zh-CN" sz="2800" b="1" dirty="0"/>
              <a:t>．装入滴定液至零刻度以上</a:t>
            </a:r>
            <a:endParaRPr lang="zh-CN" altLang="zh-CN" sz="2800" b="1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800" b="1" dirty="0"/>
              <a:t>C</a:t>
            </a:r>
            <a:r>
              <a:rPr lang="zh-CN" altLang="zh-CN" sz="2800" b="1" dirty="0"/>
              <a:t>．调整滴定液液面至零刻度或零刻度以下</a:t>
            </a:r>
            <a:endParaRPr lang="zh-CN" altLang="zh-CN" sz="2800" b="1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800" b="1" dirty="0"/>
              <a:t>D</a:t>
            </a:r>
            <a:r>
              <a:rPr lang="zh-CN" altLang="zh-CN" sz="2800" b="1" dirty="0"/>
              <a:t>．用洗耳球吹出润洗液</a:t>
            </a:r>
            <a:r>
              <a:rPr lang="en-US" altLang="zh-CN" sz="2800" b="1" dirty="0"/>
              <a:t>	E</a:t>
            </a:r>
            <a:r>
              <a:rPr lang="zh-CN" altLang="zh-CN" sz="2800" b="1" dirty="0"/>
              <a:t>．排除气泡</a:t>
            </a:r>
            <a:endParaRPr lang="zh-CN" altLang="zh-CN" sz="2800" b="1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800" b="1" dirty="0"/>
              <a:t>F</a:t>
            </a:r>
            <a:r>
              <a:rPr lang="zh-CN" altLang="zh-CN" sz="2800" b="1" dirty="0"/>
              <a:t>．用滴定液润洗</a:t>
            </a:r>
            <a:r>
              <a:rPr lang="en-US" altLang="zh-CN" sz="2800" b="1" dirty="0"/>
              <a:t>2</a:t>
            </a:r>
            <a:r>
              <a:rPr lang="zh-CN" altLang="zh-CN" sz="2800" b="1" dirty="0"/>
              <a:t>至</a:t>
            </a:r>
            <a:r>
              <a:rPr lang="en-US" altLang="zh-CN" sz="2800" b="1" dirty="0"/>
              <a:t>3</a:t>
            </a:r>
            <a:r>
              <a:rPr lang="zh-CN" altLang="zh-CN" sz="2800" b="1" dirty="0"/>
              <a:t>次</a:t>
            </a:r>
            <a:r>
              <a:rPr lang="en-US" altLang="zh-CN" sz="2800" b="1" dirty="0"/>
              <a:t>			</a:t>
            </a:r>
            <a:endParaRPr lang="en-US" altLang="zh-CN" sz="2800" b="1" dirty="0"/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800" b="1" dirty="0"/>
              <a:t>G</a:t>
            </a:r>
            <a:r>
              <a:rPr lang="zh-CN" altLang="zh-CN" sz="2800" b="1" dirty="0"/>
              <a:t>．记录起始读数</a:t>
            </a:r>
            <a:endParaRPr lang="zh-CN" altLang="zh-CN" sz="2800" b="1" dirty="0"/>
          </a:p>
        </p:txBody>
      </p:sp>
      <p:sp>
        <p:nvSpPr>
          <p:cNvPr id="10" name="AutoShape 38"/>
          <p:cNvSpPr/>
          <p:nvPr/>
        </p:nvSpPr>
        <p:spPr>
          <a:xfrm rot="10800000" flipH="1" flipV="1">
            <a:off x="6781800" y="5181600"/>
            <a:ext cx="2277110" cy="1113790"/>
          </a:xfrm>
          <a:prstGeom prst="wedgeRoundRectCallout">
            <a:avLst>
              <a:gd name="adj1" fmla="val -103039"/>
              <a:gd name="adj2" fmla="val -333258"/>
              <a:gd name="adj3" fmla="val 16667"/>
            </a:avLst>
          </a:prstGeom>
          <a:solidFill>
            <a:srgbClr val="003399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滴定前滴定管的使用</a:t>
            </a:r>
            <a:endParaRPr lang="zh-CN" altLang="en-US" sz="28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ldLvl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0" y="105410"/>
            <a:ext cx="856170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marR="0" indent="-26670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3200" b="1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【</a:t>
            </a:r>
            <a:r>
              <a:rPr kumimoji="0" lang="en-US" altLang="zh-CN" sz="3200" b="1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2020.1</a:t>
            </a:r>
            <a:r>
              <a:rPr kumimoji="0" lang="zh-CN" sz="3200" b="1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】</a:t>
            </a:r>
            <a:r>
              <a:rPr kumimoji="0" lang="zh-CN" sz="28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碘化锂</a:t>
            </a:r>
            <a:r>
              <a:rPr kumimoji="0" lang="en-US" sz="2800" b="1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(</a:t>
            </a:r>
            <a:r>
              <a:rPr kumimoji="0" lang="en-US" sz="2800" b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LiI</a:t>
            </a:r>
            <a:r>
              <a:rPr kumimoji="0" lang="en-US" sz="2800" b="1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)</a:t>
            </a:r>
            <a:r>
              <a:rPr kumimoji="0" lang="zh-CN" sz="28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在能源、医药等领域有重要应用，某兴趣小组制备</a:t>
            </a:r>
            <a:r>
              <a:rPr kumimoji="0" lang="en-US" sz="2800" b="1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LiI</a:t>
            </a:r>
            <a:r>
              <a:rPr kumimoji="0" lang="en-US" sz="28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·</a:t>
            </a:r>
            <a:r>
              <a:rPr kumimoji="0" lang="en-US" sz="2800" b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3H</a:t>
            </a:r>
            <a:r>
              <a:rPr kumimoji="0" lang="en-US" sz="2800" b="1" kern="1200" cap="none" spc="0" normalizeH="0" baseline="-2500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en-US" sz="2800" b="1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O</a:t>
            </a:r>
            <a:r>
              <a:rPr kumimoji="0" lang="zh-CN" sz="28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和</a:t>
            </a:r>
            <a:r>
              <a:rPr kumimoji="0" lang="en-US" sz="2800" b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LiI</a:t>
            </a:r>
            <a:r>
              <a:rPr kumimoji="0" lang="zh-CN" sz="28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，流程如下：</a:t>
            </a:r>
            <a:endParaRPr kumimoji="0" lang="zh-CN" altLang="en-US" sz="2800" b="1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6627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800" y="1218883"/>
            <a:ext cx="7807325" cy="1012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0" name="文本框 100"/>
          <p:cNvSpPr txBox="1"/>
          <p:nvPr/>
        </p:nvSpPr>
        <p:spPr>
          <a:xfrm>
            <a:off x="338455" y="2331085"/>
            <a:ext cx="872172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66700" lvl="0" indent="-26670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latin typeface="宋体" panose="02010600030101010101" pitchFamily="2" charset="-122"/>
              </a:rPr>
              <a:t>②</a:t>
            </a:r>
            <a:r>
              <a:rPr lang="zh-CN" altLang="zh-CN" sz="2800" b="1" dirty="0"/>
              <a:t>测定过程中使用到移液管，选出其正确操作并按序列出字母：蒸馏水洗涤</a:t>
            </a:r>
            <a:r>
              <a:rPr lang="en-US" altLang="zh-CN" sz="2800" b="1" dirty="0">
                <a:latin typeface="宋体" panose="02010600030101010101" pitchFamily="2" charset="-122"/>
              </a:rPr>
              <a:t>→</a:t>
            </a:r>
            <a:r>
              <a:rPr lang="zh-CN" altLang="zh-CN" sz="2800" b="1" dirty="0"/>
              <a:t>待转移溶液润洗</a:t>
            </a:r>
            <a:r>
              <a:rPr lang="en-US" altLang="zh-CN" sz="2800" b="1" dirty="0">
                <a:latin typeface="宋体" panose="02010600030101010101" pitchFamily="2" charset="-122"/>
              </a:rPr>
              <a:t>→</a:t>
            </a:r>
            <a:r>
              <a:rPr lang="en-US" altLang="zh-CN" sz="2800" b="1" dirty="0" smtClean="0">
                <a:latin typeface="宋体" panose="02010600030101010101" pitchFamily="2" charset="-122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800" b="1" dirty="0" smtClean="0">
                <a:latin typeface="宋体" panose="02010600030101010101" pitchFamily="2" charset="-122"/>
              </a:rPr>
              <a:t>)</a:t>
            </a:r>
            <a:r>
              <a:rPr lang="en-US" altLang="zh-CN" sz="2800" b="1" dirty="0">
                <a:latin typeface="宋体" panose="02010600030101010101" pitchFamily="2" charset="-122"/>
              </a:rPr>
              <a:t>→</a:t>
            </a:r>
            <a:r>
              <a:rPr lang="en-US" altLang="zh-CN" sz="2800" b="1" dirty="0" smtClean="0">
                <a:latin typeface="宋体" panose="02010600030101010101" pitchFamily="2" charset="-122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800" b="1" dirty="0" smtClean="0">
                <a:latin typeface="宋体" panose="02010600030101010101" pitchFamily="2" charset="-122"/>
              </a:rPr>
              <a:t>)</a:t>
            </a:r>
            <a:r>
              <a:rPr lang="en-US" altLang="zh-CN" sz="2800" b="1" dirty="0">
                <a:latin typeface="宋体" panose="02010600030101010101" pitchFamily="2" charset="-122"/>
              </a:rPr>
              <a:t>→</a:t>
            </a:r>
            <a:r>
              <a:rPr lang="en-US" altLang="zh-CN" sz="2800" b="1" dirty="0" smtClean="0">
                <a:latin typeface="宋体" panose="02010600030101010101" pitchFamily="2" charset="-122"/>
              </a:rPr>
              <a:t>(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2800" b="1" dirty="0" smtClean="0">
                <a:latin typeface="宋体" panose="02010600030101010101" pitchFamily="2" charset="-122"/>
              </a:rPr>
              <a:t>)</a:t>
            </a:r>
            <a:r>
              <a:rPr lang="en-US" altLang="zh-CN" sz="2800" b="1" dirty="0">
                <a:latin typeface="宋体" panose="02010600030101010101" pitchFamily="2" charset="-122"/>
              </a:rPr>
              <a:t>→</a:t>
            </a:r>
            <a:r>
              <a:rPr lang="en-US" altLang="zh-CN" sz="2800" b="1" dirty="0" smtClean="0">
                <a:latin typeface="宋体" panose="02010600030101010101" pitchFamily="2" charset="-122"/>
              </a:rPr>
              <a:t>(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2800" b="1" dirty="0" smtClean="0">
                <a:latin typeface="宋体" panose="02010600030101010101" pitchFamily="2" charset="-122"/>
              </a:rPr>
              <a:t>)</a:t>
            </a:r>
            <a:r>
              <a:rPr lang="zh-CN" altLang="zh-CN" sz="2800" b="1" dirty="0"/>
              <a:t>→洗净，放回管架。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 marL="266700" lvl="0" indent="-26670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latin typeface="宋体" panose="02010600030101010101" pitchFamily="2" charset="-122"/>
              </a:rPr>
              <a:t>a</a:t>
            </a:r>
            <a:r>
              <a:rPr lang="zh-CN" altLang="zh-CN" sz="2800" b="1" dirty="0"/>
              <a:t>．移液管尖与锥形瓶内壁接触，边吹气边放液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 marL="266700" lvl="0" indent="-26670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latin typeface="宋体" panose="02010600030101010101" pitchFamily="2" charset="-122"/>
              </a:rPr>
              <a:t>b</a:t>
            </a:r>
            <a:r>
              <a:rPr lang="zh-CN" altLang="zh-CN" sz="2800" b="1" dirty="0"/>
              <a:t>．放液完毕，停留数秒，取出移液管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 marL="266700" lvl="0" indent="-26670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latin typeface="宋体" panose="02010600030101010101" pitchFamily="2" charset="-122"/>
              </a:rPr>
              <a:t>c</a:t>
            </a:r>
            <a:r>
              <a:rPr lang="zh-CN" altLang="zh-CN" sz="2800" b="1" dirty="0"/>
              <a:t>．移液管尖与锥形瓶内壁接触，松开食指放液</a:t>
            </a:r>
            <a:endParaRPr lang="en-US" altLang="zh-CN" sz="2800" b="1" dirty="0"/>
          </a:p>
          <a:p>
            <a:pPr marL="266700" lvl="0" indent="-26670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latin typeface="宋体" panose="02010600030101010101" pitchFamily="2" charset="-122"/>
              </a:rPr>
              <a:t>d</a:t>
            </a:r>
            <a:r>
              <a:rPr lang="zh-CN" altLang="zh-CN" sz="2800" b="1" dirty="0"/>
              <a:t>．洗耳球吸溶液至移液管标线以上，食指堵住管口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 marL="266700" lvl="0" indent="-26670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latin typeface="宋体" panose="02010600030101010101" pitchFamily="2" charset="-122"/>
              </a:rPr>
              <a:t>e</a:t>
            </a:r>
            <a:r>
              <a:rPr lang="zh-CN" altLang="zh-CN" sz="2800" b="1" dirty="0"/>
              <a:t>．放液完毕，抖动数下，取出移液管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 marL="266700" lvl="0" indent="-26670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latin typeface="宋体" panose="02010600030101010101" pitchFamily="2" charset="-122"/>
              </a:rPr>
              <a:t>f</a:t>
            </a:r>
            <a:r>
              <a:rPr lang="zh-CN" altLang="zh-CN" sz="2800" b="1" dirty="0"/>
              <a:t>．放液至凹液面最低处与移液管标线相切，按紧管口</a:t>
            </a:r>
            <a:endParaRPr lang="en-US" altLang="zh-CN" sz="2800" b="1" dirty="0">
              <a:latin typeface="宋体" panose="02010600030101010101" pitchFamily="2" charset="-122"/>
            </a:endParaRPr>
          </a:p>
        </p:txBody>
      </p:sp>
      <p:sp>
        <p:nvSpPr>
          <p:cNvPr id="3" name="AutoShape 38"/>
          <p:cNvSpPr/>
          <p:nvPr/>
        </p:nvSpPr>
        <p:spPr>
          <a:xfrm rot="10800000" flipH="1" flipV="1">
            <a:off x="6400800" y="1219200"/>
            <a:ext cx="2435225" cy="700405"/>
          </a:xfrm>
          <a:prstGeom prst="wedgeRoundRectCallout">
            <a:avLst>
              <a:gd name="adj1" fmla="val -160713"/>
              <a:gd name="adj2" fmla="val 152039"/>
              <a:gd name="adj3" fmla="val 16667"/>
            </a:avLst>
          </a:prstGeom>
          <a:solidFill>
            <a:srgbClr val="003399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移液管的使用</a:t>
            </a:r>
            <a:endParaRPr lang="zh-CN" altLang="en-US" sz="28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914400"/>
            <a:ext cx="8013065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问题一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常用仪器有哪些？使用操作顺序</a:t>
            </a:r>
            <a:endParaRPr kumimoji="0" lang="zh-CN" altLang="zh-CN" sz="3200" b="1" kern="1200" cap="none" spc="0" normalizeH="0" baseline="0" noProof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4445" y="1447800"/>
            <a:ext cx="1167765" cy="12623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sz="2400" b="1" dirty="0" smtClean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电子</a:t>
            </a:r>
            <a:endParaRPr lang="zh-CN" sz="2400" b="1" dirty="0" smtClean="0">
              <a:solidFill>
                <a:srgbClr val="000000"/>
              </a:solidFill>
              <a:effectLst/>
              <a:latin typeface="NEU-BZ-S92"/>
              <a:ea typeface="方正宋三_GBK"/>
              <a:cs typeface="Times New Roman" panose="020206030504050203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sz="2400" b="1" dirty="0" smtClean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天平</a:t>
            </a:r>
            <a:endParaRPr lang="zh-CN" sz="2400" b="1" dirty="0" smtClean="0">
              <a:solidFill>
                <a:srgbClr val="000000"/>
              </a:solidFill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19200" y="1371600"/>
            <a:ext cx="77527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调整水平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通电预热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标准砝码校准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放入容器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关闭侧门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数字显示稳定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去皮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加样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读数并记录</a:t>
            </a:r>
            <a:endParaRPr lang="zh-CN" sz="2400" b="1" dirty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210" y="4036060"/>
            <a:ext cx="1101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sz="2400" b="1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滴定管</a:t>
            </a:r>
            <a:endParaRPr lang="zh-CN" sz="2400" b="1">
              <a:solidFill>
                <a:srgbClr val="000000"/>
              </a:solidFill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8570" y="4114800"/>
            <a:ext cx="71418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sz="240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检查是否漏水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洗涤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润洗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2~3</a:t>
            </a:r>
            <a:r>
              <a:rPr lang="zh-CN" sz="240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次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注入待装液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排气泡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调液面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记录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放液或滴定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记录</a:t>
            </a:r>
            <a:endParaRPr lang="zh-CN" sz="2400" b="1">
              <a:solidFill>
                <a:srgbClr val="FF0000"/>
              </a:solidFill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86360" y="5486400"/>
            <a:ext cx="1187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sz="2400" b="1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移液管</a:t>
            </a:r>
            <a:endParaRPr lang="zh-CN" sz="2400" b="1">
              <a:solidFill>
                <a:srgbClr val="000000"/>
              </a:solidFill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19200" y="5104765"/>
            <a:ext cx="78581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洗涤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润洗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2~3</a:t>
            </a: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吸取液体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调液面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垂直放入稍倾斜容器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放液完毕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,</a:t>
            </a: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停留数秒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,</a:t>
            </a: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取出移液管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(</a:t>
            </a: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管尖液体不要吹出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,</a:t>
            </a: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除非注明需吹出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)</a:t>
            </a:r>
            <a:endParaRPr lang="zh-CN" sz="2400" b="1">
              <a:solidFill>
                <a:srgbClr val="FF0000"/>
              </a:solidFill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95885" y="2667000"/>
            <a:ext cx="1206500" cy="868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sz="2400" b="1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分液</a:t>
            </a:r>
            <a:endParaRPr lang="zh-CN" sz="2400" b="1">
              <a:solidFill>
                <a:srgbClr val="000000"/>
              </a:solidFill>
              <a:effectLst/>
              <a:latin typeface="NEU-BZ-S92"/>
              <a:ea typeface="方正宋三_GBK"/>
              <a:cs typeface="Times New Roman" panose="020206030504050203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sz="2400" b="1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漏斗</a:t>
            </a:r>
            <a:endParaRPr lang="zh-CN" sz="2400" b="1">
              <a:solidFill>
                <a:srgbClr val="000000"/>
              </a:solidFill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19200" y="2438400"/>
            <a:ext cx="76676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检漏的操作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:</a:t>
            </a:r>
            <a:endParaRPr lang="zh-CN" sz="2400" dirty="0">
              <a:solidFill>
                <a:srgbClr val="000000"/>
              </a:solidFill>
              <a:effectLst/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加水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检查活塞芯处是否漏水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将漏斗倒转过来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检查玻璃塞是否漏水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→</a:t>
            </a:r>
            <a:r>
              <a:rPr lang="zh-CN" sz="2400" dirty="0">
                <a:solidFill>
                  <a:srgbClr val="00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确认不漏水方可使用</a:t>
            </a:r>
            <a:endParaRPr lang="zh-CN" sz="2400" dirty="0">
              <a:solidFill>
                <a:srgbClr val="000000"/>
              </a:solidFill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2400" y="228600"/>
            <a:ext cx="63703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任务一：常用仪器的使用操作顺序</a:t>
            </a:r>
            <a:endParaRPr lang="zh-CN" altLang="en-US" sz="3200" b="1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用户资料\chenjr\Desktop\09160255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371283"/>
            <a:ext cx="8640763" cy="528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75883"/>
            <a:ext cx="6619875" cy="11372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移液管</a:t>
            </a:r>
            <a:endParaRPr kumimoji="0" lang="zh-CN" altLang="en-US" sz="4000" b="1" kern="1200" cap="none" spc="0" normalizeH="0" baseline="0" noProof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操作：洗涤</a:t>
            </a:r>
            <a:r>
              <a:rPr kumimoji="0" lang="en-US" altLang="zh-CN" sz="2800" b="1" kern="1200" cap="none" spc="0" normalizeH="0" baseline="0" noProof="0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——</a:t>
            </a: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润洗</a:t>
            </a:r>
            <a:r>
              <a:rPr kumimoji="0" lang="en-US" altLang="zh-CN" sz="2800" b="1" kern="1200" cap="none" spc="0" normalizeH="0" baseline="0" noProof="0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——</a:t>
            </a: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移液</a:t>
            </a:r>
            <a:r>
              <a:rPr kumimoji="0" lang="en-US" altLang="zh-CN" sz="2800" b="1" kern="1200" cap="none" spc="0" normalizeH="0" baseline="0" noProof="0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——</a:t>
            </a: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洗净</a:t>
            </a:r>
            <a:endParaRPr kumimoji="0" lang="zh-CN" altLang="en-US" sz="2800" b="1" kern="1200" cap="none" spc="0" normalizeH="0" baseline="0" noProof="0" dirty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矩形 2"/>
          <p:cNvSpPr/>
          <p:nvPr/>
        </p:nvSpPr>
        <p:spPr>
          <a:xfrm>
            <a:off x="152400" y="533400"/>
            <a:ext cx="8600440" cy="5692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ctr"/>
            <a:r>
              <a:rPr lang="zh-CN" altLang="zh-CN" sz="2800" b="1" dirty="0">
                <a:latin typeface="Arial" panose="020B0604020202020204" pitchFamily="34" charset="0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</a:rPr>
              <a:t>4</a:t>
            </a:r>
            <a:r>
              <a:rPr lang="zh-CN" altLang="zh-CN" sz="2800" b="1" dirty="0">
                <a:latin typeface="Arial" panose="020B0604020202020204" pitchFamily="34" charset="0"/>
              </a:rPr>
              <a:t>）针对萃取分液，从下列选项选择合适操作</a:t>
            </a:r>
            <a:r>
              <a:rPr lang="en-US" altLang="zh-CN" sz="2800" b="1" dirty="0">
                <a:latin typeface="Arial" panose="020B0604020202020204" pitchFamily="34" charset="0"/>
              </a:rPr>
              <a:t>(</a:t>
            </a:r>
            <a:r>
              <a:rPr lang="zh-CN" altLang="zh-CN" sz="2800" b="1" dirty="0">
                <a:latin typeface="Arial" panose="020B0604020202020204" pitchFamily="34" charset="0"/>
              </a:rPr>
              <a:t>操作不能重复使用</a:t>
            </a:r>
            <a:r>
              <a:rPr lang="en-US" altLang="zh-CN" sz="2800" b="1" dirty="0">
                <a:latin typeface="Arial" panose="020B0604020202020204" pitchFamily="34" charset="0"/>
              </a:rPr>
              <a:t>)</a:t>
            </a:r>
            <a:r>
              <a:rPr lang="zh-CN" altLang="zh-CN" sz="2800" b="1" dirty="0">
                <a:latin typeface="Arial" panose="020B0604020202020204" pitchFamily="34" charset="0"/>
              </a:rPr>
              <a:t>并排序：</a:t>
            </a:r>
            <a:r>
              <a:rPr lang="en-US" altLang="zh-CN" sz="2800" b="1" dirty="0">
                <a:latin typeface="Arial" panose="020B0604020202020204" pitchFamily="34" charset="0"/>
              </a:rPr>
              <a:t>c→____→____→e→d→f→____</a:t>
            </a:r>
            <a:r>
              <a:rPr lang="zh-CN" altLang="zh-CN" sz="2800" b="1" dirty="0">
                <a:latin typeface="Arial" panose="020B0604020202020204" pitchFamily="34" charset="0"/>
              </a:rPr>
              <a:t>。</a:t>
            </a:r>
            <a:endParaRPr lang="zh-CN" altLang="zh-CN" sz="2800" b="1" dirty="0">
              <a:latin typeface="Arial" panose="020B0604020202020204" pitchFamily="34" charset="0"/>
            </a:endParaRPr>
          </a:p>
          <a:p>
            <a:pPr fontAlgn="ctr"/>
            <a:r>
              <a:rPr lang="en-US" altLang="zh-CN" sz="2800" b="1" dirty="0">
                <a:latin typeface="Arial" panose="020B0604020202020204" pitchFamily="34" charset="0"/>
              </a:rPr>
              <a:t>a</a:t>
            </a:r>
            <a:r>
              <a:rPr lang="zh-CN" altLang="zh-CN" sz="2800" b="1" dirty="0">
                <a:latin typeface="Arial" panose="020B0604020202020204" pitchFamily="34" charset="0"/>
              </a:rPr>
              <a:t>．检查旋塞、玻璃塞处是否漏水</a:t>
            </a:r>
            <a:r>
              <a:rPr lang="en-US" altLang="zh-CN" sz="2800" b="1" dirty="0">
                <a:latin typeface="Arial" panose="020B0604020202020204" pitchFamily="34" charset="0"/>
              </a:rPr>
              <a:t>	</a:t>
            </a:r>
            <a:endParaRPr lang="en-US" altLang="zh-CN" sz="2800" b="1" dirty="0">
              <a:latin typeface="Arial" panose="020B0604020202020204" pitchFamily="34" charset="0"/>
            </a:endParaRPr>
          </a:p>
          <a:p>
            <a:pPr fontAlgn="ctr"/>
            <a:r>
              <a:rPr lang="en-US" altLang="zh-CN" sz="2800" b="1" dirty="0">
                <a:latin typeface="Arial" panose="020B0604020202020204" pitchFamily="34" charset="0"/>
              </a:rPr>
              <a:t>b</a:t>
            </a:r>
            <a:r>
              <a:rPr lang="zh-CN" altLang="zh-CN" sz="2800" b="1" dirty="0">
                <a:latin typeface="Arial" panose="020B0604020202020204" pitchFamily="34" charset="0"/>
              </a:rPr>
              <a:t>．将溶液和</a:t>
            </a:r>
            <a:r>
              <a:rPr lang="en-US" altLang="zh-CN" sz="2800" b="1" dirty="0">
                <a:latin typeface="Arial" panose="020B0604020202020204" pitchFamily="34" charset="0"/>
              </a:rPr>
              <a:t>CCl</a:t>
            </a:r>
            <a:r>
              <a:rPr lang="en-US" altLang="zh-CN" sz="2800" b="1" baseline="-25000" dirty="0">
                <a:latin typeface="Arial" panose="020B0604020202020204" pitchFamily="34" charset="0"/>
              </a:rPr>
              <a:t>4</a:t>
            </a:r>
            <a:r>
              <a:rPr lang="zh-CN" altLang="zh-CN" sz="2800" b="1" dirty="0">
                <a:latin typeface="Arial" panose="020B0604020202020204" pitchFamily="34" charset="0"/>
              </a:rPr>
              <a:t>转入分液漏斗</a:t>
            </a:r>
            <a:endParaRPr lang="zh-CN" altLang="zh-CN" sz="2800" b="1" dirty="0">
              <a:latin typeface="Arial" panose="020B0604020202020204" pitchFamily="34" charset="0"/>
            </a:endParaRPr>
          </a:p>
          <a:p>
            <a:pPr fontAlgn="ctr"/>
            <a:r>
              <a:rPr lang="en-US" altLang="zh-CN" sz="2800" b="1" dirty="0">
                <a:latin typeface="Arial" panose="020B0604020202020204" pitchFamily="34" charset="0"/>
              </a:rPr>
              <a:t>c</a:t>
            </a:r>
            <a:r>
              <a:rPr lang="zh-CN" altLang="zh-CN" sz="2800" b="1" dirty="0">
                <a:latin typeface="Arial" panose="020B0604020202020204" pitchFamily="34" charset="0"/>
              </a:rPr>
              <a:t>．涂凡士林</a:t>
            </a:r>
            <a:r>
              <a:rPr lang="en-US" altLang="zh-CN" sz="2800" b="1" dirty="0">
                <a:latin typeface="Arial" panose="020B0604020202020204" pitchFamily="34" charset="0"/>
              </a:rPr>
              <a:t>			</a:t>
            </a:r>
            <a:endParaRPr lang="en-US" altLang="zh-CN" sz="2800" b="1" dirty="0">
              <a:latin typeface="Arial" panose="020B0604020202020204" pitchFamily="34" charset="0"/>
            </a:endParaRPr>
          </a:p>
          <a:p>
            <a:pPr fontAlgn="ctr"/>
            <a:r>
              <a:rPr lang="en-US" altLang="zh-CN" sz="2800" b="1" dirty="0">
                <a:latin typeface="Arial" panose="020B0604020202020204" pitchFamily="34" charset="0"/>
              </a:rPr>
              <a:t>d</a:t>
            </a:r>
            <a:r>
              <a:rPr lang="zh-CN" altLang="zh-CN" sz="2800" b="1" dirty="0">
                <a:latin typeface="Arial" panose="020B0604020202020204" pitchFamily="34" charset="0"/>
              </a:rPr>
              <a:t>．旋开旋塞放气</a:t>
            </a:r>
            <a:endParaRPr lang="zh-CN" altLang="zh-CN" sz="2800" b="1" dirty="0">
              <a:latin typeface="Arial" panose="020B0604020202020204" pitchFamily="34" charset="0"/>
            </a:endParaRPr>
          </a:p>
          <a:p>
            <a:pPr fontAlgn="ctr"/>
            <a:r>
              <a:rPr lang="en-US" altLang="zh-CN" sz="2800" b="1" dirty="0">
                <a:latin typeface="Arial" panose="020B0604020202020204" pitchFamily="34" charset="0"/>
              </a:rPr>
              <a:t>e</a:t>
            </a:r>
            <a:r>
              <a:rPr lang="zh-CN" altLang="zh-CN" sz="2800" b="1" dirty="0">
                <a:latin typeface="Arial" panose="020B0604020202020204" pitchFamily="34" charset="0"/>
              </a:rPr>
              <a:t>．倒转分液漏斗，小心振摇</a:t>
            </a:r>
            <a:r>
              <a:rPr lang="en-US" altLang="zh-CN" sz="2800" b="1" dirty="0">
                <a:latin typeface="Arial" panose="020B0604020202020204" pitchFamily="34" charset="0"/>
              </a:rPr>
              <a:t>	</a:t>
            </a:r>
            <a:endParaRPr lang="en-US" altLang="zh-CN" sz="2800" b="1" dirty="0">
              <a:latin typeface="Arial" panose="020B0604020202020204" pitchFamily="34" charset="0"/>
            </a:endParaRPr>
          </a:p>
          <a:p>
            <a:pPr fontAlgn="ctr"/>
            <a:r>
              <a:rPr lang="en-US" altLang="zh-CN" sz="2800" b="1" dirty="0">
                <a:latin typeface="Arial" panose="020B0604020202020204" pitchFamily="34" charset="0"/>
              </a:rPr>
              <a:t>f</a:t>
            </a:r>
            <a:r>
              <a:rPr lang="zh-CN" altLang="zh-CN" sz="2800" b="1" dirty="0">
                <a:latin typeface="Arial" panose="020B0604020202020204" pitchFamily="34" charset="0"/>
              </a:rPr>
              <a:t>．经几次振摇并放气后，将分液漏斗置于铁架台上静置</a:t>
            </a:r>
            <a:endParaRPr lang="zh-CN" altLang="zh-CN" sz="2800" b="1" dirty="0">
              <a:latin typeface="Arial" panose="020B0604020202020204" pitchFamily="34" charset="0"/>
            </a:endParaRPr>
          </a:p>
          <a:p>
            <a:pPr fontAlgn="ctr"/>
            <a:r>
              <a:rPr lang="en-US" altLang="zh-CN" sz="2800" b="1" dirty="0">
                <a:latin typeface="Arial" panose="020B0604020202020204" pitchFamily="34" charset="0"/>
              </a:rPr>
              <a:t>g</a:t>
            </a:r>
            <a:r>
              <a:rPr lang="zh-CN" altLang="zh-CN" sz="2800" b="1" dirty="0">
                <a:latin typeface="Arial" panose="020B0604020202020204" pitchFamily="34" charset="0"/>
              </a:rPr>
              <a:t>．打开旋塞，向锥形瓶放出下层液体</a:t>
            </a:r>
            <a:endParaRPr lang="zh-CN" altLang="zh-CN" sz="2800" b="1" dirty="0">
              <a:latin typeface="Arial" panose="020B0604020202020204" pitchFamily="34" charset="0"/>
            </a:endParaRPr>
          </a:p>
          <a:p>
            <a:pPr fontAlgn="ctr"/>
            <a:r>
              <a:rPr lang="en-US" altLang="zh-CN" sz="2800" b="1" dirty="0">
                <a:latin typeface="Arial" panose="020B0604020202020204" pitchFamily="34" charset="0"/>
              </a:rPr>
              <a:t>h</a:t>
            </a:r>
            <a:r>
              <a:rPr lang="zh-CN" altLang="zh-CN" sz="2800" b="1" dirty="0">
                <a:latin typeface="Arial" panose="020B0604020202020204" pitchFamily="34" charset="0"/>
              </a:rPr>
              <a:t>．打开旋塞，待下层液体完全流出后，关闭旋塞，将上层液体倒入锥形瓶</a:t>
            </a:r>
            <a:endParaRPr lang="zh-CN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6955" y="1411605"/>
            <a:ext cx="3187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241" y="1411356"/>
            <a:ext cx="28733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1411605"/>
            <a:ext cx="546735" cy="5619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g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0" y="4445"/>
            <a:ext cx="68618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评价</a:t>
            </a:r>
            <a:r>
              <a:rPr lang="en-US" altLang="zh-CN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32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【2021.6】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100"/>
          <p:cNvSpPr txBox="1"/>
          <p:nvPr/>
        </p:nvSpPr>
        <p:spPr>
          <a:xfrm>
            <a:off x="76200" y="685800"/>
            <a:ext cx="9082405" cy="5815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66700" lvl="0" indent="-266700" eaLnBrk="1" hangingPunct="1">
              <a:spcBef>
                <a:spcPct val="0"/>
              </a:spcBef>
              <a:buNone/>
            </a:pPr>
            <a:endParaRPr lang="en-US" altLang="zh-CN" sz="2000" b="1" dirty="0">
              <a:latin typeface="宋体" panose="02010600030101010101" pitchFamily="2" charset="-122"/>
            </a:endParaRPr>
          </a:p>
          <a:p>
            <a:pPr marL="266700" lvl="0" indent="-266700" eaLnBrk="1" hangingPunct="1">
              <a:spcBef>
                <a:spcPct val="0"/>
              </a:spcBef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②</a:t>
            </a:r>
            <a:r>
              <a:rPr lang="zh-CN" altLang="zh-CN" b="1" dirty="0"/>
              <a:t>测定过程中使用到移液管，选出其正确操作并按序列出字母：蒸馏水洗涤</a:t>
            </a:r>
            <a:r>
              <a:rPr lang="en-US" altLang="zh-CN" b="1" dirty="0">
                <a:latin typeface="宋体" panose="02010600030101010101" pitchFamily="2" charset="-122"/>
              </a:rPr>
              <a:t>→</a:t>
            </a:r>
            <a:r>
              <a:rPr lang="zh-CN" altLang="zh-CN" b="1" dirty="0"/>
              <a:t>待转移溶液润洗</a:t>
            </a:r>
            <a:r>
              <a:rPr lang="en-US" altLang="zh-CN" b="1" dirty="0">
                <a:latin typeface="宋体" panose="02010600030101010101" pitchFamily="2" charset="-122"/>
              </a:rPr>
              <a:t>→</a:t>
            </a:r>
            <a:r>
              <a:rPr lang="en-US" altLang="zh-CN" b="1" dirty="0" smtClean="0">
                <a:latin typeface="宋体" panose="02010600030101010101" pitchFamily="2" charset="-122"/>
              </a:rPr>
              <a:t>(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b="1" dirty="0" smtClean="0">
                <a:latin typeface="宋体" panose="02010600030101010101" pitchFamily="2" charset="-122"/>
              </a:rPr>
              <a:t>)</a:t>
            </a:r>
            <a:r>
              <a:rPr lang="en-US" altLang="zh-CN" b="1" dirty="0">
                <a:latin typeface="宋体" panose="02010600030101010101" pitchFamily="2" charset="-122"/>
              </a:rPr>
              <a:t>→</a:t>
            </a:r>
            <a:r>
              <a:rPr lang="en-US" altLang="zh-CN" b="1" dirty="0" smtClean="0">
                <a:latin typeface="宋体" panose="02010600030101010101" pitchFamily="2" charset="-122"/>
              </a:rPr>
              <a:t>(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b="1" dirty="0" smtClean="0">
                <a:latin typeface="宋体" panose="02010600030101010101" pitchFamily="2" charset="-122"/>
              </a:rPr>
              <a:t>)</a:t>
            </a:r>
            <a:r>
              <a:rPr lang="en-US" altLang="zh-CN" b="1" dirty="0">
                <a:latin typeface="宋体" panose="02010600030101010101" pitchFamily="2" charset="-122"/>
              </a:rPr>
              <a:t>→</a:t>
            </a:r>
            <a:r>
              <a:rPr lang="en-US" altLang="zh-CN" b="1" dirty="0" smtClean="0">
                <a:latin typeface="宋体" panose="02010600030101010101" pitchFamily="2" charset="-122"/>
              </a:rPr>
              <a:t>(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  </a:t>
            </a:r>
            <a:r>
              <a:rPr lang="en-US" altLang="zh-CN" b="1" dirty="0" smtClean="0">
                <a:latin typeface="宋体" panose="02010600030101010101" pitchFamily="2" charset="-122"/>
              </a:rPr>
              <a:t>)</a:t>
            </a:r>
            <a:r>
              <a:rPr lang="en-US" altLang="zh-CN" b="1" dirty="0">
                <a:latin typeface="宋体" panose="02010600030101010101" pitchFamily="2" charset="-122"/>
              </a:rPr>
              <a:t>→</a:t>
            </a:r>
            <a:r>
              <a:rPr lang="en-US" altLang="zh-CN" b="1" dirty="0" smtClean="0">
                <a:latin typeface="宋体" panose="02010600030101010101" pitchFamily="2" charset="-122"/>
              </a:rPr>
              <a:t>(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  </a:t>
            </a:r>
            <a:r>
              <a:rPr lang="en-US" altLang="zh-CN" b="1" dirty="0" smtClean="0">
                <a:latin typeface="宋体" panose="02010600030101010101" pitchFamily="2" charset="-122"/>
              </a:rPr>
              <a:t>)</a:t>
            </a:r>
            <a:r>
              <a:rPr lang="zh-CN" altLang="zh-CN" b="1" dirty="0"/>
              <a:t>→洗净，放回管架。</a:t>
            </a:r>
            <a:endParaRPr lang="en-US" altLang="zh-CN" b="1" dirty="0">
              <a:latin typeface="宋体" panose="02010600030101010101" pitchFamily="2" charset="-122"/>
            </a:endParaRPr>
          </a:p>
          <a:p>
            <a:pPr marL="266700" lvl="0" indent="-266700" eaLnBrk="1" hangingPunct="1">
              <a:spcBef>
                <a:spcPct val="0"/>
              </a:spcBef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a</a:t>
            </a:r>
            <a:r>
              <a:rPr lang="zh-CN" altLang="zh-CN" b="1" dirty="0"/>
              <a:t>．移液管尖与锥形瓶内壁接触，边吹气边放液</a:t>
            </a:r>
            <a:endParaRPr lang="en-US" altLang="zh-CN" b="1" dirty="0">
              <a:latin typeface="宋体" panose="02010600030101010101" pitchFamily="2" charset="-122"/>
            </a:endParaRPr>
          </a:p>
          <a:p>
            <a:pPr marL="266700" lvl="0" indent="-266700" eaLnBrk="1" hangingPunct="1">
              <a:spcBef>
                <a:spcPct val="0"/>
              </a:spcBef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b</a:t>
            </a:r>
            <a:r>
              <a:rPr lang="zh-CN" altLang="zh-CN" b="1" dirty="0"/>
              <a:t>．放液完毕，停留数秒，取出移液管</a:t>
            </a:r>
            <a:endParaRPr lang="en-US" altLang="zh-CN" b="1" dirty="0">
              <a:latin typeface="宋体" panose="02010600030101010101" pitchFamily="2" charset="-122"/>
            </a:endParaRPr>
          </a:p>
          <a:p>
            <a:pPr marL="266700" lvl="0" indent="-266700" eaLnBrk="1" hangingPunct="1">
              <a:spcBef>
                <a:spcPct val="0"/>
              </a:spcBef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c</a:t>
            </a:r>
            <a:r>
              <a:rPr lang="zh-CN" altLang="zh-CN" b="1" dirty="0"/>
              <a:t>．移液管尖与锥形瓶内壁接触，松开食指放液</a:t>
            </a:r>
            <a:endParaRPr lang="en-US" altLang="zh-CN" b="1" dirty="0"/>
          </a:p>
          <a:p>
            <a:pPr marL="266700" lvl="0" indent="-266700" eaLnBrk="1" hangingPunct="1">
              <a:spcBef>
                <a:spcPct val="0"/>
              </a:spcBef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d</a:t>
            </a:r>
            <a:r>
              <a:rPr lang="zh-CN" altLang="zh-CN" b="1" dirty="0"/>
              <a:t>．洗耳球吸溶液至移液管标线以上，食指堵住管口</a:t>
            </a:r>
            <a:endParaRPr lang="en-US" altLang="zh-CN" b="1" dirty="0">
              <a:latin typeface="宋体" panose="02010600030101010101" pitchFamily="2" charset="-122"/>
            </a:endParaRPr>
          </a:p>
          <a:p>
            <a:pPr marL="266700" lvl="0" indent="-266700" eaLnBrk="1" hangingPunct="1">
              <a:spcBef>
                <a:spcPct val="0"/>
              </a:spcBef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e</a:t>
            </a:r>
            <a:r>
              <a:rPr lang="zh-CN" altLang="zh-CN" b="1" dirty="0"/>
              <a:t>．放液完毕，抖动数下，取出移液管</a:t>
            </a:r>
            <a:endParaRPr lang="en-US" altLang="zh-CN" b="1" dirty="0">
              <a:latin typeface="宋体" panose="02010600030101010101" pitchFamily="2" charset="-122"/>
            </a:endParaRPr>
          </a:p>
          <a:p>
            <a:pPr marL="266700" lvl="0" indent="-266700" eaLnBrk="1" hangingPunct="1">
              <a:spcBef>
                <a:spcPct val="0"/>
              </a:spcBef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f</a:t>
            </a:r>
            <a:r>
              <a:rPr lang="zh-CN" altLang="zh-CN" b="1" dirty="0"/>
              <a:t>．放液至凹液面最低处与移液管标线相切，按紧管口</a:t>
            </a:r>
            <a:endParaRPr lang="en-US" altLang="zh-CN" b="1" dirty="0"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200" y="152400"/>
            <a:ext cx="63703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评价</a:t>
            </a:r>
            <a:r>
              <a:rPr lang="en-US" altLang="zh-CN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</a:t>
            </a:r>
            <a:r>
              <a:rPr 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【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2020.1</a:t>
            </a:r>
            <a:r>
              <a:rPr 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】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91" y="198120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d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727" y="1980938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f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198130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c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709" y="198121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b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4" grpId="0"/>
      <p:bldP spid="8" grpId="0"/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KSO_WM_UNIT_TABLE_BEAUTIFY" val="smartTable{2ce4836a-50b0-430c-a5b1-2fd3db920f4c}"/>
  <p:tag name="TABLE_ENDDRAG_ORIGIN_RECT" val="715*527"/>
  <p:tag name="TABLE_ENDDRAG_RECT" val="-4*36*715*527"/>
</p:tagLst>
</file>

<file path=ppt/tags/tag2.xml><?xml version="1.0" encoding="utf-8"?>
<p:tagLst xmlns:p="http://schemas.openxmlformats.org/presentationml/2006/main">
  <p:tag name="KSO_WM_UNIT_TABLE_BEAUTIFY" val="smartTable{677696e6-2e12-45e0-866a-7da4a190d71f}"/>
  <p:tag name="TABLE_ENDDRAG_ORIGIN_RECT" val="288*139"/>
  <p:tag name="TABLE_ENDDRAG_RECT" val="48*204*288*139"/>
</p:tagLst>
</file>

<file path=ppt/tags/tag3.xml><?xml version="1.0" encoding="utf-8"?>
<p:tagLst xmlns:p="http://schemas.openxmlformats.org/presentationml/2006/main">
  <p:tag name="KSO_WPP_MARK_KEY" val="395f88ae-45cd-4fc6-85dd-0642cba99178"/>
  <p:tag name="COMMONDATA" val="eyJoZGlkIjoiNzIxNzE1OGYyYjU0N2Q1MDEwODI5YjNkZjYyZDY2YTY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3787</Words>
  <Application>WPS 演示</Application>
  <PresentationFormat>全屏显示(4:3)</PresentationFormat>
  <Paragraphs>352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43" baseType="lpstr">
      <vt:lpstr>Arial</vt:lpstr>
      <vt:lpstr>宋体</vt:lpstr>
      <vt:lpstr>Wingdings</vt:lpstr>
      <vt:lpstr>楷体</vt:lpstr>
      <vt:lpstr>楷体_GB2312</vt:lpstr>
      <vt:lpstr>新宋体</vt:lpstr>
      <vt:lpstr>微软雅黑</vt:lpstr>
      <vt:lpstr>黑体</vt:lpstr>
      <vt:lpstr>Times New Roman</vt:lpstr>
      <vt:lpstr>Times New Roman</vt:lpstr>
      <vt:lpstr>NEU-BZ-S92</vt:lpstr>
      <vt:lpstr>Segoe Print</vt:lpstr>
      <vt:lpstr>方正宋三_GBK</vt:lpstr>
      <vt:lpstr>Arial Unicode MS</vt:lpstr>
      <vt:lpstr>Calibri</vt:lpstr>
      <vt:lpstr>方正书宋_GBK</vt:lpstr>
      <vt:lpstr>华文楷体</vt:lpstr>
      <vt:lpstr>默认设计模板</vt:lpstr>
      <vt:lpstr>1_默认设计模板</vt:lpstr>
      <vt:lpstr>Paint.Picture</vt:lpstr>
      <vt:lpstr>Paint.Picture</vt:lpstr>
      <vt:lpstr>PowerPoint 演示文稿</vt:lpstr>
      <vt:lpstr>近6次浙江高考化学实验题“排序”考点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137</cp:revision>
  <dcterms:created xsi:type="dcterms:W3CDTF">2022-11-23T11:18:00Z</dcterms:created>
  <dcterms:modified xsi:type="dcterms:W3CDTF">2022-11-28T11:58:25Z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BD5D64F724B04CB7B32CFA0EA531F30E</vt:lpwstr>
  </property>
  <property fmtid="{D5CDD505-2E9C-101B-9397-08002B2CF9AE}" pid="4" name="KSOProductBuildVer">
    <vt:lpwstr>2052-11.1.0.12763</vt:lpwstr>
  </property>
</Properties>
</file>