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11" r:id="rId3"/>
    <p:sldId id="662" r:id="rId4"/>
    <p:sldId id="661" r:id="rId5"/>
    <p:sldId id="612" r:id="rId6"/>
    <p:sldId id="613" r:id="rId7"/>
    <p:sldId id="614" r:id="rId8"/>
    <p:sldId id="615" r:id="rId9"/>
    <p:sldId id="633" r:id="rId10"/>
    <p:sldId id="624" r:id="rId11"/>
    <p:sldId id="623" r:id="rId12"/>
    <p:sldId id="625" r:id="rId13"/>
    <p:sldId id="616" r:id="rId14"/>
    <p:sldId id="617" r:id="rId15"/>
    <p:sldId id="635" r:id="rId16"/>
    <p:sldId id="636" r:id="rId17"/>
    <p:sldId id="63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47FF47"/>
    <a:srgbClr val="00CC00"/>
    <a:srgbClr val="FF0000"/>
    <a:srgbClr val="800080"/>
    <a:srgbClr val="660033"/>
    <a:srgbClr val="FFFF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1"/>
    <p:restoredTop sz="93785"/>
  </p:normalViewPr>
  <p:slideViewPr>
    <p:cSldViewPr showGuides="1">
      <p:cViewPr>
        <p:scale>
          <a:sx n="123" d="100"/>
          <a:sy n="123" d="100"/>
        </p:scale>
        <p:origin x="-384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45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spcBef>
                <a:spcPct val="20000"/>
              </a:spcBef>
              <a:buFontTx/>
              <a:buChar char="•"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spcBef>
                <a:spcPct val="20000"/>
              </a:spcBef>
              <a:buFontTx/>
              <a:buChar char="•"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A40F155B-5DDF-4CE3-9316-BF43E2C3580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spcBef>
                <a:spcPct val="20000"/>
              </a:spcBef>
              <a:buFontTx/>
              <a:buChar char="•"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spcBef>
                <a:spcPct val="20000"/>
              </a:spcBef>
              <a:buChar char="•"/>
            </a:pPr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fontAlgn="base">
                <a:spcBef>
                  <a:spcPct val="20000"/>
                </a:spcBef>
                <a:buChar char="•"/>
              </a:pPr>
              <a:t>‹#›</a:t>
            </a:fld>
            <a:endParaRPr lang="zh-CN" alt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buFontTx/>
              <a:buChar char="•"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buFontTx/>
              <a:buChar char="•"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03C5D50A-6346-4813-A9CD-9789E1C2661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/>
              </a:pPr>
              <a:t>2025/4/15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buFontTx/>
              <a:buChar char="•"/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spcBef>
                <a:spcPct val="20000"/>
              </a:spcBef>
              <a:buChar char="•"/>
            </a:pPr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spcBef>
                  <a:spcPct val="20000"/>
                </a:spcBef>
                <a:buChar char="•"/>
              </a:pPr>
              <a:t>‹#›</a:t>
            </a:fld>
            <a:endParaRPr lang="zh-CN" alt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5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g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162" y="-20637"/>
            <a:ext cx="9174162" cy="6878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4" y="2470150"/>
            <a:ext cx="5399087" cy="1079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strike="noStrike" noProof="1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8314" y="3549650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35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z="1350" strike="noStrike" noProof="1" smtClean="0"/>
              <a:t>单击以编辑母版副标题样式</a:t>
            </a:r>
            <a:endParaRPr 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9" y="315915"/>
            <a:ext cx="2051050" cy="59721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314" y="315915"/>
            <a:ext cx="6003925" cy="59721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4" y="315915"/>
            <a:ext cx="8207375" cy="5921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68314" y="1125538"/>
            <a:ext cx="8207375" cy="51625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单击图标添加表格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4" y="315915"/>
            <a:ext cx="8207375" cy="59213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468314" y="1125538"/>
            <a:ext cx="8207375" cy="51625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单击图标添加图表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090863" y="6381750"/>
            <a:ext cx="3352800" cy="365125"/>
          </a:xfr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武义一中刘卫捐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QQ   648935940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hasCustomPrompt="1"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090863" y="6381750"/>
            <a:ext cx="3352800" cy="365125"/>
          </a:xfrm>
        </p:spPr>
        <p:txBody>
          <a:bodyPr/>
          <a:lstStyle>
            <a:lvl1pPr eaLnBrk="1" hangingPunct="1">
              <a:spcBef>
                <a:spcPct val="20000"/>
              </a:spcBef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武义一中刘卫捐   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QQ   648935940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838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68314" y="1099344"/>
            <a:ext cx="8207375" cy="5162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68314" y="1125538"/>
            <a:ext cx="4027487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125538"/>
            <a:ext cx="4027488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algn="r" fontAlgn="base">
                <a:buChar char="•"/>
              </a:p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1"/>
          <p:cNvSpPr>
            <a:spLocks noGrp="1"/>
          </p:cNvSpPr>
          <p:nvPr>
            <p:ph type="body"/>
          </p:nvPr>
        </p:nvSpPr>
        <p:spPr>
          <a:xfrm>
            <a:off x="468313" y="1125538"/>
            <a:ext cx="8207375" cy="5162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439863" cy="196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700"/>
            </a:lvl1pPr>
          </a:lstStyle>
          <a:p>
            <a:pPr lvl="0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>
                <a:buChar char="•"/>
              </a:p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Rectangle 27"/>
          <p:cNvSpPr>
            <a:spLocks noGrp="1"/>
          </p:cNvSpPr>
          <p:nvPr>
            <p:ph type="title"/>
          </p:nvPr>
        </p:nvSpPr>
        <p:spPr>
          <a:xfrm>
            <a:off x="468313" y="315913"/>
            <a:ext cx="8207375" cy="5921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489700" y="58738"/>
            <a:ext cx="2546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武义一中刘卫捐    </a:t>
            </a: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QQ   648935940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80" r:id="rId16"/>
  </p:sldLayoutIdLst>
  <p:transition spd="slow">
    <p:rand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panose="020B0604020202020204" pitchFamily="34" charset="0"/>
          <a:ea typeface="华文细黑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0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/>
          </p:cNvSpPr>
          <p:nvPr>
            <p:ph type="ctrTitle"/>
          </p:nvPr>
        </p:nvSpPr>
        <p:spPr>
          <a:xfrm>
            <a:off x="827088" y="3141663"/>
            <a:ext cx="7772400" cy="865188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33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j-cs"/>
              </a:rPr>
              <a:t>高三</a:t>
            </a:r>
            <a:r>
              <a:rPr lang="zh-CN" altLang="en-US" sz="7335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魏碑简体" pitchFamily="2" charset="-122"/>
              </a:rPr>
              <a:t>微</a:t>
            </a:r>
            <a:r>
              <a:rPr kumimoji="0" lang="zh-CN" altLang="en-US" sz="733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j-cs"/>
              </a:rPr>
              <a:t>专题复习</a:t>
            </a:r>
            <a:r>
              <a:rPr kumimoji="0" lang="en-US" altLang="zh-CN" sz="733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j-cs"/>
              </a:rPr>
              <a:t>20</a:t>
            </a:r>
            <a:br>
              <a:rPr kumimoji="0" lang="en-US" altLang="zh-CN" sz="7335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j-cs"/>
              </a:rPr>
            </a:br>
            <a:r>
              <a:rPr kumimoji="0" lang="zh-CN" altLang="en-US" sz="6665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方正魏碑简体" pitchFamily="2" charset="-122"/>
                <a:cs typeface="+mj-cs"/>
              </a:rPr>
              <a:t>有机推断</a:t>
            </a:r>
            <a:r>
              <a:rPr kumimoji="0" lang="zh-CN" altLang="en-US" sz="6665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/>
            </a:r>
            <a:br>
              <a:rPr kumimoji="0" lang="zh-CN" altLang="en-US" sz="6665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</a:br>
            <a:r>
              <a:rPr kumimoji="0" lang="zh-CN" altLang="en-US" sz="6665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合成路线设计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8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973138" y="260350"/>
            <a:ext cx="43195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类型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：正向思维</a:t>
            </a:r>
          </a:p>
        </p:txBody>
      </p:sp>
      <p:sp>
        <p:nvSpPr>
          <p:cNvPr id="46083" name="Text Box 23"/>
          <p:cNvSpPr txBox="1"/>
          <p:nvPr/>
        </p:nvSpPr>
        <p:spPr>
          <a:xfrm>
            <a:off x="1042988" y="2276475"/>
            <a:ext cx="60198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Br             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COOH</a:t>
            </a:r>
          </a:p>
        </p:txBody>
      </p:sp>
      <p:sp>
        <p:nvSpPr>
          <p:cNvPr id="46084" name="Line 24"/>
          <p:cNvSpPr/>
          <p:nvPr/>
        </p:nvSpPr>
        <p:spPr>
          <a:xfrm>
            <a:off x="3851275" y="2565400"/>
            <a:ext cx="936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6085" name="Text Box 25"/>
          <p:cNvSpPr txBox="1"/>
          <p:nvPr/>
        </p:nvSpPr>
        <p:spPr>
          <a:xfrm>
            <a:off x="1023938" y="3786188"/>
            <a:ext cx="68564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OH            HOCH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OH</a:t>
            </a:r>
          </a:p>
        </p:txBody>
      </p:sp>
      <p:sp>
        <p:nvSpPr>
          <p:cNvPr id="46086" name="Line 26"/>
          <p:cNvSpPr/>
          <p:nvPr/>
        </p:nvSpPr>
        <p:spPr>
          <a:xfrm>
            <a:off x="3995738" y="4081463"/>
            <a:ext cx="9366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/>
          <p:nvPr/>
        </p:nvSpPr>
        <p:spPr>
          <a:xfrm>
            <a:off x="7308850" y="1989138"/>
            <a:ext cx="15113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rgbClr val="F30303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6" name="Text Box 3"/>
          <p:cNvSpPr txBox="1"/>
          <p:nvPr/>
        </p:nvSpPr>
        <p:spPr>
          <a:xfrm>
            <a:off x="7596188" y="2636838"/>
            <a:ext cx="1152525" cy="1160462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BE0F0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Text Box 4"/>
          <p:cNvSpPr txBox="1"/>
          <p:nvPr/>
        </p:nvSpPr>
        <p:spPr>
          <a:xfrm>
            <a:off x="3563938" y="5300663"/>
            <a:ext cx="2303462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8" name="Text Box 5"/>
          <p:cNvSpPr txBox="1"/>
          <p:nvPr/>
        </p:nvSpPr>
        <p:spPr>
          <a:xfrm>
            <a:off x="3563938" y="5516563"/>
            <a:ext cx="2232025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Text Box 6"/>
          <p:cNvSpPr txBox="1"/>
          <p:nvPr/>
        </p:nvSpPr>
        <p:spPr>
          <a:xfrm>
            <a:off x="3635375" y="6237288"/>
            <a:ext cx="1944688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10" name="Rectangle 7"/>
          <p:cNvSpPr>
            <a:spLocks noGrp="1"/>
          </p:cNvSpPr>
          <p:nvPr>
            <p:ph idx="1"/>
          </p:nvPr>
        </p:nvSpPr>
        <p:spPr>
          <a:xfrm>
            <a:off x="539750" y="1484313"/>
            <a:ext cx="7632700" cy="1512887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 2" pitchFamily="18" charset="2"/>
              <a:buNone/>
            </a:pPr>
            <a:r>
              <a:rPr lang="zh-CN" altLang="en-US" sz="3200" b="1" dirty="0"/>
              <a:t>以乙烯为原料，其它无机试剂自选，合成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CN" altLang="en-US" sz="3200" b="1" dirty="0"/>
              <a:t>乙二酸乙二酯。</a:t>
            </a:r>
          </a:p>
        </p:txBody>
      </p:sp>
      <p:sp>
        <p:nvSpPr>
          <p:cNvPr id="47111" name="Rectangle 9"/>
          <p:cNvSpPr/>
          <p:nvPr/>
        </p:nvSpPr>
        <p:spPr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06538" name="Object 10"/>
          <p:cNvGraphicFramePr>
            <a:graphicFrameLocks/>
          </p:cNvGraphicFramePr>
          <p:nvPr/>
        </p:nvGraphicFramePr>
        <p:xfrm>
          <a:off x="250825" y="3500438"/>
          <a:ext cx="8713788" cy="1295400"/>
        </p:xfrm>
        <a:graphic>
          <a:graphicData uri="http://schemas.openxmlformats.org/presentationml/2006/ole">
            <p:oleObj spid="_x0000_s3076" r:id="rId3" imgW="5062728" imgH="707136" progId="">
              <p:embed/>
            </p:oleObj>
          </a:graphicData>
        </a:graphic>
      </p:graphicFrame>
      <p:sp>
        <p:nvSpPr>
          <p:cNvPr id="47113" name="Rectangle 11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6540" name="Text Box 12"/>
          <p:cNvSpPr txBox="1">
            <a:spLocks noChangeArrowheads="1"/>
          </p:cNvSpPr>
          <p:nvPr/>
        </p:nvSpPr>
        <p:spPr bwMode="auto">
          <a:xfrm>
            <a:off x="900113" y="333375"/>
            <a:ext cx="41036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类型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：逆向思维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/>
          <p:nvPr/>
        </p:nvSpPr>
        <p:spPr>
          <a:xfrm>
            <a:off x="395288" y="1412875"/>
            <a:ext cx="8353425" cy="2043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请用合成流程图表示出由　　　和其他</a:t>
            </a:r>
          </a:p>
          <a:p>
            <a:pPr>
              <a:spcBef>
                <a:spcPct val="50000"/>
              </a:spcBef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无机物合成　　　　最合理的方案</a:t>
            </a:r>
          </a:p>
        </p:txBody>
      </p:sp>
      <p:graphicFrame>
        <p:nvGraphicFramePr>
          <p:cNvPr id="48130" name="Object 4"/>
          <p:cNvGraphicFramePr>
            <a:graphicFrameLocks/>
          </p:cNvGraphicFramePr>
          <p:nvPr>
            <p:ph sz="quarter" idx="1"/>
          </p:nvPr>
        </p:nvGraphicFramePr>
        <p:xfrm>
          <a:off x="5076825" y="1271588"/>
          <a:ext cx="909638" cy="1247775"/>
        </p:xfrm>
        <a:graphic>
          <a:graphicData uri="http://schemas.openxmlformats.org/presentationml/2006/ole">
            <p:oleObj spid="_x0000_s49163" r:id="rId3" imgW="914400" imgH="1254760" progId="">
              <p:embed/>
            </p:oleObj>
          </a:graphicData>
        </a:graphic>
      </p:graphicFrame>
      <p:graphicFrame>
        <p:nvGraphicFramePr>
          <p:cNvPr id="48131" name="Object 5"/>
          <p:cNvGraphicFramePr>
            <a:graphicFrameLocks/>
          </p:cNvGraphicFramePr>
          <p:nvPr>
            <p:ph sz="quarter" idx="2"/>
          </p:nvPr>
        </p:nvGraphicFramePr>
        <p:xfrm>
          <a:off x="2859088" y="2349500"/>
          <a:ext cx="1004887" cy="1216025"/>
        </p:xfrm>
        <a:graphic>
          <a:graphicData uri="http://schemas.openxmlformats.org/presentationml/2006/ole">
            <p:oleObj spid="_x0000_s49162" r:id="rId4" imgW="1036320" imgH="1254760" progId="">
              <p:embed/>
            </p:oleObj>
          </a:graphicData>
        </a:graphic>
      </p:graphicFrame>
      <p:graphicFrame>
        <p:nvGraphicFramePr>
          <p:cNvPr id="408582" name="Object 6"/>
          <p:cNvGraphicFramePr>
            <a:graphicFrameLocks/>
          </p:cNvGraphicFramePr>
          <p:nvPr>
            <p:ph sz="quarter" idx="3"/>
          </p:nvPr>
        </p:nvGraphicFramePr>
        <p:xfrm>
          <a:off x="395288" y="3617913"/>
          <a:ext cx="909637" cy="1247775"/>
        </p:xfrm>
        <a:graphic>
          <a:graphicData uri="http://schemas.openxmlformats.org/presentationml/2006/ole">
            <p:oleObj spid="_x0000_s49161" r:id="rId5" imgW="914400" imgH="1254760" progId="">
              <p:embed/>
            </p:oleObj>
          </a:graphicData>
        </a:graphic>
      </p:graphicFrame>
      <p:graphicFrame>
        <p:nvGraphicFramePr>
          <p:cNvPr id="408583" name="Object 7"/>
          <p:cNvGraphicFramePr>
            <a:graphicFrameLocks/>
          </p:cNvGraphicFramePr>
          <p:nvPr>
            <p:ph sz="quarter" idx="4"/>
          </p:nvPr>
        </p:nvGraphicFramePr>
        <p:xfrm>
          <a:off x="4067175" y="5373688"/>
          <a:ext cx="1036638" cy="1254125"/>
        </p:xfrm>
        <a:graphic>
          <a:graphicData uri="http://schemas.openxmlformats.org/presentationml/2006/ole">
            <p:oleObj spid="_x0000_s49160" r:id="rId6" imgW="1036320" imgH="1254760" progId="">
              <p:embed/>
            </p:oleObj>
          </a:graphicData>
        </a:graphic>
      </p:graphicFrame>
      <p:graphicFrame>
        <p:nvGraphicFramePr>
          <p:cNvPr id="408584" name="Object 8"/>
          <p:cNvGraphicFramePr>
            <a:graphicFrameLocks/>
          </p:cNvGraphicFramePr>
          <p:nvPr/>
        </p:nvGraphicFramePr>
        <p:xfrm>
          <a:off x="900113" y="5229225"/>
          <a:ext cx="909637" cy="1254125"/>
        </p:xfrm>
        <a:graphic>
          <a:graphicData uri="http://schemas.openxmlformats.org/presentationml/2006/ole">
            <p:oleObj spid="_x0000_s49159" r:id="rId7" imgW="909320" imgH="1254760" progId="">
              <p:embed/>
            </p:oleObj>
          </a:graphicData>
        </a:graphic>
      </p:graphicFrame>
      <p:graphicFrame>
        <p:nvGraphicFramePr>
          <p:cNvPr id="408585" name="Object 9"/>
          <p:cNvGraphicFramePr>
            <a:graphicFrameLocks/>
          </p:cNvGraphicFramePr>
          <p:nvPr/>
        </p:nvGraphicFramePr>
        <p:xfrm>
          <a:off x="2700338" y="3716338"/>
          <a:ext cx="909637" cy="1254125"/>
        </p:xfrm>
        <a:graphic>
          <a:graphicData uri="http://schemas.openxmlformats.org/presentationml/2006/ole">
            <p:oleObj spid="_x0000_s49158" r:id="rId8" imgW="909320" imgH="1254760" progId="">
              <p:embed/>
            </p:oleObj>
          </a:graphicData>
        </a:graphic>
      </p:graphicFrame>
      <p:graphicFrame>
        <p:nvGraphicFramePr>
          <p:cNvPr id="408586" name="Object 10"/>
          <p:cNvGraphicFramePr>
            <a:graphicFrameLocks/>
          </p:cNvGraphicFramePr>
          <p:nvPr/>
        </p:nvGraphicFramePr>
        <p:xfrm>
          <a:off x="4859338" y="3789363"/>
          <a:ext cx="698500" cy="1254125"/>
        </p:xfrm>
        <a:graphic>
          <a:graphicData uri="http://schemas.openxmlformats.org/presentationml/2006/ole">
            <p:oleObj spid="_x0000_s49157" r:id="rId9" imgW="695960" imgH="1254760" progId="">
              <p:embed/>
            </p:oleObj>
          </a:graphicData>
        </a:graphic>
      </p:graphicFrame>
      <p:graphicFrame>
        <p:nvGraphicFramePr>
          <p:cNvPr id="408587" name="Object 11"/>
          <p:cNvGraphicFramePr>
            <a:graphicFrameLocks/>
          </p:cNvGraphicFramePr>
          <p:nvPr/>
        </p:nvGraphicFramePr>
        <p:xfrm>
          <a:off x="3563938" y="4149725"/>
          <a:ext cx="1152525" cy="574675"/>
        </p:xfrm>
        <a:graphic>
          <a:graphicData uri="http://schemas.openxmlformats.org/presentationml/2006/ole">
            <p:oleObj spid="_x0000_s49156" r:id="rId10" imgW="980440" imgH="365760" progId="">
              <p:embed/>
            </p:oleObj>
          </a:graphicData>
        </a:graphic>
      </p:graphicFrame>
      <p:graphicFrame>
        <p:nvGraphicFramePr>
          <p:cNvPr id="408588" name="Object 12"/>
          <p:cNvGraphicFramePr>
            <a:graphicFrameLocks/>
          </p:cNvGraphicFramePr>
          <p:nvPr/>
        </p:nvGraphicFramePr>
        <p:xfrm>
          <a:off x="1476375" y="4005263"/>
          <a:ext cx="901700" cy="647700"/>
        </p:xfrm>
        <a:graphic>
          <a:graphicData uri="http://schemas.openxmlformats.org/presentationml/2006/ole">
            <p:oleObj spid="_x0000_s49155" r:id="rId11" imgW="904183" imgH="418887" progId="">
              <p:embed/>
            </p:oleObj>
          </a:graphicData>
        </a:graphic>
      </p:graphicFrame>
      <p:graphicFrame>
        <p:nvGraphicFramePr>
          <p:cNvPr id="408589" name="Object 13"/>
          <p:cNvGraphicFramePr>
            <a:graphicFrameLocks/>
          </p:cNvGraphicFramePr>
          <p:nvPr/>
        </p:nvGraphicFramePr>
        <p:xfrm>
          <a:off x="2339975" y="5661025"/>
          <a:ext cx="1439863" cy="571500"/>
        </p:xfrm>
        <a:graphic>
          <a:graphicData uri="http://schemas.openxmlformats.org/presentationml/2006/ole">
            <p:oleObj spid="_x0000_s49154" r:id="rId12" imgW="853440" imgH="355600" progId="">
              <p:embed/>
            </p:oleObj>
          </a:graphicData>
        </a:graphic>
      </p:graphicFrame>
      <p:graphicFrame>
        <p:nvGraphicFramePr>
          <p:cNvPr id="408590" name="Object 14"/>
          <p:cNvGraphicFramePr>
            <a:graphicFrameLocks/>
          </p:cNvGraphicFramePr>
          <p:nvPr/>
        </p:nvGraphicFramePr>
        <p:xfrm>
          <a:off x="5940425" y="4149725"/>
          <a:ext cx="822325" cy="401638"/>
        </p:xfrm>
        <a:graphic>
          <a:graphicData uri="http://schemas.openxmlformats.org/presentationml/2006/ole">
            <p:oleObj spid="_x0000_s49153" r:id="rId13" imgW="676959" imgH="282908" progId="">
              <p:embed/>
            </p:oleObj>
          </a:graphicData>
        </a:graphic>
      </p:graphicFrame>
      <p:sp>
        <p:nvSpPr>
          <p:cNvPr id="48141" name="Rectangle 15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611188" y="279400"/>
            <a:ext cx="41052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类型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3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：双向思维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/>
          <p:nvPr/>
        </p:nvSpPr>
        <p:spPr>
          <a:xfrm>
            <a:off x="539750" y="1412875"/>
            <a:ext cx="55419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请写出以甲苯和乙烯为原料，合成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9154" name="对象 140"/>
          <p:cNvGraphicFramePr>
            <a:graphicFrameLocks/>
          </p:cNvGraphicFramePr>
          <p:nvPr/>
        </p:nvGraphicFramePr>
        <p:xfrm>
          <a:off x="2916238" y="1989138"/>
          <a:ext cx="4464050" cy="688975"/>
        </p:xfrm>
        <a:graphic>
          <a:graphicData uri="http://schemas.openxmlformats.org/presentationml/2006/ole">
            <p:oleObj spid="_x0000_s50178" r:id="rId3" imgW="2732400" imgH="383760" progId="">
              <p:embed/>
            </p:oleObj>
          </a:graphicData>
        </a:graphic>
      </p:graphicFrame>
      <p:sp>
        <p:nvSpPr>
          <p:cNvPr id="49155" name="Rectangle 4"/>
          <p:cNvSpPr/>
          <p:nvPr/>
        </p:nvSpPr>
        <p:spPr>
          <a:xfrm>
            <a:off x="468313" y="2708275"/>
            <a:ext cx="7058025" cy="519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的流程（注明反应条件，无机试剂任选）。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99365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50" y="5422900"/>
            <a:ext cx="917575" cy="31908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366" name="Line 6"/>
          <p:cNvSpPr/>
          <p:nvPr/>
        </p:nvSpPr>
        <p:spPr>
          <a:xfrm>
            <a:off x="1763713" y="5567363"/>
            <a:ext cx="360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99367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8538" y="5351463"/>
            <a:ext cx="719137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68" name="Line 8"/>
          <p:cNvSpPr/>
          <p:nvPr/>
        </p:nvSpPr>
        <p:spPr>
          <a:xfrm>
            <a:off x="3203575" y="55673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99369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838" y="5280025"/>
            <a:ext cx="792162" cy="59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70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8175" y="3479800"/>
            <a:ext cx="588963" cy="81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71" name="Line 11"/>
          <p:cNvSpPr/>
          <p:nvPr/>
        </p:nvSpPr>
        <p:spPr>
          <a:xfrm>
            <a:off x="2782888" y="4054475"/>
            <a:ext cx="492125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99372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0425" y="3551238"/>
            <a:ext cx="757238" cy="758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373" name="Group 13"/>
          <p:cNvGrpSpPr/>
          <p:nvPr/>
        </p:nvGrpSpPr>
        <p:grpSpPr>
          <a:xfrm>
            <a:off x="3995738" y="4005263"/>
            <a:ext cx="1079500" cy="1584325"/>
            <a:chOff x="2744" y="1661"/>
            <a:chExt cx="680" cy="998"/>
          </a:xfrm>
        </p:grpSpPr>
        <p:sp>
          <p:nvSpPr>
            <p:cNvPr id="49165" name="Line 14"/>
            <p:cNvSpPr/>
            <p:nvPr/>
          </p:nvSpPr>
          <p:spPr>
            <a:xfrm>
              <a:off x="2744" y="1661"/>
              <a:ext cx="68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66" name="Line 15"/>
            <p:cNvSpPr/>
            <p:nvPr/>
          </p:nvSpPr>
          <p:spPr>
            <a:xfrm>
              <a:off x="3424" y="1661"/>
              <a:ext cx="0" cy="99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9167" name="Line 16"/>
            <p:cNvSpPr/>
            <p:nvPr/>
          </p:nvSpPr>
          <p:spPr>
            <a:xfrm>
              <a:off x="3107" y="2659"/>
              <a:ext cx="31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99377" name="Line 17"/>
          <p:cNvSpPr/>
          <p:nvPr/>
        </p:nvSpPr>
        <p:spPr>
          <a:xfrm>
            <a:off x="5076825" y="4775200"/>
            <a:ext cx="504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graphicFrame>
        <p:nvGraphicFramePr>
          <p:cNvPr id="399378" name="对象 140"/>
          <p:cNvGraphicFramePr>
            <a:graphicFrameLocks/>
          </p:cNvGraphicFramePr>
          <p:nvPr/>
        </p:nvGraphicFramePr>
        <p:xfrm>
          <a:off x="5580063" y="4508500"/>
          <a:ext cx="3313112" cy="465138"/>
        </p:xfrm>
        <a:graphic>
          <a:graphicData uri="http://schemas.openxmlformats.org/presentationml/2006/ole">
            <p:oleObj spid="_x0000_s50177" r:id="rId9" imgW="2732400" imgH="383760" progId="">
              <p:embed/>
            </p:oleObj>
          </a:graphicData>
        </a:graphic>
      </p:graphicFrame>
      <p:sp>
        <p:nvSpPr>
          <p:cNvPr id="49170" name="Rectangle 19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80" name="Text Box 20"/>
          <p:cNvSpPr txBox="1">
            <a:spLocks noChangeArrowheads="1"/>
          </p:cNvSpPr>
          <p:nvPr/>
        </p:nvSpPr>
        <p:spPr bwMode="auto">
          <a:xfrm>
            <a:off x="3492500" y="333375"/>
            <a:ext cx="23050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学以致用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975" y="1484313"/>
            <a:ext cx="4321175" cy="1036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700" y="2492375"/>
            <a:ext cx="2232025" cy="85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 Box 4"/>
          <p:cNvSpPr txBox="1"/>
          <p:nvPr/>
        </p:nvSpPr>
        <p:spPr>
          <a:xfrm>
            <a:off x="1116013" y="1841500"/>
            <a:ext cx="1439862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已知：</a:t>
            </a:r>
          </a:p>
        </p:txBody>
      </p:sp>
      <p:sp>
        <p:nvSpPr>
          <p:cNvPr id="50180" name="Rectangle 5"/>
          <p:cNvSpPr/>
          <p:nvPr/>
        </p:nvSpPr>
        <p:spPr>
          <a:xfrm>
            <a:off x="1042988" y="2781300"/>
            <a:ext cx="50419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写出以乙烯为原料，合成</a:t>
            </a:r>
          </a:p>
        </p:txBody>
      </p:sp>
      <p:sp>
        <p:nvSpPr>
          <p:cNvPr id="50181" name="Rectangle 6"/>
          <p:cNvSpPr/>
          <p:nvPr/>
        </p:nvSpPr>
        <p:spPr>
          <a:xfrm>
            <a:off x="827088" y="3357563"/>
            <a:ext cx="3889375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（无机试剂任选）。</a:t>
            </a:r>
          </a:p>
        </p:txBody>
      </p:sp>
      <p:pic>
        <p:nvPicPr>
          <p:cNvPr id="400391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213" y="4652963"/>
            <a:ext cx="1355725" cy="4714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40039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050" y="4508500"/>
            <a:ext cx="1171575" cy="75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0393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621213"/>
            <a:ext cx="1366838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0394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463" y="4508500"/>
            <a:ext cx="1439862" cy="769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0395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7763" y="4292600"/>
            <a:ext cx="26638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7" name="Rectangle 12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0397" name="Text Box 13"/>
          <p:cNvSpPr txBox="1">
            <a:spLocks noChangeArrowheads="1"/>
          </p:cNvSpPr>
          <p:nvPr/>
        </p:nvSpPr>
        <p:spPr bwMode="auto">
          <a:xfrm>
            <a:off x="2051050" y="333375"/>
            <a:ext cx="51847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能力提升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：信息提取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2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1835150" y="333375"/>
            <a:ext cx="59055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能力提升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：官能团保护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51203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688" y="2014538"/>
            <a:ext cx="2762250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Line 15"/>
          <p:cNvSpPr/>
          <p:nvPr/>
        </p:nvSpPr>
        <p:spPr>
          <a:xfrm>
            <a:off x="3541713" y="3240088"/>
            <a:ext cx="10795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420880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263" y="2133600"/>
            <a:ext cx="2543175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0881" name="Text Box 17"/>
          <p:cNvSpPr txBox="1"/>
          <p:nvPr/>
        </p:nvSpPr>
        <p:spPr>
          <a:xfrm>
            <a:off x="3686175" y="2806700"/>
            <a:ext cx="72072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HBr</a:t>
            </a:r>
          </a:p>
        </p:txBody>
      </p:sp>
      <p:pic>
        <p:nvPicPr>
          <p:cNvPr id="420882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0138" y="2014538"/>
            <a:ext cx="2952750" cy="1962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0883" name="Group 19"/>
          <p:cNvGrpSpPr/>
          <p:nvPr/>
        </p:nvGrpSpPr>
        <p:grpSpPr>
          <a:xfrm>
            <a:off x="949325" y="4822825"/>
            <a:ext cx="1368425" cy="890588"/>
            <a:chOff x="249" y="2976"/>
            <a:chExt cx="862" cy="561"/>
          </a:xfrm>
        </p:grpSpPr>
        <p:sp>
          <p:nvSpPr>
            <p:cNvPr id="51209" name="Text Box 20"/>
            <p:cNvSpPr txBox="1"/>
            <p:nvPr/>
          </p:nvSpPr>
          <p:spPr>
            <a:xfrm>
              <a:off x="249" y="3022"/>
              <a:ext cx="86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O</a:t>
              </a:r>
              <a:r>
                <a:rPr lang="en-US" altLang="zh-CN" sz="180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，</a:t>
              </a:r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Cu</a:t>
              </a:r>
            </a:p>
          </p:txBody>
        </p:sp>
        <p:sp>
          <p:nvSpPr>
            <p:cNvPr id="51210" name="Line 21"/>
            <p:cNvSpPr/>
            <p:nvPr/>
          </p:nvSpPr>
          <p:spPr>
            <a:xfrm>
              <a:off x="249" y="3294"/>
              <a:ext cx="6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51211" name="Text Box 22"/>
            <p:cNvSpPr txBox="1"/>
            <p:nvPr/>
          </p:nvSpPr>
          <p:spPr>
            <a:xfrm>
              <a:off x="385" y="2976"/>
              <a:ext cx="11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12" name="Text Box 23"/>
            <p:cNvSpPr txBox="1"/>
            <p:nvPr/>
          </p:nvSpPr>
          <p:spPr>
            <a:xfrm>
              <a:off x="340" y="3249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Δ</a:t>
              </a:r>
              <a:endParaRPr lang="el-GR" altLang="zh-CN" sz="24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420888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6313" y="4391025"/>
            <a:ext cx="2486025" cy="1857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0889" name="Group 25"/>
          <p:cNvGrpSpPr/>
          <p:nvPr/>
        </p:nvGrpSpPr>
        <p:grpSpPr>
          <a:xfrm>
            <a:off x="4405313" y="4967288"/>
            <a:ext cx="1657350" cy="746125"/>
            <a:chOff x="2426" y="3067"/>
            <a:chExt cx="1044" cy="470"/>
          </a:xfrm>
        </p:grpSpPr>
        <p:sp>
          <p:nvSpPr>
            <p:cNvPr id="51215" name="Line 26"/>
            <p:cNvSpPr/>
            <p:nvPr/>
          </p:nvSpPr>
          <p:spPr>
            <a:xfrm>
              <a:off x="2472" y="3294"/>
              <a:ext cx="6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51216" name="Text Box 27"/>
            <p:cNvSpPr txBox="1"/>
            <p:nvPr/>
          </p:nvSpPr>
          <p:spPr>
            <a:xfrm>
              <a:off x="2426" y="3067"/>
              <a:ext cx="104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800" dirty="0">
                  <a:latin typeface="Arial" panose="020B0604020202020204" pitchFamily="34" charset="0"/>
                  <a:ea typeface="宋体" panose="02010600030101010101" pitchFamily="2" charset="-122"/>
                </a:rPr>
                <a:t>NaOH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醇</a:t>
              </a:r>
            </a:p>
          </p:txBody>
        </p:sp>
        <p:sp>
          <p:nvSpPr>
            <p:cNvPr id="51217" name="Text Box 28"/>
            <p:cNvSpPr txBox="1"/>
            <p:nvPr/>
          </p:nvSpPr>
          <p:spPr>
            <a:xfrm>
              <a:off x="2562" y="3249"/>
              <a:ext cx="54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zh-CN" sz="2400" dirty="0">
                  <a:latin typeface="Arial" panose="020B0604020202020204" pitchFamily="34" charset="0"/>
                  <a:ea typeface="宋体" panose="02010600030101010101" pitchFamily="2" charset="-122"/>
                </a:rPr>
                <a:t>Δ</a:t>
              </a:r>
              <a:endParaRPr lang="el-GR" altLang="zh-CN" sz="24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1218" name="Text Box 29"/>
          <p:cNvSpPr txBox="1"/>
          <p:nvPr/>
        </p:nvSpPr>
        <p:spPr>
          <a:xfrm>
            <a:off x="395288" y="1268413"/>
            <a:ext cx="4103687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例如对</a:t>
            </a:r>
            <a:r>
              <a:rPr lang="en-US" altLang="zh-CN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C=C</a:t>
            </a:r>
            <a:r>
              <a:rPr lang="zh-CN" altLang="en-US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的保护：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1249 L 0.05 0.345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2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1189038" y="333375"/>
            <a:ext cx="71278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能力提升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3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</a:t>
            </a:r>
            <a:r>
              <a:rPr kumimoji="0" lang="zh-CN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官能团引入的顺序 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  <p:pic>
        <p:nvPicPr>
          <p:cNvPr id="52227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2278063"/>
            <a:ext cx="962025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1904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050" y="2782888"/>
            <a:ext cx="161925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1905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8250" y="213360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1906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6013" y="4870450"/>
            <a:ext cx="114300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1907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1138" y="2854325"/>
            <a:ext cx="152400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1908" name="Pictur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1000" y="2351088"/>
            <a:ext cx="1704975" cy="140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Picture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4438" y="4510088"/>
            <a:ext cx="1771650" cy="1438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4" name="Text Box 23"/>
          <p:cNvSpPr txBox="1"/>
          <p:nvPr/>
        </p:nvSpPr>
        <p:spPr>
          <a:xfrm>
            <a:off x="611188" y="1412875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羧基和氨基的引入：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Text Box 7"/>
          <p:cNvSpPr txBox="1">
            <a:spLocks noChangeArrowheads="1"/>
          </p:cNvSpPr>
          <p:nvPr/>
        </p:nvSpPr>
        <p:spPr bwMode="auto">
          <a:xfrm>
            <a:off x="1692275" y="333375"/>
            <a:ext cx="58324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我们的收获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解题思路 </a:t>
            </a:r>
          </a:p>
        </p:txBody>
      </p:sp>
      <p:sp>
        <p:nvSpPr>
          <p:cNvPr id="53250" name="Rectangle 4"/>
          <p:cNvSpPr/>
          <p:nvPr/>
        </p:nvSpPr>
        <p:spPr>
          <a:xfrm>
            <a:off x="393700" y="1338263"/>
            <a:ext cx="8642350" cy="5216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、先认真解析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已知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及提供的信息。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、对比原料和产物结构的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差异，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分析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碳链（构建与拆解</a:t>
            </a:r>
            <a:r>
              <a:rPr lang="zh-CN" altLang="en-US" sz="2800" b="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官能团（种类、个数和位置的引入和变化）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，将产物与原料结构的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相同处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圈出，从而认清产物中结构的来源与链接方式。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、由产物官能团逐个逆推中间体或由反应物正推中间体，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逆推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与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正推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相结合，整体与部分相统一。注意绿色化学思想。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、注意书写规范，注意</a:t>
            </a:r>
            <a:r>
              <a:rPr lang="zh-CN" altLang="en-US" sz="2800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反应条件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的准确。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、多个官能团之间会产生影响 ，不能孤立地只考虑某一官能团的变化，要全面地根据所有官能团的性质考虑</a:t>
            </a:r>
            <a:r>
              <a:rPr lang="zh-CN" altLang="en-US" sz="2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先后顺序、步骤及反应条件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53251" name="Rectangle 5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425" y="1989138"/>
            <a:ext cx="6913563" cy="1084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424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1763" y="3789363"/>
            <a:ext cx="6192837" cy="1765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4258" name="Group 18"/>
          <p:cNvGrpSpPr/>
          <p:nvPr/>
        </p:nvGrpSpPr>
        <p:grpSpPr>
          <a:xfrm>
            <a:off x="1403350" y="1989138"/>
            <a:ext cx="2663825" cy="358775"/>
            <a:chOff x="929" y="1774"/>
            <a:chExt cx="1678" cy="226"/>
          </a:xfrm>
        </p:grpSpPr>
        <p:sp>
          <p:nvSpPr>
            <p:cNvPr id="39940" name="Line 5"/>
            <p:cNvSpPr/>
            <p:nvPr/>
          </p:nvSpPr>
          <p:spPr>
            <a:xfrm>
              <a:off x="929" y="1955"/>
              <a:ext cx="0" cy="4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41" name="Line 6"/>
            <p:cNvSpPr/>
            <p:nvPr/>
          </p:nvSpPr>
          <p:spPr>
            <a:xfrm>
              <a:off x="2607" y="1774"/>
              <a:ext cx="0" cy="22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9942" name="Group 7"/>
            <p:cNvGrpSpPr/>
            <p:nvPr/>
          </p:nvGrpSpPr>
          <p:grpSpPr>
            <a:xfrm>
              <a:off x="929" y="1774"/>
              <a:ext cx="1678" cy="226"/>
              <a:chOff x="839" y="1480"/>
              <a:chExt cx="1678" cy="226"/>
            </a:xfrm>
          </p:grpSpPr>
          <p:sp>
            <p:nvSpPr>
              <p:cNvPr id="39943" name="Line 8"/>
              <p:cNvSpPr/>
              <p:nvPr/>
            </p:nvSpPr>
            <p:spPr>
              <a:xfrm flipV="1">
                <a:off x="839" y="1480"/>
                <a:ext cx="0" cy="181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944" name="Line 9"/>
              <p:cNvSpPr/>
              <p:nvPr/>
            </p:nvSpPr>
            <p:spPr>
              <a:xfrm>
                <a:off x="839" y="1480"/>
                <a:ext cx="167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945" name="Line 10"/>
              <p:cNvSpPr/>
              <p:nvPr/>
            </p:nvSpPr>
            <p:spPr>
              <a:xfrm flipH="1">
                <a:off x="2517" y="1480"/>
                <a:ext cx="0" cy="22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  <p:grpSp>
          <p:nvGrpSpPr>
            <p:cNvPr id="39946" name="Group 11"/>
            <p:cNvGrpSpPr/>
            <p:nvPr/>
          </p:nvGrpSpPr>
          <p:grpSpPr>
            <a:xfrm>
              <a:off x="929" y="1774"/>
              <a:ext cx="1678" cy="226"/>
              <a:chOff x="839" y="1480"/>
              <a:chExt cx="1678" cy="226"/>
            </a:xfrm>
          </p:grpSpPr>
          <p:sp>
            <p:nvSpPr>
              <p:cNvPr id="39947" name="Line 12"/>
              <p:cNvSpPr/>
              <p:nvPr/>
            </p:nvSpPr>
            <p:spPr>
              <a:xfrm flipV="1">
                <a:off x="839" y="1480"/>
                <a:ext cx="0" cy="181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948" name="Line 13"/>
              <p:cNvSpPr/>
              <p:nvPr/>
            </p:nvSpPr>
            <p:spPr>
              <a:xfrm>
                <a:off x="839" y="1480"/>
                <a:ext cx="1678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949" name="Line 14"/>
              <p:cNvSpPr/>
              <p:nvPr/>
            </p:nvSpPr>
            <p:spPr>
              <a:xfrm flipH="1">
                <a:off x="2517" y="1480"/>
                <a:ext cx="0" cy="22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39950" name="Rectangle 16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4257" name="Text Box 17"/>
          <p:cNvSpPr txBox="1">
            <a:spLocks noChangeArrowheads="1"/>
          </p:cNvSpPr>
          <p:nvPr/>
        </p:nvSpPr>
        <p:spPr bwMode="auto">
          <a:xfrm>
            <a:off x="1331913" y="333375"/>
            <a:ext cx="67691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微观探析线路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：乙烯为起点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220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908720"/>
            <a:ext cx="9252520" cy="56630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有机合成路线设计的思路</a:t>
            </a:r>
            <a:endParaRPr lang="zh-CN" altLang="zh-CN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第一步：合成所用的关键信息往往隐藏于整个流程中，首先要在整个流程中寻找与目标化合物</a:t>
            </a:r>
            <a:r>
              <a:rPr lang="en-US" altLang="zh-CN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形似</a:t>
            </a:r>
            <a:r>
              <a:rPr lang="en-US" altLang="zh-CN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的结构。</a:t>
            </a:r>
            <a:endParaRPr lang="zh-CN" altLang="zh-CN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第二步：采用</a:t>
            </a:r>
            <a:r>
              <a:rPr lang="en-US" altLang="zh-CN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逆推</a:t>
            </a:r>
            <a:r>
              <a:rPr lang="en-US" altLang="zh-CN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法，比对原料和目标化合物的相同点、差异，解剖目标化合物。</a:t>
            </a:r>
            <a:endParaRPr lang="zh-CN" altLang="zh-CN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第三步：结合反应条件、</a:t>
            </a:r>
            <a:r>
              <a:rPr lang="en-US" altLang="zh-CN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的陌生信息等，准确、详细分析原流程中的合成历程、断键、成键、官能团转化等，如法炮制合成路线。</a:t>
            </a:r>
            <a:endParaRPr lang="zh-CN" altLang="zh-CN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在写有机合成路线时，所需条件切忌越位和自由发挥，必须来自于已知信息或题干流程中给予的信息。信息优先，所学原理次之。</a:t>
            </a:r>
            <a:endParaRPr lang="zh-CN" altLang="zh-CN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9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50" y="2133600"/>
            <a:ext cx="8839200" cy="330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2" name="Rectangle 4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5271" name="Text Box 7"/>
          <p:cNvSpPr txBox="1">
            <a:spLocks noChangeArrowheads="1"/>
          </p:cNvSpPr>
          <p:nvPr/>
        </p:nvSpPr>
        <p:spPr bwMode="auto">
          <a:xfrm>
            <a:off x="1403350" y="333375"/>
            <a:ext cx="662463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微观探析线路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：丙烯为起点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1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63" y="3789363"/>
            <a:ext cx="882015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3" y="1700213"/>
            <a:ext cx="7991475" cy="10493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6293" name="Group 5"/>
          <p:cNvGrpSpPr/>
          <p:nvPr/>
        </p:nvGrpSpPr>
        <p:grpSpPr>
          <a:xfrm>
            <a:off x="900113" y="2708275"/>
            <a:ext cx="5616575" cy="431800"/>
            <a:chOff x="657" y="1344"/>
            <a:chExt cx="3357" cy="272"/>
          </a:xfrm>
        </p:grpSpPr>
        <p:sp>
          <p:nvSpPr>
            <p:cNvPr id="41988" name="Line 6"/>
            <p:cNvSpPr/>
            <p:nvPr/>
          </p:nvSpPr>
          <p:spPr>
            <a:xfrm>
              <a:off x="657" y="1344"/>
              <a:ext cx="0" cy="2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9" name="Line 7"/>
            <p:cNvSpPr/>
            <p:nvPr/>
          </p:nvSpPr>
          <p:spPr>
            <a:xfrm>
              <a:off x="657" y="1616"/>
              <a:ext cx="3357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0" name="Line 8"/>
            <p:cNvSpPr/>
            <p:nvPr/>
          </p:nvSpPr>
          <p:spPr>
            <a:xfrm flipV="1">
              <a:off x="4014" y="1344"/>
              <a:ext cx="0" cy="2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41991" name="Rectangle 9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6300" name="Text Box 12"/>
          <p:cNvSpPr txBox="1">
            <a:spLocks noChangeArrowheads="1"/>
          </p:cNvSpPr>
          <p:nvPr/>
        </p:nvSpPr>
        <p:spPr bwMode="auto">
          <a:xfrm>
            <a:off x="827088" y="333375"/>
            <a:ext cx="770572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微观探析线路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3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</a:t>
            </a:r>
            <a:r>
              <a:rPr kumimoji="0" lang="zh-CN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苯、甲苯为起点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989138"/>
            <a:ext cx="8424862" cy="355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Rectangle 4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576263" y="333375"/>
            <a:ext cx="82438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微观探析线路</a:t>
            </a: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：</a:t>
            </a:r>
            <a:r>
              <a:rPr kumimoji="0" lang="zh-CN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淀粉纤维素为起</a:t>
            </a: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点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9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684213" y="333375"/>
            <a:ext cx="331152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你敢挑战吗？</a:t>
            </a: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713" y="1196975"/>
            <a:ext cx="6553200" cy="47482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grpSp>
        <p:nvGrpSpPr>
          <p:cNvPr id="398339" name="Group 3"/>
          <p:cNvGrpSpPr/>
          <p:nvPr/>
        </p:nvGrpSpPr>
        <p:grpSpPr>
          <a:xfrm>
            <a:off x="4859338" y="3068638"/>
            <a:ext cx="1728787" cy="647700"/>
            <a:chOff x="839" y="3702"/>
            <a:chExt cx="1270" cy="363"/>
          </a:xfrm>
        </p:grpSpPr>
        <p:sp>
          <p:nvSpPr>
            <p:cNvPr id="44037" name="Oval 4"/>
            <p:cNvSpPr/>
            <p:nvPr/>
          </p:nvSpPr>
          <p:spPr>
            <a:xfrm>
              <a:off x="839" y="3702"/>
              <a:ext cx="998" cy="36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38" name="Text Box 5"/>
            <p:cNvSpPr txBox="1"/>
            <p:nvPr/>
          </p:nvSpPr>
          <p:spPr>
            <a:xfrm>
              <a:off x="930" y="3748"/>
              <a:ext cx="1179" cy="1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0" dirty="0"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en-US" altLang="zh-CN" sz="1600" b="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en-US" altLang="zh-CN" sz="1600" b="0" dirty="0">
                  <a:latin typeface="Arial" panose="020B0604020202020204" pitchFamily="34" charset="0"/>
                  <a:ea typeface="宋体" panose="02010600030101010101" pitchFamily="2" charset="-122"/>
                </a:rPr>
                <a:t>COOH </a:t>
              </a:r>
            </a:p>
          </p:txBody>
        </p:sp>
      </p:grpSp>
      <p:grpSp>
        <p:nvGrpSpPr>
          <p:cNvPr id="398342" name="Group 6"/>
          <p:cNvGrpSpPr/>
          <p:nvPr/>
        </p:nvGrpSpPr>
        <p:grpSpPr>
          <a:xfrm>
            <a:off x="5003800" y="3644900"/>
            <a:ext cx="1871663" cy="647700"/>
            <a:chOff x="748" y="3657"/>
            <a:chExt cx="1179" cy="408"/>
          </a:xfrm>
        </p:grpSpPr>
        <p:sp>
          <p:nvSpPr>
            <p:cNvPr id="44040" name="Oval 7"/>
            <p:cNvSpPr/>
            <p:nvPr/>
          </p:nvSpPr>
          <p:spPr>
            <a:xfrm>
              <a:off x="748" y="3657"/>
              <a:ext cx="862" cy="40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041" name="Text Box 8"/>
            <p:cNvSpPr txBox="1"/>
            <p:nvPr/>
          </p:nvSpPr>
          <p:spPr>
            <a:xfrm>
              <a:off x="748" y="3748"/>
              <a:ext cx="117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zh-CN" sz="1800" b="0" dirty="0"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pt-BR" altLang="zh-CN" sz="1800" b="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pt-BR" altLang="zh-CN" sz="1800" b="0" dirty="0">
                  <a:latin typeface="Arial" panose="020B0604020202020204" pitchFamily="34" charset="0"/>
                  <a:ea typeface="宋体" panose="02010600030101010101" pitchFamily="2" charset="-122"/>
                </a:rPr>
                <a:t>CH</a:t>
              </a:r>
              <a:r>
                <a:rPr lang="pt-BR" altLang="zh-CN" sz="1800" b="0" baseline="-25000" dirty="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pt-BR" altLang="zh-CN" sz="1800" b="0" dirty="0">
                  <a:latin typeface="Arial" panose="020B0604020202020204" pitchFamily="34" charset="0"/>
                  <a:ea typeface="宋体" panose="02010600030101010101" pitchFamily="2" charset="-122"/>
                </a:rPr>
                <a:t>OH </a:t>
              </a:r>
              <a:endParaRPr lang="en-US" altLang="zh-CN" sz="1800" b="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98345" name="Group 9"/>
          <p:cNvGrpSpPr/>
          <p:nvPr/>
        </p:nvGrpSpPr>
        <p:grpSpPr>
          <a:xfrm>
            <a:off x="3490913" y="4581525"/>
            <a:ext cx="1368425" cy="862013"/>
            <a:chOff x="1973" y="2886"/>
            <a:chExt cx="862" cy="543"/>
          </a:xfrm>
        </p:grpSpPr>
        <p:grpSp>
          <p:nvGrpSpPr>
            <p:cNvPr id="44043" name="Group 10"/>
            <p:cNvGrpSpPr/>
            <p:nvPr/>
          </p:nvGrpSpPr>
          <p:grpSpPr>
            <a:xfrm>
              <a:off x="1973" y="2976"/>
              <a:ext cx="771" cy="453"/>
              <a:chOff x="930" y="3294"/>
              <a:chExt cx="771" cy="453"/>
            </a:xfrm>
          </p:grpSpPr>
          <p:sp>
            <p:nvSpPr>
              <p:cNvPr id="44044" name="Oval 11"/>
              <p:cNvSpPr/>
              <p:nvPr/>
            </p:nvSpPr>
            <p:spPr>
              <a:xfrm>
                <a:off x="930" y="3294"/>
                <a:ext cx="771" cy="453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>
                  <a:spcBef>
                    <a:spcPct val="20000"/>
                  </a:spcBef>
                  <a:buChar char="•"/>
                </a:pPr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44045" name="Picture 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11" y="3385"/>
                <a:ext cx="414" cy="3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</a:ln>
            </p:spPr>
          </p:pic>
        </p:grpSp>
        <p:sp>
          <p:nvSpPr>
            <p:cNvPr id="44046" name="Line 13"/>
            <p:cNvSpPr/>
            <p:nvPr/>
          </p:nvSpPr>
          <p:spPr>
            <a:xfrm flipV="1">
              <a:off x="2653" y="2886"/>
              <a:ext cx="182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398350" name="Group 14"/>
          <p:cNvGrpSpPr/>
          <p:nvPr/>
        </p:nvGrpSpPr>
        <p:grpSpPr>
          <a:xfrm>
            <a:off x="4859338" y="1916113"/>
            <a:ext cx="1081087" cy="1008062"/>
            <a:chOff x="1020" y="3566"/>
            <a:chExt cx="681" cy="635"/>
          </a:xfrm>
        </p:grpSpPr>
        <p:sp>
          <p:nvSpPr>
            <p:cNvPr id="44048" name="Oval 15"/>
            <p:cNvSpPr/>
            <p:nvPr/>
          </p:nvSpPr>
          <p:spPr>
            <a:xfrm>
              <a:off x="1020" y="3566"/>
              <a:ext cx="681" cy="635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4049" name="Picture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" y="3612"/>
              <a:ext cx="450" cy="5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98353" name="Group 17"/>
          <p:cNvGrpSpPr/>
          <p:nvPr/>
        </p:nvGrpSpPr>
        <p:grpSpPr>
          <a:xfrm>
            <a:off x="4716463" y="765175"/>
            <a:ext cx="1008062" cy="1081088"/>
            <a:chOff x="385" y="3113"/>
            <a:chExt cx="635" cy="681"/>
          </a:xfrm>
        </p:grpSpPr>
        <p:sp>
          <p:nvSpPr>
            <p:cNvPr id="44051" name="Oval 18"/>
            <p:cNvSpPr/>
            <p:nvPr/>
          </p:nvSpPr>
          <p:spPr>
            <a:xfrm>
              <a:off x="385" y="3113"/>
              <a:ext cx="635" cy="681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4052" name="Picture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" y="3113"/>
              <a:ext cx="300" cy="5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98356" name="Group 20"/>
          <p:cNvGrpSpPr/>
          <p:nvPr/>
        </p:nvGrpSpPr>
        <p:grpSpPr>
          <a:xfrm>
            <a:off x="6732588" y="4005263"/>
            <a:ext cx="863600" cy="719137"/>
            <a:chOff x="1429" y="3612"/>
            <a:chExt cx="453" cy="408"/>
          </a:xfrm>
        </p:grpSpPr>
        <p:sp>
          <p:nvSpPr>
            <p:cNvPr id="44054" name="Oval 21"/>
            <p:cNvSpPr/>
            <p:nvPr/>
          </p:nvSpPr>
          <p:spPr>
            <a:xfrm>
              <a:off x="1429" y="3612"/>
              <a:ext cx="453" cy="408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4055" name="Picture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9" y="3657"/>
              <a:ext cx="288" cy="30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</p:pic>
      </p:grpSp>
      <p:grpSp>
        <p:nvGrpSpPr>
          <p:cNvPr id="398359" name="Group 23"/>
          <p:cNvGrpSpPr/>
          <p:nvPr/>
        </p:nvGrpSpPr>
        <p:grpSpPr>
          <a:xfrm>
            <a:off x="5507038" y="5516563"/>
            <a:ext cx="1368425" cy="1295400"/>
            <a:chOff x="1156" y="3158"/>
            <a:chExt cx="862" cy="816"/>
          </a:xfrm>
        </p:grpSpPr>
        <p:sp>
          <p:nvSpPr>
            <p:cNvPr id="44057" name="Oval 24"/>
            <p:cNvSpPr/>
            <p:nvPr/>
          </p:nvSpPr>
          <p:spPr>
            <a:xfrm>
              <a:off x="1156" y="3158"/>
              <a:ext cx="862" cy="816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>
                <a:spcBef>
                  <a:spcPct val="20000"/>
                </a:spcBef>
                <a:buChar char="•"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4058" name="Picture 2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" y="3249"/>
              <a:ext cx="618" cy="618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</p:pic>
      </p:grpSp>
      <p:sp>
        <p:nvSpPr>
          <p:cNvPr id="44059" name="Text Box 27"/>
          <p:cNvSpPr txBox="1"/>
          <p:nvPr/>
        </p:nvSpPr>
        <p:spPr>
          <a:xfrm>
            <a:off x="539750" y="2708275"/>
            <a:ext cx="719138" cy="12017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0" dirty="0">
                <a:latin typeface="Arial" panose="020B0604020202020204" pitchFamily="34" charset="0"/>
                <a:ea typeface="黑体" panose="02010609060101010101" pitchFamily="49" charset="-122"/>
              </a:rPr>
              <a:t>石油</a:t>
            </a:r>
          </a:p>
          <a:p>
            <a:pPr>
              <a:spcBef>
                <a:spcPct val="50000"/>
              </a:spcBef>
            </a:pPr>
            <a:r>
              <a:rPr lang="zh-CN" altLang="en-US" sz="1800" b="0" dirty="0">
                <a:latin typeface="Arial" panose="020B0604020202020204" pitchFamily="34" charset="0"/>
                <a:ea typeface="黑体" panose="02010609060101010101" pitchFamily="49" charset="-122"/>
              </a:rPr>
              <a:t>裂解</a:t>
            </a:r>
          </a:p>
          <a:p>
            <a:pPr>
              <a:spcBef>
                <a:spcPct val="50000"/>
              </a:spcBef>
            </a:pPr>
            <a:r>
              <a:rPr lang="zh-CN" altLang="en-US" sz="1800" b="0" dirty="0">
                <a:latin typeface="Arial" panose="020B0604020202020204" pitchFamily="34" charset="0"/>
                <a:ea typeface="黑体" panose="02010609060101010101" pitchFamily="49" charset="-122"/>
              </a:rPr>
              <a:t>产物</a:t>
            </a:r>
          </a:p>
        </p:txBody>
      </p:sp>
      <p:sp>
        <p:nvSpPr>
          <p:cNvPr id="44060" name="Line 28"/>
          <p:cNvSpPr/>
          <p:nvPr/>
        </p:nvSpPr>
        <p:spPr>
          <a:xfrm>
            <a:off x="1258888" y="3284538"/>
            <a:ext cx="503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9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idx="1"/>
          </p:nvPr>
        </p:nvSpPr>
        <p:spPr>
          <a:xfrm>
            <a:off x="538163" y="2133600"/>
            <a:ext cx="2017712" cy="1223963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CN" altLang="en-US" dirty="0"/>
              <a:t>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dirty="0"/>
              <a:t>CH</a:t>
            </a:r>
            <a:r>
              <a:rPr lang="en-US" altLang="zh-CN" baseline="-25000" dirty="0"/>
              <a:t>2</a:t>
            </a:r>
            <a:r>
              <a:rPr lang="en-US" altLang="zh-CN" sz="3500" dirty="0"/>
              <a:t>=</a:t>
            </a:r>
            <a:r>
              <a:rPr lang="en-US" altLang="zh-CN" dirty="0"/>
              <a:t>CH</a:t>
            </a:r>
            <a:r>
              <a:rPr lang="en-US" altLang="zh-CN" baseline="-25000" dirty="0"/>
              <a:t>2</a:t>
            </a:r>
            <a:r>
              <a:rPr lang="en-US" altLang="zh-CN" dirty="0"/>
              <a:t>                         </a:t>
            </a:r>
            <a:endParaRPr lang="en-US" altLang="zh-CN" baseline="-25000" dirty="0"/>
          </a:p>
        </p:txBody>
      </p:sp>
      <p:sp>
        <p:nvSpPr>
          <p:cNvPr id="45058" name="Rectangle 3"/>
          <p:cNvSpPr/>
          <p:nvPr/>
        </p:nvSpPr>
        <p:spPr>
          <a:xfrm>
            <a:off x="3276600" y="2622550"/>
            <a:ext cx="5867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800" b="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800" b="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Br                 CH</a:t>
            </a:r>
            <a:r>
              <a:rPr lang="en-US" altLang="zh-CN" sz="2800" b="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800" b="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OH </a:t>
            </a:r>
            <a:endParaRPr lang="zh-CN" altLang="en-US" sz="28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59" name="Rectangle 4"/>
          <p:cNvSpPr/>
          <p:nvPr/>
        </p:nvSpPr>
        <p:spPr>
          <a:xfrm>
            <a:off x="2124075" y="2479675"/>
            <a:ext cx="1223963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  HBr</a:t>
            </a:r>
          </a:p>
          <a:p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催化剂</a:t>
            </a:r>
          </a:p>
        </p:txBody>
      </p:sp>
      <p:sp>
        <p:nvSpPr>
          <p:cNvPr id="45060" name="Line 5"/>
          <p:cNvSpPr/>
          <p:nvPr/>
        </p:nvSpPr>
        <p:spPr>
          <a:xfrm>
            <a:off x="2195513" y="2911475"/>
            <a:ext cx="100647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061" name="Line 6"/>
          <p:cNvSpPr/>
          <p:nvPr/>
        </p:nvSpPr>
        <p:spPr>
          <a:xfrm>
            <a:off x="5003800" y="2911475"/>
            <a:ext cx="1366838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5062" name="Rectangle 7"/>
          <p:cNvSpPr/>
          <p:nvPr/>
        </p:nvSpPr>
        <p:spPr>
          <a:xfrm>
            <a:off x="4859338" y="2479675"/>
            <a:ext cx="1871662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NaOH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溶液</a:t>
            </a:r>
          </a:p>
          <a:p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      △</a:t>
            </a:r>
          </a:p>
        </p:txBody>
      </p:sp>
      <p:sp>
        <p:nvSpPr>
          <p:cNvPr id="45063" name="Text Box 8"/>
          <p:cNvSpPr txBox="1"/>
          <p:nvPr/>
        </p:nvSpPr>
        <p:spPr>
          <a:xfrm>
            <a:off x="395288" y="1484313"/>
            <a:ext cx="69119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合成路线流程图示例如下：</a:t>
            </a:r>
          </a:p>
        </p:txBody>
      </p:sp>
      <p:sp>
        <p:nvSpPr>
          <p:cNvPr id="418825" name="Text Box 9"/>
          <p:cNvSpPr txBox="1"/>
          <p:nvPr/>
        </p:nvSpPr>
        <p:spPr>
          <a:xfrm>
            <a:off x="323850" y="3500438"/>
            <a:ext cx="691197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书写格式为：</a:t>
            </a:r>
          </a:p>
        </p:txBody>
      </p:sp>
      <p:sp>
        <p:nvSpPr>
          <p:cNvPr id="418826" name="Text Box 10"/>
          <p:cNvSpPr txBox="1"/>
          <p:nvPr/>
        </p:nvSpPr>
        <p:spPr>
          <a:xfrm>
            <a:off x="6948488" y="4797425"/>
            <a:ext cx="1150937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产品</a:t>
            </a:r>
          </a:p>
        </p:txBody>
      </p:sp>
      <p:sp>
        <p:nvSpPr>
          <p:cNvPr id="418827" name="Line 11"/>
          <p:cNvSpPr/>
          <p:nvPr/>
        </p:nvSpPr>
        <p:spPr>
          <a:xfrm>
            <a:off x="4932363" y="5013325"/>
            <a:ext cx="1944687" cy="1428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8828" name="Text Box 12"/>
          <p:cNvSpPr txBox="1"/>
          <p:nvPr/>
        </p:nvSpPr>
        <p:spPr>
          <a:xfrm>
            <a:off x="3995738" y="4570413"/>
            <a:ext cx="1150937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中间产物</a:t>
            </a:r>
          </a:p>
        </p:txBody>
      </p:sp>
      <p:sp>
        <p:nvSpPr>
          <p:cNvPr id="418829" name="Line 13"/>
          <p:cNvSpPr/>
          <p:nvPr/>
        </p:nvSpPr>
        <p:spPr>
          <a:xfrm>
            <a:off x="1619250" y="5070475"/>
            <a:ext cx="2232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18830" name="Text Box 14"/>
          <p:cNvSpPr txBox="1"/>
          <p:nvPr/>
        </p:nvSpPr>
        <p:spPr>
          <a:xfrm>
            <a:off x="684213" y="4781550"/>
            <a:ext cx="1150937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原料</a:t>
            </a:r>
          </a:p>
        </p:txBody>
      </p:sp>
      <p:sp>
        <p:nvSpPr>
          <p:cNvPr id="418831" name="Text Box 15"/>
          <p:cNvSpPr txBox="1"/>
          <p:nvPr/>
        </p:nvSpPr>
        <p:spPr>
          <a:xfrm>
            <a:off x="1692275" y="4429125"/>
            <a:ext cx="2232025" cy="1160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其它反应物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反应条件</a:t>
            </a:r>
          </a:p>
        </p:txBody>
      </p:sp>
      <p:sp>
        <p:nvSpPr>
          <p:cNvPr id="418832" name="Text Box 16"/>
          <p:cNvSpPr txBox="1"/>
          <p:nvPr/>
        </p:nvSpPr>
        <p:spPr>
          <a:xfrm>
            <a:off x="4859338" y="4422775"/>
            <a:ext cx="2232025" cy="1160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其它反应物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反应条件</a:t>
            </a:r>
          </a:p>
        </p:txBody>
      </p:sp>
      <p:sp>
        <p:nvSpPr>
          <p:cNvPr id="45072" name="Rectangle 17"/>
          <p:cNvSpPr/>
          <p:nvPr/>
        </p:nvSpPr>
        <p:spPr>
          <a:xfrm>
            <a:off x="0" y="1044575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20000"/>
              </a:spcBef>
              <a:buChar char="•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8834" name="Text Box 18"/>
          <p:cNvSpPr txBox="1">
            <a:spLocks noChangeArrowheads="1"/>
          </p:cNvSpPr>
          <p:nvPr/>
        </p:nvSpPr>
        <p:spPr bwMode="auto">
          <a:xfrm>
            <a:off x="3348038" y="333375"/>
            <a:ext cx="244792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itchFamily="49" charset="-122"/>
                <a:cs typeface="+mn-cs"/>
              </a:rPr>
              <a:t>模型认知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5" grpId="0"/>
      <p:bldP spid="418826" grpId="0"/>
      <p:bldP spid="418828" grpId="0"/>
      <p:bldP spid="418830" grpId="0"/>
      <p:bldP spid="418831" grpId="0"/>
      <p:bldP spid="4188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7df350d-29a1-4f36-9002-eb6a577c5311"/>
</p:tagLst>
</file>

<file path=ppt/theme/theme1.xml><?xml version="1.0" encoding="utf-8"?>
<a:theme xmlns:a="http://schemas.openxmlformats.org/drawingml/2006/main" name="主题2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DFE0BE"/>
      </a:accent1>
      <a:accent2>
        <a:srgbClr val="D1D46B"/>
      </a:accent2>
      <a:accent3>
        <a:srgbClr val="FFFFFF"/>
      </a:accent3>
      <a:accent4>
        <a:srgbClr val="000000"/>
      </a:accent4>
      <a:accent5>
        <a:srgbClr val="ECEDDB"/>
      </a:accent5>
      <a:accent6>
        <a:srgbClr val="BDC060"/>
      </a:accent6>
      <a:hlink>
        <a:srgbClr val="3A3B11"/>
      </a:hlink>
      <a:folHlink>
        <a:srgbClr val="DDDF9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</TotalTime>
  <Words>788</Words>
  <Application>Microsoft Office PowerPoint</Application>
  <PresentationFormat>全屏显示(4:3)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主题2</vt:lpstr>
      <vt:lpstr>高三微专题复习20 有机推断 合成路线设计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zju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有机合成线路设计</dc:title>
  <dc:subject>浙江高中化学教师联盟QQ 91248579</dc:subject>
  <dc:creator>武义一中刘卫捐</dc:creator>
  <cp:lastModifiedBy>Administrator</cp:lastModifiedBy>
  <cp:revision>524</cp:revision>
  <dcterms:created xsi:type="dcterms:W3CDTF">2009-07-07T12:57:18Z</dcterms:created>
  <dcterms:modified xsi:type="dcterms:W3CDTF">2025-04-15T01:55:11Z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16E85CEDC6104C70B69EABC47054BC6D</vt:lpwstr>
  </property>
  <property fmtid="{D5CDD505-2E9C-101B-9397-08002B2CF9AE}" pid="3" name="KSOProductBuildVer">
    <vt:lpwstr>2052-11.1.0.13703</vt:lpwstr>
  </property>
</Properties>
</file>