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9" r:id="rId3"/>
    <p:sldId id="280" r:id="rId4"/>
    <p:sldId id="342" r:id="rId5"/>
    <p:sldId id="377" r:id="rId6"/>
    <p:sldId id="362" r:id="rId7"/>
    <p:sldId id="313" r:id="rId8"/>
    <p:sldId id="378" r:id="rId9"/>
    <p:sldId id="392" r:id="rId10"/>
    <p:sldId id="331" r:id="rId11"/>
    <p:sldId id="379" r:id="rId12"/>
    <p:sldId id="393" r:id="rId13"/>
    <p:sldId id="394" r:id="rId14"/>
    <p:sldId id="395" r:id="rId15"/>
    <p:sldId id="283" r:id="rId16"/>
    <p:sldId id="321" r:id="rId17"/>
    <p:sldId id="345" r:id="rId18"/>
    <p:sldId id="346" r:id="rId19"/>
    <p:sldId id="347" r:id="rId20"/>
    <p:sldId id="348" r:id="rId21"/>
    <p:sldId id="396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85"/>
    <a:srgbClr val="BFBFBF"/>
    <a:srgbClr val="FF7124"/>
    <a:srgbClr val="EF7509"/>
    <a:srgbClr val="8CC5B1"/>
    <a:srgbClr val="202E4A"/>
    <a:srgbClr val="00B687"/>
    <a:srgbClr val="008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987"/>
    <p:restoredTop sz="94676"/>
  </p:normalViewPr>
  <p:slideViewPr>
    <p:cSldViewPr snapToGrid="0" showGuides="1">
      <p:cViewPr varScale="1">
        <p:scale>
          <a:sx n="122" d="100"/>
          <a:sy n="122" d="100"/>
        </p:scale>
        <p:origin x="96" y="108"/>
      </p:cViewPr>
      <p:guideLst>
        <p:guide orient="horz" pos="2171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29737-D501-4F82-893C-8252766F6E44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85750" y="63500"/>
            <a:ext cx="2035175" cy="947738"/>
            <a:chOff x="540" y="348"/>
            <a:chExt cx="3206" cy="1492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" y="348"/>
              <a:ext cx="3207" cy="14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" y="619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2055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6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42" y="6151"/>
                <a:ext cx="8334" cy="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  <a:endParaRPr kumimoji="0" lang="zh-CN" alt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894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www.21cnjy.com</a:t>
                </a:r>
                <a:r>
                  <a:rPr kumimoji="0" lang="en-US" altLang="zh-CN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)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中小学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教育资源网站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 </a:t>
                </a:r>
                <a:endPara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3" y="10959"/>
                <a:ext cx="13188" cy="2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6275" y="844550"/>
            <a:ext cx="829945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" descr="资源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/Users/user/Desktop/画板.png画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112" y="-9525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" descr="图层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163" y="274638"/>
            <a:ext cx="2308225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11163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68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503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21cnjy.com/help/help_extract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Object 104"/>
          <p:cNvSpPr txBox="1"/>
          <p:nvPr/>
        </p:nvSpPr>
        <p:spPr>
          <a:xfrm>
            <a:off x="782638" y="2436813"/>
            <a:ext cx="4692650" cy="942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1.4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全等三角形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147" name="文本框 2"/>
          <p:cNvSpPr txBox="1"/>
          <p:nvPr/>
        </p:nvSpPr>
        <p:spPr>
          <a:xfrm>
            <a:off x="833438" y="3446463"/>
            <a:ext cx="330454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000" b="1" dirty="0">
                <a:solidFill>
                  <a:srgbClr val="0086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浙教版    八年级上</a:t>
            </a:r>
            <a:endParaRPr lang="zh-CN" altLang="en-US" sz="3000" b="1" dirty="0">
              <a:solidFill>
                <a:srgbClr val="00865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2"/>
          <p:cNvSpPr txBox="1"/>
          <p:nvPr/>
        </p:nvSpPr>
        <p:spPr>
          <a:xfrm>
            <a:off x="923925" y="198438"/>
            <a:ext cx="150018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课内练习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7381875" y="1987550"/>
            <a:ext cx="431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5819775" y="1165225"/>
            <a:ext cx="3559175" cy="2028825"/>
            <a:chOff x="0" y="60"/>
            <a:chExt cx="1905" cy="802"/>
          </a:xfrm>
        </p:grpSpPr>
        <p:sp>
          <p:nvSpPr>
            <p:cNvPr id="23561" name="未知"/>
            <p:cNvSpPr/>
            <p:nvPr/>
          </p:nvSpPr>
          <p:spPr>
            <a:xfrm>
              <a:off x="216" y="227"/>
              <a:ext cx="1452" cy="499"/>
            </a:xfrm>
            <a:custGeom>
              <a:avLst/>
              <a:gdLst>
                <a:gd name="txL" fmla="*/ 0 w 1452"/>
                <a:gd name="txT" fmla="*/ 0 h 499"/>
                <a:gd name="txR" fmla="*/ 1452 w 1452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1452" y="499"/>
                </a:cxn>
                <a:cxn ang="0">
                  <a:pos x="409" y="0"/>
                </a:cxn>
                <a:cxn ang="0">
                  <a:pos x="0" y="499"/>
                </a:cxn>
              </a:cxnLst>
              <a:rect l="txL" t="txT" r="txR" b="txB"/>
              <a:pathLst>
                <a:path w="1452" h="499">
                  <a:moveTo>
                    <a:pt x="0" y="499"/>
                  </a:moveTo>
                  <a:lnTo>
                    <a:pt x="1452" y="499"/>
                  </a:lnTo>
                  <a:lnTo>
                    <a:pt x="409" y="0"/>
                  </a:lnTo>
                  <a:lnTo>
                    <a:pt x="0" y="499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2" name="未知"/>
            <p:cNvSpPr/>
            <p:nvPr/>
          </p:nvSpPr>
          <p:spPr>
            <a:xfrm flipH="1">
              <a:off x="226" y="227"/>
              <a:ext cx="1452" cy="499"/>
            </a:xfrm>
            <a:custGeom>
              <a:avLst/>
              <a:gdLst>
                <a:gd name="txL" fmla="*/ 0 w 1452"/>
                <a:gd name="txT" fmla="*/ 0 h 499"/>
                <a:gd name="txR" fmla="*/ 1452 w 1452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1452" y="499"/>
                </a:cxn>
                <a:cxn ang="0">
                  <a:pos x="409" y="0"/>
                </a:cxn>
                <a:cxn ang="0">
                  <a:pos x="0" y="499"/>
                </a:cxn>
              </a:cxnLst>
              <a:rect l="txL" t="txT" r="txR" b="txB"/>
              <a:pathLst>
                <a:path w="1452" h="499">
                  <a:moveTo>
                    <a:pt x="0" y="499"/>
                  </a:moveTo>
                  <a:lnTo>
                    <a:pt x="1452" y="499"/>
                  </a:lnTo>
                  <a:lnTo>
                    <a:pt x="409" y="0"/>
                  </a:lnTo>
                  <a:lnTo>
                    <a:pt x="0" y="499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3" name="Text Box 8"/>
            <p:cNvSpPr txBox="1"/>
            <p:nvPr/>
          </p:nvSpPr>
          <p:spPr>
            <a:xfrm>
              <a:off x="1195" y="60"/>
              <a:ext cx="272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564" name="Text Box 9"/>
            <p:cNvSpPr txBox="1"/>
            <p:nvPr/>
          </p:nvSpPr>
          <p:spPr>
            <a:xfrm>
              <a:off x="1633" y="680"/>
              <a:ext cx="272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565" name="Text Box 10"/>
            <p:cNvSpPr txBox="1"/>
            <p:nvPr/>
          </p:nvSpPr>
          <p:spPr>
            <a:xfrm>
              <a:off x="0" y="680"/>
              <a:ext cx="272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566" name="Text Box 11"/>
            <p:cNvSpPr txBox="1"/>
            <p:nvPr/>
          </p:nvSpPr>
          <p:spPr>
            <a:xfrm>
              <a:off x="462" y="60"/>
              <a:ext cx="272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3556" name="Text Box 13"/>
          <p:cNvSpPr txBox="1"/>
          <p:nvPr/>
        </p:nvSpPr>
        <p:spPr>
          <a:xfrm>
            <a:off x="1219200" y="1130300"/>
            <a:ext cx="4627563" cy="941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None/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图中△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ABO≌△DCO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，试写出这两个三角形中相等的边和相等的角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Text Box 14"/>
          <p:cNvSpPr txBox="1"/>
          <p:nvPr/>
        </p:nvSpPr>
        <p:spPr>
          <a:xfrm>
            <a:off x="1219200" y="2809875"/>
            <a:ext cx="8140700" cy="182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None/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解：∵△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ABO≌△DCO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∴AB=DC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BO=CO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AO=DO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∠A=∠ 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ABO=∠DCO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AOB=∠DOC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7"/>
          <p:cNvGrpSpPr/>
          <p:nvPr/>
        </p:nvGrpSpPr>
        <p:grpSpPr>
          <a:xfrm>
            <a:off x="7259638" y="4033838"/>
            <a:ext cx="1512887" cy="2520950"/>
            <a:chOff x="4332" y="1933"/>
            <a:chExt cx="953" cy="1588"/>
          </a:xfrm>
        </p:grpSpPr>
        <p:sp>
          <p:nvSpPr>
            <p:cNvPr id="25631" name="Text Box 8"/>
            <p:cNvSpPr txBox="1"/>
            <p:nvPr/>
          </p:nvSpPr>
          <p:spPr>
            <a:xfrm>
              <a:off x="4869" y="1933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32" name="Text Box 9"/>
            <p:cNvSpPr txBox="1"/>
            <p:nvPr/>
          </p:nvSpPr>
          <p:spPr>
            <a:xfrm>
              <a:off x="4332" y="2462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O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33" name="Text Box 10"/>
            <p:cNvSpPr txBox="1"/>
            <p:nvPr/>
          </p:nvSpPr>
          <p:spPr>
            <a:xfrm>
              <a:off x="5006" y="3233"/>
              <a:ext cx="23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34" name="AutoShape 11"/>
            <p:cNvSpPr/>
            <p:nvPr/>
          </p:nvSpPr>
          <p:spPr>
            <a:xfrm rot="-7832941" flipH="1" flipV="1">
              <a:off x="4468" y="2432"/>
              <a:ext cx="1089" cy="545"/>
            </a:xfrm>
            <a:prstGeom prst="rtTriangle">
              <a:avLst/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>
                <a:spcBef>
                  <a:spcPct val="50000"/>
                </a:spcBef>
              </a:pP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5603" name="AutoShape 18"/>
          <p:cNvSpPr/>
          <p:nvPr/>
        </p:nvSpPr>
        <p:spPr>
          <a:xfrm rot="-7832941" flipH="1" flipV="1">
            <a:off x="7473950" y="4824413"/>
            <a:ext cx="1730375" cy="865187"/>
          </a:xfrm>
          <a:prstGeom prst="rtTriangle">
            <a:avLst/>
          </a:prstGeom>
          <a:solidFill>
            <a:srgbClr val="DEEBF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5604" name="Group 12"/>
          <p:cNvGrpSpPr/>
          <p:nvPr/>
        </p:nvGrpSpPr>
        <p:grpSpPr>
          <a:xfrm>
            <a:off x="3738563" y="4706938"/>
            <a:ext cx="1900237" cy="1897062"/>
            <a:chOff x="504" y="2251"/>
            <a:chExt cx="1197" cy="1195"/>
          </a:xfrm>
        </p:grpSpPr>
        <p:sp>
          <p:nvSpPr>
            <p:cNvPr id="25628" name="Text Box 13"/>
            <p:cNvSpPr txBox="1"/>
            <p:nvPr/>
          </p:nvSpPr>
          <p:spPr>
            <a:xfrm>
              <a:off x="504" y="3158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29" name="AutoShape 14"/>
            <p:cNvSpPr/>
            <p:nvPr/>
          </p:nvSpPr>
          <p:spPr>
            <a:xfrm rot="-1068237" flipV="1">
              <a:off x="521" y="2523"/>
              <a:ext cx="1089" cy="545"/>
            </a:xfrm>
            <a:prstGeom prst="rtTriangle">
              <a:avLst/>
            </a:prstGeom>
            <a:solidFill>
              <a:srgbClr val="C0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>
                <a:spcBef>
                  <a:spcPct val="50000"/>
                </a:spcBef>
              </a:pP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30" name="Text Box 15"/>
            <p:cNvSpPr txBox="1"/>
            <p:nvPr/>
          </p:nvSpPr>
          <p:spPr>
            <a:xfrm>
              <a:off x="1457" y="2251"/>
              <a:ext cx="24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605" name="Group 2"/>
          <p:cNvGrpSpPr/>
          <p:nvPr/>
        </p:nvGrpSpPr>
        <p:grpSpPr>
          <a:xfrm>
            <a:off x="6134100" y="3960813"/>
            <a:ext cx="971550" cy="2624137"/>
            <a:chOff x="3198" y="1883"/>
            <a:chExt cx="612" cy="1653"/>
          </a:xfrm>
        </p:grpSpPr>
        <p:sp>
          <p:nvSpPr>
            <p:cNvPr id="25625" name="Text Box 3"/>
            <p:cNvSpPr txBox="1"/>
            <p:nvPr/>
          </p:nvSpPr>
          <p:spPr>
            <a:xfrm>
              <a:off x="3198" y="3248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26" name="Text Box 4"/>
            <p:cNvSpPr txBox="1"/>
            <p:nvPr/>
          </p:nvSpPr>
          <p:spPr>
            <a:xfrm>
              <a:off x="3523" y="1883"/>
              <a:ext cx="28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M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27" name="AutoShape 5"/>
            <p:cNvSpPr/>
            <p:nvPr/>
          </p:nvSpPr>
          <p:spPr>
            <a:xfrm rot="7832941" flipV="1">
              <a:off x="2926" y="2432"/>
              <a:ext cx="1089" cy="545"/>
            </a:xfrm>
            <a:prstGeom prst="rtTriangle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>
                <a:spcBef>
                  <a:spcPct val="50000"/>
                </a:spcBef>
              </a:pP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5606" name="AutoShape 6"/>
          <p:cNvSpPr/>
          <p:nvPr/>
        </p:nvSpPr>
        <p:spPr>
          <a:xfrm rot="7832941" flipV="1">
            <a:off x="5700713" y="4830763"/>
            <a:ext cx="1730375" cy="865187"/>
          </a:xfrm>
          <a:prstGeom prst="rtTriangle">
            <a:avLst/>
          </a:prstGeom>
          <a:solidFill>
            <a:srgbClr val="DEEBF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5607" name="Group 19"/>
          <p:cNvGrpSpPr/>
          <p:nvPr/>
        </p:nvGrpSpPr>
        <p:grpSpPr>
          <a:xfrm>
            <a:off x="1758950" y="4202113"/>
            <a:ext cx="2005013" cy="1933575"/>
            <a:chOff x="2517" y="1888"/>
            <a:chExt cx="1263" cy="1218"/>
          </a:xfrm>
        </p:grpSpPr>
        <p:sp>
          <p:nvSpPr>
            <p:cNvPr id="25620" name="Text Box 20"/>
            <p:cNvSpPr txBox="1"/>
            <p:nvPr/>
          </p:nvSpPr>
          <p:spPr>
            <a:xfrm>
              <a:off x="3525" y="2641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O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21" name="Text Box 21"/>
            <p:cNvSpPr txBox="1"/>
            <p:nvPr/>
          </p:nvSpPr>
          <p:spPr>
            <a:xfrm>
              <a:off x="3497" y="1888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22" name="Text Box 22"/>
            <p:cNvSpPr txBox="1"/>
            <p:nvPr/>
          </p:nvSpPr>
          <p:spPr>
            <a:xfrm>
              <a:off x="2517" y="2818"/>
              <a:ext cx="24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23" name="AutoShape 23"/>
            <p:cNvSpPr/>
            <p:nvPr/>
          </p:nvSpPr>
          <p:spPr>
            <a:xfrm rot="9760529" flipV="1">
              <a:off x="2600" y="2290"/>
              <a:ext cx="1068" cy="544"/>
            </a:xfrm>
            <a:prstGeom prst="rtTriangle">
              <a:avLst/>
            </a:pr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50000"/>
                </a:spcBef>
              </a:pPr>
              <a:endPara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624" name="Text Box 24"/>
            <p:cNvSpPr txBox="1"/>
            <p:nvPr/>
          </p:nvSpPr>
          <p:spPr>
            <a:xfrm>
              <a:off x="3658" y="2785"/>
              <a:ext cx="11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endParaRPr lang="zh-CN" altLang="zh-CN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5608" name="AutoShape 26"/>
          <p:cNvSpPr/>
          <p:nvPr/>
        </p:nvSpPr>
        <p:spPr>
          <a:xfrm rot="9760529" flipV="1">
            <a:off x="1887538" y="4851400"/>
            <a:ext cx="1695450" cy="865188"/>
          </a:xfrm>
          <a:prstGeom prst="rtTriangle">
            <a:avLst/>
          </a:prstGeom>
          <a:solidFill>
            <a:srgbClr val="007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09" name="Text Box 46"/>
          <p:cNvSpPr txBox="1"/>
          <p:nvPr/>
        </p:nvSpPr>
        <p:spPr>
          <a:xfrm>
            <a:off x="1371600" y="1203325"/>
            <a:ext cx="8140700" cy="941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两个全等三角形的位置变化了，对应边、对应角的大小有没有变化？由此你能得到什么结论？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10" name="Text Box 48"/>
          <p:cNvSpPr txBox="1"/>
          <p:nvPr/>
        </p:nvSpPr>
        <p:spPr>
          <a:xfrm>
            <a:off x="2826068" y="704533"/>
            <a:ext cx="5503862" cy="49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寻找各图中两个全等三角形的对应元素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11" name="Text Box 50"/>
          <p:cNvSpPr txBox="1"/>
          <p:nvPr/>
        </p:nvSpPr>
        <p:spPr>
          <a:xfrm>
            <a:off x="6707188" y="3657600"/>
            <a:ext cx="5048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12" name="Text Box 51"/>
          <p:cNvSpPr txBox="1"/>
          <p:nvPr/>
        </p:nvSpPr>
        <p:spPr>
          <a:xfrm>
            <a:off x="5410200" y="2193925"/>
            <a:ext cx="5048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13" name="Text Box 52"/>
          <p:cNvSpPr txBox="1"/>
          <p:nvPr/>
        </p:nvSpPr>
        <p:spPr>
          <a:xfrm>
            <a:off x="8261350" y="2105025"/>
            <a:ext cx="5048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14" name="Text Box 54"/>
          <p:cNvSpPr txBox="1"/>
          <p:nvPr/>
        </p:nvSpPr>
        <p:spPr>
          <a:xfrm>
            <a:off x="3836988" y="3656013"/>
            <a:ext cx="5048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15" name="Text Box 57"/>
          <p:cNvSpPr txBox="1"/>
          <p:nvPr/>
        </p:nvSpPr>
        <p:spPr>
          <a:xfrm>
            <a:off x="9064625" y="3656013"/>
            <a:ext cx="5048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F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16" name="文本框 1"/>
          <p:cNvSpPr txBox="1"/>
          <p:nvPr/>
        </p:nvSpPr>
        <p:spPr>
          <a:xfrm>
            <a:off x="956945" y="169228"/>
            <a:ext cx="23574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观察思考</a:t>
            </a:r>
            <a:endParaRPr lang="zh-CN" alt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17" name="AutoShape 56"/>
          <p:cNvSpPr/>
          <p:nvPr/>
        </p:nvSpPr>
        <p:spPr>
          <a:xfrm>
            <a:off x="6999288" y="2478088"/>
            <a:ext cx="2016125" cy="1368425"/>
          </a:xfrm>
          <a:prstGeom prst="triangle">
            <a:avLst>
              <a:gd name="adj" fmla="val 66380"/>
            </a:avLst>
          </a:prstGeom>
          <a:solidFill>
            <a:srgbClr val="DEEBF7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18" name="AutoShape 55"/>
          <p:cNvSpPr/>
          <p:nvPr/>
        </p:nvSpPr>
        <p:spPr>
          <a:xfrm>
            <a:off x="4117975" y="2540000"/>
            <a:ext cx="2016125" cy="1368425"/>
          </a:xfrm>
          <a:prstGeom prst="triangle">
            <a:avLst>
              <a:gd name="adj" fmla="val 66380"/>
            </a:avLst>
          </a:prstGeom>
          <a:solidFill>
            <a:srgbClr val="DEEBF7"/>
          </a:solidFill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19" name="Text Box 15"/>
          <p:cNvSpPr txBox="1"/>
          <p:nvPr/>
        </p:nvSpPr>
        <p:spPr>
          <a:xfrm>
            <a:off x="6134100" y="3613150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 txBox="1"/>
          <p:nvPr/>
        </p:nvSpPr>
        <p:spPr>
          <a:xfrm>
            <a:off x="1104900" y="1366838"/>
            <a:ext cx="8153400" cy="461962"/>
          </a:xfrm>
          <a:prstGeom prst="rect">
            <a:avLst/>
          </a:prstGeom>
          <a:solidFill>
            <a:srgbClr val="DEEBF7"/>
          </a:solidFill>
          <a:ln w="5715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全等三角形的对应边相等，对应角相等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651" name="Text Box 3"/>
          <p:cNvSpPr txBox="1"/>
          <p:nvPr/>
        </p:nvSpPr>
        <p:spPr>
          <a:xfrm>
            <a:off x="1122363" y="2651125"/>
            <a:ext cx="6075362" cy="3230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如图：∵△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ABC≌ △DFE 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∴ AB=DF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BC=FE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AC=DE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∵△ABC≌ △DFE                             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∴∠A=∠D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∠B=∠F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∠C=∠E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7652" name="Group 23"/>
          <p:cNvGrpSpPr/>
          <p:nvPr/>
        </p:nvGrpSpPr>
        <p:grpSpPr>
          <a:xfrm>
            <a:off x="6367463" y="4057650"/>
            <a:ext cx="2632075" cy="1100138"/>
            <a:chOff x="3661" y="2979"/>
            <a:chExt cx="1658" cy="693"/>
          </a:xfrm>
        </p:grpSpPr>
        <p:sp>
          <p:nvSpPr>
            <p:cNvPr id="27664" name="AutoShape 11"/>
            <p:cNvSpPr/>
            <p:nvPr/>
          </p:nvSpPr>
          <p:spPr>
            <a:xfrm>
              <a:off x="3841" y="3204"/>
              <a:ext cx="1134" cy="347"/>
            </a:xfrm>
            <a:prstGeom prst="triangle">
              <a:avLst>
                <a:gd name="adj" fmla="val 701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p>
              <a:pPr>
                <a:spcBef>
                  <a:spcPct val="50000"/>
                </a:spcBef>
              </a:pP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665" name="Text Box 14"/>
            <p:cNvSpPr txBox="1"/>
            <p:nvPr/>
          </p:nvSpPr>
          <p:spPr>
            <a:xfrm>
              <a:off x="4629" y="2979"/>
              <a:ext cx="27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666" name="Text Box 15"/>
            <p:cNvSpPr txBox="1"/>
            <p:nvPr/>
          </p:nvSpPr>
          <p:spPr>
            <a:xfrm>
              <a:off x="5047" y="3439"/>
              <a:ext cx="27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667" name="Text Box 16"/>
            <p:cNvSpPr txBox="1"/>
            <p:nvPr/>
          </p:nvSpPr>
          <p:spPr>
            <a:xfrm>
              <a:off x="3661" y="3435"/>
              <a:ext cx="13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F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7653" name="Group 21"/>
          <p:cNvGrpSpPr/>
          <p:nvPr/>
        </p:nvGrpSpPr>
        <p:grpSpPr>
          <a:xfrm>
            <a:off x="6342063" y="2695575"/>
            <a:ext cx="2657475" cy="1093788"/>
            <a:chOff x="2757" y="2274"/>
            <a:chExt cx="1674" cy="689"/>
          </a:xfrm>
        </p:grpSpPr>
        <p:sp>
          <p:nvSpPr>
            <p:cNvPr id="27660" name="AutoShape 10"/>
            <p:cNvSpPr/>
            <p:nvPr/>
          </p:nvSpPr>
          <p:spPr>
            <a:xfrm>
              <a:off x="2956" y="2500"/>
              <a:ext cx="1134" cy="347"/>
            </a:xfrm>
            <a:prstGeom prst="triangle">
              <a:avLst>
                <a:gd name="adj" fmla="val 70167"/>
              </a:avLst>
            </a:prstGeom>
            <a:noFill/>
            <a:ln w="1905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p>
              <a:pPr>
                <a:spcBef>
                  <a:spcPct val="50000"/>
                </a:spcBef>
              </a:pP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661" name="Text Box 12"/>
            <p:cNvSpPr txBox="1"/>
            <p:nvPr/>
          </p:nvSpPr>
          <p:spPr>
            <a:xfrm>
              <a:off x="3772" y="2274"/>
              <a:ext cx="27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662" name="Text Box 13"/>
            <p:cNvSpPr txBox="1"/>
            <p:nvPr/>
          </p:nvSpPr>
          <p:spPr>
            <a:xfrm>
              <a:off x="2757" y="2730"/>
              <a:ext cx="27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663" name="Text Box 17"/>
            <p:cNvSpPr txBox="1"/>
            <p:nvPr/>
          </p:nvSpPr>
          <p:spPr>
            <a:xfrm>
              <a:off x="4159" y="2721"/>
              <a:ext cx="27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7655" name="文本框 20"/>
          <p:cNvSpPr txBox="1"/>
          <p:nvPr/>
        </p:nvSpPr>
        <p:spPr>
          <a:xfrm>
            <a:off x="1104900" y="796925"/>
            <a:ext cx="27400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全等三角形的性质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656" name="文本框 1"/>
          <p:cNvSpPr txBox="1"/>
          <p:nvPr/>
        </p:nvSpPr>
        <p:spPr>
          <a:xfrm>
            <a:off x="1104900" y="2062163"/>
            <a:ext cx="18002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几何语言：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657" name="文本框 22"/>
          <p:cNvSpPr txBox="1"/>
          <p:nvPr/>
        </p:nvSpPr>
        <p:spPr>
          <a:xfrm>
            <a:off x="5816600" y="2062163"/>
            <a:ext cx="20891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图形语言：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495300" y="836613"/>
            <a:ext cx="8140700" cy="93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例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：如图，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AD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平分∠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BAC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AB=AC. 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ABD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与△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ACD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全等吗？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BD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CD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相等吗？∠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与∠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呢？请说明理由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699" name="Text Box 7"/>
          <p:cNvSpPr txBox="1"/>
          <p:nvPr/>
        </p:nvSpPr>
        <p:spPr>
          <a:xfrm>
            <a:off x="3492500" y="3068638"/>
            <a:ext cx="100806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2268538" y="1773238"/>
            <a:ext cx="6370637" cy="4926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解：△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ABD≌△ACD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BD=CD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∠B=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 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理由如下：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∵  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平分∠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BAC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 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1= ∠ 2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，因此将图形沿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对折时，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射线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和射线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AC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重合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∵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AB=AC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 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∴点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和点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重合，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也就是 △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ACD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与△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重合，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∴△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ABD ≌ △ACD(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全等三角形的定义）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∴BD=CD(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全等三角形的对应边相等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) 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∠B =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C(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全等三角形的对应角相等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702" name="直角三角形 9"/>
          <p:cNvSpPr/>
          <p:nvPr/>
        </p:nvSpPr>
        <p:spPr>
          <a:xfrm>
            <a:off x="695325" y="2185988"/>
            <a:ext cx="877888" cy="1846262"/>
          </a:xfrm>
          <a:custGeom>
            <a:avLst/>
            <a:gdLst/>
            <a:ahLst/>
            <a:cxnLst>
              <a:cxn ang="0">
                <a:pos x="0" y="1847092"/>
              </a:cxn>
              <a:cxn ang="0">
                <a:pos x="878699" y="0"/>
              </a:cxn>
              <a:cxn ang="0">
                <a:pos x="873822" y="913192"/>
              </a:cxn>
              <a:cxn ang="0">
                <a:pos x="0" y="1847092"/>
              </a:cxn>
            </a:cxnLst>
            <a:pathLst>
              <a:path w="877078" h="1845432">
                <a:moveTo>
                  <a:pt x="0" y="1845432"/>
                </a:moveTo>
                <a:lnTo>
                  <a:pt x="877078" y="0"/>
                </a:lnTo>
                <a:cubicBezTo>
                  <a:pt x="875455" y="304124"/>
                  <a:pt x="873833" y="608247"/>
                  <a:pt x="872210" y="912371"/>
                </a:cubicBezTo>
                <a:lnTo>
                  <a:pt x="0" y="1845432"/>
                </a:lnTo>
                <a:close/>
              </a:path>
            </a:pathLst>
          </a:custGeom>
          <a:noFill/>
          <a:ln w="19050" cap="flat" cmpd="sng">
            <a:solidFill>
              <a:srgbClr val="007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3" name="直角三角形 9"/>
          <p:cNvSpPr/>
          <p:nvPr/>
        </p:nvSpPr>
        <p:spPr>
          <a:xfrm flipH="1">
            <a:off x="1573213" y="2192338"/>
            <a:ext cx="876300" cy="1844675"/>
          </a:xfrm>
          <a:custGeom>
            <a:avLst/>
            <a:gdLst/>
            <a:ahLst/>
            <a:cxnLst>
              <a:cxn ang="0">
                <a:pos x="0" y="1843918"/>
              </a:cxn>
              <a:cxn ang="0">
                <a:pos x="875523" y="0"/>
              </a:cxn>
              <a:cxn ang="0">
                <a:pos x="870663" y="911623"/>
              </a:cxn>
              <a:cxn ang="0">
                <a:pos x="0" y="1843918"/>
              </a:cxn>
            </a:cxnLst>
            <a:pathLst>
              <a:path w="877078" h="1845432">
                <a:moveTo>
                  <a:pt x="0" y="1845432"/>
                </a:moveTo>
                <a:lnTo>
                  <a:pt x="877078" y="0"/>
                </a:lnTo>
                <a:cubicBezTo>
                  <a:pt x="875455" y="304124"/>
                  <a:pt x="873833" y="608247"/>
                  <a:pt x="872210" y="912371"/>
                </a:cubicBezTo>
                <a:lnTo>
                  <a:pt x="0" y="1845432"/>
                </a:lnTo>
                <a:close/>
              </a:path>
            </a:pathLst>
          </a:custGeom>
          <a:noFill/>
          <a:ln w="19050" cap="flat" cmpd="sng">
            <a:solidFill>
              <a:srgbClr val="007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4" name="Text Box 51"/>
          <p:cNvSpPr txBox="1"/>
          <p:nvPr/>
        </p:nvSpPr>
        <p:spPr>
          <a:xfrm>
            <a:off x="1439863" y="1804988"/>
            <a:ext cx="5048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705" name="Text Box 51"/>
          <p:cNvSpPr txBox="1"/>
          <p:nvPr/>
        </p:nvSpPr>
        <p:spPr>
          <a:xfrm>
            <a:off x="2505075" y="3887788"/>
            <a:ext cx="5048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706" name="Text Box 51"/>
          <p:cNvSpPr txBox="1"/>
          <p:nvPr/>
        </p:nvSpPr>
        <p:spPr>
          <a:xfrm>
            <a:off x="425450" y="3997325"/>
            <a:ext cx="5048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707" name="Text Box 51"/>
          <p:cNvSpPr txBox="1"/>
          <p:nvPr/>
        </p:nvSpPr>
        <p:spPr>
          <a:xfrm>
            <a:off x="1497013" y="3184525"/>
            <a:ext cx="5048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708" name="弧形 13"/>
          <p:cNvSpPr/>
          <p:nvPr/>
        </p:nvSpPr>
        <p:spPr>
          <a:xfrm flipV="1">
            <a:off x="1582738" y="2478088"/>
            <a:ext cx="142875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865" y="21608"/>
              </a:cxn>
            </a:cxnLst>
            <a:pathLst>
              <a:path w="143372" h="22860" stroke="0">
                <a:moveTo>
                  <a:pt x="0" y="0"/>
                </a:moveTo>
                <a:cubicBezTo>
                  <a:pt x="79182" y="0"/>
                  <a:pt x="143372" y="10235"/>
                  <a:pt x="143372" y="22860"/>
                </a:cubicBezTo>
                <a:lnTo>
                  <a:pt x="0" y="22860"/>
                </a:lnTo>
                <a:lnTo>
                  <a:pt x="0" y="0"/>
                </a:lnTo>
                <a:close/>
              </a:path>
              <a:path w="143372" h="22860" fill="none">
                <a:moveTo>
                  <a:pt x="0" y="0"/>
                </a:moveTo>
                <a:cubicBezTo>
                  <a:pt x="79182" y="0"/>
                  <a:pt x="120700" y="10235"/>
                  <a:pt x="120700" y="22860"/>
                </a:cubicBezTo>
              </a:path>
            </a:pathLst>
          </a:custGeom>
          <a:noFill/>
          <a:ln w="19050" cap="flat" cmpd="sng">
            <a:solidFill>
              <a:srgbClr val="007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9" name="弧形 13"/>
          <p:cNvSpPr/>
          <p:nvPr/>
        </p:nvSpPr>
        <p:spPr>
          <a:xfrm flipH="1" flipV="1">
            <a:off x="1422400" y="2449513"/>
            <a:ext cx="142875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865" y="185421"/>
              </a:cxn>
            </a:cxnLst>
            <a:pathLst>
              <a:path w="143372" h="22860" stroke="0">
                <a:moveTo>
                  <a:pt x="0" y="0"/>
                </a:moveTo>
                <a:cubicBezTo>
                  <a:pt x="79182" y="0"/>
                  <a:pt x="143372" y="10235"/>
                  <a:pt x="143372" y="22860"/>
                </a:cubicBezTo>
                <a:lnTo>
                  <a:pt x="0" y="22860"/>
                </a:lnTo>
                <a:lnTo>
                  <a:pt x="0" y="0"/>
                </a:lnTo>
                <a:close/>
              </a:path>
              <a:path w="143372" h="22860" fill="none">
                <a:moveTo>
                  <a:pt x="0" y="0"/>
                </a:moveTo>
                <a:cubicBezTo>
                  <a:pt x="79182" y="0"/>
                  <a:pt x="120700" y="10235"/>
                  <a:pt x="120700" y="22860"/>
                </a:cubicBezTo>
              </a:path>
            </a:pathLst>
          </a:custGeom>
          <a:noFill/>
          <a:ln w="19050" cap="flat" cmpd="sng">
            <a:solidFill>
              <a:srgbClr val="007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10" name="Text Box 51"/>
          <p:cNvSpPr txBox="1"/>
          <p:nvPr/>
        </p:nvSpPr>
        <p:spPr>
          <a:xfrm>
            <a:off x="1422400" y="2513013"/>
            <a:ext cx="1158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endParaRPr lang="en-US" altLang="zh-CN" sz="16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711" name="Text Box 51"/>
          <p:cNvSpPr txBox="1"/>
          <p:nvPr/>
        </p:nvSpPr>
        <p:spPr>
          <a:xfrm>
            <a:off x="1633538" y="2513013"/>
            <a:ext cx="1158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altLang="zh-CN" sz="16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194" name="文本框 2"/>
          <p:cNvSpPr txBox="1"/>
          <p:nvPr/>
        </p:nvSpPr>
        <p:spPr>
          <a:xfrm>
            <a:off x="923925" y="198438"/>
            <a:ext cx="150018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7" name="Text Box 2"/>
          <p:cNvSpPr txBox="1"/>
          <p:nvPr/>
        </p:nvSpPr>
        <p:spPr>
          <a:xfrm>
            <a:off x="1905000" y="1752600"/>
            <a:ext cx="28194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6600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5300" y="1125538"/>
            <a:ext cx="86487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、什么是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全等图形、全等三角形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、全等三角形的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对应顶点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对应边、对应角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Times New Roman" panose="02020603050405020304" pitchFamily="18" charset="0"/>
              </a:rPr>
              <a:t>?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495300" y="2278063"/>
            <a:ext cx="81407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、表示三角形全等时应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注意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什么？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495300" y="2952750"/>
            <a:ext cx="8140700" cy="939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、识别全等三角形的对应边、对应角的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关键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是正确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识别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它们的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对应顶点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495300" y="4105275"/>
            <a:ext cx="8140700" cy="941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、全等三角形的性质：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全等三角形的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对应边相等，对应角相等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5300" y="912813"/>
            <a:ext cx="3168650" cy="433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、选择题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1414463"/>
            <a:ext cx="8140700" cy="3294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）如图，△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ABC≌ △BAD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和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和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D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是对应点，如果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         AB=5cm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BD=4cm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AD=6cm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，那么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BC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的长是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（　   ）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         A. 6cm     B. 5cm     C. 4cm     D.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无法确定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）在上题中，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∠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CAB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的对应角是（      ）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         A.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∠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DAB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　  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B.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∠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DBA 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         C.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∠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DBC       D.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∠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CAD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32772" name="AutoShape 4"/>
          <p:cNvSpPr/>
          <p:nvPr/>
        </p:nvSpPr>
        <p:spPr>
          <a:xfrm>
            <a:off x="4524375" y="4784725"/>
            <a:ext cx="2895600" cy="1219200"/>
          </a:xfrm>
          <a:prstGeom prst="rtTriangle">
            <a:avLst/>
          </a:prstGeom>
          <a:solidFill>
            <a:srgbClr val="C000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773" name="AutoShape 5"/>
          <p:cNvSpPr/>
          <p:nvPr/>
        </p:nvSpPr>
        <p:spPr>
          <a:xfrm flipH="1">
            <a:off x="4524375" y="4784725"/>
            <a:ext cx="2971800" cy="1219200"/>
          </a:xfrm>
          <a:prstGeom prst="rtTriangle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774" name="Line 6"/>
          <p:cNvSpPr/>
          <p:nvPr/>
        </p:nvSpPr>
        <p:spPr>
          <a:xfrm>
            <a:off x="5972175" y="5394325"/>
            <a:ext cx="15240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5" name="Text Box 7"/>
          <p:cNvSpPr txBox="1"/>
          <p:nvPr/>
        </p:nvSpPr>
        <p:spPr>
          <a:xfrm>
            <a:off x="4148138" y="586581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776" name="Text Box 8"/>
          <p:cNvSpPr txBox="1"/>
          <p:nvPr/>
        </p:nvSpPr>
        <p:spPr>
          <a:xfrm>
            <a:off x="5819775" y="493712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777" name="Text Box 9"/>
          <p:cNvSpPr txBox="1"/>
          <p:nvPr/>
        </p:nvSpPr>
        <p:spPr>
          <a:xfrm>
            <a:off x="4219575" y="440372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778" name="Text Box 10"/>
          <p:cNvSpPr txBox="1"/>
          <p:nvPr/>
        </p:nvSpPr>
        <p:spPr>
          <a:xfrm>
            <a:off x="7439025" y="440372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779" name="Text Box 11"/>
          <p:cNvSpPr txBox="1"/>
          <p:nvPr/>
        </p:nvSpPr>
        <p:spPr>
          <a:xfrm>
            <a:off x="7467600" y="585152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>
            <a:off x="1476375" y="2319338"/>
            <a:ext cx="533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5724525" y="3198813"/>
            <a:ext cx="381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8" name="Rectangle 4"/>
          <p:cNvSpPr/>
          <p:nvPr/>
        </p:nvSpPr>
        <p:spPr>
          <a:xfrm>
            <a:off x="495300" y="1085850"/>
            <a:ext cx="8140700" cy="22717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、判断题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: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①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全等三角形的对应边相等，对应角相等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（      ）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②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全等三角形的周长相等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 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（      ）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③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面积相等的三角形是全等三角形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  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（      ）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④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全等三角形的面积相等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（      ）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6516688" y="1628775"/>
            <a:ext cx="3524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√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402138" y="1990725"/>
            <a:ext cx="6937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√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370388" y="2955925"/>
            <a:ext cx="3524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√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724525" y="2452688"/>
            <a:ext cx="4191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×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866" name="Group 7"/>
          <p:cNvGrpSpPr/>
          <p:nvPr/>
        </p:nvGrpSpPr>
        <p:grpSpPr>
          <a:xfrm>
            <a:off x="5237163" y="604838"/>
            <a:ext cx="3609975" cy="2562225"/>
            <a:chOff x="3192" y="237"/>
            <a:chExt cx="2274" cy="1584"/>
          </a:xfrm>
        </p:grpSpPr>
        <p:sp>
          <p:nvSpPr>
            <p:cNvPr id="36888" name="Text Box 8"/>
            <p:cNvSpPr txBox="1"/>
            <p:nvPr/>
          </p:nvSpPr>
          <p:spPr>
            <a:xfrm>
              <a:off x="3637" y="237"/>
              <a:ext cx="768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889" name="Text Box 9"/>
            <p:cNvSpPr txBox="1"/>
            <p:nvPr/>
          </p:nvSpPr>
          <p:spPr>
            <a:xfrm>
              <a:off x="3192" y="903"/>
              <a:ext cx="432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890" name="Text Box 10"/>
            <p:cNvSpPr txBox="1"/>
            <p:nvPr/>
          </p:nvSpPr>
          <p:spPr>
            <a:xfrm>
              <a:off x="4752" y="1536"/>
              <a:ext cx="432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891" name="Text Box 11"/>
            <p:cNvSpPr txBox="1"/>
            <p:nvPr/>
          </p:nvSpPr>
          <p:spPr>
            <a:xfrm>
              <a:off x="5184" y="864"/>
              <a:ext cx="282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6892" name="Group 12"/>
            <p:cNvGrpSpPr/>
            <p:nvPr/>
          </p:nvGrpSpPr>
          <p:grpSpPr>
            <a:xfrm>
              <a:off x="3420" y="480"/>
              <a:ext cx="1776" cy="576"/>
              <a:chOff x="3216" y="240"/>
              <a:chExt cx="1776" cy="576"/>
            </a:xfrm>
          </p:grpSpPr>
          <p:sp>
            <p:nvSpPr>
              <p:cNvPr id="36896" name="Line 13"/>
              <p:cNvSpPr/>
              <p:nvPr/>
            </p:nvSpPr>
            <p:spPr>
              <a:xfrm flipV="1">
                <a:off x="3216" y="240"/>
                <a:ext cx="384" cy="57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97" name="Line 14"/>
              <p:cNvSpPr/>
              <p:nvPr/>
            </p:nvSpPr>
            <p:spPr>
              <a:xfrm>
                <a:off x="3600" y="240"/>
                <a:ext cx="1392" cy="57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98" name="Line 15"/>
              <p:cNvSpPr/>
              <p:nvPr/>
            </p:nvSpPr>
            <p:spPr>
              <a:xfrm>
                <a:off x="3216" y="815"/>
                <a:ext cx="1776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6893" name="Group 16"/>
            <p:cNvGrpSpPr/>
            <p:nvPr/>
          </p:nvGrpSpPr>
          <p:grpSpPr>
            <a:xfrm rot="-10797495">
              <a:off x="3408" y="1056"/>
              <a:ext cx="1776" cy="576"/>
              <a:chOff x="3216" y="240"/>
              <a:chExt cx="1776" cy="576"/>
            </a:xfrm>
          </p:grpSpPr>
          <p:sp>
            <p:nvSpPr>
              <p:cNvPr id="36894" name="Line 17"/>
              <p:cNvSpPr/>
              <p:nvPr/>
            </p:nvSpPr>
            <p:spPr>
              <a:xfrm flipV="1">
                <a:off x="3216" y="240"/>
                <a:ext cx="384" cy="57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95" name="Line 18"/>
              <p:cNvSpPr/>
              <p:nvPr/>
            </p:nvSpPr>
            <p:spPr>
              <a:xfrm>
                <a:off x="3600" y="240"/>
                <a:ext cx="1392" cy="57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36867" name="Rectangle 21"/>
          <p:cNvSpPr/>
          <p:nvPr/>
        </p:nvSpPr>
        <p:spPr>
          <a:xfrm>
            <a:off x="949325" y="1492250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6868" name="Group 26"/>
          <p:cNvGrpSpPr/>
          <p:nvPr/>
        </p:nvGrpSpPr>
        <p:grpSpPr>
          <a:xfrm>
            <a:off x="5788025" y="4084638"/>
            <a:ext cx="2681288" cy="2551112"/>
            <a:chOff x="3255" y="1900"/>
            <a:chExt cx="1689" cy="1607"/>
          </a:xfrm>
        </p:grpSpPr>
        <p:grpSp>
          <p:nvGrpSpPr>
            <p:cNvPr id="36878" name="Group 27"/>
            <p:cNvGrpSpPr/>
            <p:nvPr/>
          </p:nvGrpSpPr>
          <p:grpSpPr>
            <a:xfrm>
              <a:off x="3504" y="2112"/>
              <a:ext cx="1056" cy="1200"/>
              <a:chOff x="3504" y="2112"/>
              <a:chExt cx="1056" cy="1200"/>
            </a:xfrm>
          </p:grpSpPr>
          <p:sp>
            <p:nvSpPr>
              <p:cNvPr id="36884" name="Line 28"/>
              <p:cNvSpPr/>
              <p:nvPr/>
            </p:nvSpPr>
            <p:spPr>
              <a:xfrm flipH="1">
                <a:off x="3504" y="2112"/>
                <a:ext cx="528" cy="120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85" name="Line 29"/>
              <p:cNvSpPr/>
              <p:nvPr/>
            </p:nvSpPr>
            <p:spPr>
              <a:xfrm rot="-5400000" flipH="1">
                <a:off x="3696" y="2448"/>
                <a:ext cx="1200" cy="52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86" name="Freeform 30"/>
              <p:cNvSpPr/>
              <p:nvPr/>
            </p:nvSpPr>
            <p:spPr>
              <a:xfrm>
                <a:off x="3504" y="2574"/>
                <a:ext cx="736" cy="738"/>
              </a:xfrm>
              <a:custGeom>
                <a:avLst/>
                <a:gdLst/>
                <a:ahLst/>
                <a:cxnLst>
                  <a:cxn ang="0">
                    <a:pos x="0" y="738"/>
                  </a:cxn>
                  <a:cxn ang="0">
                    <a:pos x="736" y="0"/>
                  </a:cxn>
                </a:cxnLst>
                <a:pathLst>
                  <a:path w="736" h="738">
                    <a:moveTo>
                      <a:pt x="0" y="738"/>
                    </a:moveTo>
                    <a:lnTo>
                      <a:pt x="736" y="0"/>
                    </a:lnTo>
                  </a:path>
                </a:pathLst>
              </a:custGeom>
              <a:noFill/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887" name="Freeform 31"/>
              <p:cNvSpPr/>
              <p:nvPr/>
            </p:nvSpPr>
            <p:spPr>
              <a:xfrm>
                <a:off x="3836" y="2574"/>
                <a:ext cx="717" cy="723"/>
              </a:xfrm>
              <a:custGeom>
                <a:avLst/>
                <a:gdLst/>
                <a:ahLst/>
                <a:cxnLst>
                  <a:cxn ang="0">
                    <a:pos x="717" y="723"/>
                  </a:cxn>
                  <a:cxn ang="0">
                    <a:pos x="0" y="0"/>
                  </a:cxn>
                </a:cxnLst>
                <a:pathLst>
                  <a:path w="717" h="723">
                    <a:moveTo>
                      <a:pt x="717" y="72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6879" name="Rectangle 32"/>
            <p:cNvSpPr/>
            <p:nvPr/>
          </p:nvSpPr>
          <p:spPr>
            <a:xfrm>
              <a:off x="3754" y="1900"/>
              <a:ext cx="25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880" name="Rectangle 33"/>
            <p:cNvSpPr/>
            <p:nvPr/>
          </p:nvSpPr>
          <p:spPr>
            <a:xfrm>
              <a:off x="3255" y="3212"/>
              <a:ext cx="24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881" name="Rectangle 34"/>
            <p:cNvSpPr/>
            <p:nvPr/>
          </p:nvSpPr>
          <p:spPr>
            <a:xfrm>
              <a:off x="4212" y="2347"/>
              <a:ext cx="24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882" name="Rectangle 35"/>
            <p:cNvSpPr/>
            <p:nvPr/>
          </p:nvSpPr>
          <p:spPr>
            <a:xfrm>
              <a:off x="3600" y="2363"/>
              <a:ext cx="25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883" name="Text Box 36"/>
            <p:cNvSpPr txBox="1"/>
            <p:nvPr/>
          </p:nvSpPr>
          <p:spPr>
            <a:xfrm>
              <a:off x="4512" y="3216"/>
              <a:ext cx="43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6869" name="Rectangle 38"/>
          <p:cNvSpPr/>
          <p:nvPr/>
        </p:nvSpPr>
        <p:spPr>
          <a:xfrm>
            <a:off x="1366838" y="5184775"/>
            <a:ext cx="184150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en-US" altLang="zh-CN" sz="4800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6870" name="Rectangle 41"/>
          <p:cNvSpPr/>
          <p:nvPr/>
        </p:nvSpPr>
        <p:spPr>
          <a:xfrm>
            <a:off x="495300" y="3786188"/>
            <a:ext cx="81407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、已知： △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ABC≌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AED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请找出右图中对应的角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400" b="0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6872" name="矩形 4"/>
          <p:cNvSpPr/>
          <p:nvPr/>
        </p:nvSpPr>
        <p:spPr>
          <a:xfrm>
            <a:off x="495300" y="1023938"/>
            <a:ext cx="4616450" cy="941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、已知：△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ABD≌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CDB. 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请找出右图中对应的边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7" name="对象 5"/>
          <p:cNvGraphicFramePr>
            <a:graphicFrameLocks noChangeAspect="1"/>
          </p:cNvGraphicFramePr>
          <p:nvPr/>
        </p:nvGraphicFramePr>
        <p:xfrm>
          <a:off x="644525" y="5013325"/>
          <a:ext cx="5016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5016500" imgH="317500" progId="Equation.DSMT4">
                  <p:embed/>
                </p:oleObj>
              </mc:Choice>
              <mc:Fallback>
                <p:oleObj name="" r:id="rId1" imgW="5016500" imgH="3175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4525" y="5013325"/>
                        <a:ext cx="5016500" cy="317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6"/>
          <p:cNvSpPr/>
          <p:nvPr/>
        </p:nvSpPr>
        <p:spPr>
          <a:xfrm>
            <a:off x="493713" y="4441825"/>
            <a:ext cx="17240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答案提示：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713" y="2290763"/>
            <a:ext cx="48117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答案：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AB=CD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AD=CB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BD=DB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4" name="Text Box 5"/>
          <p:cNvSpPr txBox="1"/>
          <p:nvPr/>
        </p:nvSpPr>
        <p:spPr>
          <a:xfrm>
            <a:off x="495300" y="898525"/>
            <a:ext cx="8140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、如图，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△ABD 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≌</a:t>
            </a:r>
            <a:r>
              <a:rPr lang="en-US" altLang="zh-CN" sz="2400" b="0" dirty="0">
                <a:solidFill>
                  <a:srgbClr val="750D0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△EBC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8915" name="Group 45"/>
          <p:cNvGrpSpPr/>
          <p:nvPr/>
        </p:nvGrpSpPr>
        <p:grpSpPr>
          <a:xfrm>
            <a:off x="6516688" y="1135063"/>
            <a:ext cx="2216150" cy="3406775"/>
            <a:chOff x="4044" y="1462"/>
            <a:chExt cx="1395" cy="2146"/>
          </a:xfrm>
        </p:grpSpPr>
        <p:sp>
          <p:nvSpPr>
            <p:cNvPr id="38924" name="Text Box 7"/>
            <p:cNvSpPr txBox="1"/>
            <p:nvPr/>
          </p:nvSpPr>
          <p:spPr>
            <a:xfrm>
              <a:off x="4044" y="2492"/>
              <a:ext cx="31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8925" name="Group 44"/>
            <p:cNvGrpSpPr/>
            <p:nvPr/>
          </p:nvGrpSpPr>
          <p:grpSpPr>
            <a:xfrm rot="-5400000">
              <a:off x="3819" y="2003"/>
              <a:ext cx="1634" cy="1044"/>
              <a:chOff x="3819" y="2003"/>
              <a:chExt cx="1634" cy="1044"/>
            </a:xfrm>
          </p:grpSpPr>
          <p:grpSp>
            <p:nvGrpSpPr>
              <p:cNvPr id="38930" name="Group 10"/>
              <p:cNvGrpSpPr/>
              <p:nvPr/>
            </p:nvGrpSpPr>
            <p:grpSpPr>
              <a:xfrm>
                <a:off x="3819" y="2003"/>
                <a:ext cx="590" cy="1044"/>
                <a:chOff x="0" y="0"/>
                <a:chExt cx="590" cy="1044"/>
              </a:xfrm>
            </p:grpSpPr>
            <p:sp>
              <p:nvSpPr>
                <p:cNvPr id="38935" name="Line 11"/>
                <p:cNvSpPr/>
                <p:nvPr/>
              </p:nvSpPr>
              <p:spPr>
                <a:xfrm>
                  <a:off x="590" y="0"/>
                  <a:ext cx="0" cy="10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36" name="Line 12"/>
                <p:cNvSpPr/>
                <p:nvPr/>
              </p:nvSpPr>
              <p:spPr>
                <a:xfrm flipH="1">
                  <a:off x="0" y="1044"/>
                  <a:ext cx="590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37" name="Line 13"/>
                <p:cNvSpPr/>
                <p:nvPr/>
              </p:nvSpPr>
              <p:spPr>
                <a:xfrm flipH="1">
                  <a:off x="0" y="0"/>
                  <a:ext cx="590" cy="10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8931" name="Group 14"/>
              <p:cNvGrpSpPr/>
              <p:nvPr/>
            </p:nvGrpSpPr>
            <p:grpSpPr>
              <a:xfrm rot="5400000">
                <a:off x="4636" y="2230"/>
                <a:ext cx="590" cy="1044"/>
                <a:chOff x="0" y="0"/>
                <a:chExt cx="590" cy="1044"/>
              </a:xfrm>
            </p:grpSpPr>
            <p:sp>
              <p:nvSpPr>
                <p:cNvPr id="38932" name="Line 15"/>
                <p:cNvSpPr/>
                <p:nvPr/>
              </p:nvSpPr>
              <p:spPr>
                <a:xfrm>
                  <a:off x="590" y="0"/>
                  <a:ext cx="0" cy="10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33" name="Line 16"/>
                <p:cNvSpPr/>
                <p:nvPr/>
              </p:nvSpPr>
              <p:spPr>
                <a:xfrm flipH="1">
                  <a:off x="0" y="1044"/>
                  <a:ext cx="590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34" name="Line 17"/>
                <p:cNvSpPr/>
                <p:nvPr/>
              </p:nvSpPr>
              <p:spPr>
                <a:xfrm flipH="1">
                  <a:off x="0" y="0"/>
                  <a:ext cx="590" cy="10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38926" name="Text Box 18"/>
            <p:cNvSpPr txBox="1"/>
            <p:nvPr/>
          </p:nvSpPr>
          <p:spPr>
            <a:xfrm>
              <a:off x="5008" y="3320"/>
              <a:ext cx="2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927" name="Text Box 19"/>
            <p:cNvSpPr txBox="1"/>
            <p:nvPr/>
          </p:nvSpPr>
          <p:spPr>
            <a:xfrm>
              <a:off x="5122" y="2616"/>
              <a:ext cx="31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928" name="Text Box 20"/>
            <p:cNvSpPr txBox="1"/>
            <p:nvPr/>
          </p:nvSpPr>
          <p:spPr>
            <a:xfrm>
              <a:off x="5044" y="1462"/>
              <a:ext cx="31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929" name="Text Box 21"/>
            <p:cNvSpPr txBox="1"/>
            <p:nvPr/>
          </p:nvSpPr>
          <p:spPr>
            <a:xfrm>
              <a:off x="4375" y="2491"/>
              <a:ext cx="31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8916" name="Text Box 22"/>
          <p:cNvSpPr txBox="1"/>
          <p:nvPr/>
        </p:nvSpPr>
        <p:spPr>
          <a:xfrm>
            <a:off x="495300" y="3587750"/>
            <a:ext cx="68659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(2)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如果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AB=3cm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BC=5cm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，求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BE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BD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的长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918" name="Text Box 25"/>
          <p:cNvSpPr txBox="1"/>
          <p:nvPr/>
        </p:nvSpPr>
        <p:spPr>
          <a:xfrm>
            <a:off x="495300" y="4084638"/>
            <a:ext cx="6300788" cy="182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解：∵△ABD ≌ △EBC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∴AB=EB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BC=BD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∵AB=3cm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BC=5cm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BE=3cm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BD=5cm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Text Box 28"/>
          <p:cNvSpPr txBox="1"/>
          <p:nvPr/>
        </p:nvSpPr>
        <p:spPr>
          <a:xfrm>
            <a:off x="495300" y="1412875"/>
            <a:ext cx="54689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(1)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请找出对应边和对应角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922" name="Text Box 30"/>
          <p:cNvSpPr txBox="1"/>
          <p:nvPr/>
        </p:nvSpPr>
        <p:spPr>
          <a:xfrm>
            <a:off x="495300" y="1990725"/>
            <a:ext cx="5540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 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EB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BC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EC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923" name="Text Box 31"/>
          <p:cNvSpPr txBox="1"/>
          <p:nvPr/>
        </p:nvSpPr>
        <p:spPr>
          <a:xfrm>
            <a:off x="495300" y="2482850"/>
            <a:ext cx="6731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∠A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BEC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ABD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与∠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EBC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22" grpId="0"/>
      <p:bldP spid="389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2" name="Text Box 3"/>
          <p:cNvSpPr txBox="1"/>
          <p:nvPr/>
        </p:nvSpPr>
        <p:spPr>
          <a:xfrm>
            <a:off x="476250" y="920750"/>
            <a:ext cx="4699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、如图，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△EFG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△NMH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966" name="Text Box 23"/>
          <p:cNvSpPr txBox="1"/>
          <p:nvPr/>
        </p:nvSpPr>
        <p:spPr>
          <a:xfrm>
            <a:off x="495300" y="4489450"/>
            <a:ext cx="8140700" cy="145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解：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∵△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EFG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≌ △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NMH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∴NM=EF=2.1cm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EG=HN=3.3cm</a:t>
            </a:r>
            <a:endParaRPr lang="en-US" altLang="zh-CN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∴HG=EG-HG=3.3-1.1=2.2(cm)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965" name="Text Box 26"/>
          <p:cNvSpPr txBox="1"/>
          <p:nvPr/>
        </p:nvSpPr>
        <p:spPr>
          <a:xfrm>
            <a:off x="495300" y="3044825"/>
            <a:ext cx="81407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）请找出对应边和对应角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）如果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EF=2.1cm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EH=1.1cm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HN=3.3cm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求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NM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HG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的长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3251200" y="981075"/>
            <a:ext cx="5483225" cy="2555875"/>
            <a:chOff x="2308" y="1841"/>
            <a:chExt cx="3454" cy="1610"/>
          </a:xfrm>
        </p:grpSpPr>
        <p:sp>
          <p:nvSpPr>
            <p:cNvPr id="40971" name="Text Box 5"/>
            <p:cNvSpPr txBox="1"/>
            <p:nvPr/>
          </p:nvSpPr>
          <p:spPr>
            <a:xfrm>
              <a:off x="4887" y="3160"/>
              <a:ext cx="31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972" name="Text Box 18"/>
            <p:cNvSpPr txBox="1"/>
            <p:nvPr/>
          </p:nvSpPr>
          <p:spPr>
            <a:xfrm>
              <a:off x="5445" y="2242"/>
              <a:ext cx="31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M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0973" name="Group 44"/>
            <p:cNvGrpSpPr/>
            <p:nvPr/>
          </p:nvGrpSpPr>
          <p:grpSpPr>
            <a:xfrm>
              <a:off x="2308" y="1841"/>
              <a:ext cx="2280" cy="1368"/>
              <a:chOff x="3021" y="1758"/>
              <a:chExt cx="2280" cy="1368"/>
            </a:xfrm>
          </p:grpSpPr>
          <p:sp>
            <p:nvSpPr>
              <p:cNvPr id="40976" name="Text Box 16"/>
              <p:cNvSpPr txBox="1"/>
              <p:nvPr/>
            </p:nvSpPr>
            <p:spPr>
              <a:xfrm>
                <a:off x="3021" y="2729"/>
                <a:ext cx="227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F</a:t>
                </a:r>
                <a:endPara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977" name="Text Box 17"/>
              <p:cNvSpPr txBox="1"/>
              <p:nvPr/>
            </p:nvSpPr>
            <p:spPr>
              <a:xfrm>
                <a:off x="4984" y="2835"/>
                <a:ext cx="317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G</a:t>
                </a:r>
                <a:endPara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978" name="Text Box 19"/>
              <p:cNvSpPr txBox="1"/>
              <p:nvPr/>
            </p:nvSpPr>
            <p:spPr>
              <a:xfrm>
                <a:off x="3666" y="1758"/>
                <a:ext cx="317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E</a:t>
                </a:r>
                <a:endPara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979" name="AutoShape 42"/>
              <p:cNvSpPr/>
              <p:nvPr/>
            </p:nvSpPr>
            <p:spPr>
              <a:xfrm>
                <a:off x="3236" y="2003"/>
                <a:ext cx="1983" cy="841"/>
              </a:xfrm>
              <a:prstGeom prst="triangle">
                <a:avLst>
                  <a:gd name="adj" fmla="val 25569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spcBef>
                    <a:spcPct val="50000"/>
                  </a:spcBef>
                </a:pP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0974" name="AutoShape 43"/>
            <p:cNvSpPr/>
            <p:nvPr/>
          </p:nvSpPr>
          <p:spPr>
            <a:xfrm flipH="1" flipV="1">
              <a:off x="3509" y="2360"/>
              <a:ext cx="1983" cy="841"/>
            </a:xfrm>
            <a:prstGeom prst="triangle">
              <a:avLst>
                <a:gd name="adj" fmla="val 25569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>
                <a:spcBef>
                  <a:spcPct val="50000"/>
                </a:spcBef>
              </a:pP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975" name="Text Box 45"/>
            <p:cNvSpPr txBox="1"/>
            <p:nvPr/>
          </p:nvSpPr>
          <p:spPr>
            <a:xfrm>
              <a:off x="3446" y="2100"/>
              <a:ext cx="31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aphicFrame>
        <p:nvGraphicFramePr>
          <p:cNvPr id="40968" name="对象 1"/>
          <p:cNvGraphicFramePr>
            <a:graphicFrameLocks noChangeAspect="1"/>
          </p:cNvGraphicFramePr>
          <p:nvPr/>
        </p:nvGraphicFramePr>
        <p:xfrm>
          <a:off x="6146800" y="33528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64185" imgH="762000" progId="Equation.DSMT4">
                  <p:embed/>
                </p:oleObj>
              </mc:Choice>
              <mc:Fallback>
                <p:oleObj name="" r:id="rId1" imgW="464185" imgH="7620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311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文本框 2"/>
          <p:cNvSpPr txBox="1"/>
          <p:nvPr/>
        </p:nvSpPr>
        <p:spPr>
          <a:xfrm>
            <a:off x="962025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新知导入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Text Box 4" descr="0019"/>
          <p:cNvSpPr txBox="1"/>
          <p:nvPr/>
        </p:nvSpPr>
        <p:spPr>
          <a:xfrm>
            <a:off x="1247775" y="960438"/>
            <a:ext cx="81407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仔细观察下列各组图形，你发现了什么？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196" name="Text Box 3"/>
          <p:cNvSpPr txBox="1"/>
          <p:nvPr/>
        </p:nvSpPr>
        <p:spPr>
          <a:xfrm>
            <a:off x="1600200" y="2060575"/>
            <a:ext cx="568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>
              <a:spcBef>
                <a:spcPct val="50000"/>
              </a:spcBef>
            </a:pPr>
            <a:endParaRPr lang="zh-CN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2" name="Picture 7" descr="PE02043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100" y="1700213"/>
            <a:ext cx="1095375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8" descr="PE02043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4525" y="1700213"/>
            <a:ext cx="1095375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1" descr="NA00864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50" y="1628775"/>
            <a:ext cx="1828800" cy="1579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2" descr="NA00864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63" y="1628775"/>
            <a:ext cx="1828800" cy="1579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6"/>
          <p:cNvSpPr txBox="1"/>
          <p:nvPr/>
        </p:nvSpPr>
        <p:spPr>
          <a:xfrm>
            <a:off x="2392363" y="3297238"/>
            <a:ext cx="9572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Text Box 17"/>
          <p:cNvSpPr txBox="1"/>
          <p:nvPr/>
        </p:nvSpPr>
        <p:spPr>
          <a:xfrm>
            <a:off x="6186488" y="3297238"/>
            <a:ext cx="10953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9" name="Picture 25" descr="DD00448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538" y="4276725"/>
            <a:ext cx="8509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6" descr="DD00448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25" y="4276725"/>
            <a:ext cx="8509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27"/>
          <p:cNvSpPr txBox="1"/>
          <p:nvPr/>
        </p:nvSpPr>
        <p:spPr>
          <a:xfrm>
            <a:off x="2433638" y="5516563"/>
            <a:ext cx="95726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2" name="Picture 28" descr="烟雨图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675" y="3836988"/>
            <a:ext cx="1658938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9" descr="烟雨图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0" y="3836988"/>
            <a:ext cx="1660525" cy="163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30"/>
          <p:cNvSpPr txBox="1"/>
          <p:nvPr/>
        </p:nvSpPr>
        <p:spPr>
          <a:xfrm>
            <a:off x="6219825" y="5516563"/>
            <a:ext cx="10287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9191E-6 L 0.14965 1.7919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948E-6 L 0.2441 3.2948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83815E-6 L 0.14184 -5.83815E-6 " pathEditMode="fixed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4.81481E-6 L 0.2007 -0.000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 Box 2"/>
          <p:cNvSpPr txBox="1"/>
          <p:nvPr/>
        </p:nvSpPr>
        <p:spPr>
          <a:xfrm>
            <a:off x="495300" y="1177925"/>
            <a:ext cx="8140700" cy="979488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p>
            <a:pPr fontAlgn="t"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△ABD≌△ACE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，若∠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ADB=100</a:t>
            </a:r>
            <a:r>
              <a:rPr lang="en-US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°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，∠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B=30</a:t>
            </a:r>
            <a:r>
              <a:rPr lang="en-US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°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，说出△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ACE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中各角的大小？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3011" name="Group 4"/>
          <p:cNvGrpSpPr/>
          <p:nvPr/>
        </p:nvGrpSpPr>
        <p:grpSpPr>
          <a:xfrm rot="201566">
            <a:off x="6119813" y="2517775"/>
            <a:ext cx="1905000" cy="2133600"/>
            <a:chOff x="0" y="0"/>
            <a:chExt cx="2321" cy="1560"/>
          </a:xfrm>
        </p:grpSpPr>
        <p:sp>
          <p:nvSpPr>
            <p:cNvPr id="43021" name="Line 5"/>
            <p:cNvSpPr/>
            <p:nvPr/>
          </p:nvSpPr>
          <p:spPr>
            <a:xfrm>
              <a:off x="1061" y="0"/>
              <a:ext cx="1260" cy="156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22" name="Line 6"/>
            <p:cNvSpPr/>
            <p:nvPr/>
          </p:nvSpPr>
          <p:spPr>
            <a:xfrm flipH="1">
              <a:off x="11" y="0"/>
              <a:ext cx="1050" cy="156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23" name="Line 7"/>
            <p:cNvSpPr/>
            <p:nvPr/>
          </p:nvSpPr>
          <p:spPr>
            <a:xfrm flipV="1">
              <a:off x="0" y="758"/>
              <a:ext cx="1680" cy="78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24" name="Line 8"/>
            <p:cNvSpPr/>
            <p:nvPr/>
          </p:nvSpPr>
          <p:spPr>
            <a:xfrm flipH="1" flipV="1">
              <a:off x="536" y="758"/>
              <a:ext cx="1785" cy="78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3012" name="Text Box 14"/>
          <p:cNvSpPr txBox="1"/>
          <p:nvPr/>
        </p:nvSpPr>
        <p:spPr>
          <a:xfrm>
            <a:off x="495300" y="2405063"/>
            <a:ext cx="4632325" cy="26209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解：∵ △ABD≌△ACE， 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∴∠AEC= ∠ADB=100</a:t>
            </a:r>
            <a:r>
              <a:rPr lang="en-US" altLang="zh-CN" sz="2400" b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°</a:t>
            </a:r>
            <a:r>
              <a:rPr lang="zh-CN" altLang="en-US" sz="2400" b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，</a:t>
            </a:r>
            <a:endParaRPr lang="zh-CN" altLang="en-US" sz="2400" b="0" baseline="30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∠C= ∠B=30</a:t>
            </a:r>
            <a:r>
              <a:rPr lang="en-US" altLang="zh-CN" sz="2400" b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°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又∵∠A+∠AEC+∠C=180</a:t>
            </a:r>
            <a:r>
              <a:rPr lang="en-US" altLang="zh-CN" sz="2400" b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° 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∴∠A=180</a:t>
            </a:r>
            <a:r>
              <a:rPr lang="en-US" altLang="zh-CN" sz="2400" b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°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- ∠AEC- ∠C</a:t>
            </a:r>
            <a:endParaRPr lang="zh-CN" altLang="en-US" sz="24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=180</a:t>
            </a:r>
            <a:r>
              <a:rPr lang="en-US" altLang="zh-CN" sz="2400" b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°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-100</a:t>
            </a:r>
            <a:r>
              <a:rPr lang="en-US" altLang="zh-CN" sz="2400" b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°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-30</a:t>
            </a:r>
            <a:r>
              <a:rPr lang="en-US" altLang="zh-CN" sz="2400" b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° </a:t>
            </a:r>
            <a:r>
              <a:rPr lang="zh-CN" alt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=50</a:t>
            </a:r>
            <a:r>
              <a:rPr lang="en-US" altLang="zh-CN" sz="2400" b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°</a:t>
            </a:r>
            <a:endParaRPr lang="zh-CN" altLang="en-US" sz="2400" b="0" baseline="30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014" name="Text Box 19"/>
          <p:cNvSpPr txBox="1"/>
          <p:nvPr/>
        </p:nvSpPr>
        <p:spPr>
          <a:xfrm>
            <a:off x="5788025" y="4478338"/>
            <a:ext cx="5032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015" name="Text Box 19"/>
          <p:cNvSpPr txBox="1"/>
          <p:nvPr/>
        </p:nvSpPr>
        <p:spPr>
          <a:xfrm>
            <a:off x="7931150" y="4452938"/>
            <a:ext cx="5032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016" name="Text Box 19"/>
          <p:cNvSpPr txBox="1"/>
          <p:nvPr/>
        </p:nvSpPr>
        <p:spPr>
          <a:xfrm>
            <a:off x="7453313" y="3236913"/>
            <a:ext cx="5032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017" name="Text Box 19"/>
          <p:cNvSpPr txBox="1"/>
          <p:nvPr/>
        </p:nvSpPr>
        <p:spPr>
          <a:xfrm>
            <a:off x="6196013" y="3197225"/>
            <a:ext cx="5032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018" name="Text Box 19"/>
          <p:cNvSpPr txBox="1"/>
          <p:nvPr/>
        </p:nvSpPr>
        <p:spPr>
          <a:xfrm>
            <a:off x="6831013" y="2084388"/>
            <a:ext cx="5032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文本框 2"/>
          <p:cNvSpPr txBox="1"/>
          <p:nvPr/>
        </p:nvSpPr>
        <p:spPr>
          <a:xfrm>
            <a:off x="884238" y="160338"/>
            <a:ext cx="1500187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6285" y="1904365"/>
            <a:ext cx="83483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C00000"/>
                </a:solidFill>
              </a:rPr>
              <a:t>作业本</a:t>
            </a:r>
            <a:endParaRPr lang="zh-CN" altLang="en-US" sz="4000">
              <a:solidFill>
                <a:srgbClr val="C00000"/>
              </a:solidFill>
            </a:endParaRPr>
          </a:p>
          <a:p>
            <a:r>
              <a:rPr lang="zh-CN" altLang="en-US" sz="4000">
                <a:solidFill>
                  <a:srgbClr val="C00000"/>
                </a:solidFill>
              </a:rPr>
              <a:t>课本作业题</a:t>
            </a:r>
            <a:r>
              <a:rPr lang="en-US" altLang="zh-CN" sz="4000">
                <a:solidFill>
                  <a:srgbClr val="C00000"/>
                </a:solidFill>
              </a:rPr>
              <a:t>1.2.4</a:t>
            </a:r>
            <a:endParaRPr lang="en-US" altLang="zh-CN" sz="4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矩形 1"/>
          <p:cNvSpPr/>
          <p:nvPr/>
        </p:nvSpPr>
        <p:spPr>
          <a:xfrm>
            <a:off x="1803400" y="4394200"/>
            <a:ext cx="41862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  <a:hlinkClick r:id="rId1"/>
              </a:rPr>
              <a:t>https://www.21cnjy.com/help/help_extract.php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  <a:hlinkClick r:id="rId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2"/>
          <p:cNvSpPr txBox="1"/>
          <p:nvPr/>
        </p:nvSpPr>
        <p:spPr>
          <a:xfrm>
            <a:off x="962025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新知导入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4" descr="s1a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2276475"/>
            <a:ext cx="3581400" cy="160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5"/>
          <p:cNvSpPr txBox="1"/>
          <p:nvPr/>
        </p:nvSpPr>
        <p:spPr>
          <a:xfrm>
            <a:off x="2065338" y="668338"/>
            <a:ext cx="50133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能够重合的两个图形叫做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全等图形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2271713" y="1382713"/>
            <a:ext cx="46005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全等图形的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形状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大小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完全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相同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7" name="Picture 9" descr="g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176713"/>
            <a:ext cx="1789113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0" descr="g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176713"/>
            <a:ext cx="1789113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 descr="1025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1337" t="1909" r="19611" b="4306"/>
          <a:stretch>
            <a:fillRect/>
          </a:stretch>
        </p:blipFill>
        <p:spPr>
          <a:xfrm>
            <a:off x="1998663" y="476250"/>
            <a:ext cx="4176712" cy="374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102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" r="18188" b="3368"/>
          <a:stretch>
            <a:fillRect/>
          </a:stretch>
        </p:blipFill>
        <p:spPr>
          <a:xfrm>
            <a:off x="5383213" y="3192463"/>
            <a:ext cx="3240087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1854200" y="4797425"/>
            <a:ext cx="482028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形状相同，但大小不同，</a:t>
            </a:r>
            <a:endParaRPr lang="en-US" altLang="zh-CN" sz="28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因此它们</a:t>
            </a:r>
            <a:r>
              <a:rPr lang="zh-CN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不是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全等图形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28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5" descr="s1a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895350"/>
            <a:ext cx="6553200" cy="253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6"/>
          <p:cNvSpPr txBox="1"/>
          <p:nvPr/>
        </p:nvSpPr>
        <p:spPr>
          <a:xfrm>
            <a:off x="1619250" y="3789680"/>
            <a:ext cx="8204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能够重合的两个三角形叫做</a:t>
            </a:r>
            <a:r>
              <a:rPr lang="zh-CN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28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2" name="Group 3"/>
          <p:cNvGrpSpPr/>
          <p:nvPr/>
        </p:nvGrpSpPr>
        <p:grpSpPr>
          <a:xfrm>
            <a:off x="2076450" y="1854200"/>
            <a:ext cx="3241675" cy="1741488"/>
            <a:chOff x="884" y="754"/>
            <a:chExt cx="2041" cy="1436"/>
          </a:xfrm>
        </p:grpSpPr>
        <p:grpSp>
          <p:nvGrpSpPr>
            <p:cNvPr id="15380" name="Group 4"/>
            <p:cNvGrpSpPr/>
            <p:nvPr/>
          </p:nvGrpSpPr>
          <p:grpSpPr>
            <a:xfrm>
              <a:off x="1111" y="1026"/>
              <a:ext cx="1496" cy="907"/>
              <a:chOff x="930" y="1026"/>
              <a:chExt cx="1496" cy="907"/>
            </a:xfrm>
          </p:grpSpPr>
          <p:sp>
            <p:nvSpPr>
              <p:cNvPr id="15384" name="Line 5"/>
              <p:cNvSpPr/>
              <p:nvPr/>
            </p:nvSpPr>
            <p:spPr>
              <a:xfrm flipH="1">
                <a:off x="930" y="1026"/>
                <a:ext cx="907" cy="907"/>
              </a:xfrm>
              <a:prstGeom prst="line">
                <a:avLst/>
              </a:prstGeom>
              <a:ln w="190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5" name="Line 6"/>
              <p:cNvSpPr/>
              <p:nvPr/>
            </p:nvSpPr>
            <p:spPr>
              <a:xfrm>
                <a:off x="930" y="1933"/>
                <a:ext cx="1496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6" name="Line 7"/>
              <p:cNvSpPr/>
              <p:nvPr/>
            </p:nvSpPr>
            <p:spPr>
              <a:xfrm>
                <a:off x="1837" y="1026"/>
                <a:ext cx="589" cy="907"/>
              </a:xfrm>
              <a:prstGeom prst="line">
                <a:avLst/>
              </a:prstGeom>
              <a:ln w="19050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81" name="Text Box 8"/>
            <p:cNvSpPr txBox="1"/>
            <p:nvPr/>
          </p:nvSpPr>
          <p:spPr>
            <a:xfrm>
              <a:off x="1882" y="754"/>
              <a:ext cx="227" cy="3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382" name="Text Box 9"/>
            <p:cNvSpPr txBox="1"/>
            <p:nvPr/>
          </p:nvSpPr>
          <p:spPr>
            <a:xfrm>
              <a:off x="884" y="1842"/>
              <a:ext cx="227" cy="3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383" name="Text Box 10"/>
            <p:cNvSpPr txBox="1"/>
            <p:nvPr/>
          </p:nvSpPr>
          <p:spPr>
            <a:xfrm>
              <a:off x="2653" y="1887"/>
              <a:ext cx="272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363" name="Group 11"/>
          <p:cNvGrpSpPr/>
          <p:nvPr/>
        </p:nvGrpSpPr>
        <p:grpSpPr>
          <a:xfrm>
            <a:off x="5557838" y="1839913"/>
            <a:ext cx="3168650" cy="1727200"/>
            <a:chOff x="3061" y="754"/>
            <a:chExt cx="1996" cy="1441"/>
          </a:xfrm>
        </p:grpSpPr>
        <p:grpSp>
          <p:nvGrpSpPr>
            <p:cNvPr id="15373" name="Group 12"/>
            <p:cNvGrpSpPr/>
            <p:nvPr/>
          </p:nvGrpSpPr>
          <p:grpSpPr>
            <a:xfrm>
              <a:off x="3198" y="981"/>
              <a:ext cx="1496" cy="907"/>
              <a:chOff x="930" y="1026"/>
              <a:chExt cx="1496" cy="907"/>
            </a:xfrm>
          </p:grpSpPr>
          <p:sp>
            <p:nvSpPr>
              <p:cNvPr id="15377" name="Line 13"/>
              <p:cNvSpPr/>
              <p:nvPr/>
            </p:nvSpPr>
            <p:spPr>
              <a:xfrm flipH="1">
                <a:off x="930" y="1026"/>
                <a:ext cx="907" cy="907"/>
              </a:xfrm>
              <a:prstGeom prst="line">
                <a:avLst/>
              </a:prstGeom>
              <a:ln w="190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8" name="Line 14"/>
              <p:cNvSpPr/>
              <p:nvPr/>
            </p:nvSpPr>
            <p:spPr>
              <a:xfrm>
                <a:off x="930" y="1933"/>
                <a:ext cx="1496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9" name="Line 15"/>
              <p:cNvSpPr/>
              <p:nvPr/>
            </p:nvSpPr>
            <p:spPr>
              <a:xfrm>
                <a:off x="1837" y="1026"/>
                <a:ext cx="589" cy="907"/>
              </a:xfrm>
              <a:prstGeom prst="line">
                <a:avLst/>
              </a:prstGeom>
              <a:ln w="19050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74" name="Text Box 16"/>
            <p:cNvSpPr txBox="1"/>
            <p:nvPr/>
          </p:nvSpPr>
          <p:spPr>
            <a:xfrm>
              <a:off x="3061" y="1889"/>
              <a:ext cx="272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375" name="Text Box 17"/>
            <p:cNvSpPr txBox="1"/>
            <p:nvPr/>
          </p:nvSpPr>
          <p:spPr>
            <a:xfrm>
              <a:off x="4014" y="754"/>
              <a:ext cx="272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376" name="Text Box 18"/>
            <p:cNvSpPr txBox="1"/>
            <p:nvPr/>
          </p:nvSpPr>
          <p:spPr>
            <a:xfrm>
              <a:off x="4785" y="1841"/>
              <a:ext cx="272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F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5364" name="Text Box 19"/>
          <p:cNvSpPr txBox="1"/>
          <p:nvPr/>
        </p:nvSpPr>
        <p:spPr>
          <a:xfrm>
            <a:off x="1514475" y="1465263"/>
            <a:ext cx="81407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、能够</a:t>
            </a:r>
            <a:r>
              <a:rPr lang="zh-CN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完全重合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的两个三角形，叫</a:t>
            </a:r>
            <a:r>
              <a:rPr lang="zh-CN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</a:t>
            </a:r>
            <a:endParaRPr lang="zh-CN" altLang="en-US" sz="28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366" name="Text Box 22"/>
          <p:cNvSpPr txBox="1"/>
          <p:nvPr/>
        </p:nvSpPr>
        <p:spPr>
          <a:xfrm>
            <a:off x="1514475" y="3568700"/>
            <a:ext cx="6575425" cy="1827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、把两个三角形重合到一起．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重合的顶点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叫做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对应顶点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重合的边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叫做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对应边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重合的角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叫做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对应角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368" name="Text Box 33"/>
          <p:cNvSpPr txBox="1"/>
          <p:nvPr/>
        </p:nvSpPr>
        <p:spPr>
          <a:xfrm>
            <a:off x="2076450" y="5424488"/>
            <a:ext cx="3392488" cy="941387"/>
          </a:xfrm>
          <a:prstGeom prst="rect">
            <a:avLst/>
          </a:prstGeom>
          <a:solidFill>
            <a:srgbClr val="DEEBF7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None/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对应顶点是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和点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和点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，点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和点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F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；</a:t>
            </a:r>
            <a:endParaRPr lang="zh-CN" alt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369" name="Rectangle 34"/>
          <p:cNvSpPr/>
          <p:nvPr/>
        </p:nvSpPr>
        <p:spPr>
          <a:xfrm>
            <a:off x="5856288" y="3708400"/>
            <a:ext cx="3119437" cy="941388"/>
          </a:xfrm>
          <a:prstGeom prst="rect">
            <a:avLst/>
          </a:prstGeom>
          <a:solidFill>
            <a:srgbClr val="DEEBF7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  <a:buNone/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对应边是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DE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AC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DF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BC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EF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；</a:t>
            </a:r>
            <a:endParaRPr lang="en-US" altLang="zh-CN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370" name="Rectangle 35"/>
          <p:cNvSpPr/>
          <p:nvPr/>
        </p:nvSpPr>
        <p:spPr>
          <a:xfrm>
            <a:off x="5856288" y="4765675"/>
            <a:ext cx="3119437" cy="938213"/>
          </a:xfrm>
          <a:prstGeom prst="rect">
            <a:avLst/>
          </a:prstGeom>
          <a:solidFill>
            <a:srgbClr val="DEEBF7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  <a:buNone/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对应角是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∠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和∠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∠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和∠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∠C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和∠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F</a:t>
            </a:r>
            <a:endParaRPr lang="en-US" altLang="zh-CN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1514475" y="895350"/>
            <a:ext cx="6530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全等三角形的概念</a:t>
            </a:r>
            <a:endParaRPr lang="zh-CN" altLang="en-US" sz="28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 bldLvl="0" animBg="1"/>
      <p:bldP spid="15369" grpId="0" bldLvl="0" animBg="1"/>
      <p:bldP spid="1537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1"/>
          <p:cNvSpPr txBox="1"/>
          <p:nvPr/>
        </p:nvSpPr>
        <p:spPr>
          <a:xfrm>
            <a:off x="1381125" y="3462655"/>
            <a:ext cx="59239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“全等” 用符号“</a:t>
            </a:r>
            <a:r>
              <a:rPr lang="zh-CN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≌</a:t>
            </a:r>
            <a:r>
              <a:rPr lang="zh-CN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”表示</a:t>
            </a:r>
            <a:endParaRPr lang="zh-CN" altLang="en-US" sz="28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411" name="Text Box 23"/>
          <p:cNvSpPr txBox="1"/>
          <p:nvPr/>
        </p:nvSpPr>
        <p:spPr>
          <a:xfrm>
            <a:off x="2093913" y="5078413"/>
            <a:ext cx="396081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412" name="Rectangle 24"/>
          <p:cNvSpPr/>
          <p:nvPr/>
        </p:nvSpPr>
        <p:spPr>
          <a:xfrm>
            <a:off x="1388110" y="3942398"/>
            <a:ext cx="8140700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图中的△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ABC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和△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DEF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全等，</a:t>
            </a:r>
            <a:endParaRPr lang="zh-CN" altLang="en-US" sz="28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记作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:</a:t>
            </a:r>
            <a:r>
              <a:rPr lang="en-US" altLang="zh-CN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△ABC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≌</a:t>
            </a:r>
            <a:r>
              <a:rPr lang="en-US" altLang="zh-CN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△DEF</a:t>
            </a:r>
            <a:endParaRPr lang="en-US" altLang="zh-CN" sz="28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读作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:</a:t>
            </a:r>
            <a:r>
              <a:rPr lang="en-US" altLang="zh-CN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△ABC</a:t>
            </a:r>
            <a:r>
              <a:rPr lang="zh-CN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全等于△</a:t>
            </a:r>
            <a:r>
              <a:rPr lang="en-US" altLang="zh-CN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DEF</a:t>
            </a:r>
            <a:endParaRPr lang="en-US" altLang="zh-CN" sz="28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413" name="Rectangle 30"/>
          <p:cNvSpPr/>
          <p:nvPr/>
        </p:nvSpPr>
        <p:spPr>
          <a:xfrm>
            <a:off x="1331913" y="5631498"/>
            <a:ext cx="8251825" cy="1124585"/>
          </a:xfrm>
          <a:prstGeom prst="rect">
            <a:avLst/>
          </a:prstGeom>
          <a:solidFill>
            <a:srgbClr val="DEEBF7"/>
          </a:solidFill>
          <a:ln w="2857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你能否直接从</a:t>
            </a:r>
            <a:r>
              <a:rPr lang="zh-CN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记作∆</a:t>
            </a:r>
            <a:r>
              <a:rPr lang="en-US" altLang="zh-CN" sz="28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ABC≌ ∆DEF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中判断出所有的对应顶点、对应边和对应角？</a:t>
            </a:r>
            <a:endParaRPr lang="zh-CN" altLang="en-US" sz="28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414" name="文本框 22"/>
          <p:cNvSpPr txBox="1"/>
          <p:nvPr/>
        </p:nvSpPr>
        <p:spPr>
          <a:xfrm>
            <a:off x="1381125" y="869950"/>
            <a:ext cx="6530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全等三角形的表示</a:t>
            </a:r>
            <a:endParaRPr lang="zh-CN" altLang="en-US" sz="28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7415" name="Group 3"/>
          <p:cNvGrpSpPr/>
          <p:nvPr/>
        </p:nvGrpSpPr>
        <p:grpSpPr>
          <a:xfrm>
            <a:off x="2166938" y="1449388"/>
            <a:ext cx="3241675" cy="1741487"/>
            <a:chOff x="884" y="754"/>
            <a:chExt cx="2041" cy="1436"/>
          </a:xfrm>
        </p:grpSpPr>
        <p:grpSp>
          <p:nvGrpSpPr>
            <p:cNvPr id="17424" name="Group 4"/>
            <p:cNvGrpSpPr/>
            <p:nvPr/>
          </p:nvGrpSpPr>
          <p:grpSpPr>
            <a:xfrm>
              <a:off x="1111" y="1026"/>
              <a:ext cx="1496" cy="907"/>
              <a:chOff x="930" y="1026"/>
              <a:chExt cx="1496" cy="907"/>
            </a:xfrm>
          </p:grpSpPr>
          <p:sp>
            <p:nvSpPr>
              <p:cNvPr id="17428" name="Line 5"/>
              <p:cNvSpPr/>
              <p:nvPr/>
            </p:nvSpPr>
            <p:spPr>
              <a:xfrm flipH="1">
                <a:off x="930" y="1026"/>
                <a:ext cx="907" cy="907"/>
              </a:xfrm>
              <a:prstGeom prst="line">
                <a:avLst/>
              </a:prstGeom>
              <a:ln w="190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9" name="Line 6"/>
              <p:cNvSpPr/>
              <p:nvPr/>
            </p:nvSpPr>
            <p:spPr>
              <a:xfrm>
                <a:off x="930" y="1933"/>
                <a:ext cx="1496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0" name="Line 7"/>
              <p:cNvSpPr/>
              <p:nvPr/>
            </p:nvSpPr>
            <p:spPr>
              <a:xfrm>
                <a:off x="1837" y="1026"/>
                <a:ext cx="589" cy="907"/>
              </a:xfrm>
              <a:prstGeom prst="line">
                <a:avLst/>
              </a:prstGeom>
              <a:ln w="19050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25" name="Text Box 8"/>
            <p:cNvSpPr txBox="1"/>
            <p:nvPr/>
          </p:nvSpPr>
          <p:spPr>
            <a:xfrm>
              <a:off x="1882" y="754"/>
              <a:ext cx="227" cy="3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426" name="Text Box 9"/>
            <p:cNvSpPr txBox="1"/>
            <p:nvPr/>
          </p:nvSpPr>
          <p:spPr>
            <a:xfrm>
              <a:off x="884" y="1842"/>
              <a:ext cx="227" cy="3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427" name="Text Box 10"/>
            <p:cNvSpPr txBox="1"/>
            <p:nvPr/>
          </p:nvSpPr>
          <p:spPr>
            <a:xfrm>
              <a:off x="2653" y="1887"/>
              <a:ext cx="272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416" name="Group 11"/>
          <p:cNvGrpSpPr/>
          <p:nvPr/>
        </p:nvGrpSpPr>
        <p:grpSpPr>
          <a:xfrm>
            <a:off x="5648325" y="1435100"/>
            <a:ext cx="3168650" cy="1727200"/>
            <a:chOff x="3061" y="754"/>
            <a:chExt cx="1996" cy="1441"/>
          </a:xfrm>
        </p:grpSpPr>
        <p:grpSp>
          <p:nvGrpSpPr>
            <p:cNvPr id="17417" name="Group 12"/>
            <p:cNvGrpSpPr/>
            <p:nvPr/>
          </p:nvGrpSpPr>
          <p:grpSpPr>
            <a:xfrm>
              <a:off x="3198" y="981"/>
              <a:ext cx="1496" cy="907"/>
              <a:chOff x="930" y="1026"/>
              <a:chExt cx="1496" cy="907"/>
            </a:xfrm>
          </p:grpSpPr>
          <p:sp>
            <p:nvSpPr>
              <p:cNvPr id="17421" name="Line 13"/>
              <p:cNvSpPr/>
              <p:nvPr/>
            </p:nvSpPr>
            <p:spPr>
              <a:xfrm flipH="1">
                <a:off x="930" y="1026"/>
                <a:ext cx="907" cy="907"/>
              </a:xfrm>
              <a:prstGeom prst="line">
                <a:avLst/>
              </a:prstGeom>
              <a:ln w="1905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2" name="Line 14"/>
              <p:cNvSpPr/>
              <p:nvPr/>
            </p:nvSpPr>
            <p:spPr>
              <a:xfrm>
                <a:off x="930" y="1933"/>
                <a:ext cx="1496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3" name="Line 15"/>
              <p:cNvSpPr/>
              <p:nvPr/>
            </p:nvSpPr>
            <p:spPr>
              <a:xfrm>
                <a:off x="1837" y="1026"/>
                <a:ext cx="589" cy="907"/>
              </a:xfrm>
              <a:prstGeom prst="line">
                <a:avLst/>
              </a:prstGeom>
              <a:ln w="19050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18" name="Text Box 16"/>
            <p:cNvSpPr txBox="1"/>
            <p:nvPr/>
          </p:nvSpPr>
          <p:spPr>
            <a:xfrm>
              <a:off x="3061" y="1889"/>
              <a:ext cx="272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419" name="Text Box 17"/>
            <p:cNvSpPr txBox="1"/>
            <p:nvPr/>
          </p:nvSpPr>
          <p:spPr>
            <a:xfrm>
              <a:off x="4014" y="754"/>
              <a:ext cx="272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420" name="Text Box 18"/>
            <p:cNvSpPr txBox="1"/>
            <p:nvPr/>
          </p:nvSpPr>
          <p:spPr>
            <a:xfrm>
              <a:off x="4785" y="1841"/>
              <a:ext cx="272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F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AutoShape 2"/>
          <p:cNvSpPr/>
          <p:nvPr/>
        </p:nvSpPr>
        <p:spPr>
          <a:xfrm rot="-6962">
            <a:off x="2058988" y="3011488"/>
            <a:ext cx="2874962" cy="1501775"/>
          </a:xfrm>
          <a:prstGeom prst="triangle">
            <a:avLst>
              <a:gd name="adj" fmla="val 27116"/>
            </a:avLst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500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59" name="Text Box 4"/>
          <p:cNvSpPr txBox="1"/>
          <p:nvPr/>
        </p:nvSpPr>
        <p:spPr>
          <a:xfrm>
            <a:off x="2659063" y="2560638"/>
            <a:ext cx="4079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/>
          <p:nvPr/>
        </p:nvSpPr>
        <p:spPr>
          <a:xfrm>
            <a:off x="1738313" y="4440238"/>
            <a:ext cx="3905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61" name="Text Box 6"/>
          <p:cNvSpPr txBox="1"/>
          <p:nvPr/>
        </p:nvSpPr>
        <p:spPr>
          <a:xfrm>
            <a:off x="4795838" y="4446588"/>
            <a:ext cx="3889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62" name="Text Box 7"/>
          <p:cNvSpPr txBox="1"/>
          <p:nvPr/>
        </p:nvSpPr>
        <p:spPr>
          <a:xfrm>
            <a:off x="8531225" y="4446588"/>
            <a:ext cx="4064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63" name="Text Box 8"/>
          <p:cNvSpPr txBox="1"/>
          <p:nvPr/>
        </p:nvSpPr>
        <p:spPr>
          <a:xfrm>
            <a:off x="6283325" y="2552700"/>
            <a:ext cx="3730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64" name="Text Box 9"/>
          <p:cNvSpPr txBox="1"/>
          <p:nvPr/>
        </p:nvSpPr>
        <p:spPr>
          <a:xfrm>
            <a:off x="5461000" y="4446588"/>
            <a:ext cx="3556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F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67" name="Text Box 22"/>
          <p:cNvSpPr txBox="1"/>
          <p:nvPr/>
        </p:nvSpPr>
        <p:spPr>
          <a:xfrm>
            <a:off x="2141538" y="1087438"/>
            <a:ext cx="7135812" cy="941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记两个三角形全等时，通常把表示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对应顶点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的字母写在</a:t>
            </a:r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对应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的位置上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68" name="AutoShape 23"/>
          <p:cNvSpPr/>
          <p:nvPr/>
        </p:nvSpPr>
        <p:spPr>
          <a:xfrm rot="-6962">
            <a:off x="5710238" y="3017838"/>
            <a:ext cx="2874962" cy="1504950"/>
          </a:xfrm>
          <a:prstGeom prst="triangle">
            <a:avLst>
              <a:gd name="adj" fmla="val 27116"/>
            </a:avLst>
          </a:prstGeom>
          <a:noFill/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500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69" name="文本框 1"/>
          <p:cNvSpPr txBox="1"/>
          <p:nvPr/>
        </p:nvSpPr>
        <p:spPr>
          <a:xfrm>
            <a:off x="1343025" y="1120775"/>
            <a:ext cx="13779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注意：</a:t>
            </a:r>
            <a:endParaRPr lang="zh-CN" alt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2"/>
          <p:cNvSpPr txBox="1"/>
          <p:nvPr/>
        </p:nvSpPr>
        <p:spPr>
          <a:xfrm>
            <a:off x="923925" y="198438"/>
            <a:ext cx="150018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6" name="Text Box 3"/>
          <p:cNvSpPr txBox="1"/>
          <p:nvPr/>
        </p:nvSpPr>
        <p:spPr>
          <a:xfrm>
            <a:off x="539750" y="981710"/>
            <a:ext cx="506031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例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：如图，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△ABC≌△DCB</a:t>
            </a: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8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指出所有的对应边和对应角</a:t>
            </a:r>
            <a:r>
              <a:rPr lang="en-US" altLang="zh-CN" sz="28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507" name="Text Box 4"/>
          <p:cNvSpPr txBox="1"/>
          <p:nvPr/>
        </p:nvSpPr>
        <p:spPr>
          <a:xfrm>
            <a:off x="6761163" y="1873250"/>
            <a:ext cx="431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</a:t>
            </a:r>
            <a:endParaRPr lang="en-US" altLang="zh-CN" sz="2400" b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508" name="Group 5"/>
          <p:cNvGrpSpPr/>
          <p:nvPr/>
        </p:nvGrpSpPr>
        <p:grpSpPr>
          <a:xfrm>
            <a:off x="5046663" y="1028700"/>
            <a:ext cx="3851275" cy="2054225"/>
            <a:chOff x="14" y="50"/>
            <a:chExt cx="1891" cy="812"/>
          </a:xfrm>
        </p:grpSpPr>
        <p:sp>
          <p:nvSpPr>
            <p:cNvPr id="21513" name="未知"/>
            <p:cNvSpPr/>
            <p:nvPr/>
          </p:nvSpPr>
          <p:spPr>
            <a:xfrm>
              <a:off x="216" y="227"/>
              <a:ext cx="1452" cy="499"/>
            </a:xfrm>
            <a:custGeom>
              <a:avLst/>
              <a:gdLst>
                <a:gd name="txL" fmla="*/ 0 w 1452"/>
                <a:gd name="txT" fmla="*/ 0 h 499"/>
                <a:gd name="txR" fmla="*/ 1452 w 1452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1452" y="499"/>
                </a:cxn>
                <a:cxn ang="0">
                  <a:pos x="409" y="0"/>
                </a:cxn>
                <a:cxn ang="0">
                  <a:pos x="0" y="499"/>
                </a:cxn>
              </a:cxnLst>
              <a:rect l="txL" t="txT" r="txR" b="txB"/>
              <a:pathLst>
                <a:path w="1452" h="499">
                  <a:moveTo>
                    <a:pt x="0" y="499"/>
                  </a:moveTo>
                  <a:lnTo>
                    <a:pt x="1452" y="499"/>
                  </a:lnTo>
                  <a:lnTo>
                    <a:pt x="409" y="0"/>
                  </a:lnTo>
                  <a:lnTo>
                    <a:pt x="0" y="499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14" name="未知"/>
            <p:cNvSpPr/>
            <p:nvPr/>
          </p:nvSpPr>
          <p:spPr>
            <a:xfrm flipH="1">
              <a:off x="226" y="227"/>
              <a:ext cx="1452" cy="499"/>
            </a:xfrm>
            <a:custGeom>
              <a:avLst/>
              <a:gdLst>
                <a:gd name="txL" fmla="*/ 0 w 1452"/>
                <a:gd name="txT" fmla="*/ 0 h 499"/>
                <a:gd name="txR" fmla="*/ 1452 w 1452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1452" y="499"/>
                </a:cxn>
                <a:cxn ang="0">
                  <a:pos x="409" y="0"/>
                </a:cxn>
                <a:cxn ang="0">
                  <a:pos x="0" y="499"/>
                </a:cxn>
              </a:cxnLst>
              <a:rect l="txL" t="txT" r="txR" b="txB"/>
              <a:pathLst>
                <a:path w="1452" h="499">
                  <a:moveTo>
                    <a:pt x="0" y="499"/>
                  </a:moveTo>
                  <a:lnTo>
                    <a:pt x="1452" y="499"/>
                  </a:lnTo>
                  <a:lnTo>
                    <a:pt x="409" y="0"/>
                  </a:lnTo>
                  <a:lnTo>
                    <a:pt x="0" y="499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15" name="Text Box 8"/>
            <p:cNvSpPr txBox="1"/>
            <p:nvPr/>
          </p:nvSpPr>
          <p:spPr>
            <a:xfrm>
              <a:off x="1211" y="56"/>
              <a:ext cx="272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" name="Text Box 9"/>
            <p:cNvSpPr txBox="1"/>
            <p:nvPr/>
          </p:nvSpPr>
          <p:spPr>
            <a:xfrm>
              <a:off x="1633" y="680"/>
              <a:ext cx="272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Text Box 10"/>
            <p:cNvSpPr txBox="1"/>
            <p:nvPr/>
          </p:nvSpPr>
          <p:spPr>
            <a:xfrm>
              <a:off x="14" y="654"/>
              <a:ext cx="272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Text Box 11"/>
            <p:cNvSpPr txBox="1"/>
            <p:nvPr/>
          </p:nvSpPr>
          <p:spPr>
            <a:xfrm>
              <a:off x="503" y="50"/>
              <a:ext cx="272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1" name="Text Box 12"/>
          <p:cNvSpPr txBox="1"/>
          <p:nvPr/>
        </p:nvSpPr>
        <p:spPr>
          <a:xfrm>
            <a:off x="1114425" y="3230563"/>
            <a:ext cx="81407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5000"/>
              </a:spcBef>
              <a:buNone/>
            </a:pP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解：∵△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ABC≌△DCB</a:t>
            </a:r>
            <a:endParaRPr lang="en-US" altLang="zh-CN" sz="28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25000"/>
              </a:spcBef>
              <a:buNone/>
            </a:pP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∴AB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DC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BC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CB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8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25000"/>
              </a:spcBef>
              <a:buNone/>
            </a:pP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AC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BD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是对应边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∠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与∠ 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，∠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ABC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与∠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DCB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zh-CN" altLang="en-US" sz="28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∠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ACB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与∠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DBC</a:t>
            </a:r>
            <a:r>
              <a:rPr lang="zh-CN" altLang="en-US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是对应角</a:t>
            </a:r>
            <a:r>
              <a:rPr lang="en-US" altLang="zh-CN" sz="2800" b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2536</Words>
  <Application>WPS 演示</Application>
  <PresentationFormat>宽屏</PresentationFormat>
  <Paragraphs>401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Calibri Light</vt:lpstr>
      <vt:lpstr>微软雅黑</vt:lpstr>
      <vt:lpstr>Times New Roman</vt:lpstr>
      <vt:lpstr>Arial Unicode MS</vt:lpstr>
      <vt:lpstr>Office 主题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LENOVO</cp:lastModifiedBy>
  <cp:revision>237</cp:revision>
  <dcterms:created xsi:type="dcterms:W3CDTF">2017-11-15T00:28:00Z</dcterms:created>
  <dcterms:modified xsi:type="dcterms:W3CDTF">2021-09-03T08:30:32Z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4BCF77334045418E8900532D1FF35D18</vt:lpwstr>
  </property>
</Properties>
</file>