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71" r:id="rId4"/>
    <p:sldId id="290" r:id="rId5"/>
    <p:sldId id="291" r:id="rId6"/>
    <p:sldId id="292" r:id="rId7"/>
    <p:sldId id="267" r:id="rId8"/>
    <p:sldId id="279" r:id="rId9"/>
    <p:sldId id="280" r:id="rId10"/>
    <p:sldId id="281" r:id="rId11"/>
    <p:sldId id="293" r:id="rId12"/>
    <p:sldId id="264" r:id="rId13"/>
    <p:sldId id="260" r:id="rId14"/>
    <p:sldId id="270" r:id="rId15"/>
    <p:sldId id="289" r:id="rId16"/>
    <p:sldId id="269" r:id="rId17"/>
    <p:sldId id="266" r:id="rId18"/>
    <p:sldId id="263" r:id="rId19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7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751"/>
    <a:srgbClr val="086134"/>
    <a:srgbClr val="0B7A3A"/>
    <a:srgbClr val="107D3E"/>
    <a:srgbClr val="FFFFFF"/>
    <a:srgbClr val="2BBE69"/>
    <a:srgbClr val="2C9D43"/>
    <a:srgbClr val="D9D9D9"/>
    <a:srgbClr val="33AF68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420" y="114"/>
      </p:cViewPr>
      <p:guideLst>
        <p:guide orient="horz" pos="216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830580" y="546735"/>
            <a:ext cx="2093595" cy="70548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 dirty="0"/>
              <a:t>请你输入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2200593" y="714375"/>
            <a:ext cx="8296275" cy="5429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圆角矩形 9"/>
          <p:cNvSpPr/>
          <p:nvPr userDrawn="1"/>
        </p:nvSpPr>
        <p:spPr>
          <a:xfrm>
            <a:off x="1644650" y="631190"/>
            <a:ext cx="2385695" cy="499745"/>
          </a:xfrm>
          <a:prstGeom prst="roundRect">
            <a:avLst>
              <a:gd name="adj" fmla="val 18158"/>
            </a:avLst>
          </a:prstGeom>
          <a:solidFill>
            <a:srgbClr val="008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63905" y="546735"/>
            <a:ext cx="3446780" cy="70548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思源黑体 CN Bold" panose="020B0800000000000000" charset="-122"/>
                <a:ea typeface="思源黑体 CN Bold" panose="020B0800000000000000" charset="-122"/>
              </a:defRPr>
            </a:lvl1pPr>
          </a:lstStyle>
          <a:p>
            <a:r>
              <a:rPr lang="zh-CN" altLang="en-US" dirty="0"/>
              <a:t>我是很长很长的标题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2022/7/18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515690" y="550615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2022/7/18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wmf"/><Relationship Id="rId2" Type="http://schemas.openxmlformats.org/officeDocument/2006/relationships/tags" Target="../tags/tag4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.bin"/><Relationship Id="rId2" Type="http://schemas.openxmlformats.org/officeDocument/2006/relationships/tags" Target="../tags/tag4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png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44311" y="2437945"/>
            <a:ext cx="661924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4800" b="1" smtClean="0">
                <a:latin typeface="思源黑体 CN Heavy" panose="020B0A00000000000000" charset="-122"/>
                <a:ea typeface="思源黑体 CN Heavy" panose="020B0A00000000000000" charset="-122"/>
                <a:cs typeface="思源黑体 CN Normal" panose="020B0400000000000000" charset="-122"/>
              </a:rPr>
              <a:t>1.2.2  真命题和假命题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00999" y="5050245"/>
            <a:ext cx="35820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浙教版</a:t>
            </a:r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   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Normal" panose="020B0400000000000000" charset="-122"/>
                <a:ea typeface="思源黑体 CN Normal" panose="020B0400000000000000" charset="-122"/>
                <a:cs typeface="思源黑体 CN Normal" panose="020B0400000000000000" charset="-122"/>
              </a:rPr>
              <a:t>八年级上册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Normal" panose="020B0400000000000000" charset="-122"/>
              <a:ea typeface="思源黑体 CN Normal" panose="020B0400000000000000" charset="-122"/>
              <a:cs typeface="思源黑体 CN Normal" panose="020B0400000000000000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51554" name="文本框 1"/>
          <p:cNvSpPr txBox="1"/>
          <p:nvPr/>
        </p:nvSpPr>
        <p:spPr>
          <a:xfrm>
            <a:off x="812800" y="1328420"/>
            <a:ext cx="10566400" cy="6937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（3）     =a(a为实数）.</a:t>
            </a:r>
          </a:p>
        </p:txBody>
      </p:sp>
      <p:graphicFrame>
        <p:nvGraphicFramePr>
          <p:cNvPr id="151555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717675" y="1482408"/>
          <a:ext cx="6746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4" imgW="316865" imgH="254000" progId="Equation.KSEE3">
                  <p:embed/>
                </p:oleObj>
              </mc:Choice>
              <mc:Fallback>
                <p:oleObj r:id="rId4" imgW="316865" imgH="254000" progId="Equation.KSEE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7675" y="1482408"/>
                        <a:ext cx="674688" cy="539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1556" name="组合 8"/>
          <p:cNvGrpSpPr/>
          <p:nvPr/>
        </p:nvGrpSpPr>
        <p:grpSpPr>
          <a:xfrm>
            <a:off x="812800" y="2344420"/>
            <a:ext cx="8204200" cy="1898650"/>
            <a:chOff x="1805" y="3564"/>
            <a:chExt cx="12920" cy="2990"/>
          </a:xfrm>
        </p:grpSpPr>
        <p:sp>
          <p:nvSpPr>
            <p:cNvPr id="151557" name="文本框 4"/>
            <p:cNvSpPr txBox="1"/>
            <p:nvPr/>
          </p:nvSpPr>
          <p:spPr>
            <a:xfrm>
              <a:off x="1805" y="3564"/>
              <a:ext cx="12920" cy="29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）是假命题.理由如下：</a:t>
              </a: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取a=-2，则  </a:t>
              </a: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也就是            ，所以这个命题是假命题。</a:t>
              </a:r>
            </a:p>
          </p:txBody>
        </p:sp>
        <p:graphicFrame>
          <p:nvGraphicFramePr>
            <p:cNvPr id="151558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4971" y="4659"/>
            <a:ext cx="6588" cy="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r:id="rId6" imgW="1828800" imgH="266700" progId="Equation.KSEE3">
                    <p:embed/>
                  </p:oleObj>
                </mc:Choice>
                <mc:Fallback>
                  <p:oleObj r:id="rId6" imgW="1828800" imgH="266700" progId="Equation.KSEE3">
                    <p:embed/>
                    <p:pic>
                      <p:nvPicPr>
                        <p:cNvPr id="0" name="图片 3081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971" y="4659"/>
                          <a:ext cx="6588" cy="9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1559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582" y="5600"/>
            <a:ext cx="1965" cy="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" r:id="rId8" imgW="545465" imgH="254000" progId="Equation.KSEE3">
                    <p:embed/>
                  </p:oleObj>
                </mc:Choice>
                <mc:Fallback>
                  <p:oleObj r:id="rId8" imgW="545465" imgH="254000" progId="Equation.KSEE3">
                    <p:embed/>
                    <p:pic>
                      <p:nvPicPr>
                        <p:cNvPr id="0" name="图片 3080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582" y="5600"/>
                          <a:ext cx="1965" cy="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333500" y="2275840"/>
            <a:ext cx="9065895" cy="230695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判断一个命题是真命题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可以从公理或定理出发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用逻辑推理的方法证明（公理和定理都是真命题）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判断一个命题是假命题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只要举出一个例子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说明该命题不成立就可以了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这种方法称为举反例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endParaRPr lang="zh-CN" altLang="en-US" sz="2400" b="1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课堂练习</a:t>
            </a:r>
          </a:p>
        </p:txBody>
      </p:sp>
      <p:sp>
        <p:nvSpPr>
          <p:cNvPr id="3" name="矩形 2"/>
          <p:cNvSpPr/>
          <p:nvPr/>
        </p:nvSpPr>
        <p:spPr>
          <a:xfrm>
            <a:off x="830580" y="1442720"/>
            <a:ext cx="10181590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36575" indent="-5365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．下列命题为假命题的是</a:t>
            </a: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．三角形的高是一条线段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．三角形任何两边的和大于第三边</a:t>
            </a:r>
          </a:p>
          <a:p>
            <a:pPr marL="536575" indent="3175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．三角形两边的和等于第三边</a:t>
            </a:r>
          </a:p>
          <a:p>
            <a:pPr marL="1078230" indent="-538480" fontAlgn="base">
              <a:lnSpc>
                <a:spcPct val="150000"/>
              </a:lnSpc>
            </a:pPr>
            <a:r>
              <a:rPr lang="en-US" altLang="zh-CN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strike="noStrike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．三角形的面积等于一条边的长与该边上的高的乘积的一半</a:t>
            </a:r>
          </a:p>
        </p:txBody>
      </p:sp>
      <p:sp>
        <p:nvSpPr>
          <p:cNvPr id="7" name="矩形 6"/>
          <p:cNvSpPr/>
          <p:nvPr/>
        </p:nvSpPr>
        <p:spPr>
          <a:xfrm>
            <a:off x="4685983" y="1610043"/>
            <a:ext cx="1008062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716915" y="1252220"/>
            <a:ext cx="9939020" cy="23069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algn="just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．如图：①∠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；②∠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＝∠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；③∠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＝∠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从以上三个条件中选出两个作为已知条件，另一个作为结论所组成的命题中，正确命题的个数为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625475" algn="just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  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	B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            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  </a:t>
            </a:r>
            <a:r>
              <a:rPr lang="en-US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	D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endParaRPr lang="zh-CN" altLang="zh-CN" sz="2400" b="1" strike="noStrike" kern="100" noProof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73338" y="2360295"/>
            <a:ext cx="6127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</a:p>
        </p:txBody>
      </p:sp>
      <p:sp>
        <p:nvSpPr>
          <p:cNvPr id="3" name="矩形 2"/>
          <p:cNvSpPr/>
          <p:nvPr/>
        </p:nvSpPr>
        <p:spPr>
          <a:xfrm>
            <a:off x="743585" y="3771900"/>
            <a:ext cx="10634345" cy="23069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．对于命题“如果∠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＋∠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90°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1≠∠2”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，能说明它是假命题的反例是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　　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</a:p>
          <a:p>
            <a:pPr marL="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50°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40°        B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50°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50°</a:t>
            </a:r>
          </a:p>
          <a:p>
            <a:pPr marL="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45°                 D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40°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，∠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40°</a:t>
            </a:r>
          </a:p>
        </p:txBody>
      </p:sp>
      <p:sp>
        <p:nvSpPr>
          <p:cNvPr id="5" name="矩形 4"/>
          <p:cNvSpPr/>
          <p:nvPr/>
        </p:nvSpPr>
        <p:spPr>
          <a:xfrm>
            <a:off x="2003878" y="4344670"/>
            <a:ext cx="7207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553720" y="1297305"/>
            <a:ext cx="8640763" cy="29686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fontAlgn="base">
              <a:lnSpc>
                <a:spcPct val="13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．已知三条不同的直线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在同一平面内，下列四个命题：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79705" indent="446405" fontAlgn="base">
              <a:lnSpc>
                <a:spcPct val="13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①如果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79705" indent="446405" fontAlgn="base">
              <a:lnSpc>
                <a:spcPct val="13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②如果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79705" indent="446405" fontAlgn="base">
              <a:lnSpc>
                <a:spcPct val="13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③如果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79705" indent="446405" fontAlgn="base">
              <a:lnSpc>
                <a:spcPct val="13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④如果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∥</a:t>
            </a:r>
            <a:r>
              <a:rPr lang="en-US" altLang="zh-CN" sz="2400" b="1" i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179705" indent="446405" fontAlgn="base">
              <a:lnSpc>
                <a:spcPct val="13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其中是真命题的是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填写所有真命题的序号</a:t>
            </a: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zh-CN" altLang="zh-CN" sz="2400" strike="noStrike" kern="100" noProof="1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01415" y="3538855"/>
            <a:ext cx="12954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①②④</a:t>
            </a:r>
          </a:p>
        </p:txBody>
      </p:sp>
      <p:sp>
        <p:nvSpPr>
          <p:cNvPr id="16385" name="矩形 1"/>
          <p:cNvSpPr/>
          <p:nvPr/>
        </p:nvSpPr>
        <p:spPr>
          <a:xfrm>
            <a:off x="562610" y="4598670"/>
            <a:ext cx="878522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539750" indent="-539750"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．对假命题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任何一个角的补角都不小于这个角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举反例，可以是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________________________________________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84985" y="5270183"/>
            <a:ext cx="70564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∠</a:t>
            </a:r>
            <a:r>
              <a:rPr lang="en-US" altLang="zh-CN" sz="2400" b="1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α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100°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∠</a:t>
            </a:r>
            <a:r>
              <a:rPr lang="en-US" altLang="zh-CN" sz="2400" b="1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α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的补角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∠</a:t>
            </a:r>
            <a:r>
              <a:rPr lang="en-US" altLang="zh-CN" sz="2400" b="1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β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80°</a:t>
            </a:r>
            <a:r>
              <a:rPr lang="zh-CN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∠</a:t>
            </a:r>
            <a:r>
              <a:rPr lang="en-US" altLang="zh-CN" sz="2400" b="1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β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&lt;∠</a:t>
            </a:r>
            <a:r>
              <a:rPr lang="en-US" altLang="zh-CN" sz="2400" b="1" i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α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sym typeface="+mn-ea"/>
              </a:rPr>
              <a:t>课堂练习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763270" y="1387475"/>
            <a:ext cx="9796145" cy="119888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625475" indent="-625475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．判断下列命题是真命题还是假命题，若是假命题，请举出反例．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981075" indent="-355600" fontAlgn="base">
              <a:lnSpc>
                <a:spcPct val="150000"/>
              </a:lnSpc>
              <a:spcAft>
                <a:spcPts val="0"/>
              </a:spcAft>
            </a:pPr>
            <a:r>
              <a:rPr lang="en-US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</a:t>
            </a:r>
            <a:r>
              <a:rPr lang="zh-CN" altLang="zh-CN" sz="2400" b="1" strike="noStrike" kern="100" noProof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经过直线外一点，有且只有一条直线与这条直线平行</a:t>
            </a:r>
            <a:r>
              <a:rPr lang="zh-CN" altLang="zh-CN" sz="2400" b="1" strike="noStrike" kern="100" noProof="1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  <a:endParaRPr lang="zh-CN" altLang="zh-CN" sz="2400" strike="noStrike" kern="100" noProof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45310" y="2886075"/>
            <a:ext cx="26225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 algn="just"/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解：真命题．</a:t>
            </a:r>
          </a:p>
        </p:txBody>
      </p:sp>
      <p:sp>
        <p:nvSpPr>
          <p:cNvPr id="3" name="矩形 2"/>
          <p:cNvSpPr/>
          <p:nvPr/>
        </p:nvSpPr>
        <p:spPr>
          <a:xfrm>
            <a:off x="2072958" y="4470400"/>
            <a:ext cx="6026150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zh-CN" altLang="en-US" sz="2400" b="1" strike="noStrike" kern="100" noProof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</a:t>
            </a:r>
            <a:r>
              <a:rPr lang="zh-CN" altLang="zh-CN" sz="2400" b="1" strike="noStrike" kern="100" noProof="1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假命题．如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＝－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</a:p>
          <a:p>
            <a:pPr indent="722630" algn="just" fontAlgn="base">
              <a:lnSpc>
                <a:spcPct val="150000"/>
              </a:lnSpc>
              <a:spcAft>
                <a:spcPts val="0"/>
              </a:spcAft>
            </a:pP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baseline="300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baseline="300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，但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≠</a:t>
            </a:r>
            <a:r>
              <a:rPr lang="en-US" altLang="zh-CN" sz="2400" b="1" i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.(</a:t>
            </a:r>
            <a:r>
              <a:rPr lang="zh-CN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举例不唯一</a:t>
            </a:r>
            <a:r>
              <a:rPr lang="en-US" altLang="zh-CN" sz="2400" b="1" strike="noStrike" kern="100" noProof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en-US" altLang="zh-CN" sz="2400" b="1" strike="noStrike" kern="100" noProof="1">
              <a:solidFill>
                <a:srgbClr val="FF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506" name="矩形 8"/>
          <p:cNvSpPr/>
          <p:nvPr/>
        </p:nvSpPr>
        <p:spPr>
          <a:xfrm>
            <a:off x="762953" y="3552825"/>
            <a:ext cx="7874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179705" indent="445770"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，那么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＝</a:t>
            </a:r>
            <a:r>
              <a:rPr lang="en-US" altLang="zh-CN" sz="2400" b="1" i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课堂总结</a:t>
            </a:r>
          </a:p>
        </p:txBody>
      </p:sp>
      <p:sp>
        <p:nvSpPr>
          <p:cNvPr id="39" name="圆角矩形 38"/>
          <p:cNvSpPr>
            <a:spLocks noChangeArrowheads="1"/>
          </p:cNvSpPr>
          <p:nvPr/>
        </p:nvSpPr>
        <p:spPr bwMode="auto">
          <a:xfrm>
            <a:off x="830263" y="2967038"/>
            <a:ext cx="1319213" cy="5505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命题</a:t>
            </a:r>
          </a:p>
        </p:txBody>
      </p:sp>
      <p:sp>
        <p:nvSpPr>
          <p:cNvPr id="45" name="左大括号 44"/>
          <p:cNvSpPr/>
          <p:nvPr/>
        </p:nvSpPr>
        <p:spPr>
          <a:xfrm>
            <a:off x="2345055" y="1980248"/>
            <a:ext cx="276225" cy="2524125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2740343" y="1784985"/>
            <a:ext cx="1452562" cy="286131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真命题</a:t>
            </a:r>
          </a:p>
          <a:p>
            <a:pPr>
              <a:lnSpc>
                <a:spcPct val="15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假命题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09085" y="2057400"/>
            <a:ext cx="730694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要判定一个命题是真命题，常常通过推理的方式，即根据已知事实来推断未知事实；也有一些命题是人们经过长期实践，公认为正确的.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3913823" y="1784668"/>
            <a:ext cx="195263" cy="762000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左大括号 3"/>
          <p:cNvSpPr/>
          <p:nvPr/>
        </p:nvSpPr>
        <p:spPr>
          <a:xfrm>
            <a:off x="3913823" y="3999548"/>
            <a:ext cx="195263" cy="762000"/>
          </a:xfrm>
          <a:prstGeom prst="leftBrac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09085" y="1581785"/>
            <a:ext cx="272288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正确的命题称为真命题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09085" y="3788410"/>
            <a:ext cx="297688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不正确的命题称为假命题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26865" y="4504690"/>
            <a:ext cx="6859270" cy="1014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说明假命题的方法：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举反例</a:t>
            </a:r>
          </a:p>
          <a:p>
            <a:pPr algn="l"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命题的反例是具备命题的条件，但不具备命题的结论的实例.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ldLvl="0" animBg="1"/>
      <p:bldP spid="45" grpId="0" bldLvl="0" animBg="1"/>
      <p:bldP spid="40" grpId="0"/>
      <p:bldP spid="5" grpId="0"/>
      <p:bldP spid="3" grpId="0" bldLvl="0" animBg="1"/>
      <p:bldP spid="4" grpId="0" bldLvl="0" animBg="1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57605" y="1619885"/>
            <a:ext cx="185928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6600">
                <a:solidFill>
                  <a:srgbClr val="086134"/>
                </a:solidFill>
                <a:latin typeface="思源黑体 CN Bold" panose="020B0800000000000000" charset="-122"/>
                <a:ea typeface="思源黑体 CN Bold" panose="020B0800000000000000" charset="-122"/>
                <a:cs typeface="思源黑体 CN Bold" panose="020B0800000000000000" charset="-122"/>
              </a:rPr>
              <a:t>谢谢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57605" y="2726690"/>
            <a:ext cx="3919984" cy="961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Bold" panose="020B0800000000000000" charset="-122"/>
              </a:rPr>
              <a:t>21世纪教育网（www.21cnjy.com) </a:t>
            </a:r>
          </a:p>
          <a:p>
            <a:pPr algn="l"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Bold" panose="020B0800000000000000" charset="-122"/>
              </a:rPr>
              <a:t>中小学教育资源网站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7605" y="3833495"/>
            <a:ext cx="52825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dirty="0" smtClean="0">
                <a:latin typeface="Times New Roman" panose="02020603050405020304" pitchFamily="18" charset="0"/>
                <a:ea typeface="思源黑体 CN Bold" panose="020B0800000000000000" charset="-122"/>
                <a:cs typeface="思源黑体 CN Normal" panose="020B0400000000000000" charset="-122"/>
              </a:rPr>
              <a:t>兼职招聘：</a:t>
            </a:r>
            <a:endParaRPr lang="zh-CN" altLang="en-US" sz="2000" dirty="0">
              <a:latin typeface="Times New Roman" panose="02020603050405020304" pitchFamily="18" charset="0"/>
              <a:ea typeface="思源黑体 CN Bold" panose="020B0800000000000000" charset="-122"/>
              <a:cs typeface="思源黑体 CN Normal" panose="020B0400000000000000" charset="-122"/>
            </a:endParaRPr>
          </a:p>
          <a:p>
            <a:r>
              <a:rPr lang="en-US" altLang="zh-CN" sz="2000" dirty="0">
                <a:latin typeface="Times New Roman" panose="02020603050405020304" pitchFamily="18" charset="0"/>
                <a:ea typeface="思源黑体 CN Bold" panose="020B0800000000000000" charset="-122"/>
                <a:cs typeface="思源黑体 CN Normal" panose="020B0400000000000000" charset="-122"/>
              </a:rPr>
              <a:t>https://www.21cnjy.com/recruitment/home/admin</a:t>
            </a:r>
            <a:endParaRPr lang="zh-CN" altLang="en-US" sz="2000" dirty="0">
              <a:latin typeface="Times New Roman" panose="02020603050405020304" pitchFamily="18" charset="0"/>
              <a:ea typeface="思源黑体 CN Bold" panose="020B0800000000000000" charset="-122"/>
              <a:cs typeface="思源黑体 CN Normal" panose="020B0400000000000000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教学目标</a:t>
            </a:r>
            <a:endParaRPr lang="zh-CN" altLang="en-US" dirty="0"/>
          </a:p>
        </p:txBody>
      </p:sp>
      <p:sp>
        <p:nvSpPr>
          <p:cNvPr id="100" name="文本框 99"/>
          <p:cNvSpPr txBox="1"/>
          <p:nvPr/>
        </p:nvSpPr>
        <p:spPr>
          <a:xfrm>
            <a:off x="967740" y="1553210"/>
            <a:ext cx="1003681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教学目标：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1、理解真命题、假命题、公理和定理的概念；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2、会在简单情况下判断一个命题的真假，会区分定理、公理和命题；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3、通过对真假命题的判断，培养学生树立科学严谨的学习方法。</a:t>
            </a:r>
          </a:p>
          <a:p>
            <a:pPr indent="0">
              <a:lnSpc>
                <a:spcPct val="150000"/>
              </a:lnSpc>
            </a:pPr>
            <a:endParaRPr lang="en-US" altLang="zh-CN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重点：判断一个命题的真假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难点：正确认识公理、定理、命题（真命题）和定义的区别。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新知导入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205990" y="2353310"/>
            <a:ext cx="553847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一般地，判断一件事情的句子,叫做命题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字魂43号-国朝手书" charset="0"/>
              </a:rPr>
              <a:t>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55395" y="1605915"/>
            <a:ext cx="2265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命题的定义：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14450" y="3171825"/>
            <a:ext cx="2265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2.</a:t>
            </a:r>
            <a:r>
              <a:rPr lang="zh-CN" altLang="en-US" sz="2400" b="1"/>
              <a:t>命题的结构：</a:t>
            </a:r>
          </a:p>
        </p:txBody>
      </p:sp>
      <p:sp>
        <p:nvSpPr>
          <p:cNvPr id="42" name="矩形 41"/>
          <p:cNvSpPr/>
          <p:nvPr/>
        </p:nvSpPr>
        <p:spPr>
          <a:xfrm>
            <a:off x="2205990" y="3942715"/>
            <a:ext cx="5046980" cy="9772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条件：已知事项</a:t>
            </a:r>
          </a:p>
          <a:p>
            <a:pPr>
              <a:lnSpc>
                <a:spcPct val="120000"/>
              </a:lnSpc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结论：由已知事项推出的事项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49375" y="5086985"/>
            <a:ext cx="2265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/>
              <a:t>命题的形式：</a:t>
            </a:r>
          </a:p>
        </p:txBody>
      </p:sp>
      <p:sp>
        <p:nvSpPr>
          <p:cNvPr id="44" name="矩形 43"/>
          <p:cNvSpPr/>
          <p:nvPr/>
        </p:nvSpPr>
        <p:spPr>
          <a:xfrm>
            <a:off x="2225040" y="5857875"/>
            <a:ext cx="34182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……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新知讲解</a:t>
            </a:r>
          </a:p>
        </p:txBody>
      </p:sp>
      <p:sp>
        <p:nvSpPr>
          <p:cNvPr id="139266" name="文本框 1"/>
          <p:cNvSpPr txBox="1"/>
          <p:nvPr/>
        </p:nvSpPr>
        <p:spPr>
          <a:xfrm>
            <a:off x="891540" y="1322070"/>
            <a:ext cx="1000760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分别说出下列命题的条件和结论。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(1)三角形的两边之和大于第三边；</a:t>
            </a:r>
          </a:p>
          <a:p>
            <a:pPr>
              <a:lnSpc>
                <a:spcPct val="150000"/>
              </a:lnSpc>
            </a:pP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(2)三角形的三个内角的和等于180°；</a:t>
            </a:r>
          </a:p>
          <a:p>
            <a:pPr>
              <a:lnSpc>
                <a:spcPct val="150000"/>
              </a:lnSpc>
            </a:pP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(3)两点确定一条直线；</a:t>
            </a:r>
          </a:p>
          <a:p>
            <a:pPr>
              <a:lnSpc>
                <a:spcPct val="150000"/>
              </a:lnSpc>
            </a:pP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(4)对于任何实数 x,   x</a:t>
            </a:r>
            <a:r>
              <a:rPr lang="zh-CN" altLang="en-US" sz="2400" b="1" baseline="30000"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＜0.</a:t>
            </a:r>
          </a:p>
        </p:txBody>
      </p:sp>
      <p:sp>
        <p:nvSpPr>
          <p:cNvPr id="139267" name="文本框 2"/>
          <p:cNvSpPr txBox="1"/>
          <p:nvPr/>
        </p:nvSpPr>
        <p:spPr>
          <a:xfrm>
            <a:off x="1285240" y="2480310"/>
            <a:ext cx="77863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条件是：三角形的两边之和，结论是：大于第三边；</a:t>
            </a:r>
          </a:p>
        </p:txBody>
      </p:sp>
      <p:sp>
        <p:nvSpPr>
          <p:cNvPr id="139268" name="文本框 4"/>
          <p:cNvSpPr txBox="1"/>
          <p:nvPr/>
        </p:nvSpPr>
        <p:spPr>
          <a:xfrm>
            <a:off x="1285240" y="3540760"/>
            <a:ext cx="77152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条件是：三角形三个内角的和，结论是：等于180°；</a:t>
            </a:r>
          </a:p>
        </p:txBody>
      </p:sp>
      <p:sp>
        <p:nvSpPr>
          <p:cNvPr id="139269" name="文本框 5"/>
          <p:cNvSpPr txBox="1"/>
          <p:nvPr/>
        </p:nvSpPr>
        <p:spPr>
          <a:xfrm>
            <a:off x="1285240" y="4669790"/>
            <a:ext cx="655193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条件是：已知两点，结论是：确定一条直线；</a:t>
            </a:r>
          </a:p>
        </p:txBody>
      </p:sp>
      <p:sp>
        <p:nvSpPr>
          <p:cNvPr id="139270" name="文本框 6"/>
          <p:cNvSpPr txBox="1"/>
          <p:nvPr/>
        </p:nvSpPr>
        <p:spPr>
          <a:xfrm>
            <a:off x="1285240" y="5798820"/>
            <a:ext cx="60210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条件是：任何实数x，结论是：x</a:t>
            </a:r>
            <a:r>
              <a:rPr lang="zh-CN" altLang="en-US" sz="2400" b="1" baseline="300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＜0；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/>
      <p:bldP spid="139268" grpId="0"/>
      <p:bldP spid="139269" grpId="0"/>
      <p:bldP spid="1392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269365" y="1452245"/>
            <a:ext cx="536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上述命题中，哪些正确？哪些不正确？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60500" y="2297430"/>
            <a:ext cx="79521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命题（1）（2）（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是正确的，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命题（4）是不正确的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057400" y="3375660"/>
            <a:ext cx="6757670" cy="6076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正确的命题称为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真命题</a:t>
            </a:r>
            <a:r>
              <a:rPr lang="zh-CN" altLang="en-US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,不正确的命题称为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假命题</a:t>
            </a:r>
            <a:r>
              <a:rPr lang="zh-CN" altLang="en-US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69365" y="4568825"/>
            <a:ext cx="940562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要判定一个命题是真命题，常常通过推理的方式，即根据已知事实来推断未知事实；也有一些命题是人们经过长期实践，公认为正确的.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00367" name="圆角矩形 100366"/>
          <p:cNvSpPr/>
          <p:nvPr/>
        </p:nvSpPr>
        <p:spPr>
          <a:xfrm>
            <a:off x="1422400" y="4732655"/>
            <a:ext cx="9107805" cy="1656080"/>
          </a:xfrm>
          <a:prstGeom prst="roundRect">
            <a:avLst>
              <a:gd name="adj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t" anchorCtr="0"/>
          <a:lstStyle/>
          <a:p>
            <a:pPr algn="ctr"/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357" name="Text Box 21"/>
          <p:cNvSpPr txBox="1"/>
          <p:nvPr/>
        </p:nvSpPr>
        <p:spPr>
          <a:xfrm>
            <a:off x="1593850" y="1492568"/>
            <a:ext cx="7683500" cy="319214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这几个命题哪些是真命题？哪些是假命题？</a:t>
            </a:r>
          </a:p>
          <a:p>
            <a:pPr>
              <a:lnSpc>
                <a:spcPct val="14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如果两个角相等，那么它们是对顶角；</a:t>
            </a:r>
          </a:p>
          <a:p>
            <a:pPr>
              <a:lnSpc>
                <a:spcPct val="14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＞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＞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那么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=</a:t>
            </a:r>
            <a:r>
              <a:rPr lang="en-US" altLang="zh-CN" sz="24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</a:p>
          <a:p>
            <a:pPr>
              <a:lnSpc>
                <a:spcPct val="14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两角和其中一角的对边对应相等的两个三角形全等；</a:t>
            </a:r>
          </a:p>
          <a:p>
            <a:pPr>
              <a:lnSpc>
                <a:spcPct val="140000"/>
              </a:lnSpc>
            </a:pP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全等三角形的面积相等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</a:p>
        </p:txBody>
      </p:sp>
      <p:sp>
        <p:nvSpPr>
          <p:cNvPr id="62469" name="Rectangle 5"/>
          <p:cNvSpPr/>
          <p:nvPr/>
        </p:nvSpPr>
        <p:spPr>
          <a:xfrm>
            <a:off x="8128953" y="2154238"/>
            <a:ext cx="13906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假命题</a:t>
            </a:r>
          </a:p>
        </p:txBody>
      </p:sp>
      <p:sp>
        <p:nvSpPr>
          <p:cNvPr id="62470" name="Rectangle 6"/>
          <p:cNvSpPr/>
          <p:nvPr/>
        </p:nvSpPr>
        <p:spPr>
          <a:xfrm>
            <a:off x="8128953" y="2708910"/>
            <a:ext cx="13906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假命题</a:t>
            </a:r>
          </a:p>
        </p:txBody>
      </p:sp>
      <p:sp>
        <p:nvSpPr>
          <p:cNvPr id="62471" name="Rectangle 7"/>
          <p:cNvSpPr/>
          <p:nvPr/>
        </p:nvSpPr>
        <p:spPr>
          <a:xfrm>
            <a:off x="8128953" y="3641725"/>
            <a:ext cx="13906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真命题</a:t>
            </a:r>
          </a:p>
        </p:txBody>
      </p:sp>
      <p:sp>
        <p:nvSpPr>
          <p:cNvPr id="62472" name="Rectangle 8"/>
          <p:cNvSpPr/>
          <p:nvPr/>
        </p:nvSpPr>
        <p:spPr>
          <a:xfrm>
            <a:off x="8128953" y="4168775"/>
            <a:ext cx="13906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真命题</a:t>
            </a:r>
          </a:p>
        </p:txBody>
      </p:sp>
      <p:sp>
        <p:nvSpPr>
          <p:cNvPr id="62474" name="Rectangle 10"/>
          <p:cNvSpPr/>
          <p:nvPr/>
        </p:nvSpPr>
        <p:spPr>
          <a:xfrm>
            <a:off x="1738313" y="4981893"/>
            <a:ext cx="35782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说明假命题的方法：</a:t>
            </a:r>
          </a:p>
        </p:txBody>
      </p:sp>
      <p:sp>
        <p:nvSpPr>
          <p:cNvPr id="62475" name="Rectangle 11"/>
          <p:cNvSpPr/>
          <p:nvPr/>
        </p:nvSpPr>
        <p:spPr>
          <a:xfrm>
            <a:off x="5011738" y="4973955"/>
            <a:ext cx="1358900" cy="52197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举反例</a:t>
            </a:r>
          </a:p>
        </p:txBody>
      </p:sp>
      <p:sp>
        <p:nvSpPr>
          <p:cNvPr id="62476" name="AutoShape 12"/>
          <p:cNvSpPr/>
          <p:nvPr/>
        </p:nvSpPr>
        <p:spPr>
          <a:xfrm>
            <a:off x="5811838" y="5086668"/>
            <a:ext cx="2149475" cy="635000"/>
          </a:xfrm>
          <a:custGeom>
            <a:avLst/>
            <a:gdLst/>
            <a:ahLst/>
            <a:cxnLst>
              <a:cxn ang="0">
                <a:pos x="15805" y="12239"/>
              </a:cxn>
              <a:cxn ang="0">
                <a:pos x="16008" y="10800"/>
              </a:cxn>
              <a:cxn ang="0">
                <a:pos x="10800" y="5592"/>
              </a:cxn>
              <a:cxn ang="0">
                <a:pos x="9461" y="5766"/>
              </a:cxn>
              <a:cxn ang="0">
                <a:pos x="8024" y="362"/>
              </a:cxn>
              <a:cxn ang="0">
                <a:pos x="10800" y="0"/>
              </a:cxn>
              <a:cxn ang="0">
                <a:pos x="21600" y="10800"/>
              </a:cxn>
              <a:cxn ang="0">
                <a:pos x="21179" y="13785"/>
              </a:cxn>
              <a:cxn ang="0">
                <a:pos x="23773" y="14532"/>
              </a:cxn>
              <a:cxn ang="0">
                <a:pos x="16973" y="18294"/>
              </a:cxn>
              <a:cxn ang="0">
                <a:pos x="13210" y="11493"/>
              </a:cxn>
              <a:cxn ang="0">
                <a:pos x="15805" y="12239"/>
              </a:cxn>
            </a:cxnLst>
            <a:rect l="0" t="0" r="0" b="0"/>
            <a:pathLst>
              <a:path w="21600" h="21600">
                <a:moveTo>
                  <a:pt x="15805" y="12239"/>
                </a:moveTo>
                <a:cubicBezTo>
                  <a:pt x="15939" y="11771"/>
                  <a:pt x="16008" y="11287"/>
                  <a:pt x="16008" y="10800"/>
                </a:cubicBezTo>
                <a:cubicBezTo>
                  <a:pt x="16008" y="7923"/>
                  <a:pt x="13676" y="5592"/>
                  <a:pt x="10800" y="5592"/>
                </a:cubicBezTo>
                <a:cubicBezTo>
                  <a:pt x="10348" y="5591"/>
                  <a:pt x="9898" y="5650"/>
                  <a:pt x="9461" y="5766"/>
                </a:cubicBezTo>
                <a:lnTo>
                  <a:pt x="8024" y="362"/>
                </a:lnTo>
                <a:cubicBezTo>
                  <a:pt x="8930" y="121"/>
                  <a:pt x="9863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809"/>
                  <a:pt x="21458" y="12814"/>
                  <a:pt x="21179" y="13785"/>
                </a:cubicBezTo>
                <a:lnTo>
                  <a:pt x="23773" y="14532"/>
                </a:lnTo>
                <a:lnTo>
                  <a:pt x="16973" y="18294"/>
                </a:lnTo>
                <a:lnTo>
                  <a:pt x="13210" y="11493"/>
                </a:lnTo>
                <a:lnTo>
                  <a:pt x="15805" y="12239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477" name="Rectangle 13"/>
          <p:cNvSpPr/>
          <p:nvPr/>
        </p:nvSpPr>
        <p:spPr>
          <a:xfrm>
            <a:off x="1797685" y="5784850"/>
            <a:ext cx="83578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命题的反例是具备命题的条件，但不具备命题的结论的实例.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/>
      <p:bldP spid="62469" grpId="0"/>
      <p:bldP spid="62470" grpId="0"/>
      <p:bldP spid="62471" grpId="0"/>
      <p:bldP spid="62472" grpId="0"/>
      <p:bldP spid="62474" grpId="0"/>
      <p:bldP spid="62475" grpId="0" bldLvl="0" animBg="1"/>
      <p:bldP spid="624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新知讲解</a:t>
            </a:r>
            <a:endParaRPr lang="zh-CN" altLang="en-US" dirty="0"/>
          </a:p>
        </p:txBody>
      </p:sp>
      <p:sp>
        <p:nvSpPr>
          <p:cNvPr id="145410" name="文本框 1"/>
          <p:cNvSpPr txBox="1"/>
          <p:nvPr/>
        </p:nvSpPr>
        <p:spPr>
          <a:xfrm>
            <a:off x="713740" y="1600200"/>
            <a:ext cx="1056640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例2 判断下列命题的真假，并说明理由.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）三角形一条边的两个顶点到这条边上的中线所在直线的距离相等.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（2）一组对边平行，另一组对边相等的四边形是平行四边形。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（3）     =a(a为实数）.</a:t>
            </a:r>
          </a:p>
        </p:txBody>
      </p:sp>
      <p:graphicFrame>
        <p:nvGraphicFramePr>
          <p:cNvPr id="145411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439545" y="3359150"/>
          <a:ext cx="6746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r:id="rId4" imgW="316865" imgH="254000" progId="Equation.KSEE3">
                  <p:embed/>
                </p:oleObj>
              </mc:Choice>
              <mc:Fallback>
                <p:oleObj r:id="rId4" imgW="316865" imgH="254000" progId="Equation.KSEE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39545" y="3359150"/>
                        <a:ext cx="674688" cy="539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47458" name="文本框 1"/>
          <p:cNvSpPr txBox="1"/>
          <p:nvPr/>
        </p:nvSpPr>
        <p:spPr>
          <a:xfrm>
            <a:off x="396240" y="1252220"/>
            <a:ext cx="11171238" cy="6937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）三角形一条边的两个顶点到这条边上的中线所在直线的距离相等.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7459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4328" y="2360295"/>
            <a:ext cx="2416175" cy="19081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3" name="组合 12"/>
          <p:cNvGrpSpPr/>
          <p:nvPr/>
        </p:nvGrpSpPr>
        <p:grpSpPr>
          <a:xfrm>
            <a:off x="561340" y="2025333"/>
            <a:ext cx="9942513" cy="4699000"/>
            <a:chOff x="1805" y="3242"/>
            <a:chExt cx="15658" cy="7400"/>
          </a:xfrm>
        </p:grpSpPr>
        <p:sp>
          <p:nvSpPr>
            <p:cNvPr id="147461" name="文本框 2"/>
            <p:cNvSpPr txBox="1"/>
            <p:nvPr/>
          </p:nvSpPr>
          <p:spPr>
            <a:xfrm>
              <a:off x="1805" y="3242"/>
              <a:ext cx="15659" cy="74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解（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）是真命题.理由如下：</a:t>
              </a: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如图，在△ABC中，AD是BC边上的中线，</a:t>
              </a: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BE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⊥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AD,CF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⊥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AD.</a:t>
              </a:r>
            </a:p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∵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△ABD和△ACD的面积相等，</a:t>
              </a: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而△ABD的面积为   AD·BE，△ACD的面积为   AD·CF，</a:t>
              </a:r>
            </a:p>
            <a:p>
              <a:pPr>
                <a:lnSpc>
                  <a:spcPct val="20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∴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AD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BE=    AD</a:t>
              </a: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·C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F,</a:t>
              </a:r>
            </a:p>
            <a:p>
              <a:pPr>
                <a:lnSpc>
                  <a:spcPct val="17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∴</a:t>
              </a:r>
              <a:r>
                <a:rPr lang="zh-CN" altLang="en-US" sz="28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BE=CF. 所以这个命题是真命题.</a:t>
              </a:r>
            </a:p>
          </p:txBody>
        </p:sp>
        <p:graphicFrame>
          <p:nvGraphicFramePr>
            <p:cNvPr id="147462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318" y="6905"/>
            <a:ext cx="548" cy="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1" r:id="rId5" imgW="152400" imgH="393700" progId="Equation.KSEE3">
                    <p:embed/>
                  </p:oleObj>
                </mc:Choice>
                <mc:Fallback>
                  <p:oleObj r:id="rId5" imgW="152400" imgH="3937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318" y="6905"/>
                          <a:ext cx="548" cy="1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63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3025" y="6905"/>
            <a:ext cx="548" cy="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r:id="rId7" imgW="152400" imgH="393700" progId="Equation.KSEE3">
                    <p:embed/>
                  </p:oleObj>
                </mc:Choice>
                <mc:Fallback>
                  <p:oleObj r:id="rId7" imgW="152400" imgH="393700" progId="Equation.KSEE3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3025" y="6905"/>
                          <a:ext cx="548" cy="1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64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2478" y="8193"/>
            <a:ext cx="548" cy="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r:id="rId8" imgW="152400" imgH="393700" progId="Equation.KSEE3">
                    <p:embed/>
                  </p:oleObj>
                </mc:Choice>
                <mc:Fallback>
                  <p:oleObj r:id="rId8" imgW="152400" imgH="393700" progId="Equation.KSEE3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78" y="8193"/>
                          <a:ext cx="548" cy="1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65" name="对象 42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5218" y="8321"/>
            <a:ext cx="548" cy="1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" r:id="rId9" imgW="152400" imgH="393700" progId="Equation.KSEE3">
                    <p:embed/>
                  </p:oleObj>
                </mc:Choice>
                <mc:Fallback>
                  <p:oleObj r:id="rId9" imgW="152400" imgH="393700" progId="Equation.KSEE3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18" y="8321"/>
                          <a:ext cx="548" cy="1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ym typeface="+mn-ea"/>
              </a:rPr>
              <a:t>新知讲解</a:t>
            </a:r>
            <a:endParaRPr lang="zh-CN" altLang="en-US"/>
          </a:p>
        </p:txBody>
      </p:sp>
      <p:sp>
        <p:nvSpPr>
          <p:cNvPr id="149506" name="文本框 1"/>
          <p:cNvSpPr txBox="1"/>
          <p:nvPr/>
        </p:nvSpPr>
        <p:spPr>
          <a:xfrm>
            <a:off x="830580" y="1252220"/>
            <a:ext cx="10002838" cy="6937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（2）一组对边平行，另一组对边相等的四边形是平行四边形。</a:t>
            </a:r>
            <a:endParaRPr lang="zh-CN" altLang="en-US" sz="28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9507" name="文本框 2"/>
          <p:cNvSpPr txBox="1"/>
          <p:nvPr/>
        </p:nvSpPr>
        <p:spPr>
          <a:xfrm>
            <a:off x="830580" y="2155508"/>
            <a:ext cx="10655300" cy="1898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（2）是假命题.理由如下：</a:t>
            </a:r>
          </a:p>
          <a:p>
            <a:pPr>
              <a:lnSpc>
                <a:spcPct val="14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如图，在四边形ABCD中，AD</a:t>
            </a:r>
            <a:r>
              <a:rPr lang="zh-CN" altLang="en-US" sz="2800" b="1" i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∥</a:t>
            </a: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BC，AB=DC.</a:t>
            </a:r>
          </a:p>
          <a:p>
            <a:pPr>
              <a:lnSpc>
                <a:spcPct val="14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但四边形ABCD不是平行四边形，所以这个命题是假命题.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3248343" y="4355783"/>
            <a:ext cx="3470275" cy="2046287"/>
            <a:chOff x="5613" y="6913"/>
            <a:chExt cx="5465" cy="3222"/>
          </a:xfrm>
        </p:grpSpPr>
        <p:sp>
          <p:nvSpPr>
            <p:cNvPr id="3" name="梯形 2"/>
            <p:cNvSpPr/>
            <p:nvPr/>
          </p:nvSpPr>
          <p:spPr>
            <a:xfrm>
              <a:off x="6202" y="7530"/>
              <a:ext cx="4320" cy="2260"/>
            </a:xfrm>
            <a:prstGeom prst="trapezoid">
              <a:avLst>
                <a:gd name="adj" fmla="val 4440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/>
              <a:endParaRPr lang="zh-CN" altLang="en-US" strike="noStrike" noProof="1"/>
            </a:p>
          </p:txBody>
        </p:sp>
        <p:sp>
          <p:nvSpPr>
            <p:cNvPr id="149510" name="文本框 2"/>
            <p:cNvSpPr txBox="1"/>
            <p:nvPr/>
          </p:nvSpPr>
          <p:spPr>
            <a:xfrm>
              <a:off x="6785" y="6913"/>
              <a:ext cx="58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000" b="1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</a:p>
          </p:txBody>
        </p:sp>
        <p:sp>
          <p:nvSpPr>
            <p:cNvPr id="149511" name="文本框 4"/>
            <p:cNvSpPr txBox="1"/>
            <p:nvPr/>
          </p:nvSpPr>
          <p:spPr>
            <a:xfrm>
              <a:off x="5613" y="9313"/>
              <a:ext cx="56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000" b="1">
                  <a:latin typeface="微软雅黑" panose="020B0503020204020204" pitchFamily="34" charset="-122"/>
                  <a:ea typeface="微软雅黑" panose="020B0503020204020204" pitchFamily="34" charset="-122"/>
                  <a:sym typeface="字魂43号-国朝手书" charset="0"/>
                </a:rPr>
                <a:t>B</a:t>
              </a:r>
            </a:p>
          </p:txBody>
        </p:sp>
        <p:sp>
          <p:nvSpPr>
            <p:cNvPr id="149512" name="文本框 5"/>
            <p:cNvSpPr txBox="1"/>
            <p:nvPr/>
          </p:nvSpPr>
          <p:spPr>
            <a:xfrm>
              <a:off x="10522" y="9313"/>
              <a:ext cx="55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000" b="1">
                  <a:latin typeface="微软雅黑" panose="020B0503020204020204" pitchFamily="34" charset="-122"/>
                  <a:ea typeface="微软雅黑" panose="020B0503020204020204" pitchFamily="34" charset="-122"/>
                  <a:sym typeface="字魂43号-国朝手书" charset="0"/>
                </a:rPr>
                <a:t>C</a:t>
              </a:r>
            </a:p>
          </p:txBody>
        </p:sp>
        <p:sp>
          <p:nvSpPr>
            <p:cNvPr id="149513" name="文本框 6"/>
            <p:cNvSpPr txBox="1"/>
            <p:nvPr/>
          </p:nvSpPr>
          <p:spPr>
            <a:xfrm>
              <a:off x="9421" y="6953"/>
              <a:ext cx="60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000" b="1">
                  <a:latin typeface="微软雅黑" panose="020B0503020204020204" pitchFamily="34" charset="-122"/>
                  <a:ea typeface="微软雅黑" panose="020B0503020204020204" pitchFamily="34" charset="-122"/>
                  <a:sym typeface="字魂43号-国朝手书" charset="0"/>
                </a:rPr>
                <a:t>D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Q4NTgwYzljODhiNzg5ZDA2ZGMwN2ZlNTU1NzIyNTU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1237</Words>
  <Application>Microsoft Office PowerPoint</Application>
  <PresentationFormat>宽屏</PresentationFormat>
  <Paragraphs>130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思源黑体 CN Bold</vt:lpstr>
      <vt:lpstr>思源黑体 CN Heavy</vt:lpstr>
      <vt:lpstr>思源黑体 CN Normal</vt:lpstr>
      <vt:lpstr>微软雅黑</vt:lpstr>
      <vt:lpstr>字魂43号-国朝手书</vt:lpstr>
      <vt:lpstr>Arial</vt:lpstr>
      <vt:lpstr>Times New Roman</vt:lpstr>
      <vt:lpstr>Wingdings</vt:lpstr>
      <vt:lpstr>Office 主题​​</vt:lpstr>
      <vt:lpstr>WPS 公式 3.0</vt:lpstr>
      <vt:lpstr>PowerPoint 演示文稿</vt:lpstr>
      <vt:lpstr>教学目标</vt:lpstr>
      <vt:lpstr>新知导入</vt:lpstr>
      <vt:lpstr>新知讲解</vt:lpstr>
      <vt:lpstr>新知讲解</vt:lpstr>
      <vt:lpstr>新知讲解</vt:lpstr>
      <vt:lpstr>新知讲解</vt:lpstr>
      <vt:lpstr>新知讲解</vt:lpstr>
      <vt:lpstr>新知讲解</vt:lpstr>
      <vt:lpstr>新知讲解</vt:lpstr>
      <vt:lpstr>新知讲解</vt:lpstr>
      <vt:lpstr>课堂练习</vt:lpstr>
      <vt:lpstr>课堂练习</vt:lpstr>
      <vt:lpstr>课堂练习</vt:lpstr>
      <vt:lpstr>课堂练习</vt:lpstr>
      <vt:lpstr>课堂总结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</cp:lastModifiedBy>
  <cp:revision>227</cp:revision>
  <dcterms:created xsi:type="dcterms:W3CDTF">2019-06-19T02:08:00Z</dcterms:created>
  <dcterms:modified xsi:type="dcterms:W3CDTF">2022-07-18T06:53:01Z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42E011E22E5348EF88713F789B16BA04</vt:lpwstr>
  </property>
</Properties>
</file>