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71" r:id="rId4"/>
    <p:sldId id="291" r:id="rId5"/>
    <p:sldId id="290" r:id="rId6"/>
    <p:sldId id="292" r:id="rId7"/>
    <p:sldId id="267" r:id="rId8"/>
    <p:sldId id="297" r:id="rId9"/>
    <p:sldId id="294" r:id="rId10"/>
    <p:sldId id="295" r:id="rId11"/>
    <p:sldId id="279" r:id="rId12"/>
    <p:sldId id="280" r:id="rId13"/>
    <p:sldId id="282" r:id="rId14"/>
    <p:sldId id="298" r:id="rId15"/>
    <p:sldId id="264" r:id="rId16"/>
    <p:sldId id="269" r:id="rId17"/>
    <p:sldId id="260" r:id="rId18"/>
    <p:sldId id="270" r:id="rId19"/>
    <p:sldId id="289" r:id="rId20"/>
    <p:sldId id="296" r:id="rId21"/>
    <p:sldId id="266" r:id="rId22"/>
    <p:sldId id="263" r:id="rId23"/>
  </p:sldIdLst>
  <p:sldSz cx="12192000" cy="6858000"/>
  <p:notesSz cx="6858000" cy="9144000"/>
  <p:custDataLst>
    <p:tags r:id="rId2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7">
          <p15:clr>
            <a:srgbClr val="A4A3A4"/>
          </p15:clr>
        </p15:guide>
        <p15:guide id="2" pos="380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751"/>
    <a:srgbClr val="086134"/>
    <a:srgbClr val="0B7A3A"/>
    <a:srgbClr val="107D3E"/>
    <a:srgbClr val="FFFFFF"/>
    <a:srgbClr val="2BBE69"/>
    <a:srgbClr val="2C9D43"/>
    <a:srgbClr val="D9D9D9"/>
    <a:srgbClr val="33AF68"/>
    <a:srgbClr val="DCD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420" y="114"/>
      </p:cViewPr>
      <p:guideLst>
        <p:guide orient="horz" pos="2157"/>
        <p:guide pos="380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3.xml"/><Relationship Id="rId4" Type="http://schemas.openxmlformats.org/officeDocument/2006/relationships/tags" Target="../tags/tag2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2022/7/18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2022/7/18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占位符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830580" y="546735"/>
            <a:ext cx="2093595" cy="705485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思源黑体 CN Bold" panose="020B0800000000000000" charset="-122"/>
                <a:ea typeface="思源黑体 CN Bold" panose="020B0800000000000000" charset="-122"/>
              </a:defRPr>
            </a:lvl1pPr>
          </a:lstStyle>
          <a:p>
            <a:r>
              <a:rPr lang="zh-CN" altLang="en-US" dirty="0"/>
              <a:t>请你输入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图片 99"/>
          <p:cNvPicPr/>
          <p:nvPr userDrawn="1"/>
        </p:nvPicPr>
        <p:blipFill>
          <a:blip r:embed="rId3"/>
          <a:stretch>
            <a:fillRect/>
          </a:stretch>
        </p:blipFill>
        <p:spPr>
          <a:xfrm>
            <a:off x="2200593" y="714375"/>
            <a:ext cx="8296275" cy="5429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圆角矩形 9"/>
          <p:cNvSpPr/>
          <p:nvPr userDrawn="1"/>
        </p:nvSpPr>
        <p:spPr>
          <a:xfrm>
            <a:off x="1644650" y="631190"/>
            <a:ext cx="2385695" cy="499745"/>
          </a:xfrm>
          <a:prstGeom prst="roundRect">
            <a:avLst>
              <a:gd name="adj" fmla="val 18158"/>
            </a:avLst>
          </a:prstGeom>
          <a:solidFill>
            <a:srgbClr val="0087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标题占位符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63905" y="546735"/>
            <a:ext cx="3446780" cy="705485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思源黑体 CN Bold" panose="020B0800000000000000" charset="-122"/>
                <a:ea typeface="思源黑体 CN Bold" panose="020B0800000000000000" charset="-122"/>
              </a:defRPr>
            </a:lvl1pPr>
          </a:lstStyle>
          <a:p>
            <a:r>
              <a:rPr lang="zh-CN" altLang="en-US" dirty="0"/>
              <a:t>我是很长很长的标题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2022/7/18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2022/7/18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2022/7/18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18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9D9D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515690" y="550615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2022/7/18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5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5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743676" y="2497635"/>
            <a:ext cx="539496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4800" b="1" smtClean="0">
                <a:latin typeface="思源黑体 CN Heavy" panose="020B0A00000000000000" charset="-122"/>
                <a:ea typeface="思源黑体 CN Heavy" panose="020B0A00000000000000" charset="-122"/>
                <a:cs typeface="思源黑体 CN Normal" panose="020B0400000000000000" charset="-122"/>
              </a:rPr>
              <a:t>1.2.1  定义与命题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00999" y="5050245"/>
            <a:ext cx="358203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Normal" panose="020B0400000000000000" charset="-122"/>
                <a:ea typeface="思源黑体 CN Normal" panose="020B0400000000000000" charset="-122"/>
                <a:cs typeface="思源黑体 CN Normal" panose="020B0400000000000000" charset="-122"/>
              </a:rPr>
              <a:t>浙教版</a:t>
            </a:r>
            <a:r>
              <a:rPr lang="en-US" altLang="zh-CN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Normal" panose="020B0400000000000000" charset="-122"/>
                <a:ea typeface="思源黑体 CN Normal" panose="020B0400000000000000" charset="-122"/>
                <a:cs typeface="思源黑体 CN Normal" panose="020B0400000000000000" charset="-122"/>
              </a:rPr>
              <a:t>   </a:t>
            </a:r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Normal" panose="020B0400000000000000" charset="-122"/>
                <a:ea typeface="思源黑体 CN Normal" panose="020B0400000000000000" charset="-122"/>
                <a:cs typeface="思源黑体 CN Normal" panose="020B0400000000000000" charset="-122"/>
              </a:rPr>
              <a:t>八年级上册</a:t>
            </a:r>
            <a:endParaRPr lang="zh-CN" alt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思源黑体 CN Normal" panose="020B0400000000000000" charset="-122"/>
              <a:ea typeface="思源黑体 CN Normal" panose="020B0400000000000000" charset="-122"/>
              <a:cs typeface="思源黑体 CN Normal" panose="020B0400000000000000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ym typeface="+mn-ea"/>
              </a:rPr>
              <a:t>新知讲解</a:t>
            </a:r>
            <a:endParaRPr lang="zh-CN" altLang="en-US"/>
          </a:p>
        </p:txBody>
      </p:sp>
      <p:sp>
        <p:nvSpPr>
          <p:cNvPr id="60420" name="AutoShape 4"/>
          <p:cNvSpPr/>
          <p:nvPr/>
        </p:nvSpPr>
        <p:spPr>
          <a:xfrm>
            <a:off x="2398713" y="2858453"/>
            <a:ext cx="1752600" cy="609600"/>
          </a:xfrm>
          <a:prstGeom prst="wedgeRectCallout">
            <a:avLst>
              <a:gd name="adj1" fmla="val 48190"/>
              <a:gd name="adj2" fmla="val -176824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条件</a:t>
            </a:r>
          </a:p>
        </p:txBody>
      </p:sp>
      <p:sp>
        <p:nvSpPr>
          <p:cNvPr id="60421" name="AutoShape 5"/>
          <p:cNvSpPr>
            <a:spLocks noChangeArrowheads="1"/>
          </p:cNvSpPr>
          <p:nvPr/>
        </p:nvSpPr>
        <p:spPr bwMode="auto">
          <a:xfrm>
            <a:off x="6518275" y="2787015"/>
            <a:ext cx="1771650" cy="488950"/>
          </a:xfrm>
          <a:prstGeom prst="wedgeRectCallout">
            <a:avLst>
              <a:gd name="adj1" fmla="val 29931"/>
              <a:gd name="adj2" fmla="val -19448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 anchorCtr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结论</a:t>
            </a:r>
          </a:p>
        </p:txBody>
      </p:sp>
      <p:sp>
        <p:nvSpPr>
          <p:cNvPr id="60422" name="Rectangle 6"/>
          <p:cNvSpPr/>
          <p:nvPr/>
        </p:nvSpPr>
        <p:spPr>
          <a:xfrm>
            <a:off x="2563178" y="3507740"/>
            <a:ext cx="2211387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已知事项</a:t>
            </a:r>
          </a:p>
        </p:txBody>
      </p:sp>
      <p:sp>
        <p:nvSpPr>
          <p:cNvPr id="60423" name="Rectangle 7"/>
          <p:cNvSpPr/>
          <p:nvPr/>
        </p:nvSpPr>
        <p:spPr>
          <a:xfrm>
            <a:off x="6375400" y="3436303"/>
            <a:ext cx="2316480" cy="82994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由已知事项推断</a:t>
            </a:r>
          </a:p>
          <a:p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出来的事项</a:t>
            </a:r>
          </a:p>
        </p:txBody>
      </p:sp>
      <p:sp>
        <p:nvSpPr>
          <p:cNvPr id="60477" name="Text Box 61"/>
          <p:cNvSpPr txBox="1"/>
          <p:nvPr/>
        </p:nvSpPr>
        <p:spPr>
          <a:xfrm>
            <a:off x="1355090" y="1311275"/>
            <a:ext cx="905319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如果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两个三角形的三条边对应相等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那么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这两个三角形全等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；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136015" y="5465445"/>
            <a:ext cx="9672955" cy="119888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命题都可以写成“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如果……，那么……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”的形式，其中以“如果”开始的部分是条件，“那么”后面的部分是结论.</a:t>
            </a:r>
            <a:endParaRPr kumimoji="0" lang="zh-CN" altLang="en-US" sz="2400" b="1" i="0" u="none" strike="noStrike" cap="none" normalizeH="0" baseline="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46175" y="4233545"/>
            <a:ext cx="722439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命题一般由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条件和结论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两部分组成.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条件是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已知事项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，结论是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由已知事项得到的事项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 bldLvl="0" animBg="1"/>
      <p:bldP spid="60421" grpId="0" bldLvl="0" animBg="1"/>
      <p:bldP spid="60422" grpId="0"/>
      <p:bldP spid="60423" grpId="0"/>
      <p:bldP spid="6" grpId="0" bldLvl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ym typeface="+mn-ea"/>
              </a:rPr>
              <a:t>新知讲解</a:t>
            </a:r>
            <a:endParaRPr lang="zh-CN" altLang="en-US"/>
          </a:p>
        </p:txBody>
      </p:sp>
      <p:sp>
        <p:nvSpPr>
          <p:cNvPr id="157698" name="文本框 1"/>
          <p:cNvSpPr txBox="1"/>
          <p:nvPr/>
        </p:nvSpPr>
        <p:spPr>
          <a:xfrm>
            <a:off x="590550" y="1521460"/>
            <a:ext cx="11010900" cy="230695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【例1】指出下列命题的条件和结论，并改写成“如果……那么……”的形式.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）等底等高的两个三角形面积相等.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（2）对顶角相等。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（3）同位角相等，两直线平行.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ym typeface="+mn-ea"/>
              </a:rPr>
              <a:t>新知讲解</a:t>
            </a:r>
            <a:endParaRPr lang="zh-CN" altLang="en-US"/>
          </a:p>
        </p:txBody>
      </p:sp>
      <p:sp>
        <p:nvSpPr>
          <p:cNvPr id="159746" name="文本框 1"/>
          <p:cNvSpPr txBox="1"/>
          <p:nvPr/>
        </p:nvSpPr>
        <p:spPr>
          <a:xfrm>
            <a:off x="507365" y="1421765"/>
            <a:ext cx="1101090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【例1】指出下列命题的条件和结论，并改写成“如果……那么……”的形式.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）等底等高的两个三角形面积相等.</a:t>
            </a:r>
          </a:p>
        </p:txBody>
      </p:sp>
      <p:sp>
        <p:nvSpPr>
          <p:cNvPr id="159747" name="文本框 2"/>
          <p:cNvSpPr txBox="1"/>
          <p:nvPr/>
        </p:nvSpPr>
        <p:spPr>
          <a:xfrm>
            <a:off x="762000" y="2698115"/>
            <a:ext cx="10668000" cy="175323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解：（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这个命题的条件是“两个三角形有一条边和这条边上的高线对应相等”，结论是“这两个三角形的面积相等”，可以改写成“如果两个三角形有一条边和这条边上的高线对应相等，那么这两个三角形的面积相等”.</a:t>
            </a:r>
          </a:p>
        </p:txBody>
      </p:sp>
      <p:sp>
        <p:nvSpPr>
          <p:cNvPr id="161794" name="文本框 1"/>
          <p:cNvSpPr txBox="1"/>
          <p:nvPr/>
        </p:nvSpPr>
        <p:spPr>
          <a:xfrm>
            <a:off x="490855" y="4610735"/>
            <a:ext cx="348234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（2）对顶角相等。</a:t>
            </a:r>
          </a:p>
        </p:txBody>
      </p:sp>
      <p:sp>
        <p:nvSpPr>
          <p:cNvPr id="161795" name="文本框 2"/>
          <p:cNvSpPr txBox="1"/>
          <p:nvPr/>
        </p:nvSpPr>
        <p:spPr>
          <a:xfrm>
            <a:off x="490855" y="5255895"/>
            <a:ext cx="1066800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（2）这个命题的条件是“两个角是对顶角”，结论是“这两个角相等”可以改写成“如果两个角是对顶角，那么这两个角相等”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5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61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0"/>
      <p:bldP spid="161794" grpId="0"/>
      <p:bldP spid="16179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ym typeface="+mn-ea"/>
              </a:rPr>
              <a:t>新知讲解</a:t>
            </a:r>
            <a:endParaRPr lang="zh-CN" altLang="en-US"/>
          </a:p>
        </p:txBody>
      </p:sp>
      <p:sp>
        <p:nvSpPr>
          <p:cNvPr id="163842" name="文本框 1"/>
          <p:cNvSpPr txBox="1"/>
          <p:nvPr/>
        </p:nvSpPr>
        <p:spPr>
          <a:xfrm>
            <a:off x="590550" y="1378585"/>
            <a:ext cx="1101090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【例1】指出下列命题的条件和结论，并改写成“如果……那么……”的形式.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（3）同位角相等，两直线平行.</a:t>
            </a:r>
          </a:p>
        </p:txBody>
      </p:sp>
      <p:sp>
        <p:nvSpPr>
          <p:cNvPr id="163843" name="文本框 2"/>
          <p:cNvSpPr txBox="1"/>
          <p:nvPr/>
        </p:nvSpPr>
        <p:spPr>
          <a:xfrm>
            <a:off x="675640" y="2977515"/>
            <a:ext cx="10668000" cy="175323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（3）这个命题的条件是“两条直线被第三条直线所截得的同位角相等”，结论是“两直线平行”.可以改写成“如果两条直线被第三条直线所截得的同位角相等，那么这两条直线平行”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63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ym typeface="+mn-ea"/>
              </a:rPr>
              <a:t>新知讲解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087120" y="2388235"/>
            <a:ext cx="9563735" cy="175323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有些命题没有写成“如果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……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那么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……”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的形式，题设与结论不明显，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这时要分清命题判断了什么事情，有什么已知事项，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再改写成“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如果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……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那么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……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”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的形式．</a:t>
            </a:r>
            <a:endParaRPr lang="zh-CN" altLang="en-US" sz="24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课堂练习</a:t>
            </a:r>
          </a:p>
        </p:txBody>
      </p:sp>
      <p:sp>
        <p:nvSpPr>
          <p:cNvPr id="3" name="矩形 2"/>
          <p:cNvSpPr/>
          <p:nvPr/>
        </p:nvSpPr>
        <p:spPr>
          <a:xfrm>
            <a:off x="559118" y="1166813"/>
            <a:ext cx="8399463" cy="28613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536575" indent="-536575" fontAlgn="base">
              <a:lnSpc>
                <a:spcPct val="150000"/>
              </a:lnSpc>
            </a:pPr>
            <a:r>
              <a:rPr lang="en-US" altLang="zh-CN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．下列句子属于定义的是</a:t>
            </a:r>
            <a:r>
              <a:rPr lang="en-US" altLang="zh-CN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altLang="en-US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　　</a:t>
            </a:r>
            <a:r>
              <a:rPr lang="en-US" altLang="zh-CN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</a:p>
          <a:p>
            <a:pPr marL="536575" indent="3175" fontAlgn="base">
              <a:lnSpc>
                <a:spcPct val="150000"/>
              </a:lnSpc>
            </a:pPr>
            <a:r>
              <a:rPr lang="en-US" altLang="zh-CN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en-US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．两点确定一条直线</a:t>
            </a:r>
          </a:p>
          <a:p>
            <a:pPr marL="536575" indent="3175" fontAlgn="base">
              <a:lnSpc>
                <a:spcPct val="150000"/>
              </a:lnSpc>
            </a:pPr>
            <a:r>
              <a:rPr lang="en-US" altLang="zh-CN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en-US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．两直线平行，同位角相等</a:t>
            </a:r>
          </a:p>
          <a:p>
            <a:pPr marL="536575" indent="3175" fontAlgn="base">
              <a:lnSpc>
                <a:spcPct val="150000"/>
              </a:lnSpc>
            </a:pPr>
            <a:r>
              <a:rPr lang="en-US" altLang="zh-CN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zh-CN" altLang="en-US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．等角的补角相等</a:t>
            </a:r>
          </a:p>
          <a:p>
            <a:pPr marL="536575" indent="3175" fontAlgn="base">
              <a:lnSpc>
                <a:spcPct val="150000"/>
              </a:lnSpc>
            </a:pPr>
            <a:r>
              <a:rPr lang="en-US" altLang="zh-CN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</a:t>
            </a:r>
            <a:r>
              <a:rPr lang="zh-CN" altLang="en-US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．三条边都相等的三角形叫做等边三角形</a:t>
            </a:r>
          </a:p>
        </p:txBody>
      </p:sp>
      <p:sp>
        <p:nvSpPr>
          <p:cNvPr id="7" name="矩形 6"/>
          <p:cNvSpPr/>
          <p:nvPr/>
        </p:nvSpPr>
        <p:spPr>
          <a:xfrm>
            <a:off x="4457383" y="1293178"/>
            <a:ext cx="1008062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just"/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</a:p>
        </p:txBody>
      </p:sp>
      <p:sp>
        <p:nvSpPr>
          <p:cNvPr id="4" name="矩形 3"/>
          <p:cNvSpPr/>
          <p:nvPr/>
        </p:nvSpPr>
        <p:spPr>
          <a:xfrm>
            <a:off x="572453" y="4256405"/>
            <a:ext cx="8537575" cy="175323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539750" indent="-539750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．下列句子是命题的是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　　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</a:p>
          <a:p>
            <a:pPr marL="539750" indent="85725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．画∠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AOB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45°       B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．小于直角的角是锐角吗</a:t>
            </a:r>
          </a:p>
          <a:p>
            <a:pPr marL="539750" indent="85725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．连结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CD                  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．三角形内角和等于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180°</a:t>
            </a:r>
          </a:p>
        </p:txBody>
      </p:sp>
      <p:sp>
        <p:nvSpPr>
          <p:cNvPr id="6" name="矩形 5"/>
          <p:cNvSpPr/>
          <p:nvPr/>
        </p:nvSpPr>
        <p:spPr>
          <a:xfrm>
            <a:off x="4140518" y="4256405"/>
            <a:ext cx="557212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>
                <a:sym typeface="+mn-ea"/>
              </a:rPr>
              <a:t>课堂练习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781050" y="1190625"/>
            <a:ext cx="9469120" cy="28613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539750" indent="-539750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．命题“平行于同一条直线的两条直线互相平行”的条件是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　　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</a:p>
          <a:p>
            <a:pPr marL="625475" indent="-173355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．平行  </a:t>
            </a:r>
          </a:p>
          <a:p>
            <a:pPr marL="625475" indent="-173355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．两条直线</a:t>
            </a:r>
          </a:p>
          <a:p>
            <a:pPr marL="625475" indent="-173355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．同一条直线  </a:t>
            </a:r>
          </a:p>
          <a:p>
            <a:pPr marL="625475" indent="-173355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．两条直线平行于同一条直线</a:t>
            </a:r>
          </a:p>
        </p:txBody>
      </p:sp>
      <p:sp>
        <p:nvSpPr>
          <p:cNvPr id="5" name="矩形 4"/>
          <p:cNvSpPr/>
          <p:nvPr/>
        </p:nvSpPr>
        <p:spPr>
          <a:xfrm>
            <a:off x="9227820" y="1190625"/>
            <a:ext cx="719138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</a:p>
        </p:txBody>
      </p:sp>
      <p:sp>
        <p:nvSpPr>
          <p:cNvPr id="7" name="矩形 6"/>
          <p:cNvSpPr/>
          <p:nvPr/>
        </p:nvSpPr>
        <p:spPr>
          <a:xfrm>
            <a:off x="781050" y="4222115"/>
            <a:ext cx="8640763" cy="175323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180975" indent="-180975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．命题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“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如果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en-US" altLang="zh-CN" sz="2400" b="1" strike="noStrike" kern="100" baseline="300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en-US" altLang="zh-CN" sz="2400" b="1" strike="noStrike" kern="100" baseline="300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，那么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或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＋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0”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的结论是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　　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endParaRPr lang="zh-CN" altLang="zh-CN" sz="2400" b="1" strike="noStrike" kern="100" noProof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180975" indent="358775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en-US" altLang="zh-CN" sz="2400" b="1" strike="noStrike" kern="100" baseline="300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en-US" altLang="zh-CN" sz="2400" b="1" strike="noStrike" kern="100" baseline="300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或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  </a:t>
            </a:r>
            <a:r>
              <a:rPr lang="en-US" altLang="zh-CN" sz="2400" b="1" strike="noStrike" kern="100" noProof="1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		B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en-US" altLang="zh-CN" sz="2400" b="1" strike="noStrike" kern="100" baseline="300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en-US" altLang="zh-CN" sz="2400" b="1" strike="noStrike" kern="100" baseline="300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endParaRPr lang="zh-CN" altLang="zh-CN" sz="2400" b="1" strike="noStrike" kern="100" noProof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180975" indent="358775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或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＋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  </a:t>
            </a:r>
            <a:r>
              <a:rPr lang="en-US" altLang="zh-CN" sz="2400" b="1" strike="noStrike" kern="100" noProof="1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		D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en-US" altLang="zh-CN" sz="2400" b="1" strike="noStrike" kern="100" baseline="300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en-US" altLang="zh-CN" sz="2400" b="1" strike="noStrike" kern="100" baseline="300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或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＋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</a:t>
            </a:r>
            <a:endParaRPr lang="zh-CN" altLang="zh-CN" sz="2400" b="1" strike="noStrike" kern="100" noProof="1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629650" y="4222115"/>
            <a:ext cx="360363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>
                <a:sym typeface="+mn-ea"/>
              </a:rPr>
              <a:t>课堂练习</a:t>
            </a:r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676275" y="1797050"/>
            <a:ext cx="8785225" cy="28613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895350" indent="-895350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(1)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把命题“正数有两个平方根”改写成“如果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……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那么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……”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的形式为如果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________________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，那么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________________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</a:t>
            </a:r>
          </a:p>
          <a:p>
            <a:pPr marL="895350" indent="-355600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(2)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把“等角的余角相等”改写成“如果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……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那么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……”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的形式是</a:t>
            </a:r>
            <a:r>
              <a:rPr lang="en-US" altLang="zh-CN" sz="2400" b="1" strike="noStrike" kern="100" noProof="1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______________________________________</a:t>
            </a:r>
            <a:r>
              <a:rPr lang="zh-CN" altLang="en-US" sz="2400" b="1" strike="noStrike" kern="100" noProof="1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endParaRPr lang="zh-CN" altLang="en-US" sz="2400" b="1" strike="noStrike" kern="100" noProof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895350" fontAlgn="base">
              <a:lnSpc>
                <a:spcPct val="150000"/>
              </a:lnSpc>
              <a:spcAft>
                <a:spcPts val="0"/>
              </a:spcAft>
            </a:pP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条件是</a:t>
            </a:r>
            <a:r>
              <a:rPr lang="en-US" altLang="zh-CN" sz="2400" b="1" strike="noStrike" kern="100" noProof="1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____________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，结论</a:t>
            </a:r>
            <a:r>
              <a:rPr lang="zh-CN" altLang="en-US" sz="2400" b="1" strike="noStrike" kern="100" noProof="1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是</a:t>
            </a:r>
            <a:r>
              <a:rPr lang="en-US" altLang="zh-CN" sz="2400" b="1" strike="noStrike" kern="100" noProof="1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__________________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</a:t>
            </a:r>
          </a:p>
        </p:txBody>
      </p:sp>
      <p:sp>
        <p:nvSpPr>
          <p:cNvPr id="4" name="矩形 3"/>
          <p:cNvSpPr/>
          <p:nvPr/>
        </p:nvSpPr>
        <p:spPr>
          <a:xfrm>
            <a:off x="3555048" y="2299335"/>
            <a:ext cx="223202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一个数是正数</a:t>
            </a:r>
            <a:endParaRPr lang="zh-CN" altLang="en-US" sz="2400" b="1" i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517323" y="2285683"/>
            <a:ext cx="273685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它有两个平方根</a:t>
            </a:r>
            <a:endParaRPr lang="zh-CN" altLang="en-US" sz="2400" b="1" i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283778" y="3356928"/>
            <a:ext cx="6215062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如果两个角相等，那么它们的余角也相等</a:t>
            </a:r>
            <a:endParaRPr lang="zh-CN" altLang="en-US" sz="2400" b="1" i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533015" y="3988118"/>
            <a:ext cx="1944688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两个角相等</a:t>
            </a:r>
            <a:endParaRPr lang="zh-CN" altLang="en-US" sz="2400" b="1" i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398453" y="3980180"/>
            <a:ext cx="300355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它们的余角也相等</a:t>
            </a:r>
            <a:endParaRPr lang="zh-CN" altLang="en-US" sz="2400" b="1" i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>
                <a:sym typeface="+mn-ea"/>
              </a:rPr>
              <a:t>课堂练习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598805" y="1420178"/>
            <a:ext cx="8569325" cy="230695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625475" indent="-625475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．若一个正整数能表示为两个连续偶数的平方差，那么这个正整数为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“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神秘数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”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．如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400" b="1" strike="noStrike" kern="100" baseline="300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－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</a:t>
            </a:r>
            <a:r>
              <a:rPr lang="en-US" altLang="zh-CN" sz="2400" b="1" strike="noStrike" kern="100" baseline="300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en-US" altLang="zh-CN" sz="2400" b="1" strike="noStrike" kern="100" baseline="300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－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400" b="1" strike="noStrike" kern="100" baseline="300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</a:t>
            </a:r>
            <a:r>
              <a:rPr lang="en-US" altLang="zh-CN" sz="2400" b="1" strike="noStrike" kern="100" baseline="300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－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en-US" altLang="zh-CN" sz="2400" b="1" strike="noStrike" kern="100" baseline="300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，因此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这三个数都是神秘数．</a:t>
            </a:r>
            <a:endParaRPr lang="zh-CN" altLang="zh-CN" sz="2400" strike="noStrike" kern="100" noProof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180975" indent="444500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(1)28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和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76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是神秘数吗？为什么？</a:t>
            </a:r>
            <a:endParaRPr lang="zh-CN" altLang="zh-CN" sz="2400" strike="noStrike" kern="100" noProof="1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411605" y="3895408"/>
            <a:ext cx="6119813" cy="1753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zh-CN" altLang="en-US" sz="2400" b="1" strike="noStrike" kern="100" noProof="1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解</a:t>
            </a:r>
            <a:r>
              <a:rPr lang="zh-CN" altLang="zh-CN" sz="2400" b="1" strike="noStrike" kern="100" noProof="1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</a:t>
            </a:r>
            <a:r>
              <a:rPr lang="zh-CN" altLang="en-US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是．</a:t>
            </a: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zh-CN" altLang="en-US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∵</a:t>
            </a:r>
            <a:r>
              <a:rPr lang="en-US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28</a:t>
            </a:r>
            <a:r>
              <a:rPr lang="zh-CN" altLang="en-US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82</a:t>
            </a:r>
            <a:r>
              <a:rPr lang="zh-CN" altLang="en-US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－</a:t>
            </a:r>
            <a:r>
              <a:rPr lang="en-US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62</a:t>
            </a:r>
            <a:r>
              <a:rPr lang="zh-CN" altLang="en-US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76</a:t>
            </a:r>
            <a:r>
              <a:rPr lang="zh-CN" altLang="en-US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202</a:t>
            </a:r>
            <a:r>
              <a:rPr lang="zh-CN" altLang="en-US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－</a:t>
            </a:r>
            <a:r>
              <a:rPr lang="en-US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182</a:t>
            </a:r>
            <a:r>
              <a:rPr lang="zh-CN" altLang="en-US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zh-CN" altLang="en-US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∴</a:t>
            </a:r>
            <a:r>
              <a:rPr lang="en-US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28</a:t>
            </a:r>
            <a:r>
              <a:rPr lang="zh-CN" altLang="en-US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和</a:t>
            </a:r>
            <a:r>
              <a:rPr lang="en-US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76</a:t>
            </a:r>
            <a:r>
              <a:rPr lang="zh-CN" altLang="en-US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是神秘数．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>
                <a:sym typeface="+mn-ea"/>
              </a:rPr>
              <a:t>课堂练习</a:t>
            </a:r>
            <a:endParaRPr lang="zh-CN" altLang="en-US"/>
          </a:p>
        </p:txBody>
      </p:sp>
      <p:sp>
        <p:nvSpPr>
          <p:cNvPr id="19457" name="矩形 3"/>
          <p:cNvSpPr/>
          <p:nvPr/>
        </p:nvSpPr>
        <p:spPr>
          <a:xfrm>
            <a:off x="1082675" y="3206115"/>
            <a:ext cx="8208963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452755" indent="-452755">
              <a:lnSpc>
                <a:spcPct val="150000"/>
              </a:lnSpc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(2)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设两个连续偶数为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400" b="1" i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k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＋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和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400" b="1" i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k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en-US" altLang="zh-CN" sz="2400" b="1" i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k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为非负整数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，由这两个连续偶数构成的神秘数是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的倍数吗？为什么？</a:t>
            </a:r>
            <a:endParaRPr lang="zh-CN" altLang="zh-CN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263968" y="4728528"/>
            <a:ext cx="7775575" cy="119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zh-CN" altLang="en-US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解</a:t>
            </a:r>
            <a:r>
              <a:rPr lang="zh-CN" altLang="en-US" sz="2400" b="1" strike="noStrike" kern="100" noProof="1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</a:t>
            </a:r>
            <a:r>
              <a:rPr lang="zh-CN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是．∵</a:t>
            </a:r>
            <a:r>
              <a:rPr lang="en-US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(2</a:t>
            </a:r>
            <a:r>
              <a:rPr lang="en-US" altLang="zh-CN" sz="2400" b="1" i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k</a:t>
            </a:r>
            <a:r>
              <a:rPr lang="zh-CN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＋</a:t>
            </a:r>
            <a:r>
              <a:rPr lang="en-US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2)</a:t>
            </a:r>
            <a:r>
              <a:rPr lang="en-US" altLang="zh-CN" sz="2400" b="1" strike="noStrike" kern="100" baseline="300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－</a:t>
            </a:r>
            <a:r>
              <a:rPr lang="en-US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(2</a:t>
            </a:r>
            <a:r>
              <a:rPr lang="en-US" altLang="zh-CN" sz="2400" b="1" i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k</a:t>
            </a:r>
            <a:r>
              <a:rPr lang="en-US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r>
              <a:rPr lang="en-US" altLang="zh-CN" sz="2400" b="1" strike="noStrike" kern="100" baseline="300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8</a:t>
            </a:r>
            <a:r>
              <a:rPr lang="en-US" altLang="zh-CN" sz="2400" b="1" i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k</a:t>
            </a:r>
            <a:r>
              <a:rPr lang="zh-CN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＋</a:t>
            </a:r>
            <a:r>
              <a:rPr lang="en-US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4(2</a:t>
            </a:r>
            <a:r>
              <a:rPr lang="en-US" altLang="zh-CN" sz="2400" b="1" i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k</a:t>
            </a:r>
            <a:r>
              <a:rPr lang="zh-CN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＋</a:t>
            </a:r>
            <a:r>
              <a:rPr lang="en-US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1)</a:t>
            </a:r>
            <a:r>
              <a:rPr lang="zh-CN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endParaRPr lang="zh-CN" altLang="zh-CN" sz="2400" strike="noStrike" kern="100" noProof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625475" fontAlgn="base">
              <a:lnSpc>
                <a:spcPct val="150000"/>
              </a:lnSpc>
              <a:spcAft>
                <a:spcPts val="0"/>
              </a:spcAft>
            </a:pPr>
            <a:r>
              <a:rPr lang="zh-CN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∴由这两个连续偶数构成的神秘数是</a:t>
            </a:r>
            <a:r>
              <a:rPr lang="en-US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的倍数．</a:t>
            </a:r>
            <a:endParaRPr lang="zh-CN" altLang="zh-CN" sz="2400" b="1" strike="noStrike" kern="100" noProof="1">
              <a:solidFill>
                <a:srgbClr val="FF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90550" y="1352233"/>
            <a:ext cx="8569325" cy="175323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625475" indent="-625475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．若一个正整数能表示为两个连续偶数的平方差，那么这个正整数为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“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神秘数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”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．如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400" b="1" strike="noStrike" kern="100" baseline="300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－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</a:t>
            </a:r>
            <a:r>
              <a:rPr lang="en-US" altLang="zh-CN" sz="2400" b="1" strike="noStrike" kern="100" baseline="300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en-US" altLang="zh-CN" sz="2400" b="1" strike="noStrike" kern="100" baseline="300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－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400" b="1" strike="noStrike" kern="100" baseline="300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</a:t>
            </a:r>
            <a:r>
              <a:rPr lang="en-US" altLang="zh-CN" sz="2400" b="1" strike="noStrike" kern="100" baseline="300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－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en-US" altLang="zh-CN" sz="2400" b="1" strike="noStrike" kern="100" baseline="300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，因此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12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这三个数都是神秘数．</a:t>
            </a:r>
            <a:endParaRPr lang="zh-CN" altLang="zh-CN" sz="2400" strike="noStrike" kern="100" noProof="1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教学目标</a:t>
            </a:r>
            <a:endParaRPr lang="zh-CN" altLang="en-US" dirty="0"/>
          </a:p>
        </p:txBody>
      </p:sp>
      <p:sp>
        <p:nvSpPr>
          <p:cNvPr id="100" name="文本框 99"/>
          <p:cNvSpPr txBox="1"/>
          <p:nvPr/>
        </p:nvSpPr>
        <p:spPr>
          <a:xfrm>
            <a:off x="984250" y="1597660"/>
            <a:ext cx="9094470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教学目标：</a:t>
            </a:r>
          </a:p>
          <a:p>
            <a:pPr indent="0">
              <a:lnSpc>
                <a:spcPct val="150000"/>
              </a:lnSpc>
            </a:pPr>
            <a:r>
              <a:rPr lang="en-US" sz="2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</a:t>
            </a:r>
            <a:r>
              <a:rPr lang="zh-CN" sz="2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了解定义的含义．了解命题的含义．</a:t>
            </a:r>
            <a:endParaRPr lang="en-US" sz="24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>
              <a:lnSpc>
                <a:spcPct val="150000"/>
              </a:lnSpc>
            </a:pPr>
            <a:r>
              <a:rPr lang="en-US" sz="2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</a:t>
            </a:r>
            <a:r>
              <a:rPr lang="zh-CN" sz="2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了解命题的结构，会把命题写成“如果……那么……”的形式． </a:t>
            </a:r>
          </a:p>
          <a:p>
            <a:pPr indent="0">
              <a:lnSpc>
                <a:spcPct val="150000"/>
              </a:lnSpc>
            </a:pPr>
            <a:r>
              <a:rPr lang="en-US" sz="2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3.</a:t>
            </a:r>
            <a:r>
              <a:rPr lang="zh-CN" sz="2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通过本节学习，培养树立科学严谨的学习方法。</a:t>
            </a:r>
          </a:p>
          <a:p>
            <a:pPr indent="0">
              <a:lnSpc>
                <a:spcPct val="150000"/>
              </a:lnSpc>
            </a:pPr>
            <a:endParaRPr lang="zh-CN" sz="24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重点：判断一个命题的真假.</a:t>
            </a:r>
          </a:p>
          <a:p>
            <a:pPr indent="0"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难点：公理、命题和定义的区别。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dirty="0">
                <a:sym typeface="+mn-ea"/>
              </a:rPr>
              <a:t>课堂总结</a:t>
            </a:r>
          </a:p>
        </p:txBody>
      </p:sp>
      <p:sp>
        <p:nvSpPr>
          <p:cNvPr id="39" name="圆角矩形 38"/>
          <p:cNvSpPr>
            <a:spLocks noChangeArrowheads="1"/>
          </p:cNvSpPr>
          <p:nvPr/>
        </p:nvSpPr>
        <p:spPr bwMode="auto">
          <a:xfrm>
            <a:off x="830263" y="2967038"/>
            <a:ext cx="1319213" cy="92354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定义与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命题</a:t>
            </a:r>
          </a:p>
        </p:txBody>
      </p:sp>
      <p:sp>
        <p:nvSpPr>
          <p:cNvPr id="40" name="矩形 39"/>
          <p:cNvSpPr/>
          <p:nvPr/>
        </p:nvSpPr>
        <p:spPr>
          <a:xfrm>
            <a:off x="2790508" y="2204720"/>
            <a:ext cx="1452562" cy="286131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定义</a:t>
            </a:r>
          </a:p>
          <a:p>
            <a:pPr>
              <a:lnSpc>
                <a:spcPct val="150000"/>
              </a:lnSpc>
            </a:pPr>
            <a:endParaRPr lang="zh-CN" altLang="en-US" sz="2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结构</a:t>
            </a:r>
          </a:p>
          <a:p>
            <a:pPr>
              <a:lnSpc>
                <a:spcPct val="150000"/>
              </a:lnSpc>
            </a:pPr>
            <a:endParaRPr lang="zh-CN" altLang="en-US" sz="2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形式</a:t>
            </a:r>
          </a:p>
        </p:txBody>
      </p:sp>
      <p:sp>
        <p:nvSpPr>
          <p:cNvPr id="42" name="矩形 41"/>
          <p:cNvSpPr/>
          <p:nvPr/>
        </p:nvSpPr>
        <p:spPr>
          <a:xfrm>
            <a:off x="4045585" y="3213735"/>
            <a:ext cx="5046980" cy="82994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条件：已知事项</a:t>
            </a:r>
          </a:p>
          <a:p>
            <a:pPr>
              <a:lnSpc>
                <a:spcPct val="120000"/>
              </a:lnSpc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结论：由已知事项推出的事项</a:t>
            </a:r>
          </a:p>
        </p:txBody>
      </p:sp>
      <p:sp>
        <p:nvSpPr>
          <p:cNvPr id="44" name="矩形 43"/>
          <p:cNvSpPr/>
          <p:nvPr/>
        </p:nvSpPr>
        <p:spPr>
          <a:xfrm>
            <a:off x="4010025" y="4511040"/>
            <a:ext cx="3418205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如果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……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那么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……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5" name="左大括号 44"/>
          <p:cNvSpPr/>
          <p:nvPr/>
        </p:nvSpPr>
        <p:spPr>
          <a:xfrm>
            <a:off x="2438400" y="2363788"/>
            <a:ext cx="276225" cy="2524125"/>
          </a:xfrm>
          <a:prstGeom prst="leftBrac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6" name="左大括号 45"/>
          <p:cNvSpPr/>
          <p:nvPr/>
        </p:nvSpPr>
        <p:spPr>
          <a:xfrm>
            <a:off x="3739198" y="3296603"/>
            <a:ext cx="195263" cy="762000"/>
          </a:xfrm>
          <a:prstGeom prst="leftBrac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左大括号 2"/>
          <p:cNvSpPr/>
          <p:nvPr/>
        </p:nvSpPr>
        <p:spPr>
          <a:xfrm>
            <a:off x="3738563" y="2195513"/>
            <a:ext cx="195263" cy="762000"/>
          </a:xfrm>
          <a:prstGeom prst="leftBrac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045585" y="1737360"/>
            <a:ext cx="6206490" cy="1476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一般地，能清楚地规定某一名称或术语的意义的句子叫做该名称或术语的</a:t>
            </a:r>
            <a:r>
              <a:rPr lang="zh-CN" altLang="en-US" sz="2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定义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。</a:t>
            </a:r>
          </a:p>
          <a:p>
            <a:pPr>
              <a:lnSpc>
                <a:spcPct val="150000"/>
              </a:lnSpc>
            </a:pPr>
            <a:r>
              <a:rPr lang="zh-CN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字魂43号-国朝手书" charset="0"/>
              </a:rPr>
              <a:t>一般地，判断一件事情的句子,叫做</a:t>
            </a:r>
            <a:r>
              <a:rPr lang="zh-CN" altLang="zh-CN" sz="2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字魂43号-国朝手书" charset="0"/>
              </a:rPr>
              <a:t>命题</a:t>
            </a:r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字魂43号-国朝手书" charset="0"/>
              </a:rPr>
              <a:t>.</a:t>
            </a:r>
            <a:endParaRPr lang="zh-CN" altLang="en-US" sz="20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bldLvl="0" animBg="1"/>
      <p:bldP spid="40" grpId="0"/>
      <p:bldP spid="44" grpId="0"/>
      <p:bldP spid="45" grpId="0" bldLvl="0" animBg="1"/>
      <p:bldP spid="46" grpId="0" bldLvl="0" animBg="1"/>
      <p:bldP spid="3" grpId="0" bldLvl="0" animBg="1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157605" y="1619885"/>
            <a:ext cx="1859280" cy="11068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6600">
                <a:solidFill>
                  <a:srgbClr val="086134"/>
                </a:solidFill>
                <a:latin typeface="思源黑体 CN Bold" panose="020B0800000000000000" charset="-122"/>
                <a:ea typeface="思源黑体 CN Bold" panose="020B0800000000000000" charset="-122"/>
                <a:cs typeface="思源黑体 CN Bold" panose="020B0800000000000000" charset="-122"/>
              </a:rPr>
              <a:t>谢谢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157605" y="2726690"/>
            <a:ext cx="3919984" cy="961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000" dirty="0">
                <a:latin typeface="Times New Roman" panose="02020603050405020304" pitchFamily="18" charset="0"/>
                <a:ea typeface="思源黑体 CN Bold" panose="020B0800000000000000" charset="-122"/>
                <a:cs typeface="思源黑体 CN Bold" panose="020B0800000000000000" charset="-122"/>
              </a:rPr>
              <a:t>21世纪教育网（www.21cnjy.com) </a:t>
            </a:r>
          </a:p>
          <a:p>
            <a:pPr algn="l">
              <a:lnSpc>
                <a:spcPct val="150000"/>
              </a:lnSpc>
            </a:pPr>
            <a:r>
              <a:rPr lang="zh-CN" altLang="en-US" sz="2000" dirty="0">
                <a:latin typeface="Times New Roman" panose="02020603050405020304" pitchFamily="18" charset="0"/>
                <a:ea typeface="思源黑体 CN Bold" panose="020B0800000000000000" charset="-122"/>
                <a:cs typeface="思源黑体 CN Bold" panose="020B0800000000000000" charset="-122"/>
              </a:rPr>
              <a:t>中小学教育资源网站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57605" y="3833495"/>
            <a:ext cx="52825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dirty="0" smtClean="0">
                <a:latin typeface="Times New Roman" panose="02020603050405020304" pitchFamily="18" charset="0"/>
                <a:ea typeface="思源黑体 CN Bold" panose="020B0800000000000000" charset="-122"/>
                <a:cs typeface="思源黑体 CN Normal" panose="020B0400000000000000" charset="-122"/>
              </a:rPr>
              <a:t>兼职招聘：</a:t>
            </a:r>
            <a:endParaRPr lang="zh-CN" altLang="en-US" sz="2000" dirty="0">
              <a:latin typeface="Times New Roman" panose="02020603050405020304" pitchFamily="18" charset="0"/>
              <a:ea typeface="思源黑体 CN Bold" panose="020B0800000000000000" charset="-122"/>
              <a:cs typeface="思源黑体 CN Normal" panose="020B0400000000000000" charset="-122"/>
            </a:endParaRPr>
          </a:p>
          <a:p>
            <a:r>
              <a:rPr lang="en-US" altLang="zh-CN" sz="2000" dirty="0">
                <a:latin typeface="Times New Roman" panose="02020603050405020304" pitchFamily="18" charset="0"/>
                <a:ea typeface="思源黑体 CN Bold" panose="020B0800000000000000" charset="-122"/>
                <a:cs typeface="思源黑体 CN Normal" panose="020B0400000000000000" charset="-122"/>
              </a:rPr>
              <a:t>https://www.21cnjy.com/recruitment/home/admin</a:t>
            </a:r>
            <a:endParaRPr lang="zh-CN" altLang="en-US" sz="2000" dirty="0">
              <a:latin typeface="Times New Roman" panose="02020603050405020304" pitchFamily="18" charset="0"/>
              <a:ea typeface="思源黑体 CN Bold" panose="020B0800000000000000" charset="-122"/>
              <a:cs typeface="思源黑体 CN Normal" panose="020B0400000000000000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新知导入</a:t>
            </a:r>
          </a:p>
        </p:txBody>
      </p:sp>
      <p:pic>
        <p:nvPicPr>
          <p:cNvPr id="49154" name="Picture 2" descr="uarh4nj2[1]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1605" y="5097780"/>
            <a:ext cx="1960563" cy="13620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55" name="Picture 3" descr="qz_1rejo[1]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9380" y="2372043"/>
            <a:ext cx="1768475" cy="10985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3" name="Rectangle 4"/>
          <p:cNvSpPr>
            <a:spLocks noGrp="1"/>
          </p:cNvSpPr>
          <p:nvPr/>
        </p:nvSpPr>
        <p:spPr>
          <a:xfrm>
            <a:off x="1410018" y="1336993"/>
            <a:ext cx="7623175" cy="4572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lstStyle/>
          <a:p>
            <a:pPr>
              <a:buClr>
                <a:schemeClr val="tx2"/>
              </a:buClr>
              <a:buFont typeface="Wingdings" panose="05000000000000000000" pitchFamily="2" charset="2"/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小华与小刚正在津津有味地阅读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《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我们爱科学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》.</a:t>
            </a:r>
          </a:p>
        </p:txBody>
      </p:sp>
      <p:sp>
        <p:nvSpPr>
          <p:cNvPr id="49158" name="AutoShape 6"/>
          <p:cNvSpPr/>
          <p:nvPr/>
        </p:nvSpPr>
        <p:spPr>
          <a:xfrm>
            <a:off x="1336993" y="2019618"/>
            <a:ext cx="2438400" cy="914400"/>
          </a:xfrm>
          <a:prstGeom prst="cloudCallout">
            <a:avLst>
              <a:gd name="adj1" fmla="val 61264"/>
              <a:gd name="adj2" fmla="val 42361"/>
            </a:avLst>
          </a:prstGeom>
          <a:noFill/>
          <a:ln w="12700" cap="sq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anchor="t" anchorCtr="0"/>
          <a:lstStyle/>
          <a:p>
            <a:pPr algn="ctr"/>
            <a:r>
              <a:rPr lang="zh-CN" altLang="en-US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这个黑客终于被逮住了</a:t>
            </a:r>
            <a:r>
              <a:rPr lang="en-US" altLang="zh-CN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</a:p>
        </p:txBody>
      </p:sp>
      <p:sp>
        <p:nvSpPr>
          <p:cNvPr id="2323" name="AutoShape 7"/>
          <p:cNvSpPr/>
          <p:nvPr/>
        </p:nvSpPr>
        <p:spPr>
          <a:xfrm>
            <a:off x="5908993" y="1768793"/>
            <a:ext cx="3494087" cy="1593850"/>
          </a:xfrm>
          <a:prstGeom prst="cloudCallout">
            <a:avLst>
              <a:gd name="adj1" fmla="val -62630"/>
              <a:gd name="adj2" fmla="val 14843"/>
            </a:avLst>
          </a:prstGeom>
          <a:noFill/>
          <a:ln w="12700" cap="sq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anchor="t" anchorCtr="0"/>
          <a:lstStyle/>
          <a:p>
            <a:pPr algn="ctr"/>
            <a:r>
              <a:rPr lang="zh-CN" altLang="en-US" b="1" dirty="0">
                <a:solidFill>
                  <a:srgbClr val="CC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是的</a:t>
            </a:r>
            <a:r>
              <a:rPr lang="en-US" altLang="zh-CN" b="1" dirty="0">
                <a:solidFill>
                  <a:srgbClr val="CC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</a:t>
            </a:r>
            <a:r>
              <a:rPr lang="zh-CN" altLang="en-US" b="1" dirty="0">
                <a:solidFill>
                  <a:srgbClr val="CC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现在的因特网广泛运用于我们的生活中</a:t>
            </a:r>
            <a:r>
              <a:rPr lang="en-US" altLang="zh-CN" b="1" dirty="0">
                <a:solidFill>
                  <a:srgbClr val="CC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</a:t>
            </a:r>
            <a:r>
              <a:rPr lang="zh-CN" altLang="en-US" b="1" dirty="0">
                <a:solidFill>
                  <a:srgbClr val="CC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给我们带来了方便</a:t>
            </a:r>
            <a:r>
              <a:rPr lang="en-US" altLang="zh-CN" b="1" dirty="0">
                <a:solidFill>
                  <a:srgbClr val="CC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</a:t>
            </a:r>
            <a:r>
              <a:rPr lang="zh-CN" altLang="en-US" b="1" dirty="0">
                <a:solidFill>
                  <a:srgbClr val="CC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但</a:t>
            </a:r>
            <a:r>
              <a:rPr lang="en-US" altLang="zh-CN" b="1" dirty="0">
                <a:solidFill>
                  <a:srgbClr val="CC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…….</a:t>
            </a:r>
          </a:p>
        </p:txBody>
      </p:sp>
      <p:sp>
        <p:nvSpPr>
          <p:cNvPr id="2324" name="AutoShape 8"/>
          <p:cNvSpPr/>
          <p:nvPr/>
        </p:nvSpPr>
        <p:spPr>
          <a:xfrm>
            <a:off x="1538605" y="4465955"/>
            <a:ext cx="2438400" cy="914400"/>
          </a:xfrm>
          <a:prstGeom prst="cloudCallout">
            <a:avLst>
              <a:gd name="adj1" fmla="val 40560"/>
              <a:gd name="adj2" fmla="val 107815"/>
            </a:avLst>
          </a:prstGeom>
          <a:noFill/>
          <a:ln w="12700" cap="sq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anchor="t" anchorCtr="0"/>
          <a:lstStyle/>
          <a:p>
            <a:pPr algn="ctr"/>
            <a:r>
              <a:rPr lang="zh-CN" altLang="en-US" b="1" dirty="0">
                <a:solidFill>
                  <a:srgbClr val="CC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这个黑客是个小偷吧？</a:t>
            </a:r>
          </a:p>
        </p:txBody>
      </p:sp>
      <p:sp>
        <p:nvSpPr>
          <p:cNvPr id="2325" name="AutoShape 9"/>
          <p:cNvSpPr/>
          <p:nvPr/>
        </p:nvSpPr>
        <p:spPr>
          <a:xfrm>
            <a:off x="6305868" y="4361180"/>
            <a:ext cx="2438400" cy="914400"/>
          </a:xfrm>
          <a:prstGeom prst="cloudCallout">
            <a:avLst>
              <a:gd name="adj1" fmla="val -74676"/>
              <a:gd name="adj2" fmla="val 111111"/>
            </a:avLst>
          </a:prstGeom>
          <a:noFill/>
          <a:ln w="12700" cap="sq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anchor="t" anchorCtr="0"/>
          <a:lstStyle/>
          <a:p>
            <a:pPr algn="ctr"/>
            <a:r>
              <a:rPr lang="zh-CN" altLang="en-US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可能是个喜欢穿黑衣服的贼</a:t>
            </a:r>
            <a:r>
              <a:rPr lang="en-US" altLang="zh-CN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</a:p>
        </p:txBody>
      </p:sp>
      <p:sp>
        <p:nvSpPr>
          <p:cNvPr id="2326" name="Text Box 17"/>
          <p:cNvSpPr txBox="1"/>
          <p:nvPr/>
        </p:nvSpPr>
        <p:spPr>
          <a:xfrm>
            <a:off x="1444943" y="3353118"/>
            <a:ext cx="7083425" cy="112458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4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坐在旁边的两个人一边听着他们的谈话，一边也在悄悄地议论着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8" grpId="0" bldLvl="0" animBg="1"/>
      <p:bldP spid="2323" grpId="0" bldLvl="0" animBg="1"/>
      <p:bldP spid="2324" grpId="0" bldLvl="0" animBg="1"/>
      <p:bldP spid="2325" grpId="0" bldLvl="0" animBg="1"/>
      <p:bldP spid="23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ym typeface="+mn-ea"/>
              </a:rPr>
              <a:t>新知讲解</a:t>
            </a:r>
          </a:p>
        </p:txBody>
      </p:sp>
      <p:sp>
        <p:nvSpPr>
          <p:cNvPr id="8199" name="Text Box 4"/>
          <p:cNvSpPr txBox="1"/>
          <p:nvPr/>
        </p:nvSpPr>
        <p:spPr>
          <a:xfrm>
            <a:off x="1637665" y="1328103"/>
            <a:ext cx="5657850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根据上面的情境，你能得出什么结论？</a:t>
            </a:r>
          </a:p>
        </p:txBody>
      </p:sp>
      <p:sp>
        <p:nvSpPr>
          <p:cNvPr id="139266" name="文本框 1"/>
          <p:cNvSpPr txBox="1"/>
          <p:nvPr/>
        </p:nvSpPr>
        <p:spPr>
          <a:xfrm>
            <a:off x="1265555" y="1983105"/>
            <a:ext cx="938149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人们在进行各种沟通、交流时常需要应用许多名称和术语.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为了不产生歧义，对这些名称和术语的含义必须有明确的规定.</a:t>
            </a:r>
          </a:p>
        </p:txBody>
      </p:sp>
      <p:sp>
        <p:nvSpPr>
          <p:cNvPr id="139267" name="文本框 2"/>
          <p:cNvSpPr txBox="1"/>
          <p:nvPr/>
        </p:nvSpPr>
        <p:spPr>
          <a:xfrm>
            <a:off x="1388110" y="5243195"/>
            <a:ext cx="8268335" cy="11988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一般地，能清楚地规定某一名称或术语的意义的句子叫做该名称或术语的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定义</a:t>
            </a: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606040" y="3310255"/>
            <a:ext cx="5833110" cy="1476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例如，商店降低商品的定价出售商品叫做打折；</a:t>
            </a:r>
            <a:endParaRPr lang="zh-CN" altLang="en-US" sz="2000" b="1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物体单位面积受到的压力叫做压强；</a:t>
            </a:r>
            <a:endParaRPr lang="zh-CN" altLang="en-US" sz="2000" b="1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在同一个平面内，不相交的两条直线叫做平行线.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6" grpId="0"/>
      <p:bldP spid="139267" grpId="0" bldLvl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ym typeface="+mn-ea"/>
              </a:rPr>
              <a:t>新知讲解</a:t>
            </a:r>
            <a:endParaRPr lang="zh-CN" altLang="en-US"/>
          </a:p>
        </p:txBody>
      </p:sp>
      <p:sp>
        <p:nvSpPr>
          <p:cNvPr id="143362" name="Text Box 2"/>
          <p:cNvSpPr txBox="1"/>
          <p:nvPr/>
        </p:nvSpPr>
        <p:spPr>
          <a:xfrm>
            <a:off x="830580" y="1336675"/>
            <a:ext cx="8497888" cy="193802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请说出下列名词的定义：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）无理数　        （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）直角三角形　</a:t>
            </a:r>
            <a:b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）角平分线        （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）抽样调查</a:t>
            </a:r>
          </a:p>
        </p:txBody>
      </p:sp>
      <p:sp>
        <p:nvSpPr>
          <p:cNvPr id="32772" name="Text Box 4"/>
          <p:cNvSpPr txBox="1"/>
          <p:nvPr/>
        </p:nvSpPr>
        <p:spPr>
          <a:xfrm>
            <a:off x="830580" y="3369945"/>
            <a:ext cx="6337300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）无限不循环小数是无理数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sp>
        <p:nvSpPr>
          <p:cNvPr id="32773" name="Text Box 5"/>
          <p:cNvSpPr txBox="1"/>
          <p:nvPr/>
        </p:nvSpPr>
        <p:spPr>
          <a:xfrm>
            <a:off x="830580" y="3962718"/>
            <a:ext cx="880427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）有一个角是直角的三角形是直角三角形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sp>
        <p:nvSpPr>
          <p:cNvPr id="3" name="Text Box 4"/>
          <p:cNvSpPr txBox="1"/>
          <p:nvPr/>
        </p:nvSpPr>
        <p:spPr>
          <a:xfrm>
            <a:off x="830580" y="4377690"/>
            <a:ext cx="1080770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zh-CN" altLang="zh-CN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在三角形中，一个内角的角平分线与它的对边相交，这个角的顶点与交点之间的线段叫做三角形的平分线.</a:t>
            </a:r>
          </a:p>
        </p:txBody>
      </p:sp>
      <p:sp>
        <p:nvSpPr>
          <p:cNvPr id="4" name="Text Box 4"/>
          <p:cNvSpPr txBox="1"/>
          <p:nvPr/>
        </p:nvSpPr>
        <p:spPr>
          <a:xfrm>
            <a:off x="808990" y="5494020"/>
            <a:ext cx="1080770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zh-CN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zh-CN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）抽样调查是根据随机的原则从总体中抽取部分实际数据进行调查，并运用概率估计方法，根据样本数据推算总体相应的数量指标的一种统计分析方法。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/>
      <p:bldP spid="32773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ym typeface="+mn-ea"/>
              </a:rPr>
              <a:t>新知讲解</a:t>
            </a:r>
            <a:endParaRPr lang="zh-CN" altLang="en-US"/>
          </a:p>
        </p:txBody>
      </p:sp>
      <p:sp>
        <p:nvSpPr>
          <p:cNvPr id="149506" name="文本框 1"/>
          <p:cNvSpPr txBox="1"/>
          <p:nvPr/>
        </p:nvSpPr>
        <p:spPr>
          <a:xfrm>
            <a:off x="717550" y="1721485"/>
            <a:ext cx="11195050" cy="341503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比较下列句子在表述形式上，哪些对事情作了判断，哪些没有对 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事情作出判断.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）对顶角相等.                           （</a:t>
            </a:r>
            <a:r>
              <a:rPr lang="en-US" altLang="zh-CN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）画一个角等于已知角.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（3）两直线平行，同位角相等.       （4）a，b两条直线平行吗？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（5）鸟是动物.                               （6）已知a</a:t>
            </a:r>
            <a:r>
              <a:rPr lang="zh-CN" altLang="en-US" sz="2400" b="1" baseline="300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=4，求a的值.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（7）若</a:t>
            </a:r>
            <a:r>
              <a:rPr lang="en-US" altLang="zh-CN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400" b="1" baseline="300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=b</a:t>
            </a:r>
            <a:r>
              <a:rPr lang="zh-CN" altLang="en-US" sz="2400" b="1" baseline="300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，则a=b.                  （</a:t>
            </a:r>
            <a:r>
              <a:rPr lang="en-US" altLang="zh-CN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8</a:t>
            </a: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）2008年奥运会在北京举行。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592195" y="2770188"/>
            <a:ext cx="1009650" cy="7366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√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096510" y="3344863"/>
            <a:ext cx="1009650" cy="7366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√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153410" y="3854768"/>
            <a:ext cx="1009650" cy="7366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√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470400" y="4418648"/>
            <a:ext cx="1009650" cy="7366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√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354310" y="4398328"/>
            <a:ext cx="742950" cy="7381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√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新知讲解</a:t>
            </a:r>
            <a:endParaRPr lang="zh-CN" altLang="en-US" dirty="0"/>
          </a:p>
        </p:txBody>
      </p:sp>
      <p:sp>
        <p:nvSpPr>
          <p:cNvPr id="12294" name="文本框 1"/>
          <p:cNvSpPr txBox="1"/>
          <p:nvPr/>
        </p:nvSpPr>
        <p:spPr>
          <a:xfrm>
            <a:off x="1002665" y="2829560"/>
            <a:ext cx="1055687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上述句子</a:t>
            </a:r>
            <a:r>
              <a:rPr lang="zh-CN" alt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(1)(</a:t>
            </a:r>
            <a:r>
              <a:rPr lang="en-US" alt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)(</a:t>
            </a:r>
            <a:r>
              <a:rPr lang="en-US" alt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字魂43号-国朝手书" charset="0"/>
              </a:rPr>
              <a:t>(</a:t>
            </a:r>
            <a:r>
              <a:rPr lang="en-US" alt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字魂43号-国朝手书" charset="0"/>
              </a:rPr>
              <a:t>7</a:t>
            </a:r>
            <a:r>
              <a:rPr lang="zh-CN" alt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字魂43号-国朝手书" charset="0"/>
              </a:rPr>
              <a:t>)(</a:t>
            </a:r>
            <a:r>
              <a:rPr lang="en-US" alt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字魂43号-国朝手书" charset="0"/>
              </a:rPr>
              <a:t>8</a:t>
            </a:r>
            <a:r>
              <a:rPr lang="zh-CN" alt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字魂43号-国朝手书" charset="0"/>
              </a:rPr>
              <a:t>)</a:t>
            </a: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都对事件作出判断（不论正确与否），</a:t>
            </a: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它们都是命题；句子（2）（4）（6）没有对事情做出判断，它们不是命题.</a:t>
            </a:r>
            <a:endParaRPr lang="zh-CN" altLang="en-US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487295" y="1675130"/>
            <a:ext cx="5538470" cy="6451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字魂43号-国朝手书" charset="0"/>
              </a:rPr>
              <a:t>一般地，判断一件事情的句子,叫做</a:t>
            </a:r>
            <a:r>
              <a:rPr lang="zh-CN" altLang="zh-CN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字魂43号-国朝手书" charset="0"/>
              </a:rPr>
              <a:t>命题</a:t>
            </a:r>
            <a:r>
              <a:rPr lang="en-US" altLang="zh-CN" sz="2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字魂43号-国朝手书" charset="0"/>
              </a:rPr>
              <a:t>.</a:t>
            </a:r>
          </a:p>
        </p:txBody>
      </p:sp>
      <p:sp>
        <p:nvSpPr>
          <p:cNvPr id="3" name="云形标注 2"/>
          <p:cNvSpPr/>
          <p:nvPr/>
        </p:nvSpPr>
        <p:spPr>
          <a:xfrm>
            <a:off x="1256030" y="4458335"/>
            <a:ext cx="2646045" cy="1665605"/>
          </a:xfrm>
          <a:prstGeom prst="cloud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命题的特征是对事件做出判断</a:t>
            </a:r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.</a:t>
            </a:r>
            <a:endParaRPr lang="zh-CN" altLang="en-US" sz="20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  <p:bldP spid="5" grpId="0" bldLvl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针对训练</a:t>
            </a:r>
          </a:p>
        </p:txBody>
      </p:sp>
      <p:sp>
        <p:nvSpPr>
          <p:cNvPr id="23553" name="Text Box 2"/>
          <p:cNvSpPr txBox="1"/>
          <p:nvPr/>
        </p:nvSpPr>
        <p:spPr>
          <a:xfrm>
            <a:off x="743268" y="1084263"/>
            <a:ext cx="8351837" cy="507746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下列句子中，哪些是命题？哪些不是命题？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⑴对顶角相等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⑵画一个角等于已知角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⑶两直线平行，同位角相等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⑷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两条直线平行吗？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⑸温柔的李明明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⑹玫瑰花是动物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⑺若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en-US" altLang="zh-CN" sz="2400" b="1" baseline="30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，求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的值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⑻若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en-US" altLang="zh-CN" sz="2400" b="1" baseline="30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 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en-US" altLang="zh-CN" sz="2400" b="1" baseline="30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，则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b.</a:t>
            </a:r>
            <a:endParaRPr lang="zh-CN" altLang="en-US" sz="2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42019" name="Text Box 3"/>
          <p:cNvSpPr txBox="1"/>
          <p:nvPr/>
        </p:nvSpPr>
        <p:spPr>
          <a:xfrm>
            <a:off x="6767830" y="2227263"/>
            <a:ext cx="1223963" cy="64516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不是</a:t>
            </a:r>
          </a:p>
        </p:txBody>
      </p:sp>
      <p:sp>
        <p:nvSpPr>
          <p:cNvPr id="342020" name="Text Box 4"/>
          <p:cNvSpPr txBox="1"/>
          <p:nvPr/>
        </p:nvSpPr>
        <p:spPr>
          <a:xfrm>
            <a:off x="6777355" y="2798763"/>
            <a:ext cx="487680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</a:p>
        </p:txBody>
      </p:sp>
      <p:sp>
        <p:nvSpPr>
          <p:cNvPr id="342021" name="Text Box 5"/>
          <p:cNvSpPr txBox="1"/>
          <p:nvPr/>
        </p:nvSpPr>
        <p:spPr>
          <a:xfrm>
            <a:off x="6766243" y="3381375"/>
            <a:ext cx="1368425" cy="64516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不是</a:t>
            </a:r>
          </a:p>
        </p:txBody>
      </p:sp>
      <p:sp>
        <p:nvSpPr>
          <p:cNvPr id="342022" name="Text Box 6"/>
          <p:cNvSpPr txBox="1"/>
          <p:nvPr/>
        </p:nvSpPr>
        <p:spPr>
          <a:xfrm>
            <a:off x="6766243" y="3883025"/>
            <a:ext cx="1439862" cy="64516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不是</a:t>
            </a:r>
          </a:p>
        </p:txBody>
      </p:sp>
      <p:sp>
        <p:nvSpPr>
          <p:cNvPr id="342023" name="Text Box 7"/>
          <p:cNvSpPr txBox="1"/>
          <p:nvPr/>
        </p:nvSpPr>
        <p:spPr>
          <a:xfrm>
            <a:off x="6777355" y="4424363"/>
            <a:ext cx="487680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</a:p>
        </p:txBody>
      </p:sp>
      <p:sp>
        <p:nvSpPr>
          <p:cNvPr id="342024" name="Text Box 8"/>
          <p:cNvSpPr txBox="1"/>
          <p:nvPr/>
        </p:nvSpPr>
        <p:spPr>
          <a:xfrm>
            <a:off x="6767830" y="4941888"/>
            <a:ext cx="1223963" cy="64516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不是</a:t>
            </a:r>
          </a:p>
        </p:txBody>
      </p:sp>
      <p:sp>
        <p:nvSpPr>
          <p:cNvPr id="342025" name="Text Box 9"/>
          <p:cNvSpPr txBox="1"/>
          <p:nvPr/>
        </p:nvSpPr>
        <p:spPr>
          <a:xfrm>
            <a:off x="6777355" y="1655763"/>
            <a:ext cx="487680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</a:p>
        </p:txBody>
      </p:sp>
      <p:sp>
        <p:nvSpPr>
          <p:cNvPr id="342026" name="Text Box 10"/>
          <p:cNvSpPr txBox="1"/>
          <p:nvPr/>
        </p:nvSpPr>
        <p:spPr>
          <a:xfrm>
            <a:off x="6777355" y="5495925"/>
            <a:ext cx="487680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</a:p>
        </p:txBody>
      </p:sp>
      <p:sp>
        <p:nvSpPr>
          <p:cNvPr id="23562" name="Text Box 14"/>
          <p:cNvSpPr txBox="1"/>
          <p:nvPr/>
        </p:nvSpPr>
        <p:spPr>
          <a:xfrm>
            <a:off x="722630" y="6164263"/>
            <a:ext cx="6324600" cy="64516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(9)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八荣八耻是我们做人的基本准则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</a:p>
        </p:txBody>
      </p:sp>
      <p:sp>
        <p:nvSpPr>
          <p:cNvPr id="342031" name="Text Box 15"/>
          <p:cNvSpPr txBox="1"/>
          <p:nvPr/>
        </p:nvSpPr>
        <p:spPr>
          <a:xfrm>
            <a:off x="6756718" y="6164263"/>
            <a:ext cx="609600" cy="64516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42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342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342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500"/>
                                        <p:tgtEl>
                                          <p:spTgt spid="342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342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342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7" dur="500"/>
                                        <p:tgtEl>
                                          <p:spTgt spid="342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500"/>
                                        <p:tgtEl>
                                          <p:spTgt spid="342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2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42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19" grpId="0"/>
      <p:bldP spid="342020" grpId="0"/>
      <p:bldP spid="342021" grpId="0"/>
      <p:bldP spid="342022" grpId="0"/>
      <p:bldP spid="342023" grpId="0"/>
      <p:bldP spid="342024" grpId="0"/>
      <p:bldP spid="342025" grpId="0"/>
      <p:bldP spid="342026" grpId="0"/>
      <p:bldP spid="3420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ym typeface="+mn-ea"/>
              </a:rPr>
              <a:t>新知讲解</a:t>
            </a:r>
            <a:endParaRPr lang="zh-CN" altLang="en-US"/>
          </a:p>
        </p:txBody>
      </p:sp>
      <p:sp>
        <p:nvSpPr>
          <p:cNvPr id="96260" name="Text Box 43"/>
          <p:cNvSpPr txBox="1"/>
          <p:nvPr/>
        </p:nvSpPr>
        <p:spPr>
          <a:xfrm>
            <a:off x="961073" y="1792288"/>
            <a:ext cx="7454900" cy="341503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如果两个三角形的三条边对应相等，那么这两个三角形全等；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两条直线被第三条直线所截，如果内错角相等，那么这两条直线平行；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3.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如果一个三角形是等腰三角形，那么这个三角形的两个底角相等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7410" name="Rectangle 3"/>
          <p:cNvSpPr/>
          <p:nvPr/>
        </p:nvSpPr>
        <p:spPr>
          <a:xfrm>
            <a:off x="961073" y="1411288"/>
            <a:ext cx="3856037" cy="609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观察下列命题：</a:t>
            </a:r>
          </a:p>
        </p:txBody>
      </p:sp>
      <p:sp>
        <p:nvSpPr>
          <p:cNvPr id="3" name="云形标注 2"/>
          <p:cNvSpPr/>
          <p:nvPr/>
        </p:nvSpPr>
        <p:spPr>
          <a:xfrm>
            <a:off x="8416290" y="4376420"/>
            <a:ext cx="2646045" cy="1665605"/>
          </a:xfrm>
          <a:prstGeom prst="cloudCallout">
            <a:avLst>
              <a:gd name="adj1" fmla="val 48776"/>
              <a:gd name="adj2" fmla="val 4721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这些命题有什么共同的结构特征？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zQ4NTgwYzljODhiNzg5ZDA2ZGMwN2ZlNTU1NzIyNTU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1638</Words>
  <Application>Microsoft Office PowerPoint</Application>
  <PresentationFormat>宽屏</PresentationFormat>
  <Paragraphs>163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1" baseType="lpstr">
      <vt:lpstr>思源黑体 CN Bold</vt:lpstr>
      <vt:lpstr>思源黑体 CN Heavy</vt:lpstr>
      <vt:lpstr>思源黑体 CN Normal</vt:lpstr>
      <vt:lpstr>微软雅黑</vt:lpstr>
      <vt:lpstr>字魂43号-国朝手书</vt:lpstr>
      <vt:lpstr>Arial</vt:lpstr>
      <vt:lpstr>Times New Roman</vt:lpstr>
      <vt:lpstr>Wingdings</vt:lpstr>
      <vt:lpstr>Office 主题​​</vt:lpstr>
      <vt:lpstr>PowerPoint 演示文稿</vt:lpstr>
      <vt:lpstr>教学目标</vt:lpstr>
      <vt:lpstr>新知导入</vt:lpstr>
      <vt:lpstr>新知讲解</vt:lpstr>
      <vt:lpstr>新知讲解</vt:lpstr>
      <vt:lpstr>新知讲解</vt:lpstr>
      <vt:lpstr>新知讲解</vt:lpstr>
      <vt:lpstr>针对训练</vt:lpstr>
      <vt:lpstr>新知讲解</vt:lpstr>
      <vt:lpstr>新知讲解</vt:lpstr>
      <vt:lpstr>新知讲解</vt:lpstr>
      <vt:lpstr>新知讲解</vt:lpstr>
      <vt:lpstr>新知讲解</vt:lpstr>
      <vt:lpstr>新知讲解</vt:lpstr>
      <vt:lpstr>课堂练习</vt:lpstr>
      <vt:lpstr>课堂练习</vt:lpstr>
      <vt:lpstr>课堂练习</vt:lpstr>
      <vt:lpstr>课堂练习</vt:lpstr>
      <vt:lpstr>课堂练习</vt:lpstr>
      <vt:lpstr>课堂总结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ADMIN</cp:lastModifiedBy>
  <cp:revision>229</cp:revision>
  <dcterms:created xsi:type="dcterms:W3CDTF">2019-06-19T02:08:00Z</dcterms:created>
  <dcterms:modified xsi:type="dcterms:W3CDTF">2022-07-18T06:51:09Z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2052-11.1.0.11830</vt:lpwstr>
  </property>
  <property fmtid="{D5CDD505-2E9C-101B-9397-08002B2CF9AE}" pid="3" name="ICV">
    <vt:lpwstr>42E011E22E5348EF88713F789B16BA04</vt:lpwstr>
  </property>
</Properties>
</file>