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9" r:id="rId3"/>
    <p:sldId id="280" r:id="rId4"/>
    <p:sldId id="281" r:id="rId5"/>
    <p:sldId id="287" r:id="rId6"/>
    <p:sldId id="288" r:id="rId7"/>
    <p:sldId id="28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85"/>
    <a:srgbClr val="BFBFBF"/>
    <a:srgbClr val="FF7124"/>
    <a:srgbClr val="EF7509"/>
    <a:srgbClr val="8CC5B1"/>
    <a:srgbClr val="202E4A"/>
    <a:srgbClr val="00B687"/>
    <a:srgbClr val="008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987"/>
    <p:restoredTop sz="94676"/>
  </p:normalViewPr>
  <p:slideViewPr>
    <p:cSldViewPr snapToGrid="0" showGuides="1">
      <p:cViewPr varScale="1">
        <p:scale>
          <a:sx n="122" d="100"/>
          <a:sy n="122" d="100"/>
        </p:scale>
        <p:origin x="96" y="108"/>
      </p:cViewPr>
      <p:guideLst>
        <p:guide orient="horz" pos="2171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29737-D501-4F82-893C-8252766F6E44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85750" y="63500"/>
            <a:ext cx="2035175" cy="947738"/>
            <a:chOff x="540" y="348"/>
            <a:chExt cx="3206" cy="1492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" y="348"/>
              <a:ext cx="3207" cy="14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" y="619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42" y="6151"/>
                <a:ext cx="8334" cy="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www.21cnjy.com</a:t>
                </a:r>
                <a:r>
                  <a:rPr kumimoji="0" lang="en-US" altLang="zh-CN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)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中小学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教育资源网站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 </a:t>
                </a:r>
                <a:endPara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3" y="10959"/>
                <a:ext cx="13188" cy="2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6275" y="844550"/>
            <a:ext cx="829945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" descr="资源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21cnjy.com/help/help_extract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Object 104"/>
          <p:cNvSpPr txBox="1"/>
          <p:nvPr/>
        </p:nvSpPr>
        <p:spPr>
          <a:xfrm>
            <a:off x="782638" y="2436813"/>
            <a:ext cx="4692650" cy="942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 sz="4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教学模板</a:t>
            </a:r>
            <a:r>
              <a:rPr lang="en-US" altLang="zh-CN" sz="4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PPT</a:t>
            </a:r>
            <a:endParaRPr lang="en-US" altLang="zh-CN" sz="4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147" name="文本框 2"/>
          <p:cNvSpPr txBox="1"/>
          <p:nvPr/>
        </p:nvSpPr>
        <p:spPr>
          <a:xfrm>
            <a:off x="833438" y="3446463"/>
            <a:ext cx="330454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000" b="1" dirty="0">
                <a:solidFill>
                  <a:srgbClr val="0086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浙教版    八年级上</a:t>
            </a:r>
            <a:endParaRPr lang="zh-CN" altLang="en-US" sz="3000" b="1" dirty="0">
              <a:solidFill>
                <a:srgbClr val="00865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0113" y="1557338"/>
            <a:ext cx="73802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一个三角形中：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最多有几个钝角？几个直角？几个锐角？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55" name="Text Box 70" descr="0019"/>
          <p:cNvSpPr txBox="1">
            <a:spLocks noChangeArrowheads="1"/>
          </p:cNvSpPr>
          <p:nvPr/>
        </p:nvSpPr>
        <p:spPr bwMode="auto">
          <a:xfrm>
            <a:off x="785813" y="152718"/>
            <a:ext cx="241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想一想：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974725" y="4865688"/>
            <a:ext cx="1801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钝角三角形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3484563" y="4884738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直角三角形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6218238" y="4860925"/>
            <a:ext cx="179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锐角三角形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468688" y="2676525"/>
            <a:ext cx="1758950" cy="1976438"/>
            <a:chOff x="3462864" y="3072988"/>
            <a:chExt cx="1759380" cy="1976360"/>
          </a:xfrm>
        </p:grpSpPr>
        <p:sp>
          <p:nvSpPr>
            <p:cNvPr id="3" name="等腰三角形 2"/>
            <p:cNvSpPr/>
            <p:nvPr/>
          </p:nvSpPr>
          <p:spPr bwMode="auto">
            <a:xfrm>
              <a:off x="3851896" y="3501596"/>
              <a:ext cx="1019424" cy="1223915"/>
            </a:xfrm>
            <a:prstGeom prst="triangle">
              <a:avLst>
                <a:gd name="adj" fmla="val 10000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668071" y="3072988"/>
              <a:ext cx="408088" cy="461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462864" y="4519144"/>
              <a:ext cx="390620" cy="4619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31624" y="4587403"/>
              <a:ext cx="390620" cy="461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C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07088" y="2922588"/>
            <a:ext cx="2225675" cy="1730375"/>
            <a:chOff x="5868144" y="3345109"/>
            <a:chExt cx="2224932" cy="1730937"/>
          </a:xfrm>
        </p:grpSpPr>
        <p:sp>
          <p:nvSpPr>
            <p:cNvPr id="5" name="等腰三角形 4"/>
            <p:cNvSpPr/>
            <p:nvPr/>
          </p:nvSpPr>
          <p:spPr bwMode="auto">
            <a:xfrm>
              <a:off x="6177603" y="3740524"/>
              <a:ext cx="1585384" cy="984570"/>
            </a:xfrm>
            <a:prstGeom prst="triangle">
              <a:avLst>
                <a:gd name="adj" fmla="val 39789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12432" y="3345109"/>
              <a:ext cx="407852" cy="462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868144" y="4613933"/>
              <a:ext cx="390395" cy="462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702681" y="4583761"/>
              <a:ext cx="390395" cy="462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C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4563" y="2611438"/>
            <a:ext cx="2284412" cy="1979612"/>
            <a:chOff x="987560" y="3077891"/>
            <a:chExt cx="2284405" cy="1980277"/>
          </a:xfrm>
        </p:grpSpPr>
        <p:sp>
          <p:nvSpPr>
            <p:cNvPr id="18" name="等腰三角形 17"/>
            <p:cNvSpPr/>
            <p:nvPr/>
          </p:nvSpPr>
          <p:spPr bwMode="auto">
            <a:xfrm rot="8322754">
              <a:off x="1303471" y="4070411"/>
              <a:ext cx="1968494" cy="647918"/>
            </a:xfrm>
            <a:prstGeom prst="triangle">
              <a:avLst>
                <a:gd name="adj" fmla="val 62169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614742" y="3077891"/>
              <a:ext cx="407987" cy="4621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87560" y="4596051"/>
              <a:ext cx="390524" cy="4621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09943" y="4596051"/>
              <a:ext cx="388937" cy="4621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C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03288" y="1116013"/>
            <a:ext cx="6548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三角形按内角的大小分类如下：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AutoShape 4"/>
          <p:cNvSpPr/>
          <p:nvPr/>
        </p:nvSpPr>
        <p:spPr bwMode="auto">
          <a:xfrm>
            <a:off x="1981200" y="2105025"/>
            <a:ext cx="260350" cy="1981200"/>
          </a:xfrm>
          <a:prstGeom prst="leftBrace">
            <a:avLst>
              <a:gd name="adj1" fmla="val 124189"/>
              <a:gd name="adj2" fmla="val 50000"/>
            </a:avLst>
          </a:prstGeom>
          <a:noFill/>
          <a:ln w="190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2175" y="2825750"/>
            <a:ext cx="118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95513" y="2028825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直角三角形（有一个直角）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95513" y="2870200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锐角三角形（三个都是锐角）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95513" y="3784600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钝角三角形（有一个钝角）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408738" y="1503363"/>
            <a:ext cx="644525" cy="987425"/>
          </a:xfrm>
          <a:prstGeom prst="rtTriangle">
            <a:avLst/>
          </a:prstGeom>
          <a:noFill/>
          <a:ln w="19050">
            <a:solidFill>
              <a:schemeClr val="tx2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824663" y="2646363"/>
            <a:ext cx="914400" cy="685800"/>
          </a:xfrm>
          <a:prstGeom prst="triangle">
            <a:avLst>
              <a:gd name="adj" fmla="val 61981"/>
            </a:avLst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Group 20"/>
          <p:cNvGrpSpPr/>
          <p:nvPr/>
        </p:nvGrpSpPr>
        <p:grpSpPr>
          <a:xfrm>
            <a:off x="6273800" y="3533775"/>
            <a:ext cx="1347788" cy="674688"/>
            <a:chOff x="3984" y="2352"/>
            <a:chExt cx="1056" cy="528"/>
          </a:xfrm>
        </p:grpSpPr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3984" y="2352"/>
              <a:ext cx="432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4416" y="2880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3984" y="2352"/>
              <a:ext cx="105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892175" y="4581525"/>
            <a:ext cx="72802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>
              <a:lnSpc>
                <a:spcPct val="120000"/>
              </a:lnSpc>
              <a:buNone/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一个三角形有一个角是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30 °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，这个三角形是什么类型的三角形？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  <p:bldP spid="8" grpId="0" bldLvl="0" animBg="1"/>
      <p:bldP spid="9" grpId="0" bldLvl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900113" y="1175227"/>
            <a:ext cx="7993063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27000">
              <a:tabLst>
                <a:tab pos="228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228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228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228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228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2: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已知△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ABC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中，∠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A∶∠B∶∠C=1∶3∶5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，求∠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、∠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和∠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的度数，它是什么三角形？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5038" y="2566988"/>
            <a:ext cx="7272338" cy="2675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解：∵</a:t>
            </a: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∠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A∶∠B∶∠C=1∶3∶5</a:t>
            </a: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kumimoji="0" lang="en-US" altLang="zh-CN" sz="2800" b="0" kern="1200" cap="none" spc="0" normalizeH="0" baseline="0" noProof="0" dirty="0">
              <a:solidFill>
                <a:srgbClr val="C00000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且∠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A+∠B+∠C=180°</a:t>
            </a:r>
            <a:endParaRPr kumimoji="0" lang="en-US" altLang="zh-CN" sz="2800" b="0" kern="1200" cap="none" spc="0" normalizeH="0" baseline="0" noProof="0" dirty="0">
              <a:solidFill>
                <a:srgbClr val="C00000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设∠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A=</a:t>
            </a:r>
            <a:r>
              <a:rPr kumimoji="0" lang="en-US" altLang="zh-CN" sz="2800" b="0" i="1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∠B=3</a:t>
            </a:r>
            <a:r>
              <a:rPr kumimoji="0" lang="en-US" altLang="zh-CN" sz="2800" b="0" i="1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∠C=5</a:t>
            </a:r>
            <a:r>
              <a:rPr kumimoji="0" lang="en-US" altLang="zh-CN" sz="2800" b="0" i="1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. </a:t>
            </a: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即</a:t>
            </a:r>
            <a:r>
              <a:rPr kumimoji="0" lang="en-US" altLang="zh-CN" sz="2800" b="0" i="1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+ 3</a:t>
            </a:r>
            <a:r>
              <a:rPr kumimoji="0" lang="en-US" altLang="zh-CN" sz="2800" b="0" i="1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+ 5</a:t>
            </a:r>
            <a:r>
              <a:rPr kumimoji="0" lang="en-US" altLang="zh-CN" sz="2800" b="0" i="1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= 180°</a:t>
            </a:r>
            <a:endParaRPr kumimoji="0" lang="en-US" altLang="zh-CN" sz="2800" b="0" kern="1200" cap="none" spc="0" normalizeH="0" baseline="0" noProof="0" dirty="0">
              <a:solidFill>
                <a:srgbClr val="C00000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∴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1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=20°</a:t>
            </a: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∴ ∠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A= 20° </a:t>
            </a: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∠B= 60° </a:t>
            </a: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∠C= 100°</a:t>
            </a:r>
            <a:endParaRPr kumimoji="0" lang="en-US" altLang="zh-CN" sz="2800" b="0" kern="1200" cap="none" spc="0" normalizeH="0" baseline="0" noProof="0" dirty="0">
              <a:solidFill>
                <a:srgbClr val="C00000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△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ABC</a:t>
            </a:r>
            <a:r>
              <a:rPr kumimoji="0" lang="zh-CN" altLang="en-US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为钝角三角形</a:t>
            </a:r>
            <a:r>
              <a:rPr kumimoji="0" lang="en-US" altLang="zh-CN" sz="28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kumimoji="0" lang="zh-CN" altLang="en-US" sz="28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971550" y="1238885"/>
            <a:ext cx="9960610" cy="267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540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在△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ABC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中∠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：∠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：∠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，则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ABC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是（      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锐角三角形    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直角三角形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钝角三角形    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D.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不能确定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855710" y="1403350"/>
            <a:ext cx="520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2514600" y="2265363"/>
            <a:ext cx="3581400" cy="1030288"/>
          </a:xfrm>
          <a:prstGeom prst="triangle">
            <a:avLst>
              <a:gd name="adj" fmla="val 23347"/>
            </a:avLst>
          </a:prstGeom>
          <a:noFill/>
          <a:ln w="19050">
            <a:solidFill>
              <a:srgbClr val="0099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2490788" y="3284538"/>
            <a:ext cx="3632200" cy="1588"/>
          </a:xfrm>
          <a:prstGeom prst="line">
            <a:avLst/>
          </a:prstGeom>
          <a:noFill/>
          <a:ln w="19050">
            <a:solidFill>
              <a:srgbClr val="FFF7D5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514600" y="3287713"/>
            <a:ext cx="1981200" cy="1066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V="1">
            <a:off x="4495800" y="3287713"/>
            <a:ext cx="1600200" cy="1066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0" name="Freeform 7"/>
          <p:cNvSpPr/>
          <p:nvPr/>
        </p:nvSpPr>
        <p:spPr bwMode="auto">
          <a:xfrm>
            <a:off x="2463800" y="1628775"/>
            <a:ext cx="3632200" cy="1655763"/>
          </a:xfrm>
          <a:custGeom>
            <a:avLst/>
            <a:gdLst>
              <a:gd name="T0" fmla="*/ 2147483646 w 1557"/>
              <a:gd name="T1" fmla="*/ 2147483646 h 695"/>
              <a:gd name="T2" fmla="*/ 2147483646 w 1557"/>
              <a:gd name="T3" fmla="*/ 2147483646 h 695"/>
              <a:gd name="T4" fmla="*/ 2147483646 w 1557"/>
              <a:gd name="T5" fmla="*/ 2147483646 h 695"/>
              <a:gd name="T6" fmla="*/ 2147483646 w 1557"/>
              <a:gd name="T7" fmla="*/ 2147483646 h 695"/>
              <a:gd name="T8" fmla="*/ 2147483646 w 1557"/>
              <a:gd name="T9" fmla="*/ 2147483646 h 6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7" h="695">
                <a:moveTo>
                  <a:pt x="15" y="695"/>
                </a:moveTo>
                <a:cubicBezTo>
                  <a:pt x="7" y="524"/>
                  <a:pt x="0" y="354"/>
                  <a:pt x="106" y="241"/>
                </a:cubicBezTo>
                <a:cubicBezTo>
                  <a:pt x="212" y="128"/>
                  <a:pt x="469" y="0"/>
                  <a:pt x="650" y="15"/>
                </a:cubicBezTo>
                <a:cubicBezTo>
                  <a:pt x="831" y="30"/>
                  <a:pt x="1043" y="219"/>
                  <a:pt x="1194" y="332"/>
                </a:cubicBezTo>
                <a:cubicBezTo>
                  <a:pt x="1345" y="445"/>
                  <a:pt x="1497" y="635"/>
                  <a:pt x="1557" y="695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V="1">
            <a:off x="2490788" y="3287713"/>
            <a:ext cx="3624263" cy="7938"/>
          </a:xfrm>
          <a:prstGeom prst="line">
            <a:avLst/>
          </a:prstGeom>
          <a:noFill/>
          <a:ln w="19050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952625" y="3052763"/>
            <a:ext cx="417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6134100" y="3000375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5921375" y="3140075"/>
            <a:ext cx="385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4768850" y="1700213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4019550" y="211455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③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3260725" y="2847975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①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3521075" y="39449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④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900113" y="4868863"/>
            <a:ext cx="7272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上图由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地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——B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地，走那条路最近？为什么？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61" name="文本框 1"/>
          <p:cNvSpPr txBox="1">
            <a:spLocks noChangeArrowheads="1"/>
          </p:cNvSpPr>
          <p:nvPr/>
        </p:nvSpPr>
        <p:spPr bwMode="auto">
          <a:xfrm>
            <a:off x="872808" y="146368"/>
            <a:ext cx="290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想一想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7143115" y="2907348"/>
            <a:ext cx="2736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两点之间线段最短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1841500" y="4149725"/>
            <a:ext cx="5610225" cy="460375"/>
          </a:xfrm>
          <a:prstGeom prst="rect">
            <a:avLst/>
          </a:prstGeom>
          <a:noFill/>
          <a:ln w="28575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任意两边之和大于第三边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5843" name="组合 1"/>
          <p:cNvGrpSpPr/>
          <p:nvPr/>
        </p:nvGrpSpPr>
        <p:grpSpPr>
          <a:xfrm>
            <a:off x="1116013" y="1185863"/>
            <a:ext cx="2844800" cy="2563812"/>
            <a:chOff x="1066800" y="1066800"/>
            <a:chExt cx="2844800" cy="2564458"/>
          </a:xfrm>
        </p:grpSpPr>
        <p:sp>
          <p:nvSpPr>
            <p:cNvPr id="2" name="AutoShape 40"/>
            <p:cNvSpPr>
              <a:spLocks noChangeArrowheads="1"/>
            </p:cNvSpPr>
            <p:nvPr/>
          </p:nvSpPr>
          <p:spPr bwMode="auto">
            <a:xfrm>
              <a:off x="1447800" y="1524115"/>
              <a:ext cx="2057400" cy="1753042"/>
            </a:xfrm>
            <a:prstGeom prst="triangle">
              <a:avLst>
                <a:gd name="adj" fmla="val 63657"/>
              </a:avLst>
            </a:prstGeom>
            <a:noFill/>
            <a:ln w="19050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844" name="Text Box 41"/>
            <p:cNvSpPr txBox="1">
              <a:spLocks noChangeArrowheads="1"/>
            </p:cNvSpPr>
            <p:nvPr/>
          </p:nvSpPr>
          <p:spPr bwMode="auto">
            <a:xfrm>
              <a:off x="2590800" y="1066800"/>
              <a:ext cx="381000" cy="457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845" name="Text Box 42"/>
            <p:cNvSpPr txBox="1">
              <a:spLocks noChangeArrowheads="1"/>
            </p:cNvSpPr>
            <p:nvPr/>
          </p:nvSpPr>
          <p:spPr bwMode="auto">
            <a:xfrm>
              <a:off x="1066800" y="3048499"/>
              <a:ext cx="381000" cy="457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846" name="Text Box 43"/>
            <p:cNvSpPr txBox="1">
              <a:spLocks noChangeArrowheads="1"/>
            </p:cNvSpPr>
            <p:nvPr/>
          </p:nvSpPr>
          <p:spPr bwMode="auto">
            <a:xfrm>
              <a:off x="3530600" y="3048499"/>
              <a:ext cx="381000" cy="457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847" name="Text Box 44"/>
            <p:cNvSpPr txBox="1">
              <a:spLocks noChangeArrowheads="1"/>
            </p:cNvSpPr>
            <p:nvPr/>
          </p:nvSpPr>
          <p:spPr bwMode="auto">
            <a:xfrm>
              <a:off x="2428875" y="3169180"/>
              <a:ext cx="533400" cy="46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848" name="Text Box 45"/>
            <p:cNvSpPr txBox="1">
              <a:spLocks noChangeArrowheads="1"/>
            </p:cNvSpPr>
            <p:nvPr/>
          </p:nvSpPr>
          <p:spPr bwMode="auto">
            <a:xfrm>
              <a:off x="3124200" y="2057650"/>
              <a:ext cx="457200" cy="46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1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849" name="Text Box 46"/>
            <p:cNvSpPr txBox="1">
              <a:spLocks noChangeArrowheads="1"/>
            </p:cNvSpPr>
            <p:nvPr/>
          </p:nvSpPr>
          <p:spPr bwMode="auto">
            <a:xfrm>
              <a:off x="1828800" y="1905211"/>
              <a:ext cx="457200" cy="46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1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4232275" y="2371725"/>
            <a:ext cx="3219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两点之间线段最短！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900113" y="723900"/>
            <a:ext cx="4643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走哪条路要近？为什么？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900113" y="4149725"/>
            <a:ext cx="1108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结论：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900113" y="4935538"/>
            <a:ext cx="6551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如何判断三条线段能否组成三角形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?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39"/>
          <p:cNvSpPr txBox="1">
            <a:spLocks noChangeArrowheads="1"/>
          </p:cNvSpPr>
          <p:nvPr/>
        </p:nvSpPr>
        <p:spPr bwMode="auto">
          <a:xfrm>
            <a:off x="919163" y="1196975"/>
            <a:ext cx="7253288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：判断下列各组线段中，哪些能组成三角形，哪些不能组成三角形，并说明理由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(1)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= 2.5cm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= 3cm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= 5cm.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(2)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 6.3cm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f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 6.3cm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= 12.6cm.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919163" y="3284538"/>
            <a:ext cx="7469188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解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∵ 最长线段是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c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= 5cm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+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=2.5+3=5.5(cm)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 ∴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+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＞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所以线段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能组成三角形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     (2)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∵ 最长线段是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=12.6cm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+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f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=6.3+6.3=12.6(cm)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 ∴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+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f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所以线段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f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不能组成三角形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900113" y="1022350"/>
            <a:ext cx="7256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长度为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6cm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4cm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3cm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三条线段能否组成三角形？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49" name="Rectangle 5"/>
          <p:cNvSpPr>
            <a:spLocks noChangeArrowheads="1"/>
          </p:cNvSpPr>
          <p:nvPr/>
        </p:nvSpPr>
        <p:spPr bwMode="auto">
          <a:xfrm>
            <a:off x="4284663" y="1822450"/>
            <a:ext cx="3551238" cy="1827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只要满足较小的两条线段之和大于较长线段，便可构成三角形；若不满足，则不能构成三角形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6938" y="3952875"/>
            <a:ext cx="2235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判断方法：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96938" y="4492625"/>
            <a:ext cx="5292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(1)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找出较长边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96938" y="4954588"/>
            <a:ext cx="65547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(2)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比较大小：较长边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较短两边之和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96938" y="5414963"/>
            <a:ext cx="6084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(3)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判断能否组成三角形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96938" y="1744663"/>
            <a:ext cx="2954338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解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:∵ 6+4&gt;3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6+3&gt;4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4+3&gt;6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∴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能组成三角形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51275" y="4916488"/>
            <a:ext cx="865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小于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971550" y="1354138"/>
            <a:ext cx="720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三角形任何两边的差与第三边有什么关系？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96963" y="3198813"/>
            <a:ext cx="5797550" cy="4603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三角形任何两边的差小于第三边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6516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 - b ____ 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b - c ____ a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c - a ____ 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17688" y="2065338"/>
            <a:ext cx="3603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&lt;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08400" y="2065338"/>
            <a:ext cx="5762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&lt;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34038" y="2065338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&lt;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992" name="文本框 1"/>
          <p:cNvSpPr txBox="1">
            <a:spLocks noChangeArrowheads="1"/>
          </p:cNvSpPr>
          <p:nvPr/>
        </p:nvSpPr>
        <p:spPr bwMode="auto">
          <a:xfrm>
            <a:off x="828040" y="211138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合作探究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900430" y="1231900"/>
            <a:ext cx="9477375" cy="439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用符号、字母表示三角形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三角形的三边关系：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(1)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判断三条已知线段能否组成三角形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(2)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已知三角形的两边，求第三边的取值范围：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两边之差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Symbol" panose="05050102010706020507" pitchFamily="18" charset="2"/>
              </a:rPr>
              <a:t>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第三边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Symbol" panose="05050102010706020507" pitchFamily="18" charset="2"/>
              </a:rPr>
              <a:t>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两边之和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1259205" y="2349500"/>
            <a:ext cx="6756400" cy="11245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三角形的任何两边的和大于第三边；两边之差小于第三边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文本框 2"/>
          <p:cNvSpPr txBox="1"/>
          <p:nvPr/>
        </p:nvSpPr>
        <p:spPr>
          <a:xfrm>
            <a:off x="962025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新知导入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49" y="1401190"/>
            <a:ext cx="4115094" cy="2599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3"/>
          <p:cNvSpPr txBox="1"/>
          <p:nvPr/>
        </p:nvSpPr>
        <p:spPr>
          <a:xfrm>
            <a:off x="690563" y="4805363"/>
            <a:ext cx="748188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那么，怎样的图形叫做三角形呢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7" name="Group 4"/>
          <p:cNvGrpSpPr/>
          <p:nvPr/>
        </p:nvGrpSpPr>
        <p:grpSpPr>
          <a:xfrm>
            <a:off x="6418263" y="2924175"/>
            <a:ext cx="746125" cy="360363"/>
            <a:chOff x="4105" y="1117"/>
            <a:chExt cx="544" cy="317"/>
          </a:xfrm>
        </p:grpSpPr>
        <p:sp>
          <p:nvSpPr>
            <p:cNvPr id="8200" name="Line 5"/>
            <p:cNvSpPr/>
            <p:nvPr/>
          </p:nvSpPr>
          <p:spPr>
            <a:xfrm flipH="1">
              <a:off x="4105" y="1117"/>
              <a:ext cx="304" cy="317"/>
            </a:xfrm>
            <a:prstGeom prst="line">
              <a:avLst/>
            </a:prstGeom>
            <a:ln w="1905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1" name="Line 6"/>
            <p:cNvSpPr/>
            <p:nvPr/>
          </p:nvSpPr>
          <p:spPr>
            <a:xfrm flipV="1">
              <a:off x="4126" y="1170"/>
              <a:ext cx="523" cy="253"/>
            </a:xfrm>
            <a:prstGeom prst="line">
              <a:avLst/>
            </a:prstGeom>
            <a:ln w="1905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2" name="Line 7"/>
            <p:cNvSpPr/>
            <p:nvPr/>
          </p:nvSpPr>
          <p:spPr>
            <a:xfrm>
              <a:off x="4390" y="1117"/>
              <a:ext cx="249" cy="53"/>
            </a:xfrm>
            <a:prstGeom prst="line">
              <a:avLst/>
            </a:prstGeom>
            <a:ln w="1905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8198" name="Picture 8" descr="衣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7" y="1402629"/>
            <a:ext cx="3765942" cy="25977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9"/>
          <p:cNvSpPr/>
          <p:nvPr/>
        </p:nvSpPr>
        <p:spPr>
          <a:xfrm>
            <a:off x="1042988" y="2551113"/>
            <a:ext cx="2997200" cy="1019175"/>
          </a:xfrm>
          <a:prstGeom prst="triangle">
            <a:avLst>
              <a:gd name="adj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文本框 2"/>
          <p:cNvSpPr txBox="1"/>
          <p:nvPr/>
        </p:nvSpPr>
        <p:spPr>
          <a:xfrm>
            <a:off x="884238" y="160338"/>
            <a:ext cx="1500187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2860" y="1712595"/>
            <a:ext cx="83483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C00000"/>
                </a:solidFill>
              </a:rPr>
              <a:t>作业本</a:t>
            </a:r>
            <a:endParaRPr lang="zh-CN" altLang="en-US" sz="4000">
              <a:solidFill>
                <a:srgbClr val="C00000"/>
              </a:solidFill>
            </a:endParaRPr>
          </a:p>
          <a:p>
            <a:r>
              <a:rPr lang="zh-CN" altLang="en-US" sz="4000">
                <a:solidFill>
                  <a:srgbClr val="C00000"/>
                </a:solidFill>
              </a:rPr>
              <a:t>课本作业题</a:t>
            </a:r>
            <a:r>
              <a:rPr lang="en-US" altLang="zh-CN" sz="4000">
                <a:solidFill>
                  <a:srgbClr val="C00000"/>
                </a:solidFill>
              </a:rPr>
              <a:t>1.2.6</a:t>
            </a:r>
            <a:endParaRPr lang="en-US" altLang="zh-CN" sz="4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矩形 1"/>
          <p:cNvSpPr/>
          <p:nvPr/>
        </p:nvSpPr>
        <p:spPr>
          <a:xfrm>
            <a:off x="1803400" y="4394200"/>
            <a:ext cx="41862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  <a:hlinkClick r:id="rId1"/>
              </a:rPr>
              <a:t>https://www.21cnjy.com/help/help_extract.php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  <a:hlinkClick r:id="rId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0430" y="1192530"/>
            <a:ext cx="33299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三角形的定义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20" name="文本框 11"/>
          <p:cNvSpPr txBox="1">
            <a:spLocks noChangeArrowheads="1"/>
          </p:cNvSpPr>
          <p:nvPr/>
        </p:nvSpPr>
        <p:spPr bwMode="auto">
          <a:xfrm>
            <a:off x="900430" y="1793875"/>
            <a:ext cx="885253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由不在同一条直线上的三条线段首尾顺次相接所组成的图形叫做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三角形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0430" y="2995930"/>
            <a:ext cx="33299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三角形的表示方法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00430" y="3629025"/>
            <a:ext cx="5347335" cy="2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“三角形”用符号“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”表示，如图顶点是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的三角形记做“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ΔABC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”，读做“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三角形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ABC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223" name="组合 1"/>
          <p:cNvGrpSpPr/>
          <p:nvPr/>
        </p:nvGrpSpPr>
        <p:grpSpPr>
          <a:xfrm>
            <a:off x="5666105" y="3587750"/>
            <a:ext cx="3050540" cy="1898563"/>
            <a:chOff x="4899025" y="4156075"/>
            <a:chExt cx="3217863" cy="2437495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 flipV="1">
              <a:off x="5363669" y="6182317"/>
              <a:ext cx="2160187" cy="2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4" name="Line 3"/>
            <p:cNvSpPr>
              <a:spLocks noChangeShapeType="1"/>
            </p:cNvSpPr>
            <p:nvPr/>
          </p:nvSpPr>
          <p:spPr bwMode="auto">
            <a:xfrm flipV="1">
              <a:off x="5363669" y="4631040"/>
              <a:ext cx="648056" cy="1553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5" name="Line 4"/>
            <p:cNvSpPr>
              <a:spLocks noChangeShapeType="1"/>
            </p:cNvSpPr>
            <p:nvPr/>
          </p:nvSpPr>
          <p:spPr bwMode="auto">
            <a:xfrm>
              <a:off x="6011725" y="4631040"/>
              <a:ext cx="1512131" cy="1551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6" name="Text Box 5"/>
            <p:cNvSpPr txBox="1">
              <a:spLocks noChangeArrowheads="1"/>
            </p:cNvSpPr>
            <p:nvPr/>
          </p:nvSpPr>
          <p:spPr bwMode="auto">
            <a:xfrm>
              <a:off x="5765137" y="4156075"/>
              <a:ext cx="758103" cy="670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7" name="Text Box 6"/>
            <p:cNvSpPr txBox="1">
              <a:spLocks noChangeArrowheads="1"/>
            </p:cNvSpPr>
            <p:nvPr/>
          </p:nvSpPr>
          <p:spPr bwMode="auto">
            <a:xfrm>
              <a:off x="4899025" y="5882662"/>
              <a:ext cx="648056" cy="670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8" name="Text Box 7"/>
            <p:cNvSpPr txBox="1">
              <a:spLocks noChangeArrowheads="1"/>
            </p:cNvSpPr>
            <p:nvPr/>
          </p:nvSpPr>
          <p:spPr bwMode="auto">
            <a:xfrm>
              <a:off x="7468832" y="5923432"/>
              <a:ext cx="648056" cy="670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13" grpId="0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60563" y="3141663"/>
            <a:ext cx="33845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00113" y="5229225"/>
            <a:ext cx="114935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内角：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51025" y="5229225"/>
            <a:ext cx="3441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∠A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  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   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52625" y="2019300"/>
            <a:ext cx="337661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 点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 点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270" name="组合 26"/>
          <p:cNvGrpSpPr/>
          <p:nvPr/>
        </p:nvGrpSpPr>
        <p:grpSpPr>
          <a:xfrm>
            <a:off x="5146675" y="2049463"/>
            <a:ext cx="3128963" cy="1868170"/>
            <a:chOff x="5417531" y="3033080"/>
            <a:chExt cx="3297980" cy="1969880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 flipH="1">
              <a:off x="5770588" y="3474997"/>
              <a:ext cx="965466" cy="1079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5760548" y="4553008"/>
              <a:ext cx="23760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6739400" y="3471649"/>
              <a:ext cx="1412225" cy="1081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530244" y="3033080"/>
              <a:ext cx="431699" cy="55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417531" y="4330375"/>
              <a:ext cx="501976" cy="55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 rot="10702108" flipV="1">
              <a:off x="8138239" y="4310288"/>
              <a:ext cx="577272" cy="55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732707" y="4452572"/>
              <a:ext cx="501976" cy="55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endPara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989783" y="3662477"/>
              <a:ext cx="348706" cy="55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</a:t>
              </a:r>
              <a:endPara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350137" y="3662477"/>
              <a:ext cx="385517" cy="55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</a:t>
              </a:r>
              <a:endPara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952625" y="4165600"/>
            <a:ext cx="33401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或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     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       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altLang="zh-C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2185988" y="2652713"/>
            <a:ext cx="109538" cy="357188"/>
          </a:xfrm>
          <a:prstGeom prst="downArrow">
            <a:avLst>
              <a:gd name="adj1" fmla="val 50000"/>
              <a:gd name="adj2" fmla="val 662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3200400" y="2652713"/>
            <a:ext cx="111125" cy="357188"/>
          </a:xfrm>
          <a:prstGeom prst="downArrow">
            <a:avLst>
              <a:gd name="adj1" fmla="val 50000"/>
              <a:gd name="adj2" fmla="val 662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173538" y="2652713"/>
            <a:ext cx="109538" cy="357188"/>
          </a:xfrm>
          <a:prstGeom prst="downArrow">
            <a:avLst>
              <a:gd name="adj1" fmla="val 50000"/>
              <a:gd name="adj2" fmla="val 662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2185988" y="4705350"/>
            <a:ext cx="109538" cy="355600"/>
          </a:xfrm>
          <a:prstGeom prst="downArrow">
            <a:avLst>
              <a:gd name="adj1" fmla="val 50000"/>
              <a:gd name="adj2" fmla="val 662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3200400" y="4705350"/>
            <a:ext cx="111125" cy="355600"/>
          </a:xfrm>
          <a:prstGeom prst="downArrow">
            <a:avLst>
              <a:gd name="adj1" fmla="val 50000"/>
              <a:gd name="adj2" fmla="val 662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4173538" y="4705350"/>
            <a:ext cx="109538" cy="355600"/>
          </a:xfrm>
          <a:prstGeom prst="downArrow">
            <a:avLst>
              <a:gd name="adj1" fmla="val 50000"/>
              <a:gd name="adj2" fmla="val 662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2185988" y="3706813"/>
            <a:ext cx="109538" cy="357188"/>
          </a:xfrm>
          <a:prstGeom prst="downArrow">
            <a:avLst>
              <a:gd name="adj1" fmla="val 50000"/>
              <a:gd name="adj2" fmla="val 662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3201988" y="3706813"/>
            <a:ext cx="107950" cy="357188"/>
          </a:xfrm>
          <a:prstGeom prst="downArrow">
            <a:avLst>
              <a:gd name="adj1" fmla="val 50000"/>
              <a:gd name="adj2" fmla="val 662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4173538" y="3706813"/>
            <a:ext cx="109538" cy="357188"/>
          </a:xfrm>
          <a:prstGeom prst="downArrow">
            <a:avLst>
              <a:gd name="adj1" fmla="val 50000"/>
              <a:gd name="adj2" fmla="val 6624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900113" y="3141663"/>
            <a:ext cx="114935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三边：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900113" y="2020888"/>
            <a:ext cx="118745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顶点：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0430" y="1192530"/>
            <a:ext cx="37363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0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三角形的有关概念</a:t>
            </a:r>
            <a:endParaRPr kumimoji="0" lang="zh-CN" altLang="en-US" sz="2800" b="0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/>
        </p:nvSpPr>
        <p:spPr bwMode="auto">
          <a:xfrm>
            <a:off x="1138238" y="1135063"/>
            <a:ext cx="7251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聪明的你能写出图中所有的三角形吗？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886325" y="2165350"/>
            <a:ext cx="3503613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△ABD  △ADE   △ACE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△ABE   △ACD  △ABC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138238" y="4437063"/>
            <a:ext cx="6338888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的对边：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为边的三角形有：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4945063" y="4437063"/>
            <a:ext cx="23050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5144770" y="5083810"/>
            <a:ext cx="34004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△ABD △ADE △ACD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320" name="组合 11"/>
          <p:cNvGrpSpPr/>
          <p:nvPr/>
        </p:nvGrpSpPr>
        <p:grpSpPr>
          <a:xfrm>
            <a:off x="1177925" y="1687513"/>
            <a:ext cx="3365183" cy="2505075"/>
            <a:chOff x="939158" y="1687020"/>
            <a:chExt cx="3366497" cy="2504947"/>
          </a:xfrm>
        </p:grpSpPr>
        <p:grpSp>
          <p:nvGrpSpPr>
            <p:cNvPr id="13321" name="组合 8"/>
            <p:cNvGrpSpPr/>
            <p:nvPr/>
          </p:nvGrpSpPr>
          <p:grpSpPr>
            <a:xfrm>
              <a:off x="1403648" y="2112469"/>
              <a:ext cx="2423937" cy="2079498"/>
              <a:chOff x="4746008" y="3194896"/>
              <a:chExt cx="2423937" cy="2079498"/>
            </a:xfrm>
          </p:grpSpPr>
          <p:sp>
            <p:nvSpPr>
              <p:cNvPr id="13327" name="直角三角形 1"/>
              <p:cNvSpPr/>
              <p:nvPr/>
            </p:nvSpPr>
            <p:spPr>
              <a:xfrm rot="8856925">
                <a:off x="4746008" y="3723417"/>
                <a:ext cx="2423937" cy="1550977"/>
              </a:xfrm>
              <a:prstGeom prst="rtTriangl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13328" name="直接连接符 3"/>
              <p:cNvCxnSpPr>
                <a:stCxn id="13327" idx="2"/>
              </p:cNvCxnSpPr>
              <p:nvPr/>
            </p:nvCxnSpPr>
            <p:spPr>
              <a:xfrm>
                <a:off x="6566099" y="3194896"/>
                <a:ext cx="0" cy="131400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29" name="直接连接符 14"/>
              <p:cNvCxnSpPr>
                <a:stCxn id="13327" idx="2"/>
              </p:cNvCxnSpPr>
              <p:nvPr/>
            </p:nvCxnSpPr>
            <p:spPr>
              <a:xfrm flipH="1">
                <a:off x="5364088" y="3194897"/>
                <a:ext cx="1202011" cy="130400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3330" name="矩形 7"/>
              <p:cNvSpPr/>
              <p:nvPr/>
            </p:nvSpPr>
            <p:spPr>
              <a:xfrm>
                <a:off x="6566099" y="4412907"/>
                <a:ext cx="72008" cy="82823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939158" y="3329998"/>
              <a:ext cx="376702" cy="521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B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932764" y="3326823"/>
              <a:ext cx="372891" cy="521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C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054533" y="3333173"/>
              <a:ext cx="356374" cy="521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E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836446" y="3326823"/>
              <a:ext cx="402112" cy="521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D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040241" y="1687020"/>
              <a:ext cx="388772" cy="521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A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/>
      <p:bldP spid="13317" grpId="0" bldLvl="0" animBg="1"/>
      <p:bldP spid="13318" grpId="0" bldLvl="0" animBg="1"/>
      <p:bldP spid="133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合作学习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66775" y="925513"/>
            <a:ext cx="770890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请按所示步骤折纸：剪一个△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ABC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，分别作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AC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BC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的中点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D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E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，连结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DE.   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过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D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E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作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DF⊥AB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于点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F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EG⊥AB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于点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G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. 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依次把△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CDE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， △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ADF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， △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BE</a:t>
            </a:r>
            <a:r>
              <a:rPr kumimoji="0" lang="en-US" altLang="zh-CN" sz="2400" b="0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G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沿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DE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DF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E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rPr>
              <a:t>G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+mn-ea"/>
                <a:cs typeface="+mn-cs"/>
              </a:rPr>
              <a:t>折叠，得长方形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+mn-ea"/>
                <a:cs typeface="+mn-cs"/>
              </a:rPr>
              <a:t>DEGF.</a:t>
            </a:r>
            <a:endParaRPr kumimoji="0" lang="zh-CN" altLang="en-US" sz="2400" b="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69950" y="3840163"/>
            <a:ext cx="1520825" cy="1281112"/>
            <a:chOff x="782" y="2068"/>
            <a:chExt cx="1410" cy="1189"/>
          </a:xfrm>
        </p:grpSpPr>
        <p:sp>
          <p:nvSpPr>
            <p:cNvPr id="15474" name="AutoShape 5"/>
            <p:cNvSpPr>
              <a:spLocks noChangeAspect="1" noChangeArrowheads="1" noTextEdit="1"/>
            </p:cNvSpPr>
            <p:nvPr/>
          </p:nvSpPr>
          <p:spPr bwMode="auto">
            <a:xfrm>
              <a:off x="782" y="2103"/>
              <a:ext cx="141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75" name="Freeform 6"/>
            <p:cNvSpPr/>
            <p:nvPr/>
          </p:nvSpPr>
          <p:spPr bwMode="auto">
            <a:xfrm>
              <a:off x="909" y="2338"/>
              <a:ext cx="1061" cy="685"/>
            </a:xfrm>
            <a:custGeom>
              <a:avLst/>
              <a:gdLst>
                <a:gd name="T0" fmla="*/ 1062 w 1062"/>
                <a:gd name="T1" fmla="*/ 684 h 684"/>
                <a:gd name="T2" fmla="*/ 0 w 1062"/>
                <a:gd name="T3" fmla="*/ 684 h 684"/>
                <a:gd name="T4" fmla="*/ 636 w 1062"/>
                <a:gd name="T5" fmla="*/ 0 h 684"/>
                <a:gd name="T6" fmla="*/ 1062 w 1062"/>
                <a:gd name="T7" fmla="*/ 684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2" h="684">
                  <a:moveTo>
                    <a:pt x="1062" y="684"/>
                  </a:moveTo>
                  <a:lnTo>
                    <a:pt x="0" y="684"/>
                  </a:lnTo>
                  <a:lnTo>
                    <a:pt x="636" y="0"/>
                  </a:lnTo>
                  <a:lnTo>
                    <a:pt x="1062" y="684"/>
                  </a:lnTo>
                  <a:close/>
                </a:path>
              </a:pathLst>
            </a:custGeom>
            <a:noFill/>
            <a:ln w="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76" name="Line 7"/>
            <p:cNvSpPr>
              <a:spLocks noChangeShapeType="1"/>
            </p:cNvSpPr>
            <p:nvPr/>
          </p:nvSpPr>
          <p:spPr bwMode="auto">
            <a:xfrm flipH="1">
              <a:off x="909" y="2338"/>
              <a:ext cx="636" cy="68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77" name="Line 8"/>
            <p:cNvSpPr>
              <a:spLocks noChangeShapeType="1"/>
            </p:cNvSpPr>
            <p:nvPr/>
          </p:nvSpPr>
          <p:spPr bwMode="auto">
            <a:xfrm>
              <a:off x="909" y="3021"/>
              <a:ext cx="1061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78" name="Line 9"/>
            <p:cNvSpPr>
              <a:spLocks noChangeShapeType="1"/>
            </p:cNvSpPr>
            <p:nvPr/>
          </p:nvSpPr>
          <p:spPr bwMode="auto">
            <a:xfrm>
              <a:off x="1544" y="2338"/>
              <a:ext cx="424" cy="68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79" name="Oval 10"/>
            <p:cNvSpPr>
              <a:spLocks noChangeArrowheads="1"/>
            </p:cNvSpPr>
            <p:nvPr/>
          </p:nvSpPr>
          <p:spPr bwMode="auto">
            <a:xfrm>
              <a:off x="1528" y="2324"/>
              <a:ext cx="29" cy="31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80" name="Rectangle 11"/>
            <p:cNvSpPr>
              <a:spLocks noChangeArrowheads="1"/>
            </p:cNvSpPr>
            <p:nvPr/>
          </p:nvSpPr>
          <p:spPr bwMode="auto">
            <a:xfrm>
              <a:off x="1494" y="2068"/>
              <a:ext cx="1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C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81" name="Oval 12"/>
            <p:cNvSpPr>
              <a:spLocks noChangeArrowheads="1"/>
            </p:cNvSpPr>
            <p:nvPr/>
          </p:nvSpPr>
          <p:spPr bwMode="auto">
            <a:xfrm>
              <a:off x="892" y="3007"/>
              <a:ext cx="31" cy="29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82" name="Rectangle 13"/>
            <p:cNvSpPr>
              <a:spLocks noChangeArrowheads="1"/>
            </p:cNvSpPr>
            <p:nvPr/>
          </p:nvSpPr>
          <p:spPr bwMode="auto">
            <a:xfrm>
              <a:off x="816" y="3040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A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83" name="Oval 14"/>
            <p:cNvSpPr>
              <a:spLocks noChangeArrowheads="1"/>
            </p:cNvSpPr>
            <p:nvPr/>
          </p:nvSpPr>
          <p:spPr bwMode="auto">
            <a:xfrm>
              <a:off x="1952" y="3004"/>
              <a:ext cx="29" cy="29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84" name="Rectangle 15"/>
            <p:cNvSpPr>
              <a:spLocks noChangeArrowheads="1"/>
            </p:cNvSpPr>
            <p:nvPr/>
          </p:nvSpPr>
          <p:spPr bwMode="auto">
            <a:xfrm>
              <a:off x="1934" y="3046"/>
              <a:ext cx="1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B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468563" y="3738563"/>
            <a:ext cx="1743075" cy="1439862"/>
            <a:chOff x="2426" y="2103"/>
            <a:chExt cx="1410" cy="1164"/>
          </a:xfrm>
        </p:grpSpPr>
        <p:sp>
          <p:nvSpPr>
            <p:cNvPr id="15452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26" y="2103"/>
              <a:ext cx="1410" cy="11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53" name="Freeform 18"/>
            <p:cNvSpPr/>
            <p:nvPr/>
          </p:nvSpPr>
          <p:spPr bwMode="auto">
            <a:xfrm>
              <a:off x="2552" y="2337"/>
              <a:ext cx="1062" cy="684"/>
            </a:xfrm>
            <a:custGeom>
              <a:avLst/>
              <a:gdLst>
                <a:gd name="T0" fmla="*/ 1062 w 1062"/>
                <a:gd name="T1" fmla="*/ 684 h 684"/>
                <a:gd name="T2" fmla="*/ 0 w 1062"/>
                <a:gd name="T3" fmla="*/ 684 h 684"/>
                <a:gd name="T4" fmla="*/ 636 w 1062"/>
                <a:gd name="T5" fmla="*/ 0 h 684"/>
                <a:gd name="T6" fmla="*/ 1062 w 1062"/>
                <a:gd name="T7" fmla="*/ 684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2" h="684">
                  <a:moveTo>
                    <a:pt x="1062" y="684"/>
                  </a:moveTo>
                  <a:lnTo>
                    <a:pt x="0" y="684"/>
                  </a:lnTo>
                  <a:lnTo>
                    <a:pt x="636" y="0"/>
                  </a:lnTo>
                  <a:lnTo>
                    <a:pt x="1062" y="684"/>
                  </a:lnTo>
                  <a:close/>
                </a:path>
              </a:pathLst>
            </a:custGeom>
            <a:noFill/>
            <a:ln w="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54" name="Line 19"/>
            <p:cNvSpPr>
              <a:spLocks noChangeShapeType="1"/>
            </p:cNvSpPr>
            <p:nvPr/>
          </p:nvSpPr>
          <p:spPr bwMode="auto">
            <a:xfrm flipH="1">
              <a:off x="2552" y="2337"/>
              <a:ext cx="636" cy="68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55" name="Line 20"/>
            <p:cNvSpPr>
              <a:spLocks noChangeShapeType="1"/>
            </p:cNvSpPr>
            <p:nvPr/>
          </p:nvSpPr>
          <p:spPr bwMode="auto">
            <a:xfrm>
              <a:off x="2552" y="3021"/>
              <a:ext cx="1062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56" name="Line 21"/>
            <p:cNvSpPr>
              <a:spLocks noChangeShapeType="1"/>
            </p:cNvSpPr>
            <p:nvPr/>
          </p:nvSpPr>
          <p:spPr bwMode="auto">
            <a:xfrm>
              <a:off x="3188" y="2337"/>
              <a:ext cx="426" cy="68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57" name="Line 22"/>
            <p:cNvSpPr>
              <a:spLocks noChangeShapeType="1"/>
            </p:cNvSpPr>
            <p:nvPr/>
          </p:nvSpPr>
          <p:spPr bwMode="auto">
            <a:xfrm>
              <a:off x="2870" y="2679"/>
              <a:ext cx="534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58" name="Line 23"/>
            <p:cNvSpPr>
              <a:spLocks noChangeShapeType="1"/>
            </p:cNvSpPr>
            <p:nvPr/>
          </p:nvSpPr>
          <p:spPr bwMode="auto">
            <a:xfrm>
              <a:off x="2870" y="2679"/>
              <a:ext cx="1" cy="34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59" name="Line 24"/>
            <p:cNvSpPr>
              <a:spLocks noChangeShapeType="1"/>
            </p:cNvSpPr>
            <p:nvPr/>
          </p:nvSpPr>
          <p:spPr bwMode="auto">
            <a:xfrm>
              <a:off x="3405" y="2679"/>
              <a:ext cx="0" cy="34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0" name="Oval 25"/>
            <p:cNvSpPr>
              <a:spLocks noChangeArrowheads="1"/>
            </p:cNvSpPr>
            <p:nvPr/>
          </p:nvSpPr>
          <p:spPr bwMode="auto">
            <a:xfrm>
              <a:off x="3392" y="3009"/>
              <a:ext cx="31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1" name="Rectangle 26"/>
            <p:cNvSpPr>
              <a:spLocks noChangeArrowheads="1"/>
            </p:cNvSpPr>
            <p:nvPr/>
          </p:nvSpPr>
          <p:spPr bwMode="auto">
            <a:xfrm>
              <a:off x="3369" y="3021"/>
              <a:ext cx="104" cy="17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G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2" name="Oval 27"/>
            <p:cNvSpPr>
              <a:spLocks noChangeArrowheads="1"/>
            </p:cNvSpPr>
            <p:nvPr/>
          </p:nvSpPr>
          <p:spPr bwMode="auto">
            <a:xfrm>
              <a:off x="2857" y="3009"/>
              <a:ext cx="31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3" name="Rectangle 28"/>
            <p:cNvSpPr>
              <a:spLocks noChangeArrowheads="1"/>
            </p:cNvSpPr>
            <p:nvPr/>
          </p:nvSpPr>
          <p:spPr bwMode="auto">
            <a:xfrm>
              <a:off x="2847" y="3015"/>
              <a:ext cx="81" cy="17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F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4" name="Oval 29"/>
            <p:cNvSpPr>
              <a:spLocks noChangeArrowheads="1"/>
            </p:cNvSpPr>
            <p:nvPr/>
          </p:nvSpPr>
          <p:spPr bwMode="auto">
            <a:xfrm>
              <a:off x="3392" y="2666"/>
              <a:ext cx="31" cy="31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5" name="Rectangle 30"/>
            <p:cNvSpPr>
              <a:spLocks noChangeArrowheads="1"/>
            </p:cNvSpPr>
            <p:nvPr/>
          </p:nvSpPr>
          <p:spPr bwMode="auto">
            <a:xfrm>
              <a:off x="3476" y="2521"/>
              <a:ext cx="89" cy="17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E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6" name="Oval 31"/>
            <p:cNvSpPr>
              <a:spLocks noChangeArrowheads="1"/>
            </p:cNvSpPr>
            <p:nvPr/>
          </p:nvSpPr>
          <p:spPr bwMode="auto">
            <a:xfrm>
              <a:off x="2857" y="2666"/>
              <a:ext cx="31" cy="31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7" name="Rectangle 32"/>
            <p:cNvSpPr>
              <a:spLocks noChangeArrowheads="1"/>
            </p:cNvSpPr>
            <p:nvPr/>
          </p:nvSpPr>
          <p:spPr bwMode="auto">
            <a:xfrm>
              <a:off x="2735" y="2509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D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8" name="Oval 33"/>
            <p:cNvSpPr>
              <a:spLocks noChangeArrowheads="1"/>
            </p:cNvSpPr>
            <p:nvPr/>
          </p:nvSpPr>
          <p:spPr bwMode="auto">
            <a:xfrm>
              <a:off x="3176" y="2325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69" name="Rectangle 34"/>
            <p:cNvSpPr>
              <a:spLocks noChangeArrowheads="1"/>
            </p:cNvSpPr>
            <p:nvPr/>
          </p:nvSpPr>
          <p:spPr bwMode="auto">
            <a:xfrm>
              <a:off x="3140" y="2115"/>
              <a:ext cx="98" cy="17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C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70" name="Oval 35"/>
            <p:cNvSpPr>
              <a:spLocks noChangeArrowheads="1"/>
            </p:cNvSpPr>
            <p:nvPr/>
          </p:nvSpPr>
          <p:spPr bwMode="auto">
            <a:xfrm>
              <a:off x="2540" y="3009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71" name="Rectangle 36"/>
            <p:cNvSpPr>
              <a:spLocks noChangeArrowheads="1"/>
            </p:cNvSpPr>
            <p:nvPr/>
          </p:nvSpPr>
          <p:spPr bwMode="auto">
            <a:xfrm>
              <a:off x="2488" y="3013"/>
              <a:ext cx="104" cy="17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A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72" name="Oval 37"/>
            <p:cNvSpPr>
              <a:spLocks noChangeArrowheads="1"/>
            </p:cNvSpPr>
            <p:nvPr/>
          </p:nvSpPr>
          <p:spPr bwMode="auto">
            <a:xfrm>
              <a:off x="3602" y="3009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73" name="Rectangle 38"/>
            <p:cNvSpPr>
              <a:spLocks noChangeArrowheads="1"/>
            </p:cNvSpPr>
            <p:nvPr/>
          </p:nvSpPr>
          <p:spPr bwMode="auto">
            <a:xfrm>
              <a:off x="3631" y="3010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B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2027238" y="4262438"/>
            <a:ext cx="576263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3922713" y="4264025"/>
            <a:ext cx="576263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6011863" y="4264025"/>
            <a:ext cx="576263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1033463" y="5973763"/>
            <a:ext cx="576263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4367213" y="3716338"/>
            <a:ext cx="1814512" cy="1504950"/>
            <a:chOff x="3844" y="2018"/>
            <a:chExt cx="1410" cy="1170"/>
          </a:xfrm>
        </p:grpSpPr>
        <p:sp>
          <p:nvSpPr>
            <p:cNvPr id="15424" name="AutoShape 44"/>
            <p:cNvSpPr>
              <a:spLocks noChangeAspect="1" noChangeArrowheads="1" noTextEdit="1"/>
            </p:cNvSpPr>
            <p:nvPr/>
          </p:nvSpPr>
          <p:spPr bwMode="auto">
            <a:xfrm>
              <a:off x="3844" y="2018"/>
              <a:ext cx="1410" cy="117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25" name="Freeform 45"/>
            <p:cNvSpPr/>
            <p:nvPr/>
          </p:nvSpPr>
          <p:spPr bwMode="auto">
            <a:xfrm>
              <a:off x="4606" y="2594"/>
              <a:ext cx="426" cy="342"/>
            </a:xfrm>
            <a:custGeom>
              <a:avLst/>
              <a:gdLst>
                <a:gd name="T0" fmla="*/ 0 w 426"/>
                <a:gd name="T1" fmla="*/ 342 h 342"/>
                <a:gd name="T2" fmla="*/ 216 w 426"/>
                <a:gd name="T3" fmla="*/ 0 h 342"/>
                <a:gd name="T4" fmla="*/ 426 w 426"/>
                <a:gd name="T5" fmla="*/ 342 h 342"/>
                <a:gd name="T6" fmla="*/ 0 w 426"/>
                <a:gd name="T7" fmla="*/ 342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6" h="342">
                  <a:moveTo>
                    <a:pt x="0" y="342"/>
                  </a:moveTo>
                  <a:lnTo>
                    <a:pt x="216" y="0"/>
                  </a:lnTo>
                  <a:lnTo>
                    <a:pt x="426" y="342"/>
                  </a:lnTo>
                  <a:lnTo>
                    <a:pt x="0" y="342"/>
                  </a:lnTo>
                  <a:close/>
                </a:path>
              </a:pathLst>
            </a:custGeom>
            <a:noFill/>
            <a:ln w="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26" name="Freeform 46"/>
            <p:cNvSpPr/>
            <p:nvPr/>
          </p:nvSpPr>
          <p:spPr bwMode="auto">
            <a:xfrm>
              <a:off x="3970" y="2594"/>
              <a:ext cx="638" cy="342"/>
            </a:xfrm>
            <a:custGeom>
              <a:avLst/>
              <a:gdLst>
                <a:gd name="T0" fmla="*/ 636 w 636"/>
                <a:gd name="T1" fmla="*/ 342 h 342"/>
                <a:gd name="T2" fmla="*/ 318 w 636"/>
                <a:gd name="T3" fmla="*/ 0 h 342"/>
                <a:gd name="T4" fmla="*/ 0 w 636"/>
                <a:gd name="T5" fmla="*/ 342 h 342"/>
                <a:gd name="T6" fmla="*/ 636 w 636"/>
                <a:gd name="T7" fmla="*/ 342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6" h="342">
                  <a:moveTo>
                    <a:pt x="636" y="342"/>
                  </a:moveTo>
                  <a:lnTo>
                    <a:pt x="318" y="0"/>
                  </a:lnTo>
                  <a:lnTo>
                    <a:pt x="0" y="342"/>
                  </a:lnTo>
                  <a:lnTo>
                    <a:pt x="636" y="342"/>
                  </a:lnTo>
                  <a:close/>
                </a:path>
              </a:pathLst>
            </a:custGeom>
            <a:noFill/>
            <a:ln w="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27" name="Freeform 47"/>
            <p:cNvSpPr/>
            <p:nvPr/>
          </p:nvSpPr>
          <p:spPr bwMode="auto">
            <a:xfrm>
              <a:off x="4288" y="2594"/>
              <a:ext cx="534" cy="342"/>
            </a:xfrm>
            <a:custGeom>
              <a:avLst/>
              <a:gdLst>
                <a:gd name="T0" fmla="*/ 0 w 534"/>
                <a:gd name="T1" fmla="*/ 0 h 342"/>
                <a:gd name="T2" fmla="*/ 318 w 534"/>
                <a:gd name="T3" fmla="*/ 342 h 342"/>
                <a:gd name="T4" fmla="*/ 534 w 534"/>
                <a:gd name="T5" fmla="*/ 0 h 342"/>
                <a:gd name="T6" fmla="*/ 0 w 534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4" h="342">
                  <a:moveTo>
                    <a:pt x="0" y="0"/>
                  </a:moveTo>
                  <a:lnTo>
                    <a:pt x="318" y="342"/>
                  </a:lnTo>
                  <a:lnTo>
                    <a:pt x="5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BF7"/>
            </a:solidFill>
            <a:ln w="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28" name="Line 48"/>
            <p:cNvSpPr>
              <a:spLocks noChangeShapeType="1"/>
            </p:cNvSpPr>
            <p:nvPr/>
          </p:nvSpPr>
          <p:spPr bwMode="auto">
            <a:xfrm flipH="1">
              <a:off x="3970" y="2252"/>
              <a:ext cx="638" cy="68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29" name="Line 49"/>
            <p:cNvSpPr>
              <a:spLocks noChangeShapeType="1"/>
            </p:cNvSpPr>
            <p:nvPr/>
          </p:nvSpPr>
          <p:spPr bwMode="auto">
            <a:xfrm>
              <a:off x="3970" y="2936"/>
              <a:ext cx="1062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0" name="Line 50"/>
            <p:cNvSpPr>
              <a:spLocks noChangeShapeType="1"/>
            </p:cNvSpPr>
            <p:nvPr/>
          </p:nvSpPr>
          <p:spPr bwMode="auto">
            <a:xfrm>
              <a:off x="4606" y="2252"/>
              <a:ext cx="426" cy="68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1" name="Line 51"/>
            <p:cNvSpPr>
              <a:spLocks noChangeShapeType="1"/>
            </p:cNvSpPr>
            <p:nvPr/>
          </p:nvSpPr>
          <p:spPr bwMode="auto">
            <a:xfrm>
              <a:off x="4288" y="2594"/>
              <a:ext cx="534" cy="1"/>
            </a:xfrm>
            <a:prstGeom prst="line">
              <a:avLst/>
            </a:prstGeom>
            <a:noFill/>
            <a:ln w="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2" name="Line 52"/>
            <p:cNvSpPr>
              <a:spLocks noChangeShapeType="1"/>
            </p:cNvSpPr>
            <p:nvPr/>
          </p:nvSpPr>
          <p:spPr bwMode="auto">
            <a:xfrm>
              <a:off x="4288" y="2594"/>
              <a:ext cx="1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3" name="Line 53"/>
            <p:cNvSpPr>
              <a:spLocks noChangeShapeType="1"/>
            </p:cNvSpPr>
            <p:nvPr/>
          </p:nvSpPr>
          <p:spPr bwMode="auto">
            <a:xfrm>
              <a:off x="4822" y="2594"/>
              <a:ext cx="1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4" name="Line 54"/>
            <p:cNvSpPr>
              <a:spLocks noChangeShapeType="1"/>
            </p:cNvSpPr>
            <p:nvPr/>
          </p:nvSpPr>
          <p:spPr bwMode="auto">
            <a:xfrm>
              <a:off x="4288" y="2594"/>
              <a:ext cx="318" cy="342"/>
            </a:xfrm>
            <a:prstGeom prst="line">
              <a:avLst/>
            </a:prstGeom>
            <a:noFill/>
            <a:ln w="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5" name="Line 55"/>
            <p:cNvSpPr>
              <a:spLocks noChangeShapeType="1"/>
            </p:cNvSpPr>
            <p:nvPr/>
          </p:nvSpPr>
          <p:spPr bwMode="auto">
            <a:xfrm flipH="1">
              <a:off x="4606" y="2594"/>
              <a:ext cx="216" cy="342"/>
            </a:xfrm>
            <a:prstGeom prst="line">
              <a:avLst/>
            </a:prstGeom>
            <a:noFill/>
            <a:ln w="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6" name="Oval 56"/>
            <p:cNvSpPr>
              <a:spLocks noChangeArrowheads="1"/>
            </p:cNvSpPr>
            <p:nvPr/>
          </p:nvSpPr>
          <p:spPr bwMode="auto">
            <a:xfrm>
              <a:off x="4594" y="2924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7" name="Rectangle 57"/>
            <p:cNvSpPr>
              <a:spLocks noChangeArrowheads="1"/>
            </p:cNvSpPr>
            <p:nvPr/>
          </p:nvSpPr>
          <p:spPr bwMode="auto">
            <a:xfrm>
              <a:off x="4550" y="2958"/>
              <a:ext cx="123" cy="17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C'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8" name="Oval 58"/>
            <p:cNvSpPr>
              <a:spLocks noChangeArrowheads="1"/>
            </p:cNvSpPr>
            <p:nvPr/>
          </p:nvSpPr>
          <p:spPr bwMode="auto">
            <a:xfrm>
              <a:off x="4810" y="2924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39" name="Rectangle 59"/>
            <p:cNvSpPr>
              <a:spLocks noChangeArrowheads="1"/>
            </p:cNvSpPr>
            <p:nvPr/>
          </p:nvSpPr>
          <p:spPr bwMode="auto">
            <a:xfrm>
              <a:off x="4814" y="2942"/>
              <a:ext cx="105" cy="17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G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0" name="Oval 60"/>
            <p:cNvSpPr>
              <a:spLocks noChangeArrowheads="1"/>
            </p:cNvSpPr>
            <p:nvPr/>
          </p:nvSpPr>
          <p:spPr bwMode="auto">
            <a:xfrm>
              <a:off x="4276" y="2924"/>
              <a:ext cx="31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1" name="Rectangle 61"/>
            <p:cNvSpPr>
              <a:spLocks noChangeArrowheads="1"/>
            </p:cNvSpPr>
            <p:nvPr/>
          </p:nvSpPr>
          <p:spPr bwMode="auto">
            <a:xfrm>
              <a:off x="4299" y="2960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F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2" name="Oval 62"/>
            <p:cNvSpPr>
              <a:spLocks noChangeArrowheads="1"/>
            </p:cNvSpPr>
            <p:nvPr/>
          </p:nvSpPr>
          <p:spPr bwMode="auto">
            <a:xfrm>
              <a:off x="4810" y="2582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3" name="Rectangle 63"/>
            <p:cNvSpPr>
              <a:spLocks noChangeArrowheads="1"/>
            </p:cNvSpPr>
            <p:nvPr/>
          </p:nvSpPr>
          <p:spPr bwMode="auto">
            <a:xfrm>
              <a:off x="4914" y="2492"/>
              <a:ext cx="90" cy="17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E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4" name="Oval 64"/>
            <p:cNvSpPr>
              <a:spLocks noChangeArrowheads="1"/>
            </p:cNvSpPr>
            <p:nvPr/>
          </p:nvSpPr>
          <p:spPr bwMode="auto">
            <a:xfrm>
              <a:off x="4276" y="2582"/>
              <a:ext cx="31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5" name="Rectangle 65"/>
            <p:cNvSpPr>
              <a:spLocks noChangeArrowheads="1"/>
            </p:cNvSpPr>
            <p:nvPr/>
          </p:nvSpPr>
          <p:spPr bwMode="auto">
            <a:xfrm>
              <a:off x="4154" y="2427"/>
              <a:ext cx="105" cy="17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D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6" name="Oval 66"/>
            <p:cNvSpPr>
              <a:spLocks noChangeArrowheads="1"/>
            </p:cNvSpPr>
            <p:nvPr/>
          </p:nvSpPr>
          <p:spPr bwMode="auto">
            <a:xfrm>
              <a:off x="4594" y="2240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7" name="Rectangle 67"/>
            <p:cNvSpPr>
              <a:spLocks noChangeArrowheads="1"/>
            </p:cNvSpPr>
            <p:nvPr/>
          </p:nvSpPr>
          <p:spPr bwMode="auto">
            <a:xfrm>
              <a:off x="4559" y="2048"/>
              <a:ext cx="95" cy="17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C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8" name="Oval 68"/>
            <p:cNvSpPr>
              <a:spLocks noChangeArrowheads="1"/>
            </p:cNvSpPr>
            <p:nvPr/>
          </p:nvSpPr>
          <p:spPr bwMode="auto">
            <a:xfrm>
              <a:off x="3957" y="2924"/>
              <a:ext cx="31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49" name="Rectangle 69"/>
            <p:cNvSpPr>
              <a:spLocks noChangeArrowheads="1"/>
            </p:cNvSpPr>
            <p:nvPr/>
          </p:nvSpPr>
          <p:spPr bwMode="auto">
            <a:xfrm>
              <a:off x="3941" y="2949"/>
              <a:ext cx="105" cy="17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A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50" name="Oval 70"/>
            <p:cNvSpPr>
              <a:spLocks noChangeArrowheads="1"/>
            </p:cNvSpPr>
            <p:nvPr/>
          </p:nvSpPr>
          <p:spPr bwMode="auto">
            <a:xfrm>
              <a:off x="5020" y="2924"/>
              <a:ext cx="31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51" name="Rectangle 71"/>
            <p:cNvSpPr>
              <a:spLocks noChangeArrowheads="1"/>
            </p:cNvSpPr>
            <p:nvPr/>
          </p:nvSpPr>
          <p:spPr bwMode="auto">
            <a:xfrm>
              <a:off x="5127" y="2918"/>
              <a:ext cx="97" cy="17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B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Group 72"/>
          <p:cNvGrpSpPr>
            <a:grpSpLocks noChangeAspect="1"/>
          </p:cNvGrpSpPr>
          <p:nvPr/>
        </p:nvGrpSpPr>
        <p:grpSpPr>
          <a:xfrm>
            <a:off x="6300788" y="4100513"/>
            <a:ext cx="2238375" cy="1200150"/>
            <a:chOff x="995" y="3464"/>
            <a:chExt cx="1410" cy="756"/>
          </a:xfrm>
        </p:grpSpPr>
        <p:sp>
          <p:nvSpPr>
            <p:cNvPr id="15397" name="AutoShape 73"/>
            <p:cNvSpPr>
              <a:spLocks noChangeAspect="1" noChangeArrowheads="1" noTextEdit="1"/>
            </p:cNvSpPr>
            <p:nvPr/>
          </p:nvSpPr>
          <p:spPr bwMode="auto">
            <a:xfrm>
              <a:off x="995" y="3464"/>
              <a:ext cx="141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98" name="Freeform 74"/>
            <p:cNvSpPr/>
            <p:nvPr/>
          </p:nvSpPr>
          <p:spPr bwMode="auto">
            <a:xfrm>
              <a:off x="1439" y="3626"/>
              <a:ext cx="318" cy="342"/>
            </a:xfrm>
            <a:custGeom>
              <a:avLst/>
              <a:gdLst>
                <a:gd name="T0" fmla="*/ 318 w 318"/>
                <a:gd name="T1" fmla="*/ 342 h 342"/>
                <a:gd name="T2" fmla="*/ 0 w 318"/>
                <a:gd name="T3" fmla="*/ 0 h 342"/>
                <a:gd name="T4" fmla="*/ 0 w 318"/>
                <a:gd name="T5" fmla="*/ 342 h 342"/>
                <a:gd name="T6" fmla="*/ 318 w 318"/>
                <a:gd name="T7" fmla="*/ 342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" h="342">
                  <a:moveTo>
                    <a:pt x="318" y="342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318" y="342"/>
                  </a:lnTo>
                  <a:close/>
                </a:path>
              </a:pathLst>
            </a:custGeom>
            <a:solidFill>
              <a:srgbClr val="DEEBF7"/>
            </a:solidFill>
            <a:ln w="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99" name="Freeform 75"/>
            <p:cNvSpPr/>
            <p:nvPr/>
          </p:nvSpPr>
          <p:spPr bwMode="auto">
            <a:xfrm>
              <a:off x="1757" y="3626"/>
              <a:ext cx="426" cy="342"/>
            </a:xfrm>
            <a:custGeom>
              <a:avLst/>
              <a:gdLst>
                <a:gd name="T0" fmla="*/ 0 w 426"/>
                <a:gd name="T1" fmla="*/ 342 h 342"/>
                <a:gd name="T2" fmla="*/ 216 w 426"/>
                <a:gd name="T3" fmla="*/ 0 h 342"/>
                <a:gd name="T4" fmla="*/ 426 w 426"/>
                <a:gd name="T5" fmla="*/ 342 h 342"/>
                <a:gd name="T6" fmla="*/ 0 w 426"/>
                <a:gd name="T7" fmla="*/ 342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6" h="342">
                  <a:moveTo>
                    <a:pt x="0" y="342"/>
                  </a:moveTo>
                  <a:lnTo>
                    <a:pt x="216" y="0"/>
                  </a:lnTo>
                  <a:lnTo>
                    <a:pt x="426" y="34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0" name="Freeform 76"/>
            <p:cNvSpPr/>
            <p:nvPr/>
          </p:nvSpPr>
          <p:spPr bwMode="auto">
            <a:xfrm>
              <a:off x="1439" y="3626"/>
              <a:ext cx="534" cy="342"/>
            </a:xfrm>
            <a:custGeom>
              <a:avLst/>
              <a:gdLst>
                <a:gd name="T0" fmla="*/ 0 w 534"/>
                <a:gd name="T1" fmla="*/ 0 h 342"/>
                <a:gd name="T2" fmla="*/ 318 w 534"/>
                <a:gd name="T3" fmla="*/ 342 h 342"/>
                <a:gd name="T4" fmla="*/ 534 w 534"/>
                <a:gd name="T5" fmla="*/ 0 h 342"/>
                <a:gd name="T6" fmla="*/ 0 w 534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4" h="342">
                  <a:moveTo>
                    <a:pt x="0" y="0"/>
                  </a:moveTo>
                  <a:lnTo>
                    <a:pt x="318" y="342"/>
                  </a:lnTo>
                  <a:lnTo>
                    <a:pt x="5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BF7"/>
            </a:solidFill>
            <a:ln w="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1" name="Line 77"/>
            <p:cNvSpPr>
              <a:spLocks noChangeShapeType="1"/>
            </p:cNvSpPr>
            <p:nvPr/>
          </p:nvSpPr>
          <p:spPr bwMode="auto">
            <a:xfrm>
              <a:off x="1439" y="3626"/>
              <a:ext cx="534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2" name="Line 78"/>
            <p:cNvSpPr>
              <a:spLocks noChangeShapeType="1"/>
            </p:cNvSpPr>
            <p:nvPr/>
          </p:nvSpPr>
          <p:spPr bwMode="auto">
            <a:xfrm>
              <a:off x="1439" y="3626"/>
              <a:ext cx="1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3" name="Line 79"/>
            <p:cNvSpPr>
              <a:spLocks noChangeShapeType="1"/>
            </p:cNvSpPr>
            <p:nvPr/>
          </p:nvSpPr>
          <p:spPr bwMode="auto">
            <a:xfrm>
              <a:off x="1973" y="3626"/>
              <a:ext cx="1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4" name="Line 80"/>
            <p:cNvSpPr>
              <a:spLocks noChangeShapeType="1"/>
            </p:cNvSpPr>
            <p:nvPr/>
          </p:nvSpPr>
          <p:spPr bwMode="auto">
            <a:xfrm>
              <a:off x="1439" y="3626"/>
              <a:ext cx="318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5" name="Line 81"/>
            <p:cNvSpPr>
              <a:spLocks noChangeShapeType="1"/>
            </p:cNvSpPr>
            <p:nvPr/>
          </p:nvSpPr>
          <p:spPr bwMode="auto">
            <a:xfrm flipH="1">
              <a:off x="1757" y="3626"/>
              <a:ext cx="216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6" name="Line 82"/>
            <p:cNvSpPr>
              <a:spLocks noChangeShapeType="1"/>
            </p:cNvSpPr>
            <p:nvPr/>
          </p:nvSpPr>
          <p:spPr bwMode="auto">
            <a:xfrm flipH="1">
              <a:off x="1121" y="3626"/>
              <a:ext cx="318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7" name="Line 83"/>
            <p:cNvSpPr>
              <a:spLocks noChangeShapeType="1"/>
            </p:cNvSpPr>
            <p:nvPr/>
          </p:nvSpPr>
          <p:spPr bwMode="auto">
            <a:xfrm>
              <a:off x="1121" y="3968"/>
              <a:ext cx="636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8" name="Line 84"/>
            <p:cNvSpPr>
              <a:spLocks noChangeShapeType="1"/>
            </p:cNvSpPr>
            <p:nvPr/>
          </p:nvSpPr>
          <p:spPr bwMode="auto">
            <a:xfrm>
              <a:off x="1973" y="3626"/>
              <a:ext cx="210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09" name="Line 85"/>
            <p:cNvSpPr>
              <a:spLocks noChangeShapeType="1"/>
            </p:cNvSpPr>
            <p:nvPr/>
          </p:nvSpPr>
          <p:spPr bwMode="auto">
            <a:xfrm>
              <a:off x="1757" y="3968"/>
              <a:ext cx="426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0" name="Oval 86"/>
            <p:cNvSpPr>
              <a:spLocks noChangeArrowheads="1"/>
            </p:cNvSpPr>
            <p:nvPr/>
          </p:nvSpPr>
          <p:spPr bwMode="auto">
            <a:xfrm>
              <a:off x="1745" y="3956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1" name="Rectangle 87"/>
            <p:cNvSpPr>
              <a:spLocks noChangeArrowheads="1"/>
            </p:cNvSpPr>
            <p:nvPr/>
          </p:nvSpPr>
          <p:spPr bwMode="auto">
            <a:xfrm>
              <a:off x="1746" y="3998"/>
              <a:ext cx="1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C'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2" name="Oval 88"/>
            <p:cNvSpPr>
              <a:spLocks noChangeArrowheads="1"/>
            </p:cNvSpPr>
            <p:nvPr/>
          </p:nvSpPr>
          <p:spPr bwMode="auto">
            <a:xfrm>
              <a:off x="1961" y="3956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3" name="Rectangle 89"/>
            <p:cNvSpPr>
              <a:spLocks noChangeArrowheads="1"/>
            </p:cNvSpPr>
            <p:nvPr/>
          </p:nvSpPr>
          <p:spPr bwMode="auto">
            <a:xfrm>
              <a:off x="1965" y="3974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G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4" name="Oval 90"/>
            <p:cNvSpPr>
              <a:spLocks noChangeArrowheads="1"/>
            </p:cNvSpPr>
            <p:nvPr/>
          </p:nvSpPr>
          <p:spPr bwMode="auto">
            <a:xfrm>
              <a:off x="1427" y="3956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5" name="Rectangle 91"/>
            <p:cNvSpPr>
              <a:spLocks noChangeArrowheads="1"/>
            </p:cNvSpPr>
            <p:nvPr/>
          </p:nvSpPr>
          <p:spPr bwMode="auto">
            <a:xfrm>
              <a:off x="1450" y="399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F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6" name="Oval 92"/>
            <p:cNvSpPr>
              <a:spLocks noChangeArrowheads="1"/>
            </p:cNvSpPr>
            <p:nvPr/>
          </p:nvSpPr>
          <p:spPr bwMode="auto">
            <a:xfrm>
              <a:off x="1961" y="3614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7" name="Rectangle 93"/>
            <p:cNvSpPr>
              <a:spLocks noChangeArrowheads="1"/>
            </p:cNvSpPr>
            <p:nvPr/>
          </p:nvSpPr>
          <p:spPr bwMode="auto">
            <a:xfrm>
              <a:off x="2003" y="3479"/>
              <a:ext cx="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E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8" name="Oval 94"/>
            <p:cNvSpPr>
              <a:spLocks noChangeArrowheads="1"/>
            </p:cNvSpPr>
            <p:nvPr/>
          </p:nvSpPr>
          <p:spPr bwMode="auto">
            <a:xfrm>
              <a:off x="1427" y="3614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19" name="Rectangle 95"/>
            <p:cNvSpPr>
              <a:spLocks noChangeArrowheads="1"/>
            </p:cNvSpPr>
            <p:nvPr/>
          </p:nvSpPr>
          <p:spPr bwMode="auto">
            <a:xfrm>
              <a:off x="1330" y="3485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D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20" name="Oval 96"/>
            <p:cNvSpPr>
              <a:spLocks noChangeArrowheads="1"/>
            </p:cNvSpPr>
            <p:nvPr/>
          </p:nvSpPr>
          <p:spPr bwMode="auto">
            <a:xfrm>
              <a:off x="1109" y="3956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21" name="Rectangle 97"/>
            <p:cNvSpPr>
              <a:spLocks noChangeArrowheads="1"/>
            </p:cNvSpPr>
            <p:nvPr/>
          </p:nvSpPr>
          <p:spPr bwMode="auto">
            <a:xfrm>
              <a:off x="1092" y="3980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A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22" name="Oval 98"/>
            <p:cNvSpPr>
              <a:spLocks noChangeArrowheads="1"/>
            </p:cNvSpPr>
            <p:nvPr/>
          </p:nvSpPr>
          <p:spPr bwMode="auto">
            <a:xfrm>
              <a:off x="2171" y="3956"/>
              <a:ext cx="30" cy="30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23" name="Rectangle 99"/>
            <p:cNvSpPr>
              <a:spLocks noChangeArrowheads="1"/>
            </p:cNvSpPr>
            <p:nvPr/>
          </p:nvSpPr>
          <p:spPr bwMode="auto">
            <a:xfrm>
              <a:off x="2278" y="3950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B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0" name="Group 100"/>
          <p:cNvGrpSpPr>
            <a:grpSpLocks noChangeAspect="1"/>
          </p:cNvGrpSpPr>
          <p:nvPr/>
        </p:nvGrpSpPr>
        <p:grpSpPr>
          <a:xfrm>
            <a:off x="1665288" y="5437188"/>
            <a:ext cx="1866900" cy="1200150"/>
            <a:chOff x="3348" y="3464"/>
            <a:chExt cx="1176" cy="756"/>
          </a:xfrm>
        </p:grpSpPr>
        <p:sp>
          <p:nvSpPr>
            <p:cNvPr id="15374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3348" y="3464"/>
              <a:ext cx="1176" cy="756"/>
            </a:xfrm>
            <a:prstGeom prst="rect">
              <a:avLst/>
            </a:prstGeom>
            <a:noFill/>
            <a:ln w="190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5" name="Freeform 102"/>
            <p:cNvSpPr/>
            <p:nvPr/>
          </p:nvSpPr>
          <p:spPr bwMode="auto">
            <a:xfrm>
              <a:off x="3876" y="3626"/>
              <a:ext cx="216" cy="342"/>
            </a:xfrm>
            <a:custGeom>
              <a:avLst/>
              <a:gdLst>
                <a:gd name="T0" fmla="*/ 216 w 216"/>
                <a:gd name="T1" fmla="*/ 342 h 342"/>
                <a:gd name="T2" fmla="*/ 216 w 216"/>
                <a:gd name="T3" fmla="*/ 0 h 342"/>
                <a:gd name="T4" fmla="*/ 0 w 216"/>
                <a:gd name="T5" fmla="*/ 342 h 342"/>
                <a:gd name="T6" fmla="*/ 216 w 216"/>
                <a:gd name="T7" fmla="*/ 342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342">
                  <a:moveTo>
                    <a:pt x="216" y="342"/>
                  </a:moveTo>
                  <a:lnTo>
                    <a:pt x="216" y="0"/>
                  </a:lnTo>
                  <a:lnTo>
                    <a:pt x="0" y="342"/>
                  </a:lnTo>
                  <a:lnTo>
                    <a:pt x="216" y="342"/>
                  </a:lnTo>
                  <a:close/>
                </a:path>
              </a:pathLst>
            </a:custGeom>
            <a:solidFill>
              <a:srgbClr val="DEEBF7"/>
            </a:solidFill>
            <a:ln w="1905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6" name="Freeform 103"/>
            <p:cNvSpPr/>
            <p:nvPr/>
          </p:nvSpPr>
          <p:spPr bwMode="auto">
            <a:xfrm>
              <a:off x="3558" y="3626"/>
              <a:ext cx="318" cy="342"/>
            </a:xfrm>
            <a:custGeom>
              <a:avLst/>
              <a:gdLst>
                <a:gd name="T0" fmla="*/ 318 w 318"/>
                <a:gd name="T1" fmla="*/ 342 h 342"/>
                <a:gd name="T2" fmla="*/ 0 w 318"/>
                <a:gd name="T3" fmla="*/ 0 h 342"/>
                <a:gd name="T4" fmla="*/ 0 w 318"/>
                <a:gd name="T5" fmla="*/ 342 h 342"/>
                <a:gd name="T6" fmla="*/ 318 w 318"/>
                <a:gd name="T7" fmla="*/ 342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" h="342">
                  <a:moveTo>
                    <a:pt x="318" y="342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318" y="342"/>
                  </a:lnTo>
                  <a:close/>
                </a:path>
              </a:pathLst>
            </a:custGeom>
            <a:solidFill>
              <a:srgbClr val="DEEBF7"/>
            </a:solidFill>
            <a:ln w="1905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7" name="Freeform 104"/>
            <p:cNvSpPr/>
            <p:nvPr/>
          </p:nvSpPr>
          <p:spPr bwMode="auto">
            <a:xfrm>
              <a:off x="3558" y="3626"/>
              <a:ext cx="534" cy="342"/>
            </a:xfrm>
            <a:custGeom>
              <a:avLst/>
              <a:gdLst>
                <a:gd name="T0" fmla="*/ 0 w 534"/>
                <a:gd name="T1" fmla="*/ 0 h 342"/>
                <a:gd name="T2" fmla="*/ 318 w 534"/>
                <a:gd name="T3" fmla="*/ 342 h 342"/>
                <a:gd name="T4" fmla="*/ 534 w 534"/>
                <a:gd name="T5" fmla="*/ 0 h 342"/>
                <a:gd name="T6" fmla="*/ 0 w 534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4" h="342">
                  <a:moveTo>
                    <a:pt x="0" y="0"/>
                  </a:moveTo>
                  <a:lnTo>
                    <a:pt x="318" y="342"/>
                  </a:lnTo>
                  <a:lnTo>
                    <a:pt x="5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BF7"/>
            </a:solidFill>
            <a:ln w="19050">
              <a:solidFill>
                <a:srgbClr val="0070C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8" name="Line 105"/>
            <p:cNvSpPr>
              <a:spLocks noChangeShapeType="1"/>
            </p:cNvSpPr>
            <p:nvPr/>
          </p:nvSpPr>
          <p:spPr bwMode="auto">
            <a:xfrm>
              <a:off x="3558" y="3626"/>
              <a:ext cx="534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9" name="Line 106"/>
            <p:cNvSpPr>
              <a:spLocks noChangeShapeType="1"/>
            </p:cNvSpPr>
            <p:nvPr/>
          </p:nvSpPr>
          <p:spPr bwMode="auto">
            <a:xfrm>
              <a:off x="3558" y="3626"/>
              <a:ext cx="1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0" name="Line 107"/>
            <p:cNvSpPr>
              <a:spLocks noChangeShapeType="1"/>
            </p:cNvSpPr>
            <p:nvPr/>
          </p:nvSpPr>
          <p:spPr bwMode="auto">
            <a:xfrm>
              <a:off x="4092" y="3626"/>
              <a:ext cx="1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1" name="Line 108"/>
            <p:cNvSpPr>
              <a:spLocks noChangeShapeType="1"/>
            </p:cNvSpPr>
            <p:nvPr/>
          </p:nvSpPr>
          <p:spPr bwMode="auto">
            <a:xfrm>
              <a:off x="3558" y="3626"/>
              <a:ext cx="318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2" name="Line 109"/>
            <p:cNvSpPr>
              <a:spLocks noChangeShapeType="1"/>
            </p:cNvSpPr>
            <p:nvPr/>
          </p:nvSpPr>
          <p:spPr bwMode="auto">
            <a:xfrm flipH="1">
              <a:off x="3876" y="3626"/>
              <a:ext cx="216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3" name="Line 110"/>
            <p:cNvSpPr>
              <a:spLocks noChangeShapeType="1"/>
            </p:cNvSpPr>
            <p:nvPr/>
          </p:nvSpPr>
          <p:spPr bwMode="auto">
            <a:xfrm>
              <a:off x="4092" y="3626"/>
              <a:ext cx="210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4" name="Line 111"/>
            <p:cNvSpPr>
              <a:spLocks noChangeShapeType="1"/>
            </p:cNvSpPr>
            <p:nvPr/>
          </p:nvSpPr>
          <p:spPr bwMode="auto">
            <a:xfrm>
              <a:off x="3876" y="3968"/>
              <a:ext cx="426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5" name="Oval 112"/>
            <p:cNvSpPr>
              <a:spLocks noChangeArrowheads="1"/>
            </p:cNvSpPr>
            <p:nvPr/>
          </p:nvSpPr>
          <p:spPr bwMode="auto">
            <a:xfrm>
              <a:off x="3864" y="3956"/>
              <a:ext cx="30" cy="3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6" name="Rectangle 113"/>
            <p:cNvSpPr>
              <a:spLocks noChangeArrowheads="1"/>
            </p:cNvSpPr>
            <p:nvPr/>
          </p:nvSpPr>
          <p:spPr bwMode="auto">
            <a:xfrm>
              <a:off x="3865" y="3998"/>
              <a:ext cx="123" cy="174"/>
            </a:xfrm>
            <a:prstGeom prst="rect">
              <a:avLst/>
            </a:prstGeom>
            <a:noFill/>
            <a:ln w="190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C'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7" name="Oval 114"/>
            <p:cNvSpPr>
              <a:spLocks noChangeArrowheads="1"/>
            </p:cNvSpPr>
            <p:nvPr/>
          </p:nvSpPr>
          <p:spPr bwMode="auto">
            <a:xfrm>
              <a:off x="4080" y="3956"/>
              <a:ext cx="30" cy="3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8" name="Rectangle 115"/>
            <p:cNvSpPr>
              <a:spLocks noChangeArrowheads="1"/>
            </p:cNvSpPr>
            <p:nvPr/>
          </p:nvSpPr>
          <p:spPr bwMode="auto">
            <a:xfrm>
              <a:off x="4080" y="3992"/>
              <a:ext cx="105" cy="174"/>
            </a:xfrm>
            <a:prstGeom prst="rect">
              <a:avLst/>
            </a:prstGeom>
            <a:noFill/>
            <a:ln w="190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G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89" name="Oval 116"/>
            <p:cNvSpPr>
              <a:spLocks noChangeArrowheads="1"/>
            </p:cNvSpPr>
            <p:nvPr/>
          </p:nvSpPr>
          <p:spPr bwMode="auto">
            <a:xfrm>
              <a:off x="3546" y="3956"/>
              <a:ext cx="30" cy="3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90" name="Rectangle 117"/>
            <p:cNvSpPr>
              <a:spLocks noChangeArrowheads="1"/>
            </p:cNvSpPr>
            <p:nvPr/>
          </p:nvSpPr>
          <p:spPr bwMode="auto">
            <a:xfrm>
              <a:off x="3485" y="3992"/>
              <a:ext cx="81" cy="174"/>
            </a:xfrm>
            <a:prstGeom prst="rect">
              <a:avLst/>
            </a:prstGeom>
            <a:noFill/>
            <a:ln w="190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F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91" name="Oval 118"/>
            <p:cNvSpPr>
              <a:spLocks noChangeArrowheads="1"/>
            </p:cNvSpPr>
            <p:nvPr/>
          </p:nvSpPr>
          <p:spPr bwMode="auto">
            <a:xfrm>
              <a:off x="4080" y="3614"/>
              <a:ext cx="30" cy="3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92" name="Rectangle 119"/>
            <p:cNvSpPr>
              <a:spLocks noChangeArrowheads="1"/>
            </p:cNvSpPr>
            <p:nvPr/>
          </p:nvSpPr>
          <p:spPr bwMode="auto">
            <a:xfrm>
              <a:off x="4117" y="3464"/>
              <a:ext cx="89" cy="174"/>
            </a:xfrm>
            <a:prstGeom prst="rect">
              <a:avLst/>
            </a:prstGeom>
            <a:noFill/>
            <a:ln w="190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E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93" name="Oval 120"/>
            <p:cNvSpPr>
              <a:spLocks noChangeArrowheads="1"/>
            </p:cNvSpPr>
            <p:nvPr/>
          </p:nvSpPr>
          <p:spPr bwMode="auto">
            <a:xfrm>
              <a:off x="3546" y="3614"/>
              <a:ext cx="30" cy="3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94" name="Rectangle 121"/>
            <p:cNvSpPr>
              <a:spLocks noChangeArrowheads="1"/>
            </p:cNvSpPr>
            <p:nvPr/>
          </p:nvSpPr>
          <p:spPr bwMode="auto">
            <a:xfrm>
              <a:off x="3469" y="3464"/>
              <a:ext cx="105" cy="174"/>
            </a:xfrm>
            <a:prstGeom prst="rect">
              <a:avLst/>
            </a:prstGeom>
            <a:noFill/>
            <a:ln w="190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D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95" name="Oval 122"/>
            <p:cNvSpPr>
              <a:spLocks noChangeArrowheads="1"/>
            </p:cNvSpPr>
            <p:nvPr/>
          </p:nvSpPr>
          <p:spPr bwMode="auto">
            <a:xfrm>
              <a:off x="4290" y="3956"/>
              <a:ext cx="30" cy="3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96" name="Rectangle 123"/>
            <p:cNvSpPr>
              <a:spLocks noChangeArrowheads="1"/>
            </p:cNvSpPr>
            <p:nvPr/>
          </p:nvSpPr>
          <p:spPr bwMode="auto">
            <a:xfrm>
              <a:off x="4318" y="3986"/>
              <a:ext cx="97" cy="174"/>
            </a:xfrm>
            <a:prstGeom prst="rect">
              <a:avLst/>
            </a:prstGeom>
            <a:noFill/>
            <a:ln w="190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华文中宋" panose="02010600040101010101" pitchFamily="2" charset="-122"/>
                  <a:cs typeface="+mn-cs"/>
                </a:rPr>
                <a:t>B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Text Box 124"/>
          <p:cNvSpPr txBox="1">
            <a:spLocks noChangeArrowheads="1"/>
          </p:cNvSpPr>
          <p:nvPr/>
        </p:nvSpPr>
        <p:spPr bwMode="auto">
          <a:xfrm>
            <a:off x="827088" y="2776538"/>
            <a:ext cx="7773988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2400" b="0" kern="1200" cap="none" spc="0" normalizeH="0" baseline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通过这个活动你发现了什么？对于△</a:t>
            </a:r>
            <a:r>
              <a:rPr kumimoji="0" lang="en-US" altLang="zh-CN" sz="2400" b="0" kern="1200" cap="none" spc="0" normalizeH="0" baseline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ABC</a:t>
            </a:r>
            <a:r>
              <a:rPr kumimoji="0" lang="zh-CN" altLang="en-US" sz="2400" b="0" kern="1200" cap="none" spc="0" normalizeH="0" baseline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，∠</a:t>
            </a:r>
            <a:r>
              <a:rPr kumimoji="0" lang="en-US" altLang="zh-CN" sz="2400" b="0" kern="1200" cap="none" spc="0" normalizeH="0" baseline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A+∠B+∠C</a:t>
            </a:r>
            <a:r>
              <a:rPr kumimoji="0" lang="zh-CN" altLang="en-US" sz="2400" b="0" kern="1200" cap="none" spc="0" normalizeH="0" baseline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等于多少度？</a:t>
            </a:r>
            <a:endParaRPr kumimoji="0" lang="zh-CN" altLang="en-US" sz="2400" b="0" kern="1200" cap="none" spc="0" normalizeH="0" baseline="0" noProof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0" name="Group 109"/>
          <p:cNvGrpSpPr/>
          <p:nvPr/>
        </p:nvGrpSpPr>
        <p:grpSpPr>
          <a:xfrm>
            <a:off x="2214563" y="2417763"/>
            <a:ext cx="3233737" cy="2022475"/>
            <a:chOff x="2988" y="1144"/>
            <a:chExt cx="2335" cy="1936"/>
          </a:xfrm>
        </p:grpSpPr>
        <p:sp>
          <p:nvSpPr>
            <p:cNvPr id="17415" name="AutoShape 110"/>
            <p:cNvSpPr>
              <a:spLocks noChangeArrowheads="1"/>
            </p:cNvSpPr>
            <p:nvPr/>
          </p:nvSpPr>
          <p:spPr bwMode="auto">
            <a:xfrm>
              <a:off x="3168" y="1585"/>
              <a:ext cx="1872" cy="1055"/>
            </a:xfrm>
            <a:prstGeom prst="triangle">
              <a:avLst>
                <a:gd name="adj" fmla="val 68222"/>
              </a:avLst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416" name="Text Box 111"/>
            <p:cNvSpPr txBox="1">
              <a:spLocks noChangeArrowheads="1"/>
            </p:cNvSpPr>
            <p:nvPr/>
          </p:nvSpPr>
          <p:spPr bwMode="auto">
            <a:xfrm>
              <a:off x="4344" y="1144"/>
              <a:ext cx="24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417" name="Text Box 112"/>
            <p:cNvSpPr txBox="1">
              <a:spLocks noChangeArrowheads="1"/>
            </p:cNvSpPr>
            <p:nvPr/>
          </p:nvSpPr>
          <p:spPr bwMode="auto">
            <a:xfrm>
              <a:off x="2988" y="2638"/>
              <a:ext cx="33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418" name="Text Box 113"/>
            <p:cNvSpPr txBox="1">
              <a:spLocks noChangeArrowheads="1"/>
            </p:cNvSpPr>
            <p:nvPr/>
          </p:nvSpPr>
          <p:spPr bwMode="auto">
            <a:xfrm>
              <a:off x="4988" y="2638"/>
              <a:ext cx="33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1776413" y="1484313"/>
            <a:ext cx="6551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30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rPr>
              <a:t>三角形三个内角的和等于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rPr>
              <a:t>180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900113" y="1123950"/>
            <a:ext cx="7300912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None/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例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：如图，在 △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ABC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中，∠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A=45°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，∠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B=30°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，求∠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的度数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zh-CN" altLang="en-US" sz="28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9459" name="组合 9"/>
          <p:cNvGrpSpPr/>
          <p:nvPr/>
        </p:nvGrpSpPr>
        <p:grpSpPr>
          <a:xfrm>
            <a:off x="4814888" y="1657350"/>
            <a:ext cx="3429000" cy="1863408"/>
            <a:chOff x="677342" y="1885950"/>
            <a:chExt cx="3429403" cy="1863898"/>
          </a:xfrm>
        </p:grpSpPr>
        <p:sp>
          <p:nvSpPr>
            <p:cNvPr id="3" name="AutoShape 14"/>
            <p:cNvSpPr>
              <a:spLocks noChangeAspect="1" noChangeArrowheads="1"/>
            </p:cNvSpPr>
            <p:nvPr/>
          </p:nvSpPr>
          <p:spPr bwMode="auto">
            <a:xfrm>
              <a:off x="969476" y="2332155"/>
              <a:ext cx="2700654" cy="981333"/>
            </a:xfrm>
            <a:prstGeom prst="triangle">
              <a:avLst>
                <a:gd name="adj" fmla="val 34611"/>
              </a:avLst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1685522" y="1885950"/>
              <a:ext cx="317537" cy="52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677342" y="3227741"/>
              <a:ext cx="444552" cy="52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3662193" y="3227741"/>
              <a:ext cx="444552" cy="52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00113" y="3573463"/>
            <a:ext cx="7272338" cy="267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解： ∵∠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A+∠B+∠C=180°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    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三角形三个内角的和等于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180°)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∴∠C = 180° - 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 + ∠B 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 180° - (45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ahoma" panose="020B0604030504040204" pitchFamily="34" charset="0"/>
              </a:rPr>
              <a:t>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+ 30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ahoma" panose="020B0604030504040204" pitchFamily="34" charset="0"/>
              </a:rPr>
              <a:t>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 105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ahoma" panose="020B0604030504040204" pitchFamily="34" charset="0"/>
              </a:rPr>
              <a:t>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00430" y="1184275"/>
            <a:ext cx="10100310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变式</a:t>
            </a: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：在△</a:t>
            </a: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ABC</a:t>
            </a: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中，∠</a:t>
            </a: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A=45</a:t>
            </a: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Tahoma" panose="020B0604030504040204" pitchFamily="34" charset="0"/>
              </a:rPr>
              <a:t>°</a:t>
            </a: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，∠</a:t>
            </a: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B=2∠C</a:t>
            </a: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，求∠</a:t>
            </a: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、 ∠</a:t>
            </a: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的度数</a:t>
            </a: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8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0430" y="2276475"/>
            <a:ext cx="1010031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变式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：在△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ABC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中，∠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A=∠B=2∠C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，求∠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、 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的度数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0430" y="3552825"/>
            <a:ext cx="10100310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变式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：在△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ABC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中，∠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∠B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∠C=2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，求∠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、∠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、∠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的度数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0430" y="4796155"/>
            <a:ext cx="1010031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变式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：在△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ABC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中，∠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 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，求∠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的度数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6555" y="1735455"/>
            <a:ext cx="49999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∠</a:t>
            </a:r>
            <a:r>
              <a:rPr kumimoji="0" lang="en-US" altLang="zh-CN" sz="2800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B=90°</a:t>
            </a: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 ∠</a:t>
            </a:r>
            <a:r>
              <a:rPr kumimoji="0" lang="en-US" altLang="zh-CN" sz="2800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C=45°</a:t>
            </a:r>
            <a:endParaRPr kumimoji="0" lang="zh-CN" altLang="en-US" sz="2800" kern="1200" cap="none" spc="0" normalizeH="0" baseline="0" noProof="0" dirty="0">
              <a:solidFill>
                <a:srgbClr val="C0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87675" y="2816225"/>
            <a:ext cx="49999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∠</a:t>
            </a:r>
            <a:r>
              <a:rPr kumimoji="0" lang="en-US" altLang="zh-CN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B=72°</a:t>
            </a: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 ∠</a:t>
            </a:r>
            <a:r>
              <a:rPr kumimoji="0" lang="en-US" altLang="zh-CN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C=36°</a:t>
            </a:r>
            <a:endParaRPr kumimoji="0" lang="zh-CN" altLang="en-US" sz="2800" kern="1200" cap="none" spc="0" normalizeH="0" baseline="0" noProof="0" dirty="0">
              <a:solidFill>
                <a:srgbClr val="C00000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16555" y="4533900"/>
            <a:ext cx="70002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∠</a:t>
            </a:r>
            <a:r>
              <a:rPr kumimoji="0" lang="en-US" altLang="zh-CN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A=36° </a:t>
            </a: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∠</a:t>
            </a:r>
            <a:r>
              <a:rPr kumimoji="0" lang="en-US" altLang="zh-CN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B=54°</a:t>
            </a: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 ∠</a:t>
            </a:r>
            <a:r>
              <a:rPr kumimoji="0" lang="en-US" altLang="zh-CN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C=90°</a:t>
            </a:r>
            <a:endParaRPr kumimoji="0" lang="zh-CN" altLang="en-US" sz="2800" kern="1200" cap="none" spc="0" normalizeH="0" baseline="0" noProof="0" dirty="0">
              <a:solidFill>
                <a:srgbClr val="C00000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16555" y="5596255"/>
            <a:ext cx="49999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∠</a:t>
            </a:r>
            <a:r>
              <a:rPr kumimoji="0" lang="en-US" altLang="zh-CN" sz="2800" kern="120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n-cs"/>
              </a:rPr>
              <a:t>C=90°</a:t>
            </a:r>
            <a:endParaRPr kumimoji="0" lang="zh-CN" altLang="en-US" sz="2800" kern="1200" cap="none" spc="0" normalizeH="0" baseline="0" noProof="0" dirty="0">
              <a:solidFill>
                <a:srgbClr val="C00000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变式练习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2145</Words>
  <Application>WPS 演示</Application>
  <PresentationFormat>宽屏</PresentationFormat>
  <Paragraphs>362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华文中宋</vt:lpstr>
      <vt:lpstr>Times New Roman</vt:lpstr>
      <vt:lpstr>Tahoma</vt:lpstr>
      <vt:lpstr>Symbol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LENOVO</cp:lastModifiedBy>
  <cp:revision>230</cp:revision>
  <dcterms:created xsi:type="dcterms:W3CDTF">2017-11-15T00:28:00Z</dcterms:created>
  <dcterms:modified xsi:type="dcterms:W3CDTF">2021-08-31T08:43:38Z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2052-11.1.0.10931</vt:lpwstr>
  </property>
  <property fmtid="{D5CDD505-2E9C-101B-9397-08002B2CF9AE}" pid="3" name="ICV">
    <vt:lpwstr>4BCF77334045418E8900532D1FF35D18</vt:lpwstr>
  </property>
</Properties>
</file>