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79" r:id="rId3"/>
    <p:sldId id="280" r:id="rId4"/>
    <p:sldId id="281" r:id="rId5"/>
    <p:sldId id="287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295" r:id="rId15"/>
    <p:sldId id="318" r:id="rId16"/>
    <p:sldId id="319" r:id="rId17"/>
    <p:sldId id="283" r:id="rId18"/>
    <p:sldId id="320" r:id="rId19"/>
    <p:sldId id="321" r:id="rId20"/>
    <p:sldId id="322" r:id="rId21"/>
    <p:sldId id="323" r:id="rId22"/>
    <p:sldId id="324" r:id="rId23"/>
    <p:sldId id="325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785"/>
    <a:srgbClr val="BFBFBF"/>
    <a:srgbClr val="FF7124"/>
    <a:srgbClr val="EF7509"/>
    <a:srgbClr val="8CC5B1"/>
    <a:srgbClr val="202E4A"/>
    <a:srgbClr val="00B687"/>
    <a:srgbClr val="008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987"/>
    <p:restoredTop sz="94676"/>
  </p:normalViewPr>
  <p:slideViewPr>
    <p:cSldViewPr snapToGrid="0" showGuides="1">
      <p:cViewPr varScale="1">
        <p:scale>
          <a:sx n="122" d="100"/>
          <a:sy n="122" d="100"/>
        </p:scale>
        <p:origin x="96" y="108"/>
      </p:cViewPr>
      <p:guideLst>
        <p:guide orient="horz" pos="2171"/>
        <p:guide pos="3818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BA29737-D501-4F82-893C-8252766F6E44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래픽 1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219075"/>
            <a:ext cx="6413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2" descr="图层 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7538" y="5600700"/>
            <a:ext cx="3630612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029" name="组合 67"/>
          <p:cNvGrpSpPr/>
          <p:nvPr userDrawn="1"/>
        </p:nvGrpSpPr>
        <p:grpSpPr>
          <a:xfrm>
            <a:off x="285750" y="63500"/>
            <a:ext cx="2035175" cy="947738"/>
            <a:chOff x="540" y="348"/>
            <a:chExt cx="3206" cy="1492"/>
          </a:xfrm>
        </p:grpSpPr>
        <p:pic>
          <p:nvPicPr>
            <p:cNvPr id="1030" name="图片 4" descr="编组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" y="348"/>
              <a:ext cx="3207" cy="14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1" name="图片 5" descr="lALPBFuNcg4cT0HNAjvNAzA_816_5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2" y="619"/>
              <a:ext cx="745" cy="52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资源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425" y="217488"/>
            <a:ext cx="2044700" cy="4968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组合 8"/>
          <p:cNvGrpSpPr/>
          <p:nvPr userDrawn="1"/>
        </p:nvGrpSpPr>
        <p:grpSpPr>
          <a:xfrm>
            <a:off x="1527175" y="1782763"/>
            <a:ext cx="9137650" cy="3292475"/>
            <a:chOff x="5274" y="5617"/>
            <a:chExt cx="28783" cy="10366"/>
          </a:xfrm>
        </p:grpSpPr>
        <p:pic>
          <p:nvPicPr>
            <p:cNvPr id="2055" name="图片 3" descr="8DB1A442-2D53-43a6-81BD-30C69A661EF1"/>
            <p:cNvPicPr>
              <a:picLocks noChangeAspect="1"/>
            </p:cNvPicPr>
            <p:nvPr/>
          </p:nvPicPr>
          <p:blipFill>
            <a:blip r:embed="rId3"/>
            <a:srcRect t="9187"/>
            <a:stretch>
              <a:fillRect/>
            </a:stretch>
          </p:blipFill>
          <p:spPr>
            <a:xfrm>
              <a:off x="22446" y="5617"/>
              <a:ext cx="11611" cy="1036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56" name="组合 6"/>
            <p:cNvGrpSpPr/>
            <p:nvPr/>
          </p:nvGrpSpPr>
          <p:grpSpPr>
            <a:xfrm>
              <a:off x="5274" y="6127"/>
              <a:ext cx="15314" cy="7711"/>
              <a:chOff x="5274" y="6151"/>
              <a:chExt cx="15314" cy="7711"/>
            </a:xfrm>
          </p:grpSpPr>
          <p:sp>
            <p:nvSpPr>
              <p:cNvPr id="6" name="Object 104"/>
              <p:cNvSpPr txBox="1">
                <a:spLocks noChangeArrowheads="1"/>
              </p:cNvSpPr>
              <p:nvPr/>
            </p:nvSpPr>
            <p:spPr bwMode="auto">
              <a:xfrm>
                <a:off x="8342" y="6151"/>
                <a:ext cx="8334" cy="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4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894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谢谢观赏</a:t>
                </a:r>
                <a:endParaRPr kumimoji="0" lang="zh-CN" alt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894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7" name="文本框 87"/>
              <p:cNvSpPr txBox="1">
                <a:spLocks noChangeArrowheads="1"/>
              </p:cNvSpPr>
              <p:nvPr/>
            </p:nvSpPr>
            <p:spPr bwMode="auto">
              <a:xfrm>
                <a:off x="5274" y="9584"/>
                <a:ext cx="15312" cy="9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21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世纪教育网（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www.21cnjy.com</a:t>
                </a:r>
                <a:r>
                  <a:rPr kumimoji="0" lang="en-US" altLang="zh-CN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)</a:t>
                </a:r>
                <a:r>
                  <a:rPr kumimoji="0" lang="zh-CN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中小学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教育资源网站</a:t>
                </a:r>
                <a:r>
                  <a:rPr kumimoji="0" lang="zh-CN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 </a:t>
                </a:r>
                <a:endPara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endParaRPr>
              </a:p>
            </p:txBody>
          </p:sp>
          <p:sp>
            <p:nvSpPr>
              <p:cNvPr id="8" name="矩形 1"/>
              <p:cNvSpPr>
                <a:spLocks noChangeArrowheads="1"/>
              </p:cNvSpPr>
              <p:nvPr/>
            </p:nvSpPr>
            <p:spPr bwMode="auto">
              <a:xfrm>
                <a:off x="5743" y="10959"/>
                <a:ext cx="13188" cy="2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有大把高质量资料？一线教师？一线教研员？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欢迎加入</a:t>
                </a:r>
                <a:r>
                  <a:rPr kumimoji="0" lang="en-US" altLang="zh-CN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21</a:t>
                </a: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世纪教育网教师合作团队！！月薪过万不是梦！！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详情请看</a:t>
                </a:r>
                <a:r>
                  <a:rPr kumimoji="0" lang="zh-CN" altLang="en-US" sz="1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：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2052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10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8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12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46275" y="844550"/>
            <a:ext cx="8299450" cy="542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1" descr="资源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425" y="217488"/>
            <a:ext cx="2044700" cy="4968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6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1" descr="/Users/user/Desktop/画板.png画板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8112" y="-9525"/>
            <a:ext cx="12225337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14" descr="图层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163" y="274638"/>
            <a:ext cx="2308225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411163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4688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5038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wmf"/><Relationship Id="rId1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1.xml"/><Relationship Id="rId3" Type="http://schemas.openxmlformats.org/officeDocument/2006/relationships/oleObject" Target="../embeddings/oleObject9.bin"/><Relationship Id="rId2" Type="http://schemas.openxmlformats.org/officeDocument/2006/relationships/image" Target="../media/image18.wmf"/><Relationship Id="rId1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21cnjy.com/help/help_extract.php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6146" name="Object 104"/>
          <p:cNvSpPr txBox="1"/>
          <p:nvPr/>
        </p:nvSpPr>
        <p:spPr>
          <a:xfrm>
            <a:off x="782955" y="2437130"/>
            <a:ext cx="5355590" cy="9429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en-US" altLang="zh-CN" sz="4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1.1.2</a:t>
            </a:r>
            <a:r>
              <a:rPr lang="zh-CN" altLang="zh-CN" sz="4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认识三角形</a:t>
            </a:r>
            <a:endParaRPr lang="zh-CN" altLang="zh-CN" sz="48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71550" y="1052513"/>
            <a:ext cx="7202488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用三角尺分别作图中锐角三角形ABC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直角三角形DEF和钝角三角形PQR的各边上的高.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3555" name="Group 3"/>
          <p:cNvGrpSpPr/>
          <p:nvPr/>
        </p:nvGrpSpPr>
        <p:grpSpPr>
          <a:xfrm>
            <a:off x="876300" y="2205038"/>
            <a:ext cx="7432675" cy="1878012"/>
            <a:chOff x="-22" y="-12"/>
            <a:chExt cx="5511" cy="1393"/>
          </a:xfrm>
        </p:grpSpPr>
        <p:sp>
          <p:nvSpPr>
            <p:cNvPr id="23571" name="Line 4"/>
            <p:cNvSpPr>
              <a:spLocks noChangeShapeType="1"/>
            </p:cNvSpPr>
            <p:nvPr/>
          </p:nvSpPr>
          <p:spPr bwMode="auto">
            <a:xfrm flipH="1">
              <a:off x="92" y="272"/>
              <a:ext cx="633" cy="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72" name="Line 5"/>
            <p:cNvSpPr>
              <a:spLocks noChangeShapeType="1"/>
            </p:cNvSpPr>
            <p:nvPr/>
          </p:nvSpPr>
          <p:spPr bwMode="auto">
            <a:xfrm>
              <a:off x="92" y="1134"/>
              <a:ext cx="14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73" name="Line 6"/>
            <p:cNvSpPr>
              <a:spLocks noChangeShapeType="1"/>
            </p:cNvSpPr>
            <p:nvPr/>
          </p:nvSpPr>
          <p:spPr bwMode="auto">
            <a:xfrm>
              <a:off x="727" y="272"/>
              <a:ext cx="817" cy="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74" name="Line 7"/>
            <p:cNvSpPr>
              <a:spLocks noChangeShapeType="1"/>
            </p:cNvSpPr>
            <p:nvPr/>
          </p:nvSpPr>
          <p:spPr bwMode="auto">
            <a:xfrm flipH="1">
              <a:off x="1769" y="362"/>
              <a:ext cx="1135" cy="7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75" name="Line 8"/>
            <p:cNvSpPr>
              <a:spLocks noChangeShapeType="1"/>
            </p:cNvSpPr>
            <p:nvPr/>
          </p:nvSpPr>
          <p:spPr bwMode="auto">
            <a:xfrm>
              <a:off x="2904" y="362"/>
              <a:ext cx="544" cy="7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76" name="Line 9"/>
            <p:cNvSpPr>
              <a:spLocks noChangeShapeType="1"/>
            </p:cNvSpPr>
            <p:nvPr/>
          </p:nvSpPr>
          <p:spPr bwMode="auto">
            <a:xfrm flipV="1">
              <a:off x="1769" y="1134"/>
              <a:ext cx="16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77" name="Line 10"/>
            <p:cNvSpPr>
              <a:spLocks noChangeShapeType="1"/>
            </p:cNvSpPr>
            <p:nvPr/>
          </p:nvSpPr>
          <p:spPr bwMode="auto">
            <a:xfrm flipH="1">
              <a:off x="3766" y="499"/>
              <a:ext cx="1043" cy="6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78" name="Line 11"/>
            <p:cNvSpPr>
              <a:spLocks noChangeShapeType="1"/>
            </p:cNvSpPr>
            <p:nvPr/>
          </p:nvSpPr>
          <p:spPr bwMode="auto">
            <a:xfrm>
              <a:off x="4809" y="499"/>
              <a:ext cx="544" cy="6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79" name="Line 12"/>
            <p:cNvSpPr>
              <a:spLocks noChangeShapeType="1"/>
            </p:cNvSpPr>
            <p:nvPr/>
          </p:nvSpPr>
          <p:spPr bwMode="auto">
            <a:xfrm>
              <a:off x="3766" y="1134"/>
              <a:ext cx="15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80" name="Line 13"/>
            <p:cNvSpPr>
              <a:spLocks noChangeShapeType="1"/>
            </p:cNvSpPr>
            <p:nvPr/>
          </p:nvSpPr>
          <p:spPr bwMode="auto">
            <a:xfrm>
              <a:off x="2825" y="408"/>
              <a:ext cx="54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81" name="Line 14"/>
            <p:cNvSpPr>
              <a:spLocks noChangeShapeType="1"/>
            </p:cNvSpPr>
            <p:nvPr/>
          </p:nvSpPr>
          <p:spPr bwMode="auto">
            <a:xfrm flipV="1">
              <a:off x="2881" y="426"/>
              <a:ext cx="73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82" name="Text Box 15"/>
            <p:cNvSpPr txBox="1">
              <a:spLocks noChangeArrowheads="1"/>
            </p:cNvSpPr>
            <p:nvPr/>
          </p:nvSpPr>
          <p:spPr bwMode="auto">
            <a:xfrm>
              <a:off x="591" y="-1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A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83" name="Text Box 16"/>
            <p:cNvSpPr txBox="1">
              <a:spLocks noChangeArrowheads="1"/>
            </p:cNvSpPr>
            <p:nvPr/>
          </p:nvSpPr>
          <p:spPr bwMode="auto">
            <a:xfrm>
              <a:off x="-22" y="1089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B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84" name="Text Box 17"/>
            <p:cNvSpPr txBox="1">
              <a:spLocks noChangeArrowheads="1"/>
            </p:cNvSpPr>
            <p:nvPr/>
          </p:nvSpPr>
          <p:spPr bwMode="auto">
            <a:xfrm>
              <a:off x="1387" y="1093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C</a:t>
              </a: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85" name="Text Box 18"/>
            <p:cNvSpPr txBox="1">
              <a:spLocks noChangeArrowheads="1"/>
            </p:cNvSpPr>
            <p:nvPr/>
          </p:nvSpPr>
          <p:spPr bwMode="auto">
            <a:xfrm>
              <a:off x="2768" y="66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D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86" name="Text Box 19"/>
            <p:cNvSpPr txBox="1">
              <a:spLocks noChangeArrowheads="1"/>
            </p:cNvSpPr>
            <p:nvPr/>
          </p:nvSpPr>
          <p:spPr bwMode="auto">
            <a:xfrm>
              <a:off x="1671" y="1089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E</a:t>
              </a: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87" name="Text Box 20"/>
            <p:cNvSpPr txBox="1">
              <a:spLocks noChangeArrowheads="1"/>
            </p:cNvSpPr>
            <p:nvPr/>
          </p:nvSpPr>
          <p:spPr bwMode="auto">
            <a:xfrm>
              <a:off x="3342" y="108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F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88" name="Text Box 21"/>
            <p:cNvSpPr txBox="1">
              <a:spLocks noChangeArrowheads="1"/>
            </p:cNvSpPr>
            <p:nvPr/>
          </p:nvSpPr>
          <p:spPr bwMode="auto">
            <a:xfrm>
              <a:off x="4693" y="212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P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89" name="Text Box 22"/>
            <p:cNvSpPr txBox="1">
              <a:spLocks noChangeArrowheads="1"/>
            </p:cNvSpPr>
            <p:nvPr/>
          </p:nvSpPr>
          <p:spPr bwMode="auto">
            <a:xfrm>
              <a:off x="3621" y="108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Q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90" name="Text Box 23"/>
            <p:cNvSpPr txBox="1">
              <a:spLocks noChangeArrowheads="1"/>
            </p:cNvSpPr>
            <p:nvPr/>
          </p:nvSpPr>
          <p:spPr bwMode="auto">
            <a:xfrm>
              <a:off x="5172" y="1089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R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85950" y="2601913"/>
            <a:ext cx="112713" cy="1136650"/>
            <a:chOff x="0" y="0"/>
            <a:chExt cx="46" cy="862"/>
          </a:xfrm>
        </p:grpSpPr>
        <p:sp>
          <p:nvSpPr>
            <p:cNvPr id="23568" name="Line 25"/>
            <p:cNvSpPr>
              <a:spLocks noChangeShapeType="1"/>
            </p:cNvSpPr>
            <p:nvPr/>
          </p:nvSpPr>
          <p:spPr bwMode="auto">
            <a:xfrm>
              <a:off x="0" y="0"/>
              <a:ext cx="0" cy="86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69" name="Line 26"/>
            <p:cNvSpPr>
              <a:spLocks noChangeShapeType="1"/>
            </p:cNvSpPr>
            <p:nvPr/>
          </p:nvSpPr>
          <p:spPr bwMode="auto">
            <a:xfrm>
              <a:off x="0" y="771"/>
              <a:ext cx="46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70" name="Line 27"/>
            <p:cNvSpPr>
              <a:spLocks noChangeShapeType="1"/>
            </p:cNvSpPr>
            <p:nvPr/>
          </p:nvSpPr>
          <p:spPr bwMode="auto">
            <a:xfrm>
              <a:off x="46" y="771"/>
              <a:ext cx="0" cy="91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42988" y="2771775"/>
            <a:ext cx="1076325" cy="976313"/>
            <a:chOff x="5" y="0"/>
            <a:chExt cx="766" cy="769"/>
          </a:xfrm>
        </p:grpSpPr>
        <p:sp>
          <p:nvSpPr>
            <p:cNvPr id="23565" name="Line 29"/>
            <p:cNvSpPr>
              <a:spLocks noChangeShapeType="1"/>
            </p:cNvSpPr>
            <p:nvPr/>
          </p:nvSpPr>
          <p:spPr bwMode="auto">
            <a:xfrm flipV="1">
              <a:off x="5" y="0"/>
              <a:ext cx="721" cy="769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66" name="Line 30"/>
            <p:cNvSpPr>
              <a:spLocks noChangeShapeType="1"/>
            </p:cNvSpPr>
            <p:nvPr/>
          </p:nvSpPr>
          <p:spPr bwMode="auto">
            <a:xfrm>
              <a:off x="681" y="45"/>
              <a:ext cx="45" cy="46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67" name="Line 31"/>
            <p:cNvSpPr>
              <a:spLocks noChangeShapeType="1"/>
            </p:cNvSpPr>
            <p:nvPr/>
          </p:nvSpPr>
          <p:spPr bwMode="auto">
            <a:xfrm flipV="1">
              <a:off x="726" y="45"/>
              <a:ext cx="45" cy="46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668463" y="2841625"/>
            <a:ext cx="1319212" cy="909638"/>
            <a:chOff x="235" y="-44"/>
            <a:chExt cx="936" cy="757"/>
          </a:xfrm>
        </p:grpSpPr>
        <p:sp>
          <p:nvSpPr>
            <p:cNvPr id="23561" name="Line 34"/>
            <p:cNvSpPr>
              <a:spLocks noChangeShapeType="1"/>
            </p:cNvSpPr>
            <p:nvPr/>
          </p:nvSpPr>
          <p:spPr bwMode="auto">
            <a:xfrm>
              <a:off x="260" y="-44"/>
              <a:ext cx="911" cy="757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" name="Group 35"/>
            <p:cNvGrpSpPr/>
            <p:nvPr/>
          </p:nvGrpSpPr>
          <p:grpSpPr>
            <a:xfrm>
              <a:off x="235" y="-6"/>
              <a:ext cx="67" cy="51"/>
              <a:chOff x="235" y="-51"/>
              <a:chExt cx="67" cy="51"/>
            </a:xfrm>
          </p:grpSpPr>
          <p:sp>
            <p:nvSpPr>
              <p:cNvPr id="23563" name="Line 36"/>
              <p:cNvSpPr>
                <a:spLocks noChangeShapeType="1"/>
              </p:cNvSpPr>
              <p:nvPr/>
            </p:nvSpPr>
            <p:spPr bwMode="auto">
              <a:xfrm>
                <a:off x="235" y="-37"/>
                <a:ext cx="37" cy="3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564" name="Line 37"/>
              <p:cNvSpPr>
                <a:spLocks noChangeShapeType="1"/>
              </p:cNvSpPr>
              <p:nvPr/>
            </p:nvSpPr>
            <p:spPr bwMode="auto">
              <a:xfrm flipV="1">
                <a:off x="271" y="-51"/>
                <a:ext cx="28" cy="49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971550" y="4835525"/>
            <a:ext cx="7202488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锐角三角形的三条高都在三角形内部，且三条高交于一点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194" name="文本框 2"/>
          <p:cNvSpPr txBox="1"/>
          <p:nvPr/>
        </p:nvSpPr>
        <p:spPr>
          <a:xfrm>
            <a:off x="914400" y="198438"/>
            <a:ext cx="1500188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76300" y="1052513"/>
            <a:ext cx="729615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用三角尺分别作图中锐角三角形ABC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直角三角形DEF和钝角三角形PQR的各边上的高.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Group 48"/>
          <p:cNvGrpSpPr/>
          <p:nvPr/>
        </p:nvGrpSpPr>
        <p:grpSpPr>
          <a:xfrm>
            <a:off x="5984875" y="2328863"/>
            <a:ext cx="1423988" cy="1482725"/>
            <a:chOff x="1" y="69"/>
            <a:chExt cx="897" cy="934"/>
          </a:xfrm>
        </p:grpSpPr>
        <p:sp>
          <p:nvSpPr>
            <p:cNvPr id="3" name="Line 49"/>
            <p:cNvSpPr>
              <a:spLocks noChangeShapeType="1"/>
            </p:cNvSpPr>
            <p:nvPr/>
          </p:nvSpPr>
          <p:spPr bwMode="auto">
            <a:xfrm flipH="1" flipV="1">
              <a:off x="535" y="69"/>
              <a:ext cx="363" cy="408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Line 50"/>
            <p:cNvSpPr>
              <a:spLocks noChangeShapeType="1"/>
            </p:cNvSpPr>
            <p:nvPr/>
          </p:nvSpPr>
          <p:spPr bwMode="auto">
            <a:xfrm flipV="1">
              <a:off x="1" y="332"/>
              <a:ext cx="764" cy="67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5" name="Line 51"/>
            <p:cNvSpPr>
              <a:spLocks noChangeShapeType="1"/>
            </p:cNvSpPr>
            <p:nvPr/>
          </p:nvSpPr>
          <p:spPr bwMode="auto">
            <a:xfrm>
              <a:off x="718" y="372"/>
              <a:ext cx="45" cy="45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6" name="Line 52"/>
            <p:cNvSpPr>
              <a:spLocks noChangeShapeType="1"/>
            </p:cNvSpPr>
            <p:nvPr/>
          </p:nvSpPr>
          <p:spPr bwMode="auto">
            <a:xfrm flipV="1">
              <a:off x="762" y="365"/>
              <a:ext cx="46" cy="45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Group 53"/>
          <p:cNvGrpSpPr/>
          <p:nvPr/>
        </p:nvGrpSpPr>
        <p:grpSpPr>
          <a:xfrm>
            <a:off x="7391400" y="2951163"/>
            <a:ext cx="69850" cy="866775"/>
            <a:chOff x="0" y="0"/>
            <a:chExt cx="90" cy="635"/>
          </a:xfrm>
        </p:grpSpPr>
        <p:sp>
          <p:nvSpPr>
            <p:cNvPr id="27670" name="Line 54"/>
            <p:cNvSpPr>
              <a:spLocks noChangeShapeType="1"/>
            </p:cNvSpPr>
            <p:nvPr/>
          </p:nvSpPr>
          <p:spPr bwMode="auto">
            <a:xfrm flipH="1">
              <a:off x="0" y="0"/>
              <a:ext cx="0" cy="635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1" name="Line 55"/>
            <p:cNvSpPr>
              <a:spLocks noChangeShapeType="1"/>
            </p:cNvSpPr>
            <p:nvPr/>
          </p:nvSpPr>
          <p:spPr bwMode="auto">
            <a:xfrm>
              <a:off x="0" y="544"/>
              <a:ext cx="90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72" name="Line 56"/>
            <p:cNvSpPr>
              <a:spLocks noChangeShapeType="1"/>
            </p:cNvSpPr>
            <p:nvPr/>
          </p:nvSpPr>
          <p:spPr bwMode="auto">
            <a:xfrm>
              <a:off x="90" y="544"/>
              <a:ext cx="0" cy="9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" name="Line 57"/>
          <p:cNvSpPr>
            <a:spLocks noChangeShapeType="1"/>
          </p:cNvSpPr>
          <p:nvPr/>
        </p:nvSpPr>
        <p:spPr bwMode="auto">
          <a:xfrm flipV="1">
            <a:off x="7375525" y="2532063"/>
            <a:ext cx="719138" cy="431800"/>
          </a:xfrm>
          <a:prstGeom prst="line">
            <a:avLst/>
          </a:prstGeom>
          <a:noFill/>
          <a:ln w="19050">
            <a:solidFill>
              <a:srgbClr val="C0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Rectangle 62"/>
          <p:cNvSpPr>
            <a:spLocks noChangeArrowheads="1"/>
          </p:cNvSpPr>
          <p:nvPr/>
        </p:nvSpPr>
        <p:spPr bwMode="auto">
          <a:xfrm>
            <a:off x="876300" y="5013325"/>
            <a:ext cx="729615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钝角三角形中，夹钝角两边上的高都在三角形外部，另一条高在三角形内部，三条高的延长线也交于一点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Line 63"/>
          <p:cNvSpPr>
            <a:spLocks noChangeShapeType="1"/>
          </p:cNvSpPr>
          <p:nvPr/>
        </p:nvSpPr>
        <p:spPr bwMode="auto">
          <a:xfrm flipV="1">
            <a:off x="5994400" y="2054225"/>
            <a:ext cx="1987550" cy="1757363"/>
          </a:xfrm>
          <a:prstGeom prst="line">
            <a:avLst/>
          </a:prstGeom>
          <a:noFill/>
          <a:ln w="19050">
            <a:solidFill>
              <a:srgbClr val="C0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Line 64"/>
          <p:cNvSpPr>
            <a:spLocks noChangeShapeType="1"/>
          </p:cNvSpPr>
          <p:nvPr/>
        </p:nvSpPr>
        <p:spPr bwMode="auto">
          <a:xfrm flipV="1">
            <a:off x="7391400" y="1879600"/>
            <a:ext cx="0" cy="1944688"/>
          </a:xfrm>
          <a:prstGeom prst="line">
            <a:avLst/>
          </a:prstGeom>
          <a:noFill/>
          <a:ln w="19050">
            <a:solidFill>
              <a:srgbClr val="C0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Line 65"/>
          <p:cNvSpPr>
            <a:spLocks noChangeShapeType="1"/>
          </p:cNvSpPr>
          <p:nvPr/>
        </p:nvSpPr>
        <p:spPr bwMode="auto">
          <a:xfrm flipH="1" flipV="1">
            <a:off x="7059613" y="2000250"/>
            <a:ext cx="1054100" cy="1803400"/>
          </a:xfrm>
          <a:prstGeom prst="line">
            <a:avLst/>
          </a:prstGeom>
          <a:noFill/>
          <a:ln w="19050">
            <a:solidFill>
              <a:srgbClr val="C0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7658" name="Group 32"/>
          <p:cNvGrpSpPr/>
          <p:nvPr/>
        </p:nvGrpSpPr>
        <p:grpSpPr>
          <a:xfrm>
            <a:off x="4500563" y="2565400"/>
            <a:ext cx="404812" cy="1258888"/>
            <a:chOff x="0" y="0"/>
            <a:chExt cx="383" cy="793"/>
          </a:xfrm>
        </p:grpSpPr>
        <p:sp>
          <p:nvSpPr>
            <p:cNvPr id="11" name="Line 33"/>
            <p:cNvSpPr>
              <a:spLocks noChangeShapeType="1"/>
            </p:cNvSpPr>
            <p:nvPr/>
          </p:nvSpPr>
          <p:spPr bwMode="auto">
            <a:xfrm>
              <a:off x="0" y="0"/>
              <a:ext cx="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Line 34"/>
            <p:cNvSpPr>
              <a:spLocks noChangeShapeType="1"/>
            </p:cNvSpPr>
            <p:nvPr/>
          </p:nvSpPr>
          <p:spPr bwMode="auto">
            <a:xfrm flipH="1">
              <a:off x="293" y="125"/>
              <a:ext cx="3" cy="66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Line 35"/>
            <p:cNvSpPr>
              <a:spLocks noChangeShapeType="1"/>
            </p:cNvSpPr>
            <p:nvPr/>
          </p:nvSpPr>
          <p:spPr bwMode="auto">
            <a:xfrm>
              <a:off x="291" y="705"/>
              <a:ext cx="92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Line 36"/>
            <p:cNvSpPr>
              <a:spLocks noChangeShapeType="1"/>
            </p:cNvSpPr>
            <p:nvPr/>
          </p:nvSpPr>
          <p:spPr bwMode="auto">
            <a:xfrm>
              <a:off x="383" y="702"/>
              <a:ext cx="0" cy="9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7659" name="Group 3"/>
          <p:cNvGrpSpPr/>
          <p:nvPr/>
        </p:nvGrpSpPr>
        <p:grpSpPr>
          <a:xfrm>
            <a:off x="876300" y="2270125"/>
            <a:ext cx="7432675" cy="1878013"/>
            <a:chOff x="-22" y="-12"/>
            <a:chExt cx="5511" cy="1393"/>
          </a:xfrm>
        </p:grpSpPr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2904" y="362"/>
              <a:ext cx="544" cy="7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Line 7"/>
            <p:cNvSpPr>
              <a:spLocks noChangeShapeType="1"/>
            </p:cNvSpPr>
            <p:nvPr/>
          </p:nvSpPr>
          <p:spPr bwMode="auto">
            <a:xfrm flipH="1">
              <a:off x="1769" y="362"/>
              <a:ext cx="1135" cy="7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 flipH="1">
              <a:off x="92" y="272"/>
              <a:ext cx="633" cy="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92" y="1134"/>
              <a:ext cx="14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727" y="272"/>
              <a:ext cx="817" cy="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Line 9"/>
            <p:cNvSpPr>
              <a:spLocks noChangeShapeType="1"/>
            </p:cNvSpPr>
            <p:nvPr/>
          </p:nvSpPr>
          <p:spPr bwMode="auto">
            <a:xfrm flipV="1">
              <a:off x="1769" y="1134"/>
              <a:ext cx="16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3766" y="499"/>
              <a:ext cx="1043" cy="6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4809" y="499"/>
              <a:ext cx="544" cy="6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3766" y="1134"/>
              <a:ext cx="15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825" y="408"/>
              <a:ext cx="54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4" name="Line 14"/>
            <p:cNvSpPr>
              <a:spLocks noChangeShapeType="1"/>
            </p:cNvSpPr>
            <p:nvPr/>
          </p:nvSpPr>
          <p:spPr bwMode="auto">
            <a:xfrm flipV="1">
              <a:off x="2881" y="426"/>
              <a:ext cx="73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Text Box 15"/>
            <p:cNvSpPr txBox="1">
              <a:spLocks noChangeArrowheads="1"/>
            </p:cNvSpPr>
            <p:nvPr/>
          </p:nvSpPr>
          <p:spPr bwMode="auto">
            <a:xfrm>
              <a:off x="591" y="-1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A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Text Box 16"/>
            <p:cNvSpPr txBox="1">
              <a:spLocks noChangeArrowheads="1"/>
            </p:cNvSpPr>
            <p:nvPr/>
          </p:nvSpPr>
          <p:spPr bwMode="auto">
            <a:xfrm>
              <a:off x="-22" y="1089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B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Text Box 17"/>
            <p:cNvSpPr txBox="1">
              <a:spLocks noChangeArrowheads="1"/>
            </p:cNvSpPr>
            <p:nvPr/>
          </p:nvSpPr>
          <p:spPr bwMode="auto">
            <a:xfrm>
              <a:off x="1387" y="1093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C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Text Box 18"/>
            <p:cNvSpPr txBox="1">
              <a:spLocks noChangeArrowheads="1"/>
            </p:cNvSpPr>
            <p:nvPr/>
          </p:nvSpPr>
          <p:spPr bwMode="auto">
            <a:xfrm>
              <a:off x="2768" y="66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D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Text Box 19"/>
            <p:cNvSpPr txBox="1">
              <a:spLocks noChangeArrowheads="1"/>
            </p:cNvSpPr>
            <p:nvPr/>
          </p:nvSpPr>
          <p:spPr bwMode="auto">
            <a:xfrm>
              <a:off x="1671" y="1089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E</a:t>
              </a: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Text Box 20"/>
            <p:cNvSpPr txBox="1">
              <a:spLocks noChangeArrowheads="1"/>
            </p:cNvSpPr>
            <p:nvPr/>
          </p:nvSpPr>
          <p:spPr bwMode="auto">
            <a:xfrm>
              <a:off x="3342" y="108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F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1" name="Text Box 21"/>
            <p:cNvSpPr txBox="1">
              <a:spLocks noChangeArrowheads="1"/>
            </p:cNvSpPr>
            <p:nvPr/>
          </p:nvSpPr>
          <p:spPr bwMode="auto">
            <a:xfrm>
              <a:off x="4560" y="384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P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Text Box 22"/>
            <p:cNvSpPr txBox="1">
              <a:spLocks noChangeArrowheads="1"/>
            </p:cNvSpPr>
            <p:nvPr/>
          </p:nvSpPr>
          <p:spPr bwMode="auto">
            <a:xfrm>
              <a:off x="3621" y="108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Q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Text Box 23"/>
            <p:cNvSpPr txBox="1">
              <a:spLocks noChangeArrowheads="1"/>
            </p:cNvSpPr>
            <p:nvPr/>
          </p:nvSpPr>
          <p:spPr bwMode="auto">
            <a:xfrm>
              <a:off x="5172" y="1089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R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7660" name="Group 24"/>
          <p:cNvGrpSpPr/>
          <p:nvPr/>
        </p:nvGrpSpPr>
        <p:grpSpPr>
          <a:xfrm>
            <a:off x="1885950" y="2667000"/>
            <a:ext cx="112713" cy="1136650"/>
            <a:chOff x="0" y="0"/>
            <a:chExt cx="46" cy="862"/>
          </a:xfrm>
        </p:grpSpPr>
        <p:sp>
          <p:nvSpPr>
            <p:cNvPr id="95" name="Line 25"/>
            <p:cNvSpPr>
              <a:spLocks noChangeShapeType="1"/>
            </p:cNvSpPr>
            <p:nvPr/>
          </p:nvSpPr>
          <p:spPr bwMode="auto">
            <a:xfrm>
              <a:off x="0" y="0"/>
              <a:ext cx="0" cy="86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6" name="Line 26"/>
            <p:cNvSpPr>
              <a:spLocks noChangeShapeType="1"/>
            </p:cNvSpPr>
            <p:nvPr/>
          </p:nvSpPr>
          <p:spPr bwMode="auto">
            <a:xfrm>
              <a:off x="0" y="771"/>
              <a:ext cx="46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7" name="Line 27"/>
            <p:cNvSpPr>
              <a:spLocks noChangeShapeType="1"/>
            </p:cNvSpPr>
            <p:nvPr/>
          </p:nvSpPr>
          <p:spPr bwMode="auto">
            <a:xfrm>
              <a:off x="46" y="771"/>
              <a:ext cx="0" cy="91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7661" name="Group 28"/>
          <p:cNvGrpSpPr/>
          <p:nvPr/>
        </p:nvGrpSpPr>
        <p:grpSpPr>
          <a:xfrm>
            <a:off x="1042988" y="2836863"/>
            <a:ext cx="1076325" cy="976312"/>
            <a:chOff x="5" y="0"/>
            <a:chExt cx="766" cy="769"/>
          </a:xfrm>
        </p:grpSpPr>
        <p:sp>
          <p:nvSpPr>
            <p:cNvPr id="99" name="Line 29"/>
            <p:cNvSpPr>
              <a:spLocks noChangeShapeType="1"/>
            </p:cNvSpPr>
            <p:nvPr/>
          </p:nvSpPr>
          <p:spPr bwMode="auto">
            <a:xfrm flipV="1">
              <a:off x="5" y="0"/>
              <a:ext cx="721" cy="769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0" name="Line 30"/>
            <p:cNvSpPr>
              <a:spLocks noChangeShapeType="1"/>
            </p:cNvSpPr>
            <p:nvPr/>
          </p:nvSpPr>
          <p:spPr bwMode="auto">
            <a:xfrm>
              <a:off x="681" y="45"/>
              <a:ext cx="45" cy="46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1" name="Line 31"/>
            <p:cNvSpPr>
              <a:spLocks noChangeShapeType="1"/>
            </p:cNvSpPr>
            <p:nvPr/>
          </p:nvSpPr>
          <p:spPr bwMode="auto">
            <a:xfrm flipV="1">
              <a:off x="726" y="45"/>
              <a:ext cx="45" cy="46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7662" name="Group 33"/>
          <p:cNvGrpSpPr/>
          <p:nvPr/>
        </p:nvGrpSpPr>
        <p:grpSpPr>
          <a:xfrm>
            <a:off x="1668463" y="2906713"/>
            <a:ext cx="1319212" cy="909637"/>
            <a:chOff x="235" y="-44"/>
            <a:chExt cx="936" cy="757"/>
          </a:xfrm>
        </p:grpSpPr>
        <p:sp>
          <p:nvSpPr>
            <p:cNvPr id="103" name="Line 34"/>
            <p:cNvSpPr>
              <a:spLocks noChangeShapeType="1"/>
            </p:cNvSpPr>
            <p:nvPr/>
          </p:nvSpPr>
          <p:spPr bwMode="auto">
            <a:xfrm>
              <a:off x="260" y="-44"/>
              <a:ext cx="911" cy="757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7673" name="Group 35"/>
            <p:cNvGrpSpPr/>
            <p:nvPr/>
          </p:nvGrpSpPr>
          <p:grpSpPr>
            <a:xfrm>
              <a:off x="235" y="-6"/>
              <a:ext cx="67" cy="51"/>
              <a:chOff x="235" y="-51"/>
              <a:chExt cx="67" cy="51"/>
            </a:xfrm>
          </p:grpSpPr>
          <p:sp>
            <p:nvSpPr>
              <p:cNvPr id="105" name="Line 36"/>
              <p:cNvSpPr>
                <a:spLocks noChangeShapeType="1"/>
              </p:cNvSpPr>
              <p:nvPr/>
            </p:nvSpPr>
            <p:spPr bwMode="auto">
              <a:xfrm>
                <a:off x="235" y="-37"/>
                <a:ext cx="37" cy="3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6" name="Line 37"/>
              <p:cNvSpPr>
                <a:spLocks noChangeShapeType="1"/>
              </p:cNvSpPr>
              <p:nvPr/>
            </p:nvSpPr>
            <p:spPr bwMode="auto">
              <a:xfrm flipV="1">
                <a:off x="271" y="-51"/>
                <a:ext cx="28" cy="49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07" name="Line 37"/>
          <p:cNvSpPr>
            <a:spLocks noChangeShapeType="1"/>
          </p:cNvSpPr>
          <p:nvPr/>
        </p:nvSpPr>
        <p:spPr bwMode="auto">
          <a:xfrm flipV="1">
            <a:off x="3290888" y="2770188"/>
            <a:ext cx="1536700" cy="104298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7664" name="Group 38"/>
          <p:cNvGrpSpPr/>
          <p:nvPr/>
        </p:nvGrpSpPr>
        <p:grpSpPr>
          <a:xfrm>
            <a:off x="4727575" y="2763838"/>
            <a:ext cx="817563" cy="1039812"/>
            <a:chOff x="6" y="5"/>
            <a:chExt cx="448" cy="721"/>
          </a:xfrm>
        </p:grpSpPr>
        <p:sp>
          <p:nvSpPr>
            <p:cNvPr id="109" name="Line 39"/>
            <p:cNvSpPr>
              <a:spLocks noChangeShapeType="1"/>
            </p:cNvSpPr>
            <p:nvPr/>
          </p:nvSpPr>
          <p:spPr bwMode="auto">
            <a:xfrm flipH="1" flipV="1">
              <a:off x="51" y="5"/>
              <a:ext cx="403" cy="72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0" name="Line 40"/>
            <p:cNvSpPr>
              <a:spLocks noChangeShapeType="1"/>
            </p:cNvSpPr>
            <p:nvPr/>
          </p:nvSpPr>
          <p:spPr bwMode="auto">
            <a:xfrm>
              <a:off x="6" y="53"/>
              <a:ext cx="34" cy="55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Line 41"/>
            <p:cNvSpPr>
              <a:spLocks noChangeShapeType="1"/>
            </p:cNvSpPr>
            <p:nvPr/>
          </p:nvSpPr>
          <p:spPr bwMode="auto">
            <a:xfrm flipV="1">
              <a:off x="40" y="70"/>
              <a:ext cx="54" cy="45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1" name="Group 58"/>
          <p:cNvGrpSpPr/>
          <p:nvPr/>
        </p:nvGrpSpPr>
        <p:grpSpPr>
          <a:xfrm>
            <a:off x="7494588" y="2857500"/>
            <a:ext cx="619125" cy="944563"/>
            <a:chOff x="-351" y="-89"/>
            <a:chExt cx="402" cy="595"/>
          </a:xfrm>
        </p:grpSpPr>
        <p:sp>
          <p:nvSpPr>
            <p:cNvPr id="27667" name="Line 59"/>
            <p:cNvSpPr>
              <a:spLocks noChangeShapeType="1"/>
            </p:cNvSpPr>
            <p:nvPr/>
          </p:nvSpPr>
          <p:spPr bwMode="auto">
            <a:xfrm flipH="1" flipV="1">
              <a:off x="-308" y="-89"/>
              <a:ext cx="359" cy="595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68" name="Line 60"/>
            <p:cNvSpPr>
              <a:spLocks noChangeShapeType="1"/>
            </p:cNvSpPr>
            <p:nvPr/>
          </p:nvSpPr>
          <p:spPr bwMode="auto">
            <a:xfrm>
              <a:off x="-351" y="-69"/>
              <a:ext cx="34" cy="59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69" name="Line 61"/>
            <p:cNvSpPr>
              <a:spLocks noChangeShapeType="1"/>
            </p:cNvSpPr>
            <p:nvPr/>
          </p:nvSpPr>
          <p:spPr bwMode="auto">
            <a:xfrm flipV="1">
              <a:off x="-321" y="-39"/>
              <a:ext cx="45" cy="25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194" name="文本框 2"/>
          <p:cNvSpPr txBox="1"/>
          <p:nvPr/>
        </p:nvSpPr>
        <p:spPr>
          <a:xfrm>
            <a:off x="914400" y="198438"/>
            <a:ext cx="1500188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 descr="PE03255_"/>
          <p:cNvSpPr txBox="1">
            <a:spLocks noChangeArrowheads="1"/>
          </p:cNvSpPr>
          <p:nvPr/>
        </p:nvSpPr>
        <p:spPr bwMode="auto">
          <a:xfrm>
            <a:off x="1647825" y="1035050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endParaRPr kumimoji="0" lang="en-US" altLang="zh-CN" sz="2400" b="0" kern="1200" cap="none" spc="0" normalizeH="0" baseline="0" noProof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97573" y="169228"/>
            <a:ext cx="2781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zh-CN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议一议</a:t>
            </a:r>
            <a:endParaRPr kumimoji="0" lang="zh-CN" altLang="zh-CN" sz="2400" b="0" kern="1200" cap="none" spc="0" normalizeH="0" baseline="0" noProof="0" dirty="0">
              <a:solidFill>
                <a:srgbClr val="0000FF"/>
              </a:solidFill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Rectangle 20" descr="底色1"/>
          <p:cNvSpPr>
            <a:spLocks noChangeArrowheads="1"/>
          </p:cNvSpPr>
          <p:nvPr/>
        </p:nvSpPr>
        <p:spPr bwMode="auto">
          <a:xfrm>
            <a:off x="1252538" y="1419225"/>
            <a:ext cx="48402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钝角三角形的三条高交于一点吗？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252538" y="2838450"/>
            <a:ext cx="3659188" cy="9731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钝角三角形的三条高不相交于一点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	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Rectangle 22" descr="底色1"/>
          <p:cNvSpPr>
            <a:spLocks noChangeArrowheads="1"/>
          </p:cNvSpPr>
          <p:nvPr/>
        </p:nvSpPr>
        <p:spPr bwMode="auto">
          <a:xfrm>
            <a:off x="1252538" y="1971675"/>
            <a:ext cx="44116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它们所在的直线交于一点吗？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252538" y="3943350"/>
            <a:ext cx="3671888" cy="10048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钝角三角形的三条高所在直线交于一点	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00" name="Freeform 4"/>
          <p:cNvSpPr/>
          <p:nvPr/>
        </p:nvSpPr>
        <p:spPr bwMode="auto">
          <a:xfrm>
            <a:off x="5872163" y="2757488"/>
            <a:ext cx="2389188" cy="787400"/>
          </a:xfrm>
          <a:custGeom>
            <a:avLst/>
            <a:gdLst>
              <a:gd name="T0" fmla="*/ 2147483646 w 2160"/>
              <a:gd name="T1" fmla="*/ 2147483646 h 720"/>
              <a:gd name="T2" fmla="*/ 2147483646 w 2160"/>
              <a:gd name="T3" fmla="*/ 2147483646 h 720"/>
              <a:gd name="T4" fmla="*/ 0 w 2160"/>
              <a:gd name="T5" fmla="*/ 0 h 720"/>
              <a:gd name="T6" fmla="*/ 2147483646 w 2160"/>
              <a:gd name="T7" fmla="*/ 2147483646 h 7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" h="720">
                <a:moveTo>
                  <a:pt x="480" y="720"/>
                </a:moveTo>
                <a:lnTo>
                  <a:pt x="2160" y="720"/>
                </a:lnTo>
                <a:lnTo>
                  <a:pt x="0" y="0"/>
                </a:lnTo>
                <a:lnTo>
                  <a:pt x="480" y="720"/>
                </a:ln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24" name="Line 6"/>
          <p:cNvSpPr>
            <a:spLocks noChangeShapeType="1"/>
          </p:cNvSpPr>
          <p:nvPr/>
        </p:nvSpPr>
        <p:spPr bwMode="auto">
          <a:xfrm rot="143156" flipV="1">
            <a:off x="6415088" y="2992438"/>
            <a:ext cx="185738" cy="55721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>
            <a:off x="5872163" y="2757488"/>
            <a:ext cx="0" cy="7874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03" name="Line 9"/>
          <p:cNvSpPr>
            <a:spLocks noChangeShapeType="1"/>
          </p:cNvSpPr>
          <p:nvPr/>
        </p:nvSpPr>
        <p:spPr bwMode="auto">
          <a:xfrm flipH="1">
            <a:off x="5591175" y="3544888"/>
            <a:ext cx="903288" cy="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Rectangle 10" descr="底色1"/>
          <p:cNvSpPr>
            <a:spLocks noChangeArrowheads="1"/>
          </p:cNvSpPr>
          <p:nvPr/>
        </p:nvSpPr>
        <p:spPr bwMode="auto">
          <a:xfrm>
            <a:off x="5686425" y="2359025"/>
            <a:ext cx="371475" cy="461963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</a:t>
            </a:r>
            <a:endParaRPr kumimoji="0" lang="en-US" altLang="zh-CN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Rectangle 11" descr="底色1"/>
          <p:cNvSpPr>
            <a:spLocks noChangeArrowheads="1"/>
          </p:cNvSpPr>
          <p:nvPr/>
        </p:nvSpPr>
        <p:spPr bwMode="auto">
          <a:xfrm>
            <a:off x="6138863" y="3441700"/>
            <a:ext cx="414338" cy="460375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B</a:t>
            </a:r>
            <a:endParaRPr kumimoji="0" lang="en-US" altLang="zh-CN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Rectangle 12" descr="底色1"/>
          <p:cNvSpPr>
            <a:spLocks noChangeArrowheads="1"/>
          </p:cNvSpPr>
          <p:nvPr/>
        </p:nvSpPr>
        <p:spPr bwMode="auto">
          <a:xfrm>
            <a:off x="8197850" y="3340100"/>
            <a:ext cx="390525" cy="461963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C</a:t>
            </a:r>
            <a:endParaRPr kumimoji="0" lang="en-US" altLang="zh-CN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07" name="Freeform 13"/>
          <p:cNvSpPr/>
          <p:nvPr/>
        </p:nvSpPr>
        <p:spPr bwMode="auto">
          <a:xfrm>
            <a:off x="5878513" y="3443288"/>
            <a:ext cx="106363" cy="104775"/>
          </a:xfrm>
          <a:custGeom>
            <a:avLst/>
            <a:gdLst>
              <a:gd name="T0" fmla="*/ 0 w 144"/>
              <a:gd name="T1" fmla="*/ 0 h 96"/>
              <a:gd name="T2" fmla="*/ 2147483646 w 144"/>
              <a:gd name="T3" fmla="*/ 0 h 96"/>
              <a:gd name="T4" fmla="*/ 2147483646 w 144"/>
              <a:gd name="T5" fmla="*/ 2147483646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96">
                <a:moveTo>
                  <a:pt x="0" y="0"/>
                </a:moveTo>
                <a:lnTo>
                  <a:pt x="144" y="0"/>
                </a:lnTo>
                <a:lnTo>
                  <a:pt x="144" y="96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08" name="Line 14"/>
          <p:cNvSpPr>
            <a:spLocks noChangeShapeType="1"/>
          </p:cNvSpPr>
          <p:nvPr/>
        </p:nvSpPr>
        <p:spPr bwMode="auto">
          <a:xfrm>
            <a:off x="6403975" y="3544888"/>
            <a:ext cx="906463" cy="136525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Rectangle 15" descr="底色1"/>
          <p:cNvSpPr>
            <a:spLocks noChangeArrowheads="1"/>
          </p:cNvSpPr>
          <p:nvPr/>
        </p:nvSpPr>
        <p:spPr bwMode="auto">
          <a:xfrm>
            <a:off x="5586413" y="3462338"/>
            <a:ext cx="317500" cy="461963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D</a:t>
            </a:r>
            <a:endParaRPr kumimoji="0" lang="en-US" altLang="zh-CN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Rectangle 16" descr="底色1"/>
          <p:cNvSpPr>
            <a:spLocks noChangeArrowheads="1"/>
          </p:cNvSpPr>
          <p:nvPr/>
        </p:nvSpPr>
        <p:spPr bwMode="auto">
          <a:xfrm>
            <a:off x="6526213" y="2587625"/>
            <a:ext cx="347663" cy="461963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F</a:t>
            </a:r>
            <a:endParaRPr kumimoji="0" lang="en-US" altLang="zh-CN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9715" name="Group 17"/>
          <p:cNvGrpSpPr/>
          <p:nvPr/>
        </p:nvGrpSpPr>
        <p:grpSpPr>
          <a:xfrm>
            <a:off x="6907213" y="3544888"/>
            <a:ext cx="1354137" cy="830262"/>
            <a:chOff x="-13" y="0"/>
            <a:chExt cx="1224" cy="812"/>
          </a:xfrm>
        </p:grpSpPr>
        <p:sp>
          <p:nvSpPr>
            <p:cNvPr id="29722" name="Line 18"/>
            <p:cNvSpPr>
              <a:spLocks noChangeShapeType="1"/>
            </p:cNvSpPr>
            <p:nvPr/>
          </p:nvSpPr>
          <p:spPr bwMode="auto">
            <a:xfrm flipH="1">
              <a:off x="-13" y="0"/>
              <a:ext cx="1224" cy="727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723" name="Freeform 19"/>
            <p:cNvSpPr/>
            <p:nvPr/>
          </p:nvSpPr>
          <p:spPr bwMode="auto">
            <a:xfrm rot="3585956">
              <a:off x="-3" y="699"/>
              <a:ext cx="127" cy="99"/>
            </a:xfrm>
            <a:custGeom>
              <a:avLst/>
              <a:gdLst>
                <a:gd name="T0" fmla="*/ 0 w 144"/>
                <a:gd name="T1" fmla="*/ 0 h 144"/>
                <a:gd name="T2" fmla="*/ 29 w 144"/>
                <a:gd name="T3" fmla="*/ 0 h 144"/>
                <a:gd name="T4" fmla="*/ 29 w 144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144">
                  <a:moveTo>
                    <a:pt x="0" y="0"/>
                  </a:moveTo>
                  <a:lnTo>
                    <a:pt x="144" y="0"/>
                  </a:lnTo>
                  <a:lnTo>
                    <a:pt x="144" y="144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872163" y="3544888"/>
            <a:ext cx="0" cy="1331913"/>
          </a:xfrm>
          <a:prstGeom prst="line">
            <a:avLst/>
          </a:prstGeom>
          <a:noFill/>
          <a:ln w="19050">
            <a:solidFill>
              <a:srgbClr val="C00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5867400" y="3541713"/>
            <a:ext cx="536575" cy="1279525"/>
          </a:xfrm>
          <a:prstGeom prst="line">
            <a:avLst/>
          </a:prstGeom>
          <a:noFill/>
          <a:ln w="19050">
            <a:solidFill>
              <a:srgbClr val="C00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5861050" y="4284663"/>
            <a:ext cx="1049338" cy="558800"/>
          </a:xfrm>
          <a:prstGeom prst="line">
            <a:avLst/>
          </a:prstGeom>
          <a:noFill/>
          <a:ln w="19050">
            <a:solidFill>
              <a:srgbClr val="C00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Text Box 27" descr="底色1"/>
          <p:cNvSpPr txBox="1">
            <a:spLocks noChangeArrowheads="1"/>
          </p:cNvSpPr>
          <p:nvPr/>
        </p:nvSpPr>
        <p:spPr bwMode="auto">
          <a:xfrm>
            <a:off x="5500688" y="4783138"/>
            <a:ext cx="398463" cy="461963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0" i="1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O</a:t>
            </a:r>
            <a:endParaRPr kumimoji="0" lang="en-US" altLang="zh-CN" sz="2400" b="0" i="1" kern="1200" cap="none" spc="0" normalizeH="0" baseline="0" noProof="0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Oval 28"/>
          <p:cNvSpPr>
            <a:spLocks noChangeAspect="1" noChangeArrowheads="1"/>
          </p:cNvSpPr>
          <p:nvPr/>
        </p:nvSpPr>
        <p:spPr bwMode="auto">
          <a:xfrm>
            <a:off x="5822950" y="4787900"/>
            <a:ext cx="76200" cy="74613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Rectangle 29" descr="底色1"/>
          <p:cNvSpPr>
            <a:spLocks noChangeArrowheads="1"/>
          </p:cNvSpPr>
          <p:nvPr/>
        </p:nvSpPr>
        <p:spPr bwMode="auto">
          <a:xfrm>
            <a:off x="6681788" y="4248150"/>
            <a:ext cx="258763" cy="322263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E</a:t>
            </a:r>
            <a:endParaRPr kumimoji="0" lang="en-US" altLang="zh-CN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Freeform 19"/>
          <p:cNvSpPr/>
          <p:nvPr/>
        </p:nvSpPr>
        <p:spPr bwMode="auto">
          <a:xfrm rot="6716504">
            <a:off x="6588919" y="3017044"/>
            <a:ext cx="114300" cy="128588"/>
          </a:xfrm>
          <a:custGeom>
            <a:avLst/>
            <a:gdLst>
              <a:gd name="T0" fmla="*/ 0 w 144"/>
              <a:gd name="T1" fmla="*/ 0 h 144"/>
              <a:gd name="T2" fmla="*/ 29 w 144"/>
              <a:gd name="T3" fmla="*/ 0 h 144"/>
              <a:gd name="T4" fmla="*/ 29 w 144"/>
              <a:gd name="T5" fmla="*/ 144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44">
                <a:moveTo>
                  <a:pt x="0" y="0"/>
                </a:moveTo>
                <a:lnTo>
                  <a:pt x="144" y="0"/>
                </a:lnTo>
                <a:lnTo>
                  <a:pt x="144" y="144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8" grpId="0" bldLvl="0" animBg="1"/>
      <p:bldP spid="2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8"/>
          <p:cNvSpPr txBox="1"/>
          <p:nvPr/>
        </p:nvSpPr>
        <p:spPr>
          <a:xfrm>
            <a:off x="922338" y="230188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6" name="文本框 20481"/>
          <p:cNvSpPr txBox="1"/>
          <p:nvPr/>
        </p:nvSpPr>
        <p:spPr>
          <a:xfrm>
            <a:off x="684213" y="1062038"/>
            <a:ext cx="7775575" cy="93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buNone/>
            </a:pP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例 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  如图，在△</a:t>
            </a:r>
            <a:r>
              <a:rPr lang="zh-CN" altLang="en-US" sz="2400" b="0" i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ABC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中，</a:t>
            </a:r>
            <a:r>
              <a:rPr lang="zh-CN" altLang="en-US" sz="2400" b="0" i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AD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是△</a:t>
            </a:r>
            <a:r>
              <a:rPr lang="zh-CN" altLang="en-US" sz="2400" b="0" i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ABC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的高线，</a:t>
            </a:r>
            <a:r>
              <a:rPr lang="zh-CN" altLang="en-US" sz="2400" b="0" i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AE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是△</a:t>
            </a:r>
            <a:r>
              <a:rPr lang="zh-CN" altLang="en-US" sz="2400" b="0" i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ABC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的角平分线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 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已知∠</a:t>
            </a:r>
            <a:r>
              <a:rPr lang="zh-CN" altLang="en-US" sz="2400" b="0" i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</a:t>
            </a:r>
            <a:r>
              <a:rPr lang="zh-CN" altLang="en-US" sz="2400" b="0" i="1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AC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8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0°，∠</a:t>
            </a:r>
            <a:r>
              <a:rPr lang="zh-CN" altLang="en-US" sz="2400" b="0" i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=40°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 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求∠</a:t>
            </a:r>
            <a:r>
              <a:rPr lang="zh-CN" altLang="en-US" sz="2400" b="0" i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DAE</a:t>
            </a:r>
            <a:r>
              <a:rPr lang="zh-CN" altLang="en-US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的大小</a:t>
            </a:r>
            <a:r>
              <a: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400" b="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1751" name="文本框 1"/>
          <p:cNvSpPr txBox="1">
            <a:spLocks noChangeArrowheads="1"/>
          </p:cNvSpPr>
          <p:nvPr/>
        </p:nvSpPr>
        <p:spPr bwMode="auto">
          <a:xfrm>
            <a:off x="684213" y="2060575"/>
            <a:ext cx="6008688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解：∵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是△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ABC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的角平分线且∠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BAC=80°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∴</a:t>
            </a:r>
            <a:r>
              <a:rPr kumimoji="0" lang="zh-CN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EAC=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 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BAC=40°</a:t>
            </a:r>
            <a:endParaRPr kumimoji="0" lang="en-US" altLang="zh-CN" sz="2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∵ </a:t>
            </a:r>
            <a:r>
              <a:rPr kumimoji="0" lang="zh-CN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AD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是△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ABC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的高线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∴ 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ADC=90°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根据“三角形三个内角的和等于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180°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”知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DAC+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ADC+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C=180°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∴ 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DAC= 180°-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ADC-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C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                = 180°-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90°-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40°=50°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∴ 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DAE=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DAC-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EAC=50°- 40°=10°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284413" y="2484438"/>
          <a:ext cx="241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41300" imgH="723900" progId="Equation.DSMT4">
                  <p:embed/>
                </p:oleObj>
              </mc:Choice>
              <mc:Fallback>
                <p:oleObj name="" r:id="rId1" imgW="241300" imgH="7239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4413" y="2484438"/>
                        <a:ext cx="241300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0" name="组合 11"/>
          <p:cNvGrpSpPr/>
          <p:nvPr/>
        </p:nvGrpSpPr>
        <p:grpSpPr>
          <a:xfrm>
            <a:off x="7192328" y="2246948"/>
            <a:ext cx="2743200" cy="2006600"/>
            <a:chOff x="5902439" y="2329894"/>
            <a:chExt cx="2744101" cy="2006629"/>
          </a:xfrm>
        </p:grpSpPr>
        <p:sp>
          <p:nvSpPr>
            <p:cNvPr id="8" name="等腰三角形 7"/>
            <p:cNvSpPr/>
            <p:nvPr/>
          </p:nvSpPr>
          <p:spPr>
            <a:xfrm>
              <a:off x="6151660" y="2728728"/>
              <a:ext cx="2232248" cy="1248143"/>
            </a:xfrm>
            <a:prstGeom prst="triangle">
              <a:avLst>
                <a:gd name="adj" fmla="val 33051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sz="2200" dirty="0">
                <a:latin typeface="Arial" panose="020B0604020202020204" pitchFamily="34" charset="0"/>
              </a:endParaRPr>
            </a:p>
          </p:txBody>
        </p:sp>
        <p:cxnSp>
          <p:nvCxnSpPr>
            <p:cNvPr id="31752" name="直接连接符 4"/>
            <p:cNvCxnSpPr/>
            <p:nvPr/>
          </p:nvCxnSpPr>
          <p:spPr>
            <a:xfrm>
              <a:off x="6889418" y="2728728"/>
              <a:ext cx="0" cy="1248143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1753" name="直接连接符 7"/>
            <p:cNvCxnSpPr/>
            <p:nvPr/>
          </p:nvCxnSpPr>
          <p:spPr>
            <a:xfrm>
              <a:off x="6889418" y="2728728"/>
              <a:ext cx="202862" cy="1248143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1754" name="矩形 8"/>
            <p:cNvSpPr/>
            <p:nvPr/>
          </p:nvSpPr>
          <p:spPr>
            <a:xfrm>
              <a:off x="6889417" y="3871383"/>
              <a:ext cx="83404" cy="92637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sz="2200" dirty="0">
                <a:latin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734562" y="2329894"/>
              <a:ext cx="357304" cy="430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A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902439" y="3899954"/>
              <a:ext cx="357304" cy="4318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B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958473" y="3899954"/>
              <a:ext cx="357305" cy="43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E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274943" y="3882491"/>
              <a:ext cx="371597" cy="4318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C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694861" y="3906304"/>
              <a:ext cx="389066" cy="43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D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5800" y="2563813"/>
            <a:ext cx="7627938" cy="381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解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(1)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∵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AE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是△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ABC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的角平分线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∴∠CAE=∠BAE=    ∠BAC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∵ ∠BAC+∠B+∠C=180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°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（三角形的内角和定理）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∴∠BAC=180° -∠B -∠C=180 ° - 45 ° - 60 ° =75 ° ∴∠AEB=37.5 °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(2)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∵∠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AEB=∠CAE+∠C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        ∠CAE=∠BAE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    ∴∠AEB=37.5 ° +60 ° =97.5 °</a:t>
            </a:r>
            <a:endParaRPr kumimoji="0" lang="en-US" altLang="zh-CN" sz="2400" b="0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85800" y="989013"/>
            <a:ext cx="79422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如图，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AE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是 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ABC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的角平分线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已知∠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B=45°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∠ C=60°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，求下列角的大小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(1) ∠BAE    (2) ∠AEB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grpSp>
        <p:nvGrpSpPr>
          <p:cNvPr id="33796" name="组合 1"/>
          <p:cNvGrpSpPr/>
          <p:nvPr/>
        </p:nvGrpSpPr>
        <p:grpSpPr>
          <a:xfrm>
            <a:off x="7478395" y="1382713"/>
            <a:ext cx="2562225" cy="2343150"/>
            <a:chOff x="6129539" y="1287456"/>
            <a:chExt cx="2594291" cy="2372376"/>
          </a:xfrm>
        </p:grpSpPr>
        <p:sp>
          <p:nvSpPr>
            <p:cNvPr id="33795" name="Line 3"/>
            <p:cNvSpPr>
              <a:spLocks noChangeShapeType="1"/>
            </p:cNvSpPr>
            <p:nvPr/>
          </p:nvSpPr>
          <p:spPr bwMode="auto">
            <a:xfrm flipH="1">
              <a:off x="6428509" y="1671600"/>
              <a:ext cx="761892" cy="16764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" name="Line 4"/>
            <p:cNvSpPr>
              <a:spLocks noChangeShapeType="1"/>
            </p:cNvSpPr>
            <p:nvPr/>
          </p:nvSpPr>
          <p:spPr bwMode="auto">
            <a:xfrm>
              <a:off x="7190401" y="1671600"/>
              <a:ext cx="1219992" cy="16764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6428509" y="3348016"/>
              <a:ext cx="19818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798" name="Line 6"/>
            <p:cNvSpPr>
              <a:spLocks noChangeShapeType="1"/>
            </p:cNvSpPr>
            <p:nvPr/>
          </p:nvSpPr>
          <p:spPr bwMode="auto">
            <a:xfrm flipV="1">
              <a:off x="6428509" y="2420603"/>
              <a:ext cx="1295538" cy="9274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6973407" y="1287456"/>
              <a:ext cx="388983" cy="4612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C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6129539" y="3163176"/>
              <a:ext cx="408271" cy="4612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A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8333240" y="3198536"/>
              <a:ext cx="390590" cy="4612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B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7724047" y="2055746"/>
              <a:ext cx="372909" cy="4612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E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graphicFrame>
        <p:nvGraphicFramePr>
          <p:cNvPr id="33815" name="对象 1"/>
          <p:cNvGraphicFramePr>
            <a:graphicFrameLocks noChangeAspect="1"/>
          </p:cNvGraphicFramePr>
          <p:nvPr/>
        </p:nvGraphicFramePr>
        <p:xfrm>
          <a:off x="3289300" y="3001963"/>
          <a:ext cx="241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241300" imgH="723900" progId="Equation.DSMT4">
                  <p:embed/>
                </p:oleObj>
              </mc:Choice>
              <mc:Fallback>
                <p:oleObj name="" r:id="rId1" imgW="241300" imgH="7239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89300" y="3001963"/>
                        <a:ext cx="241300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257675" y="4968875"/>
            <a:ext cx="4029075" cy="941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705" marR="0" lvl="0" indent="-179705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（三角形的一个外角等于和它不相邻的两个内角的和）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266" name="文本框 8"/>
          <p:cNvSpPr txBox="1"/>
          <p:nvPr/>
        </p:nvSpPr>
        <p:spPr>
          <a:xfrm>
            <a:off x="922338" y="230188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8"/>
          <p:cNvSpPr txBox="1"/>
          <p:nvPr/>
        </p:nvSpPr>
        <p:spPr>
          <a:xfrm>
            <a:off x="922338" y="230188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探究活动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2" name="文本框 22529"/>
          <p:cNvSpPr txBox="1">
            <a:spLocks noChangeArrowheads="1"/>
          </p:cNvSpPr>
          <p:nvPr/>
        </p:nvSpPr>
        <p:spPr bwMode="auto">
          <a:xfrm>
            <a:off x="2224088" y="344488"/>
            <a:ext cx="7488238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P9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书中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探究活动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: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如图点D，E，F 分别是△ABC三条边的中点. 设△ABC的面积为S，求△DEF的面积.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你可以这样考虑：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(1)连结A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 △A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C的面积是多少?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(2)由第(1)题，你能求出△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ECF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的面积吗? △A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D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F和△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DBE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的面积呢?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35843" name="对象 3"/>
          <p:cNvGraphicFramePr>
            <a:graphicFrameLocks noChangeAspect="1"/>
          </p:cNvGraphicFramePr>
          <p:nvPr/>
        </p:nvGraphicFramePr>
        <p:xfrm>
          <a:off x="2263775" y="3473450"/>
          <a:ext cx="361950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3619500" imgH="3175000" progId="Equation.DSMT4">
                  <p:embed/>
                </p:oleObj>
              </mc:Choice>
              <mc:Fallback>
                <p:oleObj name="" r:id="rId1" imgW="3619500" imgH="31750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63775" y="3473450"/>
                        <a:ext cx="3619500" cy="3175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44" name="组合 7"/>
          <p:cNvGrpSpPr/>
          <p:nvPr/>
        </p:nvGrpSpPr>
        <p:grpSpPr>
          <a:xfrm>
            <a:off x="6040438" y="2997200"/>
            <a:ext cx="3551237" cy="2374900"/>
            <a:chOff x="4686441" y="4131811"/>
            <a:chExt cx="4139564" cy="2768245"/>
          </a:xfrm>
        </p:grpSpPr>
        <p:sp>
          <p:nvSpPr>
            <p:cNvPr id="35845" name="等腰三角形 1"/>
            <p:cNvSpPr/>
            <p:nvPr/>
          </p:nvSpPr>
          <p:spPr>
            <a:xfrm>
              <a:off x="5076291" y="4569730"/>
              <a:ext cx="3400400" cy="1944216"/>
            </a:xfrm>
            <a:prstGeom prst="triangle">
              <a:avLst>
                <a:gd name="adj" fmla="val 70880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" name="等腰三角形 2"/>
            <p:cNvSpPr/>
            <p:nvPr/>
          </p:nvSpPr>
          <p:spPr bwMode="auto">
            <a:xfrm rot="10800000">
              <a:off x="6300075" y="5541840"/>
              <a:ext cx="1691355" cy="971477"/>
            </a:xfrm>
            <a:prstGeom prst="triangle">
              <a:avLst>
                <a:gd name="adj" fmla="val 68014"/>
              </a:avLst>
            </a:prstGeom>
            <a:pattFill prst="wdUpDiag">
              <a:fgClr>
                <a:schemeClr val="tx1">
                  <a:lumMod val="85000"/>
                  <a:lumOff val="15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35847" name="直接连接符 6"/>
            <p:cNvCxnSpPr>
              <a:stCxn id="35845" idx="0"/>
              <a:endCxn id="3" idx="0"/>
            </p:cNvCxnSpPr>
            <p:nvPr/>
          </p:nvCxnSpPr>
          <p:spPr>
            <a:xfrm flipH="1">
              <a:off x="6841395" y="4569730"/>
              <a:ext cx="645066" cy="194421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7317850" y="4131811"/>
              <a:ext cx="401558" cy="45520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A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6655371" y="6439299"/>
              <a:ext cx="371950" cy="46075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E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5918873" y="5151399"/>
              <a:ext cx="407110" cy="46075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D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8435550" y="6283863"/>
              <a:ext cx="390455" cy="46075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C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4686441" y="6261658"/>
              <a:ext cx="390455" cy="46260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B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7952570" y="5221716"/>
              <a:ext cx="357147" cy="46260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F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文本框 2"/>
          <p:cNvSpPr txBox="1"/>
          <p:nvPr/>
        </p:nvSpPr>
        <p:spPr>
          <a:xfrm>
            <a:off x="906463" y="206375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906780" y="3121660"/>
            <a:ext cx="9251315" cy="21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4.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角平分线、中线特征：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  (1)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一个三角形有三条角平分线和三条中线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  (2)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它们都在三角形的内部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  (3)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它们都相交于一点，且交点在三角形的内部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1550" y="1354138"/>
            <a:ext cx="5040313" cy="1641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zh-CN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1. </a:t>
            </a:r>
            <a:r>
              <a:rPr kumimoji="0" lang="zh-CN" altLang="en-US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三角形的角平分线的定义</a:t>
            </a:r>
            <a:endParaRPr kumimoji="0" lang="en-US" altLang="zh-CN" sz="2800" b="0" kern="1200" cap="none" spc="0" normalizeH="0" baseline="0" noProof="0" dirty="0">
              <a:latin typeface="+mn-lt"/>
              <a:ea typeface="微软雅黑" panose="020B0503020204020204" pitchFamily="34" charset="-122"/>
              <a:cs typeface="+mn-cs"/>
            </a:endParaRPr>
          </a:p>
          <a:p>
            <a:pPr marR="0" defTabSz="91440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zh-CN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2. </a:t>
            </a:r>
            <a:r>
              <a:rPr kumimoji="0" lang="zh-CN" altLang="en-US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三角形的中线的定义</a:t>
            </a:r>
            <a:endParaRPr kumimoji="0" lang="en-US" altLang="zh-CN" sz="2800" b="0" kern="1200" cap="none" spc="0" normalizeH="0" baseline="0" noProof="0" dirty="0">
              <a:latin typeface="+mn-lt"/>
              <a:ea typeface="微软雅黑" panose="020B0503020204020204" pitchFamily="34" charset="-122"/>
              <a:cs typeface="+mn-cs"/>
            </a:endParaRPr>
          </a:p>
          <a:p>
            <a:pPr marR="0" defTabSz="91440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zh-CN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3. </a:t>
            </a:r>
            <a:r>
              <a:rPr kumimoji="0" lang="zh-CN" altLang="en-US" sz="28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三角形的高线定义</a:t>
            </a:r>
            <a:endParaRPr kumimoji="0" lang="zh-CN" altLang="en-US" sz="2800" b="0" kern="1200" cap="none" spc="0" normalizeH="0" baseline="0" noProof="0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895" name="矩形 3"/>
          <p:cNvSpPr>
            <a:spLocks noChangeArrowheads="1"/>
          </p:cNvSpPr>
          <p:nvPr/>
        </p:nvSpPr>
        <p:spPr bwMode="auto">
          <a:xfrm>
            <a:off x="4716463" y="2232025"/>
            <a:ext cx="267208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注意：都是线段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/>
        </p:nvGraphicFramePr>
        <p:xfrm>
          <a:off x="754063" y="957263"/>
          <a:ext cx="7705725" cy="5338763"/>
        </p:xfrm>
        <a:graphic>
          <a:graphicData uri="http://schemas.openxmlformats.org/drawingml/2006/table">
            <a:tbl>
              <a:tblPr/>
              <a:tblGrid>
                <a:gridCol w="803665"/>
                <a:gridCol w="1937430"/>
                <a:gridCol w="2552159"/>
                <a:gridCol w="2412471"/>
              </a:tblGrid>
              <a:tr h="59975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200" b="0" dirty="0">
                          <a:latin typeface="+mn-lt"/>
                          <a:ea typeface="微软雅黑" panose="020B0503020204020204" pitchFamily="34" charset="-122"/>
                        </a:rPr>
                        <a:t>高</a:t>
                      </a:r>
                      <a:endParaRPr lang="zh-CN" altLang="en-US" sz="2200" b="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200" b="0" dirty="0">
                          <a:latin typeface="+mn-lt"/>
                          <a:ea typeface="微软雅黑" panose="020B0503020204020204" pitchFamily="34" charset="-122"/>
                        </a:rPr>
                        <a:t>锐角三角形</a:t>
                      </a:r>
                      <a:endParaRPr lang="zh-CN" altLang="en-US" sz="2200" b="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200" b="0" dirty="0">
                          <a:latin typeface="+mn-lt"/>
                          <a:ea typeface="微软雅黑" panose="020B0503020204020204" pitchFamily="34" charset="-122"/>
                        </a:rPr>
                        <a:t>直角三角形</a:t>
                      </a:r>
                      <a:endParaRPr lang="zh-CN" altLang="en-US" sz="2200" b="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200" b="0" dirty="0">
                          <a:latin typeface="+mn-lt"/>
                          <a:ea typeface="微软雅黑" panose="020B0503020204020204" pitchFamily="34" charset="-122"/>
                        </a:rPr>
                        <a:t>钝角三角形</a:t>
                      </a:r>
                      <a:endParaRPr lang="zh-CN" altLang="en-US" sz="2200" b="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6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200" b="0" dirty="0">
                          <a:latin typeface="+mn-lt"/>
                          <a:ea typeface="微软雅黑" panose="020B0503020204020204" pitchFamily="34" charset="-122"/>
                        </a:rPr>
                        <a:t>条数</a:t>
                      </a:r>
                      <a:endParaRPr lang="zh-CN" altLang="en-US" sz="2200" b="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200" b="0" dirty="0">
                        <a:solidFill>
                          <a:srgbClr val="C00000"/>
                        </a:solidFill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200" b="0" dirty="0">
                        <a:solidFill>
                          <a:srgbClr val="C00000"/>
                        </a:solidFill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200" b="0" dirty="0">
                        <a:solidFill>
                          <a:srgbClr val="C00000"/>
                        </a:solidFill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184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200" b="0" dirty="0">
                          <a:latin typeface="+mn-lt"/>
                          <a:ea typeface="微软雅黑" panose="020B0503020204020204" pitchFamily="34" charset="-122"/>
                        </a:rPr>
                        <a:t>位置</a:t>
                      </a:r>
                      <a:endParaRPr lang="zh-CN" altLang="en-US" sz="2200" b="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200" b="0" dirty="0">
                          <a:solidFill>
                            <a:srgbClr val="C00000"/>
                          </a:solidFill>
                          <a:latin typeface="+mn-lt"/>
                          <a:ea typeface="微软雅黑" panose="020B0503020204020204" pitchFamily="34" charset="-122"/>
                        </a:rPr>
                        <a:t>                            </a:t>
                      </a:r>
                      <a:endParaRPr lang="zh-CN" altLang="en-US" sz="2200" b="0" dirty="0">
                        <a:solidFill>
                          <a:srgbClr val="C00000"/>
                        </a:solidFill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200" b="0" dirty="0">
                        <a:solidFill>
                          <a:srgbClr val="C00000"/>
                        </a:solidFill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200" b="0" dirty="0">
                        <a:solidFill>
                          <a:srgbClr val="C00000"/>
                        </a:solidFill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341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200" b="0" dirty="0">
                          <a:latin typeface="+mn-lt"/>
                          <a:ea typeface="微软雅黑" panose="020B0503020204020204" pitchFamily="34" charset="-122"/>
                        </a:rPr>
                        <a:t>垂足</a:t>
                      </a:r>
                      <a:endParaRPr lang="zh-CN" altLang="en-US" sz="2200" b="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200" b="0" dirty="0">
                        <a:solidFill>
                          <a:srgbClr val="C00000"/>
                        </a:solidFill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200" b="0" dirty="0">
                        <a:solidFill>
                          <a:srgbClr val="C00000"/>
                        </a:solidFill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200" b="0" dirty="0">
                        <a:solidFill>
                          <a:srgbClr val="C00000"/>
                        </a:solidFill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56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200" b="0" dirty="0">
                          <a:latin typeface="+mn-lt"/>
                          <a:ea typeface="微软雅黑" panose="020B0503020204020204" pitchFamily="34" charset="-122"/>
                        </a:rPr>
                        <a:t>交点</a:t>
                      </a:r>
                      <a:endParaRPr lang="zh-CN" altLang="en-US" sz="2200" b="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200" b="0" dirty="0">
                        <a:solidFill>
                          <a:srgbClr val="C00000"/>
                        </a:solidFill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200" b="0" dirty="0">
                        <a:solidFill>
                          <a:srgbClr val="C00000"/>
                        </a:solidFill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200" b="0" dirty="0">
                        <a:solidFill>
                          <a:srgbClr val="C00000"/>
                        </a:solidFill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59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200" b="0" dirty="0">
                          <a:latin typeface="+mn-lt"/>
                          <a:ea typeface="微软雅黑" panose="020B0503020204020204" pitchFamily="34" charset="-122"/>
                        </a:rPr>
                        <a:t>图形</a:t>
                      </a:r>
                      <a:endParaRPr lang="zh-CN" altLang="en-US" sz="2200" b="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200" b="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200" b="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200" b="0" dirty="0">
                          <a:latin typeface="+mn-lt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2200" b="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91450" marR="91450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" name="文本框 69"/>
          <p:cNvSpPr txBox="1">
            <a:spLocks noChangeArrowheads="1"/>
          </p:cNvSpPr>
          <p:nvPr/>
        </p:nvSpPr>
        <p:spPr bwMode="auto">
          <a:xfrm>
            <a:off x="2305050" y="1573213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3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文本框 70"/>
          <p:cNvSpPr txBox="1">
            <a:spLocks noChangeArrowheads="1"/>
          </p:cNvSpPr>
          <p:nvPr/>
        </p:nvSpPr>
        <p:spPr bwMode="auto">
          <a:xfrm>
            <a:off x="4567238" y="1579563"/>
            <a:ext cx="935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3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文本框 71"/>
          <p:cNvSpPr txBox="1">
            <a:spLocks noChangeArrowheads="1"/>
          </p:cNvSpPr>
          <p:nvPr/>
        </p:nvSpPr>
        <p:spPr bwMode="auto">
          <a:xfrm>
            <a:off x="7118350" y="1579563"/>
            <a:ext cx="935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3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文本框 72"/>
          <p:cNvSpPr txBox="1">
            <a:spLocks noChangeArrowheads="1"/>
          </p:cNvSpPr>
          <p:nvPr/>
        </p:nvSpPr>
        <p:spPr bwMode="auto">
          <a:xfrm>
            <a:off x="1635125" y="2279650"/>
            <a:ext cx="172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都在三角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形内部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文本框 73"/>
          <p:cNvSpPr txBox="1">
            <a:spLocks noChangeArrowheads="1"/>
          </p:cNvSpPr>
          <p:nvPr/>
        </p:nvSpPr>
        <p:spPr bwMode="auto">
          <a:xfrm>
            <a:off x="3622675" y="2003425"/>
            <a:ext cx="24193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直角边上的高分别与另一条直角边重合，还有一条高在三角形内部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" name="文本框 74"/>
          <p:cNvSpPr txBox="1">
            <a:spLocks noChangeArrowheads="1"/>
          </p:cNvSpPr>
          <p:nvPr/>
        </p:nvSpPr>
        <p:spPr bwMode="auto">
          <a:xfrm>
            <a:off x="6140450" y="2162175"/>
            <a:ext cx="23193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夹钝角两边上的高在三角形外部，另一条高在内部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6" name="文本框 75"/>
          <p:cNvSpPr txBox="1">
            <a:spLocks noChangeArrowheads="1"/>
          </p:cNvSpPr>
          <p:nvPr/>
        </p:nvSpPr>
        <p:spPr bwMode="auto">
          <a:xfrm>
            <a:off x="1854200" y="3481388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在相应顶点的对边上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7" name="文本框 76"/>
          <p:cNvSpPr txBox="1">
            <a:spLocks noChangeArrowheads="1"/>
          </p:cNvSpPr>
          <p:nvPr/>
        </p:nvSpPr>
        <p:spPr bwMode="auto">
          <a:xfrm>
            <a:off x="3813175" y="3481388"/>
            <a:ext cx="2216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①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是直角的顶点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②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在斜边上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8" name="文本框 77"/>
          <p:cNvSpPr txBox="1">
            <a:spLocks noChangeArrowheads="1"/>
          </p:cNvSpPr>
          <p:nvPr/>
        </p:nvSpPr>
        <p:spPr bwMode="auto">
          <a:xfrm>
            <a:off x="6084888" y="3297238"/>
            <a:ext cx="23193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①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在相应顶点的对边的延长线上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②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在钝角的对边上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文本框 78"/>
          <p:cNvSpPr txBox="1">
            <a:spLocks noChangeArrowheads="1"/>
          </p:cNvSpPr>
          <p:nvPr/>
        </p:nvSpPr>
        <p:spPr bwMode="auto">
          <a:xfrm>
            <a:off x="1647825" y="4368800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在三角形内部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0" name="文本框 79"/>
          <p:cNvSpPr txBox="1">
            <a:spLocks noChangeArrowheads="1"/>
          </p:cNvSpPr>
          <p:nvPr/>
        </p:nvSpPr>
        <p:spPr bwMode="auto">
          <a:xfrm>
            <a:off x="3957638" y="4381500"/>
            <a:ext cx="165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在直角顶点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1" name="文本框 80"/>
          <p:cNvSpPr txBox="1">
            <a:spLocks noChangeArrowheads="1"/>
          </p:cNvSpPr>
          <p:nvPr/>
        </p:nvSpPr>
        <p:spPr bwMode="auto">
          <a:xfrm>
            <a:off x="6338888" y="4379913"/>
            <a:ext cx="172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在三角形外部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3100" y="387350"/>
            <a:ext cx="803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总结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630363" y="4814888"/>
            <a:ext cx="1770062" cy="1436687"/>
            <a:chOff x="876647" y="2269724"/>
            <a:chExt cx="2329138" cy="1890381"/>
          </a:xfrm>
        </p:grpSpPr>
        <p:sp>
          <p:nvSpPr>
            <p:cNvPr id="84" name="Line 4"/>
            <p:cNvSpPr>
              <a:spLocks noChangeShapeType="1"/>
            </p:cNvSpPr>
            <p:nvPr/>
          </p:nvSpPr>
          <p:spPr bwMode="auto">
            <a:xfrm flipH="1">
              <a:off x="1031227" y="2651977"/>
              <a:ext cx="856455" cy="11634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Line 5"/>
            <p:cNvSpPr>
              <a:spLocks noChangeShapeType="1"/>
            </p:cNvSpPr>
            <p:nvPr/>
          </p:nvSpPr>
          <p:spPr bwMode="auto">
            <a:xfrm>
              <a:off x="1031227" y="3815450"/>
              <a:ext cx="19573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Line 6"/>
            <p:cNvSpPr>
              <a:spLocks noChangeShapeType="1"/>
            </p:cNvSpPr>
            <p:nvPr/>
          </p:nvSpPr>
          <p:spPr bwMode="auto">
            <a:xfrm>
              <a:off x="1887681" y="2651977"/>
              <a:ext cx="1098769" cy="11634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703857" y="2269724"/>
              <a:ext cx="365559" cy="401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A</a:t>
              </a:r>
              <a:endPara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Text Box 16"/>
            <p:cNvSpPr txBox="1">
              <a:spLocks noChangeArrowheads="1"/>
            </p:cNvSpPr>
            <p:nvPr/>
          </p:nvSpPr>
          <p:spPr bwMode="auto">
            <a:xfrm>
              <a:off x="876647" y="3754874"/>
              <a:ext cx="551473" cy="398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B</a:t>
              </a:r>
              <a:endPara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Text Box 17"/>
            <p:cNvSpPr txBox="1">
              <a:spLocks noChangeArrowheads="1"/>
            </p:cNvSpPr>
            <p:nvPr/>
          </p:nvSpPr>
          <p:spPr bwMode="auto">
            <a:xfrm>
              <a:off x="2777558" y="3759052"/>
              <a:ext cx="428227" cy="401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C</a:t>
              </a:r>
              <a:endPara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9015" name="Group 24"/>
            <p:cNvGrpSpPr/>
            <p:nvPr/>
          </p:nvGrpSpPr>
          <p:grpSpPr>
            <a:xfrm>
              <a:off x="1886607" y="2667165"/>
              <a:ext cx="112325" cy="1136935"/>
              <a:chOff x="0" y="0"/>
              <a:chExt cx="46" cy="862"/>
            </a:xfrm>
          </p:grpSpPr>
          <p:sp>
            <p:nvSpPr>
              <p:cNvPr id="100" name="Line 25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866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1" name="Line 26"/>
              <p:cNvSpPr>
                <a:spLocks noChangeShapeType="1"/>
              </p:cNvSpPr>
              <p:nvPr/>
            </p:nvSpPr>
            <p:spPr bwMode="auto">
              <a:xfrm>
                <a:off x="0" y="771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2" name="Line 27"/>
              <p:cNvSpPr>
                <a:spLocks noChangeShapeType="1"/>
              </p:cNvSpPr>
              <p:nvPr/>
            </p:nvSpPr>
            <p:spPr bwMode="auto">
              <a:xfrm>
                <a:off x="46" y="771"/>
                <a:ext cx="0" cy="93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9016" name="Group 28"/>
            <p:cNvGrpSpPr/>
            <p:nvPr/>
          </p:nvGrpSpPr>
          <p:grpSpPr>
            <a:xfrm>
              <a:off x="1043068" y="2836162"/>
              <a:ext cx="1075907" cy="976588"/>
              <a:chOff x="5" y="0"/>
              <a:chExt cx="766" cy="769"/>
            </a:xfrm>
          </p:grpSpPr>
          <p:sp>
            <p:nvSpPr>
              <p:cNvPr id="97" name="Line 29"/>
              <p:cNvSpPr>
                <a:spLocks noChangeShapeType="1"/>
              </p:cNvSpPr>
              <p:nvPr/>
            </p:nvSpPr>
            <p:spPr bwMode="auto">
              <a:xfrm flipV="1">
                <a:off x="5" y="0"/>
                <a:ext cx="721" cy="771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8" name="Line 30"/>
              <p:cNvSpPr>
                <a:spLocks noChangeShapeType="1"/>
              </p:cNvSpPr>
              <p:nvPr/>
            </p:nvSpPr>
            <p:spPr bwMode="auto">
              <a:xfrm>
                <a:off x="681" y="44"/>
                <a:ext cx="46" cy="46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 flipV="1">
                <a:off x="727" y="44"/>
                <a:ext cx="46" cy="46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9017" name="Group 33"/>
            <p:cNvGrpSpPr/>
            <p:nvPr/>
          </p:nvGrpSpPr>
          <p:grpSpPr>
            <a:xfrm>
              <a:off x="1667820" y="2906983"/>
              <a:ext cx="1319481" cy="908859"/>
              <a:chOff x="235" y="-44"/>
              <a:chExt cx="936" cy="757"/>
            </a:xfrm>
          </p:grpSpPr>
          <p:sp>
            <p:nvSpPr>
              <p:cNvPr id="93" name="Line 34"/>
              <p:cNvSpPr>
                <a:spLocks noChangeShapeType="1"/>
              </p:cNvSpPr>
              <p:nvPr/>
            </p:nvSpPr>
            <p:spPr bwMode="auto">
              <a:xfrm>
                <a:off x="262" y="-44"/>
                <a:ext cx="907" cy="757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39019" name="Group 35"/>
              <p:cNvGrpSpPr/>
              <p:nvPr/>
            </p:nvGrpSpPr>
            <p:grpSpPr>
              <a:xfrm>
                <a:off x="235" y="-6"/>
                <a:ext cx="67" cy="51"/>
                <a:chOff x="235" y="-51"/>
                <a:chExt cx="67" cy="51"/>
              </a:xfrm>
            </p:grpSpPr>
            <p:sp>
              <p:nvSpPr>
                <p:cNvPr id="95" name="Line 36"/>
                <p:cNvSpPr>
                  <a:spLocks noChangeShapeType="1"/>
                </p:cNvSpPr>
                <p:nvPr/>
              </p:nvSpPr>
              <p:spPr bwMode="auto">
                <a:xfrm>
                  <a:off x="235" y="-39"/>
                  <a:ext cx="40" cy="37"/>
                </a:xfrm>
                <a:prstGeom prst="line">
                  <a:avLst/>
                </a:prstGeom>
                <a:noFill/>
                <a:ln w="9525">
                  <a:solidFill>
                    <a:srgbClr val="C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96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71" y="-51"/>
                  <a:ext cx="31" cy="49"/>
                </a:xfrm>
                <a:prstGeom prst="line">
                  <a:avLst/>
                </a:prstGeom>
                <a:noFill/>
                <a:ln w="9525">
                  <a:solidFill>
                    <a:srgbClr val="C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103" name="组合 102"/>
          <p:cNvGrpSpPr/>
          <p:nvPr/>
        </p:nvGrpSpPr>
        <p:grpSpPr>
          <a:xfrm>
            <a:off x="3781425" y="4864100"/>
            <a:ext cx="2014538" cy="1336675"/>
            <a:chOff x="3159931" y="2374919"/>
            <a:chExt cx="2682487" cy="1779792"/>
          </a:xfrm>
        </p:grpSpPr>
        <p:grpSp>
          <p:nvGrpSpPr>
            <p:cNvPr id="38991" name="Group 32"/>
            <p:cNvGrpSpPr/>
            <p:nvPr/>
          </p:nvGrpSpPr>
          <p:grpSpPr>
            <a:xfrm>
              <a:off x="4500563" y="2565177"/>
              <a:ext cx="405342" cy="1258888"/>
              <a:chOff x="0" y="0"/>
              <a:chExt cx="383" cy="793"/>
            </a:xfrm>
          </p:grpSpPr>
          <p:sp>
            <p:nvSpPr>
              <p:cNvPr id="118" name="Line 33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9" name="Line 34"/>
              <p:cNvSpPr>
                <a:spLocks noChangeShapeType="1"/>
              </p:cNvSpPr>
              <p:nvPr/>
            </p:nvSpPr>
            <p:spPr bwMode="auto">
              <a:xfrm flipH="1">
                <a:off x="293" y="125"/>
                <a:ext cx="2" cy="66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0" name="Line 35"/>
              <p:cNvSpPr>
                <a:spLocks noChangeShapeType="1"/>
              </p:cNvSpPr>
              <p:nvPr/>
            </p:nvSpPr>
            <p:spPr bwMode="auto">
              <a:xfrm>
                <a:off x="291" y="707"/>
                <a:ext cx="92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1" name="Line 36"/>
              <p:cNvSpPr>
                <a:spLocks noChangeShapeType="1"/>
              </p:cNvSpPr>
              <p:nvPr/>
            </p:nvSpPr>
            <p:spPr bwMode="auto">
              <a:xfrm>
                <a:off x="383" y="703"/>
                <a:ext cx="0" cy="9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5" name="Line 8"/>
            <p:cNvSpPr>
              <a:spLocks noChangeShapeType="1"/>
            </p:cNvSpPr>
            <p:nvPr/>
          </p:nvSpPr>
          <p:spPr bwMode="auto">
            <a:xfrm>
              <a:off x="4823538" y="2774422"/>
              <a:ext cx="733508" cy="10399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6" name="Line 7"/>
            <p:cNvSpPr>
              <a:spLocks noChangeShapeType="1"/>
            </p:cNvSpPr>
            <p:nvPr/>
          </p:nvSpPr>
          <p:spPr bwMode="auto">
            <a:xfrm flipH="1">
              <a:off x="3293105" y="2774422"/>
              <a:ext cx="1530433" cy="10399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7" name="Line 9"/>
            <p:cNvSpPr>
              <a:spLocks noChangeShapeType="1"/>
            </p:cNvSpPr>
            <p:nvPr/>
          </p:nvSpPr>
          <p:spPr bwMode="auto">
            <a:xfrm flipV="1">
              <a:off x="3293105" y="3814395"/>
              <a:ext cx="22639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8" name="Line 13"/>
            <p:cNvSpPr>
              <a:spLocks noChangeShapeType="1"/>
            </p:cNvSpPr>
            <p:nvPr/>
          </p:nvSpPr>
          <p:spPr bwMode="auto">
            <a:xfrm>
              <a:off x="4715731" y="2835720"/>
              <a:ext cx="76099" cy="972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9" name="Line 14"/>
            <p:cNvSpPr>
              <a:spLocks noChangeShapeType="1"/>
            </p:cNvSpPr>
            <p:nvPr/>
          </p:nvSpPr>
          <p:spPr bwMode="auto">
            <a:xfrm flipV="1">
              <a:off x="4791830" y="2861085"/>
              <a:ext cx="99352" cy="71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0" name="Text Box 18"/>
            <p:cNvSpPr txBox="1">
              <a:spLocks noChangeArrowheads="1"/>
            </p:cNvSpPr>
            <p:nvPr/>
          </p:nvSpPr>
          <p:spPr bwMode="auto">
            <a:xfrm>
              <a:off x="4639632" y="2374919"/>
              <a:ext cx="672207" cy="399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D</a:t>
              </a:r>
              <a:endPara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Text Box 19"/>
            <p:cNvSpPr txBox="1">
              <a:spLocks noChangeArrowheads="1"/>
            </p:cNvSpPr>
            <p:nvPr/>
          </p:nvSpPr>
          <p:spPr bwMode="auto">
            <a:xfrm>
              <a:off x="3159931" y="3755210"/>
              <a:ext cx="549603" cy="399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E</a:t>
              </a:r>
              <a:endParaRPr kumimoji="0" lang="zh-CN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2" name="Text Box 20"/>
            <p:cNvSpPr txBox="1">
              <a:spLocks noChangeArrowheads="1"/>
            </p:cNvSpPr>
            <p:nvPr/>
          </p:nvSpPr>
          <p:spPr bwMode="auto">
            <a:xfrm>
              <a:off x="5413304" y="3755210"/>
              <a:ext cx="429114" cy="399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F</a:t>
              </a:r>
              <a:endPara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3" name="Line 37"/>
            <p:cNvSpPr>
              <a:spLocks noChangeShapeType="1"/>
            </p:cNvSpPr>
            <p:nvPr/>
          </p:nvSpPr>
          <p:spPr bwMode="auto">
            <a:xfrm flipV="1">
              <a:off x="3290990" y="2770194"/>
              <a:ext cx="1536776" cy="1042087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9001" name="Group 38"/>
            <p:cNvGrpSpPr/>
            <p:nvPr/>
          </p:nvGrpSpPr>
          <p:grpSpPr>
            <a:xfrm>
              <a:off x="4727231" y="2763949"/>
              <a:ext cx="817134" cy="1040150"/>
              <a:chOff x="6" y="5"/>
              <a:chExt cx="448" cy="721"/>
            </a:xfrm>
          </p:grpSpPr>
          <p:sp>
            <p:nvSpPr>
              <p:cNvPr id="115" name="Line 39"/>
              <p:cNvSpPr>
                <a:spLocks noChangeShapeType="1"/>
              </p:cNvSpPr>
              <p:nvPr/>
            </p:nvSpPr>
            <p:spPr bwMode="auto">
              <a:xfrm flipH="1" flipV="1">
                <a:off x="51" y="5"/>
                <a:ext cx="403" cy="721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6" name="Line 40"/>
              <p:cNvSpPr>
                <a:spLocks noChangeShapeType="1"/>
              </p:cNvSpPr>
              <p:nvPr/>
            </p:nvSpPr>
            <p:spPr bwMode="auto">
              <a:xfrm>
                <a:off x="3" y="53"/>
                <a:ext cx="36" cy="57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7" name="Line 41"/>
              <p:cNvSpPr>
                <a:spLocks noChangeShapeType="1"/>
              </p:cNvSpPr>
              <p:nvPr/>
            </p:nvSpPr>
            <p:spPr bwMode="auto">
              <a:xfrm flipV="1">
                <a:off x="39" y="69"/>
                <a:ext cx="52" cy="44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307263" y="4811713"/>
            <a:ext cx="360362" cy="550862"/>
            <a:chOff x="7308809" y="5005698"/>
            <a:chExt cx="360295" cy="552384"/>
          </a:xfrm>
        </p:grpSpPr>
        <p:sp>
          <p:nvSpPr>
            <p:cNvPr id="126" name="Line 63"/>
            <p:cNvSpPr>
              <a:spLocks noChangeShapeType="1"/>
            </p:cNvSpPr>
            <p:nvPr/>
          </p:nvSpPr>
          <p:spPr bwMode="auto">
            <a:xfrm flipV="1">
              <a:off x="7308809" y="5077332"/>
              <a:ext cx="360295" cy="332705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7" name="Line 64"/>
            <p:cNvSpPr>
              <a:spLocks noChangeShapeType="1"/>
            </p:cNvSpPr>
            <p:nvPr/>
          </p:nvSpPr>
          <p:spPr bwMode="auto">
            <a:xfrm flipH="1" flipV="1">
              <a:off x="7450070" y="5005698"/>
              <a:ext cx="0" cy="552384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8" name="Line 65"/>
            <p:cNvSpPr>
              <a:spLocks noChangeShapeType="1"/>
            </p:cNvSpPr>
            <p:nvPr/>
          </p:nvSpPr>
          <p:spPr bwMode="auto">
            <a:xfrm flipH="1" flipV="1">
              <a:off x="7338965" y="5091660"/>
              <a:ext cx="241255" cy="3979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18238" y="5022850"/>
            <a:ext cx="1993900" cy="1223963"/>
            <a:chOff x="6218916" y="5218044"/>
            <a:chExt cx="1994138" cy="1223707"/>
          </a:xfrm>
        </p:grpSpPr>
        <p:grpSp>
          <p:nvGrpSpPr>
            <p:cNvPr id="38968" name="Group 48"/>
            <p:cNvGrpSpPr/>
            <p:nvPr/>
          </p:nvGrpSpPr>
          <p:grpSpPr>
            <a:xfrm>
              <a:off x="6412217" y="5226365"/>
              <a:ext cx="1056418" cy="971622"/>
              <a:chOff x="1" y="178"/>
              <a:chExt cx="897" cy="825"/>
            </a:xfrm>
          </p:grpSpPr>
          <p:sp>
            <p:nvSpPr>
              <p:cNvPr id="142" name="Line 49"/>
              <p:cNvSpPr>
                <a:spLocks noChangeShapeType="1"/>
              </p:cNvSpPr>
              <p:nvPr/>
            </p:nvSpPr>
            <p:spPr bwMode="auto">
              <a:xfrm flipH="1" flipV="1">
                <a:off x="634" y="178"/>
                <a:ext cx="264" cy="299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3" name="Line 50"/>
              <p:cNvSpPr>
                <a:spLocks noChangeShapeType="1"/>
              </p:cNvSpPr>
              <p:nvPr/>
            </p:nvSpPr>
            <p:spPr bwMode="auto">
              <a:xfrm flipV="1">
                <a:off x="1" y="330"/>
                <a:ext cx="763" cy="671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4" name="Line 51"/>
              <p:cNvSpPr>
                <a:spLocks noChangeShapeType="1"/>
              </p:cNvSpPr>
              <p:nvPr/>
            </p:nvSpPr>
            <p:spPr bwMode="auto">
              <a:xfrm>
                <a:off x="719" y="372"/>
                <a:ext cx="44" cy="44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5" name="Line 52"/>
              <p:cNvSpPr>
                <a:spLocks noChangeShapeType="1"/>
              </p:cNvSpPr>
              <p:nvPr/>
            </p:nvSpPr>
            <p:spPr bwMode="auto">
              <a:xfrm flipV="1">
                <a:off x="762" y="365"/>
                <a:ext cx="46" cy="4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8969" name="Group 53"/>
            <p:cNvGrpSpPr/>
            <p:nvPr/>
          </p:nvGrpSpPr>
          <p:grpSpPr>
            <a:xfrm>
              <a:off x="7455873" y="5559747"/>
              <a:ext cx="51278" cy="643067"/>
              <a:chOff x="0" y="0"/>
              <a:chExt cx="90" cy="635"/>
            </a:xfrm>
          </p:grpSpPr>
          <p:sp>
            <p:nvSpPr>
              <p:cNvPr id="139" name="Line 5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635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0" name="Line 55"/>
              <p:cNvSpPr>
                <a:spLocks noChangeShapeType="1"/>
              </p:cNvSpPr>
              <p:nvPr/>
            </p:nvSpPr>
            <p:spPr bwMode="auto">
              <a:xfrm>
                <a:off x="0" y="542"/>
                <a:ext cx="89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1" name="Line 56"/>
              <p:cNvSpPr>
                <a:spLocks noChangeShapeType="1"/>
              </p:cNvSpPr>
              <p:nvPr/>
            </p:nvSpPr>
            <p:spPr bwMode="auto">
              <a:xfrm>
                <a:off x="89" y="542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5" name="Line 57"/>
            <p:cNvSpPr>
              <a:spLocks noChangeShapeType="1"/>
            </p:cNvSpPr>
            <p:nvPr/>
          </p:nvSpPr>
          <p:spPr bwMode="auto">
            <a:xfrm flipV="1">
              <a:off x="7444612" y="5248201"/>
              <a:ext cx="533464" cy="320608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9" name="Line 10"/>
            <p:cNvSpPr>
              <a:spLocks noChangeShapeType="1"/>
            </p:cNvSpPr>
            <p:nvPr/>
          </p:nvSpPr>
          <p:spPr bwMode="auto">
            <a:xfrm flipH="1">
              <a:off x="6412614" y="5565634"/>
              <a:ext cx="1043111" cy="6348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0" name="Line 11"/>
            <p:cNvSpPr>
              <a:spLocks noChangeShapeType="1"/>
            </p:cNvSpPr>
            <p:nvPr/>
          </p:nvSpPr>
          <p:spPr bwMode="auto">
            <a:xfrm>
              <a:off x="7455726" y="5565634"/>
              <a:ext cx="544578" cy="6348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1" name="Line 12"/>
            <p:cNvSpPr>
              <a:spLocks noChangeShapeType="1"/>
            </p:cNvSpPr>
            <p:nvPr/>
          </p:nvSpPr>
          <p:spPr bwMode="auto">
            <a:xfrm>
              <a:off x="6412614" y="6200501"/>
              <a:ext cx="15876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2" name="Text Box 21"/>
            <p:cNvSpPr txBox="1">
              <a:spLocks noChangeArrowheads="1"/>
            </p:cNvSpPr>
            <p:nvPr/>
          </p:nvSpPr>
          <p:spPr bwMode="auto">
            <a:xfrm>
              <a:off x="7306483" y="5218044"/>
              <a:ext cx="273083" cy="296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P</a:t>
              </a:r>
              <a:endPara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3" name="Text Box 22"/>
            <p:cNvSpPr txBox="1">
              <a:spLocks noChangeArrowheads="1"/>
            </p:cNvSpPr>
            <p:nvPr/>
          </p:nvSpPr>
          <p:spPr bwMode="auto">
            <a:xfrm>
              <a:off x="6218916" y="6111620"/>
              <a:ext cx="225452" cy="29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Q</a:t>
              </a:r>
              <a:endPara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4" name="Text Box 23"/>
            <p:cNvSpPr txBox="1">
              <a:spLocks noChangeArrowheads="1"/>
            </p:cNvSpPr>
            <p:nvPr/>
          </p:nvSpPr>
          <p:spPr bwMode="auto">
            <a:xfrm>
              <a:off x="7895516" y="6144950"/>
              <a:ext cx="317538" cy="296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R</a:t>
              </a:r>
              <a:endPara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8977" name="Group 58"/>
            <p:cNvGrpSpPr/>
            <p:nvPr/>
          </p:nvGrpSpPr>
          <p:grpSpPr>
            <a:xfrm>
              <a:off x="7531796" y="5489563"/>
              <a:ext cx="459396" cy="700583"/>
              <a:chOff x="-351" y="-89"/>
              <a:chExt cx="402" cy="595"/>
            </a:xfrm>
          </p:grpSpPr>
          <p:sp>
            <p:nvSpPr>
              <p:cNvPr id="136" name="Line 59"/>
              <p:cNvSpPr>
                <a:spLocks noChangeShapeType="1"/>
              </p:cNvSpPr>
              <p:nvPr/>
            </p:nvSpPr>
            <p:spPr bwMode="auto">
              <a:xfrm flipH="1" flipV="1">
                <a:off x="-308" y="-89"/>
                <a:ext cx="357" cy="59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7" name="Line 60"/>
              <p:cNvSpPr>
                <a:spLocks noChangeShapeType="1"/>
              </p:cNvSpPr>
              <p:nvPr/>
            </p:nvSpPr>
            <p:spPr bwMode="auto">
              <a:xfrm>
                <a:off x="-351" y="-69"/>
                <a:ext cx="33" cy="59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8" name="Line 61"/>
              <p:cNvSpPr>
                <a:spLocks noChangeShapeType="1"/>
              </p:cNvSpPr>
              <p:nvPr/>
            </p:nvSpPr>
            <p:spPr bwMode="auto">
              <a:xfrm flipV="1">
                <a:off x="-320" y="-39"/>
                <a:ext cx="44" cy="26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5950" y="4233863"/>
            <a:ext cx="8277225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defTabSz="91440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zh-CN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(2)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 如果一个三角形的三条高的交点恰是三角形的一个顶点，</a:t>
            </a:r>
            <a:endParaRPr kumimoji="0" lang="en-US" altLang="zh-CN" sz="2400" b="0" kern="1200" cap="none" spc="0" normalizeH="0" baseline="0" noProof="0" dirty="0">
              <a:latin typeface="+mn-lt"/>
              <a:ea typeface="微软雅黑" panose="020B0503020204020204" pitchFamily="34" charset="-122"/>
              <a:cs typeface="+mn-cs"/>
            </a:endParaRPr>
          </a:p>
          <a:p>
            <a:pPr marL="431800" marR="0" defTabSz="91440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CN" altLang="en-US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那么这个三角形是</a:t>
            </a:r>
            <a:r>
              <a:rPr kumimoji="1" lang="zh-CN" altLang="en-US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（      ）</a:t>
            </a:r>
            <a:endParaRPr kumimoji="1" lang="en-US" altLang="zh-CN" sz="2400" b="0" kern="1200" cap="none" spc="0" normalizeH="0" baseline="0" noProof="0" dirty="0">
              <a:latin typeface="+mn-lt"/>
              <a:ea typeface="微软雅黑" panose="020B0503020204020204" pitchFamily="34" charset="-122"/>
              <a:cs typeface="+mn-cs"/>
            </a:endParaRPr>
          </a:p>
          <a:p>
            <a:pPr marL="431800" marR="0" defTabSz="91440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zh-CN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en-US" altLang="zh-CN" sz="2400" b="0" i="1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锐角三角形           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en-US" altLang="zh-CN" sz="2400" b="0" i="1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直角三角形     </a:t>
            </a:r>
            <a:endParaRPr kumimoji="0" lang="zh-CN" altLang="en-US" sz="2400" b="0" kern="1200" cap="none" spc="0" normalizeH="0" baseline="0" noProof="0" dirty="0">
              <a:latin typeface="+mn-lt"/>
              <a:ea typeface="微软雅黑" panose="020B0503020204020204" pitchFamily="34" charset="-122"/>
              <a:cs typeface="+mn-cs"/>
            </a:endParaRPr>
          </a:p>
          <a:p>
            <a:pPr marL="431800" marR="0" defTabSz="91440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zh-CN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C</a:t>
            </a:r>
            <a:r>
              <a:rPr kumimoji="0" lang="en-US" altLang="zh-CN" sz="2400" b="0" i="1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钝角三角形           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D</a:t>
            </a:r>
            <a:r>
              <a:rPr kumimoji="0" lang="en-US" altLang="zh-CN" sz="2400" b="0" i="1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锐角三角形</a:t>
            </a:r>
            <a:endParaRPr kumimoji="0" lang="zh-CN" altLang="en-US" sz="2400" b="0" kern="1200" cap="none" spc="0" normalizeH="0" baseline="0" noProof="0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11600" y="4738688"/>
            <a:ext cx="685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0" kern="1200" cap="none" spc="0" normalizeH="0" baseline="0" noProof="0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+mn-cs"/>
              </a:rPr>
              <a:t>B</a:t>
            </a:r>
            <a:endParaRPr kumimoji="0" lang="en-US" altLang="zh-CN" sz="2400" b="0" kern="1200" cap="none" spc="0" normalizeH="0" baseline="0" noProof="0" dirty="0">
              <a:solidFill>
                <a:srgbClr val="C00000"/>
              </a:solidFill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5950" y="1484313"/>
            <a:ext cx="81835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defTabSz="91440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zh-CN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(1) 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下列各组图形中，哪一组图形中</a:t>
            </a:r>
            <a:r>
              <a:rPr kumimoji="0" lang="en-US" altLang="zh-CN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AD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是</a:t>
            </a:r>
            <a:r>
              <a:rPr kumimoji="1" lang="zh-CN" altLang="en-US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  <a:sym typeface="MT Extra" panose="05050102010205020202" pitchFamily="18" charset="2"/>
              </a:rPr>
              <a:t>△</a:t>
            </a:r>
            <a:r>
              <a:rPr kumimoji="1" lang="en-US" altLang="zh-CN" sz="2400" b="0" i="1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  <a:sym typeface="MT Extra" panose="05050102010205020202" pitchFamily="18" charset="2"/>
              </a:rPr>
              <a:t>ABC</a:t>
            </a:r>
            <a:r>
              <a:rPr kumimoji="1" lang="en-US" altLang="zh-CN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  <a:sym typeface="MT Extra" panose="05050102010205020202" pitchFamily="18" charset="2"/>
              </a:rPr>
              <a:t> </a:t>
            </a:r>
            <a:r>
              <a:rPr kumimoji="1" lang="zh-CN" altLang="en-US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  <a:sym typeface="MT Extra" panose="05050102010205020202" pitchFamily="18" charset="2"/>
              </a:rPr>
              <a:t>的高（      ）</a:t>
            </a:r>
            <a:endParaRPr kumimoji="1" lang="en-US" altLang="zh-CN" sz="2400" b="0" kern="1200" cap="none" spc="0" normalizeH="0" baseline="0" noProof="0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0965" name="Group 9"/>
          <p:cNvGrpSpPr/>
          <p:nvPr/>
        </p:nvGrpSpPr>
        <p:grpSpPr>
          <a:xfrm>
            <a:off x="1020763" y="1989138"/>
            <a:ext cx="7458075" cy="2100262"/>
            <a:chOff x="234" y="3169"/>
            <a:chExt cx="4868" cy="1323"/>
          </a:xfrm>
        </p:grpSpPr>
        <p:grpSp>
          <p:nvGrpSpPr>
            <p:cNvPr id="40971" name="Group 10"/>
            <p:cNvGrpSpPr/>
            <p:nvPr/>
          </p:nvGrpSpPr>
          <p:grpSpPr>
            <a:xfrm>
              <a:off x="234" y="3169"/>
              <a:ext cx="1170" cy="1130"/>
              <a:chOff x="276" y="3168"/>
              <a:chExt cx="1217" cy="1228"/>
            </a:xfrm>
          </p:grpSpPr>
          <p:grpSp>
            <p:nvGrpSpPr>
              <p:cNvPr id="41003" name="Group 11"/>
              <p:cNvGrpSpPr/>
              <p:nvPr/>
            </p:nvGrpSpPr>
            <p:grpSpPr>
              <a:xfrm>
                <a:off x="528" y="3264"/>
                <a:ext cx="720" cy="864"/>
                <a:chOff x="432" y="3312"/>
                <a:chExt cx="720" cy="864"/>
              </a:xfrm>
            </p:grpSpPr>
            <p:sp>
              <p:nvSpPr>
                <p:cNvPr id="41005" name="Freeform 12" descr="底色1"/>
                <p:cNvSpPr/>
                <p:nvPr/>
              </p:nvSpPr>
              <p:spPr bwMode="auto">
                <a:xfrm>
                  <a:off x="432" y="3744"/>
                  <a:ext cx="336" cy="427"/>
                </a:xfrm>
                <a:custGeom>
                  <a:avLst/>
                  <a:gdLst>
                    <a:gd name="T0" fmla="*/ 0 w 336"/>
                    <a:gd name="T1" fmla="*/ 432 h 432"/>
                    <a:gd name="T2" fmla="*/ 0 w 336"/>
                    <a:gd name="T3" fmla="*/ 0 h 432"/>
                    <a:gd name="T4" fmla="*/ 336 w 336"/>
                    <a:gd name="T5" fmla="*/ 0 h 432"/>
                    <a:gd name="T6" fmla="*/ 0 w 336"/>
                    <a:gd name="T7" fmla="*/ 432 h 4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36" h="432">
                      <a:moveTo>
                        <a:pt x="0" y="432"/>
                      </a:moveTo>
                      <a:lnTo>
                        <a:pt x="0" y="0"/>
                      </a:lnTo>
                      <a:lnTo>
                        <a:pt x="336" y="0"/>
                      </a:lnTo>
                      <a:lnTo>
                        <a:pt x="0" y="432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1"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1006" name="Freeform 13" descr="底色1"/>
                <p:cNvSpPr/>
                <p:nvPr/>
              </p:nvSpPr>
              <p:spPr bwMode="auto">
                <a:xfrm>
                  <a:off x="432" y="3312"/>
                  <a:ext cx="722" cy="480"/>
                </a:xfrm>
                <a:custGeom>
                  <a:avLst/>
                  <a:gdLst>
                    <a:gd name="T0" fmla="*/ 0 w 672"/>
                    <a:gd name="T1" fmla="*/ 432 h 480"/>
                    <a:gd name="T2" fmla="*/ 771 w 672"/>
                    <a:gd name="T3" fmla="*/ 0 h 480"/>
                    <a:gd name="T4" fmla="*/ 331 w 672"/>
                    <a:gd name="T5" fmla="*/ 480 h 48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72" h="480">
                      <a:moveTo>
                        <a:pt x="0" y="432"/>
                      </a:moveTo>
                      <a:lnTo>
                        <a:pt x="672" y="0"/>
                      </a:lnTo>
                      <a:lnTo>
                        <a:pt x="288" y="480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1"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3" name="Rectangle 14" descr="底色1"/>
              <p:cNvSpPr>
                <a:spLocks noChangeArrowheads="1"/>
              </p:cNvSpPr>
              <p:nvPr/>
            </p:nvSpPr>
            <p:spPr bwMode="auto">
              <a:xfrm>
                <a:off x="276" y="3552"/>
                <a:ext cx="277" cy="31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1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A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Rectangle 15" descr="底色1"/>
              <p:cNvSpPr>
                <a:spLocks noChangeArrowheads="1"/>
              </p:cNvSpPr>
              <p:nvPr/>
            </p:nvSpPr>
            <p:spPr bwMode="auto">
              <a:xfrm>
                <a:off x="854" y="3601"/>
                <a:ext cx="277" cy="31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1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D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" name="Rectangle 16" descr="底色1"/>
              <p:cNvSpPr>
                <a:spLocks noChangeArrowheads="1"/>
              </p:cNvSpPr>
              <p:nvPr/>
            </p:nvSpPr>
            <p:spPr bwMode="auto">
              <a:xfrm>
                <a:off x="1228" y="3168"/>
                <a:ext cx="265" cy="31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1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C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Rectangle 17" descr="底色1"/>
              <p:cNvSpPr>
                <a:spLocks noChangeArrowheads="1"/>
              </p:cNvSpPr>
              <p:nvPr/>
            </p:nvSpPr>
            <p:spPr bwMode="auto">
              <a:xfrm>
                <a:off x="381" y="4080"/>
                <a:ext cx="265" cy="31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1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B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0972" name="Group 18"/>
            <p:cNvGrpSpPr/>
            <p:nvPr/>
          </p:nvGrpSpPr>
          <p:grpSpPr>
            <a:xfrm>
              <a:off x="1262" y="3410"/>
              <a:ext cx="1394" cy="819"/>
              <a:chOff x="1122" y="3554"/>
              <a:chExt cx="1823" cy="819"/>
            </a:xfrm>
          </p:grpSpPr>
          <p:grpSp>
            <p:nvGrpSpPr>
              <p:cNvPr id="40996" name="Group 19"/>
              <p:cNvGrpSpPr/>
              <p:nvPr/>
            </p:nvGrpSpPr>
            <p:grpSpPr>
              <a:xfrm>
                <a:off x="1416" y="3554"/>
                <a:ext cx="1344" cy="624"/>
                <a:chOff x="1416" y="3554"/>
                <a:chExt cx="1344" cy="624"/>
              </a:xfrm>
            </p:grpSpPr>
            <p:sp>
              <p:nvSpPr>
                <p:cNvPr id="40998" name="Freeform 20" descr="底色1"/>
                <p:cNvSpPr/>
                <p:nvPr/>
              </p:nvSpPr>
              <p:spPr bwMode="auto">
                <a:xfrm>
                  <a:off x="1416" y="3554"/>
                  <a:ext cx="1344" cy="624"/>
                </a:xfrm>
                <a:custGeom>
                  <a:avLst/>
                  <a:gdLst>
                    <a:gd name="T0" fmla="*/ 0 w 1344"/>
                    <a:gd name="T1" fmla="*/ 624 h 624"/>
                    <a:gd name="T2" fmla="*/ 528 w 1344"/>
                    <a:gd name="T3" fmla="*/ 624 h 624"/>
                    <a:gd name="T4" fmla="*/ 1344 w 1344"/>
                    <a:gd name="T5" fmla="*/ 0 h 624"/>
                    <a:gd name="T6" fmla="*/ 0 w 1344"/>
                    <a:gd name="T7" fmla="*/ 624 h 6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44" h="624">
                      <a:moveTo>
                        <a:pt x="0" y="624"/>
                      </a:moveTo>
                      <a:lnTo>
                        <a:pt x="528" y="624"/>
                      </a:lnTo>
                      <a:lnTo>
                        <a:pt x="1344" y="0"/>
                      </a:lnTo>
                      <a:lnTo>
                        <a:pt x="0" y="624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1"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0999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3840"/>
                  <a:ext cx="4" cy="19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36" name="Rectangle 22" descr="底色1"/>
              <p:cNvSpPr>
                <a:spLocks noChangeArrowheads="1"/>
              </p:cNvSpPr>
              <p:nvPr/>
            </p:nvSpPr>
            <p:spPr bwMode="auto">
              <a:xfrm>
                <a:off x="1882" y="4082"/>
                <a:ext cx="347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1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A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" name="Rectangle 23" descr="底色1"/>
              <p:cNvSpPr>
                <a:spLocks noChangeArrowheads="1"/>
              </p:cNvSpPr>
              <p:nvPr/>
            </p:nvSpPr>
            <p:spPr bwMode="auto">
              <a:xfrm>
                <a:off x="2611" y="3554"/>
                <a:ext cx="332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1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B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" name="Rectangle 24" descr="底色1"/>
              <p:cNvSpPr>
                <a:spLocks noChangeArrowheads="1"/>
              </p:cNvSpPr>
              <p:nvPr/>
            </p:nvSpPr>
            <p:spPr bwMode="auto">
              <a:xfrm>
                <a:off x="1122" y="4034"/>
                <a:ext cx="333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1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C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Rectangle 25" descr="底色1"/>
              <p:cNvSpPr>
                <a:spLocks noChangeArrowheads="1"/>
              </p:cNvSpPr>
              <p:nvPr/>
            </p:nvSpPr>
            <p:spPr bwMode="auto">
              <a:xfrm>
                <a:off x="1707" y="3650"/>
                <a:ext cx="347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1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D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0973" name="Group 26"/>
            <p:cNvGrpSpPr/>
            <p:nvPr/>
          </p:nvGrpSpPr>
          <p:grpSpPr>
            <a:xfrm>
              <a:off x="2693" y="3461"/>
              <a:ext cx="1222" cy="867"/>
              <a:chOff x="2645" y="3557"/>
              <a:chExt cx="1222" cy="867"/>
            </a:xfrm>
          </p:grpSpPr>
          <p:grpSp>
            <p:nvGrpSpPr>
              <p:cNvPr id="40988" name="Group 27"/>
              <p:cNvGrpSpPr/>
              <p:nvPr/>
            </p:nvGrpSpPr>
            <p:grpSpPr>
              <a:xfrm>
                <a:off x="2852" y="3605"/>
                <a:ext cx="816" cy="576"/>
                <a:chOff x="2804" y="3653"/>
                <a:chExt cx="816" cy="576"/>
              </a:xfrm>
            </p:grpSpPr>
            <p:sp>
              <p:nvSpPr>
                <p:cNvPr id="40990" name="Freeform 28" descr="底色1"/>
                <p:cNvSpPr/>
                <p:nvPr/>
              </p:nvSpPr>
              <p:spPr bwMode="auto">
                <a:xfrm>
                  <a:off x="2804" y="3653"/>
                  <a:ext cx="381" cy="576"/>
                </a:xfrm>
                <a:custGeom>
                  <a:avLst/>
                  <a:gdLst>
                    <a:gd name="T0" fmla="*/ 0 w 384"/>
                    <a:gd name="T1" fmla="*/ 0 h 576"/>
                    <a:gd name="T2" fmla="*/ 384 w 384"/>
                    <a:gd name="T3" fmla="*/ 576 h 576"/>
                    <a:gd name="T4" fmla="*/ 384 w 384"/>
                    <a:gd name="T5" fmla="*/ 288 h 576"/>
                    <a:gd name="T6" fmla="*/ 0 w 384"/>
                    <a:gd name="T7" fmla="*/ 0 h 57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576">
                      <a:moveTo>
                        <a:pt x="0" y="0"/>
                      </a:moveTo>
                      <a:lnTo>
                        <a:pt x="384" y="576"/>
                      </a:lnTo>
                      <a:lnTo>
                        <a:pt x="384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1"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0991" name="Line 29"/>
                <p:cNvSpPr>
                  <a:spLocks noChangeShapeType="1"/>
                </p:cNvSpPr>
                <p:nvPr/>
              </p:nvSpPr>
              <p:spPr bwMode="auto">
                <a:xfrm>
                  <a:off x="3185" y="3941"/>
                  <a:ext cx="432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0992" name="Line 30"/>
                <p:cNvSpPr>
                  <a:spLocks noChangeShapeType="1"/>
                </p:cNvSpPr>
                <p:nvPr/>
              </p:nvSpPr>
              <p:spPr bwMode="auto">
                <a:xfrm>
                  <a:off x="3185" y="4229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Rectangle 31" descr="底色1"/>
              <p:cNvSpPr>
                <a:spLocks noChangeArrowheads="1"/>
              </p:cNvSpPr>
              <p:nvPr/>
            </p:nvSpPr>
            <p:spPr bwMode="auto">
              <a:xfrm>
                <a:off x="3025" y="4133"/>
                <a:ext cx="263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1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A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Rectangle 32" descr="底色1"/>
              <p:cNvSpPr>
                <a:spLocks noChangeArrowheads="1"/>
              </p:cNvSpPr>
              <p:nvPr/>
            </p:nvSpPr>
            <p:spPr bwMode="auto">
              <a:xfrm>
                <a:off x="3171" y="3605"/>
                <a:ext cx="255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1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B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Rectangle 33" descr="底色1"/>
              <p:cNvSpPr>
                <a:spLocks noChangeArrowheads="1"/>
              </p:cNvSpPr>
              <p:nvPr/>
            </p:nvSpPr>
            <p:spPr bwMode="auto">
              <a:xfrm>
                <a:off x="2645" y="3557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1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C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Rectangle 34" descr="底色1"/>
              <p:cNvSpPr>
                <a:spLocks noChangeArrowheads="1"/>
              </p:cNvSpPr>
              <p:nvPr/>
            </p:nvSpPr>
            <p:spPr bwMode="auto">
              <a:xfrm>
                <a:off x="3598" y="4133"/>
                <a:ext cx="266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1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D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0974" name="Group 35"/>
            <p:cNvGrpSpPr/>
            <p:nvPr/>
          </p:nvGrpSpPr>
          <p:grpSpPr>
            <a:xfrm>
              <a:off x="4005" y="3239"/>
              <a:ext cx="1097" cy="1011"/>
              <a:chOff x="3798" y="3287"/>
              <a:chExt cx="1097" cy="1011"/>
            </a:xfrm>
          </p:grpSpPr>
          <p:grpSp>
            <p:nvGrpSpPr>
              <p:cNvPr id="40979" name="Group 36"/>
              <p:cNvGrpSpPr/>
              <p:nvPr/>
            </p:nvGrpSpPr>
            <p:grpSpPr>
              <a:xfrm>
                <a:off x="4057" y="3431"/>
                <a:ext cx="576" cy="720"/>
                <a:chOff x="4057" y="3431"/>
                <a:chExt cx="576" cy="720"/>
              </a:xfrm>
            </p:grpSpPr>
            <p:grpSp>
              <p:nvGrpSpPr>
                <p:cNvPr id="40984" name="Group 37"/>
                <p:cNvGrpSpPr/>
                <p:nvPr/>
              </p:nvGrpSpPr>
              <p:grpSpPr>
                <a:xfrm>
                  <a:off x="4057" y="3431"/>
                  <a:ext cx="576" cy="720"/>
                  <a:chOff x="4057" y="3431"/>
                  <a:chExt cx="576" cy="720"/>
                </a:xfrm>
              </p:grpSpPr>
              <p:sp>
                <p:nvSpPr>
                  <p:cNvPr id="40983" name="Freeform 38" descr="底色1"/>
                  <p:cNvSpPr/>
                  <p:nvPr/>
                </p:nvSpPr>
                <p:spPr bwMode="auto">
                  <a:xfrm>
                    <a:off x="4057" y="3431"/>
                    <a:ext cx="576" cy="720"/>
                  </a:xfrm>
                  <a:custGeom>
                    <a:avLst/>
                    <a:gdLst>
                      <a:gd name="T0" fmla="*/ 0 w 576"/>
                      <a:gd name="T1" fmla="*/ 432 h 720"/>
                      <a:gd name="T2" fmla="*/ 0 w 576"/>
                      <a:gd name="T3" fmla="*/ 0 h 720"/>
                      <a:gd name="T4" fmla="*/ 576 w 576"/>
                      <a:gd name="T5" fmla="*/ 720 h 720"/>
                      <a:gd name="T6" fmla="*/ 0 w 576"/>
                      <a:gd name="T7" fmla="*/ 720 h 7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6" h="720">
                        <a:moveTo>
                          <a:pt x="0" y="432"/>
                        </a:moveTo>
                        <a:lnTo>
                          <a:pt x="0" y="0"/>
                        </a:lnTo>
                        <a:lnTo>
                          <a:pt x="576" y="720"/>
                        </a:lnTo>
                        <a:lnTo>
                          <a:pt x="0" y="72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rgbClr val="000000"/>
                    </a:solidFill>
                    <a:prstDash val="solid"/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 r:embed="rId1"/>
                          <a:srcRect/>
                          <a:stretch>
                            <a:fillRect/>
                          </a:stretch>
                        </a:blip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4057" y="3863"/>
                    <a:ext cx="576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  <p:sp>
              <p:nvSpPr>
                <p:cNvPr id="40982" name="Line 40"/>
                <p:cNvSpPr>
                  <a:spLocks noChangeShapeType="1"/>
                </p:cNvSpPr>
                <p:nvPr/>
              </p:nvSpPr>
              <p:spPr bwMode="auto">
                <a:xfrm>
                  <a:off x="4057" y="3863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9" name="Rectangle 41" descr="底色1"/>
              <p:cNvSpPr>
                <a:spLocks noChangeArrowheads="1"/>
              </p:cNvSpPr>
              <p:nvPr/>
            </p:nvSpPr>
            <p:spPr bwMode="auto">
              <a:xfrm>
                <a:off x="4629" y="4007"/>
                <a:ext cx="266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1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A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Rectangle 42" descr="底色1"/>
              <p:cNvSpPr>
                <a:spLocks noChangeArrowheads="1"/>
              </p:cNvSpPr>
              <p:nvPr/>
            </p:nvSpPr>
            <p:spPr bwMode="auto">
              <a:xfrm>
                <a:off x="3815" y="3287"/>
                <a:ext cx="257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1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B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Rectangle 43" descr="底色1"/>
              <p:cNvSpPr>
                <a:spLocks noChangeArrowheads="1"/>
              </p:cNvSpPr>
              <p:nvPr/>
            </p:nvSpPr>
            <p:spPr bwMode="auto">
              <a:xfrm>
                <a:off x="3814" y="3671"/>
                <a:ext cx="258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1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C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Rectangle 44" descr="底色1"/>
              <p:cNvSpPr>
                <a:spLocks noChangeArrowheads="1"/>
              </p:cNvSpPr>
              <p:nvPr/>
            </p:nvSpPr>
            <p:spPr bwMode="auto">
              <a:xfrm>
                <a:off x="3798" y="4007"/>
                <a:ext cx="266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1"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D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4" name="Rectangle 45" descr="底色1"/>
            <p:cNvSpPr>
              <a:spLocks noChangeArrowheads="1"/>
            </p:cNvSpPr>
            <p:nvPr/>
          </p:nvSpPr>
          <p:spPr bwMode="auto">
            <a:xfrm>
              <a:off x="461" y="4200"/>
              <a:ext cx="44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1"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(A)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Rectangle 46" descr="底色1"/>
            <p:cNvSpPr>
              <a:spLocks noChangeArrowheads="1"/>
            </p:cNvSpPr>
            <p:nvPr/>
          </p:nvSpPr>
          <p:spPr bwMode="auto">
            <a:xfrm>
              <a:off x="1747" y="4204"/>
              <a:ext cx="449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1"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(B)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Rectangle 47" descr="底色1"/>
            <p:cNvSpPr>
              <a:spLocks noChangeArrowheads="1"/>
            </p:cNvSpPr>
            <p:nvPr/>
          </p:nvSpPr>
          <p:spPr bwMode="auto">
            <a:xfrm>
              <a:off x="3232" y="4204"/>
              <a:ext cx="451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1"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(C)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Rectangle 48" descr="底色1"/>
            <p:cNvSpPr>
              <a:spLocks noChangeArrowheads="1"/>
            </p:cNvSpPr>
            <p:nvPr/>
          </p:nvSpPr>
          <p:spPr bwMode="auto">
            <a:xfrm>
              <a:off x="4283" y="4200"/>
              <a:ext cx="44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1"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(D)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9" name="Rectangle 49" descr="底色1"/>
          <p:cNvSpPr>
            <a:spLocks noChangeArrowheads="1"/>
          </p:cNvSpPr>
          <p:nvPr/>
        </p:nvSpPr>
        <p:spPr bwMode="auto">
          <a:xfrm>
            <a:off x="7745413" y="1552575"/>
            <a:ext cx="685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D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5950" y="938213"/>
            <a:ext cx="3625850" cy="461963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、选择</a:t>
            </a:r>
            <a:endParaRPr kumimoji="0" lang="zh-CN" altLang="en-US" sz="2400" b="0" kern="1200" cap="none" spc="0" normalizeH="0" baseline="0" noProof="0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290" name="文本框 2"/>
          <p:cNvSpPr txBox="1"/>
          <p:nvPr/>
        </p:nvSpPr>
        <p:spPr>
          <a:xfrm>
            <a:off x="906463" y="206375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框 2"/>
          <p:cNvSpPr txBox="1"/>
          <p:nvPr/>
        </p:nvSpPr>
        <p:spPr>
          <a:xfrm>
            <a:off x="906463" y="206375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00113" y="1504950"/>
            <a:ext cx="7272338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(3) 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三角形的三条高相交于一点，此一点定在</a:t>
            </a:r>
            <a:r>
              <a:rPr kumimoji="1" lang="zh-CN" altLang="en-US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（      ）</a:t>
            </a:r>
            <a:endParaRPr kumimoji="1" lang="zh-CN" altLang="en-US" sz="2400" b="0" kern="1200" cap="none" spc="0" normalizeH="0" baseline="0" noProof="0" dirty="0">
              <a:latin typeface="+mn-lt"/>
              <a:ea typeface="微软雅黑" panose="020B0503020204020204" pitchFamily="34" charset="-122"/>
              <a:cs typeface="+mn-cs"/>
            </a:endParaRPr>
          </a:p>
          <a:p>
            <a:pPr marL="431800"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1" lang="en-US" altLang="zh-CN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A. </a:t>
            </a:r>
            <a:r>
              <a:rPr kumimoji="1" lang="zh-CN" altLang="en-US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三角形的内部                     </a:t>
            </a:r>
            <a:endParaRPr kumimoji="1" lang="zh-CN" altLang="en-US" sz="2400" b="0" kern="1200" cap="none" spc="0" normalizeH="0" baseline="0" noProof="0" dirty="0">
              <a:latin typeface="+mn-lt"/>
              <a:ea typeface="微软雅黑" panose="020B0503020204020204" pitchFamily="34" charset="-122"/>
              <a:cs typeface="+mn-cs"/>
            </a:endParaRPr>
          </a:p>
          <a:p>
            <a:pPr marL="431800"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1" lang="en-US" altLang="zh-CN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B. </a:t>
            </a:r>
            <a:r>
              <a:rPr kumimoji="1" lang="zh-CN" altLang="en-US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三角形的外部 </a:t>
            </a:r>
            <a:endParaRPr kumimoji="1" lang="zh-CN" altLang="en-US" sz="2400" b="0" kern="1200" cap="none" spc="0" normalizeH="0" baseline="0" noProof="0" dirty="0">
              <a:latin typeface="+mn-lt"/>
              <a:ea typeface="微软雅黑" panose="020B0503020204020204" pitchFamily="34" charset="-122"/>
              <a:cs typeface="+mn-cs"/>
            </a:endParaRPr>
          </a:p>
          <a:p>
            <a:pPr marL="431800"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1" lang="en-US" altLang="zh-CN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C. </a:t>
            </a:r>
            <a:r>
              <a:rPr kumimoji="1" lang="zh-CN" altLang="en-US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三角形的一条边上            </a:t>
            </a:r>
            <a:endParaRPr kumimoji="1" lang="zh-CN" altLang="en-US" sz="2400" b="0" kern="1200" cap="none" spc="0" normalizeH="0" baseline="0" noProof="0" dirty="0">
              <a:latin typeface="+mn-lt"/>
              <a:ea typeface="微软雅黑" panose="020B0503020204020204" pitchFamily="34" charset="-122"/>
              <a:cs typeface="+mn-cs"/>
            </a:endParaRPr>
          </a:p>
          <a:p>
            <a:pPr marL="431800"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1" lang="en-US" altLang="zh-CN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D. </a:t>
            </a:r>
            <a:r>
              <a:rPr kumimoji="1" lang="zh-CN" altLang="en-US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不能确定  </a:t>
            </a:r>
            <a:endParaRPr kumimoji="1" lang="zh-CN" altLang="en-US" sz="2400" b="0" kern="1200" cap="none" spc="0" normalizeH="0" baseline="0" noProof="0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Rectangle 3" descr="底色1"/>
          <p:cNvSpPr>
            <a:spLocks noChangeArrowheads="1"/>
          </p:cNvSpPr>
          <p:nvPr/>
        </p:nvSpPr>
        <p:spPr bwMode="auto">
          <a:xfrm>
            <a:off x="7092950" y="1557338"/>
            <a:ext cx="685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D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文本框 2"/>
          <p:cNvSpPr txBox="1"/>
          <p:nvPr/>
        </p:nvSpPr>
        <p:spPr>
          <a:xfrm>
            <a:off x="962025" y="198438"/>
            <a:ext cx="1500188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新知导入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27100" y="2800350"/>
            <a:ext cx="22320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角平分线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03288" y="3321050"/>
            <a:ext cx="724535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从一个角的顶点引出的一条射线，把这个角分成两个相等的角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这条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射线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叫做这个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角的平分线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8" name="Group 5"/>
          <p:cNvGrpSpPr/>
          <p:nvPr/>
        </p:nvGrpSpPr>
        <p:grpSpPr>
          <a:xfrm>
            <a:off x="5894388" y="3754438"/>
            <a:ext cx="2854325" cy="2138362"/>
            <a:chOff x="0" y="0"/>
            <a:chExt cx="1798" cy="1347"/>
          </a:xfrm>
        </p:grpSpPr>
        <p:sp>
          <p:nvSpPr>
            <p:cNvPr id="8206" name="Line 6"/>
            <p:cNvSpPr>
              <a:spLocks noChangeShapeType="1"/>
            </p:cNvSpPr>
            <p:nvPr/>
          </p:nvSpPr>
          <p:spPr bwMode="auto">
            <a:xfrm>
              <a:off x="202" y="1174"/>
              <a:ext cx="1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07" name="Line 7"/>
            <p:cNvSpPr>
              <a:spLocks noChangeShapeType="1"/>
            </p:cNvSpPr>
            <p:nvPr/>
          </p:nvSpPr>
          <p:spPr bwMode="auto">
            <a:xfrm flipV="1">
              <a:off x="202" y="166"/>
              <a:ext cx="864" cy="1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08" name="Line 8"/>
            <p:cNvSpPr>
              <a:spLocks noChangeShapeType="1"/>
            </p:cNvSpPr>
            <p:nvPr/>
          </p:nvSpPr>
          <p:spPr bwMode="auto">
            <a:xfrm flipV="1">
              <a:off x="202" y="646"/>
              <a:ext cx="1200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09" name="Text Box 9"/>
            <p:cNvSpPr txBox="1">
              <a:spLocks noChangeArrowheads="1"/>
            </p:cNvSpPr>
            <p:nvPr/>
          </p:nvSpPr>
          <p:spPr bwMode="auto">
            <a:xfrm>
              <a:off x="0" y="1056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O</a:t>
              </a: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10" name="Text Box 10"/>
            <p:cNvSpPr txBox="1">
              <a:spLocks noChangeArrowheads="1"/>
            </p:cNvSpPr>
            <p:nvPr/>
          </p:nvSpPr>
          <p:spPr bwMode="auto">
            <a:xfrm>
              <a:off x="1056" y="0"/>
              <a:ext cx="2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B</a:t>
              </a: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11" name="Text Box 11"/>
            <p:cNvSpPr txBox="1">
              <a:spLocks noChangeArrowheads="1"/>
            </p:cNvSpPr>
            <p:nvPr/>
          </p:nvSpPr>
          <p:spPr bwMode="auto">
            <a:xfrm>
              <a:off x="1392" y="480"/>
              <a:ext cx="2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C</a:t>
              </a: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" name="Text Box 12"/>
            <p:cNvSpPr txBox="1">
              <a:spLocks noChangeArrowheads="1"/>
            </p:cNvSpPr>
            <p:nvPr/>
          </p:nvSpPr>
          <p:spPr bwMode="auto">
            <a:xfrm>
              <a:off x="1536" y="960"/>
              <a:ext cx="2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A</a:t>
              </a: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Line 16"/>
          <p:cNvSpPr/>
          <p:nvPr/>
        </p:nvSpPr>
        <p:spPr>
          <a:xfrm flipV="1">
            <a:off x="6248400" y="4802188"/>
            <a:ext cx="1871663" cy="792162"/>
          </a:xfrm>
          <a:prstGeom prst="line">
            <a:avLst/>
          </a:prstGeom>
          <a:ln w="19050" cap="sq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5" name="Text Box 19"/>
          <p:cNvSpPr txBox="1">
            <a:spLocks noChangeArrowheads="1"/>
          </p:cNvSpPr>
          <p:nvPr/>
        </p:nvSpPr>
        <p:spPr bwMode="auto">
          <a:xfrm>
            <a:off x="900113" y="1751013"/>
            <a:ext cx="5314950" cy="460375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怎样才能得到一个角的平分线?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101725" y="2289175"/>
            <a:ext cx="36115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用量角器或折纸的办法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900113" y="1177925"/>
            <a:ext cx="1511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知识回顾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01408" y="4568825"/>
            <a:ext cx="5543550" cy="723900"/>
            <a:chOff x="1110453" y="4438650"/>
            <a:chExt cx="5544616" cy="723900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1110453" y="4538980"/>
              <a:ext cx="5544616" cy="52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如图，记作∠AOC=∠BOC=  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∠AOB.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aphicFrame>
          <p:nvGraphicFramePr>
            <p:cNvPr id="8204" name="对象 2"/>
            <p:cNvGraphicFramePr>
              <a:graphicFrameLocks noChangeAspect="1"/>
            </p:cNvGraphicFramePr>
            <p:nvPr/>
          </p:nvGraphicFramePr>
          <p:xfrm>
            <a:off x="4788024" y="4438650"/>
            <a:ext cx="2413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1" imgW="241300" imgH="723900" progId="Equation.DSMT4">
                    <p:embed/>
                  </p:oleObj>
                </mc:Choice>
                <mc:Fallback>
                  <p:oleObj name="" r:id="rId1" imgW="241300" imgH="7239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788024" y="4438650"/>
                          <a:ext cx="241300" cy="7239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2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058" name="Group 23"/>
          <p:cNvGrpSpPr/>
          <p:nvPr/>
        </p:nvGrpSpPr>
        <p:grpSpPr>
          <a:xfrm>
            <a:off x="1131888" y="2997200"/>
            <a:ext cx="2820987" cy="1820863"/>
            <a:chOff x="432" y="2544"/>
            <a:chExt cx="2323" cy="1500"/>
          </a:xfrm>
        </p:grpSpPr>
        <p:sp>
          <p:nvSpPr>
            <p:cNvPr id="45072" name="Text Box 10"/>
            <p:cNvSpPr txBox="1">
              <a:spLocks noChangeArrowheads="1"/>
            </p:cNvSpPr>
            <p:nvPr/>
          </p:nvSpPr>
          <p:spPr bwMode="auto">
            <a:xfrm>
              <a:off x="2256" y="3752"/>
              <a:ext cx="499" cy="29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C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45073" name="Group 22"/>
            <p:cNvGrpSpPr/>
            <p:nvPr/>
          </p:nvGrpSpPr>
          <p:grpSpPr>
            <a:xfrm>
              <a:off x="432" y="2544"/>
              <a:ext cx="1907" cy="1500"/>
              <a:chOff x="1200" y="2448"/>
              <a:chExt cx="1907" cy="1500"/>
            </a:xfrm>
          </p:grpSpPr>
          <p:sp>
            <p:nvSpPr>
              <p:cNvPr id="45074" name="Line 4"/>
              <p:cNvSpPr>
                <a:spLocks noChangeShapeType="1"/>
              </p:cNvSpPr>
              <p:nvPr/>
            </p:nvSpPr>
            <p:spPr bwMode="auto">
              <a:xfrm flipH="1">
                <a:off x="1383" y="2750"/>
                <a:ext cx="1089" cy="99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075" name="Line 5"/>
              <p:cNvSpPr>
                <a:spLocks noChangeShapeType="1"/>
              </p:cNvSpPr>
              <p:nvPr/>
            </p:nvSpPr>
            <p:spPr bwMode="auto">
              <a:xfrm>
                <a:off x="2472" y="2750"/>
                <a:ext cx="635" cy="99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076" name="Line 6"/>
              <p:cNvSpPr>
                <a:spLocks noChangeShapeType="1"/>
              </p:cNvSpPr>
              <p:nvPr/>
            </p:nvSpPr>
            <p:spPr bwMode="auto">
              <a:xfrm>
                <a:off x="1383" y="3748"/>
                <a:ext cx="17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077" name="Line 7"/>
              <p:cNvSpPr>
                <a:spLocks noChangeShapeType="1"/>
              </p:cNvSpPr>
              <p:nvPr/>
            </p:nvSpPr>
            <p:spPr bwMode="auto">
              <a:xfrm flipH="1">
                <a:off x="2290" y="2750"/>
                <a:ext cx="182" cy="99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078" name="Text Box 8"/>
              <p:cNvSpPr txBox="1">
                <a:spLocks noChangeArrowheads="1"/>
              </p:cNvSpPr>
              <p:nvPr/>
            </p:nvSpPr>
            <p:spPr bwMode="auto">
              <a:xfrm>
                <a:off x="2363" y="2448"/>
                <a:ext cx="499" cy="2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A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079" name="Text Box 9"/>
              <p:cNvSpPr txBox="1">
                <a:spLocks noChangeArrowheads="1"/>
              </p:cNvSpPr>
              <p:nvPr/>
            </p:nvSpPr>
            <p:spPr bwMode="auto">
              <a:xfrm>
                <a:off x="2141" y="3656"/>
                <a:ext cx="499" cy="2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D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080" name="Text Box 11"/>
              <p:cNvSpPr txBox="1">
                <a:spLocks noChangeArrowheads="1"/>
              </p:cNvSpPr>
              <p:nvPr/>
            </p:nvSpPr>
            <p:spPr bwMode="auto">
              <a:xfrm>
                <a:off x="1200" y="3649"/>
                <a:ext cx="499" cy="2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B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5059" name="Group 24"/>
          <p:cNvGrpSpPr/>
          <p:nvPr/>
        </p:nvGrpSpPr>
        <p:grpSpPr>
          <a:xfrm>
            <a:off x="4829175" y="2981325"/>
            <a:ext cx="2740025" cy="1963738"/>
            <a:chOff x="3384" y="2400"/>
            <a:chExt cx="2107" cy="1510"/>
          </a:xfrm>
        </p:grpSpPr>
        <p:sp>
          <p:nvSpPr>
            <p:cNvPr id="45064" name="Line 12"/>
            <p:cNvSpPr>
              <a:spLocks noChangeShapeType="1"/>
            </p:cNvSpPr>
            <p:nvPr/>
          </p:nvSpPr>
          <p:spPr bwMode="auto">
            <a:xfrm flipH="1">
              <a:off x="3606" y="2750"/>
              <a:ext cx="907" cy="9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065" name="Line 13"/>
            <p:cNvSpPr>
              <a:spLocks noChangeShapeType="1"/>
            </p:cNvSpPr>
            <p:nvPr/>
          </p:nvSpPr>
          <p:spPr bwMode="auto">
            <a:xfrm>
              <a:off x="4513" y="2750"/>
              <a:ext cx="590" cy="9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066" name="Line 14"/>
            <p:cNvSpPr>
              <a:spLocks noChangeShapeType="1"/>
            </p:cNvSpPr>
            <p:nvPr/>
          </p:nvSpPr>
          <p:spPr bwMode="auto">
            <a:xfrm>
              <a:off x="3606" y="3702"/>
              <a:ext cx="14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067" name="Line 15"/>
            <p:cNvSpPr>
              <a:spLocks noChangeShapeType="1"/>
            </p:cNvSpPr>
            <p:nvPr/>
          </p:nvSpPr>
          <p:spPr bwMode="auto">
            <a:xfrm flipH="1">
              <a:off x="4376" y="2750"/>
              <a:ext cx="137" cy="9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068" name="Text Box 16"/>
            <p:cNvSpPr txBox="1">
              <a:spLocks noChangeArrowheads="1"/>
            </p:cNvSpPr>
            <p:nvPr/>
          </p:nvSpPr>
          <p:spPr bwMode="auto">
            <a:xfrm>
              <a:off x="4416" y="2400"/>
              <a:ext cx="499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A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069" name="Text Box 17"/>
            <p:cNvSpPr txBox="1">
              <a:spLocks noChangeArrowheads="1"/>
            </p:cNvSpPr>
            <p:nvPr/>
          </p:nvSpPr>
          <p:spPr bwMode="auto">
            <a:xfrm>
              <a:off x="3384" y="3617"/>
              <a:ext cx="499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B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070" name="Text Box 18"/>
            <p:cNvSpPr txBox="1">
              <a:spLocks noChangeArrowheads="1"/>
            </p:cNvSpPr>
            <p:nvPr/>
          </p:nvSpPr>
          <p:spPr bwMode="auto">
            <a:xfrm>
              <a:off x="4992" y="3612"/>
              <a:ext cx="499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C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071" name="Text Box 19"/>
            <p:cNvSpPr txBox="1">
              <a:spLocks noChangeArrowheads="1"/>
            </p:cNvSpPr>
            <p:nvPr/>
          </p:nvSpPr>
          <p:spPr bwMode="auto">
            <a:xfrm>
              <a:off x="4253" y="3619"/>
              <a:ext cx="499" cy="291"/>
            </a:xfrm>
            <a:prstGeom prst="rect">
              <a:avLst/>
            </a:prstGeom>
            <a:noFill/>
            <a:ln w="38100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E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85800" y="1689100"/>
            <a:ext cx="81343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(1) AD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ΔABC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的角平分线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如图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，那么∠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BAC=</a:t>
            </a:r>
            <a:r>
              <a:rPr kumimoji="0" lang="en-US" altLang="zh-CN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∠BAD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；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(2) AE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ΔABC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的中线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如图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，那么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BC=</a:t>
            </a:r>
            <a:r>
              <a:rPr kumimoji="0" lang="en-US" altLang="zh-CN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BE.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7164388" y="1763713"/>
            <a:ext cx="3603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5983288" y="2286000"/>
            <a:ext cx="43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5800" y="1185863"/>
            <a:ext cx="4013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400" b="0" kern="1200" cap="none" spc="0" normalizeH="0" baseline="0" noProof="0" dirty="0">
                <a:latin typeface="+mn-lt"/>
                <a:ea typeface="微软雅黑" panose="020B0503020204020204" pitchFamily="34" charset="-122"/>
                <a:cs typeface="+mn-cs"/>
              </a:rPr>
              <a:t>、填空</a:t>
            </a:r>
            <a:endParaRPr kumimoji="0" lang="zh-CN" altLang="en-US" sz="2400" b="0" kern="1200" cap="none" spc="0" normalizeH="0" baseline="0" noProof="0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290" name="文本框 2"/>
          <p:cNvSpPr txBox="1"/>
          <p:nvPr/>
        </p:nvSpPr>
        <p:spPr>
          <a:xfrm>
            <a:off x="906463" y="206375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827088" y="1198563"/>
            <a:ext cx="7362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、如图，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AF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是</a:t>
            </a:r>
            <a:r>
              <a:rPr kumimoji="0" lang="el-GR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ABC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的角平分线，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AE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BC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边上的中线，选择“</a:t>
            </a:r>
            <a:r>
              <a:rPr kumimoji="0" lang="zh-CN" alt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＞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”、“</a:t>
            </a:r>
            <a:r>
              <a:rPr kumimoji="0" lang="zh-CN" alt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”或“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=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”号填空：</a:t>
            </a:r>
            <a:endParaRPr kumimoji="0" lang="zh-CN" alt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7108" name="组合 2"/>
          <p:cNvGrpSpPr/>
          <p:nvPr/>
        </p:nvGrpSpPr>
        <p:grpSpPr>
          <a:xfrm>
            <a:off x="4984750" y="2208213"/>
            <a:ext cx="3251200" cy="2317750"/>
            <a:chOff x="4889674" y="1703388"/>
            <a:chExt cx="4178126" cy="2979440"/>
          </a:xfrm>
        </p:grpSpPr>
        <p:sp>
          <p:nvSpPr>
            <p:cNvPr id="2" name="Line 4"/>
            <p:cNvSpPr>
              <a:spLocks noChangeShapeType="1"/>
            </p:cNvSpPr>
            <p:nvPr/>
          </p:nvSpPr>
          <p:spPr bwMode="auto">
            <a:xfrm>
              <a:off x="5236491" y="4295093"/>
              <a:ext cx="33131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109" name="Line 5"/>
            <p:cNvSpPr>
              <a:spLocks noChangeShapeType="1"/>
            </p:cNvSpPr>
            <p:nvPr/>
          </p:nvSpPr>
          <p:spPr bwMode="auto">
            <a:xfrm flipV="1">
              <a:off x="5236491" y="2278869"/>
              <a:ext cx="2448121" cy="20162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>
              <a:off x="7684612" y="2278869"/>
              <a:ext cx="865003" cy="20162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111" name="Line 7"/>
            <p:cNvSpPr>
              <a:spLocks noChangeShapeType="1"/>
            </p:cNvSpPr>
            <p:nvPr/>
          </p:nvSpPr>
          <p:spPr bwMode="auto">
            <a:xfrm flipH="1">
              <a:off x="6893053" y="2278869"/>
              <a:ext cx="791559" cy="20162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112" name="Line 8"/>
            <p:cNvSpPr>
              <a:spLocks noChangeShapeType="1"/>
            </p:cNvSpPr>
            <p:nvPr/>
          </p:nvSpPr>
          <p:spPr bwMode="auto">
            <a:xfrm flipH="1">
              <a:off x="7182747" y="2278869"/>
              <a:ext cx="501865" cy="20162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7037901" y="4221627"/>
              <a:ext cx="738516" cy="4612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F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6605399" y="4221627"/>
              <a:ext cx="740556" cy="4612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E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8382326" y="4191016"/>
              <a:ext cx="685474" cy="4612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C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116" name="Text Box 12"/>
            <p:cNvSpPr txBox="1">
              <a:spLocks noChangeArrowheads="1"/>
            </p:cNvSpPr>
            <p:nvPr/>
          </p:nvSpPr>
          <p:spPr bwMode="auto">
            <a:xfrm>
              <a:off x="4889674" y="4199179"/>
              <a:ext cx="740557" cy="4612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B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117" name="Text Box 13"/>
            <p:cNvSpPr txBox="1">
              <a:spLocks noChangeArrowheads="1"/>
            </p:cNvSpPr>
            <p:nvPr/>
          </p:nvSpPr>
          <p:spPr bwMode="auto">
            <a:xfrm>
              <a:off x="7450001" y="1703388"/>
              <a:ext cx="740556" cy="4612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A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118" name="Arc 14"/>
            <p:cNvSpPr/>
            <p:nvPr/>
          </p:nvSpPr>
          <p:spPr bwMode="auto">
            <a:xfrm flipV="1">
              <a:off x="7588728" y="2666604"/>
              <a:ext cx="287654" cy="71424"/>
            </a:xfrm>
            <a:custGeom>
              <a:avLst/>
              <a:gdLst>
                <a:gd name="T0" fmla="*/ 0 w 21600"/>
                <a:gd name="T1" fmla="*/ 0 h 21600"/>
                <a:gd name="T2" fmla="*/ 676402060 w 21600"/>
                <a:gd name="T3" fmla="*/ 2821791 h 21600"/>
                <a:gd name="T4" fmla="*/ 0 w 21600"/>
                <a:gd name="T5" fmla="*/ 282179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119" name="Arc 15"/>
            <p:cNvSpPr/>
            <p:nvPr/>
          </p:nvSpPr>
          <p:spPr bwMode="auto">
            <a:xfrm flipH="1" flipV="1">
              <a:off x="7254151" y="2640074"/>
              <a:ext cx="287654" cy="216316"/>
            </a:xfrm>
            <a:custGeom>
              <a:avLst/>
              <a:gdLst>
                <a:gd name="T0" fmla="*/ 0 w 21600"/>
                <a:gd name="T1" fmla="*/ 0 h 21600"/>
                <a:gd name="T2" fmla="*/ 691479334 w 21600"/>
                <a:gd name="T3" fmla="*/ 215600229 h 21600"/>
                <a:gd name="T4" fmla="*/ 0 w 21600"/>
                <a:gd name="T5" fmla="*/ 21560022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1763713" y="2514600"/>
            <a:ext cx="438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=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2320925" y="3008313"/>
            <a:ext cx="3968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=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320925" y="3595688"/>
            <a:ext cx="381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=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2233613" y="4065588"/>
            <a:ext cx="484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＞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7113" name="组合 1"/>
          <p:cNvGrpSpPr/>
          <p:nvPr/>
        </p:nvGrpSpPr>
        <p:grpSpPr>
          <a:xfrm>
            <a:off x="827088" y="2457450"/>
            <a:ext cx="4217987" cy="2044700"/>
            <a:chOff x="152400" y="3306763"/>
            <a:chExt cx="4217988" cy="2044342"/>
          </a:xfrm>
        </p:grpSpPr>
        <p:sp>
          <p:nvSpPr>
            <p:cNvPr id="47114" name="Text Box 16"/>
            <p:cNvSpPr txBox="1"/>
            <p:nvPr/>
          </p:nvSpPr>
          <p:spPr>
            <a:xfrm>
              <a:off x="152400" y="3306763"/>
              <a:ext cx="4217988" cy="20443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20000"/>
                </a:lnSpc>
                <a:buNone/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(1) BE___EC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(2) 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∠</a:t>
              </a: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CAF___    ∠BAC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(3) 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∠</a:t>
              </a: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AFB___∠C+∠FAB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buNone/>
              </a:pP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(4) </a:t>
              </a:r>
              <a:r>
                <a:rPr lang="zh-CN" altLang="en-US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∠</a:t>
              </a:r>
              <a:r>
                <a:rPr lang="en-US" altLang="zh-CN" sz="2400" b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AEC___∠B</a:t>
              </a:r>
              <a:endParaRPr lang="en-US" altLang="zh-CN" sz="2400" b="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7115" name="对象 28"/>
            <p:cNvGraphicFramePr>
              <a:graphicFrameLocks noChangeAspect="1"/>
            </p:cNvGraphicFramePr>
            <p:nvPr/>
          </p:nvGraphicFramePr>
          <p:xfrm>
            <a:off x="2110582" y="3721809"/>
            <a:ext cx="2413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1" imgW="241300" imgH="723900" progId="Equation.DSMT4">
                    <p:embed/>
                  </p:oleObj>
                </mc:Choice>
                <mc:Fallback>
                  <p:oleObj name="" r:id="rId1" imgW="241300" imgH="723900" progId="Equation.DSMT4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110582" y="3721809"/>
                          <a:ext cx="241300" cy="7239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0" name="文本框 2"/>
          <p:cNvSpPr txBox="1"/>
          <p:nvPr/>
        </p:nvSpPr>
        <p:spPr>
          <a:xfrm>
            <a:off x="906463" y="206375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827088" y="1125538"/>
            <a:ext cx="756126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△ABC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中，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∠ABC=80°∠ACB=40°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BO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分别平分∠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ABC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、∠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ACB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，求∠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BOC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的度数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27088" y="3200400"/>
            <a:ext cx="5649912" cy="2676525"/>
            <a:chOff x="827584" y="2743200"/>
            <a:chExt cx="5649416" cy="2677656"/>
          </a:xfrm>
        </p:grpSpPr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827584" y="2743200"/>
              <a:ext cx="5649416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解：∵ ∠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ABC=80° BO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平分∠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ABC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        ∴∠OBC=    ∠ABC=40° 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        同理：∴∠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OCB=    ∠ACB=20° 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        ∴∠BOC= 180°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－∠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OBC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－∠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OCB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                        =180°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－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40°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－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20° =120°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aphicFrame>
          <p:nvGraphicFramePr>
            <p:cNvPr id="49165" name="对象 2"/>
            <p:cNvGraphicFramePr>
              <a:graphicFrameLocks noChangeAspect="1"/>
            </p:cNvGraphicFramePr>
            <p:nvPr/>
          </p:nvGraphicFramePr>
          <p:xfrm>
            <a:off x="3019425" y="3140968"/>
            <a:ext cx="2413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1" imgW="241300" imgH="723900" progId="Equation.DSMT4">
                    <p:embed/>
                  </p:oleObj>
                </mc:Choice>
                <mc:Fallback>
                  <p:oleObj name="" r:id="rId1" imgW="241300" imgH="723900" progId="Equation.DSMT4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019425" y="3140968"/>
                          <a:ext cx="241300" cy="7239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6" name="对象 18"/>
            <p:cNvGraphicFramePr>
              <a:graphicFrameLocks noChangeAspect="1"/>
            </p:cNvGraphicFramePr>
            <p:nvPr/>
          </p:nvGraphicFramePr>
          <p:xfrm>
            <a:off x="3923928" y="3713212"/>
            <a:ext cx="2413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3" imgW="241300" imgH="723900" progId="Equation.DSMT4">
                    <p:embed/>
                  </p:oleObj>
                </mc:Choice>
                <mc:Fallback>
                  <p:oleObj name="" r:id="rId3" imgW="241300" imgH="723900" progId="Equation.DSMT4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923928" y="3713212"/>
                          <a:ext cx="241300" cy="7239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157" name="组合 7"/>
          <p:cNvGrpSpPr/>
          <p:nvPr/>
        </p:nvGrpSpPr>
        <p:grpSpPr>
          <a:xfrm>
            <a:off x="5653088" y="2062163"/>
            <a:ext cx="2663825" cy="2224087"/>
            <a:chOff x="5766556" y="1896217"/>
            <a:chExt cx="3140603" cy="2622834"/>
          </a:xfrm>
        </p:grpSpPr>
        <p:sp>
          <p:nvSpPr>
            <p:cNvPr id="49158" name="等腰三角形 4"/>
            <p:cNvSpPr/>
            <p:nvPr/>
          </p:nvSpPr>
          <p:spPr>
            <a:xfrm>
              <a:off x="6084168" y="2348880"/>
              <a:ext cx="2520280" cy="1872208"/>
            </a:xfrm>
            <a:prstGeom prst="triangle">
              <a:avLst>
                <a:gd name="adj" fmla="val 12366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9159" name="等腰三角形 6"/>
            <p:cNvSpPr/>
            <p:nvPr/>
          </p:nvSpPr>
          <p:spPr>
            <a:xfrm>
              <a:off x="6084168" y="3543300"/>
              <a:ext cx="2520280" cy="677788"/>
            </a:xfrm>
            <a:prstGeom prst="triangle">
              <a:avLst>
                <a:gd name="adj" fmla="val 30935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6155856" y="1896217"/>
              <a:ext cx="346252" cy="39127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A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6648095" y="3085010"/>
              <a:ext cx="408016" cy="4624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O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8517859" y="4056639"/>
              <a:ext cx="389300" cy="4624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C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5766556" y="4056639"/>
              <a:ext cx="389300" cy="4624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B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290" name="文本框 2"/>
          <p:cNvSpPr txBox="1"/>
          <p:nvPr/>
        </p:nvSpPr>
        <p:spPr>
          <a:xfrm>
            <a:off x="906463" y="206375"/>
            <a:ext cx="15001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文本框 2"/>
          <p:cNvSpPr txBox="1"/>
          <p:nvPr/>
        </p:nvSpPr>
        <p:spPr>
          <a:xfrm>
            <a:off x="884238" y="160338"/>
            <a:ext cx="1500187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作业布置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92860" y="1712595"/>
            <a:ext cx="83483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C00000"/>
                </a:solidFill>
              </a:rPr>
              <a:t>作业本</a:t>
            </a:r>
            <a:endParaRPr lang="zh-CN" altLang="en-US" sz="4000">
              <a:solidFill>
                <a:srgbClr val="C00000"/>
              </a:solidFill>
            </a:endParaRPr>
          </a:p>
          <a:p>
            <a:r>
              <a:rPr lang="zh-CN" altLang="en-US" sz="4000">
                <a:solidFill>
                  <a:srgbClr val="C00000"/>
                </a:solidFill>
              </a:rPr>
              <a:t>课本作业题</a:t>
            </a:r>
            <a:r>
              <a:rPr lang="en-US" altLang="zh-CN" sz="4000">
                <a:solidFill>
                  <a:srgbClr val="C00000"/>
                </a:solidFill>
              </a:rPr>
              <a:t>2.3.5</a:t>
            </a:r>
            <a:endParaRPr lang="en-US" altLang="zh-CN" sz="40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矩形 1"/>
          <p:cNvSpPr/>
          <p:nvPr/>
        </p:nvSpPr>
        <p:spPr>
          <a:xfrm>
            <a:off x="1803400" y="4394200"/>
            <a:ext cx="418623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</a:pP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  <a:hlinkClick r:id="rId1"/>
              </a:rPr>
              <a:t>https://www.21cnjy.com/help/help_extract.php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  <a:hlinkClick r:id="rId1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文本框 2"/>
          <p:cNvSpPr txBox="1"/>
          <p:nvPr/>
        </p:nvSpPr>
        <p:spPr>
          <a:xfrm>
            <a:off x="914400" y="198438"/>
            <a:ext cx="1500188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32"/>
          <p:cNvSpPr>
            <a:spLocks noChangeArrowheads="1"/>
          </p:cNvSpPr>
          <p:nvPr/>
        </p:nvSpPr>
        <p:spPr bwMode="auto">
          <a:xfrm>
            <a:off x="950913" y="3492500"/>
            <a:ext cx="4462463" cy="12954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70C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841375" y="981075"/>
            <a:ext cx="6477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三角形的角平分线的定义：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883275" y="3354388"/>
            <a:ext cx="2147888" cy="1182687"/>
            <a:chOff x="192" y="201"/>
            <a:chExt cx="1152" cy="586"/>
          </a:xfrm>
        </p:grpSpPr>
        <p:grpSp>
          <p:nvGrpSpPr>
            <p:cNvPr id="9238" name="Group 4"/>
            <p:cNvGrpSpPr/>
            <p:nvPr/>
          </p:nvGrpSpPr>
          <p:grpSpPr>
            <a:xfrm>
              <a:off x="192" y="201"/>
              <a:ext cx="1152" cy="577"/>
              <a:chOff x="192" y="201"/>
              <a:chExt cx="1152" cy="577"/>
            </a:xfrm>
          </p:grpSpPr>
          <p:sp>
            <p:nvSpPr>
              <p:cNvPr id="9246" name="Line 5"/>
              <p:cNvSpPr>
                <a:spLocks noChangeShapeType="1"/>
              </p:cNvSpPr>
              <p:nvPr/>
            </p:nvSpPr>
            <p:spPr bwMode="auto">
              <a:xfrm>
                <a:off x="528" y="201"/>
                <a:ext cx="816" cy="57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247" name="Line 6"/>
              <p:cNvSpPr>
                <a:spLocks noChangeShapeType="1"/>
              </p:cNvSpPr>
              <p:nvPr/>
            </p:nvSpPr>
            <p:spPr bwMode="auto">
              <a:xfrm flipH="1">
                <a:off x="192" y="201"/>
                <a:ext cx="336" cy="57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248" name="Line 7"/>
              <p:cNvSpPr>
                <a:spLocks noChangeShapeType="1"/>
              </p:cNvSpPr>
              <p:nvPr/>
            </p:nvSpPr>
            <p:spPr bwMode="auto">
              <a:xfrm>
                <a:off x="192" y="778"/>
                <a:ext cx="115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244" name="Line 12"/>
            <p:cNvSpPr>
              <a:spLocks noChangeShapeType="1"/>
            </p:cNvSpPr>
            <p:nvPr/>
          </p:nvSpPr>
          <p:spPr bwMode="auto">
            <a:xfrm>
              <a:off x="528" y="211"/>
              <a:ext cx="144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936625" y="3519488"/>
            <a:ext cx="5170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∵ AD是 △ ABC的 角平分线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222" name="Rectangle 22"/>
          <p:cNvSpPr>
            <a:spLocks noChangeArrowheads="1"/>
          </p:cNvSpPr>
          <p:nvPr/>
        </p:nvSpPr>
        <p:spPr bwMode="auto">
          <a:xfrm>
            <a:off x="6311900" y="2997200"/>
            <a:ext cx="407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Rectangle 23"/>
          <p:cNvSpPr>
            <a:spLocks noChangeArrowheads="1"/>
          </p:cNvSpPr>
          <p:nvPr/>
        </p:nvSpPr>
        <p:spPr bwMode="auto">
          <a:xfrm>
            <a:off x="6608763" y="4438650"/>
            <a:ext cx="407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D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5651500" y="4395788"/>
            <a:ext cx="390525" cy="461963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B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7962900" y="4395788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C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841375" y="5013325"/>
            <a:ext cx="73310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思考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三角形的角平分线与角的平分线有什么不同？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rot="21531954">
            <a:off x="6527800" y="3392488"/>
            <a:ext cx="228600" cy="11430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Rectangle 28"/>
          <p:cNvSpPr>
            <a:spLocks noChangeArrowheads="1"/>
          </p:cNvSpPr>
          <p:nvPr/>
        </p:nvSpPr>
        <p:spPr bwMode="auto">
          <a:xfrm>
            <a:off x="841375" y="2362200"/>
            <a:ext cx="7331075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如图∠BAC的平分线交BC于点D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线段AD就是△ABC的一条角平分线.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" name="Rectangle 29"/>
          <p:cNvSpPr>
            <a:spLocks noChangeArrowheads="1"/>
          </p:cNvSpPr>
          <p:nvPr/>
        </p:nvSpPr>
        <p:spPr bwMode="auto">
          <a:xfrm>
            <a:off x="841375" y="1484313"/>
            <a:ext cx="7540625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在三角形中，一个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内角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的角平分线与它的对边相交，这个角的顶点与交点之间的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线段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叫做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三角形的角平分线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841375" y="5462588"/>
            <a:ext cx="733107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三角形的角平分线是一条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线段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； 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841375" y="5919788"/>
            <a:ext cx="73310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三角形的角平分线仍具有角平分线的基本性质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65860" y="4017963"/>
            <a:ext cx="4159250" cy="723900"/>
            <a:chOff x="1166377" y="4334519"/>
            <a:chExt cx="4158511" cy="723900"/>
          </a:xfrm>
        </p:grpSpPr>
        <p:sp>
          <p:nvSpPr>
            <p:cNvPr id="9241" name="Text Box 18"/>
            <p:cNvSpPr txBox="1">
              <a:spLocks noChangeArrowheads="1"/>
            </p:cNvSpPr>
            <p:nvPr/>
          </p:nvSpPr>
          <p:spPr bwMode="auto">
            <a:xfrm>
              <a:off x="1166377" y="4425006"/>
              <a:ext cx="4158511" cy="46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∴</a:t>
              </a: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 ∠BAD =∠CAD =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  ∠BAC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aphicFrame>
          <p:nvGraphicFramePr>
            <p:cNvPr id="9235" name="对象 1"/>
            <p:cNvGraphicFramePr>
              <a:graphicFrameLocks noChangeAspect="1"/>
            </p:cNvGraphicFramePr>
            <p:nvPr/>
          </p:nvGraphicFramePr>
          <p:xfrm>
            <a:off x="3838906" y="4334519"/>
            <a:ext cx="2413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241300" imgH="723900" progId="Equation.DSMT4">
                    <p:embed/>
                  </p:oleObj>
                </mc:Choice>
                <mc:Fallback>
                  <p:oleObj name="" r:id="rId1" imgW="241300" imgH="7239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838906" y="4334519"/>
                          <a:ext cx="241300" cy="7239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33" grpId="0" bldLvl="0" animBg="1"/>
      <p:bldP spid="9222" grpId="0" bldLvl="0" animBg="1"/>
      <p:bldP spid="42" grpId="0" bldLvl="0" animBg="1"/>
      <p:bldP spid="4" grpId="0" bldLvl="0" animBg="1"/>
      <p:bldP spid="5" grpId="0" bldLvl="0" animBg="1"/>
      <p:bldP spid="45" grpId="0" bldLvl="0" animBg="1"/>
      <p:bldP spid="47" grpId="0" bldLvl="0" animBg="1"/>
      <p:bldP spid="48" grpId="0" bldLvl="0" animBg="1"/>
      <p:bldP spid="49" grpId="0" bldLvl="0" animBg="1"/>
      <p:bldP spid="5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文本框 2"/>
          <p:cNvSpPr txBox="1"/>
          <p:nvPr/>
        </p:nvSpPr>
        <p:spPr>
          <a:xfrm>
            <a:off x="914400" y="198438"/>
            <a:ext cx="1500188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900113" y="2420938"/>
            <a:ext cx="7272338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A19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请画出这个三角形的另外两条角平分线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A19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A19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你发现了什么？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1A19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 flipV="1">
            <a:off x="5673725" y="3817938"/>
            <a:ext cx="1219200" cy="69056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rot="20789645" flipH="1" flipV="1">
            <a:off x="6059488" y="3708400"/>
            <a:ext cx="1620838" cy="10160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269" name="Group 7"/>
          <p:cNvGrpSpPr/>
          <p:nvPr/>
        </p:nvGrpSpPr>
        <p:grpSpPr>
          <a:xfrm>
            <a:off x="5649913" y="3360738"/>
            <a:ext cx="2147887" cy="1182687"/>
            <a:chOff x="192" y="201"/>
            <a:chExt cx="1152" cy="586"/>
          </a:xfrm>
        </p:grpSpPr>
        <p:grpSp>
          <p:nvGrpSpPr>
            <p:cNvPr id="11283" name="Group 8"/>
            <p:cNvGrpSpPr/>
            <p:nvPr/>
          </p:nvGrpSpPr>
          <p:grpSpPr>
            <a:xfrm>
              <a:off x="192" y="201"/>
              <a:ext cx="1152" cy="577"/>
              <a:chOff x="192" y="201"/>
              <a:chExt cx="1152" cy="577"/>
            </a:xfrm>
          </p:grpSpPr>
          <p:sp>
            <p:nvSpPr>
              <p:cNvPr id="11288" name="Line 9"/>
              <p:cNvSpPr>
                <a:spLocks noChangeShapeType="1"/>
              </p:cNvSpPr>
              <p:nvPr/>
            </p:nvSpPr>
            <p:spPr bwMode="auto">
              <a:xfrm>
                <a:off x="528" y="201"/>
                <a:ext cx="816" cy="57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289" name="Line 10"/>
              <p:cNvSpPr>
                <a:spLocks noChangeShapeType="1"/>
              </p:cNvSpPr>
              <p:nvPr/>
            </p:nvSpPr>
            <p:spPr bwMode="auto">
              <a:xfrm flipH="1">
                <a:off x="192" y="201"/>
                <a:ext cx="336" cy="57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290" name="Line 11"/>
              <p:cNvSpPr>
                <a:spLocks noChangeShapeType="1"/>
              </p:cNvSpPr>
              <p:nvPr/>
            </p:nvSpPr>
            <p:spPr bwMode="auto">
              <a:xfrm>
                <a:off x="192" y="778"/>
                <a:ext cx="115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286" name="Line 16"/>
            <p:cNvSpPr>
              <a:spLocks noChangeShapeType="1"/>
            </p:cNvSpPr>
            <p:nvPr/>
          </p:nvSpPr>
          <p:spPr bwMode="auto">
            <a:xfrm>
              <a:off x="528" y="211"/>
              <a:ext cx="144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271" name="Line 18"/>
          <p:cNvSpPr>
            <a:spLocks noChangeShapeType="1"/>
          </p:cNvSpPr>
          <p:nvPr/>
        </p:nvSpPr>
        <p:spPr bwMode="auto">
          <a:xfrm rot="21531954">
            <a:off x="6296025" y="3398838"/>
            <a:ext cx="228600" cy="11430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272" name="Rectangle 19"/>
          <p:cNvSpPr>
            <a:spLocks noChangeArrowheads="1"/>
          </p:cNvSpPr>
          <p:nvPr/>
        </p:nvSpPr>
        <p:spPr bwMode="auto">
          <a:xfrm>
            <a:off x="6091238" y="2974975"/>
            <a:ext cx="406400" cy="461963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273" name="Rectangle 20"/>
          <p:cNvSpPr>
            <a:spLocks noChangeArrowheads="1"/>
          </p:cNvSpPr>
          <p:nvPr/>
        </p:nvSpPr>
        <p:spPr bwMode="auto">
          <a:xfrm>
            <a:off x="5400675" y="4413250"/>
            <a:ext cx="388938" cy="461963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B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274" name="Rectangle 21"/>
          <p:cNvSpPr>
            <a:spLocks noChangeArrowheads="1"/>
          </p:cNvSpPr>
          <p:nvPr/>
        </p:nvSpPr>
        <p:spPr bwMode="auto">
          <a:xfrm>
            <a:off x="7718425" y="4402138"/>
            <a:ext cx="388938" cy="461963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C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275" name="Text Box 22"/>
          <p:cNvSpPr txBox="1">
            <a:spLocks noChangeArrowheads="1"/>
          </p:cNvSpPr>
          <p:nvPr/>
        </p:nvSpPr>
        <p:spPr bwMode="auto">
          <a:xfrm>
            <a:off x="6384925" y="4443413"/>
            <a:ext cx="407988" cy="461963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D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6848475" y="3494088"/>
            <a:ext cx="371475" cy="461963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E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5675313" y="3602038"/>
            <a:ext cx="357188" cy="461963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F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900113" y="950913"/>
            <a:ext cx="4392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一个三角形有几条角平分线？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5640388" y="950913"/>
            <a:ext cx="1004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(三条)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AutoShape 27"/>
          <p:cNvSpPr>
            <a:spLocks noChangeArrowheads="1"/>
          </p:cNvSpPr>
          <p:nvPr/>
        </p:nvSpPr>
        <p:spPr bwMode="auto">
          <a:xfrm>
            <a:off x="6410325" y="4046538"/>
            <a:ext cx="76200" cy="76200"/>
          </a:xfrm>
          <a:prstGeom prst="flowChartConnector">
            <a:avLst/>
          </a:prstGeom>
          <a:solidFill>
            <a:srgbClr val="0000FF"/>
          </a:solidFill>
          <a:ln w="19050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AutoShape 28"/>
          <p:cNvSpPr>
            <a:spLocks noChangeArrowheads="1"/>
          </p:cNvSpPr>
          <p:nvPr/>
        </p:nvSpPr>
        <p:spPr bwMode="auto">
          <a:xfrm>
            <a:off x="6537325" y="4173538"/>
            <a:ext cx="76200" cy="76200"/>
          </a:xfrm>
          <a:prstGeom prst="flowChartConnector">
            <a:avLst/>
          </a:prstGeom>
          <a:solidFill>
            <a:srgbClr val="0070C0"/>
          </a:solidFill>
          <a:ln w="19050">
            <a:solidFill>
              <a:srgbClr val="0070C0"/>
            </a:solidFill>
            <a:rou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00113" y="1733550"/>
            <a:ext cx="32353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0" kern="1200" cap="none" spc="0" normalizeH="0" baseline="0" noProof="0" dirty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  <a:cs typeface="+mn-cs"/>
              </a:rPr>
              <a:t>动手试一试</a:t>
            </a:r>
            <a:endParaRPr kumimoji="0" lang="zh-CN" altLang="en-US" sz="2400" b="0" kern="1200" cap="none" spc="0" normalizeH="0" baseline="0" noProof="0" dirty="0">
              <a:solidFill>
                <a:srgbClr val="0070C0"/>
              </a:solidFill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82663" y="3690938"/>
            <a:ext cx="480218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b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三角形的三条角平分线交于一点．</a:t>
            </a:r>
            <a:endParaRPr lang="zh-CN" altLang="zh-CN" sz="2400" b="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057775" y="939800"/>
            <a:ext cx="3937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A19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1A19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392613" y="3070225"/>
            <a:ext cx="3952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A19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D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1A19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818188" y="3011488"/>
            <a:ext cx="3952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A19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C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1A19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987675" y="2997200"/>
            <a:ext cx="330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A19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B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1A19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971550" y="3933825"/>
            <a:ext cx="7200900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任意画一个三角形，用刻度尺画出BC的中点D，连接AD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319" name="组合 2"/>
          <p:cNvGrpSpPr/>
          <p:nvPr/>
        </p:nvGrpSpPr>
        <p:grpSpPr>
          <a:xfrm>
            <a:off x="3275013" y="1322388"/>
            <a:ext cx="2665412" cy="1776412"/>
            <a:chOff x="3275286" y="1321974"/>
            <a:chExt cx="2664866" cy="1776577"/>
          </a:xfrm>
        </p:grpSpPr>
        <p:sp>
          <p:nvSpPr>
            <p:cNvPr id="13314" name="Line 2"/>
            <p:cNvSpPr>
              <a:spLocks noChangeShapeType="1"/>
            </p:cNvSpPr>
            <p:nvPr/>
          </p:nvSpPr>
          <p:spPr bwMode="auto">
            <a:xfrm>
              <a:off x="3275286" y="3098551"/>
              <a:ext cx="2664866" cy="0"/>
            </a:xfrm>
            <a:prstGeom prst="line">
              <a:avLst/>
            </a:prstGeom>
            <a:noFill/>
            <a:ln w="19050">
              <a:solidFill>
                <a:srgbClr val="001A1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315" name="Line 3"/>
            <p:cNvSpPr>
              <a:spLocks noChangeShapeType="1"/>
            </p:cNvSpPr>
            <p:nvPr/>
          </p:nvSpPr>
          <p:spPr bwMode="auto">
            <a:xfrm flipV="1">
              <a:off x="3275286" y="1321974"/>
              <a:ext cx="1985555" cy="1776577"/>
            </a:xfrm>
            <a:prstGeom prst="line">
              <a:avLst/>
            </a:prstGeom>
            <a:noFill/>
            <a:ln w="19050">
              <a:solidFill>
                <a:srgbClr val="001A1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5260841" y="1321974"/>
              <a:ext cx="679311" cy="1776577"/>
            </a:xfrm>
            <a:prstGeom prst="line">
              <a:avLst/>
            </a:prstGeom>
            <a:noFill/>
            <a:ln w="19050">
              <a:solidFill>
                <a:srgbClr val="001A1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4581525" y="1322388"/>
            <a:ext cx="679450" cy="177641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554538" y="3070225"/>
            <a:ext cx="55563" cy="555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194" name="文本框 2"/>
          <p:cNvSpPr txBox="1"/>
          <p:nvPr/>
        </p:nvSpPr>
        <p:spPr>
          <a:xfrm>
            <a:off x="914400" y="198438"/>
            <a:ext cx="1500188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1147763" y="2438400"/>
            <a:ext cx="72771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如图，D为BC的中点，线段AD就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Δ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ABC的BC边上的中线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1238250" y="3470275"/>
            <a:ext cx="3581400" cy="131445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70C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7763" y="763588"/>
            <a:ext cx="3249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三角形的中线的定义：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38250" y="3503613"/>
            <a:ext cx="3143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∵AD是△ ABC的 中线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5366" name="Group 9"/>
          <p:cNvGrpSpPr/>
          <p:nvPr/>
        </p:nvGrpSpPr>
        <p:grpSpPr>
          <a:xfrm>
            <a:off x="5446713" y="2957513"/>
            <a:ext cx="2798762" cy="2044700"/>
            <a:chOff x="77" y="101"/>
            <a:chExt cx="1763" cy="1288"/>
          </a:xfrm>
        </p:grpSpPr>
        <p:sp>
          <p:nvSpPr>
            <p:cNvPr id="15380" name="AutoShape 10"/>
            <p:cNvSpPr>
              <a:spLocks noChangeArrowheads="1"/>
            </p:cNvSpPr>
            <p:nvPr/>
          </p:nvSpPr>
          <p:spPr bwMode="auto">
            <a:xfrm>
              <a:off x="292" y="374"/>
              <a:ext cx="1323" cy="797"/>
            </a:xfrm>
            <a:prstGeom prst="triangle">
              <a:avLst>
                <a:gd name="adj" fmla="val 68046"/>
              </a:avLst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1071" y="101"/>
              <a:ext cx="245" cy="29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A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382" name="Text Box 12"/>
            <p:cNvSpPr txBox="1">
              <a:spLocks noChangeArrowheads="1"/>
            </p:cNvSpPr>
            <p:nvPr/>
          </p:nvSpPr>
          <p:spPr bwMode="auto">
            <a:xfrm>
              <a:off x="77" y="1098"/>
              <a:ext cx="292" cy="29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B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383" name="Text Box 13"/>
            <p:cNvSpPr txBox="1">
              <a:spLocks noChangeArrowheads="1"/>
            </p:cNvSpPr>
            <p:nvPr/>
          </p:nvSpPr>
          <p:spPr bwMode="auto">
            <a:xfrm>
              <a:off x="1583" y="1098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C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6867525" y="3389313"/>
            <a:ext cx="350838" cy="129381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681788" y="4611688"/>
            <a:ext cx="407988" cy="461963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D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332538" y="4597400"/>
            <a:ext cx="0" cy="144463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405563" y="4597400"/>
            <a:ext cx="0" cy="144463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7340600" y="4597400"/>
            <a:ext cx="0" cy="144463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840538" y="4611688"/>
            <a:ext cx="71438" cy="71438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  <a:rou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7412038" y="4597400"/>
            <a:ext cx="0" cy="144463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154113" y="5173663"/>
            <a:ext cx="57531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一个三角形有几条中线?有什么特点？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154113" y="5622925"/>
            <a:ext cx="1004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(三条)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1147763" y="1347788"/>
            <a:ext cx="727710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在三角形中，连接一个顶点与它对边 中点的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线段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叫做这个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三角形的中线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 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192213" y="5681663"/>
            <a:ext cx="5754688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特点：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三角形的中线是一条线段；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082800" y="6151563"/>
            <a:ext cx="5908675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 三角形的中线的一端平分这条边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.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46175" y="3983038"/>
            <a:ext cx="2720975" cy="723900"/>
            <a:chOff x="898525" y="3678881"/>
            <a:chExt cx="2720617" cy="723900"/>
          </a:xfrm>
        </p:grpSpPr>
        <p:sp>
          <p:nvSpPr>
            <p:cNvPr id="15384" name="Text Box 5"/>
            <p:cNvSpPr txBox="1">
              <a:spLocks noChangeArrowheads="1"/>
            </p:cNvSpPr>
            <p:nvPr/>
          </p:nvSpPr>
          <p:spPr bwMode="auto">
            <a:xfrm>
              <a:off x="898525" y="3848743"/>
              <a:ext cx="2720617" cy="46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 ∴BD = CD =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   BC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aphicFrame>
          <p:nvGraphicFramePr>
            <p:cNvPr id="15381" name="对象 27"/>
            <p:cNvGraphicFramePr>
              <a:graphicFrameLocks noChangeAspect="1"/>
            </p:cNvGraphicFramePr>
            <p:nvPr/>
          </p:nvGraphicFramePr>
          <p:xfrm>
            <a:off x="2843808" y="3678881"/>
            <a:ext cx="2413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1" imgW="241300" imgH="723900" progId="Equation.DSMT4">
                    <p:embed/>
                  </p:oleObj>
                </mc:Choice>
                <mc:Fallback>
                  <p:oleObj name="" r:id="rId1" imgW="241300" imgH="723900" progId="Equation.DSMT4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843808" y="3678881"/>
                          <a:ext cx="241300" cy="7239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94" name="文本框 2"/>
          <p:cNvSpPr txBox="1"/>
          <p:nvPr/>
        </p:nvSpPr>
        <p:spPr>
          <a:xfrm>
            <a:off x="914400" y="198438"/>
            <a:ext cx="1500188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3" grpId="0" bldLvl="0" animBg="1"/>
      <p:bldP spid="15" grpId="0" bldLvl="0" animBg="1"/>
      <p:bldP spid="19" grpId="0" bldLvl="0" animBg="1"/>
      <p:bldP spid="21" grpId="0" bldLvl="0" animBg="1"/>
      <p:bldP spid="22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900113" y="1638300"/>
            <a:ext cx="7297738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A19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请画出这个三角形的另外两条中线，你发现了什么？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1A19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rot="572087" flipV="1">
            <a:off x="5299075" y="3186113"/>
            <a:ext cx="1966913" cy="11049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rot="20989233" flipH="1" flipV="1">
            <a:off x="6134100" y="3222625"/>
            <a:ext cx="1524000" cy="10287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7413" name="Group 7"/>
          <p:cNvGrpSpPr/>
          <p:nvPr/>
        </p:nvGrpSpPr>
        <p:grpSpPr>
          <a:xfrm>
            <a:off x="4927600" y="2133600"/>
            <a:ext cx="3173413" cy="2363788"/>
            <a:chOff x="-24" y="0"/>
            <a:chExt cx="1999" cy="1489"/>
          </a:xfrm>
        </p:grpSpPr>
        <p:sp>
          <p:nvSpPr>
            <p:cNvPr id="17422" name="AutoShape 8"/>
            <p:cNvSpPr>
              <a:spLocks noChangeArrowheads="1"/>
            </p:cNvSpPr>
            <p:nvPr/>
          </p:nvSpPr>
          <p:spPr bwMode="auto">
            <a:xfrm>
              <a:off x="164" y="297"/>
              <a:ext cx="1579" cy="951"/>
            </a:xfrm>
            <a:prstGeom prst="triangle">
              <a:avLst>
                <a:gd name="adj" fmla="val 68046"/>
              </a:avLst>
            </a:prstGeom>
            <a:noFill/>
            <a:ln w="19050">
              <a:solidFill>
                <a:srgbClr val="0070C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423" name="Text Box 9"/>
            <p:cNvSpPr txBox="1">
              <a:spLocks noChangeArrowheads="1"/>
            </p:cNvSpPr>
            <p:nvPr/>
          </p:nvSpPr>
          <p:spPr bwMode="auto">
            <a:xfrm>
              <a:off x="1134" y="0"/>
              <a:ext cx="307" cy="29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A</a:t>
              </a: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424" name="Text Box 10"/>
            <p:cNvSpPr txBox="1">
              <a:spLocks noChangeArrowheads="1"/>
            </p:cNvSpPr>
            <p:nvPr/>
          </p:nvSpPr>
          <p:spPr bwMode="auto">
            <a:xfrm>
              <a:off x="-24" y="1166"/>
              <a:ext cx="292" cy="29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B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425" name="Text Box 11"/>
            <p:cNvSpPr txBox="1">
              <a:spLocks noChangeArrowheads="1"/>
            </p:cNvSpPr>
            <p:nvPr/>
          </p:nvSpPr>
          <p:spPr bwMode="auto">
            <a:xfrm>
              <a:off x="1718" y="1198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C</a:t>
              </a: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6440488" y="2601913"/>
            <a:ext cx="487363" cy="150971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273800" y="4051300"/>
            <a:ext cx="406400" cy="460375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D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27900" y="3124200"/>
            <a:ext cx="371475" cy="460375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E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715000" y="3108325"/>
            <a:ext cx="355600" cy="460375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F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565900" y="3581400"/>
            <a:ext cx="76200" cy="76200"/>
          </a:xfrm>
          <a:prstGeom prst="flowChartConnector">
            <a:avLst/>
          </a:prstGeom>
          <a:solidFill>
            <a:srgbClr val="0000FF"/>
          </a:solidFill>
          <a:ln w="19050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692900" y="3708400"/>
            <a:ext cx="76200" cy="76200"/>
          </a:xfrm>
          <a:prstGeom prst="flowChartConnector">
            <a:avLst/>
          </a:prstGeom>
          <a:solidFill>
            <a:srgbClr val="0070C0"/>
          </a:solidFill>
          <a:ln w="19050">
            <a:solidFill>
              <a:srgbClr val="0070C0"/>
            </a:solidFill>
            <a:rou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0113" y="968375"/>
            <a:ext cx="295116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0" kern="1200" cap="none" spc="0" normalizeH="0" baseline="0" noProof="0" dirty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  <a:cs typeface="+mn-cs"/>
              </a:rPr>
              <a:t>动手试一试</a:t>
            </a:r>
            <a:endParaRPr kumimoji="0" lang="zh-CN" altLang="en-US" sz="2400" b="0" kern="1200" cap="none" spc="0" normalizeH="0" baseline="0" noProof="0" dirty="0">
              <a:solidFill>
                <a:srgbClr val="0070C0"/>
              </a:solidFill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52500" y="3063875"/>
            <a:ext cx="41862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b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三角形的三条中线交于一点．</a:t>
            </a:r>
            <a:endParaRPr lang="zh-CN" altLang="zh-CN" sz="2400" b="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194" name="文本框 2"/>
          <p:cNvSpPr txBox="1"/>
          <p:nvPr/>
        </p:nvSpPr>
        <p:spPr>
          <a:xfrm>
            <a:off x="914400" y="198438"/>
            <a:ext cx="1500188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实践探索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550" y="1098550"/>
            <a:ext cx="7200900" cy="9413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j-cs"/>
              </a:rPr>
              <a:t>从三角形的一个顶点向它的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j-cs"/>
              </a:rPr>
              <a:t>对边所在的直线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j-cs"/>
              </a:rPr>
              <a:t>作垂线，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j-cs"/>
              </a:rPr>
              <a:t>顶点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j-cs"/>
              </a:rPr>
              <a:t>和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j-cs"/>
              </a:rPr>
              <a:t>垂足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j-cs"/>
              </a:rPr>
              <a:t>之间的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j-cs"/>
              </a:rPr>
              <a:t>线段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j-cs"/>
              </a:rPr>
              <a:t>叫做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j-cs"/>
              </a:rPr>
              <a:t>三角形的高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j-cs"/>
              </a:rPr>
              <a:t>线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j-cs"/>
              </a:rPr>
              <a:t>．</a:t>
            </a:r>
            <a:endParaRPr kumimoji="0" lang="zh-CN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19459" name="Group 3"/>
          <p:cNvGrpSpPr/>
          <p:nvPr/>
        </p:nvGrpSpPr>
        <p:grpSpPr>
          <a:xfrm>
            <a:off x="5148263" y="3079750"/>
            <a:ext cx="2889250" cy="2438400"/>
            <a:chOff x="28" y="-21"/>
            <a:chExt cx="2082" cy="1757"/>
          </a:xfrm>
        </p:grpSpPr>
        <p:sp>
          <p:nvSpPr>
            <p:cNvPr id="19467" name="Line 4"/>
            <p:cNvSpPr>
              <a:spLocks noChangeShapeType="1"/>
            </p:cNvSpPr>
            <p:nvPr/>
          </p:nvSpPr>
          <p:spPr bwMode="auto">
            <a:xfrm flipH="1">
              <a:off x="272" y="273"/>
              <a:ext cx="953" cy="1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468" name="Line 5"/>
            <p:cNvSpPr>
              <a:spLocks noChangeShapeType="1"/>
            </p:cNvSpPr>
            <p:nvPr/>
          </p:nvSpPr>
          <p:spPr bwMode="auto">
            <a:xfrm>
              <a:off x="1225" y="273"/>
              <a:ext cx="635" cy="1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469" name="Line 6"/>
            <p:cNvSpPr>
              <a:spLocks noChangeShapeType="1"/>
            </p:cNvSpPr>
            <p:nvPr/>
          </p:nvSpPr>
          <p:spPr bwMode="auto">
            <a:xfrm>
              <a:off x="272" y="1588"/>
              <a:ext cx="15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470" name="Text Box 7"/>
            <p:cNvSpPr txBox="1">
              <a:spLocks noChangeArrowheads="1"/>
            </p:cNvSpPr>
            <p:nvPr/>
          </p:nvSpPr>
          <p:spPr bwMode="auto">
            <a:xfrm>
              <a:off x="1085" y="-21"/>
              <a:ext cx="408" cy="3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A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471" name="Text Box 8"/>
            <p:cNvSpPr txBox="1">
              <a:spLocks noChangeArrowheads="1"/>
            </p:cNvSpPr>
            <p:nvPr/>
          </p:nvSpPr>
          <p:spPr bwMode="auto">
            <a:xfrm>
              <a:off x="28" y="1402"/>
              <a:ext cx="361" cy="3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B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472" name="Text Box 9"/>
            <p:cNvSpPr txBox="1">
              <a:spLocks noChangeArrowheads="1"/>
            </p:cNvSpPr>
            <p:nvPr/>
          </p:nvSpPr>
          <p:spPr bwMode="auto">
            <a:xfrm>
              <a:off x="1838" y="1403"/>
              <a:ext cx="272" cy="3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C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40513" y="3489325"/>
            <a:ext cx="566737" cy="2224088"/>
            <a:chOff x="56" y="0"/>
            <a:chExt cx="408" cy="1603"/>
          </a:xfrm>
        </p:grpSpPr>
        <p:sp>
          <p:nvSpPr>
            <p:cNvPr id="19463" name="Line 11"/>
            <p:cNvSpPr>
              <a:spLocks noChangeShapeType="1"/>
            </p:cNvSpPr>
            <p:nvPr/>
          </p:nvSpPr>
          <p:spPr bwMode="auto">
            <a:xfrm>
              <a:off x="181" y="0"/>
              <a:ext cx="0" cy="1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464" name="Line 12"/>
            <p:cNvSpPr>
              <a:spLocks noChangeShapeType="1"/>
            </p:cNvSpPr>
            <p:nvPr/>
          </p:nvSpPr>
          <p:spPr bwMode="auto">
            <a:xfrm>
              <a:off x="181" y="1225"/>
              <a:ext cx="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465" name="Line 13"/>
            <p:cNvSpPr>
              <a:spLocks noChangeShapeType="1"/>
            </p:cNvSpPr>
            <p:nvPr/>
          </p:nvSpPr>
          <p:spPr bwMode="auto">
            <a:xfrm>
              <a:off x="272" y="1225"/>
              <a:ext cx="0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466" name="Text Box 14"/>
            <p:cNvSpPr txBox="1">
              <a:spLocks noChangeArrowheads="1"/>
            </p:cNvSpPr>
            <p:nvPr/>
          </p:nvSpPr>
          <p:spPr bwMode="auto">
            <a:xfrm>
              <a:off x="56" y="1270"/>
              <a:ext cx="408" cy="3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D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971550" y="3513138"/>
            <a:ext cx="4329113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如图所示，AD⊥BC于点D，AD就是△ABC的BC边上的高．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971550" y="2505075"/>
            <a:ext cx="4321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(顶点到对边所在直线的距离)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194" name="文本框 2"/>
          <p:cNvSpPr txBox="1"/>
          <p:nvPr/>
        </p:nvSpPr>
        <p:spPr>
          <a:xfrm>
            <a:off x="914400" y="198438"/>
            <a:ext cx="1500188" cy="41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新知讲解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bldLvl="0" animBg="1"/>
      <p:bldP spid="1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Group 2"/>
          <p:cNvGrpSpPr/>
          <p:nvPr/>
        </p:nvGrpSpPr>
        <p:grpSpPr>
          <a:xfrm>
            <a:off x="3995738" y="836613"/>
            <a:ext cx="4176712" cy="1117600"/>
            <a:chOff x="38" y="175"/>
            <a:chExt cx="2193" cy="646"/>
          </a:xfrm>
        </p:grpSpPr>
        <p:sp>
          <p:nvSpPr>
            <p:cNvPr id="21523" name="Rectangle 3"/>
            <p:cNvSpPr>
              <a:spLocks noChangeArrowheads="1"/>
            </p:cNvSpPr>
            <p:nvPr/>
          </p:nvSpPr>
          <p:spPr bwMode="auto">
            <a:xfrm>
              <a:off x="38" y="175"/>
              <a:ext cx="2193" cy="646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48" y="232"/>
              <a:ext cx="1488" cy="26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∵ AD ⊥ BC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525" name="Text Box 5"/>
            <p:cNvSpPr txBox="1">
              <a:spLocks noChangeArrowheads="1"/>
            </p:cNvSpPr>
            <p:nvPr/>
          </p:nvSpPr>
          <p:spPr bwMode="auto">
            <a:xfrm>
              <a:off x="48" y="524"/>
              <a:ext cx="2183" cy="26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∴ AD是△ABC的BC边上的高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1509" name="Rectangle 14"/>
          <p:cNvSpPr>
            <a:spLocks noChangeArrowheads="1"/>
          </p:cNvSpPr>
          <p:nvPr/>
        </p:nvSpPr>
        <p:spPr bwMode="auto">
          <a:xfrm>
            <a:off x="3995738" y="3097213"/>
            <a:ext cx="4176713" cy="11176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510" name="Text Box 15"/>
          <p:cNvSpPr txBox="1">
            <a:spLocks noChangeArrowheads="1"/>
          </p:cNvSpPr>
          <p:nvPr/>
        </p:nvSpPr>
        <p:spPr bwMode="auto">
          <a:xfrm>
            <a:off x="4014788" y="3159125"/>
            <a:ext cx="41576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∵ AD是△ABC的BC边上的高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4014788" y="3711575"/>
            <a:ext cx="1997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∴ AD ⊥ BC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AutoShape 17"/>
          <p:cNvSpPr/>
          <p:nvPr/>
        </p:nvSpPr>
        <p:spPr>
          <a:xfrm rot="5400000">
            <a:off x="5651500" y="2254250"/>
            <a:ext cx="720725" cy="504825"/>
          </a:xfrm>
          <a:prstGeom prst="leftRightArrow">
            <a:avLst>
              <a:gd name="adj1" fmla="val 50000"/>
              <a:gd name="adj2" fmla="val 28553"/>
            </a:avLst>
          </a:prstGeom>
          <a:solidFill>
            <a:srgbClr val="0070C0"/>
          </a:solidFill>
          <a:ln w="28575">
            <a:noFill/>
          </a:ln>
          <a:effectLst>
            <a:outerShdw dist="35921" dir="2699999" algn="ctr" rotWithShape="0">
              <a:srgbClr val="C0C0C0"/>
            </a:outerShdw>
          </a:effectLst>
        </p:spPr>
        <p:txBody>
          <a:bodyPr rot="10800000" vert="eaVert" wrap="none" anchor="ctr" anchorCtr="0"/>
          <a:p>
            <a:pPr algn="ctr">
              <a:buNone/>
            </a:pPr>
            <a:endParaRPr lang="zh-CN" altLang="zh-CN" sz="2400" b="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96963" y="4127500"/>
            <a:ext cx="2759075" cy="1944688"/>
            <a:chOff x="0" y="0"/>
            <a:chExt cx="1430" cy="1667"/>
          </a:xfrm>
        </p:grpSpPr>
        <p:pic>
          <p:nvPicPr>
            <p:cNvPr id="21524" name="Picture 20" descr="AL2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430" cy="16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278" y="151"/>
              <a:ext cx="971" cy="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一个三角形有几条高？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1514" name="文本框 1"/>
          <p:cNvSpPr txBox="1">
            <a:spLocks noChangeArrowheads="1"/>
          </p:cNvSpPr>
          <p:nvPr/>
        </p:nvSpPr>
        <p:spPr bwMode="auto">
          <a:xfrm>
            <a:off x="971550" y="765175"/>
            <a:ext cx="2160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几何语言描述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513" name="组合 10"/>
          <p:cNvGrpSpPr/>
          <p:nvPr/>
        </p:nvGrpSpPr>
        <p:grpSpPr>
          <a:xfrm>
            <a:off x="1028700" y="1255713"/>
            <a:ext cx="2873375" cy="2419350"/>
            <a:chOff x="414338" y="441326"/>
            <a:chExt cx="3257550" cy="2743200"/>
          </a:xfrm>
        </p:grpSpPr>
        <p:grpSp>
          <p:nvGrpSpPr>
            <p:cNvPr id="6" name="Group 7"/>
            <p:cNvGrpSpPr/>
            <p:nvPr/>
          </p:nvGrpSpPr>
          <p:grpSpPr>
            <a:xfrm>
              <a:off x="414338" y="441326"/>
              <a:ext cx="3257550" cy="2743200"/>
              <a:chOff x="45" y="9"/>
              <a:chExt cx="2052" cy="1728"/>
            </a:xfrm>
          </p:grpSpPr>
          <p:sp>
            <p:nvSpPr>
              <p:cNvPr id="7" name="Text Box 9"/>
              <p:cNvSpPr txBox="1">
                <a:spLocks noChangeArrowheads="1"/>
              </p:cNvSpPr>
              <p:nvPr/>
            </p:nvSpPr>
            <p:spPr bwMode="auto">
              <a:xfrm>
                <a:off x="930" y="9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A</a:t>
                </a:r>
                <a:endPara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521" name="Text Box 10"/>
              <p:cNvSpPr txBox="1">
                <a:spLocks noChangeArrowheads="1"/>
              </p:cNvSpPr>
              <p:nvPr/>
            </p:nvSpPr>
            <p:spPr bwMode="auto">
              <a:xfrm>
                <a:off x="45" y="1449"/>
                <a:ext cx="27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B</a:t>
                </a:r>
                <a:endPara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522" name="Text Box 11"/>
              <p:cNvSpPr txBox="1">
                <a:spLocks noChangeArrowheads="1"/>
              </p:cNvSpPr>
              <p:nvPr/>
            </p:nvSpPr>
            <p:spPr bwMode="auto">
              <a:xfrm>
                <a:off x="1665" y="1449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+mn-cs"/>
                  </a:rPr>
                  <a:t>C</a:t>
                </a:r>
                <a:endPara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508" name="Text Box 13"/>
            <p:cNvSpPr txBox="1">
              <a:spLocks noChangeArrowheads="1"/>
            </p:cNvSpPr>
            <p:nvPr/>
          </p:nvSpPr>
          <p:spPr bwMode="auto">
            <a:xfrm>
              <a:off x="1911731" y="2727326"/>
              <a:ext cx="30595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rPr>
                <a:t>D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1516" name="组合 9"/>
            <p:cNvGrpSpPr/>
            <p:nvPr/>
          </p:nvGrpSpPr>
          <p:grpSpPr>
            <a:xfrm>
              <a:off x="603497" y="895351"/>
              <a:ext cx="2520280" cy="1893887"/>
              <a:chOff x="603497" y="895351"/>
              <a:chExt cx="2520280" cy="1893887"/>
            </a:xfrm>
          </p:grpSpPr>
          <p:sp>
            <p:nvSpPr>
              <p:cNvPr id="21517" name="等腰三角形 1"/>
              <p:cNvSpPr/>
              <p:nvPr/>
            </p:nvSpPr>
            <p:spPr>
              <a:xfrm>
                <a:off x="603497" y="895351"/>
                <a:ext cx="2520280" cy="1893887"/>
              </a:xfrm>
              <a:prstGeom prst="triangle">
                <a:avLst>
                  <a:gd name="adj" fmla="val 57560"/>
                </a:avLst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21518" name="组合 8"/>
              <p:cNvGrpSpPr/>
              <p:nvPr/>
            </p:nvGrpSpPr>
            <p:grpSpPr>
              <a:xfrm>
                <a:off x="2054145" y="895351"/>
                <a:ext cx="108000" cy="1893887"/>
                <a:chOff x="2054145" y="895351"/>
                <a:chExt cx="108000" cy="1893887"/>
              </a:xfrm>
            </p:grpSpPr>
            <p:cxnSp>
              <p:nvCxnSpPr>
                <p:cNvPr id="21519" name="直接连接符 4"/>
                <p:cNvCxnSpPr>
                  <a:stCxn id="21517" idx="0"/>
                  <a:endCxn id="21517" idx="3"/>
                </p:cNvCxnSpPr>
                <p:nvPr/>
              </p:nvCxnSpPr>
              <p:spPr>
                <a:xfrm>
                  <a:off x="2054145" y="895351"/>
                  <a:ext cx="0" cy="1893887"/>
                </a:xfrm>
                <a:prstGeom prst="line">
                  <a:avLst/>
                </a:prstGeom>
                <a:ln w="19050" cap="flat" cmpd="sng">
                  <a:solidFill>
                    <a:srgbClr val="0070C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sp>
              <p:nvSpPr>
                <p:cNvPr id="21520" name="矩形 7"/>
                <p:cNvSpPr/>
                <p:nvPr/>
              </p:nvSpPr>
              <p:spPr>
                <a:xfrm>
                  <a:off x="2054145" y="2672928"/>
                  <a:ext cx="108000" cy="1080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8194" name="文本框 2"/>
          <p:cNvSpPr txBox="1"/>
          <p:nvPr/>
        </p:nvSpPr>
        <p:spPr>
          <a:xfrm>
            <a:off x="914400" y="198438"/>
            <a:ext cx="1500188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几何语言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2861</Words>
  <Application>WPS 演示</Application>
  <PresentationFormat>宽屏</PresentationFormat>
  <Paragraphs>537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Calibri Light</vt:lpstr>
      <vt:lpstr>微软雅黑</vt:lpstr>
      <vt:lpstr>Times New Roman</vt:lpstr>
      <vt:lpstr>Arial Unicode MS</vt:lpstr>
      <vt:lpstr>MT Extra</vt:lpstr>
      <vt:lpstr>Office 主题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fy</cp:lastModifiedBy>
  <cp:revision>232</cp:revision>
  <dcterms:created xsi:type="dcterms:W3CDTF">2017-11-15T00:28:00Z</dcterms:created>
  <dcterms:modified xsi:type="dcterms:W3CDTF">2024-07-07T12:26:46Z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4BCF77334045418E8900532D1FF35D18</vt:lpwstr>
  </property>
</Properties>
</file>