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slide" Target="slides/slide1.xml" /><Relationship Id="rId3" Type="http://schemas.openxmlformats.org/officeDocument/2006/relationships/tags" Target="tags/tag1.xml" /><Relationship Id="rId4" Type="http://schemas.openxmlformats.org/officeDocument/2006/relationships/presProps" Target="presProps.xml" /><Relationship Id="rId5" Type="http://schemas.openxmlformats.org/officeDocument/2006/relationships/viewProps" Target="viewProps.xml" /><Relationship Id="rId6" Type="http://schemas.openxmlformats.org/officeDocument/2006/relationships/theme" Target="theme/theme1.xml" /><Relationship Id="rId7" Type="http://schemas.openxmlformats.org/officeDocument/2006/relationships/tableStyles" Target="tableStyle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6289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76291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1515116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53437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80382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163878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750240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06513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516539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240264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2AA3-2E20-47C0-BA88-04677EB4993E}" type="datetimeFigureOut">
              <a:rPr lang="zh-CN" altLang="en-US" smtClean="0"/>
              <a:t>2013/7/23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1622-0C31-46E6-8822-D97B4C28C23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335315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file:///D:\qq&#25991;&#20214;\712321467\Image\C2C\Image2\%7b75232B38-A165-1FB7-499C-2E1C792CACB5%7d.png" TargetMode="External" /><Relationship Id="rId13" Type="http://schemas.openxmlformats.org/officeDocument/2006/relationships/image" Target="../media/image1.png" /><Relationship Id="rId14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0DB7-6E48-4466-B7A9-24611520A472}" type="datetimeFigureOut">
              <a:rPr lang="zh-CN" altLang="en-US" smtClean="0"/>
              <a:t>2013/8/19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D7CD6-334A-41AE-9AE2-B93EEDD81DF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1073743875" descr="学科网 zxxk.com" title=""/>
          <p:cNvPicPr>
            <a:picLocks noChangeAspect="1"/>
          </p:cNvPicPr>
          <p:nvPr/>
        </p:nvPicPr>
        <p:blipFill>
          <a:blip r:embed="rId13" r:link="rId1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  <p:extLst>
      <p:ext uri="{BB962C8B-B14F-4D97-AF65-F5344CB8AC3E}">
        <p14:creationId xmlns:p14="http://schemas.microsoft.com/office/powerpoint/2010/main" val="2574068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00" name="Page-1"/>
        <p:cNvGrpSpPr/>
        <p:nvPr/>
      </p:nvGrpSpPr>
      <p:grpSpPr>
        <a:xfrm>
          <a:off x="0" y="0"/>
          <a:ext cx="0" cy="0"/>
        </a:xfrm>
      </p:grpSpPr>
      <p:grpSp>
        <p:nvGrpSpPr>
          <p:cNvPr id="266" name="Group266" title=""/>
          <p:cNvGrpSpPr/>
          <p:nvPr/>
        </p:nvGrpSpPr>
        <p:grpSpPr>
          <a:xfrm>
            <a:off x="566800" y="769835"/>
            <a:ext cx="8010400" cy="5318330"/>
            <a:chOff x="566800" y="769835"/>
            <a:chExt cx="8010400" cy="5318330"/>
          </a:xfrm>
        </p:grpSpPr>
        <p:sp>
          <p:nvSpPr>
            <p:cNvPr id="289" name="FlexibleLine"/>
            <p:cNvSpPr/>
            <p:nvPr/>
          </p:nvSpPr>
          <p:spPr>
            <a:xfrm>
              <a:off x="2124800" y="4697754"/>
              <a:ext cx="152000" cy="210960"/>
            </a:xfrm>
            <a:custGeom>
              <a:rect l="l" t="t" r="r" b="b"/>
              <a:pathLst>
                <a:path w="152000" h="21096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165360"/>
                  </a:lnTo>
                  <a:cubicBezTo>
                    <a:pt x="60800" y="192720"/>
                    <a:pt x="79040" y="210960"/>
                    <a:pt x="106400" y="210960"/>
                  </a:cubicBezTo>
                  <a:lnTo>
                    <a:pt x="152000" y="21096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93" name="FlexibleLine"/>
            <p:cNvSpPr/>
            <p:nvPr/>
          </p:nvSpPr>
          <p:spPr>
            <a:xfrm>
              <a:off x="2124800" y="4697754"/>
              <a:ext cx="152000" cy="1070642"/>
            </a:xfrm>
            <a:custGeom>
              <a:rect l="l" t="t" r="r" b="b"/>
              <a:pathLst>
                <a:path w="152000" h="1070642" fill="none">
                  <a:moveTo>
                    <a:pt x="0" y="0"/>
                  </a:moveTo>
                  <a:lnTo>
                    <a:pt x="60800" y="0"/>
                  </a:lnTo>
                  <a:lnTo>
                    <a:pt x="60800" y="1025042"/>
                  </a:lnTo>
                  <a:cubicBezTo>
                    <a:pt x="60800" y="1052402"/>
                    <a:pt x="79040" y="1070642"/>
                    <a:pt x="106400" y="1070642"/>
                  </a:cubicBezTo>
                  <a:lnTo>
                    <a:pt x="152000" y="1070642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12" name="FlexibleLine"/>
            <p:cNvSpPr/>
            <p:nvPr/>
          </p:nvSpPr>
          <p:spPr>
            <a:xfrm>
              <a:off x="2124800" y="1816239"/>
              <a:ext cx="152000" cy="712400"/>
            </a:xfrm>
            <a:custGeom>
              <a:rect l="l" t="t" r="r" b="b"/>
              <a:pathLst>
                <a:path w="152000" h="7124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666800"/>
                  </a:lnTo>
                  <a:cubicBezTo>
                    <a:pt x="60800" y="-694160"/>
                    <a:pt x="79040" y="-712400"/>
                    <a:pt x="106400" y="-712400"/>
                  </a:cubicBezTo>
                  <a:lnTo>
                    <a:pt x="152000" y="-7124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16" name="FlexibleLine"/>
            <p:cNvSpPr/>
            <p:nvPr/>
          </p:nvSpPr>
          <p:spPr>
            <a:xfrm>
              <a:off x="2124800" y="1816236"/>
              <a:ext cx="152000" cy="83600"/>
            </a:xfrm>
            <a:custGeom>
              <a:rect l="l" t="t" r="r" b="b"/>
              <a:pathLst>
                <a:path w="152000" h="836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38000"/>
                  </a:lnTo>
                  <a:cubicBezTo>
                    <a:pt x="60800" y="65360"/>
                    <a:pt x="79040" y="83600"/>
                    <a:pt x="106400" y="83600"/>
                  </a:cubicBezTo>
                  <a:lnTo>
                    <a:pt x="152000" y="836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20" name="FlexibleLine"/>
            <p:cNvSpPr/>
            <p:nvPr/>
          </p:nvSpPr>
          <p:spPr>
            <a:xfrm>
              <a:off x="2124800" y="1816239"/>
              <a:ext cx="152000" cy="234800"/>
            </a:xfrm>
            <a:custGeom>
              <a:rect l="l" t="t" r="r" b="b"/>
              <a:pathLst>
                <a:path w="152000" h="2348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189200"/>
                  </a:lnTo>
                  <a:cubicBezTo>
                    <a:pt x="60800" y="-216560"/>
                    <a:pt x="79040" y="-234800"/>
                    <a:pt x="106400" y="-234800"/>
                  </a:cubicBezTo>
                  <a:lnTo>
                    <a:pt x="152000" y="-2348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328" name="FlexibleLine"/>
            <p:cNvSpPr/>
            <p:nvPr/>
          </p:nvSpPr>
          <p:spPr>
            <a:xfrm>
              <a:off x="2124800" y="1816233"/>
              <a:ext cx="152000" cy="879601"/>
            </a:xfrm>
            <a:custGeom>
              <a:rect l="l" t="t" r="r" b="b"/>
              <a:pathLst>
                <a:path w="152000" h="8796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834001"/>
                  </a:lnTo>
                  <a:cubicBezTo>
                    <a:pt x="60800" y="861361"/>
                    <a:pt x="79040" y="879601"/>
                    <a:pt x="106400" y="879601"/>
                  </a:cubicBezTo>
                  <a:lnTo>
                    <a:pt x="152000" y="879601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451" name="FlexibleLine"/>
            <p:cNvSpPr/>
            <p:nvPr/>
          </p:nvSpPr>
          <p:spPr>
            <a:xfrm>
              <a:off x="2124800" y="4697759"/>
              <a:ext cx="152000" cy="425840"/>
            </a:xfrm>
            <a:custGeom>
              <a:rect l="l" t="t" r="r" b="b"/>
              <a:pathLst>
                <a:path w="152000" h="42584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380240"/>
                  </a:lnTo>
                  <a:cubicBezTo>
                    <a:pt x="60800" y="-407600"/>
                    <a:pt x="79040" y="-425840"/>
                    <a:pt x="106400" y="-425840"/>
                  </a:cubicBezTo>
                  <a:lnTo>
                    <a:pt x="152000" y="-42584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455" name="FlexibleLine"/>
            <p:cNvSpPr/>
            <p:nvPr/>
          </p:nvSpPr>
          <p:spPr>
            <a:xfrm>
              <a:off x="2124800" y="4697760"/>
              <a:ext cx="152000" cy="903442"/>
            </a:xfrm>
            <a:custGeom>
              <a:rect l="l" t="t" r="r" b="b"/>
              <a:pathLst>
                <a:path w="152000" h="903442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857842"/>
                  </a:lnTo>
                  <a:cubicBezTo>
                    <a:pt x="60800" y="-885202"/>
                    <a:pt x="79040" y="-903442"/>
                    <a:pt x="106400" y="-903442"/>
                  </a:cubicBezTo>
                  <a:lnTo>
                    <a:pt x="152000" y="-903442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38" name="FlexibleLine"/>
            <p:cNvSpPr/>
            <p:nvPr/>
          </p:nvSpPr>
          <p:spPr>
            <a:xfrm>
              <a:off x="893600" y="3256999"/>
              <a:ext cx="623200" cy="1440762"/>
            </a:xfrm>
            <a:custGeom>
              <a:rect l="l" t="t" r="r" b="b"/>
              <a:pathLst>
                <a:path w="623200" h="1440762" fill="none">
                  <a:moveTo>
                    <a:pt x="0" y="0"/>
                  </a:moveTo>
                  <a:lnTo>
                    <a:pt x="623200" y="1440762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44" name="FlexibleLine"/>
            <p:cNvSpPr/>
            <p:nvPr/>
          </p:nvSpPr>
          <p:spPr>
            <a:xfrm>
              <a:off x="893600" y="3256997"/>
              <a:ext cx="623200" cy="1440762"/>
            </a:xfrm>
            <a:custGeom>
              <a:rect l="l" t="t" r="r" b="b"/>
              <a:pathLst>
                <a:path w="623200" h="1440762" fill="none">
                  <a:moveTo>
                    <a:pt x="0" y="0"/>
                  </a:moveTo>
                  <a:lnTo>
                    <a:pt x="623200" y="-1440762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2" name="FlexibleLine"/>
            <p:cNvSpPr/>
            <p:nvPr/>
          </p:nvSpPr>
          <p:spPr>
            <a:xfrm>
              <a:off x="2976000" y="1103835"/>
              <a:ext cx="152000" cy="159200"/>
            </a:xfrm>
            <a:custGeom>
              <a:rect l="l" t="t" r="r" b="b"/>
              <a:pathLst>
                <a:path w="152000" h="1592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113600"/>
                  </a:lnTo>
                  <a:cubicBezTo>
                    <a:pt x="60800" y="-140960"/>
                    <a:pt x="79040" y="-159200"/>
                    <a:pt x="106400" y="-159200"/>
                  </a:cubicBezTo>
                  <a:lnTo>
                    <a:pt x="152000" y="-1592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56" name="FlexibleLine"/>
            <p:cNvSpPr/>
            <p:nvPr/>
          </p:nvSpPr>
          <p:spPr>
            <a:xfrm>
              <a:off x="2976000" y="1103837"/>
              <a:ext cx="152000" cy="159200"/>
            </a:xfrm>
            <a:custGeom>
              <a:rect l="l" t="t" r="r" b="b"/>
              <a:pathLst>
                <a:path w="152000" h="1592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113600"/>
                  </a:lnTo>
                  <a:cubicBezTo>
                    <a:pt x="60800" y="140960"/>
                    <a:pt x="79040" y="159200"/>
                    <a:pt x="106400" y="159200"/>
                  </a:cubicBezTo>
                  <a:lnTo>
                    <a:pt x="152000" y="1592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60" name="FlexibleLine"/>
            <p:cNvSpPr/>
            <p:nvPr/>
          </p:nvSpPr>
          <p:spPr>
            <a:xfrm>
              <a:off x="2976000" y="1581434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80" name="FlexibleLine"/>
            <p:cNvSpPr/>
            <p:nvPr/>
          </p:nvSpPr>
          <p:spPr>
            <a:xfrm>
              <a:off x="2976000" y="1899836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92" name="FlexibleLine"/>
            <p:cNvSpPr/>
            <p:nvPr/>
          </p:nvSpPr>
          <p:spPr>
            <a:xfrm>
              <a:off x="2976000" y="2695838"/>
              <a:ext cx="152000" cy="477600"/>
            </a:xfrm>
            <a:custGeom>
              <a:rect l="l" t="t" r="r" b="b"/>
              <a:pathLst>
                <a:path w="152000" h="4775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432000"/>
                  </a:lnTo>
                  <a:cubicBezTo>
                    <a:pt x="60800" y="-459360"/>
                    <a:pt x="79040" y="-477600"/>
                    <a:pt x="106400" y="-477600"/>
                  </a:cubicBezTo>
                  <a:lnTo>
                    <a:pt x="152000" y="-4776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196" name="FlexibleLine"/>
            <p:cNvSpPr/>
            <p:nvPr/>
          </p:nvSpPr>
          <p:spPr>
            <a:xfrm>
              <a:off x="2976000" y="2695835"/>
              <a:ext cx="152000" cy="159200"/>
            </a:xfrm>
            <a:custGeom>
              <a:rect l="l" t="t" r="r" b="b"/>
              <a:pathLst>
                <a:path w="152000" h="1592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113600"/>
                  </a:lnTo>
                  <a:cubicBezTo>
                    <a:pt x="60800" y="-140960"/>
                    <a:pt x="79040" y="-159200"/>
                    <a:pt x="106400" y="-159200"/>
                  </a:cubicBezTo>
                  <a:lnTo>
                    <a:pt x="152000" y="-1592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00" name="FlexibleLine"/>
            <p:cNvSpPr/>
            <p:nvPr/>
          </p:nvSpPr>
          <p:spPr>
            <a:xfrm>
              <a:off x="2976000" y="2695839"/>
              <a:ext cx="152000" cy="159200"/>
            </a:xfrm>
            <a:custGeom>
              <a:rect l="l" t="t" r="r" b="b"/>
              <a:pathLst>
                <a:path w="152000" h="1592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113600"/>
                  </a:lnTo>
                  <a:cubicBezTo>
                    <a:pt x="60800" y="140960"/>
                    <a:pt x="79040" y="159200"/>
                    <a:pt x="106400" y="159200"/>
                  </a:cubicBezTo>
                  <a:lnTo>
                    <a:pt x="152000" y="1592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04" name="FlexibleLine"/>
            <p:cNvSpPr/>
            <p:nvPr/>
          </p:nvSpPr>
          <p:spPr>
            <a:xfrm>
              <a:off x="2976000" y="2695836"/>
              <a:ext cx="152000" cy="477600"/>
            </a:xfrm>
            <a:custGeom>
              <a:rect l="l" t="t" r="r" b="b"/>
              <a:pathLst>
                <a:path w="152000" h="477599" fill="none">
                  <a:moveTo>
                    <a:pt x="0" y="0"/>
                  </a:moveTo>
                  <a:lnTo>
                    <a:pt x="60800" y="0"/>
                  </a:lnTo>
                  <a:lnTo>
                    <a:pt x="60800" y="432000"/>
                  </a:lnTo>
                  <a:cubicBezTo>
                    <a:pt x="60800" y="459360"/>
                    <a:pt x="79040" y="477600"/>
                    <a:pt x="106400" y="477600"/>
                  </a:cubicBezTo>
                  <a:lnTo>
                    <a:pt x="152000" y="4776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08" name="FlexibleLine"/>
            <p:cNvSpPr/>
            <p:nvPr/>
          </p:nvSpPr>
          <p:spPr>
            <a:xfrm>
              <a:off x="5043200" y="2218238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12" name="FlexibleLine"/>
            <p:cNvSpPr/>
            <p:nvPr/>
          </p:nvSpPr>
          <p:spPr>
            <a:xfrm>
              <a:off x="5286400" y="2536632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16" name="FlexibleLine"/>
            <p:cNvSpPr/>
            <p:nvPr/>
          </p:nvSpPr>
          <p:spPr>
            <a:xfrm>
              <a:off x="4556800" y="2855034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20" name="FlexibleLine"/>
            <p:cNvSpPr/>
            <p:nvPr/>
          </p:nvSpPr>
          <p:spPr>
            <a:xfrm>
              <a:off x="4070400" y="3173436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24" name="FlexibleLine"/>
            <p:cNvSpPr/>
            <p:nvPr/>
          </p:nvSpPr>
          <p:spPr>
            <a:xfrm>
              <a:off x="2976000" y="3794316"/>
              <a:ext cx="152000" cy="159200"/>
            </a:xfrm>
            <a:custGeom>
              <a:rect l="l" t="t" r="r" b="b"/>
              <a:pathLst>
                <a:path w="152000" h="1592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113600"/>
                  </a:lnTo>
                  <a:cubicBezTo>
                    <a:pt x="60800" y="-140960"/>
                    <a:pt x="79040" y="-159200"/>
                    <a:pt x="106400" y="-159200"/>
                  </a:cubicBezTo>
                  <a:lnTo>
                    <a:pt x="152000" y="-1592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28" name="FlexibleLine"/>
            <p:cNvSpPr/>
            <p:nvPr/>
          </p:nvSpPr>
          <p:spPr>
            <a:xfrm>
              <a:off x="2976000" y="3794313"/>
              <a:ext cx="152000" cy="159200"/>
            </a:xfrm>
            <a:custGeom>
              <a:rect l="l" t="t" r="r" b="b"/>
              <a:pathLst>
                <a:path w="152000" h="1592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113600"/>
                  </a:lnTo>
                  <a:cubicBezTo>
                    <a:pt x="60800" y="140960"/>
                    <a:pt x="79040" y="159200"/>
                    <a:pt x="106400" y="159200"/>
                  </a:cubicBezTo>
                  <a:lnTo>
                    <a:pt x="152000" y="1592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2" name="FlexibleLine"/>
            <p:cNvSpPr/>
            <p:nvPr/>
          </p:nvSpPr>
          <p:spPr>
            <a:xfrm>
              <a:off x="2976000" y="4271917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36" name="FlexibleLine"/>
            <p:cNvSpPr/>
            <p:nvPr/>
          </p:nvSpPr>
          <p:spPr>
            <a:xfrm>
              <a:off x="2976000" y="4908717"/>
              <a:ext cx="152000" cy="318400"/>
            </a:xfrm>
            <a:custGeom>
              <a:rect l="l" t="t" r="r" b="b"/>
              <a:pathLst>
                <a:path w="152000" h="3184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272800"/>
                  </a:lnTo>
                  <a:cubicBezTo>
                    <a:pt x="60800" y="-300160"/>
                    <a:pt x="79040" y="-318400"/>
                    <a:pt x="106400" y="-318400"/>
                  </a:cubicBezTo>
                  <a:lnTo>
                    <a:pt x="152000" y="-3184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40" name="FlexibleLine"/>
            <p:cNvSpPr/>
            <p:nvPr/>
          </p:nvSpPr>
          <p:spPr>
            <a:xfrm>
              <a:off x="2976000" y="4908714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44" name="FlexibleLine"/>
            <p:cNvSpPr/>
            <p:nvPr/>
          </p:nvSpPr>
          <p:spPr>
            <a:xfrm>
              <a:off x="2976000" y="4908718"/>
              <a:ext cx="152000" cy="318400"/>
            </a:xfrm>
            <a:custGeom>
              <a:rect l="l" t="t" r="r" b="b"/>
              <a:pathLst>
                <a:path w="152000" h="3184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272800"/>
                  </a:lnTo>
                  <a:cubicBezTo>
                    <a:pt x="60800" y="300160"/>
                    <a:pt x="79040" y="318400"/>
                    <a:pt x="106400" y="318400"/>
                  </a:cubicBezTo>
                  <a:lnTo>
                    <a:pt x="152000" y="3184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48" name="FlexibleLine"/>
            <p:cNvSpPr/>
            <p:nvPr/>
          </p:nvSpPr>
          <p:spPr>
            <a:xfrm>
              <a:off x="5164800" y="4590319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52" name="FlexibleLine"/>
            <p:cNvSpPr/>
            <p:nvPr/>
          </p:nvSpPr>
          <p:spPr>
            <a:xfrm>
              <a:off x="5164800" y="4908714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56" name="FlexibleLine"/>
            <p:cNvSpPr/>
            <p:nvPr/>
          </p:nvSpPr>
          <p:spPr>
            <a:xfrm>
              <a:off x="4800000" y="5227116"/>
              <a:ext cx="152000" cy="7600"/>
            </a:xfrm>
            <a:custGeom>
              <a:rect l="l" t="t" r="r" b="b"/>
              <a:pathLst>
                <a:path w="152000" h="7600" fill="none">
                  <a:moveTo>
                    <a:pt x="0" y="0"/>
                  </a:moveTo>
                  <a:lnTo>
                    <a:pt x="60800" y="0"/>
                  </a:lnTo>
                  <a:cubicBezTo>
                    <a:pt x="60800" y="0"/>
                    <a:pt x="60800" y="0"/>
                    <a:pt x="60800" y="0"/>
                  </a:cubicBezTo>
                  <a:lnTo>
                    <a:pt x="152000" y="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60" name="FlexibleLine"/>
            <p:cNvSpPr/>
            <p:nvPr/>
          </p:nvSpPr>
          <p:spPr>
            <a:xfrm>
              <a:off x="3097600" y="5768397"/>
              <a:ext cx="152000" cy="222880"/>
            </a:xfrm>
            <a:custGeom>
              <a:rect l="l" t="t" r="r" b="b"/>
              <a:pathLst>
                <a:path w="152000" h="22288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-177280"/>
                  </a:lnTo>
                  <a:cubicBezTo>
                    <a:pt x="60800" y="-204640"/>
                    <a:pt x="79040" y="-222880"/>
                    <a:pt x="106400" y="-222880"/>
                  </a:cubicBezTo>
                  <a:lnTo>
                    <a:pt x="152000" y="-22288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sp>
          <p:nvSpPr>
            <p:cNvPr id="264" name="FlexibleLine"/>
            <p:cNvSpPr/>
            <p:nvPr/>
          </p:nvSpPr>
          <p:spPr>
            <a:xfrm>
              <a:off x="3097600" y="5768398"/>
              <a:ext cx="152000" cy="220000"/>
            </a:xfrm>
            <a:custGeom>
              <a:rect l="l" t="t" r="r" b="b"/>
              <a:pathLst>
                <a:path w="152000" h="220000" fill="none">
                  <a:moveTo>
                    <a:pt x="0" y="0"/>
                  </a:moveTo>
                  <a:lnTo>
                    <a:pt x="60800" y="0"/>
                  </a:lnTo>
                  <a:lnTo>
                    <a:pt x="60800" y="174400"/>
                  </a:lnTo>
                  <a:cubicBezTo>
                    <a:pt x="60800" y="201760"/>
                    <a:pt x="79040" y="220000"/>
                    <a:pt x="106400" y="220000"/>
                  </a:cubicBezTo>
                  <a:lnTo>
                    <a:pt x="152000" y="220000"/>
                  </a:lnTo>
                </a:path>
              </a:pathLst>
            </a:custGeom>
            <a:noFill/>
            <a:ln w="7600" cap="flat">
              <a:solidFill>
                <a:srgbClr val="DD8244"/>
              </a:solidFill>
              <a:bevel/>
            </a:ln>
          </p:spPr>
          <p:txBody>
            <a:bodyPr/>
            <a:lstStyle/>
            <a:p/>
          </p:txBody>
        </p:sp>
        <p:grpSp>
          <p:nvGrpSpPr>
            <p:cNvPr id="116" name="Main Idea"/>
            <p:cNvGrpSpPr/>
            <p:nvPr/>
          </p:nvGrpSpPr>
          <p:grpSpPr>
            <a:xfrm>
              <a:off x="574400" y="2975798"/>
              <a:ext cx="638400" cy="562400"/>
              <a:chOff x="574400" y="2975798"/>
              <a:chExt cx="638400" cy="562400"/>
            </a:xfrm>
          </p:grpSpPr>
          <p:sp>
            <p:nvSpPr>
              <p:cNvPr id="341" name="Rectangle balloon"/>
              <p:cNvSpPr/>
              <p:nvPr/>
            </p:nvSpPr>
            <p:spPr>
              <a:xfrm>
                <a:off x="574400" y="2975798"/>
                <a:ext cx="638400" cy="562400"/>
              </a:xfrm>
              <a:custGeom>
                <a:rect l="l" t="t" r="r" b="b"/>
                <a:pathLst>
                  <a:path w="638400" h="562400">
                    <a:moveTo>
                      <a:pt x="91200" y="0"/>
                    </a:moveTo>
                    <a:lnTo>
                      <a:pt x="547200" y="0"/>
                    </a:lnTo>
                    <a:cubicBezTo>
                      <a:pt x="597570" y="0"/>
                      <a:pt x="638400" y="40830"/>
                      <a:pt x="638400" y="91200"/>
                    </a:cubicBezTo>
                    <a:lnTo>
                      <a:pt x="638400" y="471200"/>
                    </a:lnTo>
                    <a:cubicBezTo>
                      <a:pt x="638400" y="521570"/>
                      <a:pt x="597570" y="562400"/>
                      <a:pt x="547200" y="562400"/>
                    </a:cubicBezTo>
                    <a:lnTo>
                      <a:pt x="91200" y="562400"/>
                    </a:lnTo>
                    <a:cubicBezTo>
                      <a:pt x="40830" y="562400"/>
                      <a:pt x="0" y="521570"/>
                      <a:pt x="0" y="471200"/>
                    </a:cubicBezTo>
                    <a:lnTo>
                      <a:pt x="0" y="91200"/>
                    </a:lnTo>
                    <a:cubicBezTo>
                      <a:pt x="0" y="40830"/>
                      <a:pt x="40830" y="0"/>
                      <a:pt x="91200" y="0"/>
                    </a:cubicBezTo>
                    <a:close/>
                  </a:path>
                </a:pathLst>
              </a:custGeom>
              <a:solidFill>
                <a:srgbClr val="FB944F"/>
              </a:solidFill>
              <a:ln w="7600" cap="flat">
                <a:solidFill>
                  <a:srgbClr val="FB944F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67" name="Text 267"/>
              <p:cNvSpPr txBox="1"/>
              <p:nvPr/>
            </p:nvSpPr>
            <p:spPr>
              <a:xfrm>
                <a:off x="620000" y="3032798"/>
                <a:ext cx="562400" cy="4484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FFFFFF"/>
                    </a:solidFill>
                    <a:latin typeface="宋体"/>
                  </a:rPr>
                  <a:t>4.2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FFFFFF"/>
                    </a:solidFill>
                    <a:latin typeface="宋体"/>
                  </a:rPr>
                  <a:t>明确概念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FFFFFF"/>
                    </a:solidFill>
                    <a:latin typeface="宋体"/>
                  </a:rPr>
                  <a:t>的方法</a:t>
                </a:r>
              </a:p>
            </p:txBody>
          </p:sp>
        </p:grpSp>
        <p:grpSp>
          <p:nvGrpSpPr>
            <p:cNvPr id="136" name="Main Topic"/>
            <p:cNvGrpSpPr/>
            <p:nvPr/>
          </p:nvGrpSpPr>
          <p:grpSpPr>
            <a:xfrm>
              <a:off x="1516800" y="4500153"/>
              <a:ext cx="608000" cy="395200"/>
              <a:chOff x="1516800" y="4500153"/>
              <a:chExt cx="608000" cy="395200"/>
            </a:xfrm>
          </p:grpSpPr>
          <p:sp>
            <p:nvSpPr>
              <p:cNvPr id="411" name="Rectangle balloon"/>
              <p:cNvSpPr/>
              <p:nvPr/>
            </p:nvSpPr>
            <p:spPr>
              <a:xfrm>
                <a:off x="1516800" y="4500153"/>
                <a:ext cx="608000" cy="395200"/>
              </a:xfrm>
              <a:custGeom>
                <a:rect l="l" t="t" r="r" b="b"/>
                <a:pathLst>
                  <a:path w="608000" h="395200">
                    <a:moveTo>
                      <a:pt x="71136" y="0"/>
                    </a:moveTo>
                    <a:lnTo>
                      <a:pt x="536864" y="0"/>
                    </a:lnTo>
                    <a:cubicBezTo>
                      <a:pt x="576152" y="0"/>
                      <a:pt x="608000" y="31848"/>
                      <a:pt x="608000" y="71136"/>
                    </a:cubicBezTo>
                    <a:lnTo>
                      <a:pt x="608000" y="324064"/>
                    </a:lnTo>
                    <a:cubicBezTo>
                      <a:pt x="608000" y="363352"/>
                      <a:pt x="576152" y="395200"/>
                      <a:pt x="536864" y="395200"/>
                    </a:cubicBezTo>
                    <a:lnTo>
                      <a:pt x="71136" y="395200"/>
                    </a:lnTo>
                    <a:cubicBezTo>
                      <a:pt x="31848" y="395200"/>
                      <a:pt x="0" y="363352"/>
                      <a:pt x="0" y="324064"/>
                    </a:cubicBezTo>
                    <a:lnTo>
                      <a:pt x="0" y="71136"/>
                    </a:lnTo>
                    <a:cubicBezTo>
                      <a:pt x="0" y="31848"/>
                      <a:pt x="31848" y="0"/>
                      <a:pt x="71136" y="0"/>
                    </a:cubicBezTo>
                    <a:close/>
                  </a:path>
                </a:pathLst>
              </a:custGeom>
              <a:solidFill>
                <a:srgbClr val="575F6D"/>
              </a:solidFill>
              <a:ln w="7600" cap="flat">
                <a:solidFill>
                  <a:srgbClr val="575F6D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68" name="Text 268"/>
              <p:cNvSpPr txBox="1"/>
              <p:nvPr/>
            </p:nvSpPr>
            <p:spPr>
              <a:xfrm>
                <a:off x="1547200" y="4538153"/>
                <a:ext cx="562400" cy="319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FFFFFF"/>
                    </a:solidFill>
                    <a:latin typeface="宋体"/>
                  </a:rPr>
                  <a:t>明确外延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FFFFFF"/>
                    </a:solidFill>
                    <a:latin typeface="宋体"/>
                  </a:rPr>
                  <a:t>的方法</a:t>
                </a:r>
              </a:p>
            </p:txBody>
          </p:sp>
        </p:grpSp>
        <p:grpSp>
          <p:nvGrpSpPr>
            <p:cNvPr id="142" name="Main Topic"/>
            <p:cNvGrpSpPr/>
            <p:nvPr/>
          </p:nvGrpSpPr>
          <p:grpSpPr>
            <a:xfrm>
              <a:off x="1516800" y="1618636"/>
              <a:ext cx="608000" cy="395200"/>
              <a:chOff x="1516800" y="1618636"/>
              <a:chExt cx="608000" cy="395200"/>
            </a:xfrm>
          </p:grpSpPr>
          <p:sp>
            <p:nvSpPr>
              <p:cNvPr id="417" name="Rectangle balloon"/>
              <p:cNvSpPr/>
              <p:nvPr/>
            </p:nvSpPr>
            <p:spPr>
              <a:xfrm>
                <a:off x="1516800" y="1618636"/>
                <a:ext cx="608000" cy="395200"/>
              </a:xfrm>
              <a:custGeom>
                <a:rect l="l" t="t" r="r" b="b"/>
                <a:pathLst>
                  <a:path w="608000" h="395200">
                    <a:moveTo>
                      <a:pt x="71136" y="0"/>
                    </a:moveTo>
                    <a:lnTo>
                      <a:pt x="536864" y="0"/>
                    </a:lnTo>
                    <a:cubicBezTo>
                      <a:pt x="576152" y="0"/>
                      <a:pt x="608000" y="31848"/>
                      <a:pt x="608000" y="71136"/>
                    </a:cubicBezTo>
                    <a:lnTo>
                      <a:pt x="608000" y="324064"/>
                    </a:lnTo>
                    <a:cubicBezTo>
                      <a:pt x="608000" y="363352"/>
                      <a:pt x="576152" y="395200"/>
                      <a:pt x="536864" y="395200"/>
                    </a:cubicBezTo>
                    <a:lnTo>
                      <a:pt x="71136" y="395200"/>
                    </a:lnTo>
                    <a:cubicBezTo>
                      <a:pt x="31848" y="395200"/>
                      <a:pt x="0" y="363352"/>
                      <a:pt x="0" y="324064"/>
                    </a:cubicBezTo>
                    <a:lnTo>
                      <a:pt x="0" y="71136"/>
                    </a:lnTo>
                    <a:cubicBezTo>
                      <a:pt x="0" y="31848"/>
                      <a:pt x="31848" y="0"/>
                      <a:pt x="71136" y="0"/>
                    </a:cubicBezTo>
                    <a:close/>
                  </a:path>
                </a:pathLst>
              </a:custGeom>
              <a:solidFill>
                <a:srgbClr val="575F6D"/>
              </a:solidFill>
              <a:ln w="7600" cap="flat">
                <a:solidFill>
                  <a:srgbClr val="575F6D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69" name="Text 269"/>
              <p:cNvSpPr txBox="1"/>
              <p:nvPr/>
            </p:nvSpPr>
            <p:spPr>
              <a:xfrm>
                <a:off x="1547200" y="1656636"/>
                <a:ext cx="562400" cy="319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FFFFFF"/>
                    </a:solidFill>
                    <a:latin typeface="宋体"/>
                  </a:rPr>
                  <a:t>明确内涵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FFFFFF"/>
                    </a:solidFill>
                    <a:latin typeface="宋体"/>
                  </a:rPr>
                  <a:t>的方法</a:t>
                </a:r>
              </a:p>
            </p:txBody>
          </p:sp>
        </p:grpSp>
        <p:grpSp>
          <p:nvGrpSpPr>
            <p:cNvPr id="309" name="Sub Topic"/>
            <p:cNvGrpSpPr/>
            <p:nvPr/>
          </p:nvGrpSpPr>
          <p:grpSpPr>
            <a:xfrm>
              <a:off x="2276800" y="936635"/>
              <a:ext cx="699200" cy="167200"/>
              <a:chOff x="2276800" y="936635"/>
              <a:chExt cx="699200" cy="167200"/>
            </a:xfrm>
          </p:grpSpPr>
          <p:sp>
            <p:nvSpPr>
              <p:cNvPr id="310" name="Rectangle balloon"/>
              <p:cNvSpPr/>
              <p:nvPr/>
            </p:nvSpPr>
            <p:spPr>
              <a:xfrm>
                <a:off x="2276800" y="936635"/>
                <a:ext cx="699200" cy="167200"/>
              </a:xfrm>
              <a:custGeom>
                <a:rect l="l" t="t" r="r" b="b"/>
                <a:pathLst>
                  <a:path w="699200" h="167200" fill="none">
                    <a:moveTo>
                      <a:pt x="0" y="167200"/>
                    </a:moveTo>
                    <a:lnTo>
                      <a:pt x="6992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70" name="Text 270"/>
              <p:cNvSpPr txBox="1"/>
              <p:nvPr/>
            </p:nvSpPr>
            <p:spPr>
              <a:xfrm>
                <a:off x="2269200" y="936635"/>
                <a:ext cx="6840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DD8244"/>
                    </a:solidFill>
                    <a:latin typeface="宋体"/>
                  </a:rPr>
                  <a:t>定义的含义</a:t>
                </a:r>
              </a:p>
            </p:txBody>
          </p:sp>
        </p:grpSp>
        <p:grpSp>
          <p:nvGrpSpPr>
            <p:cNvPr id="313" name="Sub Topic"/>
            <p:cNvGrpSpPr/>
            <p:nvPr/>
          </p:nvGrpSpPr>
          <p:grpSpPr>
            <a:xfrm>
              <a:off x="2276800" y="1732636"/>
              <a:ext cx="699200" cy="167200"/>
              <a:chOff x="2276800" y="1732636"/>
              <a:chExt cx="699200" cy="167200"/>
            </a:xfrm>
          </p:grpSpPr>
          <p:sp>
            <p:nvSpPr>
              <p:cNvPr id="314" name="Rectangle balloon"/>
              <p:cNvSpPr/>
              <p:nvPr/>
            </p:nvSpPr>
            <p:spPr>
              <a:xfrm>
                <a:off x="2276800" y="1732636"/>
                <a:ext cx="699200" cy="167200"/>
              </a:xfrm>
              <a:custGeom>
                <a:rect l="l" t="t" r="r" b="b"/>
                <a:pathLst>
                  <a:path w="699200" h="167200" fill="none">
                    <a:moveTo>
                      <a:pt x="0" y="167200"/>
                    </a:moveTo>
                    <a:lnTo>
                      <a:pt x="6992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71" name="Text 271"/>
              <p:cNvSpPr txBox="1"/>
              <p:nvPr/>
            </p:nvSpPr>
            <p:spPr>
              <a:xfrm>
                <a:off x="2269200" y="1732636"/>
                <a:ext cx="6840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DD8244"/>
                    </a:solidFill>
                    <a:latin typeface="宋体"/>
                  </a:rPr>
                  <a:t>定义的方法</a:t>
                </a:r>
              </a:p>
            </p:txBody>
          </p:sp>
        </p:grpSp>
        <p:grpSp>
          <p:nvGrpSpPr>
            <p:cNvPr id="317" name="Sub Topic"/>
            <p:cNvGrpSpPr/>
            <p:nvPr/>
          </p:nvGrpSpPr>
          <p:grpSpPr>
            <a:xfrm>
              <a:off x="2276800" y="1414234"/>
              <a:ext cx="699200" cy="167200"/>
              <a:chOff x="2276800" y="1414234"/>
              <a:chExt cx="699200" cy="167200"/>
            </a:xfrm>
          </p:grpSpPr>
          <p:sp>
            <p:nvSpPr>
              <p:cNvPr id="318" name="Rectangle balloon"/>
              <p:cNvSpPr/>
              <p:nvPr/>
            </p:nvSpPr>
            <p:spPr>
              <a:xfrm>
                <a:off x="2276800" y="1414234"/>
                <a:ext cx="699200" cy="167200"/>
              </a:xfrm>
              <a:custGeom>
                <a:rect l="l" t="t" r="r" b="b"/>
                <a:pathLst>
                  <a:path w="699200" h="167200" fill="none">
                    <a:moveTo>
                      <a:pt x="0" y="167200"/>
                    </a:moveTo>
                    <a:lnTo>
                      <a:pt x="6992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72" name="Text 272"/>
              <p:cNvSpPr txBox="1"/>
              <p:nvPr/>
            </p:nvSpPr>
            <p:spPr>
              <a:xfrm>
                <a:off x="2269200" y="1414234"/>
                <a:ext cx="6840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DD8244"/>
                    </a:solidFill>
                    <a:latin typeface="宋体"/>
                  </a:rPr>
                  <a:t>定义的结构</a:t>
                </a:r>
              </a:p>
            </p:txBody>
          </p:sp>
        </p:grpSp>
        <p:grpSp>
          <p:nvGrpSpPr>
            <p:cNvPr id="325" name="Sub Topic"/>
            <p:cNvGrpSpPr/>
            <p:nvPr/>
          </p:nvGrpSpPr>
          <p:grpSpPr>
            <a:xfrm>
              <a:off x="2276800" y="2528637"/>
              <a:ext cx="699200" cy="167200"/>
              <a:chOff x="2276800" y="2528637"/>
              <a:chExt cx="699200" cy="167200"/>
            </a:xfrm>
          </p:grpSpPr>
          <p:sp>
            <p:nvSpPr>
              <p:cNvPr id="326" name="Rectangle balloon"/>
              <p:cNvSpPr/>
              <p:nvPr/>
            </p:nvSpPr>
            <p:spPr>
              <a:xfrm>
                <a:off x="2276800" y="2528637"/>
                <a:ext cx="699200" cy="167200"/>
              </a:xfrm>
              <a:custGeom>
                <a:rect l="l" t="t" r="r" b="b"/>
                <a:pathLst>
                  <a:path w="699200" h="167200" fill="none">
                    <a:moveTo>
                      <a:pt x="0" y="167200"/>
                    </a:moveTo>
                    <a:lnTo>
                      <a:pt x="6992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73" name="Text 273"/>
              <p:cNvSpPr txBox="1"/>
              <p:nvPr/>
            </p:nvSpPr>
            <p:spPr>
              <a:xfrm>
                <a:off x="2269200" y="2528637"/>
                <a:ext cx="6840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DD8244"/>
                    </a:solidFill>
                    <a:latin typeface="宋体"/>
                  </a:rPr>
                  <a:t>定义的规则</a:t>
                </a:r>
              </a:p>
            </p:txBody>
          </p:sp>
        </p:grpSp>
        <p:grpSp>
          <p:nvGrpSpPr>
            <p:cNvPr id="448" name="Sub Topic"/>
            <p:cNvGrpSpPr/>
            <p:nvPr/>
          </p:nvGrpSpPr>
          <p:grpSpPr>
            <a:xfrm>
              <a:off x="2276800" y="4104717"/>
              <a:ext cx="699200" cy="167200"/>
              <a:chOff x="2276800" y="4104717"/>
              <a:chExt cx="699200" cy="167200"/>
            </a:xfrm>
          </p:grpSpPr>
          <p:sp>
            <p:nvSpPr>
              <p:cNvPr id="449" name="Rectangle balloon"/>
              <p:cNvSpPr/>
              <p:nvPr/>
            </p:nvSpPr>
            <p:spPr>
              <a:xfrm>
                <a:off x="2276800" y="4104717"/>
                <a:ext cx="699200" cy="167200"/>
              </a:xfrm>
              <a:custGeom>
                <a:rect l="l" t="t" r="r" b="b"/>
                <a:pathLst>
                  <a:path w="699200" h="167200" fill="none">
                    <a:moveTo>
                      <a:pt x="0" y="167200"/>
                    </a:moveTo>
                    <a:lnTo>
                      <a:pt x="6992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74" name="Text 274"/>
              <p:cNvSpPr txBox="1"/>
              <p:nvPr/>
            </p:nvSpPr>
            <p:spPr>
              <a:xfrm>
                <a:off x="2269200" y="4104717"/>
                <a:ext cx="6840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DD8244"/>
                    </a:solidFill>
                    <a:latin typeface="宋体"/>
                  </a:rPr>
                  <a:t>划分的结构</a:t>
                </a:r>
              </a:p>
            </p:txBody>
          </p:sp>
        </p:grpSp>
        <p:grpSp>
          <p:nvGrpSpPr>
            <p:cNvPr id="452" name="Sub Topic"/>
            <p:cNvGrpSpPr/>
            <p:nvPr/>
          </p:nvGrpSpPr>
          <p:grpSpPr>
            <a:xfrm>
              <a:off x="2276800" y="3627118"/>
              <a:ext cx="699200" cy="167200"/>
              <a:chOff x="2276800" y="3627118"/>
              <a:chExt cx="699200" cy="167200"/>
            </a:xfrm>
          </p:grpSpPr>
          <p:sp>
            <p:nvSpPr>
              <p:cNvPr id="453" name="Rectangle balloon"/>
              <p:cNvSpPr/>
              <p:nvPr/>
            </p:nvSpPr>
            <p:spPr>
              <a:xfrm>
                <a:off x="2276800" y="3627118"/>
                <a:ext cx="699200" cy="167200"/>
              </a:xfrm>
              <a:custGeom>
                <a:rect l="l" t="t" r="r" b="b"/>
                <a:pathLst>
                  <a:path w="699200" h="167200" fill="none">
                    <a:moveTo>
                      <a:pt x="0" y="167200"/>
                    </a:moveTo>
                    <a:lnTo>
                      <a:pt x="6992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75" name="Text 275"/>
              <p:cNvSpPr txBox="1"/>
              <p:nvPr/>
            </p:nvSpPr>
            <p:spPr>
              <a:xfrm>
                <a:off x="2269200" y="3627118"/>
                <a:ext cx="6840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DD8244"/>
                    </a:solidFill>
                    <a:latin typeface="宋体"/>
                  </a:rPr>
                  <a:t>划分的含义</a:t>
                </a:r>
              </a:p>
            </p:txBody>
          </p:sp>
        </p:grpSp>
        <p:grpSp>
          <p:nvGrpSpPr>
            <p:cNvPr id="286" name="Sub Topic"/>
            <p:cNvGrpSpPr/>
            <p:nvPr/>
          </p:nvGrpSpPr>
          <p:grpSpPr>
            <a:xfrm>
              <a:off x="2276800" y="4741514"/>
              <a:ext cx="699200" cy="167200"/>
              <a:chOff x="2276800" y="4741514"/>
              <a:chExt cx="699200" cy="167200"/>
            </a:xfrm>
          </p:grpSpPr>
          <p:sp>
            <p:nvSpPr>
              <p:cNvPr id="287" name="Rectangle balloon"/>
              <p:cNvSpPr/>
              <p:nvPr/>
            </p:nvSpPr>
            <p:spPr>
              <a:xfrm>
                <a:off x="2276800" y="4741514"/>
                <a:ext cx="699200" cy="167200"/>
              </a:xfrm>
              <a:custGeom>
                <a:rect l="l" t="t" r="r" b="b"/>
                <a:pathLst>
                  <a:path w="699200" h="167200" fill="none">
                    <a:moveTo>
                      <a:pt x="0" y="167200"/>
                    </a:moveTo>
                    <a:lnTo>
                      <a:pt x="6992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76" name="Text 276"/>
              <p:cNvSpPr txBox="1"/>
              <p:nvPr/>
            </p:nvSpPr>
            <p:spPr>
              <a:xfrm>
                <a:off x="2269200" y="4741514"/>
                <a:ext cx="6840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DD8244"/>
                    </a:solidFill>
                    <a:latin typeface="宋体"/>
                  </a:rPr>
                  <a:t>划分的规则</a:t>
                </a:r>
              </a:p>
            </p:txBody>
          </p:sp>
        </p:grpSp>
        <p:grpSp>
          <p:nvGrpSpPr>
            <p:cNvPr id="290" name="Sub Topic"/>
            <p:cNvGrpSpPr/>
            <p:nvPr/>
          </p:nvGrpSpPr>
          <p:grpSpPr>
            <a:xfrm>
              <a:off x="2276800" y="5601195"/>
              <a:ext cx="820800" cy="167200"/>
              <a:chOff x="2276800" y="5601195"/>
              <a:chExt cx="820800" cy="167200"/>
            </a:xfrm>
          </p:grpSpPr>
          <p:sp>
            <p:nvSpPr>
              <p:cNvPr id="291" name="Rectangle balloon"/>
              <p:cNvSpPr/>
              <p:nvPr/>
            </p:nvSpPr>
            <p:spPr>
              <a:xfrm>
                <a:off x="2276800" y="5601195"/>
                <a:ext cx="820800" cy="167200"/>
              </a:xfrm>
              <a:custGeom>
                <a:rect l="l" t="t" r="r" b="b"/>
                <a:pathLst>
                  <a:path w="820800" h="167200" fill="none">
                    <a:moveTo>
                      <a:pt x="0" y="167200"/>
                    </a:moveTo>
                    <a:lnTo>
                      <a:pt x="8208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77" name="Text 277"/>
              <p:cNvSpPr txBox="1"/>
              <p:nvPr/>
            </p:nvSpPr>
            <p:spPr>
              <a:xfrm>
                <a:off x="2269200" y="5601195"/>
                <a:ext cx="8056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DD8244"/>
                    </a:solidFill>
                    <a:latin typeface="宋体"/>
                  </a:rPr>
                  <a:t>准确把握概念</a:t>
                </a:r>
              </a:p>
            </p:txBody>
          </p:sp>
        </p:grpSp>
        <p:grpSp>
          <p:nvGrpSpPr>
            <p:cNvPr id="149" name="Sub Topic"/>
            <p:cNvGrpSpPr/>
            <p:nvPr/>
          </p:nvGrpSpPr>
          <p:grpSpPr>
            <a:xfrm>
              <a:off x="3128000" y="777435"/>
              <a:ext cx="2158400" cy="167200"/>
              <a:chOff x="3128000" y="777435"/>
              <a:chExt cx="2158400" cy="167200"/>
            </a:xfrm>
          </p:grpSpPr>
          <p:sp>
            <p:nvSpPr>
              <p:cNvPr id="150" name="Rectangle balloon"/>
              <p:cNvSpPr/>
              <p:nvPr/>
            </p:nvSpPr>
            <p:spPr>
              <a:xfrm>
                <a:off x="3128000" y="777435"/>
                <a:ext cx="2158400" cy="167200"/>
              </a:xfrm>
              <a:custGeom>
                <a:rect l="l" t="t" r="r" b="b"/>
                <a:pathLst>
                  <a:path w="2158400" h="167200" fill="none">
                    <a:moveTo>
                      <a:pt x="0" y="167200"/>
                    </a:moveTo>
                    <a:lnTo>
                      <a:pt x="21584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78" name="Text 278"/>
              <p:cNvSpPr txBox="1"/>
              <p:nvPr/>
            </p:nvSpPr>
            <p:spPr>
              <a:xfrm>
                <a:off x="3120400" y="777435"/>
                <a:ext cx="21432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定义是从内涵方面明确概念的逻辑方法</a:t>
                </a:r>
              </a:p>
            </p:txBody>
          </p:sp>
        </p:grpSp>
        <p:grpSp>
          <p:nvGrpSpPr>
            <p:cNvPr id="153" name="Sub Topic"/>
            <p:cNvGrpSpPr/>
            <p:nvPr/>
          </p:nvGrpSpPr>
          <p:grpSpPr>
            <a:xfrm>
              <a:off x="3128000" y="1095832"/>
              <a:ext cx="4225600" cy="167200"/>
              <a:chOff x="3128000" y="1095832"/>
              <a:chExt cx="4225600" cy="167200"/>
            </a:xfrm>
          </p:grpSpPr>
          <p:sp>
            <p:nvSpPr>
              <p:cNvPr id="154" name="Rectangle balloon"/>
              <p:cNvSpPr/>
              <p:nvPr/>
            </p:nvSpPr>
            <p:spPr>
              <a:xfrm>
                <a:off x="3128000" y="1095832"/>
                <a:ext cx="4225600" cy="167200"/>
              </a:xfrm>
              <a:custGeom>
                <a:rect l="l" t="t" r="r" b="b"/>
                <a:pathLst>
                  <a:path w="4225600" h="167200" fill="none">
                    <a:moveTo>
                      <a:pt x="0" y="167200"/>
                    </a:moveTo>
                    <a:lnTo>
                      <a:pt x="42256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79" name="Text 279"/>
              <p:cNvSpPr txBox="1"/>
              <p:nvPr/>
            </p:nvSpPr>
            <p:spPr>
              <a:xfrm>
                <a:off x="3120400" y="1095832"/>
                <a:ext cx="42104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给一个概念下定义，就是用简明的语句揭示概念所反映的客观事物的本质属性</a:t>
                </a:r>
              </a:p>
            </p:txBody>
          </p:sp>
        </p:grpSp>
        <p:grpSp>
          <p:nvGrpSpPr>
            <p:cNvPr id="157" name="Sub Topic"/>
            <p:cNvGrpSpPr/>
            <p:nvPr/>
          </p:nvGrpSpPr>
          <p:grpSpPr>
            <a:xfrm>
              <a:off x="3128000" y="1414234"/>
              <a:ext cx="2644800" cy="167200"/>
              <a:chOff x="3128000" y="1414234"/>
              <a:chExt cx="2644800" cy="167200"/>
            </a:xfrm>
          </p:grpSpPr>
          <p:sp>
            <p:nvSpPr>
              <p:cNvPr id="158" name="Rectangle balloon"/>
              <p:cNvSpPr/>
              <p:nvPr/>
            </p:nvSpPr>
            <p:spPr>
              <a:xfrm>
                <a:off x="3128000" y="1414234"/>
                <a:ext cx="2644800" cy="167200"/>
              </a:xfrm>
              <a:custGeom>
                <a:rect l="l" t="t" r="r" b="b"/>
                <a:pathLst>
                  <a:path w="2644800" h="167200" fill="none">
                    <a:moveTo>
                      <a:pt x="0" y="167200"/>
                    </a:moveTo>
                    <a:lnTo>
                      <a:pt x="26448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80" name="Text 280"/>
              <p:cNvSpPr txBox="1"/>
              <p:nvPr/>
            </p:nvSpPr>
            <p:spPr>
              <a:xfrm>
                <a:off x="3120400" y="1414234"/>
                <a:ext cx="26296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定义由被定义项、定义项和定义联项三部分构成</a:t>
                </a:r>
              </a:p>
            </p:txBody>
          </p:sp>
        </p:grpSp>
        <p:grpSp>
          <p:nvGrpSpPr>
            <p:cNvPr id="177" name="Sub Topic"/>
            <p:cNvGrpSpPr/>
            <p:nvPr/>
          </p:nvGrpSpPr>
          <p:grpSpPr>
            <a:xfrm>
              <a:off x="3128000" y="1732636"/>
              <a:ext cx="2644800" cy="167200"/>
              <a:chOff x="3128000" y="1732636"/>
              <a:chExt cx="2644800" cy="167200"/>
            </a:xfrm>
          </p:grpSpPr>
          <p:sp>
            <p:nvSpPr>
              <p:cNvPr id="178" name="Rectangle balloon"/>
              <p:cNvSpPr/>
              <p:nvPr/>
            </p:nvSpPr>
            <p:spPr>
              <a:xfrm>
                <a:off x="3128000" y="1732636"/>
                <a:ext cx="2644800" cy="167200"/>
              </a:xfrm>
              <a:custGeom>
                <a:rect l="l" t="t" r="r" b="b"/>
                <a:pathLst>
                  <a:path w="2644800" h="167200" fill="none">
                    <a:moveTo>
                      <a:pt x="0" y="167200"/>
                    </a:moveTo>
                    <a:lnTo>
                      <a:pt x="26448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81" name="Text 281"/>
              <p:cNvSpPr txBox="1"/>
              <p:nvPr/>
            </p:nvSpPr>
            <p:spPr>
              <a:xfrm>
                <a:off x="3120400" y="1732636"/>
                <a:ext cx="26296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定义的最基本、最常用的方法是：种差加属概念</a:t>
                </a:r>
              </a:p>
            </p:txBody>
          </p:sp>
        </p:grpSp>
        <p:grpSp>
          <p:nvGrpSpPr>
            <p:cNvPr id="189" name="Sub Topic"/>
            <p:cNvGrpSpPr/>
            <p:nvPr/>
          </p:nvGrpSpPr>
          <p:grpSpPr>
            <a:xfrm>
              <a:off x="3128000" y="2051038"/>
              <a:ext cx="1915200" cy="167200"/>
              <a:chOff x="3128000" y="2051038"/>
              <a:chExt cx="1915200" cy="167200"/>
            </a:xfrm>
          </p:grpSpPr>
          <p:sp>
            <p:nvSpPr>
              <p:cNvPr id="190" name="Rectangle balloon"/>
              <p:cNvSpPr/>
              <p:nvPr/>
            </p:nvSpPr>
            <p:spPr>
              <a:xfrm>
                <a:off x="3128000" y="2051038"/>
                <a:ext cx="1915200" cy="167200"/>
              </a:xfrm>
              <a:custGeom>
                <a:rect l="l" t="t" r="r" b="b"/>
                <a:pathLst>
                  <a:path w="1915199" h="167200" fill="none">
                    <a:moveTo>
                      <a:pt x="0" y="167200"/>
                    </a:moveTo>
                    <a:lnTo>
                      <a:pt x="19152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82" name="Text 282"/>
              <p:cNvSpPr txBox="1"/>
              <p:nvPr/>
            </p:nvSpPr>
            <p:spPr>
              <a:xfrm>
                <a:off x="3120400" y="2051038"/>
                <a:ext cx="19000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定义项与被定义项的外延必须全同</a:t>
                </a:r>
              </a:p>
            </p:txBody>
          </p:sp>
        </p:grpSp>
        <p:grpSp>
          <p:nvGrpSpPr>
            <p:cNvPr id="193" name="Sub Topic"/>
            <p:cNvGrpSpPr/>
            <p:nvPr/>
          </p:nvGrpSpPr>
          <p:grpSpPr>
            <a:xfrm>
              <a:off x="3128000" y="2369432"/>
              <a:ext cx="2158400" cy="167200"/>
              <a:chOff x="3128000" y="2369432"/>
              <a:chExt cx="2158400" cy="167200"/>
            </a:xfrm>
          </p:grpSpPr>
          <p:sp>
            <p:nvSpPr>
              <p:cNvPr id="194" name="Rectangle balloon"/>
              <p:cNvSpPr/>
              <p:nvPr/>
            </p:nvSpPr>
            <p:spPr>
              <a:xfrm>
                <a:off x="3128000" y="2369432"/>
                <a:ext cx="2158400" cy="167200"/>
              </a:xfrm>
              <a:custGeom>
                <a:rect l="l" t="t" r="r" b="b"/>
                <a:pathLst>
                  <a:path w="2158400" h="167200" fill="none">
                    <a:moveTo>
                      <a:pt x="0" y="167200"/>
                    </a:moveTo>
                    <a:lnTo>
                      <a:pt x="21584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83" name="Text 283"/>
              <p:cNvSpPr txBox="1"/>
              <p:nvPr/>
            </p:nvSpPr>
            <p:spPr>
              <a:xfrm>
                <a:off x="3120400" y="2369432"/>
                <a:ext cx="21432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定义项不能直接或间接地包含被定义项</a:t>
                </a:r>
              </a:p>
            </p:txBody>
          </p:sp>
        </p:grpSp>
        <p:grpSp>
          <p:nvGrpSpPr>
            <p:cNvPr id="197" name="Sub Topic"/>
            <p:cNvGrpSpPr/>
            <p:nvPr/>
          </p:nvGrpSpPr>
          <p:grpSpPr>
            <a:xfrm>
              <a:off x="3128000" y="2687834"/>
              <a:ext cx="1428800" cy="167200"/>
              <a:chOff x="3128000" y="2687834"/>
              <a:chExt cx="1428800" cy="167200"/>
            </a:xfrm>
          </p:grpSpPr>
          <p:sp>
            <p:nvSpPr>
              <p:cNvPr id="198" name="Rectangle balloon"/>
              <p:cNvSpPr/>
              <p:nvPr/>
            </p:nvSpPr>
            <p:spPr>
              <a:xfrm>
                <a:off x="3128000" y="2687834"/>
                <a:ext cx="1428800" cy="167200"/>
              </a:xfrm>
              <a:custGeom>
                <a:rect l="l" t="t" r="r" b="b"/>
                <a:pathLst>
                  <a:path w="1428800" h="167200" fill="none">
                    <a:moveTo>
                      <a:pt x="0" y="167200"/>
                    </a:moveTo>
                    <a:lnTo>
                      <a:pt x="14288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84" name="Text 284"/>
              <p:cNvSpPr txBox="1"/>
              <p:nvPr/>
            </p:nvSpPr>
            <p:spPr>
              <a:xfrm>
                <a:off x="3120400" y="2687834"/>
                <a:ext cx="14136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定义一般不能用否定形式</a:t>
                </a:r>
              </a:p>
            </p:txBody>
          </p:sp>
        </p:grpSp>
        <p:grpSp>
          <p:nvGrpSpPr>
            <p:cNvPr id="201" name="Sub Topic"/>
            <p:cNvGrpSpPr/>
            <p:nvPr/>
          </p:nvGrpSpPr>
          <p:grpSpPr>
            <a:xfrm>
              <a:off x="3128000" y="3006236"/>
              <a:ext cx="942400" cy="167200"/>
              <a:chOff x="3128000" y="3006236"/>
              <a:chExt cx="942400" cy="167200"/>
            </a:xfrm>
          </p:grpSpPr>
          <p:sp>
            <p:nvSpPr>
              <p:cNvPr id="202" name="Rectangle balloon"/>
              <p:cNvSpPr/>
              <p:nvPr/>
            </p:nvSpPr>
            <p:spPr>
              <a:xfrm>
                <a:off x="3128000" y="3006236"/>
                <a:ext cx="942400" cy="167200"/>
              </a:xfrm>
              <a:custGeom>
                <a:rect l="l" t="t" r="r" b="b"/>
                <a:pathLst>
                  <a:path w="942400" h="167200" fill="none">
                    <a:moveTo>
                      <a:pt x="0" y="167200"/>
                    </a:moveTo>
                    <a:lnTo>
                      <a:pt x="9424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85" name="Text 285"/>
              <p:cNvSpPr txBox="1"/>
              <p:nvPr/>
            </p:nvSpPr>
            <p:spPr>
              <a:xfrm>
                <a:off x="3120400" y="3006236"/>
                <a:ext cx="9272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定义不能用比喻</a:t>
                </a:r>
              </a:p>
            </p:txBody>
          </p:sp>
        </p:grpSp>
        <p:grpSp>
          <p:nvGrpSpPr>
            <p:cNvPr id="205" name="Sub Topic"/>
            <p:cNvGrpSpPr/>
            <p:nvPr/>
          </p:nvGrpSpPr>
          <p:grpSpPr>
            <a:xfrm>
              <a:off x="5195200" y="2051038"/>
              <a:ext cx="3009600" cy="167200"/>
              <a:chOff x="5195200" y="2051038"/>
              <a:chExt cx="3009600" cy="167200"/>
            </a:xfrm>
          </p:grpSpPr>
          <p:sp>
            <p:nvSpPr>
              <p:cNvPr id="206" name="Rectangle balloon"/>
              <p:cNvSpPr/>
              <p:nvPr/>
            </p:nvSpPr>
            <p:spPr>
              <a:xfrm>
                <a:off x="5195200" y="2051038"/>
                <a:ext cx="3009600" cy="167200"/>
              </a:xfrm>
              <a:custGeom>
                <a:rect l="l" t="t" r="r" b="b"/>
                <a:pathLst>
                  <a:path w="3009600" h="167200" fill="none">
                    <a:moveTo>
                      <a:pt x="0" y="167200"/>
                    </a:moveTo>
                    <a:lnTo>
                      <a:pt x="30096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456" name="Text 286"/>
              <p:cNvSpPr txBox="1"/>
              <p:nvPr/>
            </p:nvSpPr>
            <p:spPr>
              <a:xfrm>
                <a:off x="5187600" y="2051038"/>
                <a:ext cx="29944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否则，就会犯“定义过宽”或“定义过窄”的逻辑错误</a:t>
                </a:r>
              </a:p>
            </p:txBody>
          </p:sp>
        </p:grpSp>
        <p:grpSp>
          <p:nvGrpSpPr>
            <p:cNvPr id="209" name="Sub Topic"/>
            <p:cNvGrpSpPr/>
            <p:nvPr/>
          </p:nvGrpSpPr>
          <p:grpSpPr>
            <a:xfrm>
              <a:off x="5438400" y="2369432"/>
              <a:ext cx="3009600" cy="167200"/>
              <a:chOff x="5438400" y="2369432"/>
              <a:chExt cx="3009600" cy="167200"/>
            </a:xfrm>
          </p:grpSpPr>
          <p:sp>
            <p:nvSpPr>
              <p:cNvPr id="210" name="Rectangle balloon"/>
              <p:cNvSpPr/>
              <p:nvPr/>
            </p:nvSpPr>
            <p:spPr>
              <a:xfrm>
                <a:off x="5438400" y="2369432"/>
                <a:ext cx="3009600" cy="167200"/>
              </a:xfrm>
              <a:custGeom>
                <a:rect l="l" t="t" r="r" b="b"/>
                <a:pathLst>
                  <a:path w="3009600" h="167200" fill="none">
                    <a:moveTo>
                      <a:pt x="0" y="167200"/>
                    </a:moveTo>
                    <a:lnTo>
                      <a:pt x="30096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457" name="Text 287"/>
              <p:cNvSpPr txBox="1"/>
              <p:nvPr/>
            </p:nvSpPr>
            <p:spPr>
              <a:xfrm>
                <a:off x="5430800" y="2369432"/>
                <a:ext cx="29944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否则，就会犯“同语反复”或“循环定义”的逻辑错误</a:t>
                </a:r>
              </a:p>
            </p:txBody>
          </p:sp>
        </p:grpSp>
        <p:grpSp>
          <p:nvGrpSpPr>
            <p:cNvPr id="213" name="Sub Topic"/>
            <p:cNvGrpSpPr/>
            <p:nvPr/>
          </p:nvGrpSpPr>
          <p:grpSpPr>
            <a:xfrm>
              <a:off x="4708800" y="2687834"/>
              <a:ext cx="2888000" cy="167200"/>
              <a:chOff x="4708800" y="2687834"/>
              <a:chExt cx="2888000" cy="167200"/>
            </a:xfrm>
          </p:grpSpPr>
          <p:sp>
            <p:nvSpPr>
              <p:cNvPr id="214" name="Rectangle balloon"/>
              <p:cNvSpPr/>
              <p:nvPr/>
            </p:nvSpPr>
            <p:spPr>
              <a:xfrm>
                <a:off x="4708800" y="2687834"/>
                <a:ext cx="2888000" cy="167200"/>
              </a:xfrm>
              <a:custGeom>
                <a:rect l="l" t="t" r="r" b="b"/>
                <a:pathLst>
                  <a:path w="2888000" h="167200" fill="none">
                    <a:moveTo>
                      <a:pt x="0" y="167200"/>
                    </a:moveTo>
                    <a:lnTo>
                      <a:pt x="28880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88" name="Text 288"/>
              <p:cNvSpPr txBox="1"/>
              <p:nvPr/>
            </p:nvSpPr>
            <p:spPr>
              <a:xfrm>
                <a:off x="4701200" y="2687834"/>
                <a:ext cx="28728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违反这一逻辑规则，就会犯“否定定义”的逻辑错误</a:t>
                </a:r>
              </a:p>
            </p:txBody>
          </p:sp>
        </p:grpSp>
        <p:grpSp>
          <p:nvGrpSpPr>
            <p:cNvPr id="217" name="Sub Topic"/>
            <p:cNvGrpSpPr/>
            <p:nvPr/>
          </p:nvGrpSpPr>
          <p:grpSpPr>
            <a:xfrm>
              <a:off x="4222400" y="3006236"/>
              <a:ext cx="2158400" cy="167200"/>
              <a:chOff x="4222400" y="3006236"/>
              <a:chExt cx="2158400" cy="167200"/>
            </a:xfrm>
          </p:grpSpPr>
          <p:sp>
            <p:nvSpPr>
              <p:cNvPr id="218" name="Rectangle balloon"/>
              <p:cNvSpPr/>
              <p:nvPr/>
            </p:nvSpPr>
            <p:spPr>
              <a:xfrm>
                <a:off x="4222400" y="3006236"/>
                <a:ext cx="2158400" cy="167200"/>
              </a:xfrm>
              <a:custGeom>
                <a:rect l="l" t="t" r="r" b="b"/>
                <a:pathLst>
                  <a:path w="2158400" h="167200" fill="none">
                    <a:moveTo>
                      <a:pt x="0" y="167200"/>
                    </a:moveTo>
                    <a:lnTo>
                      <a:pt x="21584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458" name="Text 289"/>
              <p:cNvSpPr txBox="1"/>
              <p:nvPr/>
            </p:nvSpPr>
            <p:spPr>
              <a:xfrm>
                <a:off x="4214800" y="3006236"/>
                <a:ext cx="21432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否则，就会犯“比喻定义”的逻辑错误</a:t>
                </a:r>
              </a:p>
            </p:txBody>
          </p:sp>
        </p:grpSp>
        <p:grpSp>
          <p:nvGrpSpPr>
            <p:cNvPr id="221" name="Sub Topic"/>
            <p:cNvGrpSpPr/>
            <p:nvPr/>
          </p:nvGrpSpPr>
          <p:grpSpPr>
            <a:xfrm>
              <a:off x="3128000" y="3467913"/>
              <a:ext cx="2158400" cy="167200"/>
              <a:chOff x="3128000" y="3467913"/>
              <a:chExt cx="2158400" cy="167200"/>
            </a:xfrm>
          </p:grpSpPr>
          <p:sp>
            <p:nvSpPr>
              <p:cNvPr id="222" name="Rectangle balloon"/>
              <p:cNvSpPr/>
              <p:nvPr/>
            </p:nvSpPr>
            <p:spPr>
              <a:xfrm>
                <a:off x="3128000" y="3467913"/>
                <a:ext cx="2158400" cy="167200"/>
              </a:xfrm>
              <a:custGeom>
                <a:rect l="l" t="t" r="r" b="b"/>
                <a:pathLst>
                  <a:path w="2158400" h="167200" fill="none">
                    <a:moveTo>
                      <a:pt x="0" y="167200"/>
                    </a:moveTo>
                    <a:lnTo>
                      <a:pt x="21584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459" name="Text 290"/>
              <p:cNvSpPr txBox="1"/>
              <p:nvPr/>
            </p:nvSpPr>
            <p:spPr>
              <a:xfrm>
                <a:off x="3120400" y="3467913"/>
                <a:ext cx="21432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划分是从外延方面明确概念的逻辑方法</a:t>
                </a:r>
              </a:p>
            </p:txBody>
          </p:sp>
        </p:grpSp>
        <p:grpSp>
          <p:nvGrpSpPr>
            <p:cNvPr id="225" name="Sub Topic"/>
            <p:cNvGrpSpPr/>
            <p:nvPr/>
          </p:nvGrpSpPr>
          <p:grpSpPr>
            <a:xfrm>
              <a:off x="3128000" y="3786315"/>
              <a:ext cx="2280000" cy="167200"/>
              <a:chOff x="3128000" y="3786315"/>
              <a:chExt cx="2280000" cy="167200"/>
            </a:xfrm>
          </p:grpSpPr>
          <p:sp>
            <p:nvSpPr>
              <p:cNvPr id="226" name="Rectangle balloon"/>
              <p:cNvSpPr/>
              <p:nvPr/>
            </p:nvSpPr>
            <p:spPr>
              <a:xfrm>
                <a:off x="3128000" y="3786315"/>
                <a:ext cx="2280000" cy="167200"/>
              </a:xfrm>
              <a:custGeom>
                <a:rect l="l" t="t" r="r" b="b"/>
                <a:pathLst>
                  <a:path w="2280000" h="167200" fill="none">
                    <a:moveTo>
                      <a:pt x="0" y="167200"/>
                    </a:moveTo>
                    <a:lnTo>
                      <a:pt x="22800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460" name="Text 291"/>
              <p:cNvSpPr txBox="1"/>
              <p:nvPr/>
            </p:nvSpPr>
            <p:spPr>
              <a:xfrm>
                <a:off x="3120400" y="3786315"/>
                <a:ext cx="22648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划分就是把一个属分为几个种的逻辑方法</a:t>
                </a:r>
              </a:p>
            </p:txBody>
          </p:sp>
        </p:grpSp>
        <p:grpSp>
          <p:nvGrpSpPr>
            <p:cNvPr id="229" name="Sub Topic"/>
            <p:cNvGrpSpPr/>
            <p:nvPr/>
          </p:nvGrpSpPr>
          <p:grpSpPr>
            <a:xfrm>
              <a:off x="3128000" y="4104717"/>
              <a:ext cx="1672000" cy="167200"/>
              <a:chOff x="3128000" y="4104717"/>
              <a:chExt cx="1672000" cy="167200"/>
            </a:xfrm>
          </p:grpSpPr>
          <p:sp>
            <p:nvSpPr>
              <p:cNvPr id="230" name="Rectangle balloon"/>
              <p:cNvSpPr/>
              <p:nvPr/>
            </p:nvSpPr>
            <p:spPr>
              <a:xfrm>
                <a:off x="3128000" y="4104717"/>
                <a:ext cx="1672000" cy="167200"/>
              </a:xfrm>
              <a:custGeom>
                <a:rect l="l" t="t" r="r" b="b"/>
                <a:pathLst>
                  <a:path w="1672000" h="167200" fill="none">
                    <a:moveTo>
                      <a:pt x="0" y="167200"/>
                    </a:moveTo>
                    <a:lnTo>
                      <a:pt x="16720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92" name="Text 292"/>
              <p:cNvSpPr txBox="1"/>
              <p:nvPr/>
            </p:nvSpPr>
            <p:spPr>
              <a:xfrm>
                <a:off x="3120400" y="4104717"/>
                <a:ext cx="16568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划分由母项和子项两部分构成</a:t>
                </a:r>
              </a:p>
            </p:txBody>
          </p:sp>
        </p:grpSp>
        <p:grpSp>
          <p:nvGrpSpPr>
            <p:cNvPr id="233" name="Sub Topic"/>
            <p:cNvGrpSpPr/>
            <p:nvPr/>
          </p:nvGrpSpPr>
          <p:grpSpPr>
            <a:xfrm>
              <a:off x="3128000" y="4423119"/>
              <a:ext cx="2036800" cy="167200"/>
              <a:chOff x="3128000" y="4423119"/>
              <a:chExt cx="2036800" cy="167200"/>
            </a:xfrm>
          </p:grpSpPr>
          <p:sp>
            <p:nvSpPr>
              <p:cNvPr id="234" name="Rectangle balloon"/>
              <p:cNvSpPr/>
              <p:nvPr/>
            </p:nvSpPr>
            <p:spPr>
              <a:xfrm>
                <a:off x="3128000" y="4423119"/>
                <a:ext cx="2036800" cy="167200"/>
              </a:xfrm>
              <a:custGeom>
                <a:rect l="l" t="t" r="r" b="b"/>
                <a:pathLst>
                  <a:path w="2036800" h="167200" fill="none">
                    <a:moveTo>
                      <a:pt x="0" y="167200"/>
                    </a:moveTo>
                    <a:lnTo>
                      <a:pt x="20368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461" name="Text 293"/>
              <p:cNvSpPr txBox="1"/>
              <p:nvPr/>
            </p:nvSpPr>
            <p:spPr>
              <a:xfrm>
                <a:off x="3120400" y="4423119"/>
                <a:ext cx="20216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子项的外延之和必须等于母项的外延</a:t>
                </a:r>
              </a:p>
            </p:txBody>
          </p:sp>
        </p:grpSp>
        <p:grpSp>
          <p:nvGrpSpPr>
            <p:cNvPr id="237" name="Sub Topic"/>
            <p:cNvGrpSpPr/>
            <p:nvPr/>
          </p:nvGrpSpPr>
          <p:grpSpPr>
            <a:xfrm>
              <a:off x="3128000" y="4741514"/>
              <a:ext cx="2036800" cy="167200"/>
              <a:chOff x="3128000" y="4741514"/>
              <a:chExt cx="2036800" cy="167200"/>
            </a:xfrm>
          </p:grpSpPr>
          <p:sp>
            <p:nvSpPr>
              <p:cNvPr id="238" name="Rectangle balloon"/>
              <p:cNvSpPr/>
              <p:nvPr/>
            </p:nvSpPr>
            <p:spPr>
              <a:xfrm>
                <a:off x="3128000" y="4741514"/>
                <a:ext cx="2036800" cy="167200"/>
              </a:xfrm>
              <a:custGeom>
                <a:rect l="l" t="t" r="r" b="b"/>
                <a:pathLst>
                  <a:path w="2036800" h="167200" fill="none">
                    <a:moveTo>
                      <a:pt x="0" y="167200"/>
                    </a:moveTo>
                    <a:lnTo>
                      <a:pt x="20368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94" name="Text 294"/>
              <p:cNvSpPr txBox="1"/>
              <p:nvPr/>
            </p:nvSpPr>
            <p:spPr>
              <a:xfrm>
                <a:off x="3120400" y="4741514"/>
                <a:ext cx="20216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在同一次划分中，只能用同一个标准</a:t>
                </a:r>
              </a:p>
            </p:txBody>
          </p:sp>
        </p:grpSp>
        <p:grpSp>
          <p:nvGrpSpPr>
            <p:cNvPr id="241" name="Sub Topic"/>
            <p:cNvGrpSpPr/>
            <p:nvPr/>
          </p:nvGrpSpPr>
          <p:grpSpPr>
            <a:xfrm>
              <a:off x="3128000" y="5059916"/>
              <a:ext cx="1672000" cy="167200"/>
              <a:chOff x="3128000" y="5059916"/>
              <a:chExt cx="1672000" cy="167200"/>
            </a:xfrm>
          </p:grpSpPr>
          <p:sp>
            <p:nvSpPr>
              <p:cNvPr id="242" name="Rectangle balloon"/>
              <p:cNvSpPr/>
              <p:nvPr/>
            </p:nvSpPr>
            <p:spPr>
              <a:xfrm>
                <a:off x="3128000" y="5059916"/>
                <a:ext cx="1672000" cy="167200"/>
              </a:xfrm>
              <a:custGeom>
                <a:rect l="l" t="t" r="r" b="b"/>
                <a:pathLst>
                  <a:path w="1672000" h="167200" fill="none">
                    <a:moveTo>
                      <a:pt x="0" y="167200"/>
                    </a:moveTo>
                    <a:lnTo>
                      <a:pt x="16720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95" name="Text 295"/>
              <p:cNvSpPr txBox="1"/>
              <p:nvPr/>
            </p:nvSpPr>
            <p:spPr>
              <a:xfrm>
                <a:off x="3120400" y="5059916"/>
                <a:ext cx="16568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划分应该逐级进行，不能越级</a:t>
                </a:r>
              </a:p>
            </p:txBody>
          </p:sp>
        </p:grpSp>
        <p:grpSp>
          <p:nvGrpSpPr>
            <p:cNvPr id="245" name="Sub Topic"/>
            <p:cNvGrpSpPr/>
            <p:nvPr/>
          </p:nvGrpSpPr>
          <p:grpSpPr>
            <a:xfrm>
              <a:off x="5316800" y="4423119"/>
              <a:ext cx="3009600" cy="167200"/>
              <a:chOff x="5316800" y="4423119"/>
              <a:chExt cx="3009600" cy="167200"/>
            </a:xfrm>
          </p:grpSpPr>
          <p:sp>
            <p:nvSpPr>
              <p:cNvPr id="246" name="Rectangle balloon"/>
              <p:cNvSpPr/>
              <p:nvPr/>
            </p:nvSpPr>
            <p:spPr>
              <a:xfrm>
                <a:off x="5316800" y="4423119"/>
                <a:ext cx="3009600" cy="167200"/>
              </a:xfrm>
              <a:custGeom>
                <a:rect l="l" t="t" r="r" b="b"/>
                <a:pathLst>
                  <a:path w="3009600" h="167200" fill="none">
                    <a:moveTo>
                      <a:pt x="0" y="167200"/>
                    </a:moveTo>
                    <a:lnTo>
                      <a:pt x="30096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96" name="Text 296"/>
              <p:cNvSpPr txBox="1"/>
              <p:nvPr/>
            </p:nvSpPr>
            <p:spPr>
              <a:xfrm>
                <a:off x="5309200" y="4423119"/>
                <a:ext cx="29944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否则，就会犯“划分不全”或“多出子项”的逻辑错误</a:t>
                </a:r>
              </a:p>
            </p:txBody>
          </p:sp>
        </p:grpSp>
        <p:grpSp>
          <p:nvGrpSpPr>
            <p:cNvPr id="249" name="Sub Topic"/>
            <p:cNvGrpSpPr/>
            <p:nvPr/>
          </p:nvGrpSpPr>
          <p:grpSpPr>
            <a:xfrm>
              <a:off x="5316800" y="4741514"/>
              <a:ext cx="2401600" cy="167200"/>
              <a:chOff x="5316800" y="4741514"/>
              <a:chExt cx="2401600" cy="167200"/>
            </a:xfrm>
          </p:grpSpPr>
          <p:sp>
            <p:nvSpPr>
              <p:cNvPr id="250" name="Rectangle balloon"/>
              <p:cNvSpPr/>
              <p:nvPr/>
            </p:nvSpPr>
            <p:spPr>
              <a:xfrm>
                <a:off x="5316800" y="4741514"/>
                <a:ext cx="2401600" cy="167200"/>
              </a:xfrm>
              <a:custGeom>
                <a:rect l="l" t="t" r="r" b="b"/>
                <a:pathLst>
                  <a:path w="2401600" h="167200" fill="none">
                    <a:moveTo>
                      <a:pt x="0" y="167200"/>
                    </a:moveTo>
                    <a:lnTo>
                      <a:pt x="24016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97" name="Text 297"/>
              <p:cNvSpPr txBox="1"/>
              <p:nvPr/>
            </p:nvSpPr>
            <p:spPr>
              <a:xfrm>
                <a:off x="5309200" y="4741514"/>
                <a:ext cx="23864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否则，就会犯“划分标准不一”的逻辑错误</a:t>
                </a:r>
              </a:p>
            </p:txBody>
          </p:sp>
        </p:grpSp>
        <p:grpSp>
          <p:nvGrpSpPr>
            <p:cNvPr id="253" name="Sub Topic"/>
            <p:cNvGrpSpPr/>
            <p:nvPr/>
          </p:nvGrpSpPr>
          <p:grpSpPr>
            <a:xfrm>
              <a:off x="4952000" y="5059916"/>
              <a:ext cx="2158400" cy="167200"/>
              <a:chOff x="4952000" y="5059916"/>
              <a:chExt cx="2158400" cy="167200"/>
            </a:xfrm>
          </p:grpSpPr>
          <p:sp>
            <p:nvSpPr>
              <p:cNvPr id="254" name="Rectangle balloon"/>
              <p:cNvSpPr/>
              <p:nvPr/>
            </p:nvSpPr>
            <p:spPr>
              <a:xfrm>
                <a:off x="4952000" y="5059916"/>
                <a:ext cx="2158400" cy="167200"/>
              </a:xfrm>
              <a:custGeom>
                <a:rect l="l" t="t" r="r" b="b"/>
                <a:pathLst>
                  <a:path w="2158400" h="167200" fill="none">
                    <a:moveTo>
                      <a:pt x="0" y="167200"/>
                    </a:moveTo>
                    <a:lnTo>
                      <a:pt x="21584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98" name="Text 298"/>
              <p:cNvSpPr txBox="1"/>
              <p:nvPr/>
            </p:nvSpPr>
            <p:spPr>
              <a:xfrm>
                <a:off x="4944400" y="5059916"/>
                <a:ext cx="21432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否则，就会犯“越级划分”的逻辑错误</a:t>
                </a:r>
              </a:p>
            </p:txBody>
          </p:sp>
        </p:grpSp>
        <p:grpSp>
          <p:nvGrpSpPr>
            <p:cNvPr id="257" name="Sub Topic"/>
            <p:cNvGrpSpPr/>
            <p:nvPr/>
          </p:nvGrpSpPr>
          <p:grpSpPr>
            <a:xfrm>
              <a:off x="3249600" y="5378318"/>
              <a:ext cx="5198400" cy="167200"/>
              <a:chOff x="3249600" y="5378318"/>
              <a:chExt cx="5198400" cy="167200"/>
            </a:xfrm>
          </p:grpSpPr>
          <p:sp>
            <p:nvSpPr>
              <p:cNvPr id="258" name="Rectangle balloon"/>
              <p:cNvSpPr/>
              <p:nvPr/>
            </p:nvSpPr>
            <p:spPr>
              <a:xfrm>
                <a:off x="3249600" y="5378318"/>
                <a:ext cx="5198400" cy="167200"/>
              </a:xfrm>
              <a:custGeom>
                <a:rect l="l" t="t" r="r" b="b"/>
                <a:pathLst>
                  <a:path w="5198400" h="167200" fill="none">
                    <a:moveTo>
                      <a:pt x="0" y="167200"/>
                    </a:moveTo>
                    <a:lnTo>
                      <a:pt x="5198400" y="1672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299" name="Text 299"/>
              <p:cNvSpPr txBox="1"/>
              <p:nvPr/>
            </p:nvSpPr>
            <p:spPr>
              <a:xfrm>
                <a:off x="3242000" y="5378318"/>
                <a:ext cx="5183200" cy="1900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任何概念都是内涵和外延的统一，准确地把握概念，既要弄清概念的内涵，又要分清概念的外延</a:t>
                </a:r>
              </a:p>
            </p:txBody>
          </p:sp>
        </p:grpSp>
        <p:grpSp>
          <p:nvGrpSpPr>
            <p:cNvPr id="261" name="Sub Topic"/>
            <p:cNvGrpSpPr/>
            <p:nvPr/>
          </p:nvGrpSpPr>
          <p:grpSpPr>
            <a:xfrm>
              <a:off x="3249600" y="5699592"/>
              <a:ext cx="5320000" cy="288800"/>
              <a:chOff x="3249600" y="5699592"/>
              <a:chExt cx="5320000" cy="288800"/>
            </a:xfrm>
          </p:grpSpPr>
          <p:sp>
            <p:nvSpPr>
              <p:cNvPr id="262" name="Rectangle balloon"/>
              <p:cNvSpPr/>
              <p:nvPr/>
            </p:nvSpPr>
            <p:spPr>
              <a:xfrm>
                <a:off x="3249600" y="5699592"/>
                <a:ext cx="5320000" cy="288800"/>
              </a:xfrm>
              <a:custGeom>
                <a:rect l="l" t="t" r="r" b="b"/>
                <a:pathLst>
                  <a:path w="5320000" h="288800" fill="none">
                    <a:moveTo>
                      <a:pt x="0" y="288800"/>
                    </a:moveTo>
                    <a:lnTo>
                      <a:pt x="5320000" y="288800"/>
                    </a:lnTo>
                  </a:path>
                </a:pathLst>
              </a:custGeom>
              <a:solidFill>
                <a:srgbClr val="FFFFFF"/>
              </a:solidFill>
              <a:ln w="7600" cap="flat">
                <a:solidFill>
                  <a:srgbClr val="DD8244"/>
                </a:solidFill>
                <a:bevel/>
              </a:ln>
              <a:effectLst/>
            </p:spPr>
            <p:txBody>
              <a:bodyPr/>
              <a:lstStyle/>
              <a:p/>
            </p:txBody>
          </p:sp>
          <p:sp>
            <p:nvSpPr>
              <p:cNvPr id="300" name="Text 300"/>
              <p:cNvSpPr txBox="1"/>
              <p:nvPr/>
            </p:nvSpPr>
            <p:spPr>
              <a:xfrm>
                <a:off x="3242000" y="5691992"/>
                <a:ext cx="5304800" cy="319200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/>
              <a:lstStyle/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认识对象是变化发展的，反映认识对象的概念也会发生变化，概念的内涵和外延不可能固定不变；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sz="836" b="1">
                    <a:solidFill>
                      <a:srgbClr val="000000"/>
                    </a:solidFill>
                    <a:latin typeface="宋体"/>
                  </a:rPr>
                  <a:t>同时，随着认识的不断深化，人们对概念内涵和外延的理解也会越来越深刻和精确</a:t>
                </a:r>
              </a:p>
            </p:txBody>
          </p:sp>
        </p:grpSp>
      </p:grpSp>
      <p:pic>
        <p:nvPicPr>
          <p:cNvPr id="1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12509500" y="109347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宋体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(4:3)</PresentationFormat>
  <Paragraphs>39</Paragraphs>
  <Slides>1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6">
      <vt:lpstr>Arial</vt:lpstr>
      <vt:lpstr>Calibri Light</vt:lpstr>
      <vt:lpstr>宋体</vt:lpstr>
      <vt:lpstr>Calibri</vt:lpstr>
      <vt:lpstr>Office Theme</vt:lpstr>
      <vt:lpstr>PowerPoint Presentation</vt:lpstr>
    </vt:vector>
  </TitlesOfParts>
  <LinksUpToDate>0</LinksUpToDate>
  <SharedDoc>0</SharedDoc>
  <HyperlinksChanged>0</HyperlinksChanged>
  <Application>Aspose.Slides for Java</Application>
  <AppVersion>23.0300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2024-06-24T10:22:09.552</cp:lastPrinted>
  <dcterms:created xsi:type="dcterms:W3CDTF">2024-06-24T10:22:09Z</dcterms:created>
  <dcterms:modified xsi:type="dcterms:W3CDTF">2024-06-24T02:22:09Z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