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png" ContentType="image/png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Relationship Id="rId5" Type="http://schemas.openxmlformats.org/officeDocument/2006/relationships/custom-properties" Target="docProps/custom.xml" /></Relationships>
</file>

<file path=ppt/presentation.xml><?xml version="1.0" encoding="utf-8"?>
<!--Generated by Aspose.Slides for Java 23.3-->
<p:presentation xmlns:r="http://schemas.openxmlformats.org/officeDocument/2006/relationships" xmlns:a="http://schemas.openxmlformats.org/drawingml/2006/main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custDataLst>
    <p:tags r:id="rId3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showPr showNarration="1"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2" Type="http://schemas.openxmlformats.org/officeDocument/2006/relationships/slide" Target="slides/slide1.xml" /><Relationship Id="rId3" Type="http://schemas.openxmlformats.org/officeDocument/2006/relationships/tags" Target="tags/tag1.xml" /><Relationship Id="rId4" Type="http://schemas.openxmlformats.org/officeDocument/2006/relationships/presProps" Target="presProps.xml" /><Relationship Id="rId5" Type="http://schemas.openxmlformats.org/officeDocument/2006/relationships/viewProps" Target="viewProps.xml" /><Relationship Id="rId6" Type="http://schemas.openxmlformats.org/officeDocument/2006/relationships/theme" Target="theme/theme1.xml" /><Relationship Id="rId7" Type="http://schemas.openxmlformats.org/officeDocument/2006/relationships/tableStyles" Target="tableStyles.xml" /></Relationship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altLang="zh-CN" smtClean="0"/>
              <a:t>Click to edit Master subtitle style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2AA3-2E20-47C0-BA88-04677EB4993E}" type="datetimeFigureOut">
              <a:rPr lang="zh-CN" altLang="en-US" smtClean="0"/>
              <a:t>2013/7/23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1622-0C31-46E6-8822-D97B4C28C23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5462899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2AA3-2E20-47C0-BA88-04677EB4993E}" type="datetimeFigureOut">
              <a:rPr lang="zh-CN" altLang="en-US" smtClean="0"/>
              <a:t>2013/7/23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1622-0C31-46E6-8822-D97B4C28C23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7762915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2AA3-2E20-47C0-BA88-04677EB4993E}" type="datetimeFigureOut">
              <a:rPr lang="zh-CN" altLang="en-US" smtClean="0"/>
              <a:t>2013/7/23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1622-0C31-46E6-8822-D97B4C28C23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21515116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2AA3-2E20-47C0-BA88-04677EB4993E}" type="datetimeFigureOut">
              <a:rPr lang="zh-CN" altLang="en-US" smtClean="0"/>
              <a:t>2013/7/23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1622-0C31-46E6-8822-D97B4C28C23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66534376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2AA3-2E20-47C0-BA88-04677EB4993E}" type="datetimeFigureOut">
              <a:rPr lang="zh-CN" altLang="en-US" smtClean="0"/>
              <a:t>2013/7/23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1622-0C31-46E6-8822-D97B4C28C23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4803821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2AA3-2E20-47C0-BA88-04677EB4993E}" type="datetimeFigureOut">
              <a:rPr lang="zh-CN" altLang="en-US" smtClean="0"/>
              <a:t>2013/7/23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1622-0C31-46E6-8822-D97B4C28C23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41638788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2AA3-2E20-47C0-BA88-04677EB4993E}" type="datetimeFigureOut">
              <a:rPr lang="zh-CN" altLang="en-US" smtClean="0"/>
              <a:t>2013/7/23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1622-0C31-46E6-8822-D97B4C28C23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97502409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2AA3-2E20-47C0-BA88-04677EB4993E}" type="datetimeFigureOut">
              <a:rPr lang="zh-CN" altLang="en-US" smtClean="0"/>
              <a:t>2013/7/23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1622-0C31-46E6-8822-D97B4C28C23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5806513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2AA3-2E20-47C0-BA88-04677EB4993E}" type="datetimeFigureOut">
              <a:rPr lang="zh-CN" altLang="en-US" smtClean="0"/>
              <a:t>2013/7/23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1622-0C31-46E6-8822-D97B4C28C23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5165394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2AA3-2E20-47C0-BA88-04677EB4993E}" type="datetimeFigureOut">
              <a:rPr lang="zh-CN" altLang="en-US" smtClean="0"/>
              <a:t>2013/7/23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1622-0C31-46E6-8822-D97B4C28C23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62402643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2AA3-2E20-47C0-BA88-04677EB4993E}" type="datetimeFigureOut">
              <a:rPr lang="zh-CN" altLang="en-US" smtClean="0"/>
              <a:t>2013/7/23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1622-0C31-46E6-8822-D97B4C28C23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99335315"/>
      </p:ext>
    </p:extLst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image" Target="file:///D:\qq&#25991;&#20214;\712321467\Image\C2C\Image2\%7b75232B38-A165-1FB7-499C-2E1C792CACB5%7d.png" TargetMode="External" /><Relationship Id="rId13" Type="http://schemas.openxmlformats.org/officeDocument/2006/relationships/image" Target="../media/image1.png" /><Relationship Id="rId14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F60DB7-6E48-4466-B7A9-24611520A472}" type="datetimeFigureOut">
              <a:rPr lang="zh-CN" altLang="en-US" smtClean="0"/>
              <a:t>2013/8/19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5D7CD6-334A-41AE-9AE2-B93EEDD81DF1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7" name="图片 1073743875" descr="学科网 zxxk.com" title=""/>
          <p:cNvPicPr>
            <a:picLocks noChangeAspect="1"/>
          </p:cNvPicPr>
          <p:nvPr/>
        </p:nvPicPr>
        <p:blipFill>
          <a:blip r:embed="rId13" r:link="rId12"/>
          <a:stretch>
            <a:fillRect/>
          </a:stretch>
        </p:blipFill>
        <p:spPr>
          <a:xfrm>
            <a:off x="838200" y="365125"/>
            <a:ext cx="9525" cy="9525"/>
          </a:xfrm>
          <a:prstGeom prst="rect">
            <a:avLst/>
          </a:prstGeom>
          <a:noFill/>
          <a:ln>
            <a:noFill/>
            <a:miter lim="800000"/>
          </a:ln>
        </p:spPr>
      </p:pic>
    </p:spTree>
    <p:extLst>
      <p:ext uri="{BB962C8B-B14F-4D97-AF65-F5344CB8AC3E}">
        <p14:creationId xmlns:p14="http://schemas.microsoft.com/office/powerpoint/2010/main" val="2574068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2.png" /></Relationships>
</file>

<file path=ppt/slides/slide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461" name="Page-1"/>
        <p:cNvGrpSpPr/>
        <p:nvPr/>
      </p:nvGrpSpPr>
      <p:grpSpPr>
        <a:xfrm>
          <a:off x="0" y="0"/>
          <a:ext cx="0" cy="0"/>
        </a:xfrm>
      </p:grpSpPr>
      <p:grpSp>
        <p:nvGrpSpPr>
          <p:cNvPr id="246" name="Group246" title=""/>
          <p:cNvGrpSpPr/>
          <p:nvPr/>
        </p:nvGrpSpPr>
        <p:grpSpPr>
          <a:xfrm>
            <a:off x="498400" y="807000"/>
            <a:ext cx="8147200" cy="5244000"/>
            <a:chOff x="498400" y="807000"/>
            <a:chExt cx="8147200" cy="5244000"/>
          </a:xfrm>
        </p:grpSpPr>
        <p:sp>
          <p:nvSpPr>
            <p:cNvPr id="470" name="FlexibleLine"/>
            <p:cNvSpPr/>
            <p:nvPr/>
          </p:nvSpPr>
          <p:spPr>
            <a:xfrm>
              <a:off x="2056400" y="2044795"/>
              <a:ext cx="152000" cy="651955"/>
            </a:xfrm>
            <a:custGeom>
              <a:rect l="l" t="t" r="r" b="b"/>
              <a:pathLst>
                <a:path w="152000" h="651955" fill="none">
                  <a:moveTo>
                    <a:pt x="0" y="0"/>
                  </a:moveTo>
                  <a:cubicBezTo>
                    <a:pt x="83600" y="-52156"/>
                    <a:pt x="68400" y="-599799"/>
                    <a:pt x="152000" y="-651955"/>
                  </a:cubicBezTo>
                </a:path>
              </a:pathLst>
            </a:custGeom>
            <a:noFill/>
            <a:ln w="7600" cap="flat">
              <a:solidFill>
                <a:srgbClr val="599F9A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506" name="FlexibleLine"/>
            <p:cNvSpPr/>
            <p:nvPr/>
          </p:nvSpPr>
          <p:spPr>
            <a:xfrm>
              <a:off x="2056400" y="2044798"/>
              <a:ext cx="152000" cy="895158"/>
            </a:xfrm>
            <a:custGeom>
              <a:rect l="l" t="t" r="r" b="b"/>
              <a:pathLst>
                <a:path w="152000" h="895158" fill="none">
                  <a:moveTo>
                    <a:pt x="0" y="0"/>
                  </a:moveTo>
                  <a:cubicBezTo>
                    <a:pt x="83600" y="71612"/>
                    <a:pt x="68400" y="823544"/>
                    <a:pt x="152000" y="895158"/>
                  </a:cubicBezTo>
                </a:path>
              </a:pathLst>
            </a:custGeom>
            <a:noFill/>
            <a:ln w="7600" cap="flat">
              <a:solidFill>
                <a:srgbClr val="599F9A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510" name="FlexibleLine"/>
            <p:cNvSpPr/>
            <p:nvPr/>
          </p:nvSpPr>
          <p:spPr>
            <a:xfrm>
              <a:off x="2694800" y="1392838"/>
              <a:ext cx="152000" cy="439978"/>
            </a:xfrm>
            <a:custGeom>
              <a:rect l="l" t="t" r="r" b="b"/>
              <a:pathLst>
                <a:path w="152000" h="439978" fill="none">
                  <a:moveTo>
                    <a:pt x="0" y="0"/>
                  </a:moveTo>
                  <a:cubicBezTo>
                    <a:pt x="83600" y="-35198"/>
                    <a:pt x="68400" y="-404780"/>
                    <a:pt x="152000" y="-439978"/>
                  </a:cubicBezTo>
                </a:path>
              </a:pathLst>
            </a:custGeom>
            <a:noFill/>
            <a:ln w="7600" cap="flat">
              <a:solidFill>
                <a:srgbClr val="599F9A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514" name="FlexibleLine"/>
            <p:cNvSpPr/>
            <p:nvPr/>
          </p:nvSpPr>
          <p:spPr>
            <a:xfrm>
              <a:off x="2694800" y="1392844"/>
              <a:ext cx="152000" cy="158685"/>
            </a:xfrm>
            <a:custGeom>
              <a:rect l="l" t="t" r="r" b="b"/>
              <a:pathLst>
                <a:path w="152000" h="158685" fill="none">
                  <a:moveTo>
                    <a:pt x="0" y="0"/>
                  </a:moveTo>
                  <a:cubicBezTo>
                    <a:pt x="83600" y="-12695"/>
                    <a:pt x="68400" y="-145990"/>
                    <a:pt x="152000" y="-158685"/>
                  </a:cubicBezTo>
                </a:path>
              </a:pathLst>
            </a:custGeom>
            <a:noFill/>
            <a:ln w="7600" cap="flat">
              <a:solidFill>
                <a:srgbClr val="599F9A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594" name="FlexibleLine"/>
            <p:cNvSpPr/>
            <p:nvPr/>
          </p:nvSpPr>
          <p:spPr>
            <a:xfrm>
              <a:off x="2694800" y="2939951"/>
              <a:ext cx="152000" cy="510301"/>
            </a:xfrm>
            <a:custGeom>
              <a:rect l="l" t="t" r="r" b="b"/>
              <a:pathLst>
                <a:path w="152000" h="510301" fill="none">
                  <a:moveTo>
                    <a:pt x="0" y="0"/>
                  </a:moveTo>
                  <a:cubicBezTo>
                    <a:pt x="83600" y="-40824"/>
                    <a:pt x="68400" y="-469477"/>
                    <a:pt x="152000" y="-510301"/>
                  </a:cubicBezTo>
                </a:path>
              </a:pathLst>
            </a:custGeom>
            <a:noFill/>
            <a:ln w="7600" cap="flat">
              <a:solidFill>
                <a:srgbClr val="599F9A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598" name="FlexibleLine"/>
            <p:cNvSpPr/>
            <p:nvPr/>
          </p:nvSpPr>
          <p:spPr>
            <a:xfrm>
              <a:off x="2694800" y="2939949"/>
              <a:ext cx="152000" cy="52285"/>
            </a:xfrm>
            <a:custGeom>
              <a:rect l="l" t="t" r="r" b="b"/>
              <a:pathLst>
                <a:path w="152000" h="52283" fill="none">
                  <a:moveTo>
                    <a:pt x="0" y="0"/>
                  </a:moveTo>
                  <a:cubicBezTo>
                    <a:pt x="83600" y="4183"/>
                    <a:pt x="68400" y="48102"/>
                    <a:pt x="152000" y="52285"/>
                  </a:cubicBezTo>
                </a:path>
              </a:pathLst>
            </a:custGeom>
            <a:noFill/>
            <a:ln w="7600" cap="flat">
              <a:solidFill>
                <a:srgbClr val="599F9A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174" name="FlexibleLine"/>
            <p:cNvSpPr/>
            <p:nvPr/>
          </p:nvSpPr>
          <p:spPr>
            <a:xfrm>
              <a:off x="2694800" y="2939952"/>
              <a:ext cx="152000" cy="403901"/>
            </a:xfrm>
            <a:custGeom>
              <a:rect l="l" t="t" r="r" b="b"/>
              <a:pathLst>
                <a:path w="152000" h="403901" fill="none">
                  <a:moveTo>
                    <a:pt x="0" y="0"/>
                  </a:moveTo>
                  <a:cubicBezTo>
                    <a:pt x="83600" y="32312"/>
                    <a:pt x="68400" y="371589"/>
                    <a:pt x="152000" y="403901"/>
                  </a:cubicBezTo>
                </a:path>
              </a:pathLst>
            </a:custGeom>
            <a:noFill/>
            <a:ln w="7600" cap="flat">
              <a:solidFill>
                <a:srgbClr val="599F9A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142" name="FlexibleLine"/>
            <p:cNvSpPr/>
            <p:nvPr/>
          </p:nvSpPr>
          <p:spPr>
            <a:xfrm>
              <a:off x="794800" y="3439959"/>
              <a:ext cx="577600" cy="1395162"/>
            </a:xfrm>
            <a:custGeom>
              <a:rect l="l" t="t" r="r" b="b"/>
              <a:pathLst>
                <a:path w="577600" h="1395162" fill="none">
                  <a:moveTo>
                    <a:pt x="0" y="0"/>
                  </a:moveTo>
                  <a:cubicBezTo>
                    <a:pt x="317680" y="-111613"/>
                    <a:pt x="259920" y="-1283549"/>
                    <a:pt x="577600" y="-1395162"/>
                  </a:cubicBezTo>
                </a:path>
              </a:pathLst>
            </a:custGeom>
            <a:noFill/>
            <a:ln w="7600" cap="flat">
              <a:solidFill>
                <a:srgbClr val="599F9A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146" name="FlexibleLine"/>
            <p:cNvSpPr/>
            <p:nvPr/>
          </p:nvSpPr>
          <p:spPr>
            <a:xfrm>
              <a:off x="794800" y="3439955"/>
              <a:ext cx="577600" cy="1324840"/>
            </a:xfrm>
            <a:custGeom>
              <a:rect l="l" t="t" r="r" b="b"/>
              <a:pathLst>
                <a:path w="577600" h="1324840" fill="none">
                  <a:moveTo>
                    <a:pt x="0" y="0"/>
                  </a:moveTo>
                  <a:cubicBezTo>
                    <a:pt x="317680" y="105987"/>
                    <a:pt x="259920" y="1218850"/>
                    <a:pt x="577600" y="1324840"/>
                  </a:cubicBezTo>
                </a:path>
              </a:pathLst>
            </a:custGeom>
            <a:noFill/>
            <a:ln w="7600" cap="flat">
              <a:solidFill>
                <a:srgbClr val="599F9A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189" name="FlexibleLine"/>
            <p:cNvSpPr/>
            <p:nvPr/>
          </p:nvSpPr>
          <p:spPr>
            <a:xfrm>
              <a:off x="1950000" y="4764802"/>
              <a:ext cx="152000" cy="528890"/>
            </a:xfrm>
            <a:custGeom>
              <a:rect l="l" t="t" r="r" b="b"/>
              <a:pathLst>
                <a:path w="152000" h="528890" fill="none">
                  <a:moveTo>
                    <a:pt x="0" y="0"/>
                  </a:moveTo>
                  <a:cubicBezTo>
                    <a:pt x="83600" y="-42311"/>
                    <a:pt x="68400" y="-486579"/>
                    <a:pt x="152000" y="-528890"/>
                  </a:cubicBezTo>
                </a:path>
              </a:pathLst>
            </a:custGeom>
            <a:noFill/>
            <a:ln w="7600" cap="flat">
              <a:solidFill>
                <a:srgbClr val="599F9A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190" name="FlexibleLine"/>
            <p:cNvSpPr/>
            <p:nvPr/>
          </p:nvSpPr>
          <p:spPr>
            <a:xfrm>
              <a:off x="1950000" y="4764796"/>
              <a:ext cx="152000" cy="772092"/>
            </a:xfrm>
            <a:custGeom>
              <a:rect l="l" t="t" r="r" b="b"/>
              <a:pathLst>
                <a:path w="152000" h="772092" fill="none">
                  <a:moveTo>
                    <a:pt x="0" y="0"/>
                  </a:moveTo>
                  <a:cubicBezTo>
                    <a:pt x="83600" y="61767"/>
                    <a:pt x="68400" y="710323"/>
                    <a:pt x="152000" y="772092"/>
                  </a:cubicBezTo>
                </a:path>
              </a:pathLst>
            </a:custGeom>
            <a:noFill/>
            <a:ln w="7600" cap="flat">
              <a:solidFill>
                <a:srgbClr val="599F9A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194" name="FlexibleLine"/>
            <p:cNvSpPr/>
            <p:nvPr/>
          </p:nvSpPr>
          <p:spPr>
            <a:xfrm>
              <a:off x="3834800" y="952864"/>
              <a:ext cx="152000" cy="7600"/>
            </a:xfrm>
            <a:custGeom>
              <a:rect l="l" t="t" r="r" b="b"/>
              <a:pathLst>
                <a:path w="152000" h="7600" fill="none">
                  <a:moveTo>
                    <a:pt x="0" y="0"/>
                  </a:moveTo>
                  <a:cubicBezTo>
                    <a:pt x="83600" y="0"/>
                    <a:pt x="68400" y="0"/>
                    <a:pt x="152000" y="0"/>
                  </a:cubicBezTo>
                </a:path>
              </a:pathLst>
            </a:custGeom>
            <a:noFill/>
            <a:ln w="7600" cap="flat">
              <a:solidFill>
                <a:srgbClr val="599F9A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198" name="FlexibleLine"/>
            <p:cNvSpPr/>
            <p:nvPr/>
          </p:nvSpPr>
          <p:spPr>
            <a:xfrm>
              <a:off x="3637200" y="1234158"/>
              <a:ext cx="152000" cy="7600"/>
            </a:xfrm>
            <a:custGeom>
              <a:rect l="l" t="t" r="r" b="b"/>
              <a:pathLst>
                <a:path w="152000" h="7600" fill="none">
                  <a:moveTo>
                    <a:pt x="0" y="0"/>
                  </a:moveTo>
                  <a:cubicBezTo>
                    <a:pt x="83600" y="0"/>
                    <a:pt x="68400" y="0"/>
                    <a:pt x="152000" y="0"/>
                  </a:cubicBezTo>
                </a:path>
              </a:pathLst>
            </a:custGeom>
            <a:noFill/>
            <a:ln w="7600" cap="flat">
              <a:solidFill>
                <a:srgbClr val="599F9A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206" name="FlexibleLine"/>
            <p:cNvSpPr/>
            <p:nvPr/>
          </p:nvSpPr>
          <p:spPr>
            <a:xfrm>
              <a:off x="4123600" y="1726417"/>
              <a:ext cx="152000" cy="193846"/>
            </a:xfrm>
            <a:custGeom>
              <a:rect l="l" t="t" r="r" b="b"/>
              <a:pathLst>
                <a:path w="152000" h="193846" fill="none">
                  <a:moveTo>
                    <a:pt x="0" y="0"/>
                  </a:moveTo>
                  <a:cubicBezTo>
                    <a:pt x="83600" y="15508"/>
                    <a:pt x="68400" y="178339"/>
                    <a:pt x="152000" y="193846"/>
                  </a:cubicBezTo>
                </a:path>
              </a:pathLst>
            </a:custGeom>
            <a:noFill/>
            <a:ln w="7600" cap="flat">
              <a:solidFill>
                <a:srgbClr val="599F9A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210" name="FlexibleLine"/>
            <p:cNvSpPr/>
            <p:nvPr/>
          </p:nvSpPr>
          <p:spPr>
            <a:xfrm>
              <a:off x="4123600" y="2429650"/>
              <a:ext cx="152000" cy="210970"/>
            </a:xfrm>
            <a:custGeom>
              <a:rect l="l" t="t" r="r" b="b"/>
              <a:pathLst>
                <a:path w="152000" h="210967" fill="none">
                  <a:moveTo>
                    <a:pt x="0" y="0"/>
                  </a:moveTo>
                  <a:cubicBezTo>
                    <a:pt x="83600" y="-16878"/>
                    <a:pt x="68400" y="-194092"/>
                    <a:pt x="152000" y="-210970"/>
                  </a:cubicBezTo>
                </a:path>
              </a:pathLst>
            </a:custGeom>
            <a:noFill/>
            <a:ln w="7600" cap="flat">
              <a:solidFill>
                <a:srgbClr val="599F9A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214" name="FlexibleLine"/>
            <p:cNvSpPr/>
            <p:nvPr/>
          </p:nvSpPr>
          <p:spPr>
            <a:xfrm>
              <a:off x="4123600" y="2429652"/>
              <a:ext cx="152000" cy="193846"/>
            </a:xfrm>
            <a:custGeom>
              <a:rect l="l" t="t" r="r" b="b"/>
              <a:pathLst>
                <a:path w="152000" h="193846" fill="none">
                  <a:moveTo>
                    <a:pt x="0" y="0"/>
                  </a:moveTo>
                  <a:cubicBezTo>
                    <a:pt x="83600" y="15508"/>
                    <a:pt x="68400" y="178339"/>
                    <a:pt x="152000" y="193846"/>
                  </a:cubicBezTo>
                </a:path>
              </a:pathLst>
            </a:custGeom>
            <a:noFill/>
            <a:ln w="7600" cap="flat">
              <a:solidFill>
                <a:srgbClr val="599F9A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218" name="FlexibleLine"/>
            <p:cNvSpPr/>
            <p:nvPr/>
          </p:nvSpPr>
          <p:spPr>
            <a:xfrm>
              <a:off x="4123600" y="2992236"/>
              <a:ext cx="152000" cy="53200"/>
            </a:xfrm>
            <a:custGeom>
              <a:rect l="l" t="t" r="r" b="b"/>
              <a:pathLst>
                <a:path w="152000" h="53199" fill="none">
                  <a:moveTo>
                    <a:pt x="0" y="0"/>
                  </a:moveTo>
                  <a:cubicBezTo>
                    <a:pt x="83600" y="4256"/>
                    <a:pt x="68400" y="48944"/>
                    <a:pt x="152000" y="53200"/>
                  </a:cubicBezTo>
                </a:path>
              </a:pathLst>
            </a:custGeom>
            <a:noFill/>
            <a:ln w="7600" cap="flat">
              <a:solidFill>
                <a:srgbClr val="599F9A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222" name="FlexibleLine"/>
            <p:cNvSpPr/>
            <p:nvPr/>
          </p:nvSpPr>
          <p:spPr>
            <a:xfrm>
              <a:off x="4230000" y="3343850"/>
              <a:ext cx="152000" cy="7600"/>
            </a:xfrm>
            <a:custGeom>
              <a:rect l="l" t="t" r="r" b="b"/>
              <a:pathLst>
                <a:path w="152000" h="7600" fill="none">
                  <a:moveTo>
                    <a:pt x="0" y="0"/>
                  </a:moveTo>
                  <a:cubicBezTo>
                    <a:pt x="83600" y="0"/>
                    <a:pt x="68400" y="0"/>
                    <a:pt x="152000" y="0"/>
                  </a:cubicBezTo>
                </a:path>
              </a:pathLst>
            </a:custGeom>
            <a:noFill/>
            <a:ln w="7600" cap="flat">
              <a:solidFill>
                <a:srgbClr val="599F9A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226" name="FlexibleLine"/>
            <p:cNvSpPr/>
            <p:nvPr/>
          </p:nvSpPr>
          <p:spPr>
            <a:xfrm>
              <a:off x="4047600" y="3725605"/>
              <a:ext cx="152000" cy="7600"/>
            </a:xfrm>
            <a:custGeom>
              <a:rect l="l" t="t" r="r" b="b"/>
              <a:pathLst>
                <a:path w="152000" h="7600" fill="none">
                  <a:moveTo>
                    <a:pt x="0" y="0"/>
                  </a:moveTo>
                  <a:cubicBezTo>
                    <a:pt x="83600" y="0"/>
                    <a:pt x="68400" y="0"/>
                    <a:pt x="152000" y="0"/>
                  </a:cubicBezTo>
                </a:path>
              </a:pathLst>
            </a:custGeom>
            <a:noFill/>
            <a:ln w="7600" cap="flat">
              <a:solidFill>
                <a:srgbClr val="599F9A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230" name="FlexibleLine"/>
            <p:cNvSpPr/>
            <p:nvPr/>
          </p:nvSpPr>
          <p:spPr>
            <a:xfrm>
              <a:off x="3986800" y="4147550"/>
              <a:ext cx="152000" cy="140646"/>
            </a:xfrm>
            <a:custGeom>
              <a:rect l="l" t="t" r="r" b="b"/>
              <a:pathLst>
                <a:path w="152000" h="140646" fill="none">
                  <a:moveTo>
                    <a:pt x="0" y="0"/>
                  </a:moveTo>
                  <a:cubicBezTo>
                    <a:pt x="83600" y="-11252"/>
                    <a:pt x="68400" y="-129395"/>
                    <a:pt x="152000" y="-140646"/>
                  </a:cubicBezTo>
                </a:path>
              </a:pathLst>
            </a:custGeom>
            <a:noFill/>
            <a:ln w="7600" cap="flat">
              <a:solidFill>
                <a:srgbClr val="599F9A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234" name="FlexibleLine"/>
            <p:cNvSpPr/>
            <p:nvPr/>
          </p:nvSpPr>
          <p:spPr>
            <a:xfrm>
              <a:off x="3986800" y="4639809"/>
              <a:ext cx="152000" cy="53200"/>
            </a:xfrm>
            <a:custGeom>
              <a:rect l="l" t="t" r="r" b="b"/>
              <a:pathLst>
                <a:path w="152000" h="53199" fill="none">
                  <a:moveTo>
                    <a:pt x="0" y="0"/>
                  </a:moveTo>
                  <a:cubicBezTo>
                    <a:pt x="83600" y="4256"/>
                    <a:pt x="68400" y="48944"/>
                    <a:pt x="152000" y="53200"/>
                  </a:cubicBezTo>
                </a:path>
              </a:pathLst>
            </a:custGeom>
            <a:noFill/>
            <a:ln w="7600" cap="flat">
              <a:solidFill>
                <a:srgbClr val="599F9A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238" name="FlexibleLine"/>
            <p:cNvSpPr/>
            <p:nvPr/>
          </p:nvSpPr>
          <p:spPr>
            <a:xfrm>
              <a:off x="3986800" y="4147549"/>
              <a:ext cx="152000" cy="140646"/>
            </a:xfrm>
            <a:custGeom>
              <a:rect l="l" t="t" r="r" b="b"/>
              <a:pathLst>
                <a:path w="152000" h="140646" fill="none">
                  <a:moveTo>
                    <a:pt x="0" y="0"/>
                  </a:moveTo>
                  <a:cubicBezTo>
                    <a:pt x="83600" y="11252"/>
                    <a:pt x="68400" y="129395"/>
                    <a:pt x="152000" y="140646"/>
                  </a:cubicBezTo>
                </a:path>
              </a:pathLst>
            </a:custGeom>
            <a:noFill/>
            <a:ln w="7600" cap="flat">
              <a:solidFill>
                <a:srgbClr val="599F9A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254" name="FlexibleLine"/>
            <p:cNvSpPr/>
            <p:nvPr/>
          </p:nvSpPr>
          <p:spPr>
            <a:xfrm>
              <a:off x="2694800" y="1392839"/>
              <a:ext cx="152000" cy="333578"/>
            </a:xfrm>
            <a:custGeom>
              <a:rect l="l" t="t" r="r" b="b"/>
              <a:pathLst>
                <a:path w="152000" h="333578" fill="none">
                  <a:moveTo>
                    <a:pt x="0" y="0"/>
                  </a:moveTo>
                  <a:cubicBezTo>
                    <a:pt x="83600" y="26686"/>
                    <a:pt x="68400" y="306892"/>
                    <a:pt x="152000" y="333578"/>
                  </a:cubicBezTo>
                </a:path>
              </a:pathLst>
            </a:custGeom>
            <a:noFill/>
            <a:ln w="7600" cap="flat">
              <a:solidFill>
                <a:srgbClr val="599F9A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258" name="FlexibleLine"/>
            <p:cNvSpPr/>
            <p:nvPr/>
          </p:nvSpPr>
          <p:spPr>
            <a:xfrm>
              <a:off x="4123600" y="1726422"/>
              <a:ext cx="152000" cy="210970"/>
            </a:xfrm>
            <a:custGeom>
              <a:rect l="l" t="t" r="r" b="b"/>
              <a:pathLst>
                <a:path w="152000" h="210967" fill="none">
                  <a:moveTo>
                    <a:pt x="0" y="0"/>
                  </a:moveTo>
                  <a:cubicBezTo>
                    <a:pt x="83600" y="-16878"/>
                    <a:pt x="68400" y="-194092"/>
                    <a:pt x="152000" y="-210970"/>
                  </a:cubicBezTo>
                </a:path>
              </a:pathLst>
            </a:custGeom>
            <a:noFill/>
            <a:ln w="7600" cap="flat">
              <a:solidFill>
                <a:srgbClr val="599F9A"/>
              </a:solidFill>
              <a:bevel/>
            </a:ln>
          </p:spPr>
          <p:txBody>
            <a:bodyPr/>
            <a:lstStyle/>
            <a:p/>
          </p:txBody>
        </p:sp>
        <p:grpSp>
          <p:nvGrpSpPr>
            <p:cNvPr id="464" name="Main Idea"/>
            <p:cNvGrpSpPr/>
            <p:nvPr/>
          </p:nvGrpSpPr>
          <p:grpSpPr>
            <a:xfrm>
              <a:off x="521200" y="3196759"/>
              <a:ext cx="547200" cy="486400"/>
              <a:chOff x="521200" y="3196759"/>
              <a:chExt cx="547200" cy="486400"/>
            </a:xfrm>
          </p:grpSpPr>
          <p:sp>
            <p:nvSpPr>
              <p:cNvPr id="465" name="Rectangle balloon"/>
              <p:cNvSpPr/>
              <p:nvPr/>
            </p:nvSpPr>
            <p:spPr>
              <a:xfrm>
                <a:off x="521200" y="3196759"/>
                <a:ext cx="547200" cy="486400"/>
              </a:xfrm>
              <a:custGeom>
                <a:rect l="l" t="t" r="r" b="b"/>
                <a:pathLst>
                  <a:path w="547200" h="486400">
                    <a:moveTo>
                      <a:pt x="87552" y="0"/>
                    </a:moveTo>
                    <a:lnTo>
                      <a:pt x="459648" y="0"/>
                    </a:lnTo>
                    <a:cubicBezTo>
                      <a:pt x="508003" y="0"/>
                      <a:pt x="547200" y="39197"/>
                      <a:pt x="547200" y="87552"/>
                    </a:cubicBezTo>
                    <a:lnTo>
                      <a:pt x="547200" y="398848"/>
                    </a:lnTo>
                    <a:cubicBezTo>
                      <a:pt x="547200" y="447203"/>
                      <a:pt x="508003" y="486400"/>
                      <a:pt x="459648" y="486400"/>
                    </a:cubicBezTo>
                    <a:lnTo>
                      <a:pt x="87552" y="486400"/>
                    </a:lnTo>
                    <a:cubicBezTo>
                      <a:pt x="39197" y="486400"/>
                      <a:pt x="0" y="447203"/>
                      <a:pt x="0" y="398848"/>
                    </a:cubicBezTo>
                    <a:lnTo>
                      <a:pt x="0" y="87552"/>
                    </a:lnTo>
                    <a:cubicBezTo>
                      <a:pt x="0" y="39197"/>
                      <a:pt x="39197" y="0"/>
                      <a:pt x="87552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22800" cap="flat">
                <a:solidFill>
                  <a:srgbClr val="F23D45"/>
                </a:solidFill>
                <a:bevel/>
              </a:ln>
            </p:spPr>
            <p:txBody>
              <a:bodyPr/>
              <a:lstStyle/>
              <a:p/>
            </p:txBody>
          </p:sp>
          <p:sp>
            <p:nvSpPr>
              <p:cNvPr id="247" name="Text 247"/>
              <p:cNvSpPr txBox="1"/>
              <p:nvPr/>
            </p:nvSpPr>
            <p:spPr>
              <a:xfrm>
                <a:off x="566800" y="3249959"/>
                <a:ext cx="471200" cy="3800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C00000"/>
                    </a:solidFill>
                    <a:latin typeface="宋体"/>
                  </a:rPr>
                  <a:t>3</a:t>
                </a:r>
              </a:p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C00000"/>
                    </a:solidFill>
                    <a:latin typeface="宋体"/>
                  </a:rPr>
                  <a:t>领会</a:t>
                </a:r>
              </a:p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C00000"/>
                    </a:solidFill>
                    <a:latin typeface="宋体"/>
                  </a:rPr>
                  <a:t>科学思维</a:t>
                </a:r>
              </a:p>
            </p:txBody>
          </p:sp>
        </p:grpSp>
        <p:grpSp>
          <p:nvGrpSpPr>
            <p:cNvPr id="467" name="Main Topic"/>
            <p:cNvGrpSpPr/>
            <p:nvPr/>
          </p:nvGrpSpPr>
          <p:grpSpPr>
            <a:xfrm>
              <a:off x="2208400" y="1149638"/>
              <a:ext cx="486400" cy="243200"/>
              <a:chOff x="2208400" y="1149638"/>
              <a:chExt cx="486400" cy="243200"/>
            </a:xfrm>
          </p:grpSpPr>
          <p:sp>
            <p:nvSpPr>
              <p:cNvPr id="468" name="Rectangle balloon"/>
              <p:cNvSpPr/>
              <p:nvPr/>
            </p:nvSpPr>
            <p:spPr>
              <a:xfrm>
                <a:off x="2208400" y="1149638"/>
                <a:ext cx="486400" cy="243200"/>
              </a:xfrm>
              <a:custGeom>
                <a:rect l="l" t="t" r="r" b="b"/>
                <a:pathLst>
                  <a:path w="486400" h="243200" fill="none">
                    <a:moveTo>
                      <a:pt x="0" y="243200"/>
                    </a:moveTo>
                    <a:lnTo>
                      <a:pt x="486400" y="243200"/>
                    </a:lnTo>
                  </a:path>
                </a:pathLst>
              </a:custGeom>
              <a:noFill/>
              <a:ln w="7600" cap="flat">
                <a:solidFill>
                  <a:srgbClr val="599F9A"/>
                </a:solidFill>
                <a:bevel/>
              </a:ln>
            </p:spPr>
            <p:txBody>
              <a:bodyPr/>
              <a:lstStyle/>
              <a:p/>
            </p:txBody>
          </p:sp>
          <p:sp>
            <p:nvSpPr>
              <p:cNvPr id="248" name="Text 248"/>
              <p:cNvSpPr txBox="1"/>
              <p:nvPr/>
            </p:nvSpPr>
            <p:spPr>
              <a:xfrm>
                <a:off x="2200800" y="1142038"/>
                <a:ext cx="471200" cy="2736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316978"/>
                    </a:solidFill>
                    <a:latin typeface="宋体"/>
                  </a:rPr>
                  <a:t>科学思维</a:t>
                </a:r>
              </a:p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316978"/>
                    </a:solidFill>
                    <a:latin typeface="宋体"/>
                  </a:rPr>
                  <a:t>的含义</a:t>
                </a:r>
              </a:p>
            </p:txBody>
          </p:sp>
        </p:grpSp>
        <p:grpSp>
          <p:nvGrpSpPr>
            <p:cNvPr id="503" name="Main Topic"/>
            <p:cNvGrpSpPr/>
            <p:nvPr/>
          </p:nvGrpSpPr>
          <p:grpSpPr>
            <a:xfrm>
              <a:off x="2208400" y="2696755"/>
              <a:ext cx="486400" cy="243200"/>
              <a:chOff x="2208400" y="2696755"/>
              <a:chExt cx="486400" cy="243200"/>
            </a:xfrm>
          </p:grpSpPr>
          <p:sp>
            <p:nvSpPr>
              <p:cNvPr id="504" name="Rectangle balloon"/>
              <p:cNvSpPr/>
              <p:nvPr/>
            </p:nvSpPr>
            <p:spPr>
              <a:xfrm>
                <a:off x="2208400" y="2696755"/>
                <a:ext cx="486400" cy="243200"/>
              </a:xfrm>
              <a:custGeom>
                <a:rect l="l" t="t" r="r" b="b"/>
                <a:pathLst>
                  <a:path w="486400" h="243200" fill="none">
                    <a:moveTo>
                      <a:pt x="0" y="243200"/>
                    </a:moveTo>
                    <a:lnTo>
                      <a:pt x="486400" y="243200"/>
                    </a:lnTo>
                  </a:path>
                </a:pathLst>
              </a:custGeom>
              <a:noFill/>
              <a:ln w="7600" cap="flat">
                <a:solidFill>
                  <a:srgbClr val="599F9A"/>
                </a:solidFill>
                <a:bevel/>
              </a:ln>
            </p:spPr>
            <p:txBody>
              <a:bodyPr/>
              <a:lstStyle/>
              <a:p/>
            </p:txBody>
          </p:sp>
          <p:sp>
            <p:nvSpPr>
              <p:cNvPr id="249" name="Text 249"/>
              <p:cNvSpPr txBox="1"/>
              <p:nvPr/>
            </p:nvSpPr>
            <p:spPr>
              <a:xfrm>
                <a:off x="2200800" y="2689155"/>
                <a:ext cx="471200" cy="2736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316978"/>
                    </a:solidFill>
                    <a:latin typeface="宋体"/>
                  </a:rPr>
                  <a:t>科学思维</a:t>
                </a:r>
              </a:p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316978"/>
                    </a:solidFill>
                    <a:latin typeface="宋体"/>
                  </a:rPr>
                  <a:t>的特征</a:t>
                </a:r>
              </a:p>
            </p:txBody>
          </p:sp>
        </p:grpSp>
        <p:grpSp>
          <p:nvGrpSpPr>
            <p:cNvPr id="507" name="Sub Topic"/>
            <p:cNvGrpSpPr/>
            <p:nvPr/>
          </p:nvGrpSpPr>
          <p:grpSpPr>
            <a:xfrm>
              <a:off x="2846800" y="816064"/>
              <a:ext cx="988000" cy="136800"/>
              <a:chOff x="2846800" y="816064"/>
              <a:chExt cx="988000" cy="136800"/>
            </a:xfrm>
          </p:grpSpPr>
          <p:sp>
            <p:nvSpPr>
              <p:cNvPr id="508" name="Rectangle balloon"/>
              <p:cNvSpPr/>
              <p:nvPr/>
            </p:nvSpPr>
            <p:spPr>
              <a:xfrm>
                <a:off x="2846800" y="816064"/>
                <a:ext cx="988000" cy="136800"/>
              </a:xfrm>
              <a:custGeom>
                <a:rect l="l" t="t" r="r" b="b"/>
                <a:pathLst>
                  <a:path w="988000" h="136800" fill="none">
                    <a:moveTo>
                      <a:pt x="0" y="136800"/>
                    </a:moveTo>
                    <a:lnTo>
                      <a:pt x="988000" y="136800"/>
                    </a:lnTo>
                  </a:path>
                </a:pathLst>
              </a:custGeom>
              <a:noFill/>
              <a:ln w="7600" cap="flat">
                <a:solidFill>
                  <a:srgbClr val="599F9A"/>
                </a:solidFill>
                <a:bevel/>
              </a:ln>
            </p:spPr>
            <p:txBody>
              <a:bodyPr/>
              <a:lstStyle/>
              <a:p/>
            </p:txBody>
          </p:sp>
          <p:sp>
            <p:nvSpPr>
              <p:cNvPr id="250" name="Text 250"/>
              <p:cNvSpPr txBox="1"/>
              <p:nvPr/>
            </p:nvSpPr>
            <p:spPr>
              <a:xfrm>
                <a:off x="2839200" y="808464"/>
                <a:ext cx="965200" cy="1672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000000"/>
                    </a:solidFill>
                    <a:latin typeface="宋体"/>
                  </a:rPr>
                  <a:t>科学思维的基本条件</a:t>
                </a:r>
              </a:p>
            </p:txBody>
          </p:sp>
        </p:grpSp>
        <p:grpSp>
          <p:nvGrpSpPr>
            <p:cNvPr id="511" name="Sub Topic"/>
            <p:cNvGrpSpPr/>
            <p:nvPr/>
          </p:nvGrpSpPr>
          <p:grpSpPr>
            <a:xfrm>
              <a:off x="2846800" y="1097358"/>
              <a:ext cx="790400" cy="136800"/>
              <a:chOff x="2846800" y="1097358"/>
              <a:chExt cx="790400" cy="136800"/>
            </a:xfrm>
          </p:grpSpPr>
          <p:sp>
            <p:nvSpPr>
              <p:cNvPr id="512" name="Rectangle balloon"/>
              <p:cNvSpPr/>
              <p:nvPr/>
            </p:nvSpPr>
            <p:spPr>
              <a:xfrm>
                <a:off x="2846800" y="1097358"/>
                <a:ext cx="790400" cy="136800"/>
              </a:xfrm>
              <a:custGeom>
                <a:rect l="l" t="t" r="r" b="b"/>
                <a:pathLst>
                  <a:path w="790400" h="136800" fill="none">
                    <a:moveTo>
                      <a:pt x="0" y="136800"/>
                    </a:moveTo>
                    <a:lnTo>
                      <a:pt x="790400" y="136800"/>
                    </a:lnTo>
                  </a:path>
                </a:pathLst>
              </a:custGeom>
              <a:noFill/>
              <a:ln w="7600" cap="flat">
                <a:solidFill>
                  <a:srgbClr val="599F9A"/>
                </a:solidFill>
                <a:bevel/>
              </a:ln>
            </p:spPr>
            <p:txBody>
              <a:bodyPr/>
              <a:lstStyle/>
              <a:p/>
            </p:txBody>
          </p:sp>
          <p:sp>
            <p:nvSpPr>
              <p:cNvPr id="251" name="Text 251"/>
              <p:cNvSpPr txBox="1"/>
              <p:nvPr/>
            </p:nvSpPr>
            <p:spPr>
              <a:xfrm>
                <a:off x="2839200" y="1089758"/>
                <a:ext cx="767600" cy="1672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000000"/>
                    </a:solidFill>
                    <a:latin typeface="宋体"/>
                  </a:rPr>
                  <a:t>科学思维的含义</a:t>
                </a:r>
              </a:p>
            </p:txBody>
          </p:sp>
        </p:grpSp>
        <p:grpSp>
          <p:nvGrpSpPr>
            <p:cNvPr id="591" name="Sub Topic"/>
            <p:cNvGrpSpPr/>
            <p:nvPr/>
          </p:nvGrpSpPr>
          <p:grpSpPr>
            <a:xfrm>
              <a:off x="2846800" y="2292853"/>
              <a:ext cx="1276800" cy="136800"/>
              <a:chOff x="2846800" y="2292853"/>
              <a:chExt cx="1276800" cy="136800"/>
            </a:xfrm>
          </p:grpSpPr>
          <p:sp>
            <p:nvSpPr>
              <p:cNvPr id="592" name="Rectangle balloon"/>
              <p:cNvSpPr/>
              <p:nvPr/>
            </p:nvSpPr>
            <p:spPr>
              <a:xfrm>
                <a:off x="2846800" y="2292853"/>
                <a:ext cx="1276800" cy="136800"/>
              </a:xfrm>
              <a:custGeom>
                <a:rect l="l" t="t" r="r" b="b"/>
                <a:pathLst>
                  <a:path w="1276800" h="136800" fill="none">
                    <a:moveTo>
                      <a:pt x="0" y="136800"/>
                    </a:moveTo>
                    <a:lnTo>
                      <a:pt x="1276800" y="136800"/>
                    </a:lnTo>
                  </a:path>
                </a:pathLst>
              </a:custGeom>
              <a:noFill/>
              <a:ln w="7600" cap="flat">
                <a:solidFill>
                  <a:srgbClr val="599F9A"/>
                </a:solidFill>
                <a:bevel/>
              </a:ln>
            </p:spPr>
            <p:txBody>
              <a:bodyPr/>
              <a:lstStyle/>
              <a:p/>
            </p:txBody>
          </p:sp>
          <p:sp>
            <p:nvSpPr>
              <p:cNvPr id="252" name="Text 252"/>
              <p:cNvSpPr txBox="1"/>
              <p:nvPr/>
            </p:nvSpPr>
            <p:spPr>
              <a:xfrm>
                <a:off x="2839200" y="2285253"/>
                <a:ext cx="1261600" cy="1672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000000"/>
                    </a:solidFill>
                    <a:latin typeface="宋体"/>
                  </a:rPr>
                  <a:t>科学思维追求认识的客观性</a:t>
                </a:r>
              </a:p>
            </p:txBody>
          </p:sp>
        </p:grpSp>
        <p:grpSp>
          <p:nvGrpSpPr>
            <p:cNvPr id="595" name="Sub Topic"/>
            <p:cNvGrpSpPr/>
            <p:nvPr/>
          </p:nvGrpSpPr>
          <p:grpSpPr>
            <a:xfrm>
              <a:off x="2846800" y="2855436"/>
              <a:ext cx="1276800" cy="136800"/>
              <a:chOff x="2846800" y="2855436"/>
              <a:chExt cx="1276800" cy="136800"/>
            </a:xfrm>
          </p:grpSpPr>
          <p:sp>
            <p:nvSpPr>
              <p:cNvPr id="596" name="Rectangle balloon"/>
              <p:cNvSpPr/>
              <p:nvPr/>
            </p:nvSpPr>
            <p:spPr>
              <a:xfrm>
                <a:off x="2846800" y="2855436"/>
                <a:ext cx="1276800" cy="136800"/>
              </a:xfrm>
              <a:custGeom>
                <a:rect l="l" t="t" r="r" b="b"/>
                <a:pathLst>
                  <a:path w="1276800" h="136800" fill="none">
                    <a:moveTo>
                      <a:pt x="0" y="136800"/>
                    </a:moveTo>
                    <a:lnTo>
                      <a:pt x="1276800" y="136800"/>
                    </a:lnTo>
                  </a:path>
                </a:pathLst>
              </a:custGeom>
              <a:noFill/>
              <a:ln w="7600" cap="flat">
                <a:solidFill>
                  <a:srgbClr val="599F9A"/>
                </a:solidFill>
                <a:bevel/>
              </a:ln>
            </p:spPr>
            <p:txBody>
              <a:bodyPr/>
              <a:lstStyle/>
              <a:p/>
            </p:txBody>
          </p:sp>
          <p:sp>
            <p:nvSpPr>
              <p:cNvPr id="253" name="Text 253"/>
              <p:cNvSpPr txBox="1"/>
              <p:nvPr/>
            </p:nvSpPr>
            <p:spPr>
              <a:xfrm>
                <a:off x="2839200" y="2847836"/>
                <a:ext cx="1261600" cy="1672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000000"/>
                    </a:solidFill>
                    <a:latin typeface="宋体"/>
                  </a:rPr>
                  <a:t>科学思维的结果具有预见性</a:t>
                </a:r>
              </a:p>
            </p:txBody>
          </p:sp>
        </p:grpSp>
        <p:grpSp>
          <p:nvGrpSpPr>
            <p:cNvPr id="171" name="Sub Topic"/>
            <p:cNvGrpSpPr/>
            <p:nvPr/>
          </p:nvGrpSpPr>
          <p:grpSpPr>
            <a:xfrm>
              <a:off x="2846800" y="3207050"/>
              <a:ext cx="1383200" cy="136800"/>
              <a:chOff x="2846800" y="3207050"/>
              <a:chExt cx="1383200" cy="136800"/>
            </a:xfrm>
          </p:grpSpPr>
          <p:sp>
            <p:nvSpPr>
              <p:cNvPr id="172" name="Rectangle balloon"/>
              <p:cNvSpPr/>
              <p:nvPr/>
            </p:nvSpPr>
            <p:spPr>
              <a:xfrm>
                <a:off x="2846800" y="3207050"/>
                <a:ext cx="1383200" cy="136800"/>
              </a:xfrm>
              <a:custGeom>
                <a:rect l="l" t="t" r="r" b="b"/>
                <a:pathLst>
                  <a:path w="1383200" h="136800" fill="none">
                    <a:moveTo>
                      <a:pt x="0" y="136800"/>
                    </a:moveTo>
                    <a:lnTo>
                      <a:pt x="1383200" y="136800"/>
                    </a:lnTo>
                  </a:path>
                </a:pathLst>
              </a:custGeom>
              <a:noFill/>
              <a:ln w="7600" cap="flat">
                <a:solidFill>
                  <a:srgbClr val="599F9A"/>
                </a:solidFill>
                <a:bevel/>
              </a:ln>
            </p:spPr>
            <p:txBody>
              <a:bodyPr/>
              <a:lstStyle/>
              <a:p/>
            </p:txBody>
          </p:sp>
          <p:sp>
            <p:nvSpPr>
              <p:cNvPr id="599" name="Text 254"/>
              <p:cNvSpPr txBox="1"/>
              <p:nvPr/>
            </p:nvSpPr>
            <p:spPr>
              <a:xfrm>
                <a:off x="2839200" y="3199450"/>
                <a:ext cx="1360400" cy="1672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000000"/>
                    </a:solidFill>
                    <a:latin typeface="宋体"/>
                  </a:rPr>
                  <a:t>科学思维的结果具有可检验性</a:t>
                </a:r>
              </a:p>
            </p:txBody>
          </p:sp>
        </p:grpSp>
        <p:grpSp>
          <p:nvGrpSpPr>
            <p:cNvPr id="139" name="Main Topic"/>
            <p:cNvGrpSpPr/>
            <p:nvPr/>
          </p:nvGrpSpPr>
          <p:grpSpPr>
            <a:xfrm>
              <a:off x="1372400" y="1816797"/>
              <a:ext cx="684000" cy="456000"/>
              <a:chOff x="1372400" y="1816797"/>
              <a:chExt cx="684000" cy="456000"/>
            </a:xfrm>
          </p:grpSpPr>
          <p:sp>
            <p:nvSpPr>
              <p:cNvPr id="140" name="Rectangle balloon"/>
              <p:cNvSpPr/>
              <p:nvPr/>
            </p:nvSpPr>
            <p:spPr>
              <a:xfrm>
                <a:off x="1372400" y="1816797"/>
                <a:ext cx="684000" cy="456000"/>
              </a:xfrm>
              <a:custGeom>
                <a:rect l="l" t="t" r="r" b="b"/>
                <a:pathLst>
                  <a:path w="684000" h="456000">
                    <a:moveTo>
                      <a:pt x="82080" y="0"/>
                    </a:moveTo>
                    <a:lnTo>
                      <a:pt x="601920" y="0"/>
                    </a:lnTo>
                    <a:cubicBezTo>
                      <a:pt x="647252" y="0"/>
                      <a:pt x="684000" y="36747"/>
                      <a:pt x="684000" y="82080"/>
                    </a:cubicBezTo>
                    <a:lnTo>
                      <a:pt x="684000" y="373920"/>
                    </a:lnTo>
                    <a:cubicBezTo>
                      <a:pt x="684000" y="419252"/>
                      <a:pt x="647252" y="456000"/>
                      <a:pt x="601920" y="456000"/>
                    </a:cubicBezTo>
                    <a:lnTo>
                      <a:pt x="82080" y="456000"/>
                    </a:lnTo>
                    <a:cubicBezTo>
                      <a:pt x="36747" y="456000"/>
                      <a:pt x="0" y="419252"/>
                      <a:pt x="0" y="373920"/>
                    </a:cubicBezTo>
                    <a:lnTo>
                      <a:pt x="0" y="82080"/>
                    </a:lnTo>
                    <a:cubicBezTo>
                      <a:pt x="0" y="36747"/>
                      <a:pt x="36747" y="0"/>
                      <a:pt x="8208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7600" cap="flat">
                <a:solidFill>
                  <a:srgbClr val="FFFFFF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255" name="Text 255"/>
              <p:cNvSpPr txBox="1"/>
              <p:nvPr/>
            </p:nvSpPr>
            <p:spPr>
              <a:xfrm>
                <a:off x="1402800" y="1854797"/>
                <a:ext cx="630800" cy="380000"/>
              </a:xfrm>
              <a:prstGeom prst="rect">
                <a:avLst/>
              </a:prstGeom>
              <a:noFill/>
            </p:spPr>
            <p:txBody>
              <a:bodyPr wrap="square" lIns="36000" tIns="0" rIns="3600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498480"/>
                    </a:solidFill>
                    <a:latin typeface="宋体"/>
                  </a:rPr>
                  <a:t>3.1</a:t>
                </a:r>
              </a:p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498480"/>
                    </a:solidFill>
                    <a:latin typeface="宋体"/>
                  </a:rPr>
                  <a:t>科学思维的</a:t>
                </a:r>
              </a:p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498480"/>
                    </a:solidFill>
                    <a:latin typeface="宋体"/>
                  </a:rPr>
                  <a:t>含义与特征</a:t>
                </a:r>
              </a:p>
            </p:txBody>
          </p:sp>
        </p:grpSp>
        <p:grpSp>
          <p:nvGrpSpPr>
            <p:cNvPr id="143" name="Main Topic"/>
            <p:cNvGrpSpPr/>
            <p:nvPr/>
          </p:nvGrpSpPr>
          <p:grpSpPr>
            <a:xfrm>
              <a:off x="1372400" y="4483599"/>
              <a:ext cx="577600" cy="562400"/>
              <a:chOff x="1372400" y="4483599"/>
              <a:chExt cx="577600" cy="562400"/>
            </a:xfrm>
          </p:grpSpPr>
          <p:sp>
            <p:nvSpPr>
              <p:cNvPr id="144" name="Rectangle balloon"/>
              <p:cNvSpPr/>
              <p:nvPr/>
            </p:nvSpPr>
            <p:spPr>
              <a:xfrm>
                <a:off x="1372400" y="4483599"/>
                <a:ext cx="577600" cy="562400"/>
              </a:xfrm>
              <a:custGeom>
                <a:rect l="l" t="t" r="r" b="b"/>
                <a:pathLst>
                  <a:path w="577600" h="562400">
                    <a:moveTo>
                      <a:pt x="91200" y="0"/>
                    </a:moveTo>
                    <a:lnTo>
                      <a:pt x="486400" y="0"/>
                    </a:lnTo>
                    <a:cubicBezTo>
                      <a:pt x="536770" y="0"/>
                      <a:pt x="577600" y="40830"/>
                      <a:pt x="577600" y="91200"/>
                    </a:cubicBezTo>
                    <a:lnTo>
                      <a:pt x="577600" y="471200"/>
                    </a:lnTo>
                    <a:cubicBezTo>
                      <a:pt x="577600" y="521570"/>
                      <a:pt x="536770" y="562400"/>
                      <a:pt x="486400" y="562400"/>
                    </a:cubicBezTo>
                    <a:lnTo>
                      <a:pt x="91200" y="562400"/>
                    </a:lnTo>
                    <a:cubicBezTo>
                      <a:pt x="40830" y="562400"/>
                      <a:pt x="0" y="521570"/>
                      <a:pt x="0" y="471200"/>
                    </a:cubicBezTo>
                    <a:lnTo>
                      <a:pt x="0" y="91200"/>
                    </a:lnTo>
                    <a:cubicBezTo>
                      <a:pt x="0" y="40830"/>
                      <a:pt x="40830" y="0"/>
                      <a:pt x="9120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7600" cap="flat">
                <a:solidFill>
                  <a:srgbClr val="FFFFFF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256" name="Text 256"/>
              <p:cNvSpPr txBox="1"/>
              <p:nvPr/>
            </p:nvSpPr>
            <p:spPr>
              <a:xfrm>
                <a:off x="1402800" y="4521599"/>
                <a:ext cx="532000" cy="486400"/>
              </a:xfrm>
              <a:prstGeom prst="rect">
                <a:avLst/>
              </a:prstGeom>
              <a:noFill/>
            </p:spPr>
            <p:txBody>
              <a:bodyPr wrap="square" lIns="36000" tIns="0" rIns="3600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498480"/>
                    </a:solidFill>
                    <a:latin typeface="宋体"/>
                  </a:rPr>
                  <a:t>3.2</a:t>
                </a:r>
              </a:p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498480"/>
                    </a:solidFill>
                    <a:latin typeface="宋体"/>
                  </a:rPr>
                  <a:t>学习</a:t>
                </a:r>
              </a:p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498480"/>
                    </a:solidFill>
                    <a:latin typeface="宋体"/>
                  </a:rPr>
                  <a:t>科学思维</a:t>
                </a:r>
              </a:p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498480"/>
                    </a:solidFill>
                    <a:latin typeface="宋体"/>
                  </a:rPr>
                  <a:t>的意义</a:t>
                </a:r>
              </a:p>
            </p:txBody>
          </p:sp>
        </p:grpSp>
        <p:sp>
          <p:nvSpPr>
            <p:cNvPr id="148" name="FlexibleLine"/>
            <p:cNvSpPr/>
            <p:nvPr/>
          </p:nvSpPr>
          <p:spPr>
            <a:xfrm>
              <a:off x="2953200" y="5536884"/>
              <a:ext cx="152000" cy="421939"/>
            </a:xfrm>
            <a:custGeom>
              <a:rect l="l" t="t" r="r" b="b"/>
              <a:pathLst>
                <a:path w="152000" h="421939" fill="none">
                  <a:moveTo>
                    <a:pt x="0" y="0"/>
                  </a:moveTo>
                  <a:cubicBezTo>
                    <a:pt x="83600" y="-33755"/>
                    <a:pt x="68400" y="-388184"/>
                    <a:pt x="152000" y="-421939"/>
                  </a:cubicBezTo>
                </a:path>
              </a:pathLst>
            </a:custGeom>
            <a:noFill/>
            <a:ln w="7600" cap="flat">
              <a:solidFill>
                <a:srgbClr val="599F9A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149" name="FlexibleLine"/>
            <p:cNvSpPr/>
            <p:nvPr/>
          </p:nvSpPr>
          <p:spPr>
            <a:xfrm>
              <a:off x="2953200" y="4235910"/>
              <a:ext cx="152000" cy="510301"/>
            </a:xfrm>
            <a:custGeom>
              <a:rect l="l" t="t" r="r" b="b"/>
              <a:pathLst>
                <a:path w="152000" h="510301" fill="none">
                  <a:moveTo>
                    <a:pt x="0" y="0"/>
                  </a:moveTo>
                  <a:cubicBezTo>
                    <a:pt x="83600" y="-40824"/>
                    <a:pt x="68400" y="-469477"/>
                    <a:pt x="152000" y="-510301"/>
                  </a:cubicBezTo>
                </a:path>
              </a:pathLst>
            </a:custGeom>
            <a:noFill/>
            <a:ln w="7600" cap="flat">
              <a:solidFill>
                <a:srgbClr val="599F9A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150" name="FlexibleLine"/>
            <p:cNvSpPr/>
            <p:nvPr/>
          </p:nvSpPr>
          <p:spPr>
            <a:xfrm>
              <a:off x="2953200" y="4235909"/>
              <a:ext cx="152000" cy="88361"/>
            </a:xfrm>
            <a:custGeom>
              <a:rect l="l" t="t" r="r" b="b"/>
              <a:pathLst>
                <a:path w="152000" h="88361" fill="none">
                  <a:moveTo>
                    <a:pt x="0" y="0"/>
                  </a:moveTo>
                  <a:cubicBezTo>
                    <a:pt x="83600" y="-7069"/>
                    <a:pt x="68400" y="-81293"/>
                    <a:pt x="152000" y="-88361"/>
                  </a:cubicBezTo>
                </a:path>
              </a:pathLst>
            </a:custGeom>
            <a:noFill/>
            <a:ln w="7600" cap="flat">
              <a:solidFill>
                <a:srgbClr val="599F9A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151" name="FlexibleLine"/>
            <p:cNvSpPr/>
            <p:nvPr/>
          </p:nvSpPr>
          <p:spPr>
            <a:xfrm>
              <a:off x="2953200" y="4235912"/>
              <a:ext cx="152000" cy="403901"/>
            </a:xfrm>
            <a:custGeom>
              <a:rect l="l" t="t" r="r" b="b"/>
              <a:pathLst>
                <a:path w="152000" h="403901" fill="none">
                  <a:moveTo>
                    <a:pt x="0" y="0"/>
                  </a:moveTo>
                  <a:cubicBezTo>
                    <a:pt x="83600" y="32312"/>
                    <a:pt x="68400" y="371589"/>
                    <a:pt x="152000" y="403901"/>
                  </a:cubicBezTo>
                </a:path>
              </a:pathLst>
            </a:custGeom>
            <a:noFill/>
            <a:ln w="7600" cap="flat">
              <a:solidFill>
                <a:srgbClr val="599F9A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152" name="FlexibleLine"/>
            <p:cNvSpPr/>
            <p:nvPr/>
          </p:nvSpPr>
          <p:spPr>
            <a:xfrm>
              <a:off x="2953200" y="5536890"/>
              <a:ext cx="152000" cy="7600"/>
            </a:xfrm>
            <a:custGeom>
              <a:rect l="l" t="t" r="r" b="b"/>
              <a:pathLst>
                <a:path w="152000" h="7600" fill="none">
                  <a:moveTo>
                    <a:pt x="0" y="0"/>
                  </a:moveTo>
                  <a:cubicBezTo>
                    <a:pt x="83600" y="0"/>
                    <a:pt x="68400" y="0"/>
                    <a:pt x="152000" y="0"/>
                  </a:cubicBezTo>
                </a:path>
              </a:pathLst>
            </a:custGeom>
            <a:noFill/>
            <a:ln w="7600" cap="flat">
              <a:solidFill>
                <a:srgbClr val="599F9A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153" name="FlexibleLine"/>
            <p:cNvSpPr/>
            <p:nvPr/>
          </p:nvSpPr>
          <p:spPr>
            <a:xfrm>
              <a:off x="2953200" y="5536889"/>
              <a:ext cx="152000" cy="421939"/>
            </a:xfrm>
            <a:custGeom>
              <a:rect l="l" t="t" r="r" b="b"/>
              <a:pathLst>
                <a:path w="152000" h="421939" fill="none">
                  <a:moveTo>
                    <a:pt x="0" y="0"/>
                  </a:moveTo>
                  <a:cubicBezTo>
                    <a:pt x="83600" y="33755"/>
                    <a:pt x="68400" y="388184"/>
                    <a:pt x="152000" y="421939"/>
                  </a:cubicBezTo>
                </a:path>
              </a:pathLst>
            </a:custGeom>
            <a:noFill/>
            <a:ln w="7600" cap="flat">
              <a:solidFill>
                <a:srgbClr val="599F9A"/>
              </a:solidFill>
              <a:bevel/>
            </a:ln>
          </p:spPr>
          <p:txBody>
            <a:bodyPr/>
            <a:lstStyle/>
            <a:p/>
          </p:txBody>
        </p:sp>
        <p:grpSp>
          <p:nvGrpSpPr>
            <p:cNvPr id="154" name="Main Topic 3"/>
            <p:cNvGrpSpPr/>
            <p:nvPr/>
          </p:nvGrpSpPr>
          <p:grpSpPr>
            <a:xfrm>
              <a:off x="2102000" y="3992707"/>
              <a:ext cx="851200" cy="243200"/>
              <a:chOff x="2102000" y="3992707"/>
              <a:chExt cx="851200" cy="243200"/>
            </a:xfrm>
          </p:grpSpPr>
          <p:grpSp>
            <p:nvGrpSpPr>
              <p:cNvPr id="155" name=""/>
              <p:cNvGrpSpPr/>
              <p:nvPr/>
            </p:nvGrpSpPr>
            <p:grpSpPr>
              <a:xfrm>
                <a:off x="2102000" y="3992707"/>
                <a:ext cx="851200" cy="243200"/>
                <a:chOff x="2102000" y="3992707"/>
                <a:chExt cx="851200" cy="243200"/>
              </a:xfrm>
            </p:grpSpPr>
            <p:sp>
              <p:nvSpPr>
                <p:cNvPr id="156" name=""/>
                <p:cNvSpPr/>
                <p:nvPr/>
              </p:nvSpPr>
              <p:spPr>
                <a:xfrm>
                  <a:off x="2102000" y="3992707"/>
                  <a:ext cx="851200" cy="243200"/>
                </a:xfrm>
                <a:custGeom>
                  <a:rect l="l" t="t" r="r" b="b"/>
                  <a:pathLst>
                    <a:path w="851199" h="243200" fill="none">
                      <a:moveTo>
                        <a:pt x="0" y="243200"/>
                      </a:moveTo>
                      <a:lnTo>
                        <a:pt x="851200" y="243200"/>
                      </a:lnTo>
                    </a:path>
                  </a:pathLst>
                </a:custGeom>
                <a:noFill/>
                <a:ln w="7600" cap="flat">
                  <a:solidFill>
                    <a:srgbClr val="599F9A"/>
                  </a:solidFill>
                  <a:bevel/>
                </a:ln>
              </p:spPr>
              <p:txBody>
                <a:bodyPr/>
                <a:lstStyle/>
                <a:p/>
              </p:txBody>
            </p:sp>
          </p:grpSp>
          <p:sp>
            <p:nvSpPr>
              <p:cNvPr id="257" name="Text 257"/>
              <p:cNvSpPr txBox="1"/>
              <p:nvPr/>
            </p:nvSpPr>
            <p:spPr>
              <a:xfrm>
                <a:off x="2094400" y="3985107"/>
                <a:ext cx="828400" cy="273600"/>
              </a:xfrm>
              <a:prstGeom prst="rect">
                <a:avLst/>
              </a:prstGeom>
              <a:noFill/>
            </p:spPr>
            <p:txBody>
              <a:bodyPr wrap="square" lIns="36000" tIns="0" rIns="3600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316978"/>
                    </a:solidFill>
                    <a:latin typeface="宋体"/>
                  </a:rPr>
                  <a:t>学习科学思维</a:t>
                </a:r>
              </a:p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316978"/>
                    </a:solidFill>
                    <a:latin typeface="宋体"/>
                  </a:rPr>
                  <a:t>的思维素养意义</a:t>
                </a:r>
              </a:p>
            </p:txBody>
          </p:sp>
        </p:grpSp>
        <p:grpSp>
          <p:nvGrpSpPr>
            <p:cNvPr id="157" name="Main Topic 3"/>
            <p:cNvGrpSpPr/>
            <p:nvPr/>
          </p:nvGrpSpPr>
          <p:grpSpPr>
            <a:xfrm>
              <a:off x="2102000" y="5293690"/>
              <a:ext cx="851200" cy="243200"/>
              <a:chOff x="2102000" y="5293690"/>
              <a:chExt cx="851200" cy="243200"/>
            </a:xfrm>
          </p:grpSpPr>
          <p:grpSp>
            <p:nvGrpSpPr>
              <p:cNvPr id="158" name=""/>
              <p:cNvGrpSpPr/>
              <p:nvPr/>
            </p:nvGrpSpPr>
            <p:grpSpPr>
              <a:xfrm>
                <a:off x="2102000" y="5293690"/>
                <a:ext cx="851200" cy="243200"/>
                <a:chOff x="2102000" y="5293690"/>
                <a:chExt cx="851200" cy="243200"/>
              </a:xfrm>
            </p:grpSpPr>
            <p:sp>
              <p:nvSpPr>
                <p:cNvPr id="159" name=""/>
                <p:cNvSpPr/>
                <p:nvPr/>
              </p:nvSpPr>
              <p:spPr>
                <a:xfrm>
                  <a:off x="2102000" y="5293690"/>
                  <a:ext cx="851200" cy="243200"/>
                </a:xfrm>
                <a:custGeom>
                  <a:rect l="l" t="t" r="r" b="b"/>
                  <a:pathLst>
                    <a:path w="851199" h="243200" fill="none">
                      <a:moveTo>
                        <a:pt x="0" y="243200"/>
                      </a:moveTo>
                      <a:lnTo>
                        <a:pt x="851200" y="243200"/>
                      </a:lnTo>
                    </a:path>
                  </a:pathLst>
                </a:custGeom>
                <a:noFill/>
                <a:ln w="7600" cap="flat">
                  <a:solidFill>
                    <a:srgbClr val="599F9A"/>
                  </a:solidFill>
                  <a:bevel/>
                </a:ln>
              </p:spPr>
              <p:txBody>
                <a:bodyPr/>
                <a:lstStyle/>
                <a:p/>
              </p:txBody>
            </p:sp>
          </p:grpSp>
          <p:sp>
            <p:nvSpPr>
              <p:cNvPr id="600" name="Text 258"/>
              <p:cNvSpPr txBox="1"/>
              <p:nvPr/>
            </p:nvSpPr>
            <p:spPr>
              <a:xfrm>
                <a:off x="2094400" y="5286090"/>
                <a:ext cx="828400" cy="273600"/>
              </a:xfrm>
              <a:prstGeom prst="rect">
                <a:avLst/>
              </a:prstGeom>
              <a:noFill/>
            </p:spPr>
            <p:txBody>
              <a:bodyPr wrap="square" lIns="36000" tIns="0" rIns="3600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316978"/>
                    </a:solidFill>
                    <a:latin typeface="宋体"/>
                  </a:rPr>
                  <a:t>学习科学思维</a:t>
                </a:r>
              </a:p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316978"/>
                    </a:solidFill>
                    <a:latin typeface="宋体"/>
                  </a:rPr>
                  <a:t>的思想政治意义</a:t>
                </a:r>
              </a:p>
            </p:txBody>
          </p:sp>
        </p:grpSp>
        <p:grpSp>
          <p:nvGrpSpPr>
            <p:cNvPr id="163" name="Sub Topic 3"/>
            <p:cNvGrpSpPr/>
            <p:nvPr/>
          </p:nvGrpSpPr>
          <p:grpSpPr>
            <a:xfrm>
              <a:off x="3105200" y="4871746"/>
              <a:ext cx="4012800" cy="243200"/>
              <a:chOff x="3105200" y="4871746"/>
              <a:chExt cx="4012800" cy="243200"/>
            </a:xfrm>
          </p:grpSpPr>
          <p:grpSp>
            <p:nvGrpSpPr>
              <p:cNvPr id="164" name=""/>
              <p:cNvGrpSpPr/>
              <p:nvPr/>
            </p:nvGrpSpPr>
            <p:grpSpPr>
              <a:xfrm>
                <a:off x="3105200" y="4871746"/>
                <a:ext cx="4012800" cy="243200"/>
                <a:chOff x="3105200" y="4871746"/>
                <a:chExt cx="4012800" cy="243200"/>
              </a:xfrm>
            </p:grpSpPr>
            <p:sp>
              <p:nvSpPr>
                <p:cNvPr id="165" name=""/>
                <p:cNvSpPr/>
                <p:nvPr/>
              </p:nvSpPr>
              <p:spPr>
                <a:xfrm>
                  <a:off x="3105200" y="4871746"/>
                  <a:ext cx="4012800" cy="243200"/>
                </a:xfrm>
                <a:custGeom>
                  <a:rect l="l" t="t" r="r" b="b"/>
                  <a:pathLst>
                    <a:path w="4012800" h="243200" fill="none">
                      <a:moveTo>
                        <a:pt x="0" y="243200"/>
                      </a:moveTo>
                      <a:lnTo>
                        <a:pt x="4012800" y="243200"/>
                      </a:lnTo>
                    </a:path>
                  </a:pathLst>
                </a:custGeom>
                <a:noFill/>
                <a:ln w="7600" cap="flat">
                  <a:solidFill>
                    <a:srgbClr val="599F9A"/>
                  </a:solidFill>
                  <a:bevel/>
                </a:ln>
              </p:spPr>
              <p:txBody>
                <a:bodyPr/>
                <a:lstStyle/>
                <a:p/>
              </p:txBody>
            </p:sp>
          </p:grpSp>
          <p:sp>
            <p:nvSpPr>
              <p:cNvPr id="259" name="Text 259"/>
              <p:cNvSpPr txBox="1"/>
              <p:nvPr/>
            </p:nvSpPr>
            <p:spPr>
              <a:xfrm>
                <a:off x="3097600" y="4864146"/>
                <a:ext cx="3990000" cy="273600"/>
              </a:xfrm>
              <a:prstGeom prst="rect">
                <a:avLst/>
              </a:prstGeom>
              <a:noFill/>
            </p:spPr>
            <p:txBody>
              <a:bodyPr wrap="square" lIns="36000" tIns="0" rIns="3600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000000"/>
                    </a:solidFill>
                    <a:latin typeface="宋体"/>
                  </a:rPr>
                  <a:t>有助于我们认清社会发展规律和阶段性特征，正确认识不同的社会实践中的国情和世情，</a:t>
                </a:r>
              </a:p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000000"/>
                    </a:solidFill>
                    <a:latin typeface="宋体"/>
                  </a:rPr>
                  <a:t>准确把握我们所在的历史方位，提高我们的政治站位，提升我们的思想水平和政治觉悟</a:t>
                </a:r>
              </a:p>
            </p:txBody>
          </p:sp>
        </p:grpSp>
        <p:grpSp>
          <p:nvGrpSpPr>
            <p:cNvPr id="166" name="Sub Topic 3"/>
            <p:cNvGrpSpPr/>
            <p:nvPr/>
          </p:nvGrpSpPr>
          <p:grpSpPr>
            <a:xfrm>
              <a:off x="3105200" y="3588805"/>
              <a:ext cx="942400" cy="136800"/>
              <a:chOff x="3105200" y="3588805"/>
              <a:chExt cx="942400" cy="136800"/>
            </a:xfrm>
          </p:grpSpPr>
          <p:grpSp>
            <p:nvGrpSpPr>
              <p:cNvPr id="175" name=""/>
              <p:cNvGrpSpPr/>
              <p:nvPr/>
            </p:nvGrpSpPr>
            <p:grpSpPr>
              <a:xfrm>
                <a:off x="3105200" y="3588805"/>
                <a:ext cx="942400" cy="136800"/>
                <a:chOff x="3105200" y="3588805"/>
                <a:chExt cx="942400" cy="136800"/>
              </a:xfrm>
            </p:grpSpPr>
            <p:sp>
              <p:nvSpPr>
                <p:cNvPr id="176" name=""/>
                <p:cNvSpPr/>
                <p:nvPr/>
              </p:nvSpPr>
              <p:spPr>
                <a:xfrm>
                  <a:off x="3105200" y="3588805"/>
                  <a:ext cx="942400" cy="136800"/>
                </a:xfrm>
                <a:custGeom>
                  <a:rect l="l" t="t" r="r" b="b"/>
                  <a:pathLst>
                    <a:path w="942400" h="136800" fill="none">
                      <a:moveTo>
                        <a:pt x="0" y="136800"/>
                      </a:moveTo>
                      <a:lnTo>
                        <a:pt x="942400" y="136800"/>
                      </a:lnTo>
                    </a:path>
                  </a:pathLst>
                </a:custGeom>
                <a:noFill/>
                <a:ln w="7600" cap="flat">
                  <a:solidFill>
                    <a:srgbClr val="599F9A"/>
                  </a:solidFill>
                  <a:bevel/>
                </a:ln>
              </p:spPr>
              <p:txBody>
                <a:bodyPr/>
                <a:lstStyle/>
                <a:p/>
              </p:txBody>
            </p:sp>
          </p:grpSp>
          <p:sp>
            <p:nvSpPr>
              <p:cNvPr id="260" name="Text 260"/>
              <p:cNvSpPr txBox="1"/>
              <p:nvPr/>
            </p:nvSpPr>
            <p:spPr>
              <a:xfrm>
                <a:off x="3097600" y="3581205"/>
                <a:ext cx="927200" cy="167200"/>
              </a:xfrm>
              <a:prstGeom prst="rect">
                <a:avLst/>
              </a:prstGeom>
              <a:noFill/>
            </p:spPr>
            <p:txBody>
              <a:bodyPr wrap="square" lIns="36000" tIns="0" rIns="3600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000000"/>
                    </a:solidFill>
                    <a:latin typeface="宋体"/>
                  </a:rPr>
                  <a:t>对逻辑思维的意义</a:t>
                </a:r>
              </a:p>
            </p:txBody>
          </p:sp>
        </p:grpSp>
        <p:grpSp>
          <p:nvGrpSpPr>
            <p:cNvPr id="177" name="Sub Topic"/>
            <p:cNvGrpSpPr/>
            <p:nvPr/>
          </p:nvGrpSpPr>
          <p:grpSpPr>
            <a:xfrm>
              <a:off x="3105200" y="4010750"/>
              <a:ext cx="881600" cy="136800"/>
              <a:chOff x="3105200" y="4010750"/>
              <a:chExt cx="881600" cy="136800"/>
            </a:xfrm>
          </p:grpSpPr>
          <p:sp>
            <p:nvSpPr>
              <p:cNvPr id="178" name="Rectangle balloon"/>
              <p:cNvSpPr/>
              <p:nvPr/>
            </p:nvSpPr>
            <p:spPr>
              <a:xfrm>
                <a:off x="3105200" y="4010750"/>
                <a:ext cx="881600" cy="136800"/>
              </a:xfrm>
              <a:custGeom>
                <a:rect l="l" t="t" r="r" b="b"/>
                <a:pathLst>
                  <a:path w="881600" h="136800" fill="none">
                    <a:moveTo>
                      <a:pt x="0" y="136800"/>
                    </a:moveTo>
                    <a:lnTo>
                      <a:pt x="881600" y="136800"/>
                    </a:lnTo>
                  </a:path>
                </a:pathLst>
              </a:custGeom>
              <a:noFill/>
              <a:ln w="7600" cap="flat">
                <a:solidFill>
                  <a:srgbClr val="599F9A"/>
                </a:solidFill>
                <a:bevel/>
              </a:ln>
            </p:spPr>
            <p:txBody>
              <a:bodyPr/>
              <a:lstStyle/>
              <a:p/>
            </p:txBody>
          </p:sp>
          <p:sp>
            <p:nvSpPr>
              <p:cNvPr id="261" name="Text 261"/>
              <p:cNvSpPr txBox="1"/>
              <p:nvPr/>
            </p:nvSpPr>
            <p:spPr>
              <a:xfrm>
                <a:off x="3097600" y="4003150"/>
                <a:ext cx="866400" cy="1672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000000"/>
                    </a:solidFill>
                    <a:latin typeface="宋体"/>
                  </a:rPr>
                  <a:t>对辩证思维的意义</a:t>
                </a:r>
              </a:p>
            </p:txBody>
          </p:sp>
        </p:grpSp>
        <p:grpSp>
          <p:nvGrpSpPr>
            <p:cNvPr id="180" name="Sub Topic"/>
            <p:cNvGrpSpPr/>
            <p:nvPr/>
          </p:nvGrpSpPr>
          <p:grpSpPr>
            <a:xfrm>
              <a:off x="3105200" y="4503009"/>
              <a:ext cx="881600" cy="136800"/>
              <a:chOff x="3105200" y="4503009"/>
              <a:chExt cx="881600" cy="136800"/>
            </a:xfrm>
          </p:grpSpPr>
          <p:sp>
            <p:nvSpPr>
              <p:cNvPr id="181" name="Rectangle balloon"/>
              <p:cNvSpPr/>
              <p:nvPr/>
            </p:nvSpPr>
            <p:spPr>
              <a:xfrm>
                <a:off x="3105200" y="4503009"/>
                <a:ext cx="881600" cy="136800"/>
              </a:xfrm>
              <a:custGeom>
                <a:rect l="l" t="t" r="r" b="b"/>
                <a:pathLst>
                  <a:path w="881600" h="136800" fill="none">
                    <a:moveTo>
                      <a:pt x="0" y="136800"/>
                    </a:moveTo>
                    <a:lnTo>
                      <a:pt x="881600" y="136800"/>
                    </a:lnTo>
                  </a:path>
                </a:pathLst>
              </a:custGeom>
              <a:noFill/>
              <a:ln w="7600" cap="flat">
                <a:solidFill>
                  <a:srgbClr val="599F9A"/>
                </a:solidFill>
                <a:bevel/>
              </a:ln>
            </p:spPr>
            <p:txBody>
              <a:bodyPr/>
              <a:lstStyle/>
              <a:p/>
            </p:txBody>
          </p:sp>
          <p:sp>
            <p:nvSpPr>
              <p:cNvPr id="262" name="Text 262"/>
              <p:cNvSpPr txBox="1"/>
              <p:nvPr/>
            </p:nvSpPr>
            <p:spPr>
              <a:xfrm>
                <a:off x="3097600" y="4495409"/>
                <a:ext cx="866400" cy="1672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000000"/>
                    </a:solidFill>
                    <a:latin typeface="宋体"/>
                  </a:rPr>
                  <a:t>对创新思维的意义</a:t>
                </a:r>
              </a:p>
            </p:txBody>
          </p:sp>
        </p:grpSp>
        <p:grpSp>
          <p:nvGrpSpPr>
            <p:cNvPr id="183" name="Sub Topic"/>
            <p:cNvGrpSpPr/>
            <p:nvPr/>
          </p:nvGrpSpPr>
          <p:grpSpPr>
            <a:xfrm>
              <a:off x="3105200" y="5293690"/>
              <a:ext cx="4347200" cy="243200"/>
              <a:chOff x="3105200" y="5293690"/>
              <a:chExt cx="4347200" cy="243200"/>
            </a:xfrm>
          </p:grpSpPr>
          <p:sp>
            <p:nvSpPr>
              <p:cNvPr id="184" name="Rectangle balloon"/>
              <p:cNvSpPr/>
              <p:nvPr/>
            </p:nvSpPr>
            <p:spPr>
              <a:xfrm>
                <a:off x="3105200" y="5293690"/>
                <a:ext cx="4347200" cy="243200"/>
              </a:xfrm>
              <a:custGeom>
                <a:rect l="l" t="t" r="r" b="b"/>
                <a:pathLst>
                  <a:path w="4347200" h="243200" fill="none">
                    <a:moveTo>
                      <a:pt x="0" y="243200"/>
                    </a:moveTo>
                    <a:lnTo>
                      <a:pt x="4347200" y="243200"/>
                    </a:lnTo>
                  </a:path>
                </a:pathLst>
              </a:custGeom>
              <a:noFill/>
              <a:ln w="7600" cap="flat">
                <a:solidFill>
                  <a:srgbClr val="599F9A"/>
                </a:solidFill>
                <a:bevel/>
              </a:ln>
            </p:spPr>
            <p:txBody>
              <a:bodyPr/>
              <a:lstStyle/>
              <a:p/>
            </p:txBody>
          </p:sp>
          <p:sp>
            <p:nvSpPr>
              <p:cNvPr id="263" name="Text 263"/>
              <p:cNvSpPr txBox="1"/>
              <p:nvPr/>
            </p:nvSpPr>
            <p:spPr>
              <a:xfrm>
                <a:off x="3097600" y="5286090"/>
                <a:ext cx="4324400" cy="2736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000000"/>
                    </a:solidFill>
                    <a:latin typeface="宋体"/>
                  </a:rPr>
                  <a:t>有助于我们发扬科学精神，积极投身于当代中国广泛而深刻的社会变革、宏大而独特的实践创新，</a:t>
                </a:r>
              </a:p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000000"/>
                    </a:solidFill>
                    <a:latin typeface="宋体"/>
                  </a:rPr>
                  <a:t>以锐意进取的态度和负责任的行动促进社会和谐，助力国家强盛和民族复兴</a:t>
                </a:r>
              </a:p>
            </p:txBody>
          </p:sp>
        </p:grpSp>
        <p:grpSp>
          <p:nvGrpSpPr>
            <p:cNvPr id="186" name="Sub Topic"/>
            <p:cNvGrpSpPr/>
            <p:nvPr/>
          </p:nvGrpSpPr>
          <p:grpSpPr>
            <a:xfrm>
              <a:off x="3105200" y="5715627"/>
              <a:ext cx="5532800" cy="243200"/>
              <a:chOff x="3105200" y="5715627"/>
              <a:chExt cx="5532800" cy="243200"/>
            </a:xfrm>
          </p:grpSpPr>
          <p:sp>
            <p:nvSpPr>
              <p:cNvPr id="187" name="Rectangle balloon"/>
              <p:cNvSpPr/>
              <p:nvPr/>
            </p:nvSpPr>
            <p:spPr>
              <a:xfrm>
                <a:off x="3105200" y="5715627"/>
                <a:ext cx="5532800" cy="243200"/>
              </a:xfrm>
              <a:custGeom>
                <a:rect l="l" t="t" r="r" b="b"/>
                <a:pathLst>
                  <a:path w="5532800" h="243200" fill="none">
                    <a:moveTo>
                      <a:pt x="0" y="243200"/>
                    </a:moveTo>
                    <a:lnTo>
                      <a:pt x="5532800" y="243200"/>
                    </a:lnTo>
                  </a:path>
                </a:pathLst>
              </a:custGeom>
              <a:noFill/>
              <a:ln w="7600" cap="flat">
                <a:solidFill>
                  <a:srgbClr val="599F9A"/>
                </a:solidFill>
                <a:bevel/>
              </a:ln>
            </p:spPr>
            <p:txBody>
              <a:bodyPr/>
              <a:lstStyle/>
              <a:p/>
            </p:txBody>
          </p:sp>
          <p:sp>
            <p:nvSpPr>
              <p:cNvPr id="264" name="Text 264"/>
              <p:cNvSpPr txBox="1"/>
              <p:nvPr/>
            </p:nvSpPr>
            <p:spPr>
              <a:xfrm>
                <a:off x="3097600" y="5708027"/>
                <a:ext cx="5510000" cy="2736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000000"/>
                    </a:solidFill>
                    <a:latin typeface="宋体"/>
                  </a:rPr>
                  <a:t>可以帮助我们正确认识事物，提高学习和工作的效率；</a:t>
                </a:r>
              </a:p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000000"/>
                    </a:solidFill>
                    <a:latin typeface="宋体"/>
                  </a:rPr>
                  <a:t>可以帮助我们树立正确的世界观和人生观，成为有理想、有本领、有担当的时代新人，更好地报效国家、服务社会、造福人类</a:t>
                </a:r>
              </a:p>
            </p:txBody>
          </p:sp>
        </p:grpSp>
        <p:grpSp>
          <p:nvGrpSpPr>
            <p:cNvPr id="191" name="Sub Topic"/>
            <p:cNvGrpSpPr/>
            <p:nvPr/>
          </p:nvGrpSpPr>
          <p:grpSpPr>
            <a:xfrm>
              <a:off x="3986800" y="816064"/>
              <a:ext cx="2173600" cy="136800"/>
              <a:chOff x="3986800" y="816064"/>
              <a:chExt cx="2173600" cy="136800"/>
            </a:xfrm>
          </p:grpSpPr>
          <p:sp>
            <p:nvSpPr>
              <p:cNvPr id="192" name="Rectangle balloon"/>
              <p:cNvSpPr/>
              <p:nvPr/>
            </p:nvSpPr>
            <p:spPr>
              <a:xfrm>
                <a:off x="3986800" y="816064"/>
                <a:ext cx="2173600" cy="136800"/>
              </a:xfrm>
              <a:custGeom>
                <a:rect l="l" t="t" r="r" b="b"/>
                <a:pathLst>
                  <a:path w="2173600" h="136800" fill="none">
                    <a:moveTo>
                      <a:pt x="0" y="136800"/>
                    </a:moveTo>
                    <a:lnTo>
                      <a:pt x="2173600" y="136800"/>
                    </a:lnTo>
                  </a:path>
                </a:pathLst>
              </a:custGeom>
              <a:noFill/>
              <a:ln w="7600" cap="flat">
                <a:solidFill>
                  <a:srgbClr val="599F9A"/>
                </a:solidFill>
                <a:bevel/>
              </a:ln>
            </p:spPr>
            <p:txBody>
              <a:bodyPr/>
              <a:lstStyle/>
              <a:p/>
            </p:txBody>
          </p:sp>
          <p:sp>
            <p:nvSpPr>
              <p:cNvPr id="265" name="Text 265"/>
              <p:cNvSpPr txBox="1"/>
              <p:nvPr/>
            </p:nvSpPr>
            <p:spPr>
              <a:xfrm>
                <a:off x="3979200" y="808464"/>
                <a:ext cx="2150800" cy="1672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000000"/>
                    </a:solidFill>
                    <a:latin typeface="宋体"/>
                  </a:rPr>
                  <a:t>内容真实和形式正确是科学思维的两个基本条件</a:t>
                </a:r>
              </a:p>
            </p:txBody>
          </p:sp>
        </p:grpSp>
        <p:grpSp>
          <p:nvGrpSpPr>
            <p:cNvPr id="195" name="Sub Topic"/>
            <p:cNvGrpSpPr/>
            <p:nvPr/>
          </p:nvGrpSpPr>
          <p:grpSpPr>
            <a:xfrm>
              <a:off x="3789200" y="1097358"/>
              <a:ext cx="3359200" cy="136800"/>
              <a:chOff x="3789200" y="1097358"/>
              <a:chExt cx="3359200" cy="136800"/>
            </a:xfrm>
          </p:grpSpPr>
          <p:sp>
            <p:nvSpPr>
              <p:cNvPr id="196" name="Rectangle balloon"/>
              <p:cNvSpPr/>
              <p:nvPr/>
            </p:nvSpPr>
            <p:spPr>
              <a:xfrm>
                <a:off x="3789200" y="1097358"/>
                <a:ext cx="3359200" cy="136800"/>
              </a:xfrm>
              <a:custGeom>
                <a:rect l="l" t="t" r="r" b="b"/>
                <a:pathLst>
                  <a:path w="3359200" h="136800" fill="none">
                    <a:moveTo>
                      <a:pt x="0" y="136800"/>
                    </a:moveTo>
                    <a:lnTo>
                      <a:pt x="3359200" y="136800"/>
                    </a:lnTo>
                  </a:path>
                </a:pathLst>
              </a:custGeom>
              <a:noFill/>
              <a:ln w="7600" cap="flat">
                <a:solidFill>
                  <a:srgbClr val="599F9A"/>
                </a:solidFill>
                <a:bevel/>
              </a:ln>
            </p:spPr>
            <p:txBody>
              <a:bodyPr/>
              <a:lstStyle/>
              <a:p/>
            </p:txBody>
          </p:sp>
          <p:sp>
            <p:nvSpPr>
              <p:cNvPr id="266" name="Text 266"/>
              <p:cNvSpPr txBox="1"/>
              <p:nvPr/>
            </p:nvSpPr>
            <p:spPr>
              <a:xfrm>
                <a:off x="3781600" y="1089758"/>
                <a:ext cx="3336400" cy="1672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000000"/>
                    </a:solidFill>
                    <a:latin typeface="宋体"/>
                  </a:rPr>
                  <a:t>泛指符合认识规律、遵循逻辑规则的思维，是能够达到正确认识结果的思维</a:t>
                </a:r>
              </a:p>
            </p:txBody>
          </p:sp>
        </p:grpSp>
        <p:grpSp>
          <p:nvGrpSpPr>
            <p:cNvPr id="203" name="Sub Topic"/>
            <p:cNvGrpSpPr/>
            <p:nvPr/>
          </p:nvGrpSpPr>
          <p:grpSpPr>
            <a:xfrm>
              <a:off x="4275600" y="1677063"/>
              <a:ext cx="3952000" cy="243200"/>
              <a:chOff x="4275600" y="1677063"/>
              <a:chExt cx="3952000" cy="243200"/>
            </a:xfrm>
          </p:grpSpPr>
          <p:sp>
            <p:nvSpPr>
              <p:cNvPr id="204" name="Rectangle balloon"/>
              <p:cNvSpPr/>
              <p:nvPr/>
            </p:nvSpPr>
            <p:spPr>
              <a:xfrm>
                <a:off x="4275600" y="1677063"/>
                <a:ext cx="3952000" cy="243200"/>
              </a:xfrm>
              <a:custGeom>
                <a:rect l="l" t="t" r="r" b="b"/>
                <a:pathLst>
                  <a:path w="3952000" h="243200" fill="none">
                    <a:moveTo>
                      <a:pt x="0" y="243200"/>
                    </a:moveTo>
                    <a:lnTo>
                      <a:pt x="3952000" y="243200"/>
                    </a:lnTo>
                  </a:path>
                </a:pathLst>
              </a:custGeom>
              <a:noFill/>
              <a:ln w="7600" cap="flat">
                <a:solidFill>
                  <a:srgbClr val="599F9A"/>
                </a:solidFill>
                <a:bevel/>
              </a:ln>
            </p:spPr>
            <p:txBody>
              <a:bodyPr/>
              <a:lstStyle/>
              <a:p/>
            </p:txBody>
          </p:sp>
          <p:sp>
            <p:nvSpPr>
              <p:cNvPr id="267" name="Text 267"/>
              <p:cNvSpPr txBox="1"/>
              <p:nvPr/>
            </p:nvSpPr>
            <p:spPr>
              <a:xfrm>
                <a:off x="4268000" y="1669463"/>
                <a:ext cx="3929200" cy="2736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000000"/>
                    </a:solidFill>
                    <a:latin typeface="宋体"/>
                  </a:rPr>
                  <a:t>科学思维不是与逻辑思维、辩证思维和创新思维并列的思维形态，</a:t>
                </a:r>
              </a:p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000000"/>
                    </a:solidFill>
                    <a:latin typeface="宋体"/>
                  </a:rPr>
                  <a:t>而是对实践中遵循逻辑思维要求、运用辩证思维方法、创新性解决问题的思维方式的统称</a:t>
                </a:r>
              </a:p>
            </p:txBody>
          </p:sp>
        </p:grpSp>
        <p:grpSp>
          <p:nvGrpSpPr>
            <p:cNvPr id="207" name="Sub Topic"/>
            <p:cNvGrpSpPr/>
            <p:nvPr/>
          </p:nvGrpSpPr>
          <p:grpSpPr>
            <a:xfrm>
              <a:off x="4275600" y="2081885"/>
              <a:ext cx="2371200" cy="136800"/>
              <a:chOff x="4275600" y="2081885"/>
              <a:chExt cx="2371200" cy="136800"/>
            </a:xfrm>
          </p:grpSpPr>
          <p:sp>
            <p:nvSpPr>
              <p:cNvPr id="208" name="Rectangle balloon"/>
              <p:cNvSpPr/>
              <p:nvPr/>
            </p:nvSpPr>
            <p:spPr>
              <a:xfrm>
                <a:off x="4275600" y="2081885"/>
                <a:ext cx="2371200" cy="136800"/>
              </a:xfrm>
              <a:custGeom>
                <a:rect l="l" t="t" r="r" b="b"/>
                <a:pathLst>
                  <a:path w="2371200" h="136800" fill="none">
                    <a:moveTo>
                      <a:pt x="0" y="136800"/>
                    </a:moveTo>
                    <a:lnTo>
                      <a:pt x="2371200" y="136800"/>
                    </a:lnTo>
                  </a:path>
                </a:pathLst>
              </a:custGeom>
              <a:noFill/>
              <a:ln w="7600" cap="flat">
                <a:solidFill>
                  <a:srgbClr val="599F9A"/>
                </a:solidFill>
                <a:bevel/>
              </a:ln>
            </p:spPr>
            <p:txBody>
              <a:bodyPr/>
              <a:lstStyle/>
              <a:p/>
            </p:txBody>
          </p:sp>
          <p:sp>
            <p:nvSpPr>
              <p:cNvPr id="268" name="Text 268"/>
              <p:cNvSpPr txBox="1"/>
              <p:nvPr/>
            </p:nvSpPr>
            <p:spPr>
              <a:xfrm>
                <a:off x="4268000" y="2074285"/>
                <a:ext cx="2348400" cy="1672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000000"/>
                    </a:solidFill>
                    <a:latin typeface="宋体"/>
                  </a:rPr>
                  <a:t>科学思维总是从实际出发，力图如实地反映认识对象</a:t>
                </a:r>
              </a:p>
            </p:txBody>
          </p:sp>
        </p:grpSp>
        <p:grpSp>
          <p:nvGrpSpPr>
            <p:cNvPr id="211" name="Sub Topic"/>
            <p:cNvGrpSpPr/>
            <p:nvPr/>
          </p:nvGrpSpPr>
          <p:grpSpPr>
            <a:xfrm>
              <a:off x="4275600" y="2380299"/>
              <a:ext cx="3359200" cy="243200"/>
              <a:chOff x="4275600" y="2380299"/>
              <a:chExt cx="3359200" cy="243200"/>
            </a:xfrm>
          </p:grpSpPr>
          <p:sp>
            <p:nvSpPr>
              <p:cNvPr id="212" name="Rectangle balloon"/>
              <p:cNvSpPr/>
              <p:nvPr/>
            </p:nvSpPr>
            <p:spPr>
              <a:xfrm>
                <a:off x="4275600" y="2380299"/>
                <a:ext cx="3359200" cy="243200"/>
              </a:xfrm>
              <a:custGeom>
                <a:rect l="l" t="t" r="r" b="b"/>
                <a:pathLst>
                  <a:path w="3359200" h="243200" fill="none">
                    <a:moveTo>
                      <a:pt x="0" y="243200"/>
                    </a:moveTo>
                    <a:lnTo>
                      <a:pt x="3359200" y="243200"/>
                    </a:lnTo>
                  </a:path>
                </a:pathLst>
              </a:custGeom>
              <a:noFill/>
              <a:ln w="7600" cap="flat">
                <a:solidFill>
                  <a:srgbClr val="599F9A"/>
                </a:solidFill>
                <a:bevel/>
              </a:ln>
            </p:spPr>
            <p:txBody>
              <a:bodyPr/>
              <a:lstStyle/>
              <a:p/>
            </p:txBody>
          </p:sp>
          <p:sp>
            <p:nvSpPr>
              <p:cNvPr id="269" name="Text 269"/>
              <p:cNvSpPr txBox="1"/>
              <p:nvPr/>
            </p:nvSpPr>
            <p:spPr>
              <a:xfrm>
                <a:off x="4268000" y="2372699"/>
                <a:ext cx="3336400" cy="2736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000000"/>
                    </a:solidFill>
                    <a:latin typeface="宋体"/>
                  </a:rPr>
                  <a:t>科学思维不盲目崇拜权威，不盲目相信书本结论，它尊重实践检验的结果，</a:t>
                </a:r>
              </a:p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000000"/>
                    </a:solidFill>
                    <a:latin typeface="宋体"/>
                  </a:rPr>
                  <a:t>注重实事求是的推理和论证，坚持以理服人，努力把握和遵循客观规律</a:t>
                </a:r>
              </a:p>
            </p:txBody>
          </p:sp>
        </p:grpSp>
        <p:grpSp>
          <p:nvGrpSpPr>
            <p:cNvPr id="215" name="Sub Topic"/>
            <p:cNvGrpSpPr/>
            <p:nvPr/>
          </p:nvGrpSpPr>
          <p:grpSpPr>
            <a:xfrm>
              <a:off x="4275600" y="2802236"/>
              <a:ext cx="3252800" cy="243200"/>
              <a:chOff x="4275600" y="2802236"/>
              <a:chExt cx="3252800" cy="243200"/>
            </a:xfrm>
          </p:grpSpPr>
          <p:sp>
            <p:nvSpPr>
              <p:cNvPr id="216" name="Rectangle balloon"/>
              <p:cNvSpPr/>
              <p:nvPr/>
            </p:nvSpPr>
            <p:spPr>
              <a:xfrm>
                <a:off x="4275600" y="2802236"/>
                <a:ext cx="3252800" cy="243200"/>
              </a:xfrm>
              <a:custGeom>
                <a:rect l="l" t="t" r="r" b="b"/>
                <a:pathLst>
                  <a:path w="3252800" h="243200" fill="none">
                    <a:moveTo>
                      <a:pt x="0" y="243200"/>
                    </a:moveTo>
                    <a:lnTo>
                      <a:pt x="3252800" y="243200"/>
                    </a:lnTo>
                  </a:path>
                </a:pathLst>
              </a:custGeom>
              <a:noFill/>
              <a:ln w="7600" cap="flat">
                <a:solidFill>
                  <a:srgbClr val="599F9A"/>
                </a:solidFill>
                <a:bevel/>
              </a:ln>
            </p:spPr>
            <p:txBody>
              <a:bodyPr/>
              <a:lstStyle/>
              <a:p/>
            </p:txBody>
          </p:sp>
          <p:sp>
            <p:nvSpPr>
              <p:cNvPr id="270" name="Text 270"/>
              <p:cNvSpPr txBox="1"/>
              <p:nvPr/>
            </p:nvSpPr>
            <p:spPr>
              <a:xfrm>
                <a:off x="4268000" y="2794636"/>
                <a:ext cx="3237600" cy="2736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000000"/>
                    </a:solidFill>
                    <a:latin typeface="宋体"/>
                  </a:rPr>
                  <a:t>科学思维总是通过对事物历史与现实材料的分析，找出事物发展的规律，</a:t>
                </a:r>
              </a:p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000000"/>
                    </a:solidFill>
                    <a:latin typeface="宋体"/>
                  </a:rPr>
                  <a:t>并对事物的发展趋势、发展前景作出合乎逻辑的推断</a:t>
                </a:r>
              </a:p>
            </p:txBody>
          </p:sp>
        </p:grpSp>
        <p:grpSp>
          <p:nvGrpSpPr>
            <p:cNvPr id="219" name="Sub Topic"/>
            <p:cNvGrpSpPr/>
            <p:nvPr/>
          </p:nvGrpSpPr>
          <p:grpSpPr>
            <a:xfrm>
              <a:off x="4382000" y="3207050"/>
              <a:ext cx="3359200" cy="136800"/>
              <a:chOff x="4382000" y="3207050"/>
              <a:chExt cx="3359200" cy="136800"/>
            </a:xfrm>
          </p:grpSpPr>
          <p:sp>
            <p:nvSpPr>
              <p:cNvPr id="220" name="Rectangle balloon"/>
              <p:cNvSpPr/>
              <p:nvPr/>
            </p:nvSpPr>
            <p:spPr>
              <a:xfrm>
                <a:off x="4382000" y="3207050"/>
                <a:ext cx="3359200" cy="136800"/>
              </a:xfrm>
              <a:custGeom>
                <a:rect l="l" t="t" r="r" b="b"/>
                <a:pathLst>
                  <a:path w="3359200" h="136800" fill="none">
                    <a:moveTo>
                      <a:pt x="0" y="136800"/>
                    </a:moveTo>
                    <a:lnTo>
                      <a:pt x="3359200" y="136800"/>
                    </a:lnTo>
                  </a:path>
                </a:pathLst>
              </a:custGeom>
              <a:noFill/>
              <a:ln w="7600" cap="flat">
                <a:solidFill>
                  <a:srgbClr val="599F9A"/>
                </a:solidFill>
                <a:bevel/>
              </a:ln>
            </p:spPr>
            <p:txBody>
              <a:bodyPr/>
              <a:lstStyle/>
              <a:p/>
            </p:txBody>
          </p:sp>
          <p:sp>
            <p:nvSpPr>
              <p:cNvPr id="271" name="Text 271"/>
              <p:cNvSpPr txBox="1"/>
              <p:nvPr/>
            </p:nvSpPr>
            <p:spPr>
              <a:xfrm>
                <a:off x="4374400" y="3199450"/>
                <a:ext cx="3336400" cy="1672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000000"/>
                    </a:solidFill>
                    <a:latin typeface="宋体"/>
                  </a:rPr>
                  <a:t>科学思维能够以实事求是的态度接受实践的严格检验，修正错误，坚持真理</a:t>
                </a:r>
              </a:p>
            </p:txBody>
          </p:sp>
        </p:grpSp>
        <p:grpSp>
          <p:nvGrpSpPr>
            <p:cNvPr id="223" name="Sub Topic"/>
            <p:cNvGrpSpPr/>
            <p:nvPr/>
          </p:nvGrpSpPr>
          <p:grpSpPr>
            <a:xfrm>
              <a:off x="4199600" y="3588805"/>
              <a:ext cx="2857600" cy="136800"/>
              <a:chOff x="4199600" y="3588805"/>
              <a:chExt cx="2857600" cy="136800"/>
            </a:xfrm>
          </p:grpSpPr>
          <p:sp>
            <p:nvSpPr>
              <p:cNvPr id="224" name="Rectangle balloon"/>
              <p:cNvSpPr/>
              <p:nvPr/>
            </p:nvSpPr>
            <p:spPr>
              <a:xfrm>
                <a:off x="4199600" y="3588805"/>
                <a:ext cx="2857600" cy="136800"/>
              </a:xfrm>
              <a:custGeom>
                <a:rect l="l" t="t" r="r" b="b"/>
                <a:pathLst>
                  <a:path w="2857600" h="136800" fill="none">
                    <a:moveTo>
                      <a:pt x="0" y="136800"/>
                    </a:moveTo>
                    <a:lnTo>
                      <a:pt x="2857600" y="136800"/>
                    </a:lnTo>
                  </a:path>
                </a:pathLst>
              </a:custGeom>
              <a:noFill/>
              <a:ln w="7600" cap="flat">
                <a:solidFill>
                  <a:srgbClr val="599F9A"/>
                </a:solidFill>
                <a:bevel/>
              </a:ln>
            </p:spPr>
            <p:txBody>
              <a:bodyPr/>
              <a:lstStyle/>
              <a:p/>
            </p:txBody>
          </p:sp>
          <p:sp>
            <p:nvSpPr>
              <p:cNvPr id="272" name="Text 272"/>
              <p:cNvSpPr txBox="1"/>
              <p:nvPr/>
            </p:nvSpPr>
            <p:spPr>
              <a:xfrm>
                <a:off x="4192000" y="3581205"/>
                <a:ext cx="2842400" cy="1672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000000"/>
                    </a:solidFill>
                    <a:latin typeface="宋体"/>
                  </a:rPr>
                  <a:t>学习科学思维，有利于我们纠正逻辑错误，驳斥诡辩，捍卫真理</a:t>
                </a:r>
              </a:p>
            </p:txBody>
          </p:sp>
        </p:grpSp>
        <p:grpSp>
          <p:nvGrpSpPr>
            <p:cNvPr id="227" name="Sub Topic"/>
            <p:cNvGrpSpPr/>
            <p:nvPr/>
          </p:nvGrpSpPr>
          <p:grpSpPr>
            <a:xfrm>
              <a:off x="4138800" y="3870096"/>
              <a:ext cx="2462400" cy="136800"/>
              <a:chOff x="4138800" y="3870096"/>
              <a:chExt cx="2462400" cy="136800"/>
            </a:xfrm>
          </p:grpSpPr>
          <p:sp>
            <p:nvSpPr>
              <p:cNvPr id="228" name="Rectangle balloon"/>
              <p:cNvSpPr/>
              <p:nvPr/>
            </p:nvSpPr>
            <p:spPr>
              <a:xfrm>
                <a:off x="4138800" y="3870096"/>
                <a:ext cx="2462400" cy="136800"/>
              </a:xfrm>
              <a:custGeom>
                <a:rect l="l" t="t" r="r" b="b"/>
                <a:pathLst>
                  <a:path w="2462400" h="136800" fill="none">
                    <a:moveTo>
                      <a:pt x="0" y="136800"/>
                    </a:moveTo>
                    <a:lnTo>
                      <a:pt x="2462400" y="136800"/>
                    </a:lnTo>
                  </a:path>
                </a:pathLst>
              </a:custGeom>
              <a:noFill/>
              <a:ln w="7600" cap="flat">
                <a:solidFill>
                  <a:srgbClr val="599F9A"/>
                </a:solidFill>
                <a:bevel/>
              </a:ln>
            </p:spPr>
            <p:txBody>
              <a:bodyPr/>
              <a:lstStyle/>
              <a:p/>
            </p:txBody>
          </p:sp>
          <p:sp>
            <p:nvSpPr>
              <p:cNvPr id="273" name="Text 273"/>
              <p:cNvSpPr txBox="1"/>
              <p:nvPr/>
            </p:nvSpPr>
            <p:spPr>
              <a:xfrm>
                <a:off x="4131200" y="3862496"/>
                <a:ext cx="2447200" cy="1672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000000"/>
                    </a:solidFill>
                    <a:latin typeface="宋体"/>
                  </a:rPr>
                  <a:t>学习科学思维，有利于我们把握事物的本质和发展规律</a:t>
                </a:r>
              </a:p>
            </p:txBody>
          </p:sp>
        </p:grpSp>
        <p:grpSp>
          <p:nvGrpSpPr>
            <p:cNvPr id="231" name="Sub Topic"/>
            <p:cNvGrpSpPr/>
            <p:nvPr/>
          </p:nvGrpSpPr>
          <p:grpSpPr>
            <a:xfrm>
              <a:off x="4138800" y="4449809"/>
              <a:ext cx="2660000" cy="243200"/>
              <a:chOff x="4138800" y="4449809"/>
              <a:chExt cx="2660000" cy="243200"/>
            </a:xfrm>
          </p:grpSpPr>
          <p:sp>
            <p:nvSpPr>
              <p:cNvPr id="232" name="Rectangle balloon"/>
              <p:cNvSpPr/>
              <p:nvPr/>
            </p:nvSpPr>
            <p:spPr>
              <a:xfrm>
                <a:off x="4138800" y="4449809"/>
                <a:ext cx="2660000" cy="243200"/>
              </a:xfrm>
              <a:custGeom>
                <a:rect l="l" t="t" r="r" b="b"/>
                <a:pathLst>
                  <a:path w="2660000" h="243200" fill="none">
                    <a:moveTo>
                      <a:pt x="0" y="243200"/>
                    </a:moveTo>
                    <a:lnTo>
                      <a:pt x="2660000" y="243200"/>
                    </a:lnTo>
                  </a:path>
                </a:pathLst>
              </a:custGeom>
              <a:noFill/>
              <a:ln w="7600" cap="flat">
                <a:solidFill>
                  <a:srgbClr val="599F9A"/>
                </a:solidFill>
                <a:bevel/>
              </a:ln>
            </p:spPr>
            <p:txBody>
              <a:bodyPr/>
              <a:lstStyle/>
              <a:p/>
            </p:txBody>
          </p:sp>
          <p:sp>
            <p:nvSpPr>
              <p:cNvPr id="274" name="Text 274"/>
              <p:cNvSpPr txBox="1"/>
              <p:nvPr/>
            </p:nvSpPr>
            <p:spPr>
              <a:xfrm>
                <a:off x="4131200" y="4442209"/>
                <a:ext cx="2644800" cy="2736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000000"/>
                    </a:solidFill>
                    <a:latin typeface="宋体"/>
                  </a:rPr>
                  <a:t>学习科学思维，有利于我们把握新情况、解决新问题，</a:t>
                </a:r>
              </a:p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000000"/>
                    </a:solidFill>
                    <a:latin typeface="宋体"/>
                  </a:rPr>
                  <a:t>从而有所发现、有所发明、有所创造，提高我们的创新能力</a:t>
                </a:r>
              </a:p>
            </p:txBody>
          </p:sp>
        </p:grpSp>
        <p:grpSp>
          <p:nvGrpSpPr>
            <p:cNvPr id="235" name="Sub Topic"/>
            <p:cNvGrpSpPr/>
            <p:nvPr/>
          </p:nvGrpSpPr>
          <p:grpSpPr>
            <a:xfrm>
              <a:off x="4138800" y="4151395"/>
              <a:ext cx="2964000" cy="136800"/>
              <a:chOff x="4138800" y="4151395"/>
              <a:chExt cx="2964000" cy="136800"/>
            </a:xfrm>
          </p:grpSpPr>
          <p:sp>
            <p:nvSpPr>
              <p:cNvPr id="236" name="Rectangle balloon"/>
              <p:cNvSpPr/>
              <p:nvPr/>
            </p:nvSpPr>
            <p:spPr>
              <a:xfrm>
                <a:off x="4138800" y="4151395"/>
                <a:ext cx="2964000" cy="136800"/>
              </a:xfrm>
              <a:custGeom>
                <a:rect l="l" t="t" r="r" b="b"/>
                <a:pathLst>
                  <a:path w="2964000" h="136800" fill="none">
                    <a:moveTo>
                      <a:pt x="0" y="136800"/>
                    </a:moveTo>
                    <a:lnTo>
                      <a:pt x="2964000" y="136800"/>
                    </a:lnTo>
                  </a:path>
                </a:pathLst>
              </a:custGeom>
              <a:noFill/>
              <a:ln w="7600" cap="flat">
                <a:solidFill>
                  <a:srgbClr val="599F9A"/>
                </a:solidFill>
                <a:bevel/>
              </a:ln>
            </p:spPr>
            <p:txBody>
              <a:bodyPr/>
              <a:lstStyle/>
              <a:p/>
            </p:txBody>
          </p:sp>
          <p:sp>
            <p:nvSpPr>
              <p:cNvPr id="275" name="Text 275"/>
              <p:cNvSpPr txBox="1"/>
              <p:nvPr/>
            </p:nvSpPr>
            <p:spPr>
              <a:xfrm>
                <a:off x="4131200" y="4143795"/>
                <a:ext cx="2941200" cy="1672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000000"/>
                    </a:solidFill>
                    <a:latin typeface="宋体"/>
                  </a:rPr>
                  <a:t>学会运用辩证思维方法，我们可以更为全面、动态地把握客观事物</a:t>
                </a:r>
              </a:p>
            </p:txBody>
          </p:sp>
        </p:grpSp>
        <p:grpSp>
          <p:nvGrpSpPr>
            <p:cNvPr id="601" name="Sub Topic"/>
            <p:cNvGrpSpPr/>
            <p:nvPr/>
          </p:nvGrpSpPr>
          <p:grpSpPr>
            <a:xfrm>
              <a:off x="2846800" y="1589618"/>
              <a:ext cx="1276800" cy="136800"/>
              <a:chOff x="2846800" y="1589618"/>
              <a:chExt cx="1276800" cy="136800"/>
            </a:xfrm>
          </p:grpSpPr>
          <p:sp>
            <p:nvSpPr>
              <p:cNvPr id="602" name="Rectangle balloon"/>
              <p:cNvSpPr/>
              <p:nvPr/>
            </p:nvSpPr>
            <p:spPr>
              <a:xfrm>
                <a:off x="2846800" y="1589618"/>
                <a:ext cx="1276800" cy="136800"/>
              </a:xfrm>
              <a:custGeom>
                <a:rect l="l" t="t" r="r" b="b"/>
                <a:pathLst>
                  <a:path w="1276800" h="136800" fill="none">
                    <a:moveTo>
                      <a:pt x="0" y="136800"/>
                    </a:moveTo>
                    <a:lnTo>
                      <a:pt x="1276800" y="136800"/>
                    </a:lnTo>
                  </a:path>
                </a:pathLst>
              </a:custGeom>
              <a:noFill/>
              <a:ln w="7600" cap="flat">
                <a:solidFill>
                  <a:srgbClr val="599F9A"/>
                </a:solidFill>
                <a:bevel/>
              </a:ln>
            </p:spPr>
            <p:txBody>
              <a:bodyPr/>
              <a:lstStyle/>
              <a:p/>
            </p:txBody>
          </p:sp>
          <p:sp>
            <p:nvSpPr>
              <p:cNvPr id="276" name="Text 276"/>
              <p:cNvSpPr txBox="1"/>
              <p:nvPr/>
            </p:nvSpPr>
            <p:spPr>
              <a:xfrm>
                <a:off x="2839200" y="1582018"/>
                <a:ext cx="1261600" cy="1672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000000"/>
                    </a:solidFill>
                    <a:latin typeface="宋体"/>
                  </a:rPr>
                  <a:t>科学思维与其他思维的关系</a:t>
                </a:r>
              </a:p>
            </p:txBody>
          </p:sp>
        </p:grpSp>
        <p:grpSp>
          <p:nvGrpSpPr>
            <p:cNvPr id="603" name="Sub Topic"/>
            <p:cNvGrpSpPr/>
            <p:nvPr/>
          </p:nvGrpSpPr>
          <p:grpSpPr>
            <a:xfrm>
              <a:off x="4275600" y="1378649"/>
              <a:ext cx="3952000" cy="136800"/>
              <a:chOff x="4275600" y="1378649"/>
              <a:chExt cx="3952000" cy="136800"/>
            </a:xfrm>
          </p:grpSpPr>
          <p:sp>
            <p:nvSpPr>
              <p:cNvPr id="604" name="Rectangle balloon"/>
              <p:cNvSpPr/>
              <p:nvPr/>
            </p:nvSpPr>
            <p:spPr>
              <a:xfrm>
                <a:off x="4275600" y="1378649"/>
                <a:ext cx="3952000" cy="136800"/>
              </a:xfrm>
              <a:custGeom>
                <a:rect l="l" t="t" r="r" b="b"/>
                <a:pathLst>
                  <a:path w="3952000" h="136800" fill="none">
                    <a:moveTo>
                      <a:pt x="0" y="136800"/>
                    </a:moveTo>
                    <a:lnTo>
                      <a:pt x="3952000" y="136800"/>
                    </a:lnTo>
                  </a:path>
                </a:pathLst>
              </a:custGeom>
              <a:noFill/>
              <a:ln w="7600" cap="flat">
                <a:solidFill>
                  <a:srgbClr val="599F9A"/>
                </a:solidFill>
                <a:bevel/>
              </a:ln>
            </p:spPr>
            <p:txBody>
              <a:bodyPr/>
              <a:lstStyle/>
              <a:p/>
            </p:txBody>
          </p:sp>
          <p:sp>
            <p:nvSpPr>
              <p:cNvPr id="277" name="Text 277"/>
              <p:cNvSpPr txBox="1"/>
              <p:nvPr/>
            </p:nvSpPr>
            <p:spPr>
              <a:xfrm>
                <a:off x="4268000" y="1371049"/>
                <a:ext cx="3929200" cy="1672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684" b="1">
                    <a:solidFill>
                      <a:srgbClr val="000000"/>
                    </a:solidFill>
                    <a:latin typeface="宋体"/>
                  </a:rPr>
                  <a:t>科学思维与不科学思维相对立，不科学思维是主观臆想的、不合逻辑的、片面僵化的思维</a:t>
                </a:r>
              </a:p>
            </p:txBody>
          </p:sp>
        </p:grpSp>
      </p:grpSp>
      <p:pic>
        <p:nvPicPr>
          <p:cNvPr id="1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10350500" y="11671300"/>
            <a:ext cx="0" cy="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OS" val="Unix 3.10 unknown"/>
  <p:tag name="AS_RELEASE_DATE" val="2023.03.31"/>
  <p:tag name="AS_TITLE" val="Aspose.Slides for Java"/>
  <p:tag name="AS_VERSION" val="23.3"/>
</p:tagLst>
</file>

<file path=ppt/theme/theme1.xml><?xml version="1.0" encoding="utf-8"?>
<a:theme xmlns:r="http://schemas.openxmlformats.org/officeDocument/2006/relationships"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宋体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宋体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Company>学科网</Company>
  <PresentationFormat>On-screen Show (4:3)</PresentationFormat>
  <Paragraphs>49</Paragraphs>
  <Slides>1</Slides>
  <Notes>0</Notes>
  <TotalTime>0</TotalTime>
  <HiddenSlides>0</HiddenSlides>
  <MMClips>0</MMClips>
  <ScaleCrop>0</ScaleCrop>
  <HeadingPairs>
    <vt:vector baseType="variant" size="6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baseType="lpstr" size="6">
      <vt:lpstr>Arial</vt:lpstr>
      <vt:lpstr>Calibri Light</vt:lpstr>
      <vt:lpstr>宋体</vt:lpstr>
      <vt:lpstr>Calibri</vt:lpstr>
      <vt:lpstr>Office Theme</vt:lpstr>
      <vt:lpstr>PowerPoint Presentation</vt:lpstr>
    </vt:vector>
  </TitlesOfParts>
  <LinksUpToDate>0</LinksUpToDate>
  <SharedDoc>0</SharedDoc>
  <HyperlinksChanged>0</HyperlinksChanged>
  <Application>Aspose.Slides for Java</Application>
  <AppVersion>23.0300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creator>rbm.xkw.com</dc:creator>
  <cp:revision>1</cp:revision>
  <cp:lastPrinted>2024-06-24T10:22:16.400</cp:lastPrinted>
  <dcterms:created xsi:type="dcterms:W3CDTF">2024-06-24T10:22:16Z</dcterms:created>
  <dcterms:modified xsi:type="dcterms:W3CDTF">2024-06-24T02:22:16Z</dcterms:modified>
</cp:coreProperties>
</file>

<file path=docProps/custom.xml><?xml version="1.0" encoding="utf-8"?>
<Properties xmlns:vt="http://schemas.openxmlformats.org/officeDocument/2006/docPropsVTypes" xmlns="http://schemas.openxmlformats.org/officeDocument/2006/custom-properti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</Properties>
</file>