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 title="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451" name="Page-1"/>
        <p:cNvGrpSpPr/>
        <p:nvPr/>
      </p:nvGrpSpPr>
      <p:grpSpPr>
        <a:xfrm>
          <a:off x="0" y="0"/>
          <a:ext cx="0" cy="0"/>
        </a:xfrm>
      </p:grpSpPr>
      <p:grpSp>
        <p:nvGrpSpPr>
          <p:cNvPr id="340" name="Group340" title=""/>
          <p:cNvGrpSpPr/>
          <p:nvPr/>
        </p:nvGrpSpPr>
        <p:grpSpPr>
          <a:xfrm>
            <a:off x="430000" y="486360"/>
            <a:ext cx="8284000" cy="5885280"/>
            <a:chOff x="430000" y="486360"/>
            <a:chExt cx="8284000" cy="5885280"/>
          </a:xfrm>
        </p:grpSpPr>
        <p:sp>
          <p:nvSpPr>
            <p:cNvPr id="930" name="FlexibleLine"/>
            <p:cNvSpPr/>
            <p:nvPr/>
          </p:nvSpPr>
          <p:spPr>
            <a:xfrm>
              <a:off x="627600" y="3039220"/>
              <a:ext cx="600400" cy="1504595"/>
            </a:xfrm>
            <a:custGeom>
              <a:rect l="l" t="t" r="r" b="b"/>
              <a:pathLst>
                <a:path w="600400" h="1504595" fill="none">
                  <a:moveTo>
                    <a:pt x="0" y="0"/>
                  </a:moveTo>
                  <a:lnTo>
                    <a:pt x="600400" y="-1504595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933" name="FlexibleLine"/>
            <p:cNvSpPr/>
            <p:nvPr/>
          </p:nvSpPr>
          <p:spPr>
            <a:xfrm>
              <a:off x="1851200" y="1534627"/>
              <a:ext cx="212800" cy="671721"/>
            </a:xfrm>
            <a:custGeom>
              <a:rect l="l" t="t" r="r" b="b"/>
              <a:pathLst>
                <a:path w="212797" h="671721" fill="none">
                  <a:moveTo>
                    <a:pt x="0" y="0"/>
                  </a:moveTo>
                  <a:lnTo>
                    <a:pt x="212800" y="671721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999" name="FlexibleLine"/>
            <p:cNvSpPr/>
            <p:nvPr/>
          </p:nvSpPr>
          <p:spPr>
            <a:xfrm>
              <a:off x="2717600" y="1106104"/>
              <a:ext cx="212800" cy="368944"/>
            </a:xfrm>
            <a:custGeom>
              <a:rect l="l" t="t" r="r" b="b"/>
              <a:pathLst>
                <a:path w="212797" h="368944" fill="none">
                  <a:moveTo>
                    <a:pt x="0" y="0"/>
                  </a:moveTo>
                  <a:lnTo>
                    <a:pt x="212800" y="-36894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005" name="FlexibleLine"/>
            <p:cNvSpPr/>
            <p:nvPr/>
          </p:nvSpPr>
          <p:spPr>
            <a:xfrm>
              <a:off x="2717600" y="1106103"/>
              <a:ext cx="212800" cy="59788"/>
            </a:xfrm>
            <a:custGeom>
              <a:rect l="l" t="t" r="r" b="b"/>
              <a:pathLst>
                <a:path w="212797" h="59788" fill="none">
                  <a:moveTo>
                    <a:pt x="0" y="0"/>
                  </a:moveTo>
                  <a:lnTo>
                    <a:pt x="212800" y="-59788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008" name="FlexibleLine"/>
            <p:cNvSpPr/>
            <p:nvPr/>
          </p:nvSpPr>
          <p:spPr>
            <a:xfrm>
              <a:off x="2748000" y="2206343"/>
              <a:ext cx="212800" cy="422144"/>
            </a:xfrm>
            <a:custGeom>
              <a:rect l="l" t="t" r="r" b="b"/>
              <a:pathLst>
                <a:path w="212797" h="422144" fill="none">
                  <a:moveTo>
                    <a:pt x="0" y="0"/>
                  </a:moveTo>
                  <a:lnTo>
                    <a:pt x="212800" y="-42214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011" name="FlexibleLine"/>
            <p:cNvSpPr/>
            <p:nvPr/>
          </p:nvSpPr>
          <p:spPr>
            <a:xfrm>
              <a:off x="2748000" y="2206343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-49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029" name="FlexibleLine"/>
            <p:cNvSpPr/>
            <p:nvPr/>
          </p:nvSpPr>
          <p:spPr>
            <a:xfrm>
              <a:off x="2748000" y="2206342"/>
              <a:ext cx="212800" cy="315744"/>
            </a:xfrm>
            <a:custGeom>
              <a:rect l="l" t="t" r="r" b="b"/>
              <a:pathLst>
                <a:path w="212797" h="315744" fill="none">
                  <a:moveTo>
                    <a:pt x="0" y="0"/>
                  </a:moveTo>
                  <a:lnTo>
                    <a:pt x="212800" y="31574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032" name="FlexibleLine"/>
            <p:cNvSpPr/>
            <p:nvPr/>
          </p:nvSpPr>
          <p:spPr>
            <a:xfrm>
              <a:off x="2717600" y="1106105"/>
              <a:ext cx="212800" cy="361861"/>
            </a:xfrm>
            <a:custGeom>
              <a:rect l="l" t="t" r="r" b="b"/>
              <a:pathLst>
                <a:path w="212797" h="361861" fill="none">
                  <a:moveTo>
                    <a:pt x="0" y="0"/>
                  </a:moveTo>
                  <a:lnTo>
                    <a:pt x="212800" y="361861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38" name="FlexibleLine"/>
            <p:cNvSpPr/>
            <p:nvPr/>
          </p:nvSpPr>
          <p:spPr>
            <a:xfrm>
              <a:off x="1851200" y="1534621"/>
              <a:ext cx="212800" cy="428521"/>
            </a:xfrm>
            <a:custGeom>
              <a:rect l="l" t="t" r="r" b="b"/>
              <a:pathLst>
                <a:path w="212797" h="428521" fill="none">
                  <a:moveTo>
                    <a:pt x="0" y="0"/>
                  </a:moveTo>
                  <a:lnTo>
                    <a:pt x="212800" y="-428521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2" name="FlexibleLine"/>
            <p:cNvSpPr/>
            <p:nvPr/>
          </p:nvSpPr>
          <p:spPr>
            <a:xfrm>
              <a:off x="627600" y="3039218"/>
              <a:ext cx="600400" cy="1504595"/>
            </a:xfrm>
            <a:custGeom>
              <a:rect l="l" t="t" r="r" b="b"/>
              <a:pathLst>
                <a:path w="600400" h="1504595" fill="none">
                  <a:moveTo>
                    <a:pt x="0" y="0"/>
                  </a:moveTo>
                  <a:lnTo>
                    <a:pt x="600400" y="1504595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4" name="FlexibleLine"/>
            <p:cNvSpPr/>
            <p:nvPr/>
          </p:nvSpPr>
          <p:spPr>
            <a:xfrm>
              <a:off x="1912000" y="4543818"/>
              <a:ext cx="212800" cy="1069229"/>
            </a:xfrm>
            <a:custGeom>
              <a:rect l="l" t="t" r="r" b="b"/>
              <a:pathLst>
                <a:path w="212797" h="1069229" fill="none">
                  <a:moveTo>
                    <a:pt x="0" y="0"/>
                  </a:moveTo>
                  <a:lnTo>
                    <a:pt x="212800" y="-1069229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4" name="FlexibleLine"/>
            <p:cNvSpPr/>
            <p:nvPr/>
          </p:nvSpPr>
          <p:spPr>
            <a:xfrm>
              <a:off x="1912000" y="4543815"/>
              <a:ext cx="212800" cy="205601"/>
            </a:xfrm>
            <a:custGeom>
              <a:rect l="l" t="t" r="r" b="b"/>
              <a:pathLst>
                <a:path w="212797" h="205601" fill="none">
                  <a:moveTo>
                    <a:pt x="0" y="0"/>
                  </a:moveTo>
                  <a:lnTo>
                    <a:pt x="212800" y="205601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8" name="FlexibleLine"/>
            <p:cNvSpPr/>
            <p:nvPr/>
          </p:nvSpPr>
          <p:spPr>
            <a:xfrm>
              <a:off x="1912000" y="4543817"/>
              <a:ext cx="212800" cy="1312429"/>
            </a:xfrm>
            <a:custGeom>
              <a:rect l="l" t="t" r="r" b="b"/>
              <a:pathLst>
                <a:path w="212797" h="1312429" fill="none">
                  <a:moveTo>
                    <a:pt x="0" y="0"/>
                  </a:moveTo>
                  <a:lnTo>
                    <a:pt x="212800" y="1312429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2" name="FlexibleLine"/>
            <p:cNvSpPr/>
            <p:nvPr/>
          </p:nvSpPr>
          <p:spPr>
            <a:xfrm>
              <a:off x="3614400" y="737160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6" name="FlexibleLine"/>
            <p:cNvSpPr/>
            <p:nvPr/>
          </p:nvSpPr>
          <p:spPr>
            <a:xfrm>
              <a:off x="3812000" y="1046315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0" name="FlexibleLine"/>
            <p:cNvSpPr/>
            <p:nvPr/>
          </p:nvSpPr>
          <p:spPr>
            <a:xfrm>
              <a:off x="3812000" y="1046315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4" name="FlexibleLine"/>
            <p:cNvSpPr/>
            <p:nvPr/>
          </p:nvSpPr>
          <p:spPr>
            <a:xfrm>
              <a:off x="3812000" y="1467961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8" name="FlexibleLine"/>
            <p:cNvSpPr/>
            <p:nvPr/>
          </p:nvSpPr>
          <p:spPr>
            <a:xfrm>
              <a:off x="3812000" y="1467961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2" name="FlexibleLine"/>
            <p:cNvSpPr/>
            <p:nvPr/>
          </p:nvSpPr>
          <p:spPr>
            <a:xfrm>
              <a:off x="2748000" y="2206343"/>
              <a:ext cx="212800" cy="211319"/>
            </a:xfrm>
            <a:custGeom>
              <a:rect l="l" t="t" r="r" b="b"/>
              <a:pathLst>
                <a:path w="212797" h="211319" fill="none">
                  <a:moveTo>
                    <a:pt x="0" y="0"/>
                  </a:moveTo>
                  <a:lnTo>
                    <a:pt x="212800" y="-211319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6" name="FlexibleLine"/>
            <p:cNvSpPr/>
            <p:nvPr/>
          </p:nvSpPr>
          <p:spPr>
            <a:xfrm>
              <a:off x="3842400" y="1784204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0" name="FlexibleLine"/>
            <p:cNvSpPr/>
            <p:nvPr/>
          </p:nvSpPr>
          <p:spPr>
            <a:xfrm>
              <a:off x="3842400" y="1995028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4" name="FlexibleLine"/>
            <p:cNvSpPr/>
            <p:nvPr/>
          </p:nvSpPr>
          <p:spPr>
            <a:xfrm>
              <a:off x="3948800" y="2205852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8" name="FlexibleLine"/>
            <p:cNvSpPr/>
            <p:nvPr/>
          </p:nvSpPr>
          <p:spPr>
            <a:xfrm>
              <a:off x="3842400" y="2522089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2" name="FlexibleLine"/>
            <p:cNvSpPr/>
            <p:nvPr/>
          </p:nvSpPr>
          <p:spPr>
            <a:xfrm>
              <a:off x="3842400" y="2522088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6" name="FlexibleLine"/>
            <p:cNvSpPr/>
            <p:nvPr/>
          </p:nvSpPr>
          <p:spPr>
            <a:xfrm>
              <a:off x="3508000" y="2930558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70" name="FlexibleLine"/>
            <p:cNvSpPr/>
            <p:nvPr/>
          </p:nvSpPr>
          <p:spPr>
            <a:xfrm>
              <a:off x="3705600" y="3246794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74" name="FlexibleLine"/>
            <p:cNvSpPr/>
            <p:nvPr/>
          </p:nvSpPr>
          <p:spPr>
            <a:xfrm>
              <a:off x="3508000" y="3609154"/>
              <a:ext cx="212800" cy="53200"/>
            </a:xfrm>
            <a:custGeom>
              <a:rect l="l" t="t" r="r" b="b"/>
              <a:pathLst>
                <a:path w="212797" h="53199" fill="none">
                  <a:moveTo>
                    <a:pt x="0" y="0"/>
                  </a:moveTo>
                  <a:lnTo>
                    <a:pt x="212800" y="5320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82" name="FlexibleLine"/>
            <p:cNvSpPr/>
            <p:nvPr/>
          </p:nvSpPr>
          <p:spPr>
            <a:xfrm>
              <a:off x="3705600" y="3246794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86" name="FlexibleLine"/>
            <p:cNvSpPr/>
            <p:nvPr/>
          </p:nvSpPr>
          <p:spPr>
            <a:xfrm>
              <a:off x="3508000" y="3912212"/>
              <a:ext cx="212800" cy="53200"/>
            </a:xfrm>
            <a:custGeom>
              <a:rect l="l" t="t" r="r" b="b"/>
              <a:pathLst>
                <a:path w="212797" h="53199" fill="none">
                  <a:moveTo>
                    <a:pt x="0" y="0"/>
                  </a:moveTo>
                  <a:lnTo>
                    <a:pt x="212800" y="5320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0" name="FlexibleLine"/>
            <p:cNvSpPr/>
            <p:nvPr/>
          </p:nvSpPr>
          <p:spPr>
            <a:xfrm>
              <a:off x="3508000" y="4169153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4" name="FlexibleLine"/>
            <p:cNvSpPr/>
            <p:nvPr/>
          </p:nvSpPr>
          <p:spPr>
            <a:xfrm>
              <a:off x="3705600" y="4485389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8" name="FlexibleLine"/>
            <p:cNvSpPr/>
            <p:nvPr/>
          </p:nvSpPr>
          <p:spPr>
            <a:xfrm>
              <a:off x="3705600" y="4485389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02" name="FlexibleLine"/>
            <p:cNvSpPr/>
            <p:nvPr/>
          </p:nvSpPr>
          <p:spPr>
            <a:xfrm>
              <a:off x="3508000" y="4907045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06" name="FlexibleLine"/>
            <p:cNvSpPr/>
            <p:nvPr/>
          </p:nvSpPr>
          <p:spPr>
            <a:xfrm>
              <a:off x="3508000" y="4907044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0" name="FlexibleLine"/>
            <p:cNvSpPr/>
            <p:nvPr/>
          </p:nvSpPr>
          <p:spPr>
            <a:xfrm>
              <a:off x="3508000" y="5223280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4" name="FlexibleLine"/>
            <p:cNvSpPr/>
            <p:nvPr/>
          </p:nvSpPr>
          <p:spPr>
            <a:xfrm>
              <a:off x="3508000" y="5434104"/>
              <a:ext cx="212800" cy="7600"/>
            </a:xfrm>
            <a:custGeom>
              <a:rect l="l" t="t" r="r" b="b"/>
              <a:pathLst>
                <a:path w="212797" h="7600" fill="none">
                  <a:moveTo>
                    <a:pt x="0" y="0"/>
                  </a:moveTo>
                  <a:lnTo>
                    <a:pt x="212800" y="0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8" name="FlexibleLine"/>
            <p:cNvSpPr/>
            <p:nvPr/>
          </p:nvSpPr>
          <p:spPr>
            <a:xfrm>
              <a:off x="3705600" y="5750341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22" name="FlexibleLine"/>
            <p:cNvSpPr/>
            <p:nvPr/>
          </p:nvSpPr>
          <p:spPr>
            <a:xfrm>
              <a:off x="3705600" y="5750340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26" name="FlexibleLine"/>
            <p:cNvSpPr/>
            <p:nvPr/>
          </p:nvSpPr>
          <p:spPr>
            <a:xfrm>
              <a:off x="3508000" y="6171989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-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30" name="FlexibleLine"/>
            <p:cNvSpPr/>
            <p:nvPr/>
          </p:nvSpPr>
          <p:spPr>
            <a:xfrm>
              <a:off x="3508000" y="6171988"/>
              <a:ext cx="212800" cy="105412"/>
            </a:xfrm>
            <a:custGeom>
              <a:rect l="l" t="t" r="r" b="b"/>
              <a:pathLst>
                <a:path w="212797" h="105411" fill="none">
                  <a:moveTo>
                    <a:pt x="0" y="0"/>
                  </a:moveTo>
                  <a:lnTo>
                    <a:pt x="212800" y="10541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914" name="Main Idea"/>
            <p:cNvGrpSpPr/>
            <p:nvPr/>
          </p:nvGrpSpPr>
          <p:grpSpPr>
            <a:xfrm>
              <a:off x="452800" y="2742823"/>
              <a:ext cx="349600" cy="592800"/>
              <a:chOff x="452800" y="2742823"/>
              <a:chExt cx="349600" cy="592800"/>
            </a:xfrm>
          </p:grpSpPr>
          <p:sp>
            <p:nvSpPr>
              <p:cNvPr id="2117" name="Rectangle balloon"/>
              <p:cNvSpPr/>
              <p:nvPr/>
            </p:nvSpPr>
            <p:spPr>
              <a:xfrm>
                <a:off x="452800" y="2742823"/>
                <a:ext cx="349600" cy="592800"/>
              </a:xfrm>
              <a:custGeom>
                <a:rect l="l" t="t" r="r" b="b"/>
                <a:pathLst>
                  <a:path w="349600" h="592800">
                    <a:moveTo>
                      <a:pt x="62928" y="0"/>
                    </a:moveTo>
                    <a:lnTo>
                      <a:pt x="286672" y="0"/>
                    </a:lnTo>
                    <a:cubicBezTo>
                      <a:pt x="321427" y="0"/>
                      <a:pt x="349600" y="28173"/>
                      <a:pt x="349600" y="62928"/>
                    </a:cubicBezTo>
                    <a:lnTo>
                      <a:pt x="349600" y="529872"/>
                    </a:lnTo>
                    <a:cubicBezTo>
                      <a:pt x="349600" y="564627"/>
                      <a:pt x="321427" y="592800"/>
                      <a:pt x="286672" y="592800"/>
                    </a:cubicBezTo>
                    <a:lnTo>
                      <a:pt x="62928" y="592800"/>
                    </a:lnTo>
                    <a:cubicBezTo>
                      <a:pt x="28173" y="592800"/>
                      <a:pt x="0" y="564627"/>
                      <a:pt x="0" y="529872"/>
                    </a:cubicBezTo>
                    <a:lnTo>
                      <a:pt x="0" y="62928"/>
                    </a:lnTo>
                    <a:cubicBezTo>
                      <a:pt x="0" y="28173"/>
                      <a:pt x="28173" y="0"/>
                      <a:pt x="629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800" cap="flat">
                <a:solidFill>
                  <a:srgbClr val="D56269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1" name="Text 341"/>
              <p:cNvSpPr txBox="1"/>
              <p:nvPr/>
            </p:nvSpPr>
            <p:spPr>
              <a:xfrm>
                <a:off x="498400" y="2796023"/>
                <a:ext cx="273600" cy="486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A1484D"/>
                    </a:solidFill>
                    <a:latin typeface="宋体"/>
                  </a:rPr>
                  <a:t>2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A1484D"/>
                    </a:solidFill>
                    <a:latin typeface="宋体"/>
                  </a:rPr>
                  <a:t>把握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A1484D"/>
                    </a:solidFill>
                    <a:latin typeface="宋体"/>
                  </a:rPr>
                  <a:t>逻辑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A1484D"/>
                    </a:solidFill>
                    <a:latin typeface="宋体"/>
                  </a:rPr>
                  <a:t>要义</a:t>
                </a:r>
              </a:p>
            </p:txBody>
          </p:sp>
        </p:grpSp>
        <p:grpSp>
          <p:nvGrpSpPr>
            <p:cNvPr id="928" name="Main Topic"/>
            <p:cNvGrpSpPr/>
            <p:nvPr/>
          </p:nvGrpSpPr>
          <p:grpSpPr>
            <a:xfrm>
              <a:off x="1228000" y="1306620"/>
              <a:ext cx="623200" cy="456000"/>
              <a:chOff x="1228000" y="1306620"/>
              <a:chExt cx="623200" cy="456000"/>
            </a:xfrm>
          </p:grpSpPr>
          <p:sp>
            <p:nvSpPr>
              <p:cNvPr id="2221" name="Rectangle balloon"/>
              <p:cNvSpPr/>
              <p:nvPr/>
            </p:nvSpPr>
            <p:spPr>
              <a:xfrm>
                <a:off x="1228000" y="1306620"/>
                <a:ext cx="623200" cy="456000"/>
              </a:xfrm>
              <a:custGeom>
                <a:rect l="l" t="t" r="r" b="b"/>
                <a:pathLst>
                  <a:path w="623200" h="456000">
                    <a:moveTo>
                      <a:pt x="82080" y="0"/>
                    </a:moveTo>
                    <a:lnTo>
                      <a:pt x="541120" y="0"/>
                    </a:lnTo>
                    <a:cubicBezTo>
                      <a:pt x="586452" y="0"/>
                      <a:pt x="623200" y="36747"/>
                      <a:pt x="623200" y="82080"/>
                    </a:cubicBezTo>
                    <a:lnTo>
                      <a:pt x="623200" y="373920"/>
                    </a:lnTo>
                    <a:cubicBezTo>
                      <a:pt x="623200" y="419252"/>
                      <a:pt x="586452" y="456000"/>
                      <a:pt x="541120" y="456000"/>
                    </a:cubicBezTo>
                    <a:lnTo>
                      <a:pt x="82080" y="456000"/>
                    </a:lnTo>
                    <a:cubicBezTo>
                      <a:pt x="36747" y="456000"/>
                      <a:pt x="0" y="419252"/>
                      <a:pt x="0" y="373920"/>
                    </a:cubicBezTo>
                    <a:lnTo>
                      <a:pt x="0" y="82080"/>
                    </a:lnTo>
                    <a:cubicBezTo>
                      <a:pt x="0" y="36747"/>
                      <a:pt x="36747" y="0"/>
                      <a:pt x="820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800" cap="flat">
                <a:solidFill>
                  <a:srgbClr val="3C99A5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2" name="Text 342"/>
              <p:cNvSpPr txBox="1"/>
              <p:nvPr/>
            </p:nvSpPr>
            <p:spPr>
              <a:xfrm>
                <a:off x="1258400" y="1344620"/>
                <a:ext cx="570000" cy="38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2.1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“逻辑”的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多种含义</a:t>
                </a:r>
              </a:p>
            </p:txBody>
          </p:sp>
        </p:grpSp>
        <p:grpSp>
          <p:nvGrpSpPr>
            <p:cNvPr id="931" name="Main Topic"/>
            <p:cNvGrpSpPr/>
            <p:nvPr/>
          </p:nvGrpSpPr>
          <p:grpSpPr>
            <a:xfrm>
              <a:off x="2064000" y="1963146"/>
              <a:ext cx="684000" cy="243200"/>
              <a:chOff x="2064000" y="1963146"/>
              <a:chExt cx="684000" cy="243200"/>
            </a:xfrm>
          </p:grpSpPr>
          <p:sp>
            <p:nvSpPr>
              <p:cNvPr id="2229" name="Rectangle balloon"/>
              <p:cNvSpPr/>
              <p:nvPr/>
            </p:nvSpPr>
            <p:spPr>
              <a:xfrm>
                <a:off x="2064000" y="1963146"/>
                <a:ext cx="684000" cy="243200"/>
              </a:xfrm>
              <a:custGeom>
                <a:rect l="l" t="t" r="r" b="b"/>
                <a:pathLst>
                  <a:path w="684000" h="243200" fill="none">
                    <a:moveTo>
                      <a:pt x="0" y="243200"/>
                    </a:moveTo>
                    <a:lnTo>
                      <a:pt x="6840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3" name="Text 343"/>
              <p:cNvSpPr txBox="1"/>
              <p:nvPr/>
            </p:nvSpPr>
            <p:spPr>
              <a:xfrm>
                <a:off x="2056400" y="1955546"/>
                <a:ext cx="6688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狭义逻辑学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与广义逻辑学</a:t>
                </a:r>
              </a:p>
            </p:txBody>
          </p:sp>
        </p:grpSp>
        <p:grpSp>
          <p:nvGrpSpPr>
            <p:cNvPr id="997" name="Sub Topic"/>
            <p:cNvGrpSpPr/>
            <p:nvPr/>
          </p:nvGrpSpPr>
          <p:grpSpPr>
            <a:xfrm>
              <a:off x="2930400" y="493960"/>
              <a:ext cx="684000" cy="243200"/>
              <a:chOff x="2930400" y="493960"/>
              <a:chExt cx="684000" cy="243200"/>
            </a:xfrm>
          </p:grpSpPr>
          <p:sp>
            <p:nvSpPr>
              <p:cNvPr id="2294" name="Rectangle balloon"/>
              <p:cNvSpPr/>
              <p:nvPr/>
            </p:nvSpPr>
            <p:spPr>
              <a:xfrm>
                <a:off x="2930400" y="493960"/>
                <a:ext cx="684000" cy="243200"/>
              </a:xfrm>
              <a:custGeom>
                <a:rect l="l" t="t" r="r" b="b"/>
                <a:pathLst>
                  <a:path w="684000" h="243200" fill="none">
                    <a:moveTo>
                      <a:pt x="0" y="243200"/>
                    </a:moveTo>
                    <a:lnTo>
                      <a:pt x="6840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4" name="Text 344"/>
              <p:cNvSpPr txBox="1"/>
              <p:nvPr/>
            </p:nvSpPr>
            <p:spPr>
              <a:xfrm>
                <a:off x="2922800" y="486360"/>
                <a:ext cx="6688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“逻辑”的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四种主要含义</a:t>
                </a:r>
              </a:p>
            </p:txBody>
          </p:sp>
        </p:grpSp>
        <p:grpSp>
          <p:nvGrpSpPr>
            <p:cNvPr id="1003" name="Sub Topic"/>
            <p:cNvGrpSpPr/>
            <p:nvPr/>
          </p:nvGrpSpPr>
          <p:grpSpPr>
            <a:xfrm>
              <a:off x="2930400" y="909515"/>
              <a:ext cx="881600" cy="136800"/>
              <a:chOff x="2930400" y="909515"/>
              <a:chExt cx="881600" cy="136800"/>
            </a:xfrm>
          </p:grpSpPr>
          <p:sp>
            <p:nvSpPr>
              <p:cNvPr id="2300" name="Rectangle balloon"/>
              <p:cNvSpPr/>
              <p:nvPr/>
            </p:nvSpPr>
            <p:spPr>
              <a:xfrm>
                <a:off x="2930400" y="909515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5" name="Text 345"/>
              <p:cNvSpPr txBox="1"/>
              <p:nvPr/>
            </p:nvSpPr>
            <p:spPr>
              <a:xfrm>
                <a:off x="2922800" y="901915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逻辑学的研究对象</a:t>
                </a:r>
              </a:p>
            </p:txBody>
          </p:sp>
        </p:grpSp>
        <p:grpSp>
          <p:nvGrpSpPr>
            <p:cNvPr id="1006" name="Sub Topic"/>
            <p:cNvGrpSpPr/>
            <p:nvPr/>
          </p:nvGrpSpPr>
          <p:grpSpPr>
            <a:xfrm>
              <a:off x="2960800" y="1647404"/>
              <a:ext cx="881600" cy="136800"/>
              <a:chOff x="2960800" y="1647404"/>
              <a:chExt cx="881600" cy="136800"/>
            </a:xfrm>
          </p:grpSpPr>
          <p:sp>
            <p:nvSpPr>
              <p:cNvPr id="2303" name="Rectangle balloon"/>
              <p:cNvSpPr/>
              <p:nvPr/>
            </p:nvSpPr>
            <p:spPr>
              <a:xfrm>
                <a:off x="2960800" y="1647404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6" name="Text 346"/>
              <p:cNvSpPr txBox="1"/>
              <p:nvPr/>
            </p:nvSpPr>
            <p:spPr>
              <a:xfrm>
                <a:off x="2953200" y="1639804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狭义逻辑学的含义</a:t>
                </a:r>
              </a:p>
            </p:txBody>
          </p:sp>
        </p:grpSp>
        <p:grpSp>
          <p:nvGrpSpPr>
            <p:cNvPr id="1009" name="Sub Topic"/>
            <p:cNvGrpSpPr/>
            <p:nvPr/>
          </p:nvGrpSpPr>
          <p:grpSpPr>
            <a:xfrm>
              <a:off x="2960800" y="2069052"/>
              <a:ext cx="988000" cy="136800"/>
              <a:chOff x="2960800" y="2069052"/>
              <a:chExt cx="988000" cy="136800"/>
            </a:xfrm>
          </p:grpSpPr>
          <p:sp>
            <p:nvSpPr>
              <p:cNvPr id="2306" name="Rectangle balloon"/>
              <p:cNvSpPr/>
              <p:nvPr/>
            </p:nvSpPr>
            <p:spPr>
              <a:xfrm>
                <a:off x="2960800" y="2069052"/>
                <a:ext cx="988000" cy="136800"/>
              </a:xfrm>
              <a:custGeom>
                <a:rect l="l" t="t" r="r" b="b"/>
                <a:pathLst>
                  <a:path w="988000" h="136800" fill="none">
                    <a:moveTo>
                      <a:pt x="0" y="136800"/>
                    </a:moveTo>
                    <a:lnTo>
                      <a:pt x="988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7" name="Text 347"/>
              <p:cNvSpPr txBox="1"/>
              <p:nvPr/>
            </p:nvSpPr>
            <p:spPr>
              <a:xfrm>
                <a:off x="2953200" y="2061452"/>
                <a:ext cx="965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形式逻辑的核心任务</a:t>
                </a:r>
              </a:p>
            </p:txBody>
          </p:sp>
        </p:grpSp>
        <p:grpSp>
          <p:nvGrpSpPr>
            <p:cNvPr id="1027" name="Sub Topic"/>
            <p:cNvGrpSpPr/>
            <p:nvPr/>
          </p:nvGrpSpPr>
          <p:grpSpPr>
            <a:xfrm>
              <a:off x="2960800" y="2385288"/>
              <a:ext cx="881600" cy="136800"/>
              <a:chOff x="2960800" y="2385288"/>
              <a:chExt cx="881600" cy="136800"/>
            </a:xfrm>
          </p:grpSpPr>
          <p:sp>
            <p:nvSpPr>
              <p:cNvPr id="2315" name="Rectangle balloon"/>
              <p:cNvSpPr/>
              <p:nvPr/>
            </p:nvSpPr>
            <p:spPr>
              <a:xfrm>
                <a:off x="2960800" y="2385288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8" name="Text 348"/>
              <p:cNvSpPr txBox="1"/>
              <p:nvPr/>
            </p:nvSpPr>
            <p:spPr>
              <a:xfrm>
                <a:off x="2953200" y="2377688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学习逻辑学的意义</a:t>
                </a:r>
              </a:p>
            </p:txBody>
          </p:sp>
        </p:grpSp>
        <p:grpSp>
          <p:nvGrpSpPr>
            <p:cNvPr id="1030" name="Sub Topic"/>
            <p:cNvGrpSpPr/>
            <p:nvPr/>
          </p:nvGrpSpPr>
          <p:grpSpPr>
            <a:xfrm>
              <a:off x="2930400" y="1331161"/>
              <a:ext cx="881600" cy="136800"/>
              <a:chOff x="2930400" y="1331161"/>
              <a:chExt cx="881600" cy="136800"/>
            </a:xfrm>
          </p:grpSpPr>
          <p:sp>
            <p:nvSpPr>
              <p:cNvPr id="2318" name="Rectangle balloon"/>
              <p:cNvSpPr/>
              <p:nvPr/>
            </p:nvSpPr>
            <p:spPr>
              <a:xfrm>
                <a:off x="2930400" y="1331161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49" name="Text 349"/>
              <p:cNvSpPr txBox="1"/>
              <p:nvPr/>
            </p:nvSpPr>
            <p:spPr>
              <a:xfrm>
                <a:off x="2922800" y="1323561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逻辑学研究的目的</a:t>
                </a:r>
              </a:p>
            </p:txBody>
          </p:sp>
        </p:grpSp>
        <p:grpSp>
          <p:nvGrpSpPr>
            <p:cNvPr id="135" name="Main Topic"/>
            <p:cNvGrpSpPr/>
            <p:nvPr/>
          </p:nvGrpSpPr>
          <p:grpSpPr>
            <a:xfrm>
              <a:off x="2064000" y="862904"/>
              <a:ext cx="653600" cy="243200"/>
              <a:chOff x="2064000" y="862904"/>
              <a:chExt cx="653600" cy="243200"/>
            </a:xfrm>
          </p:grpSpPr>
          <p:sp>
            <p:nvSpPr>
              <p:cNvPr id="136" name="Rectangle balloon"/>
              <p:cNvSpPr/>
              <p:nvPr/>
            </p:nvSpPr>
            <p:spPr>
              <a:xfrm>
                <a:off x="2064000" y="862904"/>
                <a:ext cx="653600" cy="243200"/>
              </a:xfrm>
              <a:custGeom>
                <a:rect l="l" t="t" r="r" b="b"/>
                <a:pathLst>
                  <a:path w="653600" h="243200" fill="none">
                    <a:moveTo>
                      <a:pt x="0" y="243200"/>
                    </a:moveTo>
                    <a:lnTo>
                      <a:pt x="653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0" name="Text 350"/>
              <p:cNvSpPr txBox="1"/>
              <p:nvPr/>
            </p:nvSpPr>
            <p:spPr>
              <a:xfrm>
                <a:off x="2056400" y="855304"/>
                <a:ext cx="630800" cy="2736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“逻辑”的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不同用法</a:t>
                </a:r>
              </a:p>
            </p:txBody>
          </p:sp>
        </p:grpSp>
        <p:grpSp>
          <p:nvGrpSpPr>
            <p:cNvPr id="139" name="Main Topic"/>
            <p:cNvGrpSpPr/>
            <p:nvPr/>
          </p:nvGrpSpPr>
          <p:grpSpPr>
            <a:xfrm>
              <a:off x="1228000" y="4315818"/>
              <a:ext cx="684000" cy="456000"/>
              <a:chOff x="1228000" y="4315818"/>
              <a:chExt cx="684000" cy="456000"/>
            </a:xfrm>
          </p:grpSpPr>
          <p:sp>
            <p:nvSpPr>
              <p:cNvPr id="140" name="Rectangle balloon"/>
              <p:cNvSpPr/>
              <p:nvPr/>
            </p:nvSpPr>
            <p:spPr>
              <a:xfrm>
                <a:off x="1228000" y="4315818"/>
                <a:ext cx="684000" cy="456000"/>
              </a:xfrm>
              <a:custGeom>
                <a:rect l="l" t="t" r="r" b="b"/>
                <a:pathLst>
                  <a:path w="684000" h="456000">
                    <a:moveTo>
                      <a:pt x="82080" y="0"/>
                    </a:moveTo>
                    <a:lnTo>
                      <a:pt x="601920" y="0"/>
                    </a:lnTo>
                    <a:cubicBezTo>
                      <a:pt x="647252" y="0"/>
                      <a:pt x="684000" y="36747"/>
                      <a:pt x="684000" y="82080"/>
                    </a:cubicBezTo>
                    <a:lnTo>
                      <a:pt x="684000" y="373920"/>
                    </a:lnTo>
                    <a:cubicBezTo>
                      <a:pt x="684000" y="419252"/>
                      <a:pt x="647252" y="456000"/>
                      <a:pt x="601920" y="456000"/>
                    </a:cubicBezTo>
                    <a:lnTo>
                      <a:pt x="82080" y="456000"/>
                    </a:lnTo>
                    <a:cubicBezTo>
                      <a:pt x="36747" y="456000"/>
                      <a:pt x="0" y="419252"/>
                      <a:pt x="0" y="373920"/>
                    </a:cubicBezTo>
                    <a:lnTo>
                      <a:pt x="0" y="82080"/>
                    </a:lnTo>
                    <a:cubicBezTo>
                      <a:pt x="0" y="36747"/>
                      <a:pt x="36747" y="0"/>
                      <a:pt x="820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800" cap="flat">
                <a:solidFill>
                  <a:srgbClr val="3C99A5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1" name="Text 351"/>
              <p:cNvSpPr txBox="1"/>
              <p:nvPr/>
            </p:nvSpPr>
            <p:spPr>
              <a:xfrm>
                <a:off x="1258400" y="4353818"/>
                <a:ext cx="630800" cy="3800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2.2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逻辑思维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2B727C"/>
                    </a:solidFill>
                    <a:latin typeface="宋体"/>
                  </a:rPr>
                  <a:t>的基本要求</a:t>
                </a:r>
              </a:p>
            </p:txBody>
          </p:sp>
        </p:grpSp>
        <p:sp>
          <p:nvSpPr>
            <p:cNvPr id="155" name="FlexibleLine"/>
            <p:cNvSpPr/>
            <p:nvPr/>
          </p:nvSpPr>
          <p:spPr>
            <a:xfrm>
              <a:off x="3006400" y="3474587"/>
              <a:ext cx="212800" cy="437626"/>
            </a:xfrm>
            <a:custGeom>
              <a:rect l="l" t="t" r="r" b="b"/>
              <a:pathLst>
                <a:path w="212797" h="437626" fill="none">
                  <a:moveTo>
                    <a:pt x="0" y="0"/>
                  </a:moveTo>
                  <a:lnTo>
                    <a:pt x="212800" y="437626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6" name="FlexibleLine"/>
            <p:cNvSpPr/>
            <p:nvPr/>
          </p:nvSpPr>
          <p:spPr>
            <a:xfrm>
              <a:off x="3006400" y="3474590"/>
              <a:ext cx="212800" cy="544026"/>
            </a:xfrm>
            <a:custGeom>
              <a:rect l="l" t="t" r="r" b="b"/>
              <a:pathLst>
                <a:path w="212797" h="544026" fill="none">
                  <a:moveTo>
                    <a:pt x="0" y="0"/>
                  </a:moveTo>
                  <a:lnTo>
                    <a:pt x="212800" y="-544026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7" name="FlexibleLine"/>
            <p:cNvSpPr/>
            <p:nvPr/>
          </p:nvSpPr>
          <p:spPr>
            <a:xfrm>
              <a:off x="3006400" y="3474590"/>
              <a:ext cx="212800" cy="227789"/>
            </a:xfrm>
            <a:custGeom>
              <a:rect l="l" t="t" r="r" b="b"/>
              <a:pathLst>
                <a:path w="212797" h="227786" fill="none">
                  <a:moveTo>
                    <a:pt x="0" y="0"/>
                  </a:moveTo>
                  <a:lnTo>
                    <a:pt x="212800" y="-227789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8" name="FlexibleLine"/>
            <p:cNvSpPr/>
            <p:nvPr/>
          </p:nvSpPr>
          <p:spPr>
            <a:xfrm>
              <a:off x="3006400" y="3474589"/>
              <a:ext cx="212800" cy="134566"/>
            </a:xfrm>
            <a:custGeom>
              <a:rect l="l" t="t" r="r" b="b"/>
              <a:pathLst>
                <a:path w="212797" h="134566" fill="none">
                  <a:moveTo>
                    <a:pt x="0" y="0"/>
                  </a:moveTo>
                  <a:lnTo>
                    <a:pt x="212800" y="134566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59" name="Main Topic"/>
            <p:cNvGrpSpPr/>
            <p:nvPr/>
          </p:nvGrpSpPr>
          <p:grpSpPr>
            <a:xfrm>
              <a:off x="2124800" y="3231389"/>
              <a:ext cx="881600" cy="243200"/>
              <a:chOff x="2124800" y="3231389"/>
              <a:chExt cx="881600" cy="243200"/>
            </a:xfrm>
          </p:grpSpPr>
          <p:sp>
            <p:nvSpPr>
              <p:cNvPr id="160" name="Rectangle balloon"/>
              <p:cNvSpPr/>
              <p:nvPr/>
            </p:nvSpPr>
            <p:spPr>
              <a:xfrm>
                <a:off x="2124800" y="3231389"/>
                <a:ext cx="881600" cy="243200"/>
              </a:xfrm>
              <a:custGeom>
                <a:rect l="l" t="t" r="r" b="b"/>
                <a:pathLst>
                  <a:path w="881600" h="243200" fill="none">
                    <a:moveTo>
                      <a:pt x="0" y="243200"/>
                    </a:moveTo>
                    <a:lnTo>
                      <a:pt x="881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2" name="Text 352"/>
              <p:cNvSpPr txBox="1"/>
              <p:nvPr/>
            </p:nvSpPr>
            <p:spPr>
              <a:xfrm>
                <a:off x="2117200" y="3223789"/>
                <a:ext cx="866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同一律：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思维的确定性要求</a:t>
                </a:r>
              </a:p>
            </p:txBody>
          </p:sp>
        </p:grpSp>
        <p:grpSp>
          <p:nvGrpSpPr>
            <p:cNvPr id="162" name="Sub Topic"/>
            <p:cNvGrpSpPr/>
            <p:nvPr/>
          </p:nvGrpSpPr>
          <p:grpSpPr>
            <a:xfrm>
              <a:off x="3219200" y="2793758"/>
              <a:ext cx="288800" cy="136800"/>
              <a:chOff x="3219200" y="2793758"/>
              <a:chExt cx="288800" cy="136800"/>
            </a:xfrm>
          </p:grpSpPr>
          <p:sp>
            <p:nvSpPr>
              <p:cNvPr id="163" name="Rectangle balloon"/>
              <p:cNvSpPr/>
              <p:nvPr/>
            </p:nvSpPr>
            <p:spPr>
              <a:xfrm>
                <a:off x="3219200" y="2793758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3" name="Text 353"/>
              <p:cNvSpPr txBox="1"/>
              <p:nvPr/>
            </p:nvSpPr>
            <p:spPr>
              <a:xfrm>
                <a:off x="3211600" y="2786158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原因</a:t>
                </a:r>
              </a:p>
            </p:txBody>
          </p:sp>
        </p:grpSp>
        <p:grpSp>
          <p:nvGrpSpPr>
            <p:cNvPr id="165" name="Sub Topic"/>
            <p:cNvGrpSpPr/>
            <p:nvPr/>
          </p:nvGrpSpPr>
          <p:grpSpPr>
            <a:xfrm>
              <a:off x="3219200" y="3109994"/>
              <a:ext cx="486400" cy="136800"/>
              <a:chOff x="3219200" y="3109994"/>
              <a:chExt cx="486400" cy="136800"/>
            </a:xfrm>
          </p:grpSpPr>
          <p:sp>
            <p:nvSpPr>
              <p:cNvPr id="166" name="Rectangle balloon"/>
              <p:cNvSpPr/>
              <p:nvPr/>
            </p:nvSpPr>
            <p:spPr>
              <a:xfrm>
                <a:off x="3219200" y="3109994"/>
                <a:ext cx="486400" cy="136800"/>
              </a:xfrm>
              <a:custGeom>
                <a:rect l="l" t="t" r="r" b="b"/>
                <a:pathLst>
                  <a:path w="486400" h="136800" fill="none">
                    <a:moveTo>
                      <a:pt x="0" y="136800"/>
                    </a:moveTo>
                    <a:lnTo>
                      <a:pt x="486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4" name="Text 354"/>
              <p:cNvSpPr txBox="1"/>
              <p:nvPr/>
            </p:nvSpPr>
            <p:spPr>
              <a:xfrm>
                <a:off x="3211600" y="3102394"/>
                <a:ext cx="471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基本内容</a:t>
                </a:r>
              </a:p>
            </p:txBody>
          </p:sp>
        </p:grpSp>
        <p:grpSp>
          <p:nvGrpSpPr>
            <p:cNvPr id="168" name="Sub Topic"/>
            <p:cNvGrpSpPr/>
            <p:nvPr/>
          </p:nvGrpSpPr>
          <p:grpSpPr>
            <a:xfrm>
              <a:off x="3219200" y="3472354"/>
              <a:ext cx="288800" cy="136800"/>
              <a:chOff x="3219200" y="3472354"/>
              <a:chExt cx="288800" cy="136800"/>
            </a:xfrm>
          </p:grpSpPr>
          <p:sp>
            <p:nvSpPr>
              <p:cNvPr id="169" name="Rectangle balloon"/>
              <p:cNvSpPr/>
              <p:nvPr/>
            </p:nvSpPr>
            <p:spPr>
              <a:xfrm>
                <a:off x="3219200" y="3472354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5" name="Text 355"/>
              <p:cNvSpPr txBox="1"/>
              <p:nvPr/>
            </p:nvSpPr>
            <p:spPr>
              <a:xfrm>
                <a:off x="3211600" y="3464754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要求</a:t>
                </a:r>
              </a:p>
            </p:txBody>
          </p:sp>
        </p:grpSp>
        <p:grpSp>
          <p:nvGrpSpPr>
            <p:cNvPr id="171" name="Sub Topic"/>
            <p:cNvGrpSpPr/>
            <p:nvPr/>
          </p:nvGrpSpPr>
          <p:grpSpPr>
            <a:xfrm>
              <a:off x="3219200" y="3775412"/>
              <a:ext cx="288800" cy="136800"/>
              <a:chOff x="3219200" y="3775412"/>
              <a:chExt cx="288800" cy="136800"/>
            </a:xfrm>
          </p:grpSpPr>
          <p:sp>
            <p:nvSpPr>
              <p:cNvPr id="172" name="Rectangle balloon"/>
              <p:cNvSpPr/>
              <p:nvPr/>
            </p:nvSpPr>
            <p:spPr>
              <a:xfrm>
                <a:off x="3219200" y="3775412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6" name="Text 356"/>
              <p:cNvSpPr txBox="1"/>
              <p:nvPr/>
            </p:nvSpPr>
            <p:spPr>
              <a:xfrm>
                <a:off x="3211600" y="3767812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注意</a:t>
                </a:r>
              </a:p>
            </p:txBody>
          </p:sp>
        </p:grpSp>
        <p:sp>
          <p:nvSpPr>
            <p:cNvPr id="175" name="FlexibleLine"/>
            <p:cNvSpPr/>
            <p:nvPr/>
          </p:nvSpPr>
          <p:spPr>
            <a:xfrm>
              <a:off x="3006400" y="4749413"/>
              <a:ext cx="212800" cy="264025"/>
            </a:xfrm>
            <a:custGeom>
              <a:rect l="l" t="t" r="r" b="b"/>
              <a:pathLst>
                <a:path w="212797" h="264025" fill="none">
                  <a:moveTo>
                    <a:pt x="0" y="0"/>
                  </a:moveTo>
                  <a:lnTo>
                    <a:pt x="212800" y="-264025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6" name="FlexibleLine"/>
            <p:cNvSpPr/>
            <p:nvPr/>
          </p:nvSpPr>
          <p:spPr>
            <a:xfrm>
              <a:off x="3006400" y="4749420"/>
              <a:ext cx="212800" cy="157625"/>
            </a:xfrm>
            <a:custGeom>
              <a:rect l="l" t="t" r="r" b="b"/>
              <a:pathLst>
                <a:path w="212797" h="157625" fill="none">
                  <a:moveTo>
                    <a:pt x="0" y="0"/>
                  </a:moveTo>
                  <a:lnTo>
                    <a:pt x="212800" y="157625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7" name="FlexibleLine"/>
            <p:cNvSpPr/>
            <p:nvPr/>
          </p:nvSpPr>
          <p:spPr>
            <a:xfrm>
              <a:off x="3006400" y="4749420"/>
              <a:ext cx="212800" cy="473862"/>
            </a:xfrm>
            <a:custGeom>
              <a:rect l="l" t="t" r="r" b="b"/>
              <a:pathLst>
                <a:path w="212797" h="473862" fill="none">
                  <a:moveTo>
                    <a:pt x="0" y="0"/>
                  </a:moveTo>
                  <a:lnTo>
                    <a:pt x="212800" y="47386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78" name="Sub Topic"/>
            <p:cNvGrpSpPr/>
            <p:nvPr/>
          </p:nvGrpSpPr>
          <p:grpSpPr>
            <a:xfrm>
              <a:off x="3219200" y="4348589"/>
              <a:ext cx="486400" cy="136800"/>
              <a:chOff x="3219200" y="4348589"/>
              <a:chExt cx="486400" cy="136800"/>
            </a:xfrm>
          </p:grpSpPr>
          <p:sp>
            <p:nvSpPr>
              <p:cNvPr id="179" name="Rectangle balloon"/>
              <p:cNvSpPr/>
              <p:nvPr/>
            </p:nvSpPr>
            <p:spPr>
              <a:xfrm>
                <a:off x="3219200" y="4348589"/>
                <a:ext cx="486400" cy="136800"/>
              </a:xfrm>
              <a:custGeom>
                <a:rect l="l" t="t" r="r" b="b"/>
                <a:pathLst>
                  <a:path w="486400" h="136800" fill="none">
                    <a:moveTo>
                      <a:pt x="0" y="136800"/>
                    </a:moveTo>
                    <a:lnTo>
                      <a:pt x="486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7" name="Text 357"/>
              <p:cNvSpPr txBox="1"/>
              <p:nvPr/>
            </p:nvSpPr>
            <p:spPr>
              <a:xfrm>
                <a:off x="3211600" y="4340989"/>
                <a:ext cx="471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基本内容</a:t>
                </a:r>
              </a:p>
            </p:txBody>
          </p:sp>
        </p:grpSp>
        <p:grpSp>
          <p:nvGrpSpPr>
            <p:cNvPr id="181" name="Sub Topic"/>
            <p:cNvGrpSpPr/>
            <p:nvPr/>
          </p:nvGrpSpPr>
          <p:grpSpPr>
            <a:xfrm>
              <a:off x="3219200" y="4770244"/>
              <a:ext cx="288800" cy="136800"/>
              <a:chOff x="3219200" y="4770244"/>
              <a:chExt cx="288800" cy="136800"/>
            </a:xfrm>
          </p:grpSpPr>
          <p:sp>
            <p:nvSpPr>
              <p:cNvPr id="182" name="Rectangle balloon"/>
              <p:cNvSpPr/>
              <p:nvPr/>
            </p:nvSpPr>
            <p:spPr>
              <a:xfrm>
                <a:off x="3219200" y="4770244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8" name="Text 358"/>
              <p:cNvSpPr txBox="1"/>
              <p:nvPr/>
            </p:nvSpPr>
            <p:spPr>
              <a:xfrm>
                <a:off x="3211600" y="4762644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要求</a:t>
                </a:r>
              </a:p>
            </p:txBody>
          </p:sp>
        </p:grpSp>
        <p:grpSp>
          <p:nvGrpSpPr>
            <p:cNvPr id="184" name="Sub Topic"/>
            <p:cNvGrpSpPr/>
            <p:nvPr/>
          </p:nvGrpSpPr>
          <p:grpSpPr>
            <a:xfrm>
              <a:off x="3219200" y="5086480"/>
              <a:ext cx="288800" cy="136800"/>
              <a:chOff x="3219200" y="5086480"/>
              <a:chExt cx="288800" cy="136800"/>
            </a:xfrm>
          </p:grpSpPr>
          <p:sp>
            <p:nvSpPr>
              <p:cNvPr id="185" name="Rectangle balloon"/>
              <p:cNvSpPr/>
              <p:nvPr/>
            </p:nvSpPr>
            <p:spPr>
              <a:xfrm>
                <a:off x="3219200" y="5086480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59" name="Text 359"/>
              <p:cNvSpPr txBox="1"/>
              <p:nvPr/>
            </p:nvSpPr>
            <p:spPr>
              <a:xfrm>
                <a:off x="3211600" y="5078880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注意</a:t>
                </a:r>
              </a:p>
            </p:txBody>
          </p:sp>
        </p:grpSp>
        <p:sp>
          <p:nvSpPr>
            <p:cNvPr id="187" name="FlexibleLine"/>
            <p:cNvSpPr/>
            <p:nvPr/>
          </p:nvSpPr>
          <p:spPr>
            <a:xfrm>
              <a:off x="3006400" y="4749414"/>
              <a:ext cx="212800" cy="580262"/>
            </a:xfrm>
            <a:custGeom>
              <a:rect l="l" t="t" r="r" b="b"/>
              <a:pathLst>
                <a:path w="212797" h="580262" fill="none">
                  <a:moveTo>
                    <a:pt x="0" y="0"/>
                  </a:moveTo>
                  <a:lnTo>
                    <a:pt x="212800" y="-580262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88" name="Main Topic"/>
            <p:cNvGrpSpPr/>
            <p:nvPr/>
          </p:nvGrpSpPr>
          <p:grpSpPr>
            <a:xfrm>
              <a:off x="2124800" y="4506220"/>
              <a:ext cx="881600" cy="243200"/>
              <a:chOff x="2124800" y="4506220"/>
              <a:chExt cx="881600" cy="243200"/>
            </a:xfrm>
          </p:grpSpPr>
          <p:sp>
            <p:nvSpPr>
              <p:cNvPr id="189" name="Rectangle balloon"/>
              <p:cNvSpPr/>
              <p:nvPr/>
            </p:nvSpPr>
            <p:spPr>
              <a:xfrm>
                <a:off x="2124800" y="4506220"/>
                <a:ext cx="881600" cy="243200"/>
              </a:xfrm>
              <a:custGeom>
                <a:rect l="l" t="t" r="r" b="b"/>
                <a:pathLst>
                  <a:path w="881600" h="243200" fill="none">
                    <a:moveTo>
                      <a:pt x="0" y="243200"/>
                    </a:moveTo>
                    <a:lnTo>
                      <a:pt x="881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0" name="Text 360"/>
              <p:cNvSpPr txBox="1"/>
              <p:nvPr/>
            </p:nvSpPr>
            <p:spPr>
              <a:xfrm>
                <a:off x="2117200" y="4498620"/>
                <a:ext cx="866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矛盾律：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思维的一致性要求</a:t>
                </a:r>
              </a:p>
            </p:txBody>
          </p:sp>
        </p:grpSp>
        <p:grpSp>
          <p:nvGrpSpPr>
            <p:cNvPr id="191" name="Sub Topic"/>
            <p:cNvGrpSpPr/>
            <p:nvPr/>
          </p:nvGrpSpPr>
          <p:grpSpPr>
            <a:xfrm>
              <a:off x="3219200" y="4032353"/>
              <a:ext cx="288800" cy="136800"/>
              <a:chOff x="3219200" y="4032353"/>
              <a:chExt cx="288800" cy="136800"/>
            </a:xfrm>
          </p:grpSpPr>
          <p:sp>
            <p:nvSpPr>
              <p:cNvPr id="192" name="Rectangle balloon"/>
              <p:cNvSpPr/>
              <p:nvPr/>
            </p:nvSpPr>
            <p:spPr>
              <a:xfrm>
                <a:off x="3219200" y="4032353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1" name="Text 361"/>
              <p:cNvSpPr txBox="1"/>
              <p:nvPr/>
            </p:nvSpPr>
            <p:spPr>
              <a:xfrm>
                <a:off x="3211600" y="4024753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原因</a:t>
                </a:r>
              </a:p>
            </p:txBody>
          </p:sp>
        </p:grpSp>
        <p:sp>
          <p:nvSpPr>
            <p:cNvPr id="195" name="FlexibleLine"/>
            <p:cNvSpPr/>
            <p:nvPr/>
          </p:nvSpPr>
          <p:spPr>
            <a:xfrm>
              <a:off x="3006400" y="5856243"/>
              <a:ext cx="212800" cy="422144"/>
            </a:xfrm>
            <a:custGeom>
              <a:rect l="l" t="t" r="r" b="b"/>
              <a:pathLst>
                <a:path w="212797" h="422144" fill="none">
                  <a:moveTo>
                    <a:pt x="0" y="0"/>
                  </a:moveTo>
                  <a:lnTo>
                    <a:pt x="212800" y="-42214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6" name="FlexibleLine"/>
            <p:cNvSpPr/>
            <p:nvPr/>
          </p:nvSpPr>
          <p:spPr>
            <a:xfrm>
              <a:off x="3006400" y="5856243"/>
              <a:ext cx="212800" cy="105906"/>
            </a:xfrm>
            <a:custGeom>
              <a:rect l="l" t="t" r="r" b="b"/>
              <a:pathLst>
                <a:path w="212797" h="105906" fill="none">
                  <a:moveTo>
                    <a:pt x="0" y="0"/>
                  </a:moveTo>
                  <a:lnTo>
                    <a:pt x="212800" y="-105906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7" name="FlexibleLine"/>
            <p:cNvSpPr/>
            <p:nvPr/>
          </p:nvSpPr>
          <p:spPr>
            <a:xfrm>
              <a:off x="3006400" y="5856249"/>
              <a:ext cx="212800" cy="315744"/>
            </a:xfrm>
            <a:custGeom>
              <a:rect l="l" t="t" r="r" b="b"/>
              <a:pathLst>
                <a:path w="212797" h="315744" fill="none">
                  <a:moveTo>
                    <a:pt x="0" y="0"/>
                  </a:moveTo>
                  <a:lnTo>
                    <a:pt x="212800" y="315744"/>
                  </a:lnTo>
                </a:path>
              </a:pathLst>
            </a:custGeom>
            <a:noFill/>
            <a:ln w="7600" cap="flat">
              <a:solidFill>
                <a:srgbClr val="457699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200" name="Main Topic"/>
            <p:cNvGrpSpPr/>
            <p:nvPr/>
          </p:nvGrpSpPr>
          <p:grpSpPr>
            <a:xfrm>
              <a:off x="2124800" y="5613046"/>
              <a:ext cx="881600" cy="243200"/>
              <a:chOff x="2124800" y="5613046"/>
              <a:chExt cx="881600" cy="243200"/>
            </a:xfrm>
          </p:grpSpPr>
          <p:sp>
            <p:nvSpPr>
              <p:cNvPr id="201" name="Rectangle balloon"/>
              <p:cNvSpPr/>
              <p:nvPr/>
            </p:nvSpPr>
            <p:spPr>
              <a:xfrm>
                <a:off x="2124800" y="5613046"/>
                <a:ext cx="881600" cy="243200"/>
              </a:xfrm>
              <a:custGeom>
                <a:rect l="l" t="t" r="r" b="b"/>
                <a:pathLst>
                  <a:path w="881600" h="243200" fill="none">
                    <a:moveTo>
                      <a:pt x="0" y="243200"/>
                    </a:moveTo>
                    <a:lnTo>
                      <a:pt x="881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2" name="Text 362"/>
              <p:cNvSpPr txBox="1"/>
              <p:nvPr/>
            </p:nvSpPr>
            <p:spPr>
              <a:xfrm>
                <a:off x="2117200" y="5605446"/>
                <a:ext cx="866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排中律：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思维的明确性要求</a:t>
                </a:r>
              </a:p>
            </p:txBody>
          </p:sp>
        </p:grpSp>
        <p:grpSp>
          <p:nvGrpSpPr>
            <p:cNvPr id="203" name="Sub Topic"/>
            <p:cNvGrpSpPr/>
            <p:nvPr/>
          </p:nvGrpSpPr>
          <p:grpSpPr>
            <a:xfrm>
              <a:off x="3219200" y="5297304"/>
              <a:ext cx="288800" cy="136800"/>
              <a:chOff x="3219200" y="5297304"/>
              <a:chExt cx="288800" cy="136800"/>
            </a:xfrm>
          </p:grpSpPr>
          <p:sp>
            <p:nvSpPr>
              <p:cNvPr id="204" name="Rectangle balloon"/>
              <p:cNvSpPr/>
              <p:nvPr/>
            </p:nvSpPr>
            <p:spPr>
              <a:xfrm>
                <a:off x="3219200" y="5297304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3" name="Text 363"/>
              <p:cNvSpPr txBox="1"/>
              <p:nvPr/>
            </p:nvSpPr>
            <p:spPr>
              <a:xfrm>
                <a:off x="3211600" y="5289704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原因</a:t>
                </a:r>
              </a:p>
            </p:txBody>
          </p:sp>
        </p:grpSp>
        <p:grpSp>
          <p:nvGrpSpPr>
            <p:cNvPr id="206" name="Sub Topic"/>
            <p:cNvGrpSpPr/>
            <p:nvPr/>
          </p:nvGrpSpPr>
          <p:grpSpPr>
            <a:xfrm>
              <a:off x="3219200" y="5613540"/>
              <a:ext cx="486400" cy="136800"/>
              <a:chOff x="3219200" y="5613540"/>
              <a:chExt cx="486400" cy="136800"/>
            </a:xfrm>
          </p:grpSpPr>
          <p:sp>
            <p:nvSpPr>
              <p:cNvPr id="207" name="Rectangle balloon"/>
              <p:cNvSpPr/>
              <p:nvPr/>
            </p:nvSpPr>
            <p:spPr>
              <a:xfrm>
                <a:off x="3219200" y="5613540"/>
                <a:ext cx="486400" cy="136800"/>
              </a:xfrm>
              <a:custGeom>
                <a:rect l="l" t="t" r="r" b="b"/>
                <a:pathLst>
                  <a:path w="486400" h="136800" fill="none">
                    <a:moveTo>
                      <a:pt x="0" y="136800"/>
                    </a:moveTo>
                    <a:lnTo>
                      <a:pt x="486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4" name="Text 364"/>
              <p:cNvSpPr txBox="1"/>
              <p:nvPr/>
            </p:nvSpPr>
            <p:spPr>
              <a:xfrm>
                <a:off x="3211600" y="5605940"/>
                <a:ext cx="471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基本内容</a:t>
                </a:r>
              </a:p>
            </p:txBody>
          </p:sp>
        </p:grpSp>
        <p:grpSp>
          <p:nvGrpSpPr>
            <p:cNvPr id="209" name="Sub Topic"/>
            <p:cNvGrpSpPr/>
            <p:nvPr/>
          </p:nvGrpSpPr>
          <p:grpSpPr>
            <a:xfrm>
              <a:off x="3219200" y="6035188"/>
              <a:ext cx="288800" cy="136800"/>
              <a:chOff x="3219200" y="6035188"/>
              <a:chExt cx="288800" cy="136800"/>
            </a:xfrm>
          </p:grpSpPr>
          <p:sp>
            <p:nvSpPr>
              <p:cNvPr id="210" name="Rectangle balloon"/>
              <p:cNvSpPr/>
              <p:nvPr/>
            </p:nvSpPr>
            <p:spPr>
              <a:xfrm>
                <a:off x="3219200" y="6035188"/>
                <a:ext cx="288800" cy="136800"/>
              </a:xfrm>
              <a:custGeom>
                <a:rect l="l" t="t" r="r" b="b"/>
                <a:pathLst>
                  <a:path w="288800" h="136800" fill="none">
                    <a:moveTo>
                      <a:pt x="0" y="136800"/>
                    </a:moveTo>
                    <a:lnTo>
                      <a:pt x="288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5" name="Text 365"/>
              <p:cNvSpPr txBox="1"/>
              <p:nvPr/>
            </p:nvSpPr>
            <p:spPr>
              <a:xfrm>
                <a:off x="3211600" y="6027588"/>
                <a:ext cx="273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要求</a:t>
                </a:r>
              </a:p>
            </p:txBody>
          </p:sp>
        </p:grpSp>
        <p:grpSp>
          <p:nvGrpSpPr>
            <p:cNvPr id="219" name="Sub Topic"/>
            <p:cNvGrpSpPr/>
            <p:nvPr/>
          </p:nvGrpSpPr>
          <p:grpSpPr>
            <a:xfrm>
              <a:off x="3827200" y="493960"/>
              <a:ext cx="3450400" cy="243200"/>
              <a:chOff x="3827200" y="493960"/>
              <a:chExt cx="3450400" cy="243200"/>
            </a:xfrm>
          </p:grpSpPr>
          <p:sp>
            <p:nvSpPr>
              <p:cNvPr id="220" name="Rectangle balloon"/>
              <p:cNvSpPr/>
              <p:nvPr/>
            </p:nvSpPr>
            <p:spPr>
              <a:xfrm>
                <a:off x="3827200" y="493960"/>
                <a:ext cx="3450400" cy="243200"/>
              </a:xfrm>
              <a:custGeom>
                <a:rect l="l" t="t" r="r" b="b"/>
                <a:pathLst>
                  <a:path w="3450400" h="243200" fill="none">
                    <a:moveTo>
                      <a:pt x="0" y="243200"/>
                    </a:moveTo>
                    <a:lnTo>
                      <a:pt x="34504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6" name="Text 366"/>
              <p:cNvSpPr txBox="1"/>
              <p:nvPr/>
            </p:nvSpPr>
            <p:spPr>
              <a:xfrm>
                <a:off x="3819600" y="486360"/>
                <a:ext cx="34352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现代汉语中的“逻辑”，或者与“规律”同义，或者指“逻辑规律与规则”，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或者指认识问题的某种“思维方法”，或者指“逻辑学”这门学问</a:t>
                </a:r>
              </a:p>
            </p:txBody>
          </p:sp>
        </p:grpSp>
        <p:grpSp>
          <p:nvGrpSpPr>
            <p:cNvPr id="223" name="Sub Topic"/>
            <p:cNvGrpSpPr/>
            <p:nvPr/>
          </p:nvGrpSpPr>
          <p:grpSpPr>
            <a:xfrm>
              <a:off x="4024800" y="804102"/>
              <a:ext cx="2264800" cy="136800"/>
              <a:chOff x="4024800" y="804102"/>
              <a:chExt cx="2264800" cy="136800"/>
            </a:xfrm>
          </p:grpSpPr>
          <p:sp>
            <p:nvSpPr>
              <p:cNvPr id="224" name="Rectangle balloon"/>
              <p:cNvSpPr/>
              <p:nvPr/>
            </p:nvSpPr>
            <p:spPr>
              <a:xfrm>
                <a:off x="4024800" y="804102"/>
                <a:ext cx="2264800" cy="136800"/>
              </a:xfrm>
              <a:custGeom>
                <a:rect l="l" t="t" r="r" b="b"/>
                <a:pathLst>
                  <a:path w="2264800" h="136800" fill="none">
                    <a:moveTo>
                      <a:pt x="0" y="136800"/>
                    </a:moveTo>
                    <a:lnTo>
                      <a:pt x="2264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7" name="Text 367"/>
              <p:cNvSpPr txBox="1"/>
              <p:nvPr/>
            </p:nvSpPr>
            <p:spPr>
              <a:xfrm>
                <a:off x="4017200" y="796502"/>
                <a:ext cx="224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“规律”意义上的“逻辑”是所有科学的研究对象</a:t>
                </a:r>
              </a:p>
            </p:txBody>
          </p:sp>
        </p:grpSp>
        <p:grpSp>
          <p:nvGrpSpPr>
            <p:cNvPr id="227" name="Sub Topic"/>
            <p:cNvGrpSpPr/>
            <p:nvPr/>
          </p:nvGrpSpPr>
          <p:grpSpPr>
            <a:xfrm>
              <a:off x="4024800" y="1014927"/>
              <a:ext cx="3556800" cy="136800"/>
              <a:chOff x="4024800" y="1014927"/>
              <a:chExt cx="3556800" cy="136800"/>
            </a:xfrm>
          </p:grpSpPr>
          <p:sp>
            <p:nvSpPr>
              <p:cNvPr id="228" name="Rectangle balloon"/>
              <p:cNvSpPr/>
              <p:nvPr/>
            </p:nvSpPr>
            <p:spPr>
              <a:xfrm>
                <a:off x="4024800" y="1014927"/>
                <a:ext cx="3556800" cy="136800"/>
              </a:xfrm>
              <a:custGeom>
                <a:rect l="l" t="t" r="r" b="b"/>
                <a:pathLst>
                  <a:path w="3556800" h="136800" fill="none">
                    <a:moveTo>
                      <a:pt x="0" y="136800"/>
                    </a:moveTo>
                    <a:lnTo>
                      <a:pt x="3556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8" name="Text 368"/>
              <p:cNvSpPr txBox="1"/>
              <p:nvPr/>
            </p:nvSpPr>
            <p:spPr>
              <a:xfrm>
                <a:off x="4017200" y="1007327"/>
                <a:ext cx="3534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“逻辑规律与规则”，以及“思维方法”意义上的“逻辑”是逻辑学的研究对象</a:t>
                </a:r>
              </a:p>
            </p:txBody>
          </p:sp>
        </p:grpSp>
        <p:grpSp>
          <p:nvGrpSpPr>
            <p:cNvPr id="231" name="Sub Topic"/>
            <p:cNvGrpSpPr/>
            <p:nvPr/>
          </p:nvGrpSpPr>
          <p:grpSpPr>
            <a:xfrm>
              <a:off x="4024800" y="1225749"/>
              <a:ext cx="4347200" cy="136800"/>
              <a:chOff x="4024800" y="1225749"/>
              <a:chExt cx="4347200" cy="136800"/>
            </a:xfrm>
          </p:grpSpPr>
          <p:sp>
            <p:nvSpPr>
              <p:cNvPr id="232" name="Rectangle balloon"/>
              <p:cNvSpPr/>
              <p:nvPr/>
            </p:nvSpPr>
            <p:spPr>
              <a:xfrm>
                <a:off x="4024800" y="1225749"/>
                <a:ext cx="4347200" cy="136800"/>
              </a:xfrm>
              <a:custGeom>
                <a:rect l="l" t="t" r="r" b="b"/>
                <a:pathLst>
                  <a:path w="4347200" h="136800" fill="none">
                    <a:moveTo>
                      <a:pt x="0" y="136800"/>
                    </a:moveTo>
                    <a:lnTo>
                      <a:pt x="43472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69" name="Text 369"/>
              <p:cNvSpPr txBox="1"/>
              <p:nvPr/>
            </p:nvSpPr>
            <p:spPr>
              <a:xfrm>
                <a:off x="4017200" y="1218149"/>
                <a:ext cx="4324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逻辑学研究试图将逻辑规律与规则运用到实际思维中，以区分正确的思维方法和不正确的思维方法</a:t>
                </a:r>
              </a:p>
            </p:txBody>
          </p:sp>
        </p:grpSp>
        <p:grpSp>
          <p:nvGrpSpPr>
            <p:cNvPr id="235" name="Sub Topic"/>
            <p:cNvGrpSpPr/>
            <p:nvPr/>
          </p:nvGrpSpPr>
          <p:grpSpPr>
            <a:xfrm>
              <a:off x="4024800" y="1436573"/>
              <a:ext cx="2264800" cy="136800"/>
              <a:chOff x="4024800" y="1436573"/>
              <a:chExt cx="2264800" cy="136800"/>
            </a:xfrm>
          </p:grpSpPr>
          <p:sp>
            <p:nvSpPr>
              <p:cNvPr id="236" name="Rectangle balloon"/>
              <p:cNvSpPr/>
              <p:nvPr/>
            </p:nvSpPr>
            <p:spPr>
              <a:xfrm>
                <a:off x="4024800" y="1436573"/>
                <a:ext cx="2264800" cy="136800"/>
              </a:xfrm>
              <a:custGeom>
                <a:rect l="l" t="t" r="r" b="b"/>
                <a:pathLst>
                  <a:path w="2264800" h="136800" fill="none">
                    <a:moveTo>
                      <a:pt x="0" y="136800"/>
                    </a:moveTo>
                    <a:lnTo>
                      <a:pt x="2264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0" name="Text 370"/>
              <p:cNvSpPr txBox="1"/>
              <p:nvPr/>
            </p:nvSpPr>
            <p:spPr>
              <a:xfrm>
                <a:off x="4017200" y="1428973"/>
                <a:ext cx="224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作为工具性学科的逻辑学是为把握“规律”服务的</a:t>
                </a:r>
              </a:p>
            </p:txBody>
          </p:sp>
        </p:grpSp>
        <p:grpSp>
          <p:nvGrpSpPr>
            <p:cNvPr id="239" name="Sub Topic"/>
            <p:cNvGrpSpPr/>
            <p:nvPr/>
          </p:nvGrpSpPr>
          <p:grpSpPr>
            <a:xfrm>
              <a:off x="2960800" y="1858228"/>
              <a:ext cx="881600" cy="136800"/>
              <a:chOff x="2960800" y="1858228"/>
              <a:chExt cx="881600" cy="136800"/>
            </a:xfrm>
          </p:grpSpPr>
          <p:sp>
            <p:nvSpPr>
              <p:cNvPr id="240" name="Rectangle balloon"/>
              <p:cNvSpPr/>
              <p:nvPr/>
            </p:nvSpPr>
            <p:spPr>
              <a:xfrm>
                <a:off x="2960800" y="1858228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1" name="Text 371"/>
              <p:cNvSpPr txBox="1"/>
              <p:nvPr/>
            </p:nvSpPr>
            <p:spPr>
              <a:xfrm>
                <a:off x="2953200" y="1850628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E6A8A"/>
                    </a:solidFill>
                    <a:latin typeface="宋体"/>
                  </a:rPr>
                  <a:t>广义逻辑学的含义</a:t>
                </a:r>
              </a:p>
            </p:txBody>
          </p:sp>
        </p:grpSp>
        <p:grpSp>
          <p:nvGrpSpPr>
            <p:cNvPr id="243" name="Sub Topic"/>
            <p:cNvGrpSpPr/>
            <p:nvPr/>
          </p:nvGrpSpPr>
          <p:grpSpPr>
            <a:xfrm>
              <a:off x="4055200" y="1647404"/>
              <a:ext cx="1778400" cy="136800"/>
              <a:chOff x="4055200" y="1647404"/>
              <a:chExt cx="1778400" cy="136800"/>
            </a:xfrm>
          </p:grpSpPr>
          <p:sp>
            <p:nvSpPr>
              <p:cNvPr id="244" name="Rectangle balloon"/>
              <p:cNvSpPr/>
              <p:nvPr/>
            </p:nvSpPr>
            <p:spPr>
              <a:xfrm>
                <a:off x="4055200" y="1647404"/>
                <a:ext cx="1778400" cy="136800"/>
              </a:xfrm>
              <a:custGeom>
                <a:rect l="l" t="t" r="r" b="b"/>
                <a:pathLst>
                  <a:path w="1778400" h="136800" fill="none">
                    <a:moveTo>
                      <a:pt x="0" y="136800"/>
                    </a:moveTo>
                    <a:lnTo>
                      <a:pt x="1778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2" name="Text 372"/>
              <p:cNvSpPr txBox="1"/>
              <p:nvPr/>
            </p:nvSpPr>
            <p:spPr>
              <a:xfrm>
                <a:off x="4047600" y="1639804"/>
                <a:ext cx="1755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研究思维形式结构及其规律的形式逻辑</a:t>
                </a:r>
              </a:p>
            </p:txBody>
          </p:sp>
        </p:grpSp>
        <p:grpSp>
          <p:nvGrpSpPr>
            <p:cNvPr id="247" name="Sub Topic"/>
            <p:cNvGrpSpPr/>
            <p:nvPr/>
          </p:nvGrpSpPr>
          <p:grpSpPr>
            <a:xfrm>
              <a:off x="4055200" y="1858228"/>
              <a:ext cx="3252800" cy="136800"/>
              <a:chOff x="4055200" y="1858228"/>
              <a:chExt cx="3252800" cy="136800"/>
            </a:xfrm>
          </p:grpSpPr>
          <p:sp>
            <p:nvSpPr>
              <p:cNvPr id="248" name="Rectangle balloon"/>
              <p:cNvSpPr/>
              <p:nvPr/>
            </p:nvSpPr>
            <p:spPr>
              <a:xfrm>
                <a:off x="4055200" y="1858228"/>
                <a:ext cx="3252800" cy="136800"/>
              </a:xfrm>
              <a:custGeom>
                <a:rect l="l" t="t" r="r" b="b"/>
                <a:pathLst>
                  <a:path w="3252800" h="136800" fill="none">
                    <a:moveTo>
                      <a:pt x="0" y="136800"/>
                    </a:moveTo>
                    <a:lnTo>
                      <a:pt x="3252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3" name="Text 373"/>
              <p:cNvSpPr txBox="1"/>
              <p:nvPr/>
            </p:nvSpPr>
            <p:spPr>
              <a:xfrm>
                <a:off x="4047600" y="1850628"/>
                <a:ext cx="323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指含有狭义的逻辑学和研究辩证思维中的规律、规则与方法的辩证逻辑等</a:t>
                </a:r>
              </a:p>
            </p:txBody>
          </p:sp>
        </p:grpSp>
        <p:grpSp>
          <p:nvGrpSpPr>
            <p:cNvPr id="251" name="Sub Topic"/>
            <p:cNvGrpSpPr/>
            <p:nvPr/>
          </p:nvGrpSpPr>
          <p:grpSpPr>
            <a:xfrm>
              <a:off x="4161600" y="2069052"/>
              <a:ext cx="2964000" cy="136800"/>
              <a:chOff x="4161600" y="2069052"/>
              <a:chExt cx="2964000" cy="136800"/>
            </a:xfrm>
          </p:grpSpPr>
          <p:sp>
            <p:nvSpPr>
              <p:cNvPr id="252" name="Rectangle balloon"/>
              <p:cNvSpPr/>
              <p:nvPr/>
            </p:nvSpPr>
            <p:spPr>
              <a:xfrm>
                <a:off x="4161600" y="2069052"/>
                <a:ext cx="2964000" cy="136800"/>
              </a:xfrm>
              <a:custGeom>
                <a:rect l="l" t="t" r="r" b="b"/>
                <a:pathLst>
                  <a:path w="2964000" h="136800" fill="none">
                    <a:moveTo>
                      <a:pt x="0" y="136800"/>
                    </a:moveTo>
                    <a:lnTo>
                      <a:pt x="2964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4" name="Text 374"/>
              <p:cNvSpPr txBox="1"/>
              <p:nvPr/>
            </p:nvSpPr>
            <p:spPr>
              <a:xfrm>
                <a:off x="4154000" y="2061452"/>
                <a:ext cx="2941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形式逻辑的核心任务是要把握从真前提推导出真结论的规律和规则</a:t>
                </a:r>
              </a:p>
            </p:txBody>
          </p:sp>
        </p:grpSp>
        <p:grpSp>
          <p:nvGrpSpPr>
            <p:cNvPr id="255" name="Sub Topic"/>
            <p:cNvGrpSpPr/>
            <p:nvPr/>
          </p:nvGrpSpPr>
          <p:grpSpPr>
            <a:xfrm>
              <a:off x="4055200" y="2279876"/>
              <a:ext cx="3359200" cy="136800"/>
              <a:chOff x="4055200" y="2279876"/>
              <a:chExt cx="3359200" cy="136800"/>
            </a:xfrm>
          </p:grpSpPr>
          <p:sp>
            <p:nvSpPr>
              <p:cNvPr id="256" name="Rectangle balloon"/>
              <p:cNvSpPr/>
              <p:nvPr/>
            </p:nvSpPr>
            <p:spPr>
              <a:xfrm>
                <a:off x="4055200" y="2279876"/>
                <a:ext cx="3359200" cy="136800"/>
              </a:xfrm>
              <a:custGeom>
                <a:rect l="l" t="t" r="r" b="b"/>
                <a:pathLst>
                  <a:path w="3359200" h="136800" fill="none">
                    <a:moveTo>
                      <a:pt x="0" y="136800"/>
                    </a:moveTo>
                    <a:lnTo>
                      <a:pt x="33592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5" name="Text 375"/>
              <p:cNvSpPr txBox="1"/>
              <p:nvPr/>
            </p:nvSpPr>
            <p:spPr>
              <a:xfrm>
                <a:off x="4047600" y="2272276"/>
                <a:ext cx="333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学习狭义逻辑学（形式逻辑）的基本知识与方法，是学习广义逻辑学的基础</a:t>
                </a:r>
              </a:p>
            </p:txBody>
          </p:sp>
        </p:grpSp>
        <p:grpSp>
          <p:nvGrpSpPr>
            <p:cNvPr id="259" name="Sub Topic"/>
            <p:cNvGrpSpPr/>
            <p:nvPr/>
          </p:nvGrpSpPr>
          <p:grpSpPr>
            <a:xfrm>
              <a:off x="4055200" y="2490700"/>
              <a:ext cx="2371200" cy="136800"/>
              <a:chOff x="4055200" y="2490700"/>
              <a:chExt cx="2371200" cy="136800"/>
            </a:xfrm>
          </p:grpSpPr>
          <p:sp>
            <p:nvSpPr>
              <p:cNvPr id="260" name="Rectangle balloon"/>
              <p:cNvSpPr/>
              <p:nvPr/>
            </p:nvSpPr>
            <p:spPr>
              <a:xfrm>
                <a:off x="4055200" y="2490700"/>
                <a:ext cx="2371200" cy="136800"/>
              </a:xfrm>
              <a:custGeom>
                <a:rect l="l" t="t" r="r" b="b"/>
                <a:pathLst>
                  <a:path w="2371200" h="136800" fill="none">
                    <a:moveTo>
                      <a:pt x="0" y="136800"/>
                    </a:moveTo>
                    <a:lnTo>
                      <a:pt x="23712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6" name="Text 376"/>
              <p:cNvSpPr txBox="1"/>
              <p:nvPr/>
            </p:nvSpPr>
            <p:spPr>
              <a:xfrm>
                <a:off x="4047600" y="2483100"/>
                <a:ext cx="2348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遵循形式逻辑的规律与规则，是正确思维的必要条件</a:t>
                </a:r>
              </a:p>
            </p:txBody>
          </p:sp>
        </p:grpSp>
        <p:grpSp>
          <p:nvGrpSpPr>
            <p:cNvPr id="263" name="Sub Topic"/>
            <p:cNvGrpSpPr/>
            <p:nvPr/>
          </p:nvGrpSpPr>
          <p:grpSpPr>
            <a:xfrm>
              <a:off x="3720800" y="2793758"/>
              <a:ext cx="1672000" cy="136800"/>
              <a:chOff x="3720800" y="2793758"/>
              <a:chExt cx="1672000" cy="136800"/>
            </a:xfrm>
          </p:grpSpPr>
          <p:sp>
            <p:nvSpPr>
              <p:cNvPr id="264" name="Rectangle balloon"/>
              <p:cNvSpPr/>
              <p:nvPr/>
            </p:nvSpPr>
            <p:spPr>
              <a:xfrm>
                <a:off x="3720800" y="2793758"/>
                <a:ext cx="1672000" cy="136800"/>
              </a:xfrm>
              <a:custGeom>
                <a:rect l="l" t="t" r="r" b="b"/>
                <a:pathLst>
                  <a:path w="1672000" h="136800" fill="none">
                    <a:moveTo>
                      <a:pt x="0" y="136800"/>
                    </a:moveTo>
                    <a:lnTo>
                      <a:pt x="1672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7" name="Text 377"/>
              <p:cNvSpPr txBox="1"/>
              <p:nvPr/>
            </p:nvSpPr>
            <p:spPr>
              <a:xfrm>
                <a:off x="3713200" y="2786158"/>
                <a:ext cx="1656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合乎逻辑的思维是具有确定性的思维</a:t>
                </a:r>
              </a:p>
            </p:txBody>
          </p:sp>
        </p:grpSp>
        <p:grpSp>
          <p:nvGrpSpPr>
            <p:cNvPr id="267" name="Sub Topic"/>
            <p:cNvGrpSpPr/>
            <p:nvPr/>
          </p:nvGrpSpPr>
          <p:grpSpPr>
            <a:xfrm>
              <a:off x="3918400" y="3004582"/>
              <a:ext cx="1884800" cy="136800"/>
              <a:chOff x="3918400" y="3004582"/>
              <a:chExt cx="1884800" cy="136800"/>
            </a:xfrm>
          </p:grpSpPr>
          <p:sp>
            <p:nvSpPr>
              <p:cNvPr id="268" name="Rectangle balloon"/>
              <p:cNvSpPr/>
              <p:nvPr/>
            </p:nvSpPr>
            <p:spPr>
              <a:xfrm>
                <a:off x="3918400" y="3004582"/>
                <a:ext cx="1884800" cy="136800"/>
              </a:xfrm>
              <a:custGeom>
                <a:rect l="l" t="t" r="r" b="b"/>
                <a:pathLst>
                  <a:path w="1884800" h="136800" fill="none">
                    <a:moveTo>
                      <a:pt x="0" y="136800"/>
                    </a:moveTo>
                    <a:lnTo>
                      <a:pt x="18848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8" name="Text 378"/>
              <p:cNvSpPr txBox="1"/>
              <p:nvPr/>
            </p:nvSpPr>
            <p:spPr>
              <a:xfrm>
                <a:off x="3910800" y="2996982"/>
                <a:ext cx="1862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通常用公式“A是A”来表示同一律的内容</a:t>
                </a:r>
              </a:p>
            </p:txBody>
          </p:sp>
        </p:grpSp>
        <p:grpSp>
          <p:nvGrpSpPr>
            <p:cNvPr id="271" name="Sub Topic"/>
            <p:cNvGrpSpPr/>
            <p:nvPr/>
          </p:nvGrpSpPr>
          <p:grpSpPr>
            <a:xfrm>
              <a:off x="3720800" y="3419154"/>
              <a:ext cx="3845600" cy="243200"/>
              <a:chOff x="3720800" y="3419154"/>
              <a:chExt cx="3845600" cy="243200"/>
            </a:xfrm>
          </p:grpSpPr>
          <p:sp>
            <p:nvSpPr>
              <p:cNvPr id="272" name="Rectangle balloon"/>
              <p:cNvSpPr/>
              <p:nvPr/>
            </p:nvSpPr>
            <p:spPr>
              <a:xfrm>
                <a:off x="3720800" y="3419154"/>
                <a:ext cx="3845600" cy="243200"/>
              </a:xfrm>
              <a:custGeom>
                <a:rect l="l" t="t" r="r" b="b"/>
                <a:pathLst>
                  <a:path w="3845600" h="243200" fill="none">
                    <a:moveTo>
                      <a:pt x="0" y="243200"/>
                    </a:moveTo>
                    <a:lnTo>
                      <a:pt x="3845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79" name="Text 379"/>
              <p:cNvSpPr txBox="1"/>
              <p:nvPr/>
            </p:nvSpPr>
            <p:spPr>
              <a:xfrm>
                <a:off x="3713200" y="3411554"/>
                <a:ext cx="3830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在同一思维过程中，每一思想必须保持自身同一性，不能混淆概念，也不能转移论题；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故意违反同一律的要求，所犯的逻辑错误叫作“偷换概念”或“偷换论题”</a:t>
                </a:r>
              </a:p>
            </p:txBody>
          </p:sp>
        </p:grpSp>
        <p:grpSp>
          <p:nvGrpSpPr>
            <p:cNvPr id="279" name="Sub Topic"/>
            <p:cNvGrpSpPr/>
            <p:nvPr/>
          </p:nvGrpSpPr>
          <p:grpSpPr>
            <a:xfrm>
              <a:off x="3918400" y="3215406"/>
              <a:ext cx="4788000" cy="136800"/>
              <a:chOff x="3918400" y="3215406"/>
              <a:chExt cx="4788000" cy="136800"/>
            </a:xfrm>
          </p:grpSpPr>
          <p:sp>
            <p:nvSpPr>
              <p:cNvPr id="280" name="Rectangle balloon"/>
              <p:cNvSpPr/>
              <p:nvPr/>
            </p:nvSpPr>
            <p:spPr>
              <a:xfrm>
                <a:off x="3918400" y="3215406"/>
                <a:ext cx="4788000" cy="136800"/>
              </a:xfrm>
              <a:custGeom>
                <a:rect l="l" t="t" r="r" b="b"/>
                <a:pathLst>
                  <a:path w="4788000" h="136800" fill="none">
                    <a:moveTo>
                      <a:pt x="0" y="136800"/>
                    </a:moveTo>
                    <a:lnTo>
                      <a:pt x="4788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0" name="Text 380"/>
              <p:cNvSpPr txBox="1"/>
              <p:nvPr/>
            </p:nvSpPr>
            <p:spPr>
              <a:xfrm>
                <a:off x="3910800" y="3207806"/>
                <a:ext cx="4772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在同一时间、从同一方面、对同一对象所形成的论断“A”，如果是真的，就是真的；如果是假的，就是假的</a:t>
                </a:r>
              </a:p>
            </p:txBody>
          </p:sp>
        </p:grpSp>
        <p:grpSp>
          <p:nvGrpSpPr>
            <p:cNvPr id="283" name="Sub Topic"/>
            <p:cNvGrpSpPr/>
            <p:nvPr/>
          </p:nvGrpSpPr>
          <p:grpSpPr>
            <a:xfrm>
              <a:off x="3720800" y="3722212"/>
              <a:ext cx="3161600" cy="243200"/>
              <a:chOff x="3720800" y="3722212"/>
              <a:chExt cx="3161600" cy="243200"/>
            </a:xfrm>
          </p:grpSpPr>
          <p:sp>
            <p:nvSpPr>
              <p:cNvPr id="284" name="Rectangle balloon"/>
              <p:cNvSpPr/>
              <p:nvPr/>
            </p:nvSpPr>
            <p:spPr>
              <a:xfrm>
                <a:off x="3720800" y="3722212"/>
                <a:ext cx="3161600" cy="243200"/>
              </a:xfrm>
              <a:custGeom>
                <a:rect l="l" t="t" r="r" b="b"/>
                <a:pathLst>
                  <a:path w="3161600" h="243200" fill="none">
                    <a:moveTo>
                      <a:pt x="0" y="243200"/>
                    </a:moveTo>
                    <a:lnTo>
                      <a:pt x="3161600" y="243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1" name="Text 381"/>
              <p:cNvSpPr txBox="1"/>
              <p:nvPr/>
            </p:nvSpPr>
            <p:spPr>
              <a:xfrm>
                <a:off x="3713200" y="3714612"/>
                <a:ext cx="31388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同一律并不否认认识对象的复杂多样性及其变化和发展；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它所反对的，只限于在时间、条件不变的情况下，任意变更概念或判断</a:t>
                </a:r>
              </a:p>
            </p:txBody>
          </p:sp>
        </p:grpSp>
        <p:grpSp>
          <p:nvGrpSpPr>
            <p:cNvPr id="287" name="Sub Topic"/>
            <p:cNvGrpSpPr/>
            <p:nvPr/>
          </p:nvGrpSpPr>
          <p:grpSpPr>
            <a:xfrm>
              <a:off x="3720800" y="4032353"/>
              <a:ext cx="1672000" cy="136800"/>
              <a:chOff x="3720800" y="4032353"/>
              <a:chExt cx="1672000" cy="136800"/>
            </a:xfrm>
          </p:grpSpPr>
          <p:sp>
            <p:nvSpPr>
              <p:cNvPr id="288" name="Rectangle balloon"/>
              <p:cNvSpPr/>
              <p:nvPr/>
            </p:nvSpPr>
            <p:spPr>
              <a:xfrm>
                <a:off x="3720800" y="4032353"/>
                <a:ext cx="1672000" cy="136800"/>
              </a:xfrm>
              <a:custGeom>
                <a:rect l="l" t="t" r="r" b="b"/>
                <a:pathLst>
                  <a:path w="1672000" h="136800" fill="none">
                    <a:moveTo>
                      <a:pt x="0" y="136800"/>
                    </a:moveTo>
                    <a:lnTo>
                      <a:pt x="1672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2" name="Text 382"/>
              <p:cNvSpPr txBox="1"/>
              <p:nvPr/>
            </p:nvSpPr>
            <p:spPr>
              <a:xfrm>
                <a:off x="3713200" y="4024753"/>
                <a:ext cx="1656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合乎逻辑的思维是具有一致性的思维</a:t>
                </a:r>
              </a:p>
            </p:txBody>
          </p:sp>
        </p:grpSp>
        <p:grpSp>
          <p:nvGrpSpPr>
            <p:cNvPr id="291" name="Sub Topic"/>
            <p:cNvGrpSpPr/>
            <p:nvPr/>
          </p:nvGrpSpPr>
          <p:grpSpPr>
            <a:xfrm>
              <a:off x="3918400" y="4243177"/>
              <a:ext cx="2082400" cy="136800"/>
              <a:chOff x="3918400" y="4243177"/>
              <a:chExt cx="2082400" cy="136800"/>
            </a:xfrm>
          </p:grpSpPr>
          <p:sp>
            <p:nvSpPr>
              <p:cNvPr id="292" name="Rectangle balloon"/>
              <p:cNvSpPr/>
              <p:nvPr/>
            </p:nvSpPr>
            <p:spPr>
              <a:xfrm>
                <a:off x="3918400" y="4243177"/>
                <a:ext cx="2082400" cy="136800"/>
              </a:xfrm>
              <a:custGeom>
                <a:rect l="l" t="t" r="r" b="b"/>
                <a:pathLst>
                  <a:path w="2082400" h="136800" fill="none">
                    <a:moveTo>
                      <a:pt x="0" y="136800"/>
                    </a:moveTo>
                    <a:lnTo>
                      <a:pt x="2082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3" name="Text 383"/>
              <p:cNvSpPr txBox="1"/>
              <p:nvPr/>
            </p:nvSpPr>
            <p:spPr>
              <a:xfrm>
                <a:off x="3910800" y="4235577"/>
                <a:ext cx="205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通常用公式“A不是非A”来表示矛盾律的内容</a:t>
                </a:r>
              </a:p>
            </p:txBody>
          </p:sp>
        </p:grpSp>
        <p:grpSp>
          <p:nvGrpSpPr>
            <p:cNvPr id="295" name="Sub Topic"/>
            <p:cNvGrpSpPr/>
            <p:nvPr/>
          </p:nvGrpSpPr>
          <p:grpSpPr>
            <a:xfrm>
              <a:off x="3918400" y="4454001"/>
              <a:ext cx="4742400" cy="136800"/>
              <a:chOff x="3918400" y="4454001"/>
              <a:chExt cx="4742400" cy="136800"/>
            </a:xfrm>
          </p:grpSpPr>
          <p:sp>
            <p:nvSpPr>
              <p:cNvPr id="296" name="Rectangle balloon"/>
              <p:cNvSpPr/>
              <p:nvPr/>
            </p:nvSpPr>
            <p:spPr>
              <a:xfrm>
                <a:off x="3918400" y="4454001"/>
                <a:ext cx="4742400" cy="136800"/>
              </a:xfrm>
              <a:custGeom>
                <a:rect l="l" t="t" r="r" b="b"/>
                <a:pathLst>
                  <a:path w="4742400" h="136800" fill="none">
                    <a:moveTo>
                      <a:pt x="0" y="136800"/>
                    </a:moveTo>
                    <a:lnTo>
                      <a:pt x="4742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4" name="Text 384"/>
              <p:cNvSpPr txBox="1"/>
              <p:nvPr/>
            </p:nvSpPr>
            <p:spPr>
              <a:xfrm>
                <a:off x="3910800" y="4446401"/>
                <a:ext cx="4727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在同一时间、从同一方面、对同一对象所形成的论断“A”和它的否定论断“非A”不能同真，其中必有一假</a:t>
                </a:r>
              </a:p>
            </p:txBody>
          </p:sp>
        </p:grpSp>
        <p:grpSp>
          <p:nvGrpSpPr>
            <p:cNvPr id="299" name="Sub Topic"/>
            <p:cNvGrpSpPr/>
            <p:nvPr/>
          </p:nvGrpSpPr>
          <p:grpSpPr>
            <a:xfrm>
              <a:off x="3720800" y="4664832"/>
              <a:ext cx="4058400" cy="136800"/>
              <a:chOff x="3720800" y="4664832"/>
              <a:chExt cx="4058400" cy="136800"/>
            </a:xfrm>
          </p:grpSpPr>
          <p:sp>
            <p:nvSpPr>
              <p:cNvPr id="300" name="Rectangle balloon"/>
              <p:cNvSpPr/>
              <p:nvPr/>
            </p:nvSpPr>
            <p:spPr>
              <a:xfrm>
                <a:off x="3720800" y="4664832"/>
                <a:ext cx="4058400" cy="136800"/>
              </a:xfrm>
              <a:custGeom>
                <a:rect l="l" t="t" r="r" b="b"/>
                <a:pathLst>
                  <a:path w="4058400" h="136800" fill="none">
                    <a:moveTo>
                      <a:pt x="0" y="136800"/>
                    </a:moveTo>
                    <a:lnTo>
                      <a:pt x="4058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5" name="Text 385"/>
              <p:cNvSpPr txBox="1"/>
              <p:nvPr/>
            </p:nvSpPr>
            <p:spPr>
              <a:xfrm>
                <a:off x="3713200" y="4657232"/>
                <a:ext cx="4035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在同一时间、从同一方面、对同一对象所形成的论断“A”和“非A”，不能断定它们都成立</a:t>
                </a:r>
              </a:p>
            </p:txBody>
          </p:sp>
        </p:grpSp>
        <p:grpSp>
          <p:nvGrpSpPr>
            <p:cNvPr id="303" name="Sub Topic"/>
            <p:cNvGrpSpPr/>
            <p:nvPr/>
          </p:nvGrpSpPr>
          <p:grpSpPr>
            <a:xfrm>
              <a:off x="3720800" y="4875656"/>
              <a:ext cx="2067200" cy="136800"/>
              <a:chOff x="3720800" y="4875656"/>
              <a:chExt cx="2067200" cy="136800"/>
            </a:xfrm>
          </p:grpSpPr>
          <p:sp>
            <p:nvSpPr>
              <p:cNvPr id="304" name="Rectangle balloon"/>
              <p:cNvSpPr/>
              <p:nvPr/>
            </p:nvSpPr>
            <p:spPr>
              <a:xfrm>
                <a:off x="3720800" y="4875656"/>
                <a:ext cx="2067200" cy="136800"/>
              </a:xfrm>
              <a:custGeom>
                <a:rect l="l" t="t" r="r" b="b"/>
                <a:pathLst>
                  <a:path w="2067200" h="136800" fill="none">
                    <a:moveTo>
                      <a:pt x="0" y="136800"/>
                    </a:moveTo>
                    <a:lnTo>
                      <a:pt x="20672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6" name="Text 386"/>
              <p:cNvSpPr txBox="1"/>
              <p:nvPr/>
            </p:nvSpPr>
            <p:spPr>
              <a:xfrm>
                <a:off x="3713200" y="4868056"/>
                <a:ext cx="20520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违反矛盾律要求的逻辑错误叫作“自相矛盾”</a:t>
                </a:r>
              </a:p>
            </p:txBody>
          </p:sp>
        </p:grpSp>
        <p:grpSp>
          <p:nvGrpSpPr>
            <p:cNvPr id="307" name="Sub Topic"/>
            <p:cNvGrpSpPr/>
            <p:nvPr/>
          </p:nvGrpSpPr>
          <p:grpSpPr>
            <a:xfrm>
              <a:off x="3720800" y="5086480"/>
              <a:ext cx="2857600" cy="136800"/>
              <a:chOff x="3720800" y="5086480"/>
              <a:chExt cx="2857600" cy="136800"/>
            </a:xfrm>
          </p:grpSpPr>
          <p:sp>
            <p:nvSpPr>
              <p:cNvPr id="308" name="Rectangle balloon"/>
              <p:cNvSpPr/>
              <p:nvPr/>
            </p:nvSpPr>
            <p:spPr>
              <a:xfrm>
                <a:off x="3720800" y="5086480"/>
                <a:ext cx="2857600" cy="136800"/>
              </a:xfrm>
              <a:custGeom>
                <a:rect l="l" t="t" r="r" b="b"/>
                <a:pathLst>
                  <a:path w="2857600" h="136800" fill="none">
                    <a:moveTo>
                      <a:pt x="0" y="136800"/>
                    </a:moveTo>
                    <a:lnTo>
                      <a:pt x="2857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7" name="Text 387"/>
              <p:cNvSpPr txBox="1"/>
              <p:nvPr/>
            </p:nvSpPr>
            <p:spPr>
              <a:xfrm>
                <a:off x="3713200" y="5078880"/>
                <a:ext cx="2842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思维中出现的自相矛盾不同于唯物辩证法所讲的事物的客观矛盾</a:t>
                </a:r>
              </a:p>
            </p:txBody>
          </p:sp>
        </p:grpSp>
        <p:grpSp>
          <p:nvGrpSpPr>
            <p:cNvPr id="311" name="Sub Topic"/>
            <p:cNvGrpSpPr/>
            <p:nvPr/>
          </p:nvGrpSpPr>
          <p:grpSpPr>
            <a:xfrm>
              <a:off x="3720800" y="5297304"/>
              <a:ext cx="1672000" cy="136800"/>
              <a:chOff x="3720800" y="5297304"/>
              <a:chExt cx="1672000" cy="136800"/>
            </a:xfrm>
          </p:grpSpPr>
          <p:sp>
            <p:nvSpPr>
              <p:cNvPr id="312" name="Rectangle balloon"/>
              <p:cNvSpPr/>
              <p:nvPr/>
            </p:nvSpPr>
            <p:spPr>
              <a:xfrm>
                <a:off x="3720800" y="5297304"/>
                <a:ext cx="1672000" cy="136800"/>
              </a:xfrm>
              <a:custGeom>
                <a:rect l="l" t="t" r="r" b="b"/>
                <a:pathLst>
                  <a:path w="1672000" h="136800" fill="none">
                    <a:moveTo>
                      <a:pt x="0" y="136800"/>
                    </a:moveTo>
                    <a:lnTo>
                      <a:pt x="1672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8" name="Text 388"/>
              <p:cNvSpPr txBox="1"/>
              <p:nvPr/>
            </p:nvSpPr>
            <p:spPr>
              <a:xfrm>
                <a:off x="3713200" y="5289704"/>
                <a:ext cx="1656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合乎逻辑的思维是具有明确性的思维</a:t>
                </a:r>
              </a:p>
            </p:txBody>
          </p:sp>
        </p:grpSp>
        <p:grpSp>
          <p:nvGrpSpPr>
            <p:cNvPr id="315" name="Sub Topic"/>
            <p:cNvGrpSpPr/>
            <p:nvPr/>
          </p:nvGrpSpPr>
          <p:grpSpPr>
            <a:xfrm>
              <a:off x="3918400" y="5508128"/>
              <a:ext cx="2082400" cy="136800"/>
              <a:chOff x="3918400" y="5508128"/>
              <a:chExt cx="2082400" cy="136800"/>
            </a:xfrm>
          </p:grpSpPr>
          <p:sp>
            <p:nvSpPr>
              <p:cNvPr id="316" name="Rectangle balloon"/>
              <p:cNvSpPr/>
              <p:nvPr/>
            </p:nvSpPr>
            <p:spPr>
              <a:xfrm>
                <a:off x="3918400" y="5508128"/>
                <a:ext cx="2082400" cy="136800"/>
              </a:xfrm>
              <a:custGeom>
                <a:rect l="l" t="t" r="r" b="b"/>
                <a:pathLst>
                  <a:path w="2082400" h="136800" fill="none">
                    <a:moveTo>
                      <a:pt x="0" y="136800"/>
                    </a:moveTo>
                    <a:lnTo>
                      <a:pt x="20824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89" name="Text 389"/>
              <p:cNvSpPr txBox="1"/>
              <p:nvPr/>
            </p:nvSpPr>
            <p:spPr>
              <a:xfrm>
                <a:off x="3910800" y="5500528"/>
                <a:ext cx="2059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通常用公式“A或者非A”来表示排中律的内容</a:t>
                </a:r>
              </a:p>
            </p:txBody>
          </p:sp>
        </p:grpSp>
        <p:grpSp>
          <p:nvGrpSpPr>
            <p:cNvPr id="319" name="Sub Topic"/>
            <p:cNvGrpSpPr/>
            <p:nvPr/>
          </p:nvGrpSpPr>
          <p:grpSpPr>
            <a:xfrm>
              <a:off x="3918400" y="5718952"/>
              <a:ext cx="4149600" cy="136800"/>
              <a:chOff x="3918400" y="5718952"/>
              <a:chExt cx="4149600" cy="136800"/>
            </a:xfrm>
          </p:grpSpPr>
          <p:sp>
            <p:nvSpPr>
              <p:cNvPr id="320" name="Rectangle balloon"/>
              <p:cNvSpPr/>
              <p:nvPr/>
            </p:nvSpPr>
            <p:spPr>
              <a:xfrm>
                <a:off x="3918400" y="5718952"/>
                <a:ext cx="4149600" cy="136800"/>
              </a:xfrm>
              <a:custGeom>
                <a:rect l="l" t="t" r="r" b="b"/>
                <a:pathLst>
                  <a:path w="4149600" h="136800" fill="none">
                    <a:moveTo>
                      <a:pt x="0" y="136800"/>
                    </a:moveTo>
                    <a:lnTo>
                      <a:pt x="4149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90" name="Text 390"/>
              <p:cNvSpPr txBox="1"/>
              <p:nvPr/>
            </p:nvSpPr>
            <p:spPr>
              <a:xfrm>
                <a:off x="3910800" y="5711352"/>
                <a:ext cx="4134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在同一时间、从同一方面、对同一对象所形成的论断“A”和“非A”不能同假，其中必有一真</a:t>
                </a:r>
              </a:p>
            </p:txBody>
          </p:sp>
        </p:grpSp>
        <p:grpSp>
          <p:nvGrpSpPr>
            <p:cNvPr id="323" name="Sub Topic"/>
            <p:cNvGrpSpPr/>
            <p:nvPr/>
          </p:nvGrpSpPr>
          <p:grpSpPr>
            <a:xfrm>
              <a:off x="3720800" y="5929776"/>
              <a:ext cx="4149600" cy="136800"/>
              <a:chOff x="3720800" y="5929776"/>
              <a:chExt cx="4149600" cy="136800"/>
            </a:xfrm>
          </p:grpSpPr>
          <p:sp>
            <p:nvSpPr>
              <p:cNvPr id="324" name="Rectangle balloon"/>
              <p:cNvSpPr/>
              <p:nvPr/>
            </p:nvSpPr>
            <p:spPr>
              <a:xfrm>
                <a:off x="3720800" y="5929776"/>
                <a:ext cx="4149600" cy="136800"/>
              </a:xfrm>
              <a:custGeom>
                <a:rect l="l" t="t" r="r" b="b"/>
                <a:pathLst>
                  <a:path w="4149600" h="136800" fill="none">
                    <a:moveTo>
                      <a:pt x="0" y="136800"/>
                    </a:moveTo>
                    <a:lnTo>
                      <a:pt x="41496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91" name="Text 391"/>
              <p:cNvSpPr txBox="1"/>
              <p:nvPr/>
            </p:nvSpPr>
            <p:spPr>
              <a:xfrm>
                <a:off x="3713200" y="5922176"/>
                <a:ext cx="4134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在同一时间、从同一方面、对同一对象所形成的论断“A”和“非A”，不能断定它们都不成立</a:t>
                </a:r>
              </a:p>
            </p:txBody>
          </p:sp>
        </p:grpSp>
        <p:grpSp>
          <p:nvGrpSpPr>
            <p:cNvPr id="327" name="Sub Topic"/>
            <p:cNvGrpSpPr/>
            <p:nvPr/>
          </p:nvGrpSpPr>
          <p:grpSpPr>
            <a:xfrm>
              <a:off x="3720800" y="6140600"/>
              <a:ext cx="1976000" cy="136800"/>
              <a:chOff x="3720800" y="6140600"/>
              <a:chExt cx="1976000" cy="136800"/>
            </a:xfrm>
          </p:grpSpPr>
          <p:sp>
            <p:nvSpPr>
              <p:cNvPr id="328" name="Rectangle balloon"/>
              <p:cNvSpPr/>
              <p:nvPr/>
            </p:nvSpPr>
            <p:spPr>
              <a:xfrm>
                <a:off x="3720800" y="6140600"/>
                <a:ext cx="1976000" cy="136800"/>
              </a:xfrm>
              <a:custGeom>
                <a:rect l="l" t="t" r="r" b="b"/>
                <a:pathLst>
                  <a:path w="1976000" h="136800" fill="none">
                    <a:moveTo>
                      <a:pt x="0" y="136800"/>
                    </a:moveTo>
                    <a:lnTo>
                      <a:pt x="1976000" y="136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548EB8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92" name="Text 392"/>
              <p:cNvSpPr txBox="1"/>
              <p:nvPr/>
            </p:nvSpPr>
            <p:spPr>
              <a:xfrm>
                <a:off x="3713200" y="6133000"/>
                <a:ext cx="1953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违反排中律要求的逻辑错误叫作“两不可”</a:t>
                </a:r>
              </a:p>
            </p:txBody>
          </p:sp>
        </p:grpSp>
      </p:grpSp>
      <p:pic>
        <p:nvPicPr>
          <p:cNvPr id="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366500" y="110236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(4:3)</PresentationFormat>
  <Paragraphs>68</Paragraphs>
  <Slides>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6">
      <vt:lpstr>Arial</vt:lpstr>
      <vt:lpstr>Calibri Light</vt:lpstr>
      <vt:lpstr>宋体</vt:lpstr>
      <vt:lpstr>Calibri</vt:lpstr>
      <vt:lpstr>Office Theme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2024-06-24T10:22:21.838</cp:lastPrinted>
  <dcterms:created xsi:type="dcterms:W3CDTF">2024-06-24T10:22:21Z</dcterms:created>
  <dcterms:modified xsi:type="dcterms:W3CDTF">2024-06-24T02:22:21Z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