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3.3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custDataLst>
    <p:tags r:id="rId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showPr showNarration="1"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2" Type="http://schemas.openxmlformats.org/officeDocument/2006/relationships/slide" Target="slides/slide1.xml" /><Relationship Id="rId3" Type="http://schemas.openxmlformats.org/officeDocument/2006/relationships/tags" Target="tags/tag1.xml" /><Relationship Id="rId4" Type="http://schemas.openxmlformats.org/officeDocument/2006/relationships/presProps" Target="presProps.xml" /><Relationship Id="rId5" Type="http://schemas.openxmlformats.org/officeDocument/2006/relationships/viewProps" Target="viewProps.xml" /><Relationship Id="rId6" Type="http://schemas.openxmlformats.org/officeDocument/2006/relationships/theme" Target="theme/theme1.xml" /><Relationship Id="rId7" Type="http://schemas.openxmlformats.org/officeDocument/2006/relationships/tableStyles" Target="tableStyles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 smtClean="0"/>
              <a:t>Click to edit Master subtitle style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62899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762915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1515116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6534376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4803821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1638788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7502409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806513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5165394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62402643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9335315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image" Target="file:///D:\qq&#25991;&#20214;\712321467\Image\C2C\Image2\%7b75232B38-A165-1FB7-499C-2E1C792CACB5%7d.png" TargetMode="External" /><Relationship Id="rId13" Type="http://schemas.openxmlformats.org/officeDocument/2006/relationships/image" Target="../media/image1.png" /><Relationship Id="rId14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60DB7-6E48-4466-B7A9-24611520A472}" type="datetimeFigureOut">
              <a:rPr lang="zh-CN" altLang="en-US" smtClean="0"/>
              <a:t>2013/8/19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D7CD6-334A-41AE-9AE2-B93EEDD81DF1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1073743875" descr="学科网 zxxk.com" title=""/>
          <p:cNvPicPr>
            <a:picLocks noChangeAspect="1"/>
          </p:cNvPicPr>
          <p:nvPr/>
        </p:nvPicPr>
        <p:blipFill>
          <a:blip r:embed="rId13" r:link="rId12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2574068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png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00" name="Page-1"/>
        <p:cNvGrpSpPr/>
        <p:nvPr/>
      </p:nvGrpSpPr>
      <p:grpSpPr>
        <a:xfrm>
          <a:off x="0" y="0"/>
          <a:ext cx="0" cy="0"/>
        </a:xfrm>
      </p:grpSpPr>
      <p:grpSp>
        <p:nvGrpSpPr>
          <p:cNvPr id="339" name="Group339" title=""/>
          <p:cNvGrpSpPr/>
          <p:nvPr/>
        </p:nvGrpSpPr>
        <p:grpSpPr>
          <a:xfrm>
            <a:off x="506000" y="453600"/>
            <a:ext cx="8132000" cy="5950800"/>
            <a:chOff x="506000" y="453600"/>
            <a:chExt cx="8132000" cy="5950800"/>
          </a:xfrm>
        </p:grpSpPr>
        <p:sp>
          <p:nvSpPr>
            <p:cNvPr id="110" name="FlexibleLine"/>
            <p:cNvSpPr/>
            <p:nvPr/>
          </p:nvSpPr>
          <p:spPr>
            <a:xfrm>
              <a:off x="1668800" y="1716606"/>
              <a:ext cx="152000" cy="689700"/>
            </a:xfrm>
            <a:custGeom>
              <a:rect l="l" t="t" r="r" b="b"/>
              <a:pathLst>
                <a:path w="152000" h="689700" fill="none">
                  <a:moveTo>
                    <a:pt x="0" y="0"/>
                  </a:moveTo>
                  <a:lnTo>
                    <a:pt x="60800" y="0"/>
                  </a:lnTo>
                  <a:lnTo>
                    <a:pt x="60800" y="-644100"/>
                  </a:lnTo>
                  <a:cubicBezTo>
                    <a:pt x="60800" y="-671460"/>
                    <a:pt x="79040" y="-689700"/>
                    <a:pt x="106400" y="-689700"/>
                  </a:cubicBezTo>
                  <a:lnTo>
                    <a:pt x="152000" y="-689700"/>
                  </a:lnTo>
                </a:path>
              </a:pathLst>
            </a:custGeom>
            <a:noFill/>
            <a:ln w="7600" cap="flat">
              <a:solidFill>
                <a:srgbClr val="47B1A3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113" name="FlexibleLine"/>
            <p:cNvSpPr/>
            <p:nvPr/>
          </p:nvSpPr>
          <p:spPr>
            <a:xfrm>
              <a:off x="1668800" y="1716606"/>
              <a:ext cx="152000" cy="826500"/>
            </a:xfrm>
            <a:custGeom>
              <a:rect l="l" t="t" r="r" b="b"/>
              <a:pathLst>
                <a:path w="152000" h="826500" fill="none">
                  <a:moveTo>
                    <a:pt x="0" y="0"/>
                  </a:moveTo>
                  <a:lnTo>
                    <a:pt x="60800" y="0"/>
                  </a:lnTo>
                  <a:lnTo>
                    <a:pt x="60800" y="780900"/>
                  </a:lnTo>
                  <a:cubicBezTo>
                    <a:pt x="60800" y="808260"/>
                    <a:pt x="79040" y="826500"/>
                    <a:pt x="106400" y="826500"/>
                  </a:cubicBezTo>
                  <a:lnTo>
                    <a:pt x="152000" y="826500"/>
                  </a:lnTo>
                </a:path>
              </a:pathLst>
            </a:custGeom>
            <a:noFill/>
            <a:ln w="7600" cap="flat">
              <a:solidFill>
                <a:srgbClr val="47B1A3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26" name="FlexibleLine"/>
            <p:cNvSpPr/>
            <p:nvPr/>
          </p:nvSpPr>
          <p:spPr>
            <a:xfrm>
              <a:off x="2413600" y="1026904"/>
              <a:ext cx="152000" cy="79800"/>
            </a:xfrm>
            <a:custGeom>
              <a:rect l="l" t="t" r="r" b="b"/>
              <a:pathLst>
                <a:path w="152000" h="79800" fill="none">
                  <a:moveTo>
                    <a:pt x="0" y="0"/>
                  </a:moveTo>
                  <a:lnTo>
                    <a:pt x="60800" y="0"/>
                  </a:lnTo>
                  <a:lnTo>
                    <a:pt x="60800" y="-34200"/>
                  </a:lnTo>
                  <a:cubicBezTo>
                    <a:pt x="60800" y="-61560"/>
                    <a:pt x="79040" y="-79800"/>
                    <a:pt x="106400" y="-79800"/>
                  </a:cubicBezTo>
                  <a:lnTo>
                    <a:pt x="152000" y="-79800"/>
                  </a:lnTo>
                </a:path>
              </a:pathLst>
            </a:custGeom>
            <a:noFill/>
            <a:ln w="7600" cap="flat">
              <a:solidFill>
                <a:srgbClr val="47B1A3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33" name="FlexibleLine"/>
            <p:cNvSpPr/>
            <p:nvPr/>
          </p:nvSpPr>
          <p:spPr>
            <a:xfrm>
              <a:off x="2413600" y="2543106"/>
              <a:ext cx="152000" cy="771400"/>
            </a:xfrm>
            <a:custGeom>
              <a:rect l="l" t="t" r="r" b="b"/>
              <a:pathLst>
                <a:path w="152000" h="771400" fill="none">
                  <a:moveTo>
                    <a:pt x="0" y="0"/>
                  </a:moveTo>
                  <a:lnTo>
                    <a:pt x="60800" y="0"/>
                  </a:lnTo>
                  <a:lnTo>
                    <a:pt x="60800" y="-725800"/>
                  </a:lnTo>
                  <a:cubicBezTo>
                    <a:pt x="60800" y="-753160"/>
                    <a:pt x="79040" y="-771400"/>
                    <a:pt x="106400" y="-771400"/>
                  </a:cubicBezTo>
                  <a:lnTo>
                    <a:pt x="152000" y="-771400"/>
                  </a:lnTo>
                </a:path>
              </a:pathLst>
            </a:custGeom>
            <a:noFill/>
            <a:ln w="7600" cap="flat">
              <a:solidFill>
                <a:srgbClr val="47B1A3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34" name="FlexibleLine"/>
            <p:cNvSpPr/>
            <p:nvPr/>
          </p:nvSpPr>
          <p:spPr>
            <a:xfrm>
              <a:off x="2413600" y="2543101"/>
              <a:ext cx="152000" cy="773353"/>
            </a:xfrm>
            <a:custGeom>
              <a:rect l="l" t="t" r="r" b="b"/>
              <a:pathLst>
                <a:path w="152000" h="773353" fill="none">
                  <a:moveTo>
                    <a:pt x="0" y="0"/>
                  </a:moveTo>
                  <a:lnTo>
                    <a:pt x="60800" y="0"/>
                  </a:lnTo>
                  <a:lnTo>
                    <a:pt x="60800" y="727755"/>
                  </a:lnTo>
                  <a:cubicBezTo>
                    <a:pt x="60800" y="755115"/>
                    <a:pt x="79040" y="773353"/>
                    <a:pt x="106400" y="773353"/>
                  </a:cubicBezTo>
                  <a:lnTo>
                    <a:pt x="152000" y="773353"/>
                  </a:lnTo>
                </a:path>
              </a:pathLst>
            </a:custGeom>
            <a:noFill/>
            <a:ln w="7600" cap="flat">
              <a:solidFill>
                <a:srgbClr val="47B1A3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35" name="FlexibleLine"/>
            <p:cNvSpPr/>
            <p:nvPr/>
          </p:nvSpPr>
          <p:spPr>
            <a:xfrm>
              <a:off x="2413600" y="2543106"/>
              <a:ext cx="152000" cy="7600"/>
            </a:xfrm>
            <a:custGeom>
              <a:rect l="l" t="t" r="r" b="b"/>
              <a:pathLst>
                <a:path w="152000" h="7600" fill="none">
                  <a:moveTo>
                    <a:pt x="0" y="0"/>
                  </a:moveTo>
                  <a:lnTo>
                    <a:pt x="60800" y="0"/>
                  </a:lnTo>
                  <a:cubicBezTo>
                    <a:pt x="60800" y="0"/>
                    <a:pt x="60800" y="0"/>
                    <a:pt x="60800" y="0"/>
                  </a:cubicBezTo>
                  <a:lnTo>
                    <a:pt x="152000" y="0"/>
                  </a:lnTo>
                </a:path>
              </a:pathLst>
            </a:custGeom>
            <a:noFill/>
            <a:ln w="7600" cap="flat">
              <a:solidFill>
                <a:srgbClr val="47B1A3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153" name="FlexibleLine"/>
            <p:cNvSpPr/>
            <p:nvPr/>
          </p:nvSpPr>
          <p:spPr>
            <a:xfrm>
              <a:off x="2413600" y="1026906"/>
              <a:ext cx="152000" cy="425600"/>
            </a:xfrm>
            <a:custGeom>
              <a:rect l="l" t="t" r="r" b="b"/>
              <a:pathLst>
                <a:path w="152000" h="425599" fill="none">
                  <a:moveTo>
                    <a:pt x="0" y="0"/>
                  </a:moveTo>
                  <a:lnTo>
                    <a:pt x="60800" y="0"/>
                  </a:lnTo>
                  <a:lnTo>
                    <a:pt x="60800" y="380000"/>
                  </a:lnTo>
                  <a:cubicBezTo>
                    <a:pt x="60800" y="407360"/>
                    <a:pt x="79040" y="425600"/>
                    <a:pt x="106400" y="425600"/>
                  </a:cubicBezTo>
                  <a:lnTo>
                    <a:pt x="152000" y="425600"/>
                  </a:lnTo>
                </a:path>
              </a:pathLst>
            </a:custGeom>
            <a:noFill/>
            <a:ln w="7600" cap="flat">
              <a:solidFill>
                <a:srgbClr val="47B1A3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145" name="FlexibleLine"/>
            <p:cNvSpPr/>
            <p:nvPr/>
          </p:nvSpPr>
          <p:spPr>
            <a:xfrm>
              <a:off x="2413600" y="1026904"/>
              <a:ext cx="152000" cy="425600"/>
            </a:xfrm>
            <a:custGeom>
              <a:rect l="l" t="t" r="r" b="b"/>
              <a:pathLst>
                <a:path w="152000" h="425599" fill="none">
                  <a:moveTo>
                    <a:pt x="0" y="0"/>
                  </a:moveTo>
                  <a:lnTo>
                    <a:pt x="60800" y="0"/>
                  </a:lnTo>
                  <a:lnTo>
                    <a:pt x="60800" y="-380000"/>
                  </a:lnTo>
                  <a:cubicBezTo>
                    <a:pt x="60800" y="-407360"/>
                    <a:pt x="79040" y="-425600"/>
                    <a:pt x="106400" y="-425600"/>
                  </a:cubicBezTo>
                  <a:lnTo>
                    <a:pt x="152000" y="-425600"/>
                  </a:lnTo>
                </a:path>
              </a:pathLst>
            </a:custGeom>
            <a:noFill/>
            <a:ln w="7600" cap="flat">
              <a:solidFill>
                <a:srgbClr val="47B1A3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149" name="FlexibleLine"/>
            <p:cNvSpPr/>
            <p:nvPr/>
          </p:nvSpPr>
          <p:spPr>
            <a:xfrm>
              <a:off x="3158400" y="601304"/>
              <a:ext cx="152000" cy="7600"/>
            </a:xfrm>
            <a:custGeom>
              <a:rect l="l" t="t" r="r" b="b"/>
              <a:pathLst>
                <a:path w="152000" h="7600" fill="none">
                  <a:moveTo>
                    <a:pt x="0" y="0"/>
                  </a:moveTo>
                  <a:lnTo>
                    <a:pt x="60800" y="0"/>
                  </a:lnTo>
                  <a:cubicBezTo>
                    <a:pt x="60800" y="0"/>
                    <a:pt x="60800" y="0"/>
                    <a:pt x="60800" y="0"/>
                  </a:cubicBezTo>
                  <a:lnTo>
                    <a:pt x="152000" y="0"/>
                  </a:lnTo>
                </a:path>
              </a:pathLst>
            </a:custGeom>
            <a:noFill/>
            <a:ln w="7600" cap="flat">
              <a:solidFill>
                <a:srgbClr val="47B1A3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157" name="FlexibleLine"/>
            <p:cNvSpPr/>
            <p:nvPr/>
          </p:nvSpPr>
          <p:spPr>
            <a:xfrm>
              <a:off x="3158400" y="947104"/>
              <a:ext cx="152000" cy="133000"/>
            </a:xfrm>
            <a:custGeom>
              <a:rect l="l" t="t" r="r" b="b"/>
              <a:pathLst>
                <a:path w="152000" h="133000" fill="none">
                  <a:moveTo>
                    <a:pt x="0" y="0"/>
                  </a:moveTo>
                  <a:lnTo>
                    <a:pt x="60800" y="0"/>
                  </a:lnTo>
                  <a:lnTo>
                    <a:pt x="60800" y="-87400"/>
                  </a:lnTo>
                  <a:cubicBezTo>
                    <a:pt x="60800" y="-114760"/>
                    <a:pt x="79040" y="-133000"/>
                    <a:pt x="106400" y="-133000"/>
                  </a:cubicBezTo>
                  <a:lnTo>
                    <a:pt x="152000" y="-133000"/>
                  </a:lnTo>
                </a:path>
              </a:pathLst>
            </a:custGeom>
            <a:noFill/>
            <a:ln w="7600" cap="flat">
              <a:solidFill>
                <a:srgbClr val="47B1A3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161" name="FlexibleLine"/>
            <p:cNvSpPr/>
            <p:nvPr/>
          </p:nvSpPr>
          <p:spPr>
            <a:xfrm>
              <a:off x="3158400" y="947104"/>
              <a:ext cx="152000" cy="133000"/>
            </a:xfrm>
            <a:custGeom>
              <a:rect l="l" t="t" r="r" b="b"/>
              <a:pathLst>
                <a:path w="152000" h="133000" fill="none">
                  <a:moveTo>
                    <a:pt x="0" y="0"/>
                  </a:moveTo>
                  <a:lnTo>
                    <a:pt x="60800" y="0"/>
                  </a:lnTo>
                  <a:lnTo>
                    <a:pt x="60800" y="87400"/>
                  </a:lnTo>
                  <a:cubicBezTo>
                    <a:pt x="60800" y="114760"/>
                    <a:pt x="79040" y="133000"/>
                    <a:pt x="106400" y="133000"/>
                  </a:cubicBezTo>
                  <a:lnTo>
                    <a:pt x="152000" y="133000"/>
                  </a:lnTo>
                </a:path>
              </a:pathLst>
            </a:custGeom>
            <a:noFill/>
            <a:ln w="7600" cap="flat">
              <a:solidFill>
                <a:srgbClr val="47B1A3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165" name="FlexibleLine"/>
            <p:cNvSpPr/>
            <p:nvPr/>
          </p:nvSpPr>
          <p:spPr>
            <a:xfrm>
              <a:off x="4587200" y="1080104"/>
              <a:ext cx="152000" cy="53200"/>
            </a:xfrm>
            <a:custGeom>
              <a:rect l="l" t="t" r="r" b="b"/>
              <a:pathLst>
                <a:path w="152000" h="53199" fill="none">
                  <a:moveTo>
                    <a:pt x="0" y="0"/>
                  </a:moveTo>
                  <a:lnTo>
                    <a:pt x="60800" y="0"/>
                  </a:lnTo>
                  <a:lnTo>
                    <a:pt x="60800" y="15200"/>
                  </a:lnTo>
                  <a:cubicBezTo>
                    <a:pt x="60800" y="38000"/>
                    <a:pt x="76000" y="53200"/>
                    <a:pt x="98800" y="53200"/>
                  </a:cubicBezTo>
                  <a:lnTo>
                    <a:pt x="152000" y="53200"/>
                  </a:lnTo>
                </a:path>
              </a:pathLst>
            </a:custGeom>
            <a:noFill/>
            <a:ln w="7600" cap="flat">
              <a:solidFill>
                <a:srgbClr val="47B1A3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169" name="FlexibleLine"/>
            <p:cNvSpPr/>
            <p:nvPr/>
          </p:nvSpPr>
          <p:spPr>
            <a:xfrm>
              <a:off x="3158400" y="1452506"/>
              <a:ext cx="152000" cy="106400"/>
            </a:xfrm>
            <a:custGeom>
              <a:rect l="l" t="t" r="r" b="b"/>
              <a:pathLst>
                <a:path w="152000" h="106398" fill="none">
                  <a:moveTo>
                    <a:pt x="0" y="0"/>
                  </a:moveTo>
                  <a:lnTo>
                    <a:pt x="60800" y="0"/>
                  </a:lnTo>
                  <a:lnTo>
                    <a:pt x="60800" y="60800"/>
                  </a:lnTo>
                  <a:cubicBezTo>
                    <a:pt x="60800" y="88160"/>
                    <a:pt x="79040" y="106400"/>
                    <a:pt x="106400" y="106400"/>
                  </a:cubicBezTo>
                  <a:lnTo>
                    <a:pt x="152000" y="106400"/>
                  </a:lnTo>
                </a:path>
              </a:pathLst>
            </a:custGeom>
            <a:noFill/>
            <a:ln w="7600" cap="flat">
              <a:solidFill>
                <a:srgbClr val="47B1A3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173" name="FlexibleLine"/>
            <p:cNvSpPr/>
            <p:nvPr/>
          </p:nvSpPr>
          <p:spPr>
            <a:xfrm>
              <a:off x="3356000" y="1771706"/>
              <a:ext cx="152000" cy="7600"/>
            </a:xfrm>
            <a:custGeom>
              <a:rect l="l" t="t" r="r" b="b"/>
              <a:pathLst>
                <a:path w="152000" h="7600" fill="none">
                  <a:moveTo>
                    <a:pt x="0" y="0"/>
                  </a:moveTo>
                  <a:lnTo>
                    <a:pt x="60800" y="0"/>
                  </a:lnTo>
                  <a:cubicBezTo>
                    <a:pt x="60800" y="0"/>
                    <a:pt x="60800" y="0"/>
                    <a:pt x="60800" y="0"/>
                  </a:cubicBezTo>
                  <a:lnTo>
                    <a:pt x="152000" y="0"/>
                  </a:lnTo>
                </a:path>
              </a:pathLst>
            </a:custGeom>
            <a:noFill/>
            <a:ln w="7600" cap="flat">
              <a:solidFill>
                <a:srgbClr val="47B1A3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177" name="FlexibleLine"/>
            <p:cNvSpPr/>
            <p:nvPr/>
          </p:nvSpPr>
          <p:spPr>
            <a:xfrm>
              <a:off x="3356000" y="2543106"/>
              <a:ext cx="152000" cy="399000"/>
            </a:xfrm>
            <a:custGeom>
              <a:rect l="l" t="t" r="r" b="b"/>
              <a:pathLst>
                <a:path w="152000" h="399000" fill="none">
                  <a:moveTo>
                    <a:pt x="0" y="0"/>
                  </a:moveTo>
                  <a:lnTo>
                    <a:pt x="60800" y="0"/>
                  </a:lnTo>
                  <a:lnTo>
                    <a:pt x="60800" y="-353400"/>
                  </a:lnTo>
                  <a:cubicBezTo>
                    <a:pt x="60800" y="-380760"/>
                    <a:pt x="79040" y="-399000"/>
                    <a:pt x="106400" y="-399000"/>
                  </a:cubicBezTo>
                  <a:lnTo>
                    <a:pt x="152000" y="-399000"/>
                  </a:lnTo>
                </a:path>
              </a:pathLst>
            </a:custGeom>
            <a:noFill/>
            <a:ln w="7600" cap="flat">
              <a:solidFill>
                <a:srgbClr val="47B1A3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181" name="FlexibleLine"/>
            <p:cNvSpPr/>
            <p:nvPr/>
          </p:nvSpPr>
          <p:spPr>
            <a:xfrm>
              <a:off x="3356000" y="2543106"/>
              <a:ext cx="152000" cy="26600"/>
            </a:xfrm>
            <a:custGeom>
              <a:rect l="l" t="t" r="r" b="b"/>
              <a:pathLst>
                <a:path w="152000" h="26599" fill="none">
                  <a:moveTo>
                    <a:pt x="0" y="0"/>
                  </a:moveTo>
                  <a:lnTo>
                    <a:pt x="60800" y="0"/>
                  </a:lnTo>
                  <a:cubicBezTo>
                    <a:pt x="60800" y="17480"/>
                    <a:pt x="69920" y="26600"/>
                    <a:pt x="83600" y="26600"/>
                  </a:cubicBezTo>
                  <a:lnTo>
                    <a:pt x="152000" y="26600"/>
                  </a:lnTo>
                </a:path>
              </a:pathLst>
            </a:custGeom>
            <a:noFill/>
            <a:ln w="7600" cap="flat">
              <a:solidFill>
                <a:srgbClr val="47B1A3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185" name="FlexibleLine"/>
            <p:cNvSpPr/>
            <p:nvPr/>
          </p:nvSpPr>
          <p:spPr>
            <a:xfrm>
              <a:off x="3356000" y="2543106"/>
              <a:ext cx="152000" cy="399000"/>
            </a:xfrm>
            <a:custGeom>
              <a:rect l="l" t="t" r="r" b="b"/>
              <a:pathLst>
                <a:path w="152000" h="399000" fill="none">
                  <a:moveTo>
                    <a:pt x="0" y="0"/>
                  </a:moveTo>
                  <a:lnTo>
                    <a:pt x="60800" y="0"/>
                  </a:lnTo>
                  <a:lnTo>
                    <a:pt x="60800" y="353400"/>
                  </a:lnTo>
                  <a:cubicBezTo>
                    <a:pt x="60800" y="380760"/>
                    <a:pt x="79040" y="399000"/>
                    <a:pt x="106400" y="399000"/>
                  </a:cubicBezTo>
                  <a:lnTo>
                    <a:pt x="152000" y="399000"/>
                  </a:lnTo>
                </a:path>
              </a:pathLst>
            </a:custGeom>
            <a:noFill/>
            <a:ln w="7600" cap="flat">
              <a:solidFill>
                <a:srgbClr val="47B1A3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189" name="FlexibleLine"/>
            <p:cNvSpPr/>
            <p:nvPr/>
          </p:nvSpPr>
          <p:spPr>
            <a:xfrm>
              <a:off x="4298400" y="2144106"/>
              <a:ext cx="152000" cy="159600"/>
            </a:xfrm>
            <a:custGeom>
              <a:rect l="l" t="t" r="r" b="b"/>
              <a:pathLst>
                <a:path w="152000" h="159600" fill="none">
                  <a:moveTo>
                    <a:pt x="0" y="0"/>
                  </a:moveTo>
                  <a:lnTo>
                    <a:pt x="60800" y="0"/>
                  </a:lnTo>
                  <a:lnTo>
                    <a:pt x="60800" y="114000"/>
                  </a:lnTo>
                  <a:cubicBezTo>
                    <a:pt x="60800" y="141360"/>
                    <a:pt x="79040" y="159600"/>
                    <a:pt x="106400" y="159600"/>
                  </a:cubicBezTo>
                  <a:lnTo>
                    <a:pt x="152000" y="159600"/>
                  </a:lnTo>
                </a:path>
              </a:pathLst>
            </a:custGeom>
            <a:noFill/>
            <a:ln w="7600" cap="flat">
              <a:solidFill>
                <a:srgbClr val="47B1A3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193" name="FlexibleLine"/>
            <p:cNvSpPr/>
            <p:nvPr/>
          </p:nvSpPr>
          <p:spPr>
            <a:xfrm>
              <a:off x="4298400" y="2569706"/>
              <a:ext cx="152000" cy="53200"/>
            </a:xfrm>
            <a:custGeom>
              <a:rect l="l" t="t" r="r" b="b"/>
              <a:pathLst>
                <a:path w="152000" h="53199" fill="none">
                  <a:moveTo>
                    <a:pt x="0" y="0"/>
                  </a:moveTo>
                  <a:lnTo>
                    <a:pt x="60800" y="0"/>
                  </a:lnTo>
                  <a:lnTo>
                    <a:pt x="60800" y="15200"/>
                  </a:lnTo>
                  <a:cubicBezTo>
                    <a:pt x="60800" y="38000"/>
                    <a:pt x="76000" y="53200"/>
                    <a:pt x="98800" y="53200"/>
                  </a:cubicBezTo>
                  <a:lnTo>
                    <a:pt x="152000" y="53200"/>
                  </a:lnTo>
                </a:path>
              </a:pathLst>
            </a:custGeom>
            <a:noFill/>
            <a:ln w="7600" cap="flat">
              <a:solidFill>
                <a:srgbClr val="47B1A3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197" name="FlexibleLine"/>
            <p:cNvSpPr/>
            <p:nvPr/>
          </p:nvSpPr>
          <p:spPr>
            <a:xfrm>
              <a:off x="4298400" y="2942106"/>
              <a:ext cx="152000" cy="106400"/>
            </a:xfrm>
            <a:custGeom>
              <a:rect l="l" t="t" r="r" b="b"/>
              <a:pathLst>
                <a:path w="152000" h="106398" fill="none">
                  <a:moveTo>
                    <a:pt x="0" y="0"/>
                  </a:moveTo>
                  <a:lnTo>
                    <a:pt x="60800" y="0"/>
                  </a:lnTo>
                  <a:lnTo>
                    <a:pt x="60800" y="60800"/>
                  </a:lnTo>
                  <a:cubicBezTo>
                    <a:pt x="60800" y="88160"/>
                    <a:pt x="79040" y="106400"/>
                    <a:pt x="106400" y="106400"/>
                  </a:cubicBezTo>
                  <a:lnTo>
                    <a:pt x="152000" y="106400"/>
                  </a:lnTo>
                </a:path>
              </a:pathLst>
            </a:custGeom>
            <a:noFill/>
            <a:ln w="7600" cap="flat">
              <a:solidFill>
                <a:srgbClr val="47B1A3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01" name="FlexibleLine"/>
            <p:cNvSpPr/>
            <p:nvPr/>
          </p:nvSpPr>
          <p:spPr>
            <a:xfrm>
              <a:off x="3447200" y="3316459"/>
              <a:ext cx="152000" cy="53200"/>
            </a:xfrm>
            <a:custGeom>
              <a:rect l="l" t="t" r="r" b="b"/>
              <a:pathLst>
                <a:path w="152000" h="53199" fill="none">
                  <a:moveTo>
                    <a:pt x="0" y="0"/>
                  </a:moveTo>
                  <a:lnTo>
                    <a:pt x="60800" y="0"/>
                  </a:lnTo>
                  <a:lnTo>
                    <a:pt x="60800" y="15200"/>
                  </a:lnTo>
                  <a:cubicBezTo>
                    <a:pt x="60800" y="38000"/>
                    <a:pt x="76000" y="53200"/>
                    <a:pt x="98800" y="53200"/>
                  </a:cubicBezTo>
                  <a:lnTo>
                    <a:pt x="152000" y="53200"/>
                  </a:lnTo>
                </a:path>
              </a:pathLst>
            </a:custGeom>
            <a:noFill/>
            <a:ln w="7600" cap="flat">
              <a:solidFill>
                <a:srgbClr val="47B1A3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05" name="FlexibleLine"/>
            <p:cNvSpPr/>
            <p:nvPr/>
          </p:nvSpPr>
          <p:spPr>
            <a:xfrm>
              <a:off x="703600" y="3330656"/>
              <a:ext cx="478800" cy="1614050"/>
            </a:xfrm>
            <a:custGeom>
              <a:rect l="l" t="t" r="r" b="b"/>
              <a:pathLst>
                <a:path w="478799" h="1614050" fill="none">
                  <a:moveTo>
                    <a:pt x="0" y="0"/>
                  </a:moveTo>
                  <a:cubicBezTo>
                    <a:pt x="0" y="-726323"/>
                    <a:pt x="263340" y="-1614050"/>
                    <a:pt x="478800" y="-1614050"/>
                  </a:cubicBezTo>
                </a:path>
              </a:pathLst>
            </a:custGeom>
            <a:noFill/>
            <a:ln w="7600" cap="flat">
              <a:solidFill>
                <a:srgbClr val="47B1A3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09" name="FlexibleLine"/>
            <p:cNvSpPr/>
            <p:nvPr/>
          </p:nvSpPr>
          <p:spPr>
            <a:xfrm>
              <a:off x="703600" y="3330648"/>
              <a:ext cx="478800" cy="1667250"/>
            </a:xfrm>
            <a:custGeom>
              <a:rect l="l" t="t" r="r" b="b"/>
              <a:pathLst>
                <a:path w="478799" h="1667250" fill="none">
                  <a:moveTo>
                    <a:pt x="0" y="0"/>
                  </a:moveTo>
                  <a:cubicBezTo>
                    <a:pt x="0" y="750263"/>
                    <a:pt x="263340" y="1667250"/>
                    <a:pt x="478800" y="1667250"/>
                  </a:cubicBezTo>
                </a:path>
              </a:pathLst>
            </a:custGeom>
            <a:noFill/>
            <a:ln w="7600" cap="flat">
              <a:solidFill>
                <a:srgbClr val="47B1A3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13" name="FlexibleLine"/>
            <p:cNvSpPr/>
            <p:nvPr/>
          </p:nvSpPr>
          <p:spPr>
            <a:xfrm>
              <a:off x="1760000" y="4997906"/>
              <a:ext cx="152000" cy="786600"/>
            </a:xfrm>
            <a:custGeom>
              <a:rect l="l" t="t" r="r" b="b"/>
              <a:pathLst>
                <a:path w="152000" h="786600" fill="none">
                  <a:moveTo>
                    <a:pt x="0" y="0"/>
                  </a:moveTo>
                  <a:lnTo>
                    <a:pt x="60800" y="0"/>
                  </a:lnTo>
                  <a:lnTo>
                    <a:pt x="60800" y="741000"/>
                  </a:lnTo>
                  <a:cubicBezTo>
                    <a:pt x="60800" y="768360"/>
                    <a:pt x="79040" y="786600"/>
                    <a:pt x="106400" y="786600"/>
                  </a:cubicBezTo>
                  <a:lnTo>
                    <a:pt x="152000" y="786600"/>
                  </a:lnTo>
                </a:path>
              </a:pathLst>
            </a:custGeom>
            <a:noFill/>
            <a:ln w="7600" cap="flat">
              <a:solidFill>
                <a:srgbClr val="47B1A3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17" name="FlexibleLine"/>
            <p:cNvSpPr/>
            <p:nvPr/>
          </p:nvSpPr>
          <p:spPr>
            <a:xfrm>
              <a:off x="1760000" y="4997906"/>
              <a:ext cx="152000" cy="649800"/>
            </a:xfrm>
            <a:custGeom>
              <a:rect l="l" t="t" r="r" b="b"/>
              <a:pathLst>
                <a:path w="152000" h="649800" fill="none">
                  <a:moveTo>
                    <a:pt x="0" y="0"/>
                  </a:moveTo>
                  <a:lnTo>
                    <a:pt x="60800" y="0"/>
                  </a:lnTo>
                  <a:lnTo>
                    <a:pt x="60800" y="-604200"/>
                  </a:lnTo>
                  <a:cubicBezTo>
                    <a:pt x="60800" y="-631560"/>
                    <a:pt x="79040" y="-649800"/>
                    <a:pt x="106400" y="-649800"/>
                  </a:cubicBezTo>
                  <a:lnTo>
                    <a:pt x="152000" y="-649800"/>
                  </a:lnTo>
                </a:path>
              </a:pathLst>
            </a:custGeom>
            <a:noFill/>
            <a:ln w="7600" cap="flat">
              <a:solidFill>
                <a:srgbClr val="47B1A3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21" name="FlexibleLine"/>
            <p:cNvSpPr/>
            <p:nvPr/>
          </p:nvSpPr>
          <p:spPr>
            <a:xfrm>
              <a:off x="2702400" y="4348106"/>
              <a:ext cx="152000" cy="425600"/>
            </a:xfrm>
            <a:custGeom>
              <a:rect l="l" t="t" r="r" b="b"/>
              <a:pathLst>
                <a:path w="152000" h="425599" fill="none">
                  <a:moveTo>
                    <a:pt x="0" y="0"/>
                  </a:moveTo>
                  <a:lnTo>
                    <a:pt x="60800" y="0"/>
                  </a:lnTo>
                  <a:lnTo>
                    <a:pt x="60800" y="-380000"/>
                  </a:lnTo>
                  <a:cubicBezTo>
                    <a:pt x="60800" y="-407360"/>
                    <a:pt x="79040" y="-425600"/>
                    <a:pt x="106400" y="-425600"/>
                  </a:cubicBezTo>
                  <a:lnTo>
                    <a:pt x="152000" y="-425600"/>
                  </a:lnTo>
                </a:path>
              </a:pathLst>
            </a:custGeom>
            <a:noFill/>
            <a:ln w="7600" cap="flat">
              <a:solidFill>
                <a:srgbClr val="47B1A3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28" name="FlexibleLine"/>
            <p:cNvSpPr/>
            <p:nvPr/>
          </p:nvSpPr>
          <p:spPr>
            <a:xfrm>
              <a:off x="2702400" y="4348106"/>
              <a:ext cx="152000" cy="425600"/>
            </a:xfrm>
            <a:custGeom>
              <a:rect l="l" t="t" r="r" b="b"/>
              <a:pathLst>
                <a:path w="152000" h="425599" fill="none">
                  <a:moveTo>
                    <a:pt x="0" y="0"/>
                  </a:moveTo>
                  <a:lnTo>
                    <a:pt x="60800" y="0"/>
                  </a:lnTo>
                  <a:lnTo>
                    <a:pt x="60800" y="380000"/>
                  </a:lnTo>
                  <a:cubicBezTo>
                    <a:pt x="60800" y="407360"/>
                    <a:pt x="79040" y="425600"/>
                    <a:pt x="106400" y="425600"/>
                  </a:cubicBezTo>
                  <a:lnTo>
                    <a:pt x="152000" y="425600"/>
                  </a:lnTo>
                </a:path>
              </a:pathLst>
            </a:custGeom>
            <a:noFill/>
            <a:ln w="7600" cap="flat">
              <a:solidFill>
                <a:srgbClr val="47B1A3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37" name="FlexibleLine"/>
            <p:cNvSpPr/>
            <p:nvPr/>
          </p:nvSpPr>
          <p:spPr>
            <a:xfrm>
              <a:off x="2900000" y="5784506"/>
              <a:ext cx="152000" cy="425600"/>
            </a:xfrm>
            <a:custGeom>
              <a:rect l="l" t="t" r="r" b="b"/>
              <a:pathLst>
                <a:path w="152000" h="425599" fill="none">
                  <a:moveTo>
                    <a:pt x="0" y="0"/>
                  </a:moveTo>
                  <a:lnTo>
                    <a:pt x="60800" y="0"/>
                  </a:lnTo>
                  <a:lnTo>
                    <a:pt x="60800" y="-380000"/>
                  </a:lnTo>
                  <a:cubicBezTo>
                    <a:pt x="60800" y="-407360"/>
                    <a:pt x="79040" y="-425600"/>
                    <a:pt x="106400" y="-425600"/>
                  </a:cubicBezTo>
                  <a:lnTo>
                    <a:pt x="152000" y="-425600"/>
                  </a:lnTo>
                </a:path>
              </a:pathLst>
            </a:custGeom>
            <a:noFill/>
            <a:ln w="7600" cap="flat">
              <a:solidFill>
                <a:srgbClr val="47B1A3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41" name="FlexibleLine"/>
            <p:cNvSpPr/>
            <p:nvPr/>
          </p:nvSpPr>
          <p:spPr>
            <a:xfrm>
              <a:off x="2900000" y="5784506"/>
              <a:ext cx="152000" cy="7600"/>
            </a:xfrm>
            <a:custGeom>
              <a:rect l="l" t="t" r="r" b="b"/>
              <a:pathLst>
                <a:path w="152000" h="7600" fill="none">
                  <a:moveTo>
                    <a:pt x="0" y="0"/>
                  </a:moveTo>
                  <a:lnTo>
                    <a:pt x="60800" y="0"/>
                  </a:lnTo>
                  <a:cubicBezTo>
                    <a:pt x="60800" y="0"/>
                    <a:pt x="60800" y="0"/>
                    <a:pt x="60800" y="0"/>
                  </a:cubicBezTo>
                  <a:lnTo>
                    <a:pt x="152000" y="0"/>
                  </a:lnTo>
                </a:path>
              </a:pathLst>
            </a:custGeom>
            <a:noFill/>
            <a:ln w="7600" cap="flat">
              <a:solidFill>
                <a:srgbClr val="47B1A3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45" name="FlexibleLine"/>
            <p:cNvSpPr/>
            <p:nvPr/>
          </p:nvSpPr>
          <p:spPr>
            <a:xfrm>
              <a:off x="2900000" y="5784506"/>
              <a:ext cx="152000" cy="425600"/>
            </a:xfrm>
            <a:custGeom>
              <a:rect l="l" t="t" r="r" b="b"/>
              <a:pathLst>
                <a:path w="152000" h="425599" fill="none">
                  <a:moveTo>
                    <a:pt x="0" y="0"/>
                  </a:moveTo>
                  <a:lnTo>
                    <a:pt x="60800" y="0"/>
                  </a:lnTo>
                  <a:lnTo>
                    <a:pt x="60800" y="380000"/>
                  </a:lnTo>
                  <a:cubicBezTo>
                    <a:pt x="60800" y="407360"/>
                    <a:pt x="79040" y="425600"/>
                    <a:pt x="106400" y="425600"/>
                  </a:cubicBezTo>
                  <a:lnTo>
                    <a:pt x="152000" y="425600"/>
                  </a:lnTo>
                </a:path>
              </a:pathLst>
            </a:custGeom>
            <a:noFill/>
            <a:ln w="7600" cap="flat">
              <a:solidFill>
                <a:srgbClr val="47B1A3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49" name="FlexibleLine"/>
            <p:cNvSpPr/>
            <p:nvPr/>
          </p:nvSpPr>
          <p:spPr>
            <a:xfrm>
              <a:off x="3644800" y="3922504"/>
              <a:ext cx="152000" cy="271955"/>
            </a:xfrm>
            <a:custGeom>
              <a:rect l="l" t="t" r="r" b="b"/>
              <a:pathLst>
                <a:path w="152000" h="271955" fill="none">
                  <a:moveTo>
                    <a:pt x="0" y="0"/>
                  </a:moveTo>
                  <a:lnTo>
                    <a:pt x="60800" y="0"/>
                  </a:lnTo>
                  <a:lnTo>
                    <a:pt x="60800" y="-226355"/>
                  </a:lnTo>
                  <a:cubicBezTo>
                    <a:pt x="60800" y="-253715"/>
                    <a:pt x="79040" y="-271955"/>
                    <a:pt x="106400" y="-271955"/>
                  </a:cubicBezTo>
                  <a:lnTo>
                    <a:pt x="152000" y="-271955"/>
                  </a:lnTo>
                </a:path>
              </a:pathLst>
            </a:custGeom>
            <a:noFill/>
            <a:ln w="7600" cap="flat">
              <a:solidFill>
                <a:srgbClr val="47B1A3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53" name="FlexibleLine"/>
            <p:cNvSpPr/>
            <p:nvPr/>
          </p:nvSpPr>
          <p:spPr>
            <a:xfrm>
              <a:off x="4587200" y="3650548"/>
              <a:ext cx="152000" cy="7600"/>
            </a:xfrm>
            <a:custGeom>
              <a:rect l="l" t="t" r="r" b="b"/>
              <a:pathLst>
                <a:path w="152000" h="7600" fill="none">
                  <a:moveTo>
                    <a:pt x="0" y="0"/>
                  </a:moveTo>
                  <a:lnTo>
                    <a:pt x="60800" y="0"/>
                  </a:lnTo>
                  <a:cubicBezTo>
                    <a:pt x="60800" y="0"/>
                    <a:pt x="60800" y="0"/>
                    <a:pt x="60800" y="0"/>
                  </a:cubicBezTo>
                  <a:lnTo>
                    <a:pt x="152000" y="0"/>
                  </a:lnTo>
                </a:path>
              </a:pathLst>
            </a:custGeom>
            <a:noFill/>
            <a:ln w="7600" cap="flat">
              <a:solidFill>
                <a:srgbClr val="47B1A3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57" name="FlexibleLine"/>
            <p:cNvSpPr/>
            <p:nvPr/>
          </p:nvSpPr>
          <p:spPr>
            <a:xfrm>
              <a:off x="3644800" y="3922506"/>
              <a:ext cx="152000" cy="53200"/>
            </a:xfrm>
            <a:custGeom>
              <a:rect l="l" t="t" r="r" b="b"/>
              <a:pathLst>
                <a:path w="152000" h="53199" fill="none">
                  <a:moveTo>
                    <a:pt x="0" y="0"/>
                  </a:moveTo>
                  <a:lnTo>
                    <a:pt x="60800" y="0"/>
                  </a:lnTo>
                  <a:lnTo>
                    <a:pt x="60800" y="-15200"/>
                  </a:lnTo>
                  <a:cubicBezTo>
                    <a:pt x="60800" y="-38000"/>
                    <a:pt x="76000" y="-53200"/>
                    <a:pt x="98800" y="-53200"/>
                  </a:cubicBezTo>
                  <a:lnTo>
                    <a:pt x="152000" y="-53200"/>
                  </a:lnTo>
                </a:path>
              </a:pathLst>
            </a:custGeom>
            <a:noFill/>
            <a:ln w="7600" cap="flat">
              <a:solidFill>
                <a:srgbClr val="47B1A3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61" name="FlexibleLine"/>
            <p:cNvSpPr/>
            <p:nvPr/>
          </p:nvSpPr>
          <p:spPr>
            <a:xfrm>
              <a:off x="3644800" y="3922506"/>
              <a:ext cx="152000" cy="266000"/>
            </a:xfrm>
            <a:custGeom>
              <a:rect l="l" t="t" r="r" b="b"/>
              <a:pathLst>
                <a:path w="152000" h="266000" fill="none">
                  <a:moveTo>
                    <a:pt x="0" y="0"/>
                  </a:moveTo>
                  <a:lnTo>
                    <a:pt x="60800" y="0"/>
                  </a:lnTo>
                  <a:lnTo>
                    <a:pt x="60800" y="220400"/>
                  </a:lnTo>
                  <a:cubicBezTo>
                    <a:pt x="60800" y="247760"/>
                    <a:pt x="79040" y="266000"/>
                    <a:pt x="106400" y="266000"/>
                  </a:cubicBezTo>
                  <a:lnTo>
                    <a:pt x="152000" y="266000"/>
                  </a:lnTo>
                </a:path>
              </a:pathLst>
            </a:custGeom>
            <a:noFill/>
            <a:ln w="7600" cap="flat">
              <a:solidFill>
                <a:srgbClr val="47B1A3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69" name="FlexibleLine"/>
            <p:cNvSpPr/>
            <p:nvPr/>
          </p:nvSpPr>
          <p:spPr>
            <a:xfrm>
              <a:off x="5271200" y="3869306"/>
              <a:ext cx="152000" cy="7600"/>
            </a:xfrm>
            <a:custGeom>
              <a:rect l="l" t="t" r="r" b="b"/>
              <a:pathLst>
                <a:path w="152000" h="7600" fill="none">
                  <a:moveTo>
                    <a:pt x="0" y="0"/>
                  </a:moveTo>
                  <a:lnTo>
                    <a:pt x="60800" y="0"/>
                  </a:lnTo>
                  <a:cubicBezTo>
                    <a:pt x="60800" y="0"/>
                    <a:pt x="60800" y="0"/>
                    <a:pt x="60800" y="0"/>
                  </a:cubicBezTo>
                  <a:lnTo>
                    <a:pt x="152000" y="0"/>
                  </a:lnTo>
                </a:path>
              </a:pathLst>
            </a:custGeom>
            <a:noFill/>
            <a:ln w="7600" cap="flat">
              <a:solidFill>
                <a:srgbClr val="47B1A3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73" name="FlexibleLine"/>
            <p:cNvSpPr/>
            <p:nvPr/>
          </p:nvSpPr>
          <p:spPr>
            <a:xfrm>
              <a:off x="5180000" y="4188506"/>
              <a:ext cx="152000" cy="106400"/>
            </a:xfrm>
            <a:custGeom>
              <a:rect l="l" t="t" r="r" b="b"/>
              <a:pathLst>
                <a:path w="152000" h="106398" fill="none">
                  <a:moveTo>
                    <a:pt x="0" y="0"/>
                  </a:moveTo>
                  <a:lnTo>
                    <a:pt x="60800" y="0"/>
                  </a:lnTo>
                  <a:lnTo>
                    <a:pt x="60800" y="-60800"/>
                  </a:lnTo>
                  <a:cubicBezTo>
                    <a:pt x="60800" y="-88160"/>
                    <a:pt x="79040" y="-106400"/>
                    <a:pt x="106400" y="-106400"/>
                  </a:cubicBezTo>
                  <a:lnTo>
                    <a:pt x="152000" y="-106400"/>
                  </a:lnTo>
                </a:path>
              </a:pathLst>
            </a:custGeom>
            <a:noFill/>
            <a:ln w="7600" cap="flat">
              <a:solidFill>
                <a:srgbClr val="47B1A3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77" name="FlexibleLine"/>
            <p:cNvSpPr/>
            <p:nvPr/>
          </p:nvSpPr>
          <p:spPr>
            <a:xfrm>
              <a:off x="5180000" y="4188506"/>
              <a:ext cx="152000" cy="106400"/>
            </a:xfrm>
            <a:custGeom>
              <a:rect l="l" t="t" r="r" b="b"/>
              <a:pathLst>
                <a:path w="152000" h="106398" fill="none">
                  <a:moveTo>
                    <a:pt x="0" y="0"/>
                  </a:moveTo>
                  <a:lnTo>
                    <a:pt x="60800" y="0"/>
                  </a:lnTo>
                  <a:lnTo>
                    <a:pt x="60800" y="60800"/>
                  </a:lnTo>
                  <a:cubicBezTo>
                    <a:pt x="60800" y="88160"/>
                    <a:pt x="79040" y="106400"/>
                    <a:pt x="106400" y="106400"/>
                  </a:cubicBezTo>
                  <a:lnTo>
                    <a:pt x="152000" y="106400"/>
                  </a:lnTo>
                </a:path>
              </a:pathLst>
            </a:custGeom>
            <a:noFill/>
            <a:ln w="7600" cap="flat">
              <a:solidFill>
                <a:srgbClr val="47B1A3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81" name="FlexibleLine"/>
            <p:cNvSpPr/>
            <p:nvPr/>
          </p:nvSpPr>
          <p:spPr>
            <a:xfrm>
              <a:off x="3644800" y="4773706"/>
              <a:ext cx="152000" cy="7600"/>
            </a:xfrm>
            <a:custGeom>
              <a:rect l="l" t="t" r="r" b="b"/>
              <a:pathLst>
                <a:path w="152000" h="7600" fill="none">
                  <a:moveTo>
                    <a:pt x="0" y="0"/>
                  </a:moveTo>
                  <a:lnTo>
                    <a:pt x="60800" y="0"/>
                  </a:lnTo>
                  <a:cubicBezTo>
                    <a:pt x="60800" y="0"/>
                    <a:pt x="60800" y="0"/>
                    <a:pt x="60800" y="0"/>
                  </a:cubicBezTo>
                  <a:lnTo>
                    <a:pt x="152000" y="0"/>
                  </a:lnTo>
                </a:path>
              </a:pathLst>
            </a:custGeom>
            <a:noFill/>
            <a:ln w="7600" cap="flat">
              <a:solidFill>
                <a:srgbClr val="47B1A3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85" name="FlexibleLine"/>
            <p:cNvSpPr/>
            <p:nvPr/>
          </p:nvSpPr>
          <p:spPr>
            <a:xfrm>
              <a:off x="5271200" y="4773706"/>
              <a:ext cx="152000" cy="53200"/>
            </a:xfrm>
            <a:custGeom>
              <a:rect l="l" t="t" r="r" b="b"/>
              <a:pathLst>
                <a:path w="152000" h="53199" fill="none">
                  <a:moveTo>
                    <a:pt x="0" y="0"/>
                  </a:moveTo>
                  <a:lnTo>
                    <a:pt x="60800" y="0"/>
                  </a:lnTo>
                  <a:lnTo>
                    <a:pt x="60800" y="-15200"/>
                  </a:lnTo>
                  <a:cubicBezTo>
                    <a:pt x="60800" y="-38000"/>
                    <a:pt x="76000" y="-53200"/>
                    <a:pt x="98800" y="-53200"/>
                  </a:cubicBezTo>
                  <a:lnTo>
                    <a:pt x="152000" y="-53200"/>
                  </a:lnTo>
                </a:path>
              </a:pathLst>
            </a:custGeom>
            <a:noFill/>
            <a:ln w="7600" cap="flat">
              <a:solidFill>
                <a:srgbClr val="47B1A3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89" name="FlexibleLine"/>
            <p:cNvSpPr/>
            <p:nvPr/>
          </p:nvSpPr>
          <p:spPr>
            <a:xfrm>
              <a:off x="5271200" y="4773706"/>
              <a:ext cx="152000" cy="266000"/>
            </a:xfrm>
            <a:custGeom>
              <a:rect l="l" t="t" r="r" b="b"/>
              <a:pathLst>
                <a:path w="152000" h="266000" fill="none">
                  <a:moveTo>
                    <a:pt x="0" y="0"/>
                  </a:moveTo>
                  <a:lnTo>
                    <a:pt x="60800" y="0"/>
                  </a:lnTo>
                  <a:lnTo>
                    <a:pt x="60800" y="220400"/>
                  </a:lnTo>
                  <a:cubicBezTo>
                    <a:pt x="60800" y="247760"/>
                    <a:pt x="79040" y="266000"/>
                    <a:pt x="106400" y="266000"/>
                  </a:cubicBezTo>
                  <a:lnTo>
                    <a:pt x="152000" y="266000"/>
                  </a:lnTo>
                </a:path>
              </a:pathLst>
            </a:custGeom>
            <a:noFill/>
            <a:ln w="7600" cap="flat">
              <a:solidFill>
                <a:srgbClr val="47B1A3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93" name="FlexibleLine"/>
            <p:cNvSpPr/>
            <p:nvPr/>
          </p:nvSpPr>
          <p:spPr>
            <a:xfrm>
              <a:off x="3842400" y="5358906"/>
              <a:ext cx="152000" cy="106400"/>
            </a:xfrm>
            <a:custGeom>
              <a:rect l="l" t="t" r="r" b="b"/>
              <a:pathLst>
                <a:path w="152000" h="106398" fill="none">
                  <a:moveTo>
                    <a:pt x="0" y="0"/>
                  </a:moveTo>
                  <a:lnTo>
                    <a:pt x="60800" y="0"/>
                  </a:lnTo>
                  <a:lnTo>
                    <a:pt x="60800" y="-60800"/>
                  </a:lnTo>
                  <a:cubicBezTo>
                    <a:pt x="60800" y="-88160"/>
                    <a:pt x="79040" y="-106400"/>
                    <a:pt x="106400" y="-106400"/>
                  </a:cubicBezTo>
                  <a:lnTo>
                    <a:pt x="152000" y="-106400"/>
                  </a:lnTo>
                </a:path>
              </a:pathLst>
            </a:custGeom>
            <a:noFill/>
            <a:ln w="7600" cap="flat">
              <a:solidFill>
                <a:srgbClr val="47B1A3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97" name="FlexibleLine"/>
            <p:cNvSpPr/>
            <p:nvPr/>
          </p:nvSpPr>
          <p:spPr>
            <a:xfrm>
              <a:off x="3842400" y="5358906"/>
              <a:ext cx="152000" cy="106400"/>
            </a:xfrm>
            <a:custGeom>
              <a:rect l="l" t="t" r="r" b="b"/>
              <a:pathLst>
                <a:path w="152000" h="106398" fill="none">
                  <a:moveTo>
                    <a:pt x="0" y="0"/>
                  </a:moveTo>
                  <a:lnTo>
                    <a:pt x="60800" y="0"/>
                  </a:lnTo>
                  <a:lnTo>
                    <a:pt x="60800" y="60800"/>
                  </a:lnTo>
                  <a:cubicBezTo>
                    <a:pt x="60800" y="88160"/>
                    <a:pt x="79040" y="106400"/>
                    <a:pt x="106400" y="106400"/>
                  </a:cubicBezTo>
                  <a:lnTo>
                    <a:pt x="152000" y="106400"/>
                  </a:lnTo>
                </a:path>
              </a:pathLst>
            </a:custGeom>
            <a:noFill/>
            <a:ln w="7600" cap="flat">
              <a:solidFill>
                <a:srgbClr val="47B1A3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301" name="FlexibleLine"/>
            <p:cNvSpPr/>
            <p:nvPr/>
          </p:nvSpPr>
          <p:spPr>
            <a:xfrm>
              <a:off x="3842400" y="5784506"/>
              <a:ext cx="152000" cy="106400"/>
            </a:xfrm>
            <a:custGeom>
              <a:rect l="l" t="t" r="r" b="b"/>
              <a:pathLst>
                <a:path w="152000" h="106398" fill="none">
                  <a:moveTo>
                    <a:pt x="0" y="0"/>
                  </a:moveTo>
                  <a:lnTo>
                    <a:pt x="60800" y="0"/>
                  </a:lnTo>
                  <a:lnTo>
                    <a:pt x="60800" y="-60800"/>
                  </a:lnTo>
                  <a:cubicBezTo>
                    <a:pt x="60800" y="-88160"/>
                    <a:pt x="79040" y="-106400"/>
                    <a:pt x="106400" y="-106400"/>
                  </a:cubicBezTo>
                  <a:lnTo>
                    <a:pt x="152000" y="-106400"/>
                  </a:lnTo>
                </a:path>
              </a:pathLst>
            </a:custGeom>
            <a:noFill/>
            <a:ln w="7600" cap="flat">
              <a:solidFill>
                <a:srgbClr val="47B1A3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305" name="FlexibleLine"/>
            <p:cNvSpPr/>
            <p:nvPr/>
          </p:nvSpPr>
          <p:spPr>
            <a:xfrm>
              <a:off x="3842400" y="5784506"/>
              <a:ext cx="152000" cy="106400"/>
            </a:xfrm>
            <a:custGeom>
              <a:rect l="l" t="t" r="r" b="b"/>
              <a:pathLst>
                <a:path w="152000" h="106398" fill="none">
                  <a:moveTo>
                    <a:pt x="0" y="0"/>
                  </a:moveTo>
                  <a:lnTo>
                    <a:pt x="60800" y="0"/>
                  </a:lnTo>
                  <a:lnTo>
                    <a:pt x="60800" y="60800"/>
                  </a:lnTo>
                  <a:cubicBezTo>
                    <a:pt x="60800" y="88160"/>
                    <a:pt x="79040" y="106400"/>
                    <a:pt x="106400" y="106400"/>
                  </a:cubicBezTo>
                  <a:lnTo>
                    <a:pt x="152000" y="106400"/>
                  </a:lnTo>
                </a:path>
              </a:pathLst>
            </a:custGeom>
            <a:noFill/>
            <a:ln w="7600" cap="flat">
              <a:solidFill>
                <a:srgbClr val="47B1A3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309" name="FlexibleLine"/>
            <p:cNvSpPr/>
            <p:nvPr/>
          </p:nvSpPr>
          <p:spPr>
            <a:xfrm>
              <a:off x="4328800" y="6210106"/>
              <a:ext cx="152000" cy="106400"/>
            </a:xfrm>
            <a:custGeom>
              <a:rect l="l" t="t" r="r" b="b"/>
              <a:pathLst>
                <a:path w="152000" h="106398" fill="none">
                  <a:moveTo>
                    <a:pt x="0" y="0"/>
                  </a:moveTo>
                  <a:lnTo>
                    <a:pt x="60800" y="0"/>
                  </a:lnTo>
                  <a:lnTo>
                    <a:pt x="60800" y="-60800"/>
                  </a:lnTo>
                  <a:cubicBezTo>
                    <a:pt x="60800" y="-88160"/>
                    <a:pt x="79040" y="-106400"/>
                    <a:pt x="106400" y="-106400"/>
                  </a:cubicBezTo>
                  <a:lnTo>
                    <a:pt x="152000" y="-106400"/>
                  </a:lnTo>
                </a:path>
              </a:pathLst>
            </a:custGeom>
            <a:noFill/>
            <a:ln w="7600" cap="flat">
              <a:solidFill>
                <a:srgbClr val="47B1A3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313" name="FlexibleLine"/>
            <p:cNvSpPr/>
            <p:nvPr/>
          </p:nvSpPr>
          <p:spPr>
            <a:xfrm>
              <a:off x="4328800" y="6210106"/>
              <a:ext cx="152000" cy="106400"/>
            </a:xfrm>
            <a:custGeom>
              <a:rect l="l" t="t" r="r" b="b"/>
              <a:pathLst>
                <a:path w="152000" h="106398" fill="none">
                  <a:moveTo>
                    <a:pt x="0" y="0"/>
                  </a:moveTo>
                  <a:lnTo>
                    <a:pt x="60800" y="0"/>
                  </a:lnTo>
                  <a:lnTo>
                    <a:pt x="60800" y="60800"/>
                  </a:lnTo>
                  <a:cubicBezTo>
                    <a:pt x="60800" y="88160"/>
                    <a:pt x="79040" y="106400"/>
                    <a:pt x="106400" y="106400"/>
                  </a:cubicBezTo>
                  <a:lnTo>
                    <a:pt x="152000" y="106400"/>
                  </a:lnTo>
                </a:path>
              </a:pathLst>
            </a:custGeom>
            <a:noFill/>
            <a:ln w="7600" cap="flat">
              <a:solidFill>
                <a:srgbClr val="47B1A3"/>
              </a:solidFill>
              <a:bevel/>
            </a:ln>
          </p:spPr>
          <p:txBody>
            <a:bodyPr/>
            <a:lstStyle/>
            <a:p/>
          </p:txBody>
        </p:sp>
        <p:grpSp>
          <p:nvGrpSpPr>
            <p:cNvPr id="103" name="Main Idea"/>
            <p:cNvGrpSpPr/>
            <p:nvPr/>
          </p:nvGrpSpPr>
          <p:grpSpPr>
            <a:xfrm>
              <a:off x="528800" y="3034256"/>
              <a:ext cx="349600" cy="592800"/>
              <a:chOff x="528800" y="3034256"/>
              <a:chExt cx="349600" cy="592800"/>
            </a:xfrm>
          </p:grpSpPr>
          <p:sp>
            <p:nvSpPr>
              <p:cNvPr id="3060" name="Rectangle balloon"/>
              <p:cNvSpPr/>
              <p:nvPr/>
            </p:nvSpPr>
            <p:spPr>
              <a:xfrm>
                <a:off x="528800" y="3034256"/>
                <a:ext cx="349600" cy="592800"/>
              </a:xfrm>
              <a:custGeom>
                <a:rect l="l" t="t" r="r" b="b"/>
                <a:pathLst>
                  <a:path w="349600" h="592800">
                    <a:moveTo>
                      <a:pt x="62928" y="0"/>
                    </a:moveTo>
                    <a:lnTo>
                      <a:pt x="286672" y="0"/>
                    </a:lnTo>
                    <a:cubicBezTo>
                      <a:pt x="321427" y="0"/>
                      <a:pt x="349600" y="28173"/>
                      <a:pt x="349600" y="62928"/>
                    </a:cubicBezTo>
                    <a:lnTo>
                      <a:pt x="349600" y="529872"/>
                    </a:lnTo>
                    <a:cubicBezTo>
                      <a:pt x="349600" y="564627"/>
                      <a:pt x="321427" y="592800"/>
                      <a:pt x="286672" y="592800"/>
                    </a:cubicBezTo>
                    <a:lnTo>
                      <a:pt x="62928" y="592800"/>
                    </a:lnTo>
                    <a:cubicBezTo>
                      <a:pt x="28173" y="592800"/>
                      <a:pt x="0" y="564627"/>
                      <a:pt x="0" y="529872"/>
                    </a:cubicBezTo>
                    <a:lnTo>
                      <a:pt x="0" y="62928"/>
                    </a:lnTo>
                    <a:cubicBezTo>
                      <a:pt x="0" y="28173"/>
                      <a:pt x="28173" y="0"/>
                      <a:pt x="62928" y="0"/>
                    </a:cubicBezTo>
                    <a:close/>
                  </a:path>
                </a:pathLst>
              </a:custGeom>
              <a:solidFill>
                <a:srgbClr val="FEB80A"/>
              </a:solidFill>
              <a:ln w="22800" cap="flat">
                <a:solidFill>
                  <a:srgbClr val="CB9206"/>
                </a:solidFill>
                <a:bevel/>
              </a:ln>
            </p:spPr>
            <p:txBody>
              <a:bodyPr/>
              <a:lstStyle/>
              <a:p/>
            </p:txBody>
          </p:sp>
          <p:sp>
            <p:nvSpPr>
              <p:cNvPr id="340" name="Text 340"/>
              <p:cNvSpPr txBox="1"/>
              <p:nvPr/>
            </p:nvSpPr>
            <p:spPr>
              <a:xfrm>
                <a:off x="574400" y="3087456"/>
                <a:ext cx="273600" cy="4864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FFFFFF"/>
                    </a:solidFill>
                    <a:latin typeface="宋体"/>
                  </a:rPr>
                  <a:t>1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FFFFFF"/>
                    </a:solidFill>
                    <a:latin typeface="宋体"/>
                  </a:rPr>
                  <a:t>走进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FFFFFF"/>
                    </a:solidFill>
                    <a:latin typeface="宋体"/>
                  </a:rPr>
                  <a:t>思维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FFFFFF"/>
                    </a:solidFill>
                    <a:latin typeface="宋体"/>
                  </a:rPr>
                  <a:t>世界</a:t>
                </a:r>
              </a:p>
            </p:txBody>
          </p:sp>
        </p:grpSp>
        <p:grpSp>
          <p:nvGrpSpPr>
            <p:cNvPr id="108" name="Main Topic"/>
            <p:cNvGrpSpPr/>
            <p:nvPr/>
          </p:nvGrpSpPr>
          <p:grpSpPr>
            <a:xfrm>
              <a:off x="1820800" y="890104"/>
              <a:ext cx="592800" cy="136800"/>
              <a:chOff x="1820800" y="890104"/>
              <a:chExt cx="592800" cy="136800"/>
            </a:xfrm>
          </p:grpSpPr>
          <p:sp>
            <p:nvSpPr>
              <p:cNvPr id="3135" name="Rectangle balloon"/>
              <p:cNvSpPr/>
              <p:nvPr/>
            </p:nvSpPr>
            <p:spPr>
              <a:xfrm>
                <a:off x="1820800" y="890104"/>
                <a:ext cx="592800" cy="136800"/>
              </a:xfrm>
              <a:custGeom>
                <a:rect l="l" t="t" r="r" b="b"/>
                <a:pathLst>
                  <a:path w="592800" h="136800" fill="none">
                    <a:moveTo>
                      <a:pt x="0" y="136800"/>
                    </a:moveTo>
                    <a:lnTo>
                      <a:pt x="592800" y="136800"/>
                    </a:lnTo>
                  </a:path>
                </a:pathLst>
              </a:custGeom>
              <a:noFill/>
              <a:ln w="7600" cap="flat">
                <a:solidFill>
                  <a:srgbClr val="47B1A3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41" name="Text 341"/>
              <p:cNvSpPr txBox="1"/>
              <p:nvPr/>
            </p:nvSpPr>
            <p:spPr>
              <a:xfrm>
                <a:off x="1813200" y="882504"/>
                <a:ext cx="5700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47B1A3"/>
                    </a:solidFill>
                    <a:latin typeface="宋体"/>
                  </a:rPr>
                  <a:t>思维的含义</a:t>
                </a:r>
              </a:p>
            </p:txBody>
          </p:sp>
        </p:grpSp>
        <p:grpSp>
          <p:nvGrpSpPr>
            <p:cNvPr id="111" name="Main Topic"/>
            <p:cNvGrpSpPr/>
            <p:nvPr/>
          </p:nvGrpSpPr>
          <p:grpSpPr>
            <a:xfrm>
              <a:off x="1820800" y="2406306"/>
              <a:ext cx="592800" cy="136800"/>
              <a:chOff x="1820800" y="2406306"/>
              <a:chExt cx="592800" cy="136800"/>
            </a:xfrm>
          </p:grpSpPr>
          <p:sp>
            <p:nvSpPr>
              <p:cNvPr id="3138" name="Rectangle balloon"/>
              <p:cNvSpPr/>
              <p:nvPr/>
            </p:nvSpPr>
            <p:spPr>
              <a:xfrm>
                <a:off x="1820800" y="2406306"/>
                <a:ext cx="592800" cy="136800"/>
              </a:xfrm>
              <a:custGeom>
                <a:rect l="l" t="t" r="r" b="b"/>
                <a:pathLst>
                  <a:path w="592800" h="136800" fill="none">
                    <a:moveTo>
                      <a:pt x="0" y="136800"/>
                    </a:moveTo>
                    <a:lnTo>
                      <a:pt x="592800" y="136800"/>
                    </a:lnTo>
                  </a:path>
                </a:pathLst>
              </a:custGeom>
              <a:noFill/>
              <a:ln w="7600" cap="flat">
                <a:solidFill>
                  <a:srgbClr val="47B1A3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42" name="Text 342"/>
              <p:cNvSpPr txBox="1"/>
              <p:nvPr/>
            </p:nvSpPr>
            <p:spPr>
              <a:xfrm>
                <a:off x="1813200" y="2398706"/>
                <a:ext cx="5700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47B1A3"/>
                    </a:solidFill>
                    <a:latin typeface="宋体"/>
                  </a:rPr>
                  <a:t>思维的特征</a:t>
                </a:r>
              </a:p>
            </p:txBody>
          </p:sp>
        </p:grpSp>
        <p:grpSp>
          <p:nvGrpSpPr>
            <p:cNvPr id="222" name="Sub Topic"/>
            <p:cNvGrpSpPr/>
            <p:nvPr/>
          </p:nvGrpSpPr>
          <p:grpSpPr>
            <a:xfrm>
              <a:off x="2565600" y="810304"/>
              <a:ext cx="592800" cy="136800"/>
              <a:chOff x="2565600" y="810304"/>
              <a:chExt cx="592800" cy="136800"/>
            </a:xfrm>
          </p:grpSpPr>
          <p:sp>
            <p:nvSpPr>
              <p:cNvPr id="3268" name="Rectangle balloon"/>
              <p:cNvSpPr/>
              <p:nvPr/>
            </p:nvSpPr>
            <p:spPr>
              <a:xfrm>
                <a:off x="2565600" y="810304"/>
                <a:ext cx="592800" cy="136800"/>
              </a:xfrm>
              <a:custGeom>
                <a:rect l="l" t="t" r="r" b="b"/>
                <a:pathLst>
                  <a:path w="592800" h="136800" fill="none">
                    <a:moveTo>
                      <a:pt x="0" y="136800"/>
                    </a:moveTo>
                    <a:lnTo>
                      <a:pt x="592800" y="136800"/>
                    </a:lnTo>
                  </a:path>
                </a:pathLst>
              </a:custGeom>
              <a:noFill/>
              <a:ln w="7600" cap="flat">
                <a:solidFill>
                  <a:srgbClr val="47B1A3"/>
                </a:solidFill>
                <a:bevel/>
              </a:ln>
            </p:spPr>
            <p:txBody>
              <a:bodyPr/>
              <a:lstStyle/>
              <a:p/>
            </p:txBody>
          </p:sp>
          <p:sp>
            <p:nvSpPr>
              <p:cNvPr id="343" name="Text 343"/>
              <p:cNvSpPr txBox="1"/>
              <p:nvPr/>
            </p:nvSpPr>
            <p:spPr>
              <a:xfrm>
                <a:off x="2558000" y="802704"/>
                <a:ext cx="5700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思维的含义</a:t>
                </a:r>
              </a:p>
            </p:txBody>
          </p:sp>
        </p:grpSp>
        <p:grpSp>
          <p:nvGrpSpPr>
            <p:cNvPr id="227" name="Sub Topic"/>
            <p:cNvGrpSpPr/>
            <p:nvPr/>
          </p:nvGrpSpPr>
          <p:grpSpPr>
            <a:xfrm>
              <a:off x="2565600" y="1634906"/>
              <a:ext cx="790400" cy="136800"/>
              <a:chOff x="2565600" y="1634906"/>
              <a:chExt cx="790400" cy="136800"/>
            </a:xfrm>
          </p:grpSpPr>
          <p:sp>
            <p:nvSpPr>
              <p:cNvPr id="3271" name="Rectangle balloon"/>
              <p:cNvSpPr/>
              <p:nvPr/>
            </p:nvSpPr>
            <p:spPr>
              <a:xfrm>
                <a:off x="2565600" y="1634906"/>
                <a:ext cx="790400" cy="136800"/>
              </a:xfrm>
              <a:custGeom>
                <a:rect l="l" t="t" r="r" b="b"/>
                <a:pathLst>
                  <a:path w="790400" h="136800" fill="none">
                    <a:moveTo>
                      <a:pt x="0" y="136800"/>
                    </a:moveTo>
                    <a:lnTo>
                      <a:pt x="790400" y="136800"/>
                    </a:lnTo>
                  </a:path>
                </a:pathLst>
              </a:custGeom>
              <a:noFill/>
              <a:ln w="7600" cap="flat">
                <a:solidFill>
                  <a:srgbClr val="47B1A3"/>
                </a:solidFill>
                <a:bevel/>
              </a:ln>
            </p:spPr>
            <p:txBody>
              <a:bodyPr/>
              <a:lstStyle/>
              <a:p/>
            </p:txBody>
          </p:sp>
          <p:sp>
            <p:nvSpPr>
              <p:cNvPr id="344" name="Text 344"/>
              <p:cNvSpPr txBox="1"/>
              <p:nvPr/>
            </p:nvSpPr>
            <p:spPr>
              <a:xfrm>
                <a:off x="2558000" y="1627306"/>
                <a:ext cx="7676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思维风格的差异</a:t>
                </a:r>
              </a:p>
            </p:txBody>
          </p:sp>
        </p:grpSp>
        <p:grpSp>
          <p:nvGrpSpPr>
            <p:cNvPr id="229" name="Sub Topic"/>
            <p:cNvGrpSpPr/>
            <p:nvPr/>
          </p:nvGrpSpPr>
          <p:grpSpPr>
            <a:xfrm>
              <a:off x="2565600" y="3179659"/>
              <a:ext cx="881600" cy="136800"/>
              <a:chOff x="2565600" y="3179659"/>
              <a:chExt cx="881600" cy="136800"/>
            </a:xfrm>
          </p:grpSpPr>
          <p:sp>
            <p:nvSpPr>
              <p:cNvPr id="3274" name="Rectangle balloon"/>
              <p:cNvSpPr/>
              <p:nvPr/>
            </p:nvSpPr>
            <p:spPr>
              <a:xfrm>
                <a:off x="2565600" y="3179659"/>
                <a:ext cx="881600" cy="136800"/>
              </a:xfrm>
              <a:custGeom>
                <a:rect l="l" t="t" r="r" b="b"/>
                <a:pathLst>
                  <a:path w="881600" h="136800" fill="none">
                    <a:moveTo>
                      <a:pt x="0" y="136800"/>
                    </a:moveTo>
                    <a:lnTo>
                      <a:pt x="881600" y="136800"/>
                    </a:lnTo>
                  </a:path>
                </a:pathLst>
              </a:custGeom>
              <a:noFill/>
              <a:ln w="7600" cap="flat">
                <a:solidFill>
                  <a:srgbClr val="47B1A3"/>
                </a:solidFill>
                <a:bevel/>
              </a:ln>
            </p:spPr>
            <p:txBody>
              <a:bodyPr/>
              <a:lstStyle/>
              <a:p/>
            </p:txBody>
          </p:sp>
          <p:sp>
            <p:nvSpPr>
              <p:cNvPr id="345" name="Text 345"/>
              <p:cNvSpPr txBox="1"/>
              <p:nvPr/>
            </p:nvSpPr>
            <p:spPr>
              <a:xfrm>
                <a:off x="2558000" y="3172059"/>
                <a:ext cx="8664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思维与实践的关系</a:t>
                </a:r>
              </a:p>
            </p:txBody>
          </p:sp>
        </p:grpSp>
        <p:grpSp>
          <p:nvGrpSpPr>
            <p:cNvPr id="231" name="Sub Topic"/>
            <p:cNvGrpSpPr/>
            <p:nvPr/>
          </p:nvGrpSpPr>
          <p:grpSpPr>
            <a:xfrm>
              <a:off x="2565600" y="2406306"/>
              <a:ext cx="790400" cy="136800"/>
              <a:chOff x="2565600" y="2406306"/>
              <a:chExt cx="790400" cy="136800"/>
            </a:xfrm>
          </p:grpSpPr>
          <p:sp>
            <p:nvSpPr>
              <p:cNvPr id="3277" name="Rectangle balloon"/>
              <p:cNvSpPr/>
              <p:nvPr/>
            </p:nvSpPr>
            <p:spPr>
              <a:xfrm>
                <a:off x="2565600" y="2406306"/>
                <a:ext cx="790400" cy="136800"/>
              </a:xfrm>
              <a:custGeom>
                <a:rect l="l" t="t" r="r" b="b"/>
                <a:pathLst>
                  <a:path w="790400" h="136800" fill="none">
                    <a:moveTo>
                      <a:pt x="0" y="136800"/>
                    </a:moveTo>
                    <a:lnTo>
                      <a:pt x="790400" y="136800"/>
                    </a:lnTo>
                  </a:path>
                </a:pathLst>
              </a:custGeom>
              <a:noFill/>
              <a:ln w="7600" cap="flat">
                <a:solidFill>
                  <a:srgbClr val="47B1A3"/>
                </a:solidFill>
                <a:bevel/>
              </a:ln>
            </p:spPr>
            <p:txBody>
              <a:bodyPr/>
              <a:lstStyle/>
              <a:p/>
            </p:txBody>
          </p:sp>
          <p:sp>
            <p:nvSpPr>
              <p:cNvPr id="346" name="Text 346"/>
              <p:cNvSpPr txBox="1"/>
              <p:nvPr/>
            </p:nvSpPr>
            <p:spPr>
              <a:xfrm>
                <a:off x="2558000" y="2398706"/>
                <a:ext cx="7676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思维的共同特征</a:t>
                </a:r>
              </a:p>
            </p:txBody>
          </p:sp>
        </p:grpSp>
        <p:grpSp>
          <p:nvGrpSpPr>
            <p:cNvPr id="150" name="Sub Topic"/>
            <p:cNvGrpSpPr/>
            <p:nvPr/>
          </p:nvGrpSpPr>
          <p:grpSpPr>
            <a:xfrm>
              <a:off x="2565600" y="1315706"/>
              <a:ext cx="592800" cy="136800"/>
              <a:chOff x="2565600" y="1315706"/>
              <a:chExt cx="592800" cy="136800"/>
            </a:xfrm>
          </p:grpSpPr>
          <p:sp>
            <p:nvSpPr>
              <p:cNvPr id="151" name="Rectangle balloon"/>
              <p:cNvSpPr/>
              <p:nvPr/>
            </p:nvSpPr>
            <p:spPr>
              <a:xfrm>
                <a:off x="2565600" y="1315706"/>
                <a:ext cx="592800" cy="136800"/>
              </a:xfrm>
              <a:custGeom>
                <a:rect l="l" t="t" r="r" b="b"/>
                <a:pathLst>
                  <a:path w="592800" h="136800" fill="none">
                    <a:moveTo>
                      <a:pt x="0" y="136800"/>
                    </a:moveTo>
                    <a:lnTo>
                      <a:pt x="592800" y="136800"/>
                    </a:lnTo>
                  </a:path>
                </a:pathLst>
              </a:custGeom>
              <a:noFill/>
              <a:ln w="7600" cap="flat">
                <a:solidFill>
                  <a:srgbClr val="47B1A3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47" name="Text 347"/>
              <p:cNvSpPr txBox="1"/>
              <p:nvPr/>
            </p:nvSpPr>
            <p:spPr>
              <a:xfrm>
                <a:off x="2558000" y="1308106"/>
                <a:ext cx="5700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思维的方式</a:t>
                </a:r>
              </a:p>
            </p:txBody>
          </p:sp>
        </p:grpSp>
        <p:grpSp>
          <p:nvGrpSpPr>
            <p:cNvPr id="142" name="Sub Topic"/>
            <p:cNvGrpSpPr/>
            <p:nvPr/>
          </p:nvGrpSpPr>
          <p:grpSpPr>
            <a:xfrm>
              <a:off x="2565600" y="464504"/>
              <a:ext cx="592800" cy="136800"/>
              <a:chOff x="2565600" y="464504"/>
              <a:chExt cx="592800" cy="136800"/>
            </a:xfrm>
          </p:grpSpPr>
          <p:sp>
            <p:nvSpPr>
              <p:cNvPr id="143" name="Rectangle balloon"/>
              <p:cNvSpPr/>
              <p:nvPr/>
            </p:nvSpPr>
            <p:spPr>
              <a:xfrm>
                <a:off x="2565600" y="464504"/>
                <a:ext cx="592800" cy="136800"/>
              </a:xfrm>
              <a:custGeom>
                <a:rect l="l" t="t" r="r" b="b"/>
                <a:pathLst>
                  <a:path w="592800" h="136800" fill="none">
                    <a:moveTo>
                      <a:pt x="0" y="136800"/>
                    </a:moveTo>
                    <a:lnTo>
                      <a:pt x="592800" y="136800"/>
                    </a:lnTo>
                  </a:path>
                </a:pathLst>
              </a:custGeom>
              <a:noFill/>
              <a:ln w="7600" cap="flat">
                <a:solidFill>
                  <a:srgbClr val="47B1A3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48" name="Text 348"/>
              <p:cNvSpPr txBox="1"/>
              <p:nvPr/>
            </p:nvSpPr>
            <p:spPr>
              <a:xfrm>
                <a:off x="2558000" y="456904"/>
                <a:ext cx="5700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思维的意义</a:t>
                </a:r>
              </a:p>
            </p:txBody>
          </p:sp>
        </p:grpSp>
        <p:grpSp>
          <p:nvGrpSpPr>
            <p:cNvPr id="146" name="Sub Topic"/>
            <p:cNvGrpSpPr/>
            <p:nvPr/>
          </p:nvGrpSpPr>
          <p:grpSpPr>
            <a:xfrm>
              <a:off x="3310400" y="464504"/>
              <a:ext cx="2462400" cy="136800"/>
              <a:chOff x="3310400" y="464504"/>
              <a:chExt cx="2462400" cy="136800"/>
            </a:xfrm>
          </p:grpSpPr>
          <p:sp>
            <p:nvSpPr>
              <p:cNvPr id="147" name="Rectangle balloon"/>
              <p:cNvSpPr/>
              <p:nvPr/>
            </p:nvSpPr>
            <p:spPr>
              <a:xfrm>
                <a:off x="3310400" y="464504"/>
                <a:ext cx="2462400" cy="136800"/>
              </a:xfrm>
              <a:custGeom>
                <a:rect l="l" t="t" r="r" b="b"/>
                <a:pathLst>
                  <a:path w="2462400" h="136800" fill="none">
                    <a:moveTo>
                      <a:pt x="0" y="136800"/>
                    </a:moveTo>
                    <a:lnTo>
                      <a:pt x="2462400" y="136800"/>
                    </a:lnTo>
                  </a:path>
                </a:pathLst>
              </a:custGeom>
              <a:noFill/>
              <a:ln w="7600" cap="flat">
                <a:solidFill>
                  <a:srgbClr val="47B1A3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49" name="Text 349"/>
              <p:cNvSpPr txBox="1"/>
              <p:nvPr/>
            </p:nvSpPr>
            <p:spPr>
              <a:xfrm>
                <a:off x="3302800" y="456904"/>
                <a:ext cx="24472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由于有思维参与其中的人类社会实践，人成了万物之灵</a:t>
                </a:r>
              </a:p>
            </p:txBody>
          </p:sp>
        </p:grpSp>
        <p:grpSp>
          <p:nvGrpSpPr>
            <p:cNvPr id="154" name="Sub Topic"/>
            <p:cNvGrpSpPr/>
            <p:nvPr/>
          </p:nvGrpSpPr>
          <p:grpSpPr>
            <a:xfrm>
              <a:off x="3310400" y="677304"/>
              <a:ext cx="1079200" cy="136800"/>
              <a:chOff x="3310400" y="677304"/>
              <a:chExt cx="1079200" cy="136800"/>
            </a:xfrm>
          </p:grpSpPr>
          <p:sp>
            <p:nvSpPr>
              <p:cNvPr id="155" name="Rectangle balloon"/>
              <p:cNvSpPr/>
              <p:nvPr/>
            </p:nvSpPr>
            <p:spPr>
              <a:xfrm>
                <a:off x="3310400" y="677304"/>
                <a:ext cx="1079200" cy="136800"/>
              </a:xfrm>
              <a:custGeom>
                <a:rect l="l" t="t" r="r" b="b"/>
                <a:pathLst>
                  <a:path w="1079200" h="136800" fill="none">
                    <a:moveTo>
                      <a:pt x="0" y="136800"/>
                    </a:moveTo>
                    <a:lnTo>
                      <a:pt x="1079200" y="136800"/>
                    </a:lnTo>
                  </a:path>
                </a:pathLst>
              </a:custGeom>
              <a:noFill/>
              <a:ln w="7600" cap="flat">
                <a:solidFill>
                  <a:srgbClr val="47B1A3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50" name="Text 350"/>
              <p:cNvSpPr txBox="1"/>
              <p:nvPr/>
            </p:nvSpPr>
            <p:spPr>
              <a:xfrm>
                <a:off x="3302800" y="669704"/>
                <a:ext cx="10640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广义的思维与意识同义</a:t>
                </a:r>
              </a:p>
            </p:txBody>
          </p:sp>
        </p:grpSp>
        <p:grpSp>
          <p:nvGrpSpPr>
            <p:cNvPr id="158" name="Sub Topic"/>
            <p:cNvGrpSpPr/>
            <p:nvPr/>
          </p:nvGrpSpPr>
          <p:grpSpPr>
            <a:xfrm>
              <a:off x="3310400" y="943304"/>
              <a:ext cx="1276800" cy="136800"/>
              <a:chOff x="3310400" y="943304"/>
              <a:chExt cx="1276800" cy="136800"/>
            </a:xfrm>
          </p:grpSpPr>
          <p:sp>
            <p:nvSpPr>
              <p:cNvPr id="159" name="Rectangle balloon"/>
              <p:cNvSpPr/>
              <p:nvPr/>
            </p:nvSpPr>
            <p:spPr>
              <a:xfrm>
                <a:off x="3310400" y="943304"/>
                <a:ext cx="1276800" cy="136800"/>
              </a:xfrm>
              <a:custGeom>
                <a:rect l="l" t="t" r="r" b="b"/>
                <a:pathLst>
                  <a:path w="1276800" h="136800" fill="none">
                    <a:moveTo>
                      <a:pt x="0" y="136800"/>
                    </a:moveTo>
                    <a:lnTo>
                      <a:pt x="1276800" y="136800"/>
                    </a:lnTo>
                  </a:path>
                </a:pathLst>
              </a:custGeom>
              <a:noFill/>
              <a:ln w="7600" cap="flat">
                <a:solidFill>
                  <a:srgbClr val="47B1A3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51" name="Text 351"/>
              <p:cNvSpPr txBox="1"/>
              <p:nvPr/>
            </p:nvSpPr>
            <p:spPr>
              <a:xfrm>
                <a:off x="3302800" y="935704"/>
                <a:ext cx="12616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狭义的思维与理性认识同义</a:t>
                </a:r>
              </a:p>
            </p:txBody>
          </p:sp>
        </p:grpSp>
        <p:grpSp>
          <p:nvGrpSpPr>
            <p:cNvPr id="162" name="Sub Topic"/>
            <p:cNvGrpSpPr/>
            <p:nvPr/>
          </p:nvGrpSpPr>
          <p:grpSpPr>
            <a:xfrm>
              <a:off x="4739200" y="890104"/>
              <a:ext cx="2766400" cy="243200"/>
              <a:chOff x="4739200" y="890104"/>
              <a:chExt cx="2766400" cy="243200"/>
            </a:xfrm>
          </p:grpSpPr>
          <p:sp>
            <p:nvSpPr>
              <p:cNvPr id="163" name="Rectangle balloon"/>
              <p:cNvSpPr/>
              <p:nvPr/>
            </p:nvSpPr>
            <p:spPr>
              <a:xfrm>
                <a:off x="4739200" y="890104"/>
                <a:ext cx="2766400" cy="243200"/>
              </a:xfrm>
              <a:custGeom>
                <a:rect l="l" t="t" r="r" b="b"/>
                <a:pathLst>
                  <a:path w="2766400" h="243200" fill="none">
                    <a:moveTo>
                      <a:pt x="0" y="243200"/>
                    </a:moveTo>
                    <a:lnTo>
                      <a:pt x="2766400" y="243200"/>
                    </a:lnTo>
                  </a:path>
                </a:pathLst>
              </a:custGeom>
              <a:noFill/>
              <a:ln w="7600" cap="flat">
                <a:solidFill>
                  <a:srgbClr val="47B1A3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52" name="Text 352"/>
              <p:cNvSpPr txBox="1"/>
              <p:nvPr/>
            </p:nvSpPr>
            <p:spPr>
              <a:xfrm>
                <a:off x="4731600" y="882504"/>
                <a:ext cx="2743600" cy="2736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“逻辑与思维”中所说的“思维”主要是从狭义角度来讲的，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指认识的高级阶段，是对事物的本质及规律的反映</a:t>
                </a:r>
              </a:p>
            </p:txBody>
          </p:sp>
        </p:grpSp>
        <p:grpSp>
          <p:nvGrpSpPr>
            <p:cNvPr id="166" name="Sub Topic"/>
            <p:cNvGrpSpPr/>
            <p:nvPr/>
          </p:nvGrpSpPr>
          <p:grpSpPr>
            <a:xfrm>
              <a:off x="3310400" y="1209306"/>
              <a:ext cx="4149600" cy="349600"/>
              <a:chOff x="3310400" y="1209306"/>
              <a:chExt cx="4149600" cy="349600"/>
            </a:xfrm>
          </p:grpSpPr>
          <p:sp>
            <p:nvSpPr>
              <p:cNvPr id="167" name="Rectangle balloon"/>
              <p:cNvSpPr/>
              <p:nvPr/>
            </p:nvSpPr>
            <p:spPr>
              <a:xfrm>
                <a:off x="3310400" y="1209306"/>
                <a:ext cx="4149600" cy="349600"/>
              </a:xfrm>
              <a:custGeom>
                <a:rect l="l" t="t" r="r" b="b"/>
                <a:pathLst>
                  <a:path w="4149600" h="349600" fill="none">
                    <a:moveTo>
                      <a:pt x="0" y="349600"/>
                    </a:moveTo>
                    <a:lnTo>
                      <a:pt x="4149600" y="349600"/>
                    </a:lnTo>
                  </a:path>
                </a:pathLst>
              </a:custGeom>
              <a:noFill/>
              <a:ln w="7600" cap="flat">
                <a:solidFill>
                  <a:srgbClr val="47B1A3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53" name="Text 353"/>
              <p:cNvSpPr txBox="1"/>
              <p:nvPr/>
            </p:nvSpPr>
            <p:spPr>
              <a:xfrm>
                <a:off x="3302800" y="1201706"/>
                <a:ext cx="4126800" cy="380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战略思维、历史思维、辩证思维、系统思维、创新思维、法治思维、底线思维等，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是对人类理性认识方式的高度概括，是人们认识事物本质、把握事物规律的重要的思维方式，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是具有指导性和针对性的科学的思想方法和工作方法</a:t>
                </a:r>
              </a:p>
            </p:txBody>
          </p:sp>
        </p:grpSp>
        <p:grpSp>
          <p:nvGrpSpPr>
            <p:cNvPr id="170" name="Sub Topic"/>
            <p:cNvGrpSpPr/>
            <p:nvPr/>
          </p:nvGrpSpPr>
          <p:grpSpPr>
            <a:xfrm>
              <a:off x="3508000" y="1634906"/>
              <a:ext cx="4742400" cy="136800"/>
              <a:chOff x="3508000" y="1634906"/>
              <a:chExt cx="4742400" cy="136800"/>
            </a:xfrm>
          </p:grpSpPr>
          <p:sp>
            <p:nvSpPr>
              <p:cNvPr id="171" name="Rectangle balloon"/>
              <p:cNvSpPr/>
              <p:nvPr/>
            </p:nvSpPr>
            <p:spPr>
              <a:xfrm>
                <a:off x="3508000" y="1634906"/>
                <a:ext cx="4742400" cy="136800"/>
              </a:xfrm>
              <a:custGeom>
                <a:rect l="l" t="t" r="r" b="b"/>
                <a:pathLst>
                  <a:path w="4742400" h="136800" fill="none">
                    <a:moveTo>
                      <a:pt x="0" y="136800"/>
                    </a:moveTo>
                    <a:lnTo>
                      <a:pt x="4742400" y="136800"/>
                    </a:lnTo>
                  </a:path>
                </a:pathLst>
              </a:custGeom>
              <a:noFill/>
              <a:ln w="7600" cap="flat">
                <a:solidFill>
                  <a:srgbClr val="47B1A3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54" name="Text 354"/>
              <p:cNvSpPr txBox="1"/>
              <p:nvPr/>
            </p:nvSpPr>
            <p:spPr>
              <a:xfrm>
                <a:off x="3500400" y="1627306"/>
                <a:ext cx="47196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人人都会思维，不同的人有不同的思维风格，不同风格的思维在速度、方式、质量乃至结果上有很大的差异</a:t>
                </a:r>
              </a:p>
            </p:txBody>
          </p:sp>
        </p:grpSp>
        <p:grpSp>
          <p:nvGrpSpPr>
            <p:cNvPr id="174" name="Sub Topic"/>
            <p:cNvGrpSpPr/>
            <p:nvPr/>
          </p:nvGrpSpPr>
          <p:grpSpPr>
            <a:xfrm>
              <a:off x="3508000" y="2007306"/>
              <a:ext cx="790400" cy="136800"/>
              <a:chOff x="3508000" y="2007306"/>
              <a:chExt cx="790400" cy="136800"/>
            </a:xfrm>
          </p:grpSpPr>
          <p:sp>
            <p:nvSpPr>
              <p:cNvPr id="175" name="Rectangle balloon"/>
              <p:cNvSpPr/>
              <p:nvPr/>
            </p:nvSpPr>
            <p:spPr>
              <a:xfrm>
                <a:off x="3508000" y="2007306"/>
                <a:ext cx="790400" cy="136800"/>
              </a:xfrm>
              <a:custGeom>
                <a:rect l="l" t="t" r="r" b="b"/>
                <a:pathLst>
                  <a:path w="790400" h="136800" fill="none">
                    <a:moveTo>
                      <a:pt x="0" y="136800"/>
                    </a:moveTo>
                    <a:lnTo>
                      <a:pt x="790400" y="136800"/>
                    </a:lnTo>
                  </a:path>
                </a:pathLst>
              </a:custGeom>
              <a:noFill/>
              <a:ln w="7600" cap="flat">
                <a:solidFill>
                  <a:srgbClr val="47B1A3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55" name="Text 355"/>
              <p:cNvSpPr txBox="1"/>
              <p:nvPr/>
            </p:nvSpPr>
            <p:spPr>
              <a:xfrm>
                <a:off x="3500400" y="1999706"/>
                <a:ext cx="7676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思维具有间接性</a:t>
                </a:r>
              </a:p>
            </p:txBody>
          </p:sp>
        </p:grpSp>
        <p:grpSp>
          <p:nvGrpSpPr>
            <p:cNvPr id="178" name="Sub Topic"/>
            <p:cNvGrpSpPr/>
            <p:nvPr/>
          </p:nvGrpSpPr>
          <p:grpSpPr>
            <a:xfrm>
              <a:off x="3508000" y="2432906"/>
              <a:ext cx="790400" cy="136800"/>
              <a:chOff x="3508000" y="2432906"/>
              <a:chExt cx="790400" cy="136800"/>
            </a:xfrm>
          </p:grpSpPr>
          <p:sp>
            <p:nvSpPr>
              <p:cNvPr id="179" name="Rectangle balloon"/>
              <p:cNvSpPr/>
              <p:nvPr/>
            </p:nvSpPr>
            <p:spPr>
              <a:xfrm>
                <a:off x="3508000" y="2432906"/>
                <a:ext cx="790400" cy="136800"/>
              </a:xfrm>
              <a:custGeom>
                <a:rect l="l" t="t" r="r" b="b"/>
                <a:pathLst>
                  <a:path w="790400" h="136800" fill="none">
                    <a:moveTo>
                      <a:pt x="0" y="136800"/>
                    </a:moveTo>
                    <a:lnTo>
                      <a:pt x="790400" y="136800"/>
                    </a:lnTo>
                  </a:path>
                </a:pathLst>
              </a:custGeom>
              <a:noFill/>
              <a:ln w="7600" cap="flat">
                <a:solidFill>
                  <a:srgbClr val="47B1A3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56" name="Text 356"/>
              <p:cNvSpPr txBox="1"/>
              <p:nvPr/>
            </p:nvSpPr>
            <p:spPr>
              <a:xfrm>
                <a:off x="3500400" y="2425306"/>
                <a:ext cx="7676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思维具有概括性</a:t>
                </a:r>
              </a:p>
            </p:txBody>
          </p:sp>
        </p:grpSp>
        <p:grpSp>
          <p:nvGrpSpPr>
            <p:cNvPr id="182" name="Sub Topic"/>
            <p:cNvGrpSpPr/>
            <p:nvPr/>
          </p:nvGrpSpPr>
          <p:grpSpPr>
            <a:xfrm>
              <a:off x="3508000" y="2805306"/>
              <a:ext cx="790400" cy="136800"/>
              <a:chOff x="3508000" y="2805306"/>
              <a:chExt cx="790400" cy="136800"/>
            </a:xfrm>
          </p:grpSpPr>
          <p:sp>
            <p:nvSpPr>
              <p:cNvPr id="183" name="Rectangle balloon"/>
              <p:cNvSpPr/>
              <p:nvPr/>
            </p:nvSpPr>
            <p:spPr>
              <a:xfrm>
                <a:off x="3508000" y="2805306"/>
                <a:ext cx="790400" cy="136800"/>
              </a:xfrm>
              <a:custGeom>
                <a:rect l="l" t="t" r="r" b="b"/>
                <a:pathLst>
                  <a:path w="790400" h="136800" fill="none">
                    <a:moveTo>
                      <a:pt x="0" y="136800"/>
                    </a:moveTo>
                    <a:lnTo>
                      <a:pt x="790400" y="136800"/>
                    </a:lnTo>
                  </a:path>
                </a:pathLst>
              </a:custGeom>
              <a:noFill/>
              <a:ln w="7600" cap="flat">
                <a:solidFill>
                  <a:srgbClr val="47B1A3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57" name="Text 357"/>
              <p:cNvSpPr txBox="1"/>
              <p:nvPr/>
            </p:nvSpPr>
            <p:spPr>
              <a:xfrm>
                <a:off x="3500400" y="2797706"/>
                <a:ext cx="7676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思维具有能动性</a:t>
                </a:r>
              </a:p>
            </p:txBody>
          </p:sp>
        </p:grpSp>
        <p:grpSp>
          <p:nvGrpSpPr>
            <p:cNvPr id="186" name="Sub Topic"/>
            <p:cNvGrpSpPr/>
            <p:nvPr/>
          </p:nvGrpSpPr>
          <p:grpSpPr>
            <a:xfrm>
              <a:off x="4450400" y="1847706"/>
              <a:ext cx="3252800" cy="456000"/>
              <a:chOff x="4450400" y="1847706"/>
              <a:chExt cx="3252800" cy="456000"/>
            </a:xfrm>
          </p:grpSpPr>
          <p:sp>
            <p:nvSpPr>
              <p:cNvPr id="187" name="Rectangle balloon"/>
              <p:cNvSpPr/>
              <p:nvPr/>
            </p:nvSpPr>
            <p:spPr>
              <a:xfrm>
                <a:off x="4450400" y="1847706"/>
                <a:ext cx="3252800" cy="456000"/>
              </a:xfrm>
              <a:custGeom>
                <a:rect l="l" t="t" r="r" b="b"/>
                <a:pathLst>
                  <a:path w="3252800" h="456000" fill="none">
                    <a:moveTo>
                      <a:pt x="0" y="456000"/>
                    </a:moveTo>
                    <a:lnTo>
                      <a:pt x="3252800" y="456000"/>
                    </a:lnTo>
                  </a:path>
                </a:pathLst>
              </a:custGeom>
              <a:noFill/>
              <a:ln w="7600" cap="flat">
                <a:solidFill>
                  <a:srgbClr val="47B1A3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58" name="Text 358"/>
              <p:cNvSpPr txBox="1"/>
              <p:nvPr/>
            </p:nvSpPr>
            <p:spPr>
              <a:xfrm>
                <a:off x="4442800" y="1840106"/>
                <a:ext cx="3237600" cy="4864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人们不可能对所要认识的每一个事物都去直接感知，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事物的本质和规律也不可能被直接感知到，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但思维能够凭借获得的感性材料、已有的经验和知识，透过事物的现象，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揭示事物的本质和规律，实现对未知事物的认识</a:t>
                </a:r>
              </a:p>
            </p:txBody>
          </p:sp>
        </p:grpSp>
        <p:grpSp>
          <p:nvGrpSpPr>
            <p:cNvPr id="190" name="Sub Topic"/>
            <p:cNvGrpSpPr/>
            <p:nvPr/>
          </p:nvGrpSpPr>
          <p:grpSpPr>
            <a:xfrm>
              <a:off x="4450400" y="2379706"/>
              <a:ext cx="3359200" cy="243200"/>
              <a:chOff x="4450400" y="2379706"/>
              <a:chExt cx="3359200" cy="243200"/>
            </a:xfrm>
          </p:grpSpPr>
          <p:sp>
            <p:nvSpPr>
              <p:cNvPr id="191" name="Rectangle balloon"/>
              <p:cNvSpPr/>
              <p:nvPr/>
            </p:nvSpPr>
            <p:spPr>
              <a:xfrm>
                <a:off x="4450400" y="2379706"/>
                <a:ext cx="3359200" cy="243200"/>
              </a:xfrm>
              <a:custGeom>
                <a:rect l="l" t="t" r="r" b="b"/>
                <a:pathLst>
                  <a:path w="3359200" h="243200" fill="none">
                    <a:moveTo>
                      <a:pt x="0" y="243200"/>
                    </a:moveTo>
                    <a:lnTo>
                      <a:pt x="3359200" y="243200"/>
                    </a:lnTo>
                  </a:path>
                </a:pathLst>
              </a:custGeom>
              <a:noFill/>
              <a:ln w="7600" cap="flat">
                <a:solidFill>
                  <a:srgbClr val="47B1A3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59" name="Text 359"/>
              <p:cNvSpPr txBox="1"/>
              <p:nvPr/>
            </p:nvSpPr>
            <p:spPr>
              <a:xfrm>
                <a:off x="4442800" y="2372106"/>
                <a:ext cx="3336400" cy="2736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思维能够从多种事物及其各种各样的属性中，舍去表面的、非本质的属性，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抓住内在的、共同的、本质的属性，把握一类事物的共同本质</a:t>
                </a:r>
              </a:p>
            </p:txBody>
          </p:sp>
        </p:grpSp>
        <p:grpSp>
          <p:nvGrpSpPr>
            <p:cNvPr id="194" name="Sub Topic"/>
            <p:cNvGrpSpPr/>
            <p:nvPr/>
          </p:nvGrpSpPr>
          <p:grpSpPr>
            <a:xfrm>
              <a:off x="4450400" y="2698906"/>
              <a:ext cx="3055200" cy="349600"/>
              <a:chOff x="4450400" y="2698906"/>
              <a:chExt cx="3055200" cy="349600"/>
            </a:xfrm>
          </p:grpSpPr>
          <p:sp>
            <p:nvSpPr>
              <p:cNvPr id="195" name="Rectangle balloon"/>
              <p:cNvSpPr/>
              <p:nvPr/>
            </p:nvSpPr>
            <p:spPr>
              <a:xfrm>
                <a:off x="4450400" y="2698906"/>
                <a:ext cx="3055200" cy="349600"/>
              </a:xfrm>
              <a:custGeom>
                <a:rect l="l" t="t" r="r" b="b"/>
                <a:pathLst>
                  <a:path w="3055200" h="349600" fill="none">
                    <a:moveTo>
                      <a:pt x="0" y="349600"/>
                    </a:moveTo>
                    <a:lnTo>
                      <a:pt x="3055200" y="349600"/>
                    </a:lnTo>
                  </a:path>
                </a:pathLst>
              </a:custGeom>
              <a:noFill/>
              <a:ln w="7600" cap="flat">
                <a:solidFill>
                  <a:srgbClr val="47B1A3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60" name="Text 360"/>
              <p:cNvSpPr txBox="1"/>
              <p:nvPr/>
            </p:nvSpPr>
            <p:spPr>
              <a:xfrm>
                <a:off x="4442800" y="2691306"/>
                <a:ext cx="3040000" cy="380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任何思维都是对认识对象的反映，但又不是对认识对象的机械反映；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思维能够提炼加工感性材料，形成有别于客观实际的认识；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正确的思维如实地反映认识对象，错误的思维歪曲地反映认识对象</a:t>
                </a:r>
              </a:p>
            </p:txBody>
          </p:sp>
        </p:grpSp>
        <p:grpSp>
          <p:nvGrpSpPr>
            <p:cNvPr id="198" name="Sub Topic"/>
            <p:cNvGrpSpPr/>
            <p:nvPr/>
          </p:nvGrpSpPr>
          <p:grpSpPr>
            <a:xfrm>
              <a:off x="3599200" y="3126459"/>
              <a:ext cx="2462400" cy="243200"/>
              <a:chOff x="3599200" y="3126459"/>
              <a:chExt cx="2462400" cy="243200"/>
            </a:xfrm>
          </p:grpSpPr>
          <p:sp>
            <p:nvSpPr>
              <p:cNvPr id="199" name="Rectangle balloon"/>
              <p:cNvSpPr/>
              <p:nvPr/>
            </p:nvSpPr>
            <p:spPr>
              <a:xfrm>
                <a:off x="3599200" y="3126459"/>
                <a:ext cx="2462400" cy="243200"/>
              </a:xfrm>
              <a:custGeom>
                <a:rect l="l" t="t" r="r" b="b"/>
                <a:pathLst>
                  <a:path w="2462400" h="243200" fill="none">
                    <a:moveTo>
                      <a:pt x="0" y="243200"/>
                    </a:moveTo>
                    <a:lnTo>
                      <a:pt x="2462400" y="243200"/>
                    </a:lnTo>
                  </a:path>
                </a:pathLst>
              </a:custGeom>
              <a:noFill/>
              <a:ln w="7600" cap="flat">
                <a:solidFill>
                  <a:srgbClr val="47B1A3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61" name="Text 361"/>
              <p:cNvSpPr txBox="1"/>
              <p:nvPr/>
            </p:nvSpPr>
            <p:spPr>
              <a:xfrm>
                <a:off x="3591600" y="3118859"/>
                <a:ext cx="2447200" cy="2736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思维在实践中产生，在实践中发展，又反作用于实践；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正确的思维能够帮助人们在实践中实现预期的目的</a:t>
                </a:r>
              </a:p>
            </p:txBody>
          </p:sp>
        </p:grpSp>
        <p:grpSp>
          <p:nvGrpSpPr>
            <p:cNvPr id="202" name="Main Topic"/>
            <p:cNvGrpSpPr/>
            <p:nvPr/>
          </p:nvGrpSpPr>
          <p:grpSpPr>
            <a:xfrm>
              <a:off x="1182400" y="1488606"/>
              <a:ext cx="486400" cy="456000"/>
              <a:chOff x="1182400" y="1488606"/>
              <a:chExt cx="486400" cy="456000"/>
            </a:xfrm>
          </p:grpSpPr>
          <p:sp>
            <p:nvSpPr>
              <p:cNvPr id="203" name="Rectangle balloon"/>
              <p:cNvSpPr/>
              <p:nvPr/>
            </p:nvSpPr>
            <p:spPr>
              <a:xfrm>
                <a:off x="1182400" y="1488606"/>
                <a:ext cx="486400" cy="456000"/>
              </a:xfrm>
              <a:custGeom>
                <a:rect l="l" t="t" r="r" b="b"/>
                <a:pathLst>
                  <a:path w="486400" h="456000">
                    <a:moveTo>
                      <a:pt x="82080" y="0"/>
                    </a:moveTo>
                    <a:lnTo>
                      <a:pt x="404320" y="0"/>
                    </a:lnTo>
                    <a:cubicBezTo>
                      <a:pt x="449652" y="0"/>
                      <a:pt x="486400" y="36747"/>
                      <a:pt x="486400" y="82080"/>
                    </a:cubicBezTo>
                    <a:lnTo>
                      <a:pt x="486400" y="373920"/>
                    </a:lnTo>
                    <a:cubicBezTo>
                      <a:pt x="486400" y="419252"/>
                      <a:pt x="449652" y="456000"/>
                      <a:pt x="404320" y="456000"/>
                    </a:cubicBezTo>
                    <a:lnTo>
                      <a:pt x="82080" y="456000"/>
                    </a:lnTo>
                    <a:cubicBezTo>
                      <a:pt x="36747" y="456000"/>
                      <a:pt x="0" y="419252"/>
                      <a:pt x="0" y="373920"/>
                    </a:cubicBezTo>
                    <a:lnTo>
                      <a:pt x="0" y="82080"/>
                    </a:lnTo>
                    <a:cubicBezTo>
                      <a:pt x="0" y="36747"/>
                      <a:pt x="36747" y="0"/>
                      <a:pt x="82080" y="0"/>
                    </a:cubicBezTo>
                    <a:close/>
                  </a:path>
                </a:pathLst>
              </a:custGeom>
              <a:solidFill>
                <a:srgbClr val="52C9BA"/>
              </a:solidFill>
              <a:ln w="22800" cap="flat">
                <a:solidFill>
                  <a:srgbClr val="B3E1D9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62" name="Text 362"/>
              <p:cNvSpPr txBox="1"/>
              <p:nvPr/>
            </p:nvSpPr>
            <p:spPr>
              <a:xfrm>
                <a:off x="1212800" y="1526606"/>
                <a:ext cx="433200" cy="380000"/>
              </a:xfrm>
              <a:prstGeom prst="rect">
                <a:avLst/>
              </a:prstGeom>
              <a:noFill/>
            </p:spPr>
            <p:txBody>
              <a:bodyPr wrap="square" lIns="36000" tIns="0" rIns="3600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FFFFFF"/>
                    </a:solidFill>
                    <a:latin typeface="宋体"/>
                  </a:rPr>
                  <a:t>思维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FFFFFF"/>
                    </a:solidFill>
                    <a:latin typeface="宋体"/>
                  </a:rPr>
                  <a:t>的含义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FFFFFF"/>
                    </a:solidFill>
                    <a:latin typeface="宋体"/>
                  </a:rPr>
                  <a:t>与特征</a:t>
                </a:r>
              </a:p>
            </p:txBody>
          </p:sp>
        </p:grpSp>
        <p:grpSp>
          <p:nvGrpSpPr>
            <p:cNvPr id="206" name="Main Topic"/>
            <p:cNvGrpSpPr/>
            <p:nvPr/>
          </p:nvGrpSpPr>
          <p:grpSpPr>
            <a:xfrm>
              <a:off x="1182400" y="4823106"/>
              <a:ext cx="577600" cy="349600"/>
              <a:chOff x="1182400" y="4823106"/>
              <a:chExt cx="577600" cy="349600"/>
            </a:xfrm>
          </p:grpSpPr>
          <p:sp>
            <p:nvSpPr>
              <p:cNvPr id="207" name="Rectangle balloon"/>
              <p:cNvSpPr/>
              <p:nvPr/>
            </p:nvSpPr>
            <p:spPr>
              <a:xfrm>
                <a:off x="1182400" y="4823106"/>
                <a:ext cx="577600" cy="349600"/>
              </a:xfrm>
              <a:custGeom>
                <a:rect l="l" t="t" r="r" b="b"/>
                <a:pathLst>
                  <a:path w="577600" h="349600">
                    <a:moveTo>
                      <a:pt x="62928" y="0"/>
                    </a:moveTo>
                    <a:lnTo>
                      <a:pt x="514672" y="0"/>
                    </a:lnTo>
                    <a:cubicBezTo>
                      <a:pt x="549427" y="0"/>
                      <a:pt x="577600" y="28173"/>
                      <a:pt x="577600" y="62928"/>
                    </a:cubicBezTo>
                    <a:lnTo>
                      <a:pt x="577600" y="286672"/>
                    </a:lnTo>
                    <a:cubicBezTo>
                      <a:pt x="577600" y="321427"/>
                      <a:pt x="549427" y="349600"/>
                      <a:pt x="514672" y="349600"/>
                    </a:cubicBezTo>
                    <a:lnTo>
                      <a:pt x="62928" y="349600"/>
                    </a:lnTo>
                    <a:cubicBezTo>
                      <a:pt x="28173" y="349600"/>
                      <a:pt x="0" y="321427"/>
                      <a:pt x="0" y="286672"/>
                    </a:cubicBezTo>
                    <a:lnTo>
                      <a:pt x="0" y="62928"/>
                    </a:lnTo>
                    <a:cubicBezTo>
                      <a:pt x="0" y="28173"/>
                      <a:pt x="28173" y="0"/>
                      <a:pt x="62928" y="0"/>
                    </a:cubicBezTo>
                    <a:close/>
                  </a:path>
                </a:pathLst>
              </a:custGeom>
              <a:solidFill>
                <a:srgbClr val="52C9BA"/>
              </a:solidFill>
              <a:ln w="22800" cap="flat">
                <a:solidFill>
                  <a:srgbClr val="B3E1D9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63" name="Text 363"/>
              <p:cNvSpPr txBox="1"/>
              <p:nvPr/>
            </p:nvSpPr>
            <p:spPr>
              <a:xfrm>
                <a:off x="1212800" y="4861106"/>
                <a:ext cx="532000" cy="273600"/>
              </a:xfrm>
              <a:prstGeom prst="rect">
                <a:avLst/>
              </a:prstGeom>
              <a:noFill/>
            </p:spPr>
            <p:txBody>
              <a:bodyPr wrap="square" lIns="36000" tIns="0" rIns="3600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FFFFFF"/>
                    </a:solidFill>
                    <a:latin typeface="宋体"/>
                  </a:rPr>
                  <a:t>思维形态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FFFFFF"/>
                    </a:solidFill>
                    <a:latin typeface="宋体"/>
                  </a:rPr>
                  <a:t>及其特征</a:t>
                </a:r>
              </a:p>
            </p:txBody>
          </p:sp>
        </p:grpSp>
        <p:grpSp>
          <p:nvGrpSpPr>
            <p:cNvPr id="210" name="Sub Topic"/>
            <p:cNvGrpSpPr/>
            <p:nvPr/>
          </p:nvGrpSpPr>
          <p:grpSpPr>
            <a:xfrm>
              <a:off x="1912000" y="5647706"/>
              <a:ext cx="988000" cy="136800"/>
              <a:chOff x="1912000" y="5647706"/>
              <a:chExt cx="988000" cy="136800"/>
            </a:xfrm>
          </p:grpSpPr>
          <p:sp>
            <p:nvSpPr>
              <p:cNvPr id="211" name="Rectangle balloon"/>
              <p:cNvSpPr/>
              <p:nvPr/>
            </p:nvSpPr>
            <p:spPr>
              <a:xfrm>
                <a:off x="1912000" y="5647706"/>
                <a:ext cx="988000" cy="136800"/>
              </a:xfrm>
              <a:custGeom>
                <a:rect l="l" t="t" r="r" b="b"/>
                <a:pathLst>
                  <a:path w="988000" h="136800" fill="none">
                    <a:moveTo>
                      <a:pt x="0" y="136800"/>
                    </a:moveTo>
                    <a:lnTo>
                      <a:pt x="988000" y="136800"/>
                    </a:lnTo>
                  </a:path>
                </a:pathLst>
              </a:custGeom>
              <a:noFill/>
              <a:ln w="7600" cap="flat">
                <a:solidFill>
                  <a:srgbClr val="47B1A3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64" name="Text 364"/>
              <p:cNvSpPr txBox="1"/>
              <p:nvPr/>
            </p:nvSpPr>
            <p:spPr>
              <a:xfrm>
                <a:off x="1904400" y="5640106"/>
                <a:ext cx="9652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47B1A3"/>
                    </a:solidFill>
                    <a:latin typeface="宋体"/>
                  </a:rPr>
                  <a:t>思维基本形态的特征</a:t>
                </a:r>
              </a:p>
            </p:txBody>
          </p:sp>
        </p:grpSp>
        <p:grpSp>
          <p:nvGrpSpPr>
            <p:cNvPr id="214" name="Sub Topic"/>
            <p:cNvGrpSpPr/>
            <p:nvPr/>
          </p:nvGrpSpPr>
          <p:grpSpPr>
            <a:xfrm>
              <a:off x="1912000" y="4211306"/>
              <a:ext cx="790400" cy="136800"/>
              <a:chOff x="1912000" y="4211306"/>
              <a:chExt cx="790400" cy="136800"/>
            </a:xfrm>
          </p:grpSpPr>
          <p:sp>
            <p:nvSpPr>
              <p:cNvPr id="215" name="Rectangle balloon"/>
              <p:cNvSpPr/>
              <p:nvPr/>
            </p:nvSpPr>
            <p:spPr>
              <a:xfrm>
                <a:off x="1912000" y="4211306"/>
                <a:ext cx="790400" cy="136800"/>
              </a:xfrm>
              <a:custGeom>
                <a:rect l="l" t="t" r="r" b="b"/>
                <a:pathLst>
                  <a:path w="790400" h="136800" fill="none">
                    <a:moveTo>
                      <a:pt x="0" y="136800"/>
                    </a:moveTo>
                    <a:lnTo>
                      <a:pt x="790400" y="136800"/>
                    </a:lnTo>
                  </a:path>
                </a:pathLst>
              </a:custGeom>
              <a:noFill/>
              <a:ln w="7600" cap="flat">
                <a:solidFill>
                  <a:srgbClr val="47B1A3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65" name="Text 365"/>
              <p:cNvSpPr txBox="1"/>
              <p:nvPr/>
            </p:nvSpPr>
            <p:spPr>
              <a:xfrm>
                <a:off x="1904400" y="4203706"/>
                <a:ext cx="7676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47B1A3"/>
                    </a:solidFill>
                    <a:latin typeface="宋体"/>
                  </a:rPr>
                  <a:t>思维的基本形态</a:t>
                </a:r>
              </a:p>
            </p:txBody>
          </p:sp>
        </p:grpSp>
        <p:grpSp>
          <p:nvGrpSpPr>
            <p:cNvPr id="218" name="Sub Topic"/>
            <p:cNvGrpSpPr/>
            <p:nvPr/>
          </p:nvGrpSpPr>
          <p:grpSpPr>
            <a:xfrm>
              <a:off x="2854400" y="3785706"/>
              <a:ext cx="790400" cy="136800"/>
              <a:chOff x="2854400" y="3785706"/>
              <a:chExt cx="790400" cy="136800"/>
            </a:xfrm>
          </p:grpSpPr>
          <p:sp>
            <p:nvSpPr>
              <p:cNvPr id="219" name="Rectangle balloon"/>
              <p:cNvSpPr/>
              <p:nvPr/>
            </p:nvSpPr>
            <p:spPr>
              <a:xfrm>
                <a:off x="2854400" y="3785706"/>
                <a:ext cx="790400" cy="136800"/>
              </a:xfrm>
              <a:custGeom>
                <a:rect l="l" t="t" r="r" b="b"/>
                <a:pathLst>
                  <a:path w="790400" h="136800" fill="none">
                    <a:moveTo>
                      <a:pt x="0" y="136800"/>
                    </a:moveTo>
                    <a:lnTo>
                      <a:pt x="790400" y="136800"/>
                    </a:lnTo>
                  </a:path>
                </a:pathLst>
              </a:custGeom>
              <a:noFill/>
              <a:ln w="7600" cap="flat">
                <a:solidFill>
                  <a:srgbClr val="47B1A3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66" name="Text 366"/>
              <p:cNvSpPr txBox="1"/>
              <p:nvPr/>
            </p:nvSpPr>
            <p:spPr>
              <a:xfrm>
                <a:off x="2846800" y="3778106"/>
                <a:ext cx="7676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思维形态的分类</a:t>
                </a:r>
              </a:p>
            </p:txBody>
          </p:sp>
        </p:grpSp>
        <p:grpSp>
          <p:nvGrpSpPr>
            <p:cNvPr id="223" name="Sub Topic"/>
            <p:cNvGrpSpPr/>
            <p:nvPr/>
          </p:nvGrpSpPr>
          <p:grpSpPr>
            <a:xfrm>
              <a:off x="2854400" y="4636906"/>
              <a:ext cx="790400" cy="136800"/>
              <a:chOff x="2854400" y="4636906"/>
              <a:chExt cx="790400" cy="136800"/>
            </a:xfrm>
          </p:grpSpPr>
          <p:sp>
            <p:nvSpPr>
              <p:cNvPr id="224" name="Rectangle balloon"/>
              <p:cNvSpPr/>
              <p:nvPr/>
            </p:nvSpPr>
            <p:spPr>
              <a:xfrm>
                <a:off x="2854400" y="4636906"/>
                <a:ext cx="790400" cy="136800"/>
              </a:xfrm>
              <a:custGeom>
                <a:rect l="l" t="t" r="r" b="b"/>
                <a:pathLst>
                  <a:path w="790400" h="136800" fill="none">
                    <a:moveTo>
                      <a:pt x="0" y="136800"/>
                    </a:moveTo>
                    <a:lnTo>
                      <a:pt x="790400" y="136800"/>
                    </a:lnTo>
                  </a:path>
                </a:pathLst>
              </a:custGeom>
              <a:noFill/>
              <a:ln w="7600" cap="flat">
                <a:solidFill>
                  <a:srgbClr val="47B1A3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67" name="Text 367"/>
              <p:cNvSpPr txBox="1"/>
              <p:nvPr/>
            </p:nvSpPr>
            <p:spPr>
              <a:xfrm>
                <a:off x="2846800" y="4629306"/>
                <a:ext cx="7676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思维的基本形态</a:t>
                </a:r>
              </a:p>
            </p:txBody>
          </p:sp>
        </p:grpSp>
        <p:grpSp>
          <p:nvGrpSpPr>
            <p:cNvPr id="230" name="Sub Topic"/>
            <p:cNvGrpSpPr/>
            <p:nvPr/>
          </p:nvGrpSpPr>
          <p:grpSpPr>
            <a:xfrm>
              <a:off x="3052000" y="5222106"/>
              <a:ext cx="790400" cy="136800"/>
              <a:chOff x="3052000" y="5222106"/>
              <a:chExt cx="790400" cy="136800"/>
            </a:xfrm>
          </p:grpSpPr>
          <p:sp>
            <p:nvSpPr>
              <p:cNvPr id="232" name="Rectangle balloon"/>
              <p:cNvSpPr/>
              <p:nvPr/>
            </p:nvSpPr>
            <p:spPr>
              <a:xfrm>
                <a:off x="3052000" y="5222106"/>
                <a:ext cx="790400" cy="136800"/>
              </a:xfrm>
              <a:custGeom>
                <a:rect l="l" t="t" r="r" b="b"/>
                <a:pathLst>
                  <a:path w="790400" h="136800" fill="none">
                    <a:moveTo>
                      <a:pt x="0" y="136800"/>
                    </a:moveTo>
                    <a:lnTo>
                      <a:pt x="790400" y="136800"/>
                    </a:lnTo>
                  </a:path>
                </a:pathLst>
              </a:custGeom>
              <a:noFill/>
              <a:ln w="7600" cap="flat">
                <a:solidFill>
                  <a:srgbClr val="47B1A3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68" name="Text 368"/>
              <p:cNvSpPr txBox="1"/>
              <p:nvPr/>
            </p:nvSpPr>
            <p:spPr>
              <a:xfrm>
                <a:off x="3044400" y="5214506"/>
                <a:ext cx="7676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抽象思维的特征</a:t>
                </a:r>
              </a:p>
            </p:txBody>
          </p:sp>
        </p:grpSp>
        <p:grpSp>
          <p:nvGrpSpPr>
            <p:cNvPr id="238" name="Sub Topic"/>
            <p:cNvGrpSpPr/>
            <p:nvPr/>
          </p:nvGrpSpPr>
          <p:grpSpPr>
            <a:xfrm>
              <a:off x="3052000" y="5647706"/>
              <a:ext cx="790400" cy="136800"/>
              <a:chOff x="3052000" y="5647706"/>
              <a:chExt cx="790400" cy="136800"/>
            </a:xfrm>
          </p:grpSpPr>
          <p:sp>
            <p:nvSpPr>
              <p:cNvPr id="239" name="Rectangle balloon"/>
              <p:cNvSpPr/>
              <p:nvPr/>
            </p:nvSpPr>
            <p:spPr>
              <a:xfrm>
                <a:off x="3052000" y="5647706"/>
                <a:ext cx="790400" cy="136800"/>
              </a:xfrm>
              <a:custGeom>
                <a:rect l="l" t="t" r="r" b="b"/>
                <a:pathLst>
                  <a:path w="790400" h="136800" fill="none">
                    <a:moveTo>
                      <a:pt x="0" y="136800"/>
                    </a:moveTo>
                    <a:lnTo>
                      <a:pt x="790400" y="136800"/>
                    </a:lnTo>
                  </a:path>
                </a:pathLst>
              </a:custGeom>
              <a:noFill/>
              <a:ln w="7600" cap="flat">
                <a:solidFill>
                  <a:srgbClr val="47B1A3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69" name="Text 369"/>
              <p:cNvSpPr txBox="1"/>
              <p:nvPr/>
            </p:nvSpPr>
            <p:spPr>
              <a:xfrm>
                <a:off x="3044400" y="5640106"/>
                <a:ext cx="7676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形象思维的特征</a:t>
                </a:r>
              </a:p>
            </p:txBody>
          </p:sp>
        </p:grpSp>
        <p:grpSp>
          <p:nvGrpSpPr>
            <p:cNvPr id="242" name="Sub Topic"/>
            <p:cNvGrpSpPr/>
            <p:nvPr/>
          </p:nvGrpSpPr>
          <p:grpSpPr>
            <a:xfrm>
              <a:off x="3052000" y="6073306"/>
              <a:ext cx="1276800" cy="136800"/>
              <a:chOff x="3052000" y="6073306"/>
              <a:chExt cx="1276800" cy="136800"/>
            </a:xfrm>
          </p:grpSpPr>
          <p:sp>
            <p:nvSpPr>
              <p:cNvPr id="243" name="Rectangle balloon"/>
              <p:cNvSpPr/>
              <p:nvPr/>
            </p:nvSpPr>
            <p:spPr>
              <a:xfrm>
                <a:off x="3052000" y="6073306"/>
                <a:ext cx="1276800" cy="136800"/>
              </a:xfrm>
              <a:custGeom>
                <a:rect l="l" t="t" r="r" b="b"/>
                <a:pathLst>
                  <a:path w="1276800" h="136800" fill="none">
                    <a:moveTo>
                      <a:pt x="0" y="136800"/>
                    </a:moveTo>
                    <a:lnTo>
                      <a:pt x="1276800" y="136800"/>
                    </a:lnTo>
                  </a:path>
                </a:pathLst>
              </a:custGeom>
              <a:noFill/>
              <a:ln w="7600" cap="flat">
                <a:solidFill>
                  <a:srgbClr val="47B1A3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70" name="Text 370"/>
              <p:cNvSpPr txBox="1"/>
              <p:nvPr/>
            </p:nvSpPr>
            <p:spPr>
              <a:xfrm>
                <a:off x="3044400" y="6065706"/>
                <a:ext cx="12616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抽象思维与形象思维的关系</a:t>
                </a:r>
              </a:p>
            </p:txBody>
          </p:sp>
        </p:grpSp>
        <p:grpSp>
          <p:nvGrpSpPr>
            <p:cNvPr id="246" name="Sub Topic"/>
            <p:cNvGrpSpPr/>
            <p:nvPr/>
          </p:nvGrpSpPr>
          <p:grpSpPr>
            <a:xfrm>
              <a:off x="3796800" y="3513748"/>
              <a:ext cx="790400" cy="136800"/>
              <a:chOff x="3796800" y="3513748"/>
              <a:chExt cx="790400" cy="136800"/>
            </a:xfrm>
          </p:grpSpPr>
          <p:sp>
            <p:nvSpPr>
              <p:cNvPr id="247" name="Rectangle balloon"/>
              <p:cNvSpPr/>
              <p:nvPr/>
            </p:nvSpPr>
            <p:spPr>
              <a:xfrm>
                <a:off x="3796800" y="3513748"/>
                <a:ext cx="790400" cy="136800"/>
              </a:xfrm>
              <a:custGeom>
                <a:rect l="l" t="t" r="r" b="b"/>
                <a:pathLst>
                  <a:path w="790400" h="136800" fill="none">
                    <a:moveTo>
                      <a:pt x="0" y="136800"/>
                    </a:moveTo>
                    <a:lnTo>
                      <a:pt x="790400" y="136800"/>
                    </a:lnTo>
                  </a:path>
                </a:pathLst>
              </a:custGeom>
              <a:noFill/>
              <a:ln w="7600" cap="flat">
                <a:solidFill>
                  <a:srgbClr val="47B1A3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71" name="Text 371"/>
              <p:cNvSpPr txBox="1"/>
              <p:nvPr/>
            </p:nvSpPr>
            <p:spPr>
              <a:xfrm>
                <a:off x="3789200" y="3506148"/>
                <a:ext cx="7676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从思维的方向看</a:t>
                </a:r>
              </a:p>
            </p:txBody>
          </p:sp>
        </p:grpSp>
        <p:grpSp>
          <p:nvGrpSpPr>
            <p:cNvPr id="250" name="Sub Topic"/>
            <p:cNvGrpSpPr/>
            <p:nvPr/>
          </p:nvGrpSpPr>
          <p:grpSpPr>
            <a:xfrm>
              <a:off x="4739200" y="3513748"/>
              <a:ext cx="2568800" cy="136800"/>
              <a:chOff x="4739200" y="3513748"/>
              <a:chExt cx="2568800" cy="136800"/>
            </a:xfrm>
          </p:grpSpPr>
          <p:sp>
            <p:nvSpPr>
              <p:cNvPr id="251" name="Rectangle balloon"/>
              <p:cNvSpPr/>
              <p:nvPr/>
            </p:nvSpPr>
            <p:spPr>
              <a:xfrm>
                <a:off x="4739200" y="3513748"/>
                <a:ext cx="2568800" cy="136800"/>
              </a:xfrm>
              <a:custGeom>
                <a:rect l="l" t="t" r="r" b="b"/>
                <a:pathLst>
                  <a:path w="2568800" h="136800" fill="none">
                    <a:moveTo>
                      <a:pt x="0" y="136800"/>
                    </a:moveTo>
                    <a:lnTo>
                      <a:pt x="2568800" y="136800"/>
                    </a:lnTo>
                  </a:path>
                </a:pathLst>
              </a:custGeom>
              <a:noFill/>
              <a:ln w="7600" cap="flat">
                <a:solidFill>
                  <a:srgbClr val="47B1A3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72" name="Text 372"/>
              <p:cNvSpPr txBox="1"/>
              <p:nvPr/>
            </p:nvSpPr>
            <p:spPr>
              <a:xfrm>
                <a:off x="4731600" y="3506148"/>
                <a:ext cx="25460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向不同方向扩散的发散思维和向同一方向收敛的聚合思维</a:t>
                </a:r>
              </a:p>
            </p:txBody>
          </p:sp>
        </p:grpSp>
        <p:grpSp>
          <p:nvGrpSpPr>
            <p:cNvPr id="254" name="Sub Topic"/>
            <p:cNvGrpSpPr/>
            <p:nvPr/>
          </p:nvGrpSpPr>
          <p:grpSpPr>
            <a:xfrm>
              <a:off x="3796800" y="3732506"/>
              <a:ext cx="1474400" cy="136800"/>
              <a:chOff x="3796800" y="3732506"/>
              <a:chExt cx="1474400" cy="136800"/>
            </a:xfrm>
          </p:grpSpPr>
          <p:sp>
            <p:nvSpPr>
              <p:cNvPr id="255" name="Rectangle balloon"/>
              <p:cNvSpPr/>
              <p:nvPr/>
            </p:nvSpPr>
            <p:spPr>
              <a:xfrm>
                <a:off x="3796800" y="3732506"/>
                <a:ext cx="1474400" cy="136800"/>
              </a:xfrm>
              <a:custGeom>
                <a:rect l="l" t="t" r="r" b="b"/>
                <a:pathLst>
                  <a:path w="1474400" h="136800" fill="none">
                    <a:moveTo>
                      <a:pt x="0" y="136800"/>
                    </a:moveTo>
                    <a:lnTo>
                      <a:pt x="1474400" y="136800"/>
                    </a:lnTo>
                  </a:path>
                </a:pathLst>
              </a:custGeom>
              <a:noFill/>
              <a:ln w="7600" cap="flat">
                <a:solidFill>
                  <a:srgbClr val="47B1A3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73" name="Text 373"/>
              <p:cNvSpPr txBox="1"/>
              <p:nvPr/>
            </p:nvSpPr>
            <p:spPr>
              <a:xfrm>
                <a:off x="3789200" y="3724906"/>
                <a:ext cx="14592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从思维对认识对象的思考角度看</a:t>
                </a:r>
              </a:p>
            </p:txBody>
          </p:sp>
        </p:grpSp>
        <p:grpSp>
          <p:nvGrpSpPr>
            <p:cNvPr id="258" name="Sub Topic"/>
            <p:cNvGrpSpPr/>
            <p:nvPr/>
          </p:nvGrpSpPr>
          <p:grpSpPr>
            <a:xfrm>
              <a:off x="3796800" y="4051706"/>
              <a:ext cx="1383200" cy="136800"/>
              <a:chOff x="3796800" y="4051706"/>
              <a:chExt cx="1383200" cy="136800"/>
            </a:xfrm>
          </p:grpSpPr>
          <p:sp>
            <p:nvSpPr>
              <p:cNvPr id="259" name="Rectangle balloon"/>
              <p:cNvSpPr/>
              <p:nvPr/>
            </p:nvSpPr>
            <p:spPr>
              <a:xfrm>
                <a:off x="3796800" y="4051706"/>
                <a:ext cx="1383200" cy="136800"/>
              </a:xfrm>
              <a:custGeom>
                <a:rect l="l" t="t" r="r" b="b"/>
                <a:pathLst>
                  <a:path w="1383200" h="136800" fill="none">
                    <a:moveTo>
                      <a:pt x="0" y="136800"/>
                    </a:moveTo>
                    <a:lnTo>
                      <a:pt x="1383200" y="136800"/>
                    </a:lnTo>
                  </a:path>
                </a:pathLst>
              </a:custGeom>
              <a:noFill/>
              <a:ln w="7600" cap="flat">
                <a:solidFill>
                  <a:srgbClr val="47B1A3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74" name="Text 374"/>
              <p:cNvSpPr txBox="1"/>
              <p:nvPr/>
            </p:nvSpPr>
            <p:spPr>
              <a:xfrm>
                <a:off x="3789200" y="4044106"/>
                <a:ext cx="13604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从思维反映认识对象的方式看</a:t>
                </a:r>
              </a:p>
            </p:txBody>
          </p:sp>
        </p:grpSp>
        <p:grpSp>
          <p:nvGrpSpPr>
            <p:cNvPr id="266" name="Sub Topic"/>
            <p:cNvGrpSpPr/>
            <p:nvPr/>
          </p:nvGrpSpPr>
          <p:grpSpPr>
            <a:xfrm>
              <a:off x="5423200" y="3732506"/>
              <a:ext cx="2568800" cy="136800"/>
              <a:chOff x="5423200" y="3732506"/>
              <a:chExt cx="2568800" cy="136800"/>
            </a:xfrm>
          </p:grpSpPr>
          <p:sp>
            <p:nvSpPr>
              <p:cNvPr id="267" name="Rectangle balloon"/>
              <p:cNvSpPr/>
              <p:nvPr/>
            </p:nvSpPr>
            <p:spPr>
              <a:xfrm>
                <a:off x="5423200" y="3732506"/>
                <a:ext cx="2568800" cy="136800"/>
              </a:xfrm>
              <a:custGeom>
                <a:rect l="l" t="t" r="r" b="b"/>
                <a:pathLst>
                  <a:path w="2568800" h="136800" fill="none">
                    <a:moveTo>
                      <a:pt x="0" y="136800"/>
                    </a:moveTo>
                    <a:lnTo>
                      <a:pt x="2568800" y="136800"/>
                    </a:lnTo>
                  </a:path>
                </a:pathLst>
              </a:custGeom>
              <a:noFill/>
              <a:ln w="7600" cap="flat">
                <a:solidFill>
                  <a:srgbClr val="47B1A3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75" name="Text 375"/>
              <p:cNvSpPr txBox="1"/>
              <p:nvPr/>
            </p:nvSpPr>
            <p:spPr>
              <a:xfrm>
                <a:off x="5415600" y="3724906"/>
                <a:ext cx="25460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整体地认识对象的综合思维和分别地认识对象的分析思维</a:t>
                </a:r>
              </a:p>
            </p:txBody>
          </p:sp>
        </p:grpSp>
        <p:grpSp>
          <p:nvGrpSpPr>
            <p:cNvPr id="270" name="Sub Topic"/>
            <p:cNvGrpSpPr/>
            <p:nvPr/>
          </p:nvGrpSpPr>
          <p:grpSpPr>
            <a:xfrm>
              <a:off x="5332000" y="3945306"/>
              <a:ext cx="2660000" cy="136800"/>
              <a:chOff x="5332000" y="3945306"/>
              <a:chExt cx="2660000" cy="136800"/>
            </a:xfrm>
          </p:grpSpPr>
          <p:sp>
            <p:nvSpPr>
              <p:cNvPr id="271" name="Rectangle balloon"/>
              <p:cNvSpPr/>
              <p:nvPr/>
            </p:nvSpPr>
            <p:spPr>
              <a:xfrm>
                <a:off x="5332000" y="3945306"/>
                <a:ext cx="2660000" cy="136800"/>
              </a:xfrm>
              <a:custGeom>
                <a:rect l="l" t="t" r="r" b="b"/>
                <a:pathLst>
                  <a:path w="2660000" h="136800" fill="none">
                    <a:moveTo>
                      <a:pt x="0" y="136800"/>
                    </a:moveTo>
                    <a:lnTo>
                      <a:pt x="2660000" y="136800"/>
                    </a:lnTo>
                  </a:path>
                </a:pathLst>
              </a:custGeom>
              <a:noFill/>
              <a:ln w="7600" cap="flat">
                <a:solidFill>
                  <a:srgbClr val="47B1A3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76" name="Text 376"/>
              <p:cNvSpPr txBox="1"/>
              <p:nvPr/>
            </p:nvSpPr>
            <p:spPr>
              <a:xfrm>
                <a:off x="5324400" y="3937706"/>
                <a:ext cx="26448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用联系、发展、全面的观点看待事物和思考问题的辩证思维</a:t>
                </a:r>
              </a:p>
            </p:txBody>
          </p:sp>
        </p:grpSp>
        <p:grpSp>
          <p:nvGrpSpPr>
            <p:cNvPr id="274" name="Sub Topic"/>
            <p:cNvGrpSpPr/>
            <p:nvPr/>
          </p:nvGrpSpPr>
          <p:grpSpPr>
            <a:xfrm>
              <a:off x="5332000" y="4158106"/>
              <a:ext cx="2857600" cy="136800"/>
              <a:chOff x="5332000" y="4158106"/>
              <a:chExt cx="2857600" cy="136800"/>
            </a:xfrm>
          </p:grpSpPr>
          <p:sp>
            <p:nvSpPr>
              <p:cNvPr id="275" name="Rectangle balloon"/>
              <p:cNvSpPr/>
              <p:nvPr/>
            </p:nvSpPr>
            <p:spPr>
              <a:xfrm>
                <a:off x="5332000" y="4158106"/>
                <a:ext cx="2857600" cy="136800"/>
              </a:xfrm>
              <a:custGeom>
                <a:rect l="l" t="t" r="r" b="b"/>
                <a:pathLst>
                  <a:path w="2857600" h="136800" fill="none">
                    <a:moveTo>
                      <a:pt x="0" y="136800"/>
                    </a:moveTo>
                    <a:lnTo>
                      <a:pt x="2857600" y="136800"/>
                    </a:lnTo>
                  </a:path>
                </a:pathLst>
              </a:custGeom>
              <a:noFill/>
              <a:ln w="7600" cap="flat">
                <a:solidFill>
                  <a:srgbClr val="47B1A3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77" name="Text 377"/>
              <p:cNvSpPr txBox="1"/>
              <p:nvPr/>
            </p:nvSpPr>
            <p:spPr>
              <a:xfrm>
                <a:off x="5324400" y="4150506"/>
                <a:ext cx="28424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用孤立、静止、片面的观点看待事物和思考问题的形而上学思维</a:t>
                </a:r>
              </a:p>
            </p:txBody>
          </p:sp>
        </p:grpSp>
        <p:grpSp>
          <p:nvGrpSpPr>
            <p:cNvPr id="278" name="Sub Topic"/>
            <p:cNvGrpSpPr/>
            <p:nvPr/>
          </p:nvGrpSpPr>
          <p:grpSpPr>
            <a:xfrm>
              <a:off x="3796800" y="4636906"/>
              <a:ext cx="1474400" cy="136800"/>
              <a:chOff x="3796800" y="4636906"/>
              <a:chExt cx="1474400" cy="136800"/>
            </a:xfrm>
          </p:grpSpPr>
          <p:sp>
            <p:nvSpPr>
              <p:cNvPr id="279" name="Rectangle balloon"/>
              <p:cNvSpPr/>
              <p:nvPr/>
            </p:nvSpPr>
            <p:spPr>
              <a:xfrm>
                <a:off x="3796800" y="4636906"/>
                <a:ext cx="1474400" cy="136800"/>
              </a:xfrm>
              <a:custGeom>
                <a:rect l="l" t="t" r="r" b="b"/>
                <a:pathLst>
                  <a:path w="1474400" h="136800" fill="none">
                    <a:moveTo>
                      <a:pt x="0" y="136800"/>
                    </a:moveTo>
                    <a:lnTo>
                      <a:pt x="1474400" y="136800"/>
                    </a:lnTo>
                  </a:path>
                </a:pathLst>
              </a:custGeom>
              <a:noFill/>
              <a:ln w="7600" cap="flat">
                <a:solidFill>
                  <a:srgbClr val="47B1A3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78" name="Text 378"/>
              <p:cNvSpPr txBox="1"/>
              <p:nvPr/>
            </p:nvSpPr>
            <p:spPr>
              <a:xfrm>
                <a:off x="3789200" y="4629306"/>
                <a:ext cx="14592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根据思维运行的基本单元的不同</a:t>
                </a:r>
              </a:p>
            </p:txBody>
          </p:sp>
        </p:grpSp>
        <p:grpSp>
          <p:nvGrpSpPr>
            <p:cNvPr id="282" name="Sub Topic"/>
            <p:cNvGrpSpPr/>
            <p:nvPr/>
          </p:nvGrpSpPr>
          <p:grpSpPr>
            <a:xfrm>
              <a:off x="5423200" y="4370906"/>
              <a:ext cx="2173600" cy="349600"/>
              <a:chOff x="5423200" y="4370906"/>
              <a:chExt cx="2173600" cy="349600"/>
            </a:xfrm>
          </p:grpSpPr>
          <p:sp>
            <p:nvSpPr>
              <p:cNvPr id="283" name="Rectangle balloon"/>
              <p:cNvSpPr/>
              <p:nvPr/>
            </p:nvSpPr>
            <p:spPr>
              <a:xfrm>
                <a:off x="5423200" y="4370906"/>
                <a:ext cx="2173600" cy="349600"/>
              </a:xfrm>
              <a:custGeom>
                <a:rect l="l" t="t" r="r" b="b"/>
                <a:pathLst>
                  <a:path w="2173600" h="349600" fill="none">
                    <a:moveTo>
                      <a:pt x="0" y="349600"/>
                    </a:moveTo>
                    <a:lnTo>
                      <a:pt x="2173600" y="349600"/>
                    </a:lnTo>
                  </a:path>
                </a:pathLst>
              </a:custGeom>
              <a:noFill/>
              <a:ln w="7600" cap="flat">
                <a:solidFill>
                  <a:srgbClr val="47B1A3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79" name="Text 379"/>
              <p:cNvSpPr txBox="1"/>
              <p:nvPr/>
            </p:nvSpPr>
            <p:spPr>
              <a:xfrm>
                <a:off x="5415600" y="4363306"/>
                <a:ext cx="2150800" cy="380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如果人的思维抽象和概括了事物的共同属性，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通过语词巩固下来，形成了概念，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并以概念作为思维的基本单元，就属于抽象思维</a:t>
                </a:r>
              </a:p>
            </p:txBody>
          </p:sp>
        </p:grpSp>
        <p:grpSp>
          <p:nvGrpSpPr>
            <p:cNvPr id="286" name="Sub Topic"/>
            <p:cNvGrpSpPr/>
            <p:nvPr/>
          </p:nvGrpSpPr>
          <p:grpSpPr>
            <a:xfrm>
              <a:off x="5423200" y="4796506"/>
              <a:ext cx="2371200" cy="243200"/>
              <a:chOff x="5423200" y="4796506"/>
              <a:chExt cx="2371200" cy="243200"/>
            </a:xfrm>
          </p:grpSpPr>
          <p:sp>
            <p:nvSpPr>
              <p:cNvPr id="287" name="Rectangle balloon"/>
              <p:cNvSpPr/>
              <p:nvPr/>
            </p:nvSpPr>
            <p:spPr>
              <a:xfrm>
                <a:off x="5423200" y="4796506"/>
                <a:ext cx="2371200" cy="243200"/>
              </a:xfrm>
              <a:custGeom>
                <a:rect l="l" t="t" r="r" b="b"/>
                <a:pathLst>
                  <a:path w="2371200" h="243200" fill="none">
                    <a:moveTo>
                      <a:pt x="0" y="243200"/>
                    </a:moveTo>
                    <a:lnTo>
                      <a:pt x="2371200" y="243200"/>
                    </a:lnTo>
                  </a:path>
                </a:pathLst>
              </a:custGeom>
              <a:noFill/>
              <a:ln w="7600" cap="flat">
                <a:solidFill>
                  <a:srgbClr val="47B1A3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80" name="Text 380"/>
              <p:cNvSpPr txBox="1"/>
              <p:nvPr/>
            </p:nvSpPr>
            <p:spPr>
              <a:xfrm>
                <a:off x="5415600" y="4788906"/>
                <a:ext cx="2348400" cy="2736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如果人的思维抽象和概括的是事物的形象特征，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并以感性形象作为思维的基本单元，就属于形象思维</a:t>
                </a:r>
              </a:p>
            </p:txBody>
          </p:sp>
        </p:grpSp>
        <p:grpSp>
          <p:nvGrpSpPr>
            <p:cNvPr id="290" name="Sub Topic"/>
            <p:cNvGrpSpPr/>
            <p:nvPr/>
          </p:nvGrpSpPr>
          <p:grpSpPr>
            <a:xfrm>
              <a:off x="3994400" y="5115706"/>
              <a:ext cx="3161600" cy="136800"/>
              <a:chOff x="3994400" y="5115706"/>
              <a:chExt cx="3161600" cy="136800"/>
            </a:xfrm>
          </p:grpSpPr>
          <p:sp>
            <p:nvSpPr>
              <p:cNvPr id="291" name="Rectangle balloon"/>
              <p:cNvSpPr/>
              <p:nvPr/>
            </p:nvSpPr>
            <p:spPr>
              <a:xfrm>
                <a:off x="3994400" y="5115706"/>
                <a:ext cx="3161600" cy="136800"/>
              </a:xfrm>
              <a:custGeom>
                <a:rect l="l" t="t" r="r" b="b"/>
                <a:pathLst>
                  <a:path w="3161600" h="136800" fill="none">
                    <a:moveTo>
                      <a:pt x="0" y="136800"/>
                    </a:moveTo>
                    <a:lnTo>
                      <a:pt x="3161600" y="136800"/>
                    </a:lnTo>
                  </a:path>
                </a:pathLst>
              </a:custGeom>
              <a:noFill/>
              <a:ln w="7600" cap="flat">
                <a:solidFill>
                  <a:srgbClr val="47B1A3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81" name="Text 381"/>
              <p:cNvSpPr txBox="1"/>
              <p:nvPr/>
            </p:nvSpPr>
            <p:spPr>
              <a:xfrm>
                <a:off x="3986800" y="5108106"/>
                <a:ext cx="31388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抽象思维以概念、判断和推理等反映认识对象，揭示事物的本质和规律</a:t>
                </a:r>
              </a:p>
            </p:txBody>
          </p:sp>
        </p:grpSp>
        <p:grpSp>
          <p:nvGrpSpPr>
            <p:cNvPr id="294" name="Sub Topic"/>
            <p:cNvGrpSpPr/>
            <p:nvPr/>
          </p:nvGrpSpPr>
          <p:grpSpPr>
            <a:xfrm>
              <a:off x="3994400" y="5328506"/>
              <a:ext cx="3648000" cy="136800"/>
              <a:chOff x="3994400" y="5328506"/>
              <a:chExt cx="3648000" cy="136800"/>
            </a:xfrm>
          </p:grpSpPr>
          <p:sp>
            <p:nvSpPr>
              <p:cNvPr id="295" name="Rectangle balloon"/>
              <p:cNvSpPr/>
              <p:nvPr/>
            </p:nvSpPr>
            <p:spPr>
              <a:xfrm>
                <a:off x="3994400" y="5328506"/>
                <a:ext cx="3648000" cy="136800"/>
              </a:xfrm>
              <a:custGeom>
                <a:rect l="l" t="t" r="r" b="b"/>
                <a:pathLst>
                  <a:path w="3648000" h="136800" fill="none">
                    <a:moveTo>
                      <a:pt x="0" y="136800"/>
                    </a:moveTo>
                    <a:lnTo>
                      <a:pt x="3648000" y="136800"/>
                    </a:lnTo>
                  </a:path>
                </a:pathLst>
              </a:custGeom>
              <a:noFill/>
              <a:ln w="7600" cap="flat">
                <a:solidFill>
                  <a:srgbClr val="47B1A3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82" name="Text 382"/>
              <p:cNvSpPr txBox="1"/>
              <p:nvPr/>
            </p:nvSpPr>
            <p:spPr>
              <a:xfrm>
                <a:off x="3986800" y="5320906"/>
                <a:ext cx="36328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抽象思维的主要特征是基本单元的概念性、运行方式的推导性和思维表达的严谨性</a:t>
                </a:r>
              </a:p>
            </p:txBody>
          </p:sp>
        </p:grpSp>
        <p:grpSp>
          <p:nvGrpSpPr>
            <p:cNvPr id="298" name="Sub Topic"/>
            <p:cNvGrpSpPr/>
            <p:nvPr/>
          </p:nvGrpSpPr>
          <p:grpSpPr>
            <a:xfrm>
              <a:off x="3994400" y="5541306"/>
              <a:ext cx="4636000" cy="136800"/>
              <a:chOff x="3994400" y="5541306"/>
              <a:chExt cx="4636000" cy="136800"/>
            </a:xfrm>
          </p:grpSpPr>
          <p:sp>
            <p:nvSpPr>
              <p:cNvPr id="299" name="Rectangle balloon"/>
              <p:cNvSpPr/>
              <p:nvPr/>
            </p:nvSpPr>
            <p:spPr>
              <a:xfrm>
                <a:off x="3994400" y="5541306"/>
                <a:ext cx="4636000" cy="136800"/>
              </a:xfrm>
              <a:custGeom>
                <a:rect l="l" t="t" r="r" b="b"/>
                <a:pathLst>
                  <a:path w="4636000" h="136800" fill="none">
                    <a:moveTo>
                      <a:pt x="0" y="136800"/>
                    </a:moveTo>
                    <a:lnTo>
                      <a:pt x="4636000" y="136800"/>
                    </a:lnTo>
                  </a:path>
                </a:pathLst>
              </a:custGeom>
              <a:noFill/>
              <a:ln w="7600" cap="flat">
                <a:solidFill>
                  <a:srgbClr val="47B1A3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83" name="Text 383"/>
              <p:cNvSpPr txBox="1"/>
              <p:nvPr/>
            </p:nvSpPr>
            <p:spPr>
              <a:xfrm>
                <a:off x="3986800" y="5533706"/>
                <a:ext cx="46208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形象思维在感觉、知觉和表象的基础上，运用联想、想象和幻想等反映认识对象，触及事物的本质和规律</a:t>
                </a:r>
              </a:p>
            </p:txBody>
          </p:sp>
        </p:grpSp>
        <p:grpSp>
          <p:nvGrpSpPr>
            <p:cNvPr id="302" name="Sub Topic"/>
            <p:cNvGrpSpPr/>
            <p:nvPr/>
          </p:nvGrpSpPr>
          <p:grpSpPr>
            <a:xfrm>
              <a:off x="3994400" y="5754106"/>
              <a:ext cx="3648000" cy="136800"/>
              <a:chOff x="3994400" y="5754106"/>
              <a:chExt cx="3648000" cy="136800"/>
            </a:xfrm>
          </p:grpSpPr>
          <p:sp>
            <p:nvSpPr>
              <p:cNvPr id="303" name="Rectangle balloon"/>
              <p:cNvSpPr/>
              <p:nvPr/>
            </p:nvSpPr>
            <p:spPr>
              <a:xfrm>
                <a:off x="3994400" y="5754106"/>
                <a:ext cx="3648000" cy="136800"/>
              </a:xfrm>
              <a:custGeom>
                <a:rect l="l" t="t" r="r" b="b"/>
                <a:pathLst>
                  <a:path w="3648000" h="136800" fill="none">
                    <a:moveTo>
                      <a:pt x="0" y="136800"/>
                    </a:moveTo>
                    <a:lnTo>
                      <a:pt x="3648000" y="136800"/>
                    </a:lnTo>
                  </a:path>
                </a:pathLst>
              </a:custGeom>
              <a:noFill/>
              <a:ln w="7600" cap="flat">
                <a:solidFill>
                  <a:srgbClr val="47B1A3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84" name="Text 384"/>
              <p:cNvSpPr txBox="1"/>
              <p:nvPr/>
            </p:nvSpPr>
            <p:spPr>
              <a:xfrm>
                <a:off x="3986800" y="5746506"/>
                <a:ext cx="36328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形象思维的主要特征是基本单元的形象性、运行方式的想象性和思维表达的情感性</a:t>
                </a:r>
              </a:p>
            </p:txBody>
          </p:sp>
        </p:grpSp>
        <p:grpSp>
          <p:nvGrpSpPr>
            <p:cNvPr id="306" name="Sub Topic"/>
            <p:cNvGrpSpPr/>
            <p:nvPr/>
          </p:nvGrpSpPr>
          <p:grpSpPr>
            <a:xfrm>
              <a:off x="4480800" y="5966906"/>
              <a:ext cx="2264800" cy="136800"/>
              <a:chOff x="4480800" y="5966906"/>
              <a:chExt cx="2264800" cy="136800"/>
            </a:xfrm>
          </p:grpSpPr>
          <p:sp>
            <p:nvSpPr>
              <p:cNvPr id="307" name="Rectangle balloon"/>
              <p:cNvSpPr/>
              <p:nvPr/>
            </p:nvSpPr>
            <p:spPr>
              <a:xfrm>
                <a:off x="4480800" y="5966906"/>
                <a:ext cx="2264800" cy="136800"/>
              </a:xfrm>
              <a:custGeom>
                <a:rect l="l" t="t" r="r" b="b"/>
                <a:pathLst>
                  <a:path w="2264800" h="136800" fill="none">
                    <a:moveTo>
                      <a:pt x="0" y="136800"/>
                    </a:moveTo>
                    <a:lnTo>
                      <a:pt x="2264800" y="136800"/>
                    </a:lnTo>
                  </a:path>
                </a:pathLst>
              </a:custGeom>
              <a:noFill/>
              <a:ln w="7600" cap="flat">
                <a:solidFill>
                  <a:srgbClr val="47B1A3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85" name="Text 385"/>
              <p:cNvSpPr txBox="1"/>
              <p:nvPr/>
            </p:nvSpPr>
            <p:spPr>
              <a:xfrm>
                <a:off x="4473200" y="5959306"/>
                <a:ext cx="22496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抽象思维与形象思维的区分是相对的，不是绝对的</a:t>
                </a:r>
              </a:p>
            </p:txBody>
          </p:sp>
        </p:grpSp>
        <p:grpSp>
          <p:nvGrpSpPr>
            <p:cNvPr id="310" name="Sub Topic"/>
            <p:cNvGrpSpPr/>
            <p:nvPr/>
          </p:nvGrpSpPr>
          <p:grpSpPr>
            <a:xfrm>
              <a:off x="4480800" y="6179706"/>
              <a:ext cx="4043200" cy="136800"/>
              <a:chOff x="4480800" y="6179706"/>
              <a:chExt cx="4043200" cy="136800"/>
            </a:xfrm>
          </p:grpSpPr>
          <p:sp>
            <p:nvSpPr>
              <p:cNvPr id="311" name="Rectangle balloon"/>
              <p:cNvSpPr/>
              <p:nvPr/>
            </p:nvSpPr>
            <p:spPr>
              <a:xfrm>
                <a:off x="4480800" y="6179706"/>
                <a:ext cx="4043200" cy="136800"/>
              </a:xfrm>
              <a:custGeom>
                <a:rect l="l" t="t" r="r" b="b"/>
                <a:pathLst>
                  <a:path w="4043199" h="136800" fill="none">
                    <a:moveTo>
                      <a:pt x="0" y="136800"/>
                    </a:moveTo>
                    <a:lnTo>
                      <a:pt x="4043200" y="136800"/>
                    </a:lnTo>
                  </a:path>
                </a:pathLst>
              </a:custGeom>
              <a:noFill/>
              <a:ln w="7600" cap="flat">
                <a:solidFill>
                  <a:srgbClr val="47B1A3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86" name="Text 386"/>
              <p:cNvSpPr txBox="1"/>
              <p:nvPr/>
            </p:nvSpPr>
            <p:spPr>
              <a:xfrm>
                <a:off x="4473200" y="6172106"/>
                <a:ext cx="40280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在实际思维活动中，抽象思维与形象思维虽然各有其功能和作用，但又具有相辅相成的关系</a:t>
                </a:r>
              </a:p>
            </p:txBody>
          </p:sp>
        </p:grpSp>
      </p:grpSp>
      <p:pic>
        <p:nvPicPr>
          <p:cNvPr id="1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1188700" y="10642600"/>
            <a:ext cx="0" cy="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OS" val="Unix 3.10 unknown"/>
  <p:tag name="AS_RELEASE_DATE" val="2023.03.31"/>
  <p:tag name="AS_TITLE" val="Aspose.Slides for Java"/>
  <p:tag name="AS_VERSION" val="23.3"/>
</p:tagLst>
</file>

<file path=ppt/theme/theme1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宋体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宋体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>学科网</Company>
  <PresentationFormat>On-screen Show (4:3)</PresentationFormat>
  <Paragraphs>66</Paragraphs>
  <Slides>1</Slides>
  <Notes>0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baseType="lpstr" size="6">
      <vt:lpstr>Arial</vt:lpstr>
      <vt:lpstr>Calibri Light</vt:lpstr>
      <vt:lpstr>宋体</vt:lpstr>
      <vt:lpstr>Calibri</vt:lpstr>
      <vt:lpstr>Office Theme</vt:lpstr>
      <vt:lpstr>PowerPoint Presentation</vt:lpstr>
    </vt:vector>
  </TitlesOfParts>
  <LinksUpToDate>0</LinksUpToDate>
  <SharedDoc>0</SharedDoc>
  <HyperlinksChanged>0</HyperlinksChanged>
  <Application>Aspose.Slides for Java</Application>
  <AppVersion>23.0300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rbm.xkw.com</dc:creator>
  <cp:revision>1</cp:revision>
  <cp:lastPrinted>2024-06-24T10:27:16.807</cp:lastPrinted>
  <dcterms:created xsi:type="dcterms:W3CDTF">2024-06-24T10:27:16Z</dcterms:created>
  <dcterms:modified xsi:type="dcterms:W3CDTF">2024-06-24T02:27:16Z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