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8"/>
  </p:notesMasterIdLst>
  <p:sldIdLst>
    <p:sldId id="817" r:id="rId2"/>
    <p:sldId id="767" r:id="rId3"/>
    <p:sldId id="834" r:id="rId4"/>
    <p:sldId id="825" r:id="rId5"/>
    <p:sldId id="776" r:id="rId6"/>
    <p:sldId id="882" r:id="rId7"/>
    <p:sldId id="917" r:id="rId8"/>
    <p:sldId id="266" r:id="rId9"/>
    <p:sldId id="796" r:id="rId10"/>
    <p:sldId id="838" r:id="rId11"/>
    <p:sldId id="884" r:id="rId12"/>
    <p:sldId id="895" r:id="rId13"/>
    <p:sldId id="890" r:id="rId14"/>
    <p:sldId id="891" r:id="rId15"/>
    <p:sldId id="892" r:id="rId16"/>
    <p:sldId id="893" r:id="rId17"/>
    <p:sldId id="896" r:id="rId18"/>
    <p:sldId id="831" r:id="rId19"/>
    <p:sldId id="779" r:id="rId20"/>
    <p:sldId id="879" r:id="rId21"/>
    <p:sldId id="880" r:id="rId22"/>
    <p:sldId id="897" r:id="rId23"/>
    <p:sldId id="898" r:id="rId24"/>
    <p:sldId id="881" r:id="rId25"/>
    <p:sldId id="899" r:id="rId26"/>
    <p:sldId id="900" r:id="rId27"/>
    <p:sldId id="905" r:id="rId28"/>
    <p:sldId id="902" r:id="rId29"/>
    <p:sldId id="906" r:id="rId30"/>
    <p:sldId id="907" r:id="rId31"/>
    <p:sldId id="903" r:id="rId32"/>
    <p:sldId id="908" r:id="rId33"/>
    <p:sldId id="731" r:id="rId34"/>
    <p:sldId id="863" r:id="rId35"/>
    <p:sldId id="866" r:id="rId36"/>
    <p:sldId id="865" r:id="rId37"/>
    <p:sldId id="867" r:id="rId38"/>
    <p:sldId id="869" r:id="rId39"/>
    <p:sldId id="911" r:id="rId40"/>
    <p:sldId id="912" r:id="rId41"/>
    <p:sldId id="832" r:id="rId42"/>
    <p:sldId id="623" r:id="rId43"/>
    <p:sldId id="846" r:id="rId44"/>
    <p:sldId id="624" r:id="rId45"/>
    <p:sldId id="847" r:id="rId46"/>
    <p:sldId id="625" r:id="rId47"/>
    <p:sldId id="848" r:id="rId48"/>
    <p:sldId id="626" r:id="rId49"/>
    <p:sldId id="665" r:id="rId50"/>
    <p:sldId id="918" r:id="rId51"/>
    <p:sldId id="833" r:id="rId52"/>
    <p:sldId id="627" r:id="rId53"/>
    <p:sldId id="849" r:id="rId54"/>
    <p:sldId id="628" r:id="rId55"/>
    <p:sldId id="629" r:id="rId56"/>
    <p:sldId id="851" r:id="rId57"/>
    <p:sldId id="630" r:id="rId58"/>
    <p:sldId id="919" r:id="rId59"/>
    <p:sldId id="631" r:id="rId60"/>
    <p:sldId id="811" r:id="rId61"/>
    <p:sldId id="632" r:id="rId62"/>
    <p:sldId id="853" r:id="rId63"/>
    <p:sldId id="633" r:id="rId64"/>
    <p:sldId id="812" r:id="rId65"/>
    <p:sldId id="634" r:id="rId66"/>
    <p:sldId id="635" r:id="rId67"/>
    <p:sldId id="920" r:id="rId68"/>
    <p:sldId id="636" r:id="rId69"/>
    <p:sldId id="637" r:id="rId70"/>
    <p:sldId id="921" r:id="rId71"/>
    <p:sldId id="638" r:id="rId72"/>
    <p:sldId id="856" r:id="rId73"/>
    <p:sldId id="639" r:id="rId74"/>
    <p:sldId id="640" r:id="rId75"/>
    <p:sldId id="922" r:id="rId76"/>
    <p:sldId id="821" r:id="rId7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6318" autoAdjust="0"/>
  </p:normalViewPr>
  <p:slideViewPr>
    <p:cSldViewPr showGuides="1">
      <p:cViewPr varScale="1">
        <p:scale>
          <a:sx n="64" d="100"/>
          <a:sy n="64" d="100"/>
        </p:scale>
        <p:origin x="696" y="48"/>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4294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7652447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0386191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478451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098735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2907163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23216401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1785105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24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686212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4075743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6">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方法指导</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237309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8467588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9168"/>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规律方法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260859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4496169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3963794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2299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8712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14622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720349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9137656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1681864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946289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9991149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6912344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917404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080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8389308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11347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415526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0294622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08633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13060998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图片 2"/>
          <p:cNvPicPr preferRelativeResize="0">
            <a:picLocks/>
          </p:cNvPicPr>
          <p:nvPr userDrawn="1"/>
        </p:nvPicPr>
        <p:blipFill rotWithShape="1">
          <a:blip r:embed="rId34">
            <a:duotone>
              <a:schemeClr val="accent2">
                <a:shade val="45000"/>
                <a:satMod val="135000"/>
              </a:schemeClr>
              <a:prstClr val="white"/>
            </a:duotone>
            <a:extLst>
              <a:ext uri="{28A0092B-C50C-407E-A947-70E740481C1C}">
                <a14:useLocalDpi xmlns:a14="http://schemas.microsoft.com/office/drawing/2010/main" val="0"/>
              </a:ext>
            </a:extLst>
          </a:blip>
          <a:srcRect b="21624"/>
          <a:stretch/>
        </p:blipFill>
        <p:spPr>
          <a:xfrm>
            <a:off x="1200" y="0"/>
            <a:ext cx="12189600" cy="6858000"/>
          </a:xfrm>
          <a:prstGeom prst="rect">
            <a:avLst/>
          </a:prstGeom>
        </p:spPr>
      </p:pic>
    </p:spTree>
    <p:extLst>
      <p:ext uri="{BB962C8B-B14F-4D97-AF65-F5344CB8AC3E}">
        <p14:creationId xmlns:p14="http://schemas.microsoft.com/office/powerpoint/2010/main" val="16249836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51.xml"/><Relationship Id="rId4" Type="http://schemas.openxmlformats.org/officeDocument/2006/relationships/slide" Target="slide41.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image" Target="../media/image73.png"/><Relationship Id="rId2" Type="http://schemas.openxmlformats.org/officeDocument/2006/relationships/slide" Target="slide42.xml"/><Relationship Id="rId1" Type="http://schemas.openxmlformats.org/officeDocument/2006/relationships/slideLayout" Target="../slideLayouts/slideLayout22.xml"/><Relationship Id="rId6" Type="http://schemas.openxmlformats.org/officeDocument/2006/relationships/image" Target="../media/image72.png"/><Relationship Id="rId5" Type="http://schemas.openxmlformats.org/officeDocument/2006/relationships/slide" Target="slide48.xml"/><Relationship Id="rId4" Type="http://schemas.openxmlformats.org/officeDocument/2006/relationships/slide" Target="slide46.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2.xml"/><Relationship Id="rId5" Type="http://schemas.openxmlformats.org/officeDocument/2006/relationships/slide" Target="slide48.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 Target="slide44.xml"/><Relationship Id="rId7" Type="http://schemas.openxmlformats.org/officeDocument/2006/relationships/image" Target="../media/image75.png"/><Relationship Id="rId2" Type="http://schemas.openxmlformats.org/officeDocument/2006/relationships/slide" Target="slide42.xml"/><Relationship Id="rId1" Type="http://schemas.openxmlformats.org/officeDocument/2006/relationships/slideLayout" Target="../slideLayouts/slideLayout22.xml"/><Relationship Id="rId6" Type="http://schemas.openxmlformats.org/officeDocument/2006/relationships/image" Target="../media/image74.png"/><Relationship Id="rId5" Type="http://schemas.openxmlformats.org/officeDocument/2006/relationships/slide" Target="slide48.xml"/><Relationship Id="rId4" Type="http://schemas.openxmlformats.org/officeDocument/2006/relationships/slide" Target="slide46.xml"/><Relationship Id="rId9"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2.xml"/><Relationship Id="rId5" Type="http://schemas.openxmlformats.org/officeDocument/2006/relationships/slide" Target="slide48.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2.xml"/><Relationship Id="rId6" Type="http://schemas.openxmlformats.org/officeDocument/2006/relationships/image" Target="../media/image78.png"/><Relationship Id="rId5" Type="http://schemas.openxmlformats.org/officeDocument/2006/relationships/slide" Target="slide48.xml"/><Relationship Id="rId4" Type="http://schemas.openxmlformats.org/officeDocument/2006/relationships/slide" Target="slide46.xml"/></Relationships>
</file>

<file path=ppt/slides/_rels/slide4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2.xml"/><Relationship Id="rId6" Type="http://schemas.openxmlformats.org/officeDocument/2006/relationships/image" Target="../media/image78.png"/><Relationship Id="rId5" Type="http://schemas.openxmlformats.org/officeDocument/2006/relationships/slide" Target="slide48.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2.xml"/><Relationship Id="rId6" Type="http://schemas.openxmlformats.org/officeDocument/2006/relationships/image" Target="../media/image79.png"/><Relationship Id="rId5" Type="http://schemas.openxmlformats.org/officeDocument/2006/relationships/slide" Target="slide48.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2.xml"/><Relationship Id="rId6" Type="http://schemas.openxmlformats.org/officeDocument/2006/relationships/image" Target="../media/image79.png"/><Relationship Id="rId5" Type="http://schemas.openxmlformats.org/officeDocument/2006/relationships/slide" Target="slide48.xml"/><Relationship Id="rId4" Type="http://schemas.openxmlformats.org/officeDocument/2006/relationships/slide" Target="slide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3.xml"/><Relationship Id="rId2" Type="http://schemas.openxmlformats.org/officeDocument/2006/relationships/slide" Target="slide42.xml"/><Relationship Id="rId1" Type="http://schemas.openxmlformats.org/officeDocument/2006/relationships/slideLayout" Target="../slideLayouts/slideLayout22.xml"/><Relationship Id="rId6" Type="http://schemas.openxmlformats.org/officeDocument/2006/relationships/image" Target="../media/image79.png"/><Relationship Id="rId5" Type="http://schemas.openxmlformats.org/officeDocument/2006/relationships/slide" Target="slide48.xml"/><Relationship Id="rId4" Type="http://schemas.openxmlformats.org/officeDocument/2006/relationships/slide" Target="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53.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54.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55.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6" Type="http://schemas.openxmlformats.org/officeDocument/2006/relationships/image" Target="../media/image80.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56.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6" Type="http://schemas.openxmlformats.org/officeDocument/2006/relationships/image" Target="../media/image80.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57.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83.png"/><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82.png"/><Relationship Id="rId2" Type="http://schemas.openxmlformats.org/officeDocument/2006/relationships/slide" Target="slide52.xml"/><Relationship Id="rId16" Type="http://schemas.openxmlformats.org/officeDocument/2006/relationships/image" Target="../media/image81.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58.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59.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86.png"/><Relationship Id="rId3" Type="http://schemas.openxmlformats.org/officeDocument/2006/relationships/slide" Target="slide54.xml"/><Relationship Id="rId21" Type="http://schemas.openxmlformats.org/officeDocument/2006/relationships/image" Target="../media/image89.png"/><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85.png"/><Relationship Id="rId2" Type="http://schemas.openxmlformats.org/officeDocument/2006/relationships/slide" Target="slide52.xml"/><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19" Type="http://schemas.openxmlformats.org/officeDocument/2006/relationships/image" Target="../media/image87.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1.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92.png"/><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91.png"/><Relationship Id="rId2" Type="http://schemas.openxmlformats.org/officeDocument/2006/relationships/slide" Target="slide52.xml"/><Relationship Id="rId16" Type="http://schemas.openxmlformats.org/officeDocument/2006/relationships/image" Target="../media/image90.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19" Type="http://schemas.openxmlformats.org/officeDocument/2006/relationships/image" Target="../media/image93.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2.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3.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4.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5.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96.png"/><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95.png"/><Relationship Id="rId2" Type="http://schemas.openxmlformats.org/officeDocument/2006/relationships/slide" Target="slide52.xml"/><Relationship Id="rId16" Type="http://schemas.openxmlformats.org/officeDocument/2006/relationships/image" Target="../media/image94.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19" Type="http://schemas.openxmlformats.org/officeDocument/2006/relationships/image" Target="../media/image97.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6.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6" Type="http://schemas.openxmlformats.org/officeDocument/2006/relationships/image" Target="../media/image98.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7.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6" Type="http://schemas.openxmlformats.org/officeDocument/2006/relationships/image" Target="../media/image98.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8.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100.png"/><Relationship Id="rId2" Type="http://schemas.openxmlformats.org/officeDocument/2006/relationships/slide" Target="slide52.xml"/><Relationship Id="rId16" Type="http://schemas.openxmlformats.org/officeDocument/2006/relationships/image" Target="../media/image99.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69.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103.png"/><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102.png"/><Relationship Id="rId2" Type="http://schemas.openxmlformats.org/officeDocument/2006/relationships/slide" Target="slide52.xml"/><Relationship Id="rId16" Type="http://schemas.openxmlformats.org/officeDocument/2006/relationships/image" Target="../media/image101.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70.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6" Type="http://schemas.openxmlformats.org/officeDocument/2006/relationships/image" Target="../media/image104.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71.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2" Type="http://schemas.openxmlformats.org/officeDocument/2006/relationships/slide" Target="slide52.xml"/><Relationship Id="rId16" Type="http://schemas.openxmlformats.org/officeDocument/2006/relationships/image" Target="../media/image105.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72.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107.png"/><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106.png"/><Relationship Id="rId2" Type="http://schemas.openxmlformats.org/officeDocument/2006/relationships/slide" Target="slide52.xml"/><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19" Type="http://schemas.openxmlformats.org/officeDocument/2006/relationships/image" Target="../media/image108.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73.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112.png"/><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111.png"/><Relationship Id="rId2" Type="http://schemas.openxmlformats.org/officeDocument/2006/relationships/slide" Target="slide52.xml"/><Relationship Id="rId16" Type="http://schemas.openxmlformats.org/officeDocument/2006/relationships/image" Target="../media/image110.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74.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115.png"/><Relationship Id="rId3" Type="http://schemas.openxmlformats.org/officeDocument/2006/relationships/slide" Target="slide54.xml"/><Relationship Id="rId21" Type="http://schemas.openxmlformats.org/officeDocument/2006/relationships/image" Target="../media/image118.png"/><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114.png"/><Relationship Id="rId2" Type="http://schemas.openxmlformats.org/officeDocument/2006/relationships/slide" Target="slide52.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19" Type="http://schemas.openxmlformats.org/officeDocument/2006/relationships/image" Target="../media/image116.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75.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1.xml"/><Relationship Id="rId18" Type="http://schemas.openxmlformats.org/officeDocument/2006/relationships/image" Target="../media/image121.png"/><Relationship Id="rId3" Type="http://schemas.openxmlformats.org/officeDocument/2006/relationships/slide" Target="slide54.xml"/><Relationship Id="rId7" Type="http://schemas.openxmlformats.org/officeDocument/2006/relationships/slide" Target="slide61.xml"/><Relationship Id="rId12" Type="http://schemas.openxmlformats.org/officeDocument/2006/relationships/slide" Target="slide69.xml"/><Relationship Id="rId17" Type="http://schemas.openxmlformats.org/officeDocument/2006/relationships/image" Target="../media/image120.png"/><Relationship Id="rId2" Type="http://schemas.openxmlformats.org/officeDocument/2006/relationships/slide" Target="slide52.xml"/><Relationship Id="rId16" Type="http://schemas.openxmlformats.org/officeDocument/2006/relationships/image" Target="../media/image119.png"/><Relationship Id="rId20" Type="http://schemas.openxmlformats.org/officeDocument/2006/relationships/slide" Target="slide3.xml"/><Relationship Id="rId1" Type="http://schemas.openxmlformats.org/officeDocument/2006/relationships/slideLayout" Target="../slideLayouts/slideLayout23.x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4.xml"/><Relationship Id="rId10" Type="http://schemas.openxmlformats.org/officeDocument/2006/relationships/slide" Target="slide66.xml"/><Relationship Id="rId19" Type="http://schemas.openxmlformats.org/officeDocument/2006/relationships/image" Target="../media/image122.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73.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a16="http://schemas.microsoft.com/office/drawing/2014/main" xmlns="" id="{52C4449A-F464-4D7F-BEC9-4DBC80644CF4}"/>
                </a:ext>
              </a:extLst>
            </p:cNvPr>
            <p:cNvSpPr txBox="1">
              <a:spLocks/>
            </p:cNvSpPr>
            <p:nvPr/>
          </p:nvSpPr>
          <p:spPr>
            <a:xfrm>
              <a:off x="5209309" y="1612675"/>
              <a:ext cx="1773382"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smtClean="0"/>
                <a:t>第</a:t>
              </a:r>
              <a:r>
                <a:rPr lang="en-US" altLang="zh-CN" sz="2400" dirty="0" smtClean="0"/>
                <a:t>57</a:t>
              </a:r>
              <a:r>
                <a:rPr lang="zh-CN" altLang="en-US" sz="2400" dirty="0" smtClean="0"/>
                <a:t>讲</a:t>
              </a:r>
              <a:endParaRPr lang="zh-CN" altLang="en-US" sz="2400" dirty="0"/>
            </a:p>
          </p:txBody>
        </p:sp>
      </p:grpSp>
      <p:sp>
        <p:nvSpPr>
          <p:cNvPr id="12" name="标题 1">
            <a:extLst>
              <a:ext uri="{FF2B5EF4-FFF2-40B4-BE49-F238E27FC236}">
                <a16:creationId xmlns:a16="http://schemas.microsoft.com/office/drawing/2014/main" xmlns="" id="{322A6B15-2E76-455A-9DAC-24409D258021}"/>
              </a:ext>
            </a:extLst>
          </p:cNvPr>
          <p:cNvSpPr txBox="1">
            <a:spLocks/>
          </p:cNvSpPr>
          <p:nvPr/>
        </p:nvSpPr>
        <p:spPr>
          <a:xfrm>
            <a:off x="1728386" y="2784562"/>
            <a:ext cx="8735228"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6600" b="1" dirty="0" smtClean="0">
                <a:solidFill>
                  <a:schemeClr val="bg1"/>
                </a:solidFill>
              </a:rPr>
              <a:t>有机化合物</a:t>
            </a:r>
            <a:r>
              <a:rPr lang="zh-CN" altLang="en-US" sz="6600" b="1" dirty="0">
                <a:solidFill>
                  <a:schemeClr val="bg1"/>
                </a:solidFill>
              </a:rPr>
              <a:t>的</a:t>
            </a:r>
            <a:r>
              <a:rPr lang="zh-CN" altLang="en-US" sz="6600" b="1" dirty="0" smtClean="0">
                <a:solidFill>
                  <a:schemeClr val="bg1"/>
                </a:solidFill>
              </a:rPr>
              <a:t>空间结构</a:t>
            </a:r>
            <a:r>
              <a:rPr lang="zh-CN" altLang="en-US" sz="6600" b="1" dirty="0">
                <a:solidFill>
                  <a:schemeClr val="bg1"/>
                </a:solidFill>
              </a:rPr>
              <a:t>　同系物　同分异构体</a:t>
            </a:r>
          </a:p>
        </p:txBody>
      </p:sp>
    </p:spTree>
    <p:extLst>
      <p:ext uri="{BB962C8B-B14F-4D97-AF65-F5344CB8AC3E}">
        <p14:creationId xmlns:p14="http://schemas.microsoft.com/office/powerpoint/2010/main" val="181527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193899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下列化学用语正确的是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硝基苯的结构简式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四氯化碳的空间填充模型：</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聚丙烯的链节为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葡萄糖的实验式：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26512" y="21816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802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1311" y="2369763"/>
            <a:ext cx="1370553" cy="4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7" name="Picture 3" descr="133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12424" y="2263856"/>
            <a:ext cx="721498" cy="62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a:extLst>
              <a:ext uri="{FF2B5EF4-FFF2-40B4-BE49-F238E27FC236}">
                <a16:creationId xmlns="" xmlns:a16="http://schemas.microsoft.com/office/drawing/2014/main" id="{574E7DD6-E482-894D-9E46-D2B62C9ED9EC}"/>
              </a:ext>
            </a:extLst>
          </p:cNvPr>
          <p:cNvGrpSpPr/>
          <p:nvPr/>
        </p:nvGrpSpPr>
        <p:grpSpPr>
          <a:xfrm>
            <a:off x="516000" y="3717032"/>
            <a:ext cx="11160000" cy="2520280"/>
            <a:chOff x="792914" y="3925222"/>
            <a:chExt cx="11160000" cy="2520280"/>
          </a:xfrm>
        </p:grpSpPr>
        <p:sp>
          <p:nvSpPr>
            <p:cNvPr id="9" name="圆角矩形 8">
              <a:extLst>
                <a:ext uri="{FF2B5EF4-FFF2-40B4-BE49-F238E27FC236}">
                  <a16:creationId xmlns="" xmlns:a16="http://schemas.microsoft.com/office/drawing/2014/main" id="{E0791A29-2CB4-2744-96C1-EA2037B165CE}"/>
                </a:ext>
              </a:extLst>
            </p:cNvPr>
            <p:cNvSpPr/>
            <p:nvPr/>
          </p:nvSpPr>
          <p:spPr>
            <a:xfrm>
              <a:off x="792914" y="4038112"/>
              <a:ext cx="11160000" cy="240739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矩形 11"/>
          <p:cNvSpPr/>
          <p:nvPr/>
        </p:nvSpPr>
        <p:spPr>
          <a:xfrm>
            <a:off x="695400" y="3957156"/>
            <a:ext cx="10586645" cy="221599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四氯化碳分子中氯原子半径大于碳原子半径，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聚丙烯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的链节</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葡萄糖</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，实验式为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3"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9656" y="4737275"/>
            <a:ext cx="1642414" cy="74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70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12776"/>
            <a:ext cx="11412000" cy="378565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三氟乙酸乙酯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(CF</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COOC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是制备抗病毒药物的原料，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个该分子中含有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键</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16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丙酮</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键个数为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一个乙炔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乙烷分子中只存在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40884" y="391365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8329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5861" y="3159671"/>
            <a:ext cx="1781907" cy="8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a:extLst>
              <a:ext uri="{FF2B5EF4-FFF2-40B4-BE49-F238E27FC236}">
                <a16:creationId xmlns="" xmlns:a16="http://schemas.microsoft.com/office/drawing/2014/main" id="{574E7DD6-E482-894D-9E46-D2B62C9ED9EC}"/>
              </a:ext>
            </a:extLst>
          </p:cNvPr>
          <p:cNvGrpSpPr/>
          <p:nvPr/>
        </p:nvGrpSpPr>
        <p:grpSpPr>
          <a:xfrm>
            <a:off x="516000" y="5229200"/>
            <a:ext cx="11160000" cy="1512168"/>
            <a:chOff x="792914" y="3925222"/>
            <a:chExt cx="11160000" cy="1512168"/>
          </a:xfrm>
        </p:grpSpPr>
        <p:sp>
          <p:nvSpPr>
            <p:cNvPr id="7" name="圆角矩形 6">
              <a:extLst>
                <a:ext uri="{FF2B5EF4-FFF2-40B4-BE49-F238E27FC236}">
                  <a16:creationId xmlns="" xmlns:a16="http://schemas.microsoft.com/office/drawing/2014/main" id="{E0791A29-2CB4-2744-96C1-EA2037B165CE}"/>
                </a:ext>
              </a:extLst>
            </p:cNvPr>
            <p:cNvSpPr/>
            <p:nvPr/>
          </p:nvSpPr>
          <p:spPr>
            <a:xfrm>
              <a:off x="792914" y="4038112"/>
              <a:ext cx="11160000" cy="139927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8" name="矩形 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0" name="矩形 9"/>
          <p:cNvSpPr/>
          <p:nvPr/>
        </p:nvSpPr>
        <p:spPr>
          <a:xfrm>
            <a:off x="641394" y="5479806"/>
            <a:ext cx="10909212" cy="113024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根据分子中价键可知，单键为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键，双键为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键，三键为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键，故乙炔分子中有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4108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2222862"/>
            <a:ext cx="11412000" cy="3416320"/>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丙烷是直链烃，所以分子中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个碳原子在一条直线上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丙烯分子中所有原子均在同一平面上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中所有碳原子一定在同一平面上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分子中所有碳原子一定在同一平面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90000" y="1538089"/>
            <a:ext cx="11412000" cy="617477"/>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二、有机化合物分子中原子的空间位置判断</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11576" y="48925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8432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631" y="3957559"/>
            <a:ext cx="2416057" cy="95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8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700808"/>
            <a:ext cx="11160000" cy="4553346"/>
            <a:chOff x="792914" y="3925222"/>
            <a:chExt cx="11160000" cy="4553346"/>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1"/>
              <a:ext cx="11160000" cy="4440457"/>
            </a:xfrm>
            <a:prstGeom prst="roundRect">
              <a:avLst>
                <a:gd name="adj" fmla="val 166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802678" y="1916832"/>
            <a:ext cx="10586645" cy="4247317"/>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项，饱和直链烃是锯齿形的，错误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中有甲基，所有原子不可能共平面，错误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项，因环状结构不是平面结构，所有碳原子不可能在同一平面上，错误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项，该分子可表示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，依据乙烯分子中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个原子共平面</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endParaRPr lang="en-US" altLang="zh-CN" sz="36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乙炔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个原子共直线判断，该有机物分子中所有碳原子共平面，正确。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85346" name="Picture 2" descr="13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4763" y="3656980"/>
            <a:ext cx="2207695" cy="173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42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85346"/>
                                        </p:tgtEl>
                                        <p:attrNameLst>
                                          <p:attrName>style.visibility</p:attrName>
                                        </p:attrNameLst>
                                      </p:cBhvr>
                                      <p:to>
                                        <p:strVal val="visible"/>
                                      </p:to>
                                    </p:set>
                                    <p:animEffect transition="in" filter="blinds(horizontal)">
                                      <p:cBhvr>
                                        <p:cTn id="13" dur="500"/>
                                        <p:tgtEl>
                                          <p:spTgt spid="18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988840"/>
            <a:ext cx="11412000" cy="1569660"/>
          </a:xfrm>
          <a:prstGeom prst="rect">
            <a:avLst/>
          </a:prstGeom>
        </p:spPr>
        <p:txBody>
          <a:bodyPr wrap="square">
            <a:spAutoFit/>
          </a:bodyPr>
          <a:lstStyle/>
          <a:p>
            <a:pPr>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有机物</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分子中最多有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个碳原子在同一平面内，最多有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个原子在同一条直线上，苯环平面内的碳原子至少有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184232" y="2218270"/>
            <a:ext cx="48102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11</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5" name="矩形 4"/>
          <p:cNvSpPr/>
          <p:nvPr/>
        </p:nvSpPr>
        <p:spPr>
          <a:xfrm>
            <a:off x="2135560" y="294739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6</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6" name="矩形 5"/>
          <p:cNvSpPr/>
          <p:nvPr/>
        </p:nvSpPr>
        <p:spPr>
          <a:xfrm>
            <a:off x="9743286" y="294739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9</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pic>
        <p:nvPicPr>
          <p:cNvPr id="18637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5070" y="2217564"/>
            <a:ext cx="4308922" cy="4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563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628800"/>
            <a:ext cx="11160000" cy="4896544"/>
            <a:chOff x="792914" y="3925222"/>
            <a:chExt cx="11160000" cy="4896544"/>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1"/>
              <a:ext cx="11160000" cy="4783655"/>
            </a:xfrm>
            <a:prstGeom prst="roundRect">
              <a:avLst>
                <a:gd name="adj" fmla="val 92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31404" y="1844824"/>
            <a:ext cx="10729192" cy="4524315"/>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以碳碳双键为中心，根据乙烯、苯、乙炔、甲烷的结构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可以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画出如图所示结构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碳碳单键可以绕轴自由旋转，炔直线一定在苯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平面</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，苯平面和烯平面可能共面，也可能不共面</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因而该有机物分子中的所有碳原子可能共面，最多有</a:t>
            </a:r>
            <a:r>
              <a:rPr lang="en-US" altLang="zh-CN" sz="2400" kern="100" dirty="0">
                <a:latin typeface="Times New Roman" panose="02020603050405020304" pitchFamily="18" charset="0"/>
                <a:ea typeface="宋体" panose="02010600030101010101" pitchFamily="2" charset="-122"/>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个碳原子共面，至少有</a:t>
            </a:r>
            <a:r>
              <a:rPr lang="en-US" altLang="zh-CN" sz="2400" kern="100" dirty="0">
                <a:latin typeface="Times New Roman" panose="02020603050405020304" pitchFamily="18" charset="0"/>
                <a:ea typeface="宋体" panose="02010600030101010101" pitchFamily="2" charset="-122"/>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个碳原子在苯平面内。由于苯分子、乙烯分子的键角均为</a:t>
            </a:r>
            <a:r>
              <a:rPr lang="en-US" altLang="zh-CN" sz="2400" kern="100" dirty="0">
                <a:latin typeface="Times New Roman" panose="02020603050405020304" pitchFamily="18" charset="0"/>
                <a:ea typeface="宋体" panose="02010600030101010101" pitchFamily="2" charset="-122"/>
              </a:rPr>
              <a:t>120°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，炔直线与所在苯环正六边形对角线上的碳原子共线，因而</a:t>
            </a:r>
            <a:r>
              <a:rPr lang="en-US" altLang="zh-CN" sz="2400" kern="100" dirty="0">
                <a:latin typeface="Times New Roman" panose="02020603050405020304" pitchFamily="18" charset="0"/>
                <a:ea typeface="宋体" panose="02010600030101010101" pitchFamily="2" charset="-122"/>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个碳原子和炔基上的</a:t>
            </a:r>
            <a:r>
              <a:rPr lang="en-US" altLang="zh-CN" sz="2400" kern="1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个氢原子共线，即</a:t>
            </a:r>
            <a:r>
              <a:rPr lang="en-US" altLang="zh-CN" sz="2400" kern="100" dirty="0">
                <a:latin typeface="Times New Roman" panose="02020603050405020304" pitchFamily="18" charset="0"/>
                <a:ea typeface="宋体" panose="02010600030101010101" pitchFamily="2" charset="-122"/>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87394" name="Picture 2" descr="133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2170" y="1940257"/>
            <a:ext cx="3084309" cy="22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644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87394"/>
                                        </p:tgtEl>
                                        <p:attrNameLst>
                                          <p:attrName>style.visibility</p:attrName>
                                        </p:attrNameLst>
                                      </p:cBhvr>
                                      <p:to>
                                        <p:strVal val="visible"/>
                                      </p:to>
                                    </p:set>
                                    <p:animEffect transition="in" filter="blinds(horizontal)">
                                      <p:cBhvr>
                                        <p:cTn id="13"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 xmlns:a16="http://schemas.microsoft.com/office/drawing/2014/main" id="{42F66117-1422-E04E-93A0-A3423E0F05D2}"/>
              </a:ext>
            </a:extLst>
          </p:cNvPr>
          <p:cNvSpPr/>
          <p:nvPr/>
        </p:nvSpPr>
        <p:spPr>
          <a:xfrm>
            <a:off x="335360" y="2075374"/>
            <a:ext cx="11449272" cy="3513866"/>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6" name="文本框 5">
            <a:extLst>
              <a:ext uri="{FF2B5EF4-FFF2-40B4-BE49-F238E27FC236}">
                <a16:creationId xmlns="" xmlns:a16="http://schemas.microsoft.com/office/drawing/2014/main" id="{1639F706-5A08-E441-9E43-476613981402}"/>
              </a:ext>
            </a:extLst>
          </p:cNvPr>
          <p:cNvSpPr txBox="1"/>
          <p:nvPr/>
        </p:nvSpPr>
        <p:spPr>
          <a:xfrm>
            <a:off x="2945650" y="1637308"/>
            <a:ext cx="6300700" cy="698204"/>
          </a:xfrm>
          <a:prstGeom prst="rect">
            <a:avLst/>
          </a:prstGeom>
          <a:solidFill>
            <a:schemeClr val="bg1"/>
          </a:solidFill>
          <a:ln w="6350">
            <a:noFill/>
          </a:ln>
        </p:spPr>
        <p:txBody>
          <a:bodyPr wrap="square">
            <a:spAutoFit/>
          </a:bodyPr>
          <a:lstStyle/>
          <a:p>
            <a:pPr algn="ctr">
              <a:lnSpc>
                <a:spcPct val="150000"/>
              </a:lnSpc>
              <a:spcAft>
                <a:spcPts val="0"/>
              </a:spcAft>
            </a:pPr>
            <a:r>
              <a:rPr lang="zh-CN" altLang="zh-CN" sz="3000" b="1" kern="100" dirty="0">
                <a:latin typeface="Times New Roman" panose="02020603050405020304" pitchFamily="18" charset="0"/>
                <a:ea typeface="微软雅黑" panose="020B0503020204020204" pitchFamily="34" charset="-122"/>
                <a:cs typeface="Times New Roman" panose="02020603050405020304" pitchFamily="18" charset="0"/>
              </a:rPr>
              <a:t>判断分子共线、共面原子数目的技巧</a:t>
            </a:r>
            <a:endParaRPr lang="zh-CN" altLang="zh-CN" sz="30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95938" y="2344812"/>
            <a:ext cx="11200124" cy="2977738"/>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熟记基本模型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三个基本面：烯平面</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、羰基平面</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、苯平面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，碳原子均为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两条基准线：炔直线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杂化；苯对角线</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8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直线与平面连接，则直线在这个平面上。如苯乙炔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，所有原子共平面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8841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5513" y="2952060"/>
            <a:ext cx="1036351" cy="69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8088" y="2994415"/>
            <a:ext cx="832176" cy="65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6360" y="3065796"/>
            <a:ext cx="637281" cy="42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1" name="Picture 5" descr="133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651" y="4125951"/>
            <a:ext cx="1113693" cy="48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4879114"/>
            <a:ext cx="1228467" cy="4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51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 xmlns:a16="http://schemas.microsoft.com/office/drawing/2014/main" id="{42F66117-1422-E04E-93A0-A3423E0F05D2}"/>
              </a:ext>
            </a:extLst>
          </p:cNvPr>
          <p:cNvSpPr/>
          <p:nvPr/>
        </p:nvSpPr>
        <p:spPr>
          <a:xfrm>
            <a:off x="335360" y="1723212"/>
            <a:ext cx="11449272" cy="5063787"/>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551384" y="1780695"/>
            <a:ext cx="11089232" cy="5078313"/>
          </a:xfrm>
          <a:prstGeom prst="rect">
            <a:avLst/>
          </a:prstGeom>
        </p:spPr>
        <p:txBody>
          <a:bodyPr wrap="square">
            <a:spAutoFit/>
          </a:bodyPr>
          <a:lstStyle/>
          <a:p>
            <a:pPr>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平面与平面、直线、立体结构连接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审准题目要求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题目要求中常用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可能</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最多</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最少</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所有原子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碳原子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等限制条件。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碳碳单键的旋转</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碳碳单键两端碳原子所连接的基团能以</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为轴旋转。</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恰当拆分复杂分子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观察复杂分子的结构，先找出类似于甲烷、乙烯、乙炔和苯分子的结构，再将对应的空间结构及键的旋转等知识进行迁移即可解决有关原子共面、共线的问题。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a:hlinkClick r:id="rId2"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95256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C267AA83-D616-ED4E-81C0-545EB4398E09}"/>
              </a:ext>
            </a:extLst>
          </p:cNvPr>
          <p:cNvSpPr txBox="1"/>
          <p:nvPr/>
        </p:nvSpPr>
        <p:spPr>
          <a:xfrm>
            <a:off x="3463092" y="2636911"/>
            <a:ext cx="7977440" cy="923330"/>
          </a:xfrm>
          <a:prstGeom prst="rect">
            <a:avLst/>
          </a:prstGeom>
          <a:noFill/>
        </p:spPr>
        <p:txBody>
          <a:bodyPr wrap="square" rtlCol="0" anchor="ctr">
            <a:spAutoFit/>
          </a:bodyPr>
          <a:lstStyle/>
          <a:p>
            <a:pPr algn="dist"/>
            <a:r>
              <a:rPr lang="zh-CN" altLang="zh-CN" sz="5400" b="1" dirty="0">
                <a:solidFill>
                  <a:schemeClr val="bg1"/>
                </a:solidFill>
                <a:latin typeface="微软雅黑" panose="020B0503020204020204" pitchFamily="34" charset="-122"/>
              </a:rPr>
              <a:t>同系物　同分异构体</a:t>
            </a: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a16="http://schemas.microsoft.com/office/drawing/2014/main" xmlns=""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a16="http://schemas.microsoft.com/office/drawing/2014/main" xmlns=""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a16="http://schemas.microsoft.com/office/drawing/2014/main" xmlns=""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考点二</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226784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1337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5135" y="2302272"/>
            <a:ext cx="7681731" cy="414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90000" y="1556792"/>
            <a:ext cx="11412000" cy="577081"/>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同系物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4596532" y="24208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相似</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3" name="矩形 2"/>
          <p:cNvSpPr/>
          <p:nvPr/>
        </p:nvSpPr>
        <p:spPr>
          <a:xfrm>
            <a:off x="4516644" y="2847385"/>
            <a:ext cx="71526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宋体" panose="02010600030101010101" pitchFamily="2" charset="-122"/>
              </a:rPr>
              <a:t>CH</a:t>
            </a:r>
            <a:r>
              <a:rPr lang="en-US" altLang="zh-CN" sz="2400" kern="100" baseline="-25000" dirty="0">
                <a:solidFill>
                  <a:srgbClr val="C00000"/>
                </a:solidFill>
                <a:latin typeface="Times New Roman" panose="02020603050405020304" pitchFamily="18" charset="0"/>
                <a:ea typeface="宋体" panose="02010600030101010101" pitchFamily="2" charset="-122"/>
              </a:rPr>
              <a:t>2</a:t>
            </a:r>
            <a:endParaRPr lang="zh-CN" altLang="en-US" sz="2400" dirty="0">
              <a:solidFill>
                <a:srgbClr val="C00000"/>
              </a:solidFill>
            </a:endParaRPr>
          </a:p>
        </p:txBody>
      </p:sp>
    </p:spTree>
    <p:extLst>
      <p:ext uri="{BB962C8B-B14F-4D97-AF65-F5344CB8AC3E}">
        <p14:creationId xmlns:p14="http://schemas.microsoft.com/office/powerpoint/2010/main" val="37470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2786580"/>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2786580"/>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1559496" y="1358524"/>
            <a:ext cx="10369152" cy="2059410"/>
          </a:xfrm>
          <a:prstGeom prst="rect">
            <a:avLst/>
          </a:prstGeom>
          <a:noFill/>
          <a:ln>
            <a:noFill/>
          </a:ln>
        </p:spPr>
        <p:txBody>
          <a:bodyPr wrap="square">
            <a:spAutoFit/>
          </a:bodyPr>
          <a:lstStyle/>
          <a:p>
            <a:pPr algn="just">
              <a:lnSpc>
                <a:spcPct val="150000"/>
              </a:lnSpc>
            </a:pP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200" kern="100" dirty="0">
                <a:latin typeface="Times New Roman" panose="02020603050405020304" pitchFamily="18" charset="0"/>
                <a:ea typeface="楷体" panose="02010609060101010101" pitchFamily="49" charset="-122"/>
                <a:cs typeface="Courier New" panose="02070309020205020404" pitchFamily="49" charset="0"/>
              </a:rPr>
              <a:t>掌握有机化合物分子中碳原子的成键特点，能正确判断简单有机物分子中原子的空间位置</a:t>
            </a:r>
            <a:r>
              <a:rPr lang="zh-CN" altLang="zh-CN" sz="22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200" kern="100" dirty="0">
                <a:latin typeface="Times New Roman" panose="02020603050405020304" pitchFamily="18" charset="0"/>
                <a:ea typeface="楷体" panose="02010609060101010101" pitchFamily="49" charset="-122"/>
                <a:cs typeface="Courier New" panose="02070309020205020404" pitchFamily="49" charset="0"/>
              </a:rPr>
              <a:t>了解有机化合物的同分异构现象，能判断并正确书写简单有机化合物的同分异构体的结构简式。</a:t>
            </a:r>
          </a:p>
        </p:txBody>
      </p:sp>
      <p:grpSp>
        <p:nvGrpSpPr>
          <p:cNvPr id="2" name="组合 1"/>
          <p:cNvGrpSpPr/>
          <p:nvPr/>
        </p:nvGrpSpPr>
        <p:grpSpPr>
          <a:xfrm>
            <a:off x="919540" y="1662670"/>
            <a:ext cx="517928" cy="1478298"/>
            <a:chOff x="919540" y="1662670"/>
            <a:chExt cx="517928"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9540" y="1792588"/>
              <a:ext cx="517928"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复</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习</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目</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Tree>
    <p:extLst>
      <p:ext uri="{BB962C8B-B14F-4D97-AF65-F5344CB8AC3E}">
        <p14:creationId xmlns:p14="http://schemas.microsoft.com/office/powerpoint/2010/main" val="22672423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484784"/>
            <a:ext cx="11412000" cy="2862322"/>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有机物的同分异构现象和同分异构体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概念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化合物分子式相同、结构不同的现象称为同分异构现象。具有同分异构现象的化合物互为同分异构体。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类型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0466" name="Picture 2" descr="133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970" y="4005064"/>
            <a:ext cx="4894060" cy="24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142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628800"/>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常考官能团异构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037887476"/>
              </p:ext>
            </p:extLst>
          </p:nvPr>
        </p:nvGraphicFramePr>
        <p:xfrm>
          <a:off x="479376" y="2348879"/>
          <a:ext cx="11017224" cy="3672414"/>
        </p:xfrm>
        <a:graphic>
          <a:graphicData uri="http://schemas.openxmlformats.org/drawingml/2006/table">
            <a:tbl>
              <a:tblPr/>
              <a:tblGrid>
                <a:gridCol w="2515945"/>
                <a:gridCol w="2847656"/>
                <a:gridCol w="5653623"/>
              </a:tblGrid>
              <a:tr h="612069">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组成通式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不饱和度</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Ω</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可能的类别异构</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9">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烯烃和环烷烃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9">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baseline="-25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炔烃、二烯烃和环烯烃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9">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zh-CN" sz="2400" kern="100" baseline="-25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饱和一元醇和醚</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9">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饱和一元醛和酮、烯醇等</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9">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baseline="-250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饱和一元羧酸和酯、羟基醛等</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8891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937881"/>
            <a:ext cx="11412000" cy="1131079"/>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3.</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简单有机物同分异构体的书写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烷烃同分异构体的书写：减碳法</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主链由长到短，支链由整到散，位置由心到边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0973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712997"/>
            <a:ext cx="11412000" cy="57708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用碳架结构表示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90000" y="2300679"/>
            <a:ext cx="11412000" cy="3970318"/>
          </a:xfrm>
          <a:prstGeom prst="rect">
            <a:avLst/>
          </a:prstGeom>
        </p:spPr>
        <p:txBody>
          <a:bodyPr>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400" kern="100" dirty="0">
                <a:latin typeface="Times New Roman" panose="02020603050405020304" pitchFamily="18" charset="0"/>
                <a:ea typeface="微软雅黑" panose="020B0503020204020204" pitchFamily="34" charset="-122"/>
              </a:rPr>
              <a:t>C—C—C—C—C—C—C</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endPar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a:latin typeface="宋体" panose="02010600030101010101" pitchFamily="2" charset="-122"/>
              <a:ea typeface="微软雅黑" panose="020B0503020204020204" pitchFamily="34" charset="-122"/>
              <a:cs typeface="Courier New" panose="02070309020205020404" pitchFamily="49" charset="0"/>
            </a:endParaRPr>
          </a:p>
          <a:p>
            <a:pPr algn="just">
              <a:lnSpc>
                <a:spcPct val="300000"/>
              </a:lnSpc>
              <a:spcAft>
                <a:spcPts val="0"/>
              </a:spcAft>
            </a:pP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endPar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a:latin typeface="宋体" panose="02010600030101010101" pitchFamily="2" charset="-122"/>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251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1716" y="2545105"/>
            <a:ext cx="2735258" cy="8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3894" y="2545105"/>
            <a:ext cx="2680618" cy="85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5" y="4080499"/>
            <a:ext cx="2182419" cy="143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7"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61" y="3480896"/>
            <a:ext cx="2182419" cy="146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8"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4298" y="3480896"/>
            <a:ext cx="2182419" cy="146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9" name="Picture 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4080499"/>
            <a:ext cx="2127783" cy="85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20"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5" y="5909701"/>
            <a:ext cx="2098851" cy="85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21" name="Picture 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3760" y="5301208"/>
            <a:ext cx="1662338" cy="146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1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92514"/>
                                        </p:tgtEl>
                                        <p:attrNameLst>
                                          <p:attrName>style.visibility</p:attrName>
                                        </p:attrNameLst>
                                      </p:cBhvr>
                                      <p:to>
                                        <p:strVal val="visible"/>
                                      </p:to>
                                    </p:set>
                                    <p:animEffect transition="in" filter="blinds(horizontal)">
                                      <p:cBhvr>
                                        <p:cTn id="10" dur="500"/>
                                        <p:tgtEl>
                                          <p:spTgt spid="192514"/>
                                        </p:tgtEl>
                                      </p:cBhvr>
                                    </p:animEffect>
                                  </p:childTnLst>
                                </p:cTn>
                              </p:par>
                              <p:par>
                                <p:cTn id="11" presetID="3" presetClass="entr" presetSubtype="10" fill="hold" nodeType="withEffect">
                                  <p:stCondLst>
                                    <p:cond delay="0"/>
                                  </p:stCondLst>
                                  <p:childTnLst>
                                    <p:set>
                                      <p:cBhvr>
                                        <p:cTn id="12" dur="1" fill="hold">
                                          <p:stCondLst>
                                            <p:cond delay="0"/>
                                          </p:stCondLst>
                                        </p:cTn>
                                        <p:tgtEl>
                                          <p:spTgt spid="192515"/>
                                        </p:tgtEl>
                                        <p:attrNameLst>
                                          <p:attrName>style.visibility</p:attrName>
                                        </p:attrNameLst>
                                      </p:cBhvr>
                                      <p:to>
                                        <p:strVal val="visible"/>
                                      </p:to>
                                    </p:set>
                                    <p:animEffect transition="in" filter="blinds(horizontal)">
                                      <p:cBhvr>
                                        <p:cTn id="13" dur="500"/>
                                        <p:tgtEl>
                                          <p:spTgt spid="192515"/>
                                        </p:tgtEl>
                                      </p:cBhvr>
                                    </p:animEffect>
                                  </p:childTnLst>
                                </p:cTn>
                              </p:par>
                              <p:par>
                                <p:cTn id="14" presetID="3" presetClass="entr" presetSubtype="10" fill="hold" nodeType="withEffect">
                                  <p:stCondLst>
                                    <p:cond delay="0"/>
                                  </p:stCondLst>
                                  <p:childTnLst>
                                    <p:set>
                                      <p:cBhvr>
                                        <p:cTn id="15" dur="1" fill="hold">
                                          <p:stCondLst>
                                            <p:cond delay="0"/>
                                          </p:stCondLst>
                                        </p:cTn>
                                        <p:tgtEl>
                                          <p:spTgt spid="192516"/>
                                        </p:tgtEl>
                                        <p:attrNameLst>
                                          <p:attrName>style.visibility</p:attrName>
                                        </p:attrNameLst>
                                      </p:cBhvr>
                                      <p:to>
                                        <p:strVal val="visible"/>
                                      </p:to>
                                    </p:set>
                                    <p:animEffect transition="in" filter="blinds(horizontal)">
                                      <p:cBhvr>
                                        <p:cTn id="16" dur="500"/>
                                        <p:tgtEl>
                                          <p:spTgt spid="192516"/>
                                        </p:tgtEl>
                                      </p:cBhvr>
                                    </p:animEffect>
                                  </p:childTnLst>
                                </p:cTn>
                              </p:par>
                              <p:par>
                                <p:cTn id="17" presetID="3" presetClass="entr" presetSubtype="10" fill="hold" nodeType="withEffect">
                                  <p:stCondLst>
                                    <p:cond delay="0"/>
                                  </p:stCondLst>
                                  <p:childTnLst>
                                    <p:set>
                                      <p:cBhvr>
                                        <p:cTn id="18" dur="1" fill="hold">
                                          <p:stCondLst>
                                            <p:cond delay="0"/>
                                          </p:stCondLst>
                                        </p:cTn>
                                        <p:tgtEl>
                                          <p:spTgt spid="192517"/>
                                        </p:tgtEl>
                                        <p:attrNameLst>
                                          <p:attrName>style.visibility</p:attrName>
                                        </p:attrNameLst>
                                      </p:cBhvr>
                                      <p:to>
                                        <p:strVal val="visible"/>
                                      </p:to>
                                    </p:set>
                                    <p:animEffect transition="in" filter="blinds(horizontal)">
                                      <p:cBhvr>
                                        <p:cTn id="19" dur="500"/>
                                        <p:tgtEl>
                                          <p:spTgt spid="192517"/>
                                        </p:tgtEl>
                                      </p:cBhvr>
                                    </p:animEffect>
                                  </p:childTnLst>
                                </p:cTn>
                              </p:par>
                              <p:par>
                                <p:cTn id="20" presetID="3" presetClass="entr" presetSubtype="10" fill="hold" nodeType="withEffect">
                                  <p:stCondLst>
                                    <p:cond delay="0"/>
                                  </p:stCondLst>
                                  <p:childTnLst>
                                    <p:set>
                                      <p:cBhvr>
                                        <p:cTn id="21" dur="1" fill="hold">
                                          <p:stCondLst>
                                            <p:cond delay="0"/>
                                          </p:stCondLst>
                                        </p:cTn>
                                        <p:tgtEl>
                                          <p:spTgt spid="192518"/>
                                        </p:tgtEl>
                                        <p:attrNameLst>
                                          <p:attrName>style.visibility</p:attrName>
                                        </p:attrNameLst>
                                      </p:cBhvr>
                                      <p:to>
                                        <p:strVal val="visible"/>
                                      </p:to>
                                    </p:set>
                                    <p:animEffect transition="in" filter="blinds(horizontal)">
                                      <p:cBhvr>
                                        <p:cTn id="22" dur="500"/>
                                        <p:tgtEl>
                                          <p:spTgt spid="192518"/>
                                        </p:tgtEl>
                                      </p:cBhvr>
                                    </p:animEffect>
                                  </p:childTnLst>
                                </p:cTn>
                              </p:par>
                              <p:par>
                                <p:cTn id="23" presetID="3" presetClass="entr" presetSubtype="10" fill="hold" nodeType="withEffect">
                                  <p:stCondLst>
                                    <p:cond delay="0"/>
                                  </p:stCondLst>
                                  <p:childTnLst>
                                    <p:set>
                                      <p:cBhvr>
                                        <p:cTn id="24" dur="1" fill="hold">
                                          <p:stCondLst>
                                            <p:cond delay="0"/>
                                          </p:stCondLst>
                                        </p:cTn>
                                        <p:tgtEl>
                                          <p:spTgt spid="192519"/>
                                        </p:tgtEl>
                                        <p:attrNameLst>
                                          <p:attrName>style.visibility</p:attrName>
                                        </p:attrNameLst>
                                      </p:cBhvr>
                                      <p:to>
                                        <p:strVal val="visible"/>
                                      </p:to>
                                    </p:set>
                                    <p:animEffect transition="in" filter="blinds(horizontal)">
                                      <p:cBhvr>
                                        <p:cTn id="25" dur="500"/>
                                        <p:tgtEl>
                                          <p:spTgt spid="192519"/>
                                        </p:tgtEl>
                                      </p:cBhvr>
                                    </p:animEffect>
                                  </p:childTnLst>
                                </p:cTn>
                              </p:par>
                              <p:par>
                                <p:cTn id="26" presetID="3" presetClass="entr" presetSubtype="10" fill="hold" nodeType="withEffect">
                                  <p:stCondLst>
                                    <p:cond delay="0"/>
                                  </p:stCondLst>
                                  <p:childTnLst>
                                    <p:set>
                                      <p:cBhvr>
                                        <p:cTn id="27" dur="1" fill="hold">
                                          <p:stCondLst>
                                            <p:cond delay="0"/>
                                          </p:stCondLst>
                                        </p:cTn>
                                        <p:tgtEl>
                                          <p:spTgt spid="192520"/>
                                        </p:tgtEl>
                                        <p:attrNameLst>
                                          <p:attrName>style.visibility</p:attrName>
                                        </p:attrNameLst>
                                      </p:cBhvr>
                                      <p:to>
                                        <p:strVal val="visible"/>
                                      </p:to>
                                    </p:set>
                                    <p:animEffect transition="in" filter="blinds(horizontal)">
                                      <p:cBhvr>
                                        <p:cTn id="28" dur="500"/>
                                        <p:tgtEl>
                                          <p:spTgt spid="192520"/>
                                        </p:tgtEl>
                                      </p:cBhvr>
                                    </p:animEffect>
                                  </p:childTnLst>
                                </p:cTn>
                              </p:par>
                              <p:par>
                                <p:cTn id="29" presetID="3" presetClass="entr" presetSubtype="10" fill="hold" nodeType="withEffect">
                                  <p:stCondLst>
                                    <p:cond delay="0"/>
                                  </p:stCondLst>
                                  <p:childTnLst>
                                    <p:set>
                                      <p:cBhvr>
                                        <p:cTn id="30" dur="1" fill="hold">
                                          <p:stCondLst>
                                            <p:cond delay="0"/>
                                          </p:stCondLst>
                                        </p:cTn>
                                        <p:tgtEl>
                                          <p:spTgt spid="192521"/>
                                        </p:tgtEl>
                                        <p:attrNameLst>
                                          <p:attrName>style.visibility</p:attrName>
                                        </p:attrNameLst>
                                      </p:cBhvr>
                                      <p:to>
                                        <p:strVal val="visible"/>
                                      </p:to>
                                    </p:set>
                                    <p:animEffect transition="in" filter="blinds(horizontal)">
                                      <p:cBhvr>
                                        <p:cTn id="31"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840756"/>
            <a:ext cx="1141200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烯烃、炔烃同分异构体的书写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顺序：碳架异构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位置异构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官能团异构。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技巧：烷烃邻碳去氢，烷烃邻碳上各去一个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可变成烯烃、邻碳上各去两个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可变成炔烃。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80153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712997"/>
            <a:ext cx="11412000" cy="577081"/>
          </a:xfrm>
          <a:prstGeom prst="rect">
            <a:avLst/>
          </a:prstGeom>
        </p:spPr>
        <p:txBody>
          <a:bodyPr wrap="square">
            <a:spAutoFit/>
          </a:bodyPr>
          <a:lstStyle/>
          <a:p>
            <a:pPr algn="just">
              <a:lnSpc>
                <a:spcPct val="150000"/>
              </a:lnSpc>
              <a:spcAft>
                <a:spcPts val="0"/>
              </a:spcAft>
            </a:pP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分别写出碳原子数为</a:t>
            </a: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的烯烃、炔烃的同分异构体。</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90000" y="2551837"/>
            <a:ext cx="11412000" cy="1200329"/>
          </a:xfrm>
          <a:prstGeom prst="rect">
            <a:avLst/>
          </a:prstGeom>
        </p:spPr>
        <p:txBody>
          <a:bodyPr>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烯烃：</a:t>
            </a:r>
            <a:r>
              <a:rPr lang="en-US" altLang="zh-CN" sz="2400" kern="100" dirty="0">
                <a:latin typeface="Times New Roman" panose="02020603050405020304" pitchFamily="18" charset="0"/>
                <a:ea typeface="黑体" panose="02010609060101010101" pitchFamily="49" charset="-122"/>
              </a:rPr>
              <a:t>CH</a:t>
            </a:r>
            <a:r>
              <a:rPr lang="en-US" altLang="zh-CN" sz="2400" kern="100" baseline="-25000" dirty="0">
                <a:latin typeface="Times New Roman" panose="02020603050405020304" pitchFamily="18" charset="0"/>
                <a:ea typeface="黑体" panose="02010609060101010101" pitchFamily="49" charset="-122"/>
              </a:rPr>
              <a:t>2</a:t>
            </a:r>
            <a:r>
              <a:rPr lang="en-US" altLang="zh-CN" sz="2400" kern="100" spc="-80" dirty="0">
                <a:latin typeface="Times New Roman" panose="02020603050405020304" pitchFamily="18" charset="0"/>
                <a:ea typeface="黑体" panose="02010609060101010101" pitchFamily="49" charset="-122"/>
              </a:rPr>
              <a:t>=</a:t>
            </a:r>
            <a:r>
              <a:rPr lang="en-US" altLang="zh-CN" sz="2400" kern="100" dirty="0">
                <a:latin typeface="Times New Roman" panose="02020603050405020304" pitchFamily="18" charset="0"/>
                <a:ea typeface="黑体" panose="02010609060101010101" pitchFamily="49" charset="-122"/>
              </a:rPr>
              <a:t>=CH—CH</a:t>
            </a:r>
            <a:r>
              <a:rPr lang="en-US" altLang="zh-CN" sz="2400" kern="100" baseline="-25000" dirty="0">
                <a:latin typeface="Times New Roman" panose="02020603050405020304" pitchFamily="18" charset="0"/>
                <a:ea typeface="黑体" panose="02010609060101010101" pitchFamily="49" charset="-122"/>
              </a:rPr>
              <a:t>2</a:t>
            </a:r>
            <a:r>
              <a:rPr lang="en-US" altLang="zh-CN" sz="2400" kern="100" dirty="0">
                <a:latin typeface="Times New Roman" panose="02020603050405020304" pitchFamily="18" charset="0"/>
                <a:ea typeface="黑体" panose="02010609060101010101" pitchFamily="49" charset="-122"/>
              </a:rPr>
              <a:t>CH</a:t>
            </a:r>
            <a:r>
              <a:rPr lang="en-US" altLang="zh-CN" sz="2400" kern="100" baseline="-25000" dirty="0">
                <a:latin typeface="Times New Roman" panose="02020603050405020304" pitchFamily="18" charset="0"/>
                <a:ea typeface="黑体" panose="02010609060101010101" pitchFamily="49" charset="-122"/>
              </a:rPr>
              <a:t>3</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rPr>
              <a:t>CH</a:t>
            </a:r>
            <a:r>
              <a:rPr lang="en-US" altLang="zh-CN" sz="2400" kern="100" baseline="-25000" dirty="0">
                <a:latin typeface="Times New Roman" panose="02020603050405020304" pitchFamily="18" charset="0"/>
                <a:ea typeface="黑体" panose="02010609060101010101" pitchFamily="49" charset="-122"/>
              </a:rPr>
              <a:t>3</a:t>
            </a:r>
            <a:r>
              <a:rPr lang="en-US" altLang="zh-CN" sz="2400" kern="100" dirty="0">
                <a:latin typeface="Times New Roman" panose="02020603050405020304" pitchFamily="18" charset="0"/>
                <a:ea typeface="黑体" panose="02010609060101010101" pitchFamily="49" charset="-122"/>
              </a:rPr>
              <a:t>CH</a:t>
            </a:r>
            <a:r>
              <a:rPr lang="en-US" altLang="zh-CN" sz="2400" kern="100" spc="-80" dirty="0">
                <a:latin typeface="Times New Roman" panose="02020603050405020304" pitchFamily="18" charset="0"/>
                <a:ea typeface="黑体" panose="02010609060101010101" pitchFamily="49" charset="-122"/>
              </a:rPr>
              <a:t>=</a:t>
            </a:r>
            <a:r>
              <a:rPr lang="en-US" altLang="zh-CN" sz="2400" kern="100" dirty="0">
                <a:latin typeface="Times New Roman" panose="02020603050405020304" pitchFamily="18" charset="0"/>
                <a:ea typeface="黑体" panose="02010609060101010101" pitchFamily="49" charset="-122"/>
              </a:rPr>
              <a:t>=CHCH</a:t>
            </a:r>
            <a:r>
              <a:rPr lang="en-US" altLang="zh-CN" sz="2400" kern="100" baseline="-25000" dirty="0">
                <a:latin typeface="Times New Roman" panose="02020603050405020304" pitchFamily="18" charset="0"/>
                <a:ea typeface="黑体" panose="02010609060101010101" pitchFamily="49" charset="-122"/>
              </a:rPr>
              <a:t>3</a:t>
            </a:r>
            <a:r>
              <a:rPr lang="zh-CN" altLang="zh-CN" sz="24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黑体" panose="02010609060101010101" pitchFamily="49" charset="-122"/>
                <a:cs typeface="Times New Roman" panose="02020603050405020304" pitchFamily="18" charset="0"/>
              </a:rPr>
              <a:t>炔烃</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CCH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CH</a:t>
            </a: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CCH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a:extLst>
              <a:ext uri="{FF2B5EF4-FFF2-40B4-BE49-F238E27FC236}">
                <a16:creationId xmlns="" xmlns:a16="http://schemas.microsoft.com/office/drawing/2014/main" id="{574E7DD6-E482-894D-9E46-D2B62C9ED9EC}"/>
              </a:ext>
            </a:extLst>
          </p:cNvPr>
          <p:cNvGrpSpPr/>
          <p:nvPr/>
        </p:nvGrpSpPr>
        <p:grpSpPr>
          <a:xfrm>
            <a:off x="516000" y="3861048"/>
            <a:ext cx="11160000" cy="2808312"/>
            <a:chOff x="792914" y="3925222"/>
            <a:chExt cx="11160000" cy="2808312"/>
          </a:xfrm>
        </p:grpSpPr>
        <p:sp>
          <p:nvSpPr>
            <p:cNvPr id="9" name="圆角矩形 8">
              <a:extLst>
                <a:ext uri="{FF2B5EF4-FFF2-40B4-BE49-F238E27FC236}">
                  <a16:creationId xmlns="" xmlns:a16="http://schemas.microsoft.com/office/drawing/2014/main" id="{E0791A29-2CB4-2744-96C1-EA2037B165CE}"/>
                </a:ext>
              </a:extLst>
            </p:cNvPr>
            <p:cNvSpPr/>
            <p:nvPr/>
          </p:nvSpPr>
          <p:spPr>
            <a:xfrm>
              <a:off x="792914" y="4038112"/>
              <a:ext cx="11160000" cy="2695422"/>
            </a:xfrm>
            <a:prstGeom prst="roundRect">
              <a:avLst>
                <a:gd name="adj" fmla="val 25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9353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2274" y="2331438"/>
            <a:ext cx="1619742" cy="79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39" name="Picture 3" descr="133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195" y="4130917"/>
            <a:ext cx="5101611" cy="246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6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3538"/>
                                        </p:tgtEl>
                                        <p:attrNameLst>
                                          <p:attrName>style.visibility</p:attrName>
                                        </p:attrNameLst>
                                      </p:cBhvr>
                                      <p:to>
                                        <p:strVal val="visible"/>
                                      </p:to>
                                    </p:set>
                                    <p:animEffect transition="in" filter="blinds(horizontal)">
                                      <p:cBhvr>
                                        <p:cTn id="10" dur="500"/>
                                        <p:tgtEl>
                                          <p:spTgt spid="1935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193539"/>
                                        </p:tgtEl>
                                        <p:attrNameLst>
                                          <p:attrName>style.visibility</p:attrName>
                                        </p:attrNameLst>
                                      </p:cBhvr>
                                      <p:to>
                                        <p:strVal val="visible"/>
                                      </p:to>
                                    </p:set>
                                    <p:animEffect transition="in" filter="blinds(horizontal)">
                                      <p:cBhvr>
                                        <p:cTn id="23" dur="5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712997"/>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苯的同系物同分异构体的书写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支链由整到散，苯环上排列按邻、间、对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由集中到分散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书写。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37619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743923"/>
            <a:ext cx="2321624" cy="168507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a:t>
            </a:r>
            <a:r>
              <a:rPr lang="en-US" altLang="zh-CN" sz="2400" kern="100" dirty="0">
                <a:latin typeface="Times New Roman" panose="02020603050405020304" pitchFamily="18" charset="0"/>
                <a:ea typeface="微软雅黑" panose="020B0503020204020204" pitchFamily="34" charset="-122"/>
              </a:rPr>
              <a:t>C</a:t>
            </a:r>
            <a:r>
              <a:rPr lang="en-US" altLang="zh-CN" sz="2400" kern="100" baseline="-25000" dirty="0">
                <a:latin typeface="Times New Roman" panose="02020603050405020304" pitchFamily="18" charset="0"/>
                <a:ea typeface="微软雅黑" panose="020B0503020204020204" pitchFamily="34" charset="-122"/>
              </a:rPr>
              <a:t>9</a:t>
            </a:r>
            <a:r>
              <a:rPr lang="en-US" altLang="zh-CN" sz="2400" kern="100" dirty="0">
                <a:latin typeface="Times New Roman" panose="02020603050405020304" pitchFamily="18" charset="0"/>
                <a:ea typeface="微软雅黑" panose="020B0503020204020204" pitchFamily="34" charset="-122"/>
              </a:rPr>
              <a:t>H</a:t>
            </a:r>
            <a:r>
              <a:rPr lang="en-US" altLang="zh-CN" sz="2400" kern="100" baseline="-25000" dirty="0">
                <a:latin typeface="Times New Roman" panose="02020603050405020304" pitchFamily="18" charset="0"/>
                <a:ea typeface="微软雅黑" panose="020B0503020204020204" pitchFamily="34" charset="-122"/>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的含有苯环的同分异构体。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933082617"/>
              </p:ext>
            </p:extLst>
          </p:nvPr>
        </p:nvGraphicFramePr>
        <p:xfrm>
          <a:off x="3000280" y="1731600"/>
          <a:ext cx="8784352" cy="4937760"/>
        </p:xfrm>
        <a:graphic>
          <a:graphicData uri="http://schemas.openxmlformats.org/drawingml/2006/table">
            <a:tbl>
              <a:tblPr/>
              <a:tblGrid>
                <a:gridCol w="1943592"/>
                <a:gridCol w="6840760"/>
              </a:tblGrid>
              <a:tr h="31081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同分异构体的结构简式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429">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一元取代物</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p>
                    <a:p>
                      <a:pPr algn="l">
                        <a:lnSpc>
                          <a:spcPct val="150000"/>
                        </a:lnSpc>
                        <a:spcAft>
                          <a:spcPts val="0"/>
                        </a:spcAf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049">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二元取代</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物</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邻、间、对</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049">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三元取代</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物</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连、偏、均</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456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1295" y="2600821"/>
            <a:ext cx="1866016" cy="5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3"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8951" y="2602419"/>
            <a:ext cx="1152463" cy="5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1080" y="3860779"/>
            <a:ext cx="1129260" cy="10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1529" y="3860779"/>
            <a:ext cx="1108635" cy="10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43789" y="3463350"/>
            <a:ext cx="1085431" cy="146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7"/>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7112" y="5509144"/>
            <a:ext cx="997767" cy="10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8" name="Picture 8"/>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9530" y="5065694"/>
            <a:ext cx="953939" cy="148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9" name="Picture 9"/>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70285" y="5398281"/>
            <a:ext cx="1374187" cy="11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41017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blinds(horizontal)">
                                      <p:cBhvr>
                                        <p:cTn id="7" dur="500"/>
                                        <p:tgtEl>
                                          <p:spTgt spid="1945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64"/>
                                        </p:tgtEl>
                                        <p:attrNameLst>
                                          <p:attrName>style.visibility</p:attrName>
                                        </p:attrNameLst>
                                      </p:cBhvr>
                                      <p:to>
                                        <p:strVal val="visible"/>
                                      </p:to>
                                    </p:set>
                                    <p:animEffect transition="in" filter="blinds(horizontal)">
                                      <p:cBhvr>
                                        <p:cTn id="12" dur="500"/>
                                        <p:tgtEl>
                                          <p:spTgt spid="1945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65"/>
                                        </p:tgtEl>
                                        <p:attrNameLst>
                                          <p:attrName>style.visibility</p:attrName>
                                        </p:attrNameLst>
                                      </p:cBhvr>
                                      <p:to>
                                        <p:strVal val="visible"/>
                                      </p:to>
                                    </p:set>
                                    <p:animEffect transition="in" filter="blinds(horizontal)">
                                      <p:cBhvr>
                                        <p:cTn id="17" dur="500"/>
                                        <p:tgtEl>
                                          <p:spTgt spid="1945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66"/>
                                        </p:tgtEl>
                                        <p:attrNameLst>
                                          <p:attrName>style.visibility</p:attrName>
                                        </p:attrNameLst>
                                      </p:cBhvr>
                                      <p:to>
                                        <p:strVal val="visible"/>
                                      </p:to>
                                    </p:set>
                                    <p:animEffect transition="in" filter="blinds(horizontal)">
                                      <p:cBhvr>
                                        <p:cTn id="22" dur="500"/>
                                        <p:tgtEl>
                                          <p:spTgt spid="1945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67"/>
                                        </p:tgtEl>
                                        <p:attrNameLst>
                                          <p:attrName>style.visibility</p:attrName>
                                        </p:attrNameLst>
                                      </p:cBhvr>
                                      <p:to>
                                        <p:strVal val="visible"/>
                                      </p:to>
                                    </p:set>
                                    <p:animEffect transition="in" filter="blinds(horizontal)">
                                      <p:cBhvr>
                                        <p:cTn id="27" dur="500"/>
                                        <p:tgtEl>
                                          <p:spTgt spid="1945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68"/>
                                        </p:tgtEl>
                                        <p:attrNameLst>
                                          <p:attrName>style.visibility</p:attrName>
                                        </p:attrNameLst>
                                      </p:cBhvr>
                                      <p:to>
                                        <p:strVal val="visible"/>
                                      </p:to>
                                    </p:set>
                                    <p:animEffect transition="in" filter="blinds(horizontal)">
                                      <p:cBhvr>
                                        <p:cTn id="32" dur="500"/>
                                        <p:tgtEl>
                                          <p:spTgt spid="19456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569"/>
                                        </p:tgtEl>
                                        <p:attrNameLst>
                                          <p:attrName>style.visibility</p:attrName>
                                        </p:attrNameLst>
                                      </p:cBhvr>
                                      <p:to>
                                        <p:strVal val="visible"/>
                                      </p:to>
                                    </p:set>
                                    <p:animEffect transition="in" filter="blinds(horizontal)">
                                      <p:cBhvr>
                                        <p:cTn id="37" dur="500"/>
                                        <p:tgtEl>
                                          <p:spTgt spid="194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 xmlns:a16="http://schemas.microsoft.com/office/drawing/2014/main" id="{42F66117-1422-E04E-93A0-A3423E0F05D2}"/>
              </a:ext>
            </a:extLst>
          </p:cNvPr>
          <p:cNvSpPr/>
          <p:nvPr/>
        </p:nvSpPr>
        <p:spPr>
          <a:xfrm>
            <a:off x="335360" y="2301861"/>
            <a:ext cx="11449272" cy="4079467"/>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 xmlns:a16="http://schemas.microsoft.com/office/drawing/2014/main" id="{1639F706-5A08-E441-9E43-476613981402}"/>
              </a:ext>
            </a:extLst>
          </p:cNvPr>
          <p:cNvSpPr txBox="1"/>
          <p:nvPr/>
        </p:nvSpPr>
        <p:spPr>
          <a:xfrm>
            <a:off x="3872753" y="1999303"/>
            <a:ext cx="4446494" cy="553998"/>
          </a:xfrm>
          <a:prstGeom prst="rect">
            <a:avLst/>
          </a:prstGeom>
          <a:solidFill>
            <a:schemeClr val="bg1"/>
          </a:solidFill>
          <a:ln w="6350">
            <a:noFill/>
          </a:ln>
        </p:spPr>
        <p:txBody>
          <a:bodyPr wrap="square">
            <a:spAutoFit/>
          </a:bodyPr>
          <a:lstStyle/>
          <a:p>
            <a:pPr algn="ctr">
              <a:tabLst>
                <a:tab pos="2430780" algn="l"/>
              </a:tabLst>
            </a:pPr>
            <a:r>
              <a:rPr lang="zh-CN" altLang="zh-CN" sz="3000" b="1" kern="100" dirty="0">
                <a:latin typeface="Times New Roman" panose="02020603050405020304" pitchFamily="18" charset="0"/>
                <a:ea typeface="微软雅黑" panose="020B0503020204020204" pitchFamily="34" charset="-122"/>
                <a:cs typeface="Times New Roman" panose="02020603050405020304" pitchFamily="18" charset="0"/>
              </a:rPr>
              <a:t>苯环上引入取代基的分析</a:t>
            </a:r>
          </a:p>
        </p:txBody>
      </p:sp>
      <p:sp>
        <p:nvSpPr>
          <p:cNvPr id="5" name="矩形 4"/>
          <p:cNvSpPr/>
          <p:nvPr/>
        </p:nvSpPr>
        <p:spPr>
          <a:xfrm>
            <a:off x="551384" y="2538770"/>
            <a:ext cx="11089232" cy="1754326"/>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苯环上有两个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相同或不同的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取代基时，有邻、间、对三种位置。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苯环上有三个取代基时，有下列几种情况：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同种取代基，分析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见</a:t>
            </a: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右</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51384" y="4264203"/>
            <a:ext cx="4968552" cy="168507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为母体引入第三个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时，均与前面重复，体会</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定过不移</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的运用。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5586" name="Picture 2" descr="134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7371" y="3158755"/>
            <a:ext cx="4137181" cy="263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94519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 xmlns:a16="http://schemas.microsoft.com/office/drawing/2014/main" id="{42F66117-1422-E04E-93A0-A3423E0F05D2}"/>
              </a:ext>
            </a:extLst>
          </p:cNvPr>
          <p:cNvSpPr/>
          <p:nvPr/>
        </p:nvSpPr>
        <p:spPr>
          <a:xfrm>
            <a:off x="335360" y="2013829"/>
            <a:ext cx="11449272" cy="4367499"/>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551384" y="2132856"/>
            <a:ext cx="11089232" cy="600164"/>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两种</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宋体" panose="02010600030101010101" pitchFamily="2" charset="-122"/>
                <a:ea typeface="GBK_S"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代替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取代基，分析如下图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6610" name="Picture 2" descr="134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3787" y="2950996"/>
            <a:ext cx="4484426" cy="290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203931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3816424"/>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3816424"/>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组合 1"/>
          <p:cNvGrpSpPr/>
          <p:nvPr/>
        </p:nvGrpSpPr>
        <p:grpSpPr>
          <a:xfrm>
            <a:off x="964484" y="1662670"/>
            <a:ext cx="438282" cy="1478298"/>
            <a:chOff x="964484" y="1662670"/>
            <a:chExt cx="438282"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4484" y="1792588"/>
              <a:ext cx="428040"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内</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容</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索</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引</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
        <p:nvSpPr>
          <p:cNvPr id="7" name="文本框 6">
            <a:hlinkClick r:id="rId2" action="ppaction://hlinksldjump"/>
          </p:cNvPr>
          <p:cNvSpPr txBox="1"/>
          <p:nvPr/>
        </p:nvSpPr>
        <p:spPr>
          <a:xfrm>
            <a:off x="2703021" y="1330923"/>
            <a:ext cx="6273299"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a:t>
            </a:r>
            <a:r>
              <a:rPr lang="zh-CN" altLang="zh-CN" sz="2600" kern="100" dirty="0">
                <a:latin typeface="黑体" panose="02010609060101010101" pitchFamily="49" charset="-122"/>
                <a:ea typeface="黑体" panose="02010609060101010101" pitchFamily="49" charset="-122"/>
                <a:cs typeface="Times New Roman" panose="02020603050405020304" pitchFamily="18" charset="0"/>
              </a:rPr>
              <a:t>一</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　　</a:t>
            </a:r>
            <a:r>
              <a:rPr lang="zh-CN" altLang="zh-CN" sz="2600" kern="100" dirty="0" smtClean="0">
                <a:latin typeface="黑体" panose="02010609060101010101" pitchFamily="49" charset="-122"/>
                <a:ea typeface="黑体" panose="02010609060101010101" pitchFamily="49" charset="-122"/>
                <a:cs typeface="Times New Roman" panose="02020603050405020304" pitchFamily="18" charset="0"/>
              </a:rPr>
              <a:t>有机化合物</a:t>
            </a:r>
            <a:r>
              <a:rPr lang="zh-CN" altLang="zh-CN" sz="2600" kern="100" dirty="0">
                <a:latin typeface="黑体" panose="02010609060101010101" pitchFamily="49" charset="-122"/>
                <a:ea typeface="黑体" panose="02010609060101010101" pitchFamily="49" charset="-122"/>
                <a:cs typeface="Times New Roman" panose="02020603050405020304" pitchFamily="18" charset="0"/>
              </a:rPr>
              <a:t>的空间结构</a:t>
            </a:r>
          </a:p>
        </p:txBody>
      </p:sp>
      <p:sp>
        <p:nvSpPr>
          <p:cNvPr id="8" name="文本框 7">
            <a:hlinkClick r:id="rId3" action="ppaction://hlinksldjump"/>
          </p:cNvPr>
          <p:cNvSpPr txBox="1"/>
          <p:nvPr/>
        </p:nvSpPr>
        <p:spPr>
          <a:xfrm>
            <a:off x="2703021" y="2252897"/>
            <a:ext cx="4939937"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考点二　　</a:t>
            </a:r>
            <a:r>
              <a:rPr lang="zh-CN" altLang="zh-CN" sz="2600" kern="100" dirty="0">
                <a:latin typeface="黑体" panose="02010609060101010101" pitchFamily="49" charset="-122"/>
                <a:ea typeface="黑体" panose="02010609060101010101" pitchFamily="49" charset="-122"/>
                <a:cs typeface="Times New Roman" panose="02020603050405020304" pitchFamily="18" charset="0"/>
              </a:rPr>
              <a:t>同系物　同分异构体</a:t>
            </a:r>
          </a:p>
        </p:txBody>
      </p:sp>
      <p:sp>
        <p:nvSpPr>
          <p:cNvPr id="11" name="文本框 10">
            <a:hlinkClick r:id="rId4" action="ppaction://hlinksldjump"/>
          </p:cNvPr>
          <p:cNvSpPr txBox="1"/>
          <p:nvPr/>
        </p:nvSpPr>
        <p:spPr>
          <a:xfrm>
            <a:off x="2703021" y="3174871"/>
            <a:ext cx="4939938" cy="492443"/>
          </a:xfrm>
          <a:prstGeom prst="rect">
            <a:avLst/>
          </a:prstGeom>
          <a:noFill/>
          <a:ln>
            <a:noFill/>
          </a:ln>
        </p:spPr>
        <p:txBody>
          <a:bodyPr wrap="square" rtlCol="0">
            <a:spAutoFit/>
          </a:bodyPr>
          <a:lstStyle/>
          <a:p>
            <a:pPr defTabSz="914103"/>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练</a:t>
            </a:r>
            <a:r>
              <a:rPr lang="zh-CN" altLang="en-US" sz="2600" kern="100">
                <a:latin typeface="黑体" panose="02010609060101010101" pitchFamily="49" charset="-122"/>
                <a:ea typeface="黑体" panose="02010609060101010101" pitchFamily="49" charset="-122"/>
                <a:cs typeface="Times New Roman" panose="02020603050405020304" pitchFamily="18" charset="0"/>
              </a:rPr>
              <a:t>真</a:t>
            </a:r>
            <a:r>
              <a:rPr lang="zh-CN" altLang="en-US" sz="2600" kern="100" smtClean="0">
                <a:latin typeface="黑体" panose="02010609060101010101" pitchFamily="49" charset="-122"/>
                <a:ea typeface="黑体" panose="02010609060101010101" pitchFamily="49" charset="-122"/>
                <a:cs typeface="Times New Roman" panose="02020603050405020304" pitchFamily="18" charset="0"/>
              </a:rPr>
              <a:t>题　　明</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考</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向</a:t>
            </a:r>
          </a:p>
        </p:txBody>
      </p:sp>
      <p:sp>
        <p:nvSpPr>
          <p:cNvPr id="12" name="文本框 11">
            <a:hlinkClick r:id="rId5" action="ppaction://hlinksldjump"/>
          </p:cNvPr>
          <p:cNvSpPr txBox="1"/>
          <p:nvPr/>
        </p:nvSpPr>
        <p:spPr>
          <a:xfrm>
            <a:off x="2703021" y="4096844"/>
            <a:ext cx="4919474" cy="492443"/>
          </a:xfrm>
          <a:prstGeom prst="rect">
            <a:avLst/>
          </a:prstGeom>
          <a:noFill/>
          <a:ln>
            <a:noFill/>
          </a:ln>
        </p:spPr>
        <p:txBody>
          <a:bodyPr wrap="square" rtlCol="0">
            <a:spAutoFit/>
          </a:bodyPr>
          <a:lstStyle/>
          <a:p>
            <a:pPr defTabSz="914103"/>
            <a:r>
              <a:rPr lang="zh-CN" altLang="en-US" sz="2600" dirty="0">
                <a:ln>
                  <a:solidFill>
                    <a:srgbClr val="0E59EE"/>
                  </a:solidFill>
                </a:ln>
                <a:solidFill>
                  <a:srgbClr val="2B6FA6"/>
                </a:solidFill>
                <a:latin typeface="黑体" panose="02010609060101010101" pitchFamily="49" charset="-122"/>
                <a:ea typeface="黑体" panose="02010609060101010101" pitchFamily="49" charset="-122"/>
              </a:rPr>
              <a:t>课时精练</a:t>
            </a:r>
          </a:p>
        </p:txBody>
      </p:sp>
    </p:spTree>
    <p:extLst>
      <p:ext uri="{BB962C8B-B14F-4D97-AF65-F5344CB8AC3E}">
        <p14:creationId xmlns:p14="http://schemas.microsoft.com/office/powerpoint/2010/main" val="36361690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 xmlns:a16="http://schemas.microsoft.com/office/drawing/2014/main" id="{42F66117-1422-E04E-93A0-A3423E0F05D2}"/>
              </a:ext>
            </a:extLst>
          </p:cNvPr>
          <p:cNvSpPr/>
          <p:nvPr/>
        </p:nvSpPr>
        <p:spPr>
          <a:xfrm>
            <a:off x="335360" y="2060848"/>
            <a:ext cx="11449272" cy="4151475"/>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551384" y="2179875"/>
            <a:ext cx="11089232" cy="600164"/>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宋体" panose="02010600030101010101" pitchFamily="2" charset="-122"/>
                <a:ea typeface="GBK_S" panose="03000509000000000000" pitchFamily="65"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代替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取代基，分析如下图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7634" name="Picture 2" descr="134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3006" y="2757260"/>
            <a:ext cx="5005989" cy="319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243164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793865"/>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有含氧官能团的有机物同分异构体的书写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一般按类别异构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分好类别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碳架异构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位置异构的顺序书写。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38997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884874"/>
            <a:ext cx="11412000" cy="577081"/>
          </a:xfrm>
          <a:prstGeom prst="rect">
            <a:avLst/>
          </a:prstGeom>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写出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只写出碳骨架和官能团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390000" y="2780229"/>
            <a:ext cx="11412000" cy="2520979"/>
            <a:chOff x="390000" y="2420888"/>
            <a:chExt cx="11412000" cy="2520979"/>
          </a:xfrm>
        </p:grpSpPr>
        <p:sp>
          <p:nvSpPr>
            <p:cNvPr id="3" name="矩形 2"/>
            <p:cNvSpPr/>
            <p:nvPr/>
          </p:nvSpPr>
          <p:spPr>
            <a:xfrm>
              <a:off x="390000" y="2776094"/>
              <a:ext cx="11412000" cy="1754326"/>
            </a:xfrm>
            <a:prstGeom prst="rect">
              <a:avLst/>
            </a:prstGeom>
          </p:spPr>
          <p:txBody>
            <a:bodyPr>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rPr>
                <a:t>答案　</a:t>
              </a:r>
              <a:r>
                <a:rPr lang="en-US" altLang="zh-CN" sz="2400" kern="100" dirty="0" smtClean="0">
                  <a:solidFill>
                    <a:srgbClr val="C00000"/>
                  </a:solidFill>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rPr>
                <a:t>、</a:t>
              </a:r>
              <a:r>
                <a:rPr lang="en-US" altLang="zh-CN" sz="2400" kern="100" dirty="0" smtClean="0">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rPr>
                <a:t>、</a:t>
              </a:r>
              <a:r>
                <a:rPr lang="en-US" altLang="zh-CN" sz="2400" kern="100" dirty="0" smtClean="0">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rPr>
                <a:t>、</a:t>
              </a:r>
              <a:r>
                <a:rPr lang="en-US" altLang="zh-CN" sz="2400" kern="100" dirty="0" smtClean="0">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rPr>
                <a:t>、</a:t>
              </a:r>
              <a:r>
                <a:rPr lang="en-US" altLang="zh-CN" sz="2400" kern="100" dirty="0">
                  <a:latin typeface="Times New Roman" panose="02020603050405020304" pitchFamily="18" charset="0"/>
                  <a:ea typeface="微软雅黑" panose="020B0503020204020204" pitchFamily="34" charset="-122"/>
                </a:rPr>
                <a:t>C—O—C—C—C</a:t>
              </a:r>
              <a:r>
                <a:rPr lang="zh-CN" altLang="zh-CN" sz="2400" kern="100" dirty="0" smtClean="0">
                  <a:latin typeface="Times New Roman" panose="02020603050405020304" pitchFamily="18" charset="0"/>
                  <a:ea typeface="微软雅黑" panose="020B0503020204020204" pitchFamily="34" charset="-122"/>
                </a:rPr>
                <a:t>、</a:t>
              </a:r>
              <a:endParaRPr lang="en-US" altLang="zh-CN" sz="2400" kern="100" dirty="0" smtClean="0">
                <a:latin typeface="Times New Roman" panose="02020603050405020304" pitchFamily="18" charset="0"/>
                <a:ea typeface="微软雅黑" panose="020B0503020204020204" pitchFamily="34" charset="-122"/>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rPr>
                <a:t>、</a:t>
              </a:r>
              <a:r>
                <a:rPr lang="en-US" altLang="zh-CN" sz="2400" kern="100" dirty="0" smtClean="0">
                  <a:latin typeface="Times New Roman" panose="02020603050405020304" pitchFamily="18" charset="0"/>
                  <a:ea typeface="微软雅黑" panose="020B0503020204020204" pitchFamily="34" charset="-122"/>
                </a:rPr>
                <a:t>C—C—O—C—C</a:t>
              </a:r>
              <a:endParaRPr lang="zh-CN" altLang="zh-CN" sz="1050" kern="100" dirty="0">
                <a:latin typeface="Times New Roman" panose="02020603050405020304" pitchFamily="18" charset="0"/>
                <a:ea typeface="宋体" panose="02010600030101010101" pitchFamily="2" charset="-122"/>
              </a:endParaRPr>
            </a:p>
          </p:txBody>
        </p:sp>
        <p:pic>
          <p:nvPicPr>
            <p:cNvPr id="19865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9496" y="3007779"/>
              <a:ext cx="1648882" cy="8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5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2328" y="3007779"/>
              <a:ext cx="1621040" cy="8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0"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3286" y="3007779"/>
              <a:ext cx="1435426" cy="8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1"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6903" y="2420888"/>
              <a:ext cx="1169377" cy="141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2"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376" y="4118972"/>
              <a:ext cx="1648882" cy="8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35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557813" y="1906954"/>
            <a:ext cx="11076375" cy="433965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都属于醇类，互为同系物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的有机物一定互为同系物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含官能团不同，互为官能团异构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若有机物互为同分异构体，其化学性质可能相似，也可能不同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相对分子质量相同的有机物一定是同分异构体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同分异构体和同系物一定属于同类有机物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在分子组成上相差一个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原子团，两者互为同系物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7567011" y="194390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a:extLst>
              <a:ext uri="{FF2B5EF4-FFF2-40B4-BE49-F238E27FC236}">
                <a16:creationId xmlns="" xmlns:a16="http://schemas.microsoft.com/office/drawing/2014/main" id="{8CA795CB-D9A7-FA40-91B1-820BCE512DF7}"/>
              </a:ext>
            </a:extLst>
          </p:cNvPr>
          <p:cNvSpPr/>
          <p:nvPr/>
        </p:nvSpPr>
        <p:spPr>
          <a:xfrm>
            <a:off x="7129326" y="2506606"/>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a:extLst>
              <a:ext uri="{FF2B5EF4-FFF2-40B4-BE49-F238E27FC236}">
                <a16:creationId xmlns="" xmlns:a16="http://schemas.microsoft.com/office/drawing/2014/main" id="{D075477F-9C4D-D544-B74F-1AD03197F437}"/>
              </a:ext>
            </a:extLst>
          </p:cNvPr>
          <p:cNvSpPr/>
          <p:nvPr/>
        </p:nvSpPr>
        <p:spPr>
          <a:xfrm>
            <a:off x="9505590" y="3162479"/>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DBFDB294-2283-C943-BA5D-C52A1673A2AA}"/>
              </a:ext>
            </a:extLst>
          </p:cNvPr>
          <p:cNvSpPr/>
          <p:nvPr/>
        </p:nvSpPr>
        <p:spPr>
          <a:xfrm>
            <a:off x="7094158" y="430188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D075477F-9C4D-D544-B74F-1AD03197F437}"/>
              </a:ext>
            </a:extLst>
          </p:cNvPr>
          <p:cNvSpPr/>
          <p:nvPr/>
        </p:nvSpPr>
        <p:spPr>
          <a:xfrm>
            <a:off x="9208766" y="371410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DBFDB294-2283-C943-BA5D-C52A1673A2AA}"/>
              </a:ext>
            </a:extLst>
          </p:cNvPr>
          <p:cNvSpPr/>
          <p:nvPr/>
        </p:nvSpPr>
        <p:spPr>
          <a:xfrm>
            <a:off x="6484088" y="4822268"/>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a:extLst>
              <a:ext uri="{FF2B5EF4-FFF2-40B4-BE49-F238E27FC236}">
                <a16:creationId xmlns="" xmlns:a16="http://schemas.microsoft.com/office/drawing/2014/main" id="{DBFDB294-2283-C943-BA5D-C52A1673A2AA}"/>
              </a:ext>
            </a:extLst>
          </p:cNvPr>
          <p:cNvSpPr/>
          <p:nvPr/>
        </p:nvSpPr>
        <p:spPr>
          <a:xfrm>
            <a:off x="10937242" y="5531673"/>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19968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813" y="3302832"/>
            <a:ext cx="1579313"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9045" y="3303527"/>
            <a:ext cx="1546795" cy="38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4" name="Picture 4" descr="134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9527" y="5515084"/>
            <a:ext cx="1245831" cy="66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405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0" grpId="0"/>
      <p:bldP spid="11" grpId="0"/>
      <p:bldP spid="12" grpId="0"/>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772463"/>
            <a:ext cx="11412000" cy="360098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下列有关同分异构体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数目的叙述不正确的是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甲苯苯环上的一个氢原子被含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个碳原子的烷基取代，所得产物有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互为同分异构体的芳香族化合物有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个碳原子的某饱和链烃，其一氯取代物可能有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菲的结构简式为</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它与硝酸反应，可生成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种一硝基取代</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21628" y="297938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0070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5490" y="2977330"/>
            <a:ext cx="1700150" cy="75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664" y="4267758"/>
            <a:ext cx="1153760" cy="11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556792"/>
            <a:ext cx="11160000" cy="5075802"/>
            <a:chOff x="792914" y="3925222"/>
            <a:chExt cx="11160000" cy="5075802"/>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4962912"/>
            </a:xfrm>
            <a:prstGeom prst="roundRect">
              <a:avLst>
                <a:gd name="adj" fmla="val 206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802678" y="1738947"/>
            <a:ext cx="10586645" cy="4893647"/>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个碳原子的烷基有正丙基和异丙基两种结构，甲基与该烷基在苯环上有邻、间、对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种位置关系，故产物的结构共有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200000"/>
              </a:lnSpc>
              <a:spcAft>
                <a:spcPts val="0"/>
              </a:spcAft>
            </a:pP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，与其互为同分异构体的芳香族化合物有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200000"/>
              </a:lnSpc>
              <a:spcAft>
                <a:spcPts val="0"/>
              </a:spcAft>
            </a:pPr>
            <a:r>
              <a:rPr lang="en-US" altLang="zh-CN" sz="3600"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戊烷的一氯代物有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的结构具有对称性，含有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种不同化学环境的氢原子，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0173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966" y="2996952"/>
            <a:ext cx="1532447" cy="73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718" y="4169786"/>
            <a:ext cx="1648882" cy="42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5521" y="4197630"/>
            <a:ext cx="1701475" cy="3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872" y="4197630"/>
            <a:ext cx="1806655" cy="3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3171" y="3827140"/>
            <a:ext cx="1516115" cy="76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5" name="Picture 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1145" y="3827140"/>
            <a:ext cx="1209311" cy="76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60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01730"/>
                                        </p:tgtEl>
                                        <p:attrNameLst>
                                          <p:attrName>style.visibility</p:attrName>
                                        </p:attrNameLst>
                                      </p:cBhvr>
                                      <p:to>
                                        <p:strVal val="visible"/>
                                      </p:to>
                                    </p:set>
                                    <p:animEffect transition="in" filter="blinds(horizontal)">
                                      <p:cBhvr>
                                        <p:cTn id="13" dur="500"/>
                                        <p:tgtEl>
                                          <p:spTgt spid="201730"/>
                                        </p:tgtEl>
                                      </p:cBhvr>
                                    </p:animEffect>
                                  </p:childTnLst>
                                </p:cTn>
                              </p:par>
                              <p:par>
                                <p:cTn id="14" presetID="3" presetClass="entr" presetSubtype="10" fill="hold" nodeType="withEffect">
                                  <p:stCondLst>
                                    <p:cond delay="0"/>
                                  </p:stCondLst>
                                  <p:childTnLst>
                                    <p:set>
                                      <p:cBhvr>
                                        <p:cTn id="15" dur="1" fill="hold">
                                          <p:stCondLst>
                                            <p:cond delay="0"/>
                                          </p:stCondLst>
                                        </p:cTn>
                                        <p:tgtEl>
                                          <p:spTgt spid="201731"/>
                                        </p:tgtEl>
                                        <p:attrNameLst>
                                          <p:attrName>style.visibility</p:attrName>
                                        </p:attrNameLst>
                                      </p:cBhvr>
                                      <p:to>
                                        <p:strVal val="visible"/>
                                      </p:to>
                                    </p:set>
                                    <p:animEffect transition="in" filter="blinds(horizontal)">
                                      <p:cBhvr>
                                        <p:cTn id="16" dur="500"/>
                                        <p:tgtEl>
                                          <p:spTgt spid="201731"/>
                                        </p:tgtEl>
                                      </p:cBhvr>
                                    </p:animEffect>
                                  </p:childTnLst>
                                </p:cTn>
                              </p:par>
                              <p:par>
                                <p:cTn id="17" presetID="3" presetClass="entr" presetSubtype="10" fill="hold" nodeType="withEffect">
                                  <p:stCondLst>
                                    <p:cond delay="0"/>
                                  </p:stCondLst>
                                  <p:childTnLst>
                                    <p:set>
                                      <p:cBhvr>
                                        <p:cTn id="18" dur="1" fill="hold">
                                          <p:stCondLst>
                                            <p:cond delay="0"/>
                                          </p:stCondLst>
                                        </p:cTn>
                                        <p:tgtEl>
                                          <p:spTgt spid="201732"/>
                                        </p:tgtEl>
                                        <p:attrNameLst>
                                          <p:attrName>style.visibility</p:attrName>
                                        </p:attrNameLst>
                                      </p:cBhvr>
                                      <p:to>
                                        <p:strVal val="visible"/>
                                      </p:to>
                                    </p:set>
                                    <p:animEffect transition="in" filter="blinds(horizontal)">
                                      <p:cBhvr>
                                        <p:cTn id="19" dur="500"/>
                                        <p:tgtEl>
                                          <p:spTgt spid="201732"/>
                                        </p:tgtEl>
                                      </p:cBhvr>
                                    </p:animEffect>
                                  </p:childTnLst>
                                </p:cTn>
                              </p:par>
                              <p:par>
                                <p:cTn id="20" presetID="3" presetClass="entr" presetSubtype="10" fill="hold" nodeType="withEffect">
                                  <p:stCondLst>
                                    <p:cond delay="0"/>
                                  </p:stCondLst>
                                  <p:childTnLst>
                                    <p:set>
                                      <p:cBhvr>
                                        <p:cTn id="21" dur="1" fill="hold">
                                          <p:stCondLst>
                                            <p:cond delay="0"/>
                                          </p:stCondLst>
                                        </p:cTn>
                                        <p:tgtEl>
                                          <p:spTgt spid="201733"/>
                                        </p:tgtEl>
                                        <p:attrNameLst>
                                          <p:attrName>style.visibility</p:attrName>
                                        </p:attrNameLst>
                                      </p:cBhvr>
                                      <p:to>
                                        <p:strVal val="visible"/>
                                      </p:to>
                                    </p:set>
                                    <p:animEffect transition="in" filter="blinds(horizontal)">
                                      <p:cBhvr>
                                        <p:cTn id="22" dur="500"/>
                                        <p:tgtEl>
                                          <p:spTgt spid="201733"/>
                                        </p:tgtEl>
                                      </p:cBhvr>
                                    </p:animEffect>
                                  </p:childTnLst>
                                </p:cTn>
                              </p:par>
                              <p:par>
                                <p:cTn id="23" presetID="3" presetClass="entr" presetSubtype="10" fill="hold" nodeType="withEffect">
                                  <p:stCondLst>
                                    <p:cond delay="0"/>
                                  </p:stCondLst>
                                  <p:childTnLst>
                                    <p:set>
                                      <p:cBhvr>
                                        <p:cTn id="24" dur="1" fill="hold">
                                          <p:stCondLst>
                                            <p:cond delay="0"/>
                                          </p:stCondLst>
                                        </p:cTn>
                                        <p:tgtEl>
                                          <p:spTgt spid="201734"/>
                                        </p:tgtEl>
                                        <p:attrNameLst>
                                          <p:attrName>style.visibility</p:attrName>
                                        </p:attrNameLst>
                                      </p:cBhvr>
                                      <p:to>
                                        <p:strVal val="visible"/>
                                      </p:to>
                                    </p:set>
                                    <p:animEffect transition="in" filter="blinds(horizontal)">
                                      <p:cBhvr>
                                        <p:cTn id="25" dur="500"/>
                                        <p:tgtEl>
                                          <p:spTgt spid="201734"/>
                                        </p:tgtEl>
                                      </p:cBhvr>
                                    </p:animEffect>
                                  </p:childTnLst>
                                </p:cTn>
                              </p:par>
                              <p:par>
                                <p:cTn id="26" presetID="3" presetClass="entr" presetSubtype="10" fill="hold" nodeType="withEffect">
                                  <p:stCondLst>
                                    <p:cond delay="0"/>
                                  </p:stCondLst>
                                  <p:childTnLst>
                                    <p:set>
                                      <p:cBhvr>
                                        <p:cTn id="27" dur="1" fill="hold">
                                          <p:stCondLst>
                                            <p:cond delay="0"/>
                                          </p:stCondLst>
                                        </p:cTn>
                                        <p:tgtEl>
                                          <p:spTgt spid="201735"/>
                                        </p:tgtEl>
                                        <p:attrNameLst>
                                          <p:attrName>style.visibility</p:attrName>
                                        </p:attrNameLst>
                                      </p:cBhvr>
                                      <p:to>
                                        <p:strVal val="visible"/>
                                      </p:to>
                                    </p:set>
                                    <p:animEffect transition="in" filter="blinds(horizontal)">
                                      <p:cBhvr>
                                        <p:cTn id="28" dur="5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181382" y="166229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dirty="0">
              <a:solidFill>
                <a:srgbClr val="C00000"/>
              </a:solidFill>
            </a:endParaRPr>
          </a:p>
        </p:txBody>
      </p:sp>
      <p:grpSp>
        <p:nvGrpSpPr>
          <p:cNvPr id="7" name="组合 6">
            <a:extLst>
              <a:ext uri="{FF2B5EF4-FFF2-40B4-BE49-F238E27FC236}">
                <a16:creationId xmlns="" xmlns:a16="http://schemas.microsoft.com/office/drawing/2014/main" id="{574E7DD6-E482-894D-9E46-D2B62C9ED9EC}"/>
              </a:ext>
            </a:extLst>
          </p:cNvPr>
          <p:cNvGrpSpPr/>
          <p:nvPr/>
        </p:nvGrpSpPr>
        <p:grpSpPr>
          <a:xfrm>
            <a:off x="516000" y="2276872"/>
            <a:ext cx="11160000" cy="4396916"/>
            <a:chOff x="792914" y="3925222"/>
            <a:chExt cx="11160000" cy="4396916"/>
          </a:xfrm>
        </p:grpSpPr>
        <p:sp>
          <p:nvSpPr>
            <p:cNvPr id="8" name="圆角矩形 7">
              <a:extLst>
                <a:ext uri="{FF2B5EF4-FFF2-40B4-BE49-F238E27FC236}">
                  <a16:creationId xmlns="" xmlns:a16="http://schemas.microsoft.com/office/drawing/2014/main" id="{E0791A29-2CB4-2744-96C1-EA2037B165CE}"/>
                </a:ext>
              </a:extLst>
            </p:cNvPr>
            <p:cNvSpPr/>
            <p:nvPr/>
          </p:nvSpPr>
          <p:spPr>
            <a:xfrm>
              <a:off x="792914" y="4038112"/>
              <a:ext cx="11160000" cy="4284026"/>
            </a:xfrm>
            <a:prstGeom prst="roundRect">
              <a:avLst>
                <a:gd name="adj" fmla="val 11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9" name="矩形 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749745" y="2564971"/>
            <a:ext cx="10692511" cy="4108817"/>
          </a:xfrm>
          <a:prstGeom prst="rect">
            <a:avLst/>
          </a:prstGeom>
        </p:spPr>
        <p:txBody>
          <a:bodyPr>
            <a:spAutoFit/>
          </a:bodyPr>
          <a:lstStyle/>
          <a:p>
            <a:pPr>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的碳骨架有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种不同化学环境的氢原子分别为</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①</a:t>
            </a:r>
          </a:p>
          <a:p>
            <a:pPr>
              <a:lnSpc>
                <a:spcPct val="150000"/>
              </a:lnSpc>
              <a:spcAft>
                <a:spcPts val="0"/>
              </a:spcAft>
            </a:pPr>
            <a:endParaRPr lang="en-US" altLang="zh-CN" sz="1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号碳上所连的氢原子；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种不同化学环境的氢原子，</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分别</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号碳上所连的氢原子</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中四个甲基上氢原子完全相同，即</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只</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endParaRPr lang="en-US" altLang="zh-CN" sz="12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一种氢原子，当氯原子分别取代</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号碳原子所连氢原子时，得到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种一氯代物。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2754" name="Picture 2" descr="1344+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430" y="2492896"/>
            <a:ext cx="2100546" cy="7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5" name="Picture 3" descr="1344+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9061" y="3365848"/>
            <a:ext cx="1701475" cy="9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6" name="Picture 4" descr="1344+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0444" y="4414933"/>
            <a:ext cx="1144628" cy="103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202756"/>
                                        </p:tgtEl>
                                        <p:attrNameLst>
                                          <p:attrName>style.visibility</p:attrName>
                                        </p:attrNameLst>
                                      </p:cBhvr>
                                      <p:to>
                                        <p:strVal val="visible"/>
                                      </p:to>
                                    </p:set>
                                    <p:animEffect transition="in" filter="blinds(horizontal)">
                                      <p:cBhvr>
                                        <p:cTn id="18" dur="500"/>
                                        <p:tgtEl>
                                          <p:spTgt spid="202756"/>
                                        </p:tgtEl>
                                      </p:cBhvr>
                                    </p:animEffect>
                                  </p:childTnLst>
                                </p:cTn>
                              </p:par>
                              <p:par>
                                <p:cTn id="19" presetID="3" presetClass="entr" presetSubtype="10" fill="hold" nodeType="withEffect">
                                  <p:stCondLst>
                                    <p:cond delay="0"/>
                                  </p:stCondLst>
                                  <p:childTnLst>
                                    <p:set>
                                      <p:cBhvr>
                                        <p:cTn id="20" dur="1" fill="hold">
                                          <p:stCondLst>
                                            <p:cond delay="0"/>
                                          </p:stCondLst>
                                        </p:cTn>
                                        <p:tgtEl>
                                          <p:spTgt spid="202755"/>
                                        </p:tgtEl>
                                        <p:attrNameLst>
                                          <p:attrName>style.visibility</p:attrName>
                                        </p:attrNameLst>
                                      </p:cBhvr>
                                      <p:to>
                                        <p:strVal val="visible"/>
                                      </p:to>
                                    </p:set>
                                    <p:animEffect transition="in" filter="blinds(horizontal)">
                                      <p:cBhvr>
                                        <p:cTn id="21" dur="500"/>
                                        <p:tgtEl>
                                          <p:spTgt spid="202755"/>
                                        </p:tgtEl>
                                      </p:cBhvr>
                                    </p:animEffect>
                                  </p:childTnLst>
                                </p:cTn>
                              </p:par>
                              <p:par>
                                <p:cTn id="22" presetID="3" presetClass="entr" presetSubtype="10" fill="hold" nodeType="withEffect">
                                  <p:stCondLst>
                                    <p:cond delay="0"/>
                                  </p:stCondLst>
                                  <p:childTnLst>
                                    <p:set>
                                      <p:cBhvr>
                                        <p:cTn id="23" dur="1" fill="hold">
                                          <p:stCondLst>
                                            <p:cond delay="0"/>
                                          </p:stCondLst>
                                        </p:cTn>
                                        <p:tgtEl>
                                          <p:spTgt spid="202754"/>
                                        </p:tgtEl>
                                        <p:attrNameLst>
                                          <p:attrName>style.visibility</p:attrName>
                                        </p:attrNameLst>
                                      </p:cBhvr>
                                      <p:to>
                                        <p:strVal val="visible"/>
                                      </p:to>
                                    </p:set>
                                    <p:animEffect transition="in" filter="blinds(horizontal)">
                                      <p:cBhvr>
                                        <p:cTn id="24" dur="500"/>
                                        <p:tgtEl>
                                          <p:spTgt spid="202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826121"/>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分子式为</a:t>
            </a:r>
            <a:r>
              <a:rPr lang="en-US" altLang="zh-CN" sz="2400" kern="100" dirty="0">
                <a:latin typeface="Times New Roman" panose="02020603050405020304" pitchFamily="18" charset="0"/>
                <a:ea typeface="微软雅黑" panose="020B0503020204020204" pitchFamily="34" charset="-122"/>
              </a:rPr>
              <a:t>C</a:t>
            </a:r>
            <a:r>
              <a:rPr lang="en-US" altLang="zh-CN" sz="2400" kern="100" baseline="-25000" dirty="0">
                <a:latin typeface="Times New Roman" panose="02020603050405020304" pitchFamily="18" charset="0"/>
                <a:ea typeface="微软雅黑" panose="020B0503020204020204" pitchFamily="34" charset="-122"/>
              </a:rPr>
              <a:t>4</a:t>
            </a:r>
            <a:r>
              <a:rPr lang="en-US" altLang="zh-CN" sz="2400" kern="100" dirty="0">
                <a:latin typeface="Times New Roman" panose="02020603050405020304" pitchFamily="18" charset="0"/>
                <a:ea typeface="微软雅黑" panose="020B0503020204020204" pitchFamily="34" charset="-122"/>
              </a:rPr>
              <a:t>H</a:t>
            </a:r>
            <a:r>
              <a:rPr lang="en-US" altLang="zh-CN" sz="2400" kern="100" baseline="-25000" dirty="0">
                <a:latin typeface="Times New Roman" panose="02020603050405020304" pitchFamily="18" charset="0"/>
                <a:ea typeface="微软雅黑" panose="020B0503020204020204" pitchFamily="34" charset="-122"/>
              </a:rPr>
              <a:t>8</a:t>
            </a:r>
            <a:r>
              <a:rPr lang="en-US" altLang="zh-CN" sz="2400" kern="100" dirty="0">
                <a:latin typeface="Times New Roman" panose="02020603050405020304" pitchFamily="18" charset="0"/>
                <a:ea typeface="微软雅黑" panose="020B0503020204020204" pitchFamily="34" charset="-122"/>
              </a:rPr>
              <a:t>Cl</a:t>
            </a:r>
            <a:r>
              <a:rPr lang="en-US" altLang="zh-CN" sz="2400" kern="100" baseline="-250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的有机物共有</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不含立体异构</a:t>
            </a:r>
            <a:r>
              <a:rPr lang="en-US" altLang="zh-CN" sz="2400" kern="100" dirty="0" smtClean="0">
                <a:latin typeface="Times New Roman" panose="02020603050405020304" pitchFamily="18" charset="0"/>
                <a:ea typeface="微软雅黑" panose="020B0503020204020204" pitchFamily="34" charset="-122"/>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a:extLst>
              <a:ext uri="{FF2B5EF4-FFF2-40B4-BE49-F238E27FC236}">
                <a16:creationId xmlns="" xmlns:a16="http://schemas.microsoft.com/office/drawing/2014/main" id="{574E7DD6-E482-894D-9E46-D2B62C9ED9EC}"/>
              </a:ext>
            </a:extLst>
          </p:cNvPr>
          <p:cNvGrpSpPr/>
          <p:nvPr/>
        </p:nvGrpSpPr>
        <p:grpSpPr>
          <a:xfrm>
            <a:off x="516000" y="2708920"/>
            <a:ext cx="11160000" cy="2664296"/>
            <a:chOff x="792914" y="3925222"/>
            <a:chExt cx="11160000" cy="2664296"/>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255140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9" name="矩形 8"/>
          <p:cNvSpPr/>
          <p:nvPr/>
        </p:nvSpPr>
        <p:spPr>
          <a:xfrm>
            <a:off x="695400" y="3233008"/>
            <a:ext cx="10586645" cy="1661993"/>
          </a:xfrm>
          <a:prstGeom prst="rect">
            <a:avLst/>
          </a:prstGeom>
        </p:spPr>
        <p:txBody>
          <a:bodyPr>
            <a:spAutoFit/>
          </a:bodyPr>
          <a:lstStyle/>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分子式为</a:t>
            </a:r>
            <a:r>
              <a:rPr lang="en-US" altLang="zh-CN" sz="2400" kern="100" dirty="0">
                <a:latin typeface="Times New Roman" panose="02020603050405020304" pitchFamily="18" charset="0"/>
                <a:ea typeface="宋体" panose="02010600030101010101" pitchFamily="2" charset="-122"/>
              </a:rPr>
              <a:t>C</a:t>
            </a:r>
            <a:r>
              <a:rPr lang="en-US" altLang="zh-CN" sz="2400" kern="100" baseline="-25000" dirty="0">
                <a:latin typeface="Times New Roman" panose="02020603050405020304" pitchFamily="18" charset="0"/>
                <a:ea typeface="宋体" panose="02010600030101010101" pitchFamily="2" charset="-122"/>
              </a:rPr>
              <a:t>4</a:t>
            </a:r>
            <a:r>
              <a:rPr lang="en-US" altLang="zh-CN" sz="2400" kern="100" dirty="0">
                <a:latin typeface="Times New Roman" panose="02020603050405020304" pitchFamily="18" charset="0"/>
                <a:ea typeface="宋体" panose="02010600030101010101" pitchFamily="2" charset="-122"/>
              </a:rPr>
              <a:t>H</a:t>
            </a:r>
            <a:r>
              <a:rPr lang="en-US" altLang="zh-CN" sz="2400" kern="100" baseline="-25000" dirty="0">
                <a:latin typeface="Times New Roman" panose="02020603050405020304" pitchFamily="18" charset="0"/>
                <a:ea typeface="宋体" panose="02010600030101010101" pitchFamily="2" charset="-122"/>
              </a:rPr>
              <a:t>8</a:t>
            </a:r>
            <a:r>
              <a:rPr lang="en-US" altLang="zh-CN" sz="2400" kern="100" dirty="0">
                <a:latin typeface="Times New Roman" panose="02020603050405020304" pitchFamily="18" charset="0"/>
                <a:ea typeface="宋体" panose="02010600030101010101" pitchFamily="2" charset="-122"/>
              </a:rPr>
              <a:t>Cl</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的有机物可以采取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定一移一</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法</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kern="100" dirty="0" smtClean="0">
              <a:latin typeface="Times New Roman" panose="02020603050405020304" pitchFamily="18" charset="0"/>
              <a:ea typeface="微软雅黑" panose="020B0503020204020204" pitchFamily="34" charset="-122"/>
            </a:endParaRPr>
          </a:p>
          <a:p>
            <a:pPr>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共有</a:t>
            </a:r>
            <a:r>
              <a:rPr lang="en-US" altLang="zh-CN" sz="2400" kern="100" dirty="0">
                <a:latin typeface="Times New Roman" panose="02020603050405020304" pitchFamily="18" charset="0"/>
                <a:ea typeface="宋体" panose="02010600030101010101" pitchFamily="2" charset="-122"/>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6960096" y="1925074"/>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9</a:t>
            </a:r>
            <a:endParaRPr lang="zh-CN" altLang="en-US" dirty="0">
              <a:solidFill>
                <a:srgbClr val="C00000"/>
              </a:solidFill>
            </a:endParaRPr>
          </a:p>
        </p:txBody>
      </p:sp>
      <p:pic>
        <p:nvPicPr>
          <p:cNvPr id="20377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2102" y="3051386"/>
            <a:ext cx="1330242" cy="94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7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7234" y="3075050"/>
            <a:ext cx="1355554" cy="94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0"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266" y="3885256"/>
            <a:ext cx="1015262" cy="128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752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203780"/>
                                        </p:tgtEl>
                                        <p:attrNameLst>
                                          <p:attrName>style.visibility</p:attrName>
                                        </p:attrNameLst>
                                      </p:cBhvr>
                                      <p:to>
                                        <p:strVal val="visible"/>
                                      </p:to>
                                    </p:set>
                                    <p:animEffect transition="in" filter="blinds(horizontal)">
                                      <p:cBhvr>
                                        <p:cTn id="18" dur="500"/>
                                        <p:tgtEl>
                                          <p:spTgt spid="203780"/>
                                        </p:tgtEl>
                                      </p:cBhvr>
                                    </p:animEffect>
                                  </p:childTnLst>
                                </p:cTn>
                              </p:par>
                              <p:par>
                                <p:cTn id="19" presetID="3" presetClass="entr" presetSubtype="10" fill="hold" nodeType="withEffect">
                                  <p:stCondLst>
                                    <p:cond delay="0"/>
                                  </p:stCondLst>
                                  <p:childTnLst>
                                    <p:set>
                                      <p:cBhvr>
                                        <p:cTn id="20" dur="1" fill="hold">
                                          <p:stCondLst>
                                            <p:cond delay="0"/>
                                          </p:stCondLst>
                                        </p:cTn>
                                        <p:tgtEl>
                                          <p:spTgt spid="203778"/>
                                        </p:tgtEl>
                                        <p:attrNameLst>
                                          <p:attrName>style.visibility</p:attrName>
                                        </p:attrNameLst>
                                      </p:cBhvr>
                                      <p:to>
                                        <p:strVal val="visible"/>
                                      </p:to>
                                    </p:set>
                                    <p:animEffect transition="in" filter="blinds(horizontal)">
                                      <p:cBhvr>
                                        <p:cTn id="21" dur="500"/>
                                        <p:tgtEl>
                                          <p:spTgt spid="203778"/>
                                        </p:tgtEl>
                                      </p:cBhvr>
                                    </p:animEffect>
                                  </p:childTnLst>
                                </p:cTn>
                              </p:par>
                              <p:par>
                                <p:cTn id="22" presetID="3" presetClass="entr" presetSubtype="10" fill="hold" nodeType="withEffect">
                                  <p:stCondLst>
                                    <p:cond delay="0"/>
                                  </p:stCondLst>
                                  <p:childTnLst>
                                    <p:set>
                                      <p:cBhvr>
                                        <p:cTn id="23" dur="1" fill="hold">
                                          <p:stCondLst>
                                            <p:cond delay="0"/>
                                          </p:stCondLst>
                                        </p:cTn>
                                        <p:tgtEl>
                                          <p:spTgt spid="203779"/>
                                        </p:tgtEl>
                                        <p:attrNameLst>
                                          <p:attrName>style.visibility</p:attrName>
                                        </p:attrNameLst>
                                      </p:cBhvr>
                                      <p:to>
                                        <p:strVal val="visible"/>
                                      </p:to>
                                    </p:set>
                                    <p:animEffect transition="in" filter="blinds(horizontal)">
                                      <p:cBhvr>
                                        <p:cTn id="24" dur="500"/>
                                        <p:tgtEl>
                                          <p:spTgt spid="203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826121"/>
            <a:ext cx="11412000" cy="577081"/>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计算分子式为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属于酯的同分异构体有几种</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0000" y="2460952"/>
            <a:ext cx="11412000" cy="3346237"/>
          </a:xfrm>
          <a:prstGeom prst="rect">
            <a:avLst/>
          </a:prstGeom>
        </p:spPr>
        <p:txBody>
          <a:bodyPr>
            <a:spAutoFit/>
          </a:bodyPr>
          <a:lstStyle/>
          <a:p>
            <a:pPr algn="just">
              <a:lnSpc>
                <a:spcPct val="150000"/>
              </a:lnSpc>
              <a:spcAft>
                <a:spcPts val="0"/>
              </a:spcAft>
            </a:pP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将分子按如下组合拆分：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①</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HCOO—</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形成的酯有</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②</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COO—</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7</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形成的酯有</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③</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5</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COO—</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形成的酯有</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④</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7</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COO—</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—CH</a:t>
            </a:r>
            <a:r>
              <a:rPr lang="en-US" altLang="zh-CN" sz="24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形成的酯有</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则同分异构体的种类有</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400" kern="100" dirty="0">
                <a:latin typeface="Times New Roman" panose="02020603050405020304" pitchFamily="18" charset="0"/>
                <a:ea typeface="黑体" panose="02010609060101010101" pitchFamily="49"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22142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extLst>
              <a:ext uri="{FF2B5EF4-FFF2-40B4-BE49-F238E27FC236}">
                <a16:creationId xmlns="" xmlns:a16="http://schemas.microsoft.com/office/drawing/2014/main" id="{42F66117-1422-E04E-93A0-A3423E0F05D2}"/>
              </a:ext>
            </a:extLst>
          </p:cNvPr>
          <p:cNvSpPr/>
          <p:nvPr/>
        </p:nvSpPr>
        <p:spPr>
          <a:xfrm>
            <a:off x="335360" y="2157845"/>
            <a:ext cx="11449272" cy="4583523"/>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 xmlns:a16="http://schemas.microsoft.com/office/drawing/2014/main" id="{1639F706-5A08-E441-9E43-476613981402}"/>
              </a:ext>
            </a:extLst>
          </p:cNvPr>
          <p:cNvSpPr txBox="1"/>
          <p:nvPr/>
        </p:nvSpPr>
        <p:spPr>
          <a:xfrm>
            <a:off x="4084277" y="1734716"/>
            <a:ext cx="4023447" cy="698204"/>
          </a:xfrm>
          <a:prstGeom prst="rect">
            <a:avLst/>
          </a:prstGeom>
          <a:solidFill>
            <a:schemeClr val="bg1"/>
          </a:solidFill>
          <a:ln w="6350">
            <a:noFill/>
          </a:ln>
        </p:spPr>
        <p:txBody>
          <a:bodyPr wrap="square">
            <a:spAutoFit/>
          </a:bodyPr>
          <a:lstStyle/>
          <a:p>
            <a:pPr algn="ctr">
              <a:lnSpc>
                <a:spcPct val="150000"/>
              </a:lnSpc>
              <a:spcAft>
                <a:spcPts val="0"/>
              </a:spcAft>
            </a:pPr>
            <a:r>
              <a:rPr lang="zh-CN" altLang="zh-CN" sz="3000" b="1" kern="100" dirty="0">
                <a:latin typeface="Times New Roman" panose="02020603050405020304" pitchFamily="18" charset="0"/>
                <a:ea typeface="微软雅黑" panose="020B0503020204020204" pitchFamily="34" charset="-122"/>
                <a:cs typeface="Times New Roman" panose="02020603050405020304" pitchFamily="18" charset="0"/>
              </a:rPr>
              <a:t>同分异构体数目的判断</a:t>
            </a:r>
            <a:endParaRPr lang="zh-CN" altLang="zh-CN" sz="30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12646" y="2428518"/>
            <a:ext cx="10966708" cy="4168834"/>
          </a:xfrm>
          <a:prstGeom prst="rect">
            <a:avLst/>
          </a:prstGeom>
        </p:spPr>
        <p:txBody>
          <a:bodyPr wrap="square">
            <a:spAutoFit/>
          </a:bodyPr>
          <a:lstStyle/>
          <a:p>
            <a:pPr algn="just">
              <a:lnSpc>
                <a:spcPct val="14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基团连接法：将有机化合物看作由基团连接而成，由基团的异构数目可推断有机化合物的异构体数目。如：丙基有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种，丁基有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种，戊基有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等效氢法：分子中等效氢原子有如下情况：分子中同一个碳原子上连接的氢原子等效；同一个碳原子上所连接的甲基氢原子等效；分子中处于对称位置上的氢原子等效。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定一移一法：分析二元取代产物的方法：如分析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的同分异构体数目，可先固定其中一个氯原子位置，然后移动另一个氯原子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9993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C267AA83-D616-ED4E-81C0-545EB4398E09}"/>
              </a:ext>
            </a:extLst>
          </p:cNvPr>
          <p:cNvSpPr txBox="1"/>
          <p:nvPr/>
        </p:nvSpPr>
        <p:spPr>
          <a:xfrm>
            <a:off x="3773234" y="2649685"/>
            <a:ext cx="7357156" cy="923330"/>
          </a:xfrm>
          <a:prstGeom prst="rect">
            <a:avLst/>
          </a:prstGeom>
          <a:noFill/>
        </p:spPr>
        <p:txBody>
          <a:bodyPr wrap="square" rtlCol="0" anchor="ctr">
            <a:spAutoFit/>
          </a:bodyPr>
          <a:lstStyle/>
          <a:p>
            <a:pPr algn="dist"/>
            <a:r>
              <a:rPr lang="zh-CN" altLang="zh-CN" sz="5400" b="1" dirty="0">
                <a:solidFill>
                  <a:schemeClr val="bg1"/>
                </a:solidFill>
                <a:latin typeface="微软雅黑" panose="020B0503020204020204" pitchFamily="34" charset="-122"/>
              </a:rPr>
              <a:t>有机化合物的空间结构</a:t>
            </a: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a16="http://schemas.microsoft.com/office/drawing/2014/main" xmlns=""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a16="http://schemas.microsoft.com/office/drawing/2014/main" xmlns=""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a16="http://schemas.microsoft.com/office/drawing/2014/main" xmlns=""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考点一</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60829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extLst>
              <a:ext uri="{FF2B5EF4-FFF2-40B4-BE49-F238E27FC236}">
                <a16:creationId xmlns="" xmlns:a16="http://schemas.microsoft.com/office/drawing/2014/main" id="{42F66117-1422-E04E-93A0-A3423E0F05D2}"/>
              </a:ext>
            </a:extLst>
          </p:cNvPr>
          <p:cNvSpPr/>
          <p:nvPr/>
        </p:nvSpPr>
        <p:spPr>
          <a:xfrm>
            <a:off x="335360" y="2013829"/>
            <a:ext cx="11449272" cy="4367499"/>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hlinkClick r:id="rId2"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
        <p:nvSpPr>
          <p:cNvPr id="5" name="矩形 4"/>
          <p:cNvSpPr/>
          <p:nvPr/>
        </p:nvSpPr>
        <p:spPr>
          <a:xfrm>
            <a:off x="612646" y="2250142"/>
            <a:ext cx="10966708" cy="3970318"/>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换位思考</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氢原子取代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法：将有机化合物分子中的不同原子或基团换位进行思考。如：乙烷分子中共有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，有一个氢原子被</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取代所得一氯乙烷只有一种结构，把五氯乙烷分子中的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看作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看成</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，其情况与一氯乙烷完全相同，故五氯乙烷也只有一种结构。同理二氯乙烷和四氯乙烷均有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种，二氯苯和四氯苯均有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组合法：若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的结构有</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的结构有</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连接形成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的结构有</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3259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C267AA83-D616-ED4E-81C0-545EB4398E09}"/>
              </a:ext>
            </a:extLst>
          </p:cNvPr>
          <p:cNvSpPr txBox="1"/>
          <p:nvPr/>
        </p:nvSpPr>
        <p:spPr>
          <a:xfrm>
            <a:off x="4304805" y="2359188"/>
            <a:ext cx="6294015" cy="1138773"/>
          </a:xfrm>
          <a:prstGeom prst="rect">
            <a:avLst/>
          </a:prstGeom>
          <a:noFill/>
        </p:spPr>
        <p:txBody>
          <a:bodyPr wrap="square" rtlCol="0" anchor="ctr">
            <a:spAutoFit/>
          </a:bodyPr>
          <a:lstStyle/>
          <a:p>
            <a:pPr algn="dist"/>
            <a:r>
              <a:rPr lang="zh-CN" altLang="en-US" sz="6800" b="1" dirty="0" smtClean="0">
                <a:solidFill>
                  <a:schemeClr val="bg1"/>
                </a:solidFill>
                <a:latin typeface="微软雅黑" panose="020B0503020204020204" pitchFamily="34" charset="-122"/>
              </a:rPr>
              <a:t>练真题   明考向</a:t>
            </a:r>
            <a:endParaRPr lang="zh-CN" altLang="zh-CN" sz="68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144939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1274046"/>
            <a:ext cx="11412000" cy="330857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乙醇和丙三醇互为同系物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37</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互为同位素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互为同素异形体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18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丙酮</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和环氧丙烷</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53827" y="17728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204802"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3809" y="3632509"/>
            <a:ext cx="1697244" cy="8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3"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2852" y="3729021"/>
            <a:ext cx="1697244" cy="71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1556792"/>
            <a:ext cx="11160000" cy="3456384"/>
            <a:chOff x="792914" y="3925222"/>
            <a:chExt cx="11160000" cy="3456384"/>
          </a:xfrm>
        </p:grpSpPr>
        <p:sp>
          <p:nvSpPr>
            <p:cNvPr id="14" name="圆角矩形 13">
              <a:extLst>
                <a:ext uri="{FF2B5EF4-FFF2-40B4-BE49-F238E27FC236}">
                  <a16:creationId xmlns="" xmlns:a16="http://schemas.microsoft.com/office/drawing/2014/main" id="{E0791A29-2CB4-2744-96C1-EA2037B165CE}"/>
                </a:ext>
              </a:extLst>
            </p:cNvPr>
            <p:cNvSpPr/>
            <p:nvPr/>
          </p:nvSpPr>
          <p:spPr>
            <a:xfrm>
              <a:off x="792914" y="4038113"/>
              <a:ext cx="11160000" cy="3343493"/>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695400" y="1860897"/>
            <a:ext cx="10801200" cy="279223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乙醇是饱和一元醇，丙三醇是饱和三元醇，两者所含官能团数目不同，不互为同系物，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35</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质子数相同、中子数不同，互为同位素，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是由氧元素组成的不同单质，互为同素异形体，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丙酮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和环氧丙烷的分子式相同、结构不同，互为同分异构体，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369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460326" y="1422087"/>
            <a:ext cx="11076375" cy="443195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藿香</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蓟</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分子中所有碳原子处于同一平面</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8B)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中所有碳原子共平面</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9B)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endParaRPr lang="en-US" altLang="zh-CN" sz="10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20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辅酶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分子中的四个氧原子不在同一平面</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8C)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endParaRPr lang="en-US" altLang="zh-CN" sz="10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20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D.M(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分子中所有氧原子共平面</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重庆</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6C</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9"/>
          <p:cNvSpPr txBox="1"/>
          <p:nvPr/>
        </p:nvSpPr>
        <p:spPr>
          <a:xfrm>
            <a:off x="317024" y="296961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205826" name="Picture 2" descr="134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2618" y="2196284"/>
            <a:ext cx="1757140" cy="85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7" name="Picture 3" descr="134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4888" y="3119760"/>
            <a:ext cx="1478230" cy="63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Picture 4" descr="134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7764" y="3892423"/>
            <a:ext cx="1735988" cy="9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5" descr="134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0566" y="5086847"/>
            <a:ext cx="1599090" cy="107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1844824"/>
            <a:ext cx="11160000" cy="4248472"/>
            <a:chOff x="792914" y="3925222"/>
            <a:chExt cx="11160000" cy="4248472"/>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4135582"/>
            </a:xfrm>
            <a:prstGeom prst="roundRect">
              <a:avLst>
                <a:gd name="adj" fmla="val 16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749745" y="2098948"/>
            <a:ext cx="10692511" cy="3900235"/>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藿香蓟的分子结构中的右侧有一个饱和碳原子连接着两个甲基，类比甲烷分子的空间结构可知，藿香蓟分子中所有碳原子不可能处于同一平面，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中苯环确定一个平面，碳碳双键确定一个平面，且两个平面重合，故所有碳原子共平面，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双键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碳以及与其相连的四个原子共面，羰基碳采取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杂化，羰基碳原子和与其相连的氧原子及另外两个原子共面，因此分子中的四个氧原子在同一平面上，</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2387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FEF50E-5279-AC48-99A0-C8947064D50F}"/>
              </a:ext>
            </a:extLst>
          </p:cNvPr>
          <p:cNvSpPr/>
          <p:nvPr/>
        </p:nvSpPr>
        <p:spPr>
          <a:xfrm>
            <a:off x="407368" y="1259235"/>
            <a:ext cx="1129901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辽宁</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在光照下，螺吡喃发生开、闭环转换而变色，过程如下。下列关于开、闭环螺吡喃说法正确的是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均有手性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原子杂化方式相同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闭环螺吡喃亲水性</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更好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 name="TextBox 9"/>
          <p:cNvSpPr txBox="1"/>
          <p:nvPr/>
        </p:nvSpPr>
        <p:spPr>
          <a:xfrm>
            <a:off x="263352" y="28995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06850" name="Picture 2" descr="134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8385" y="2378113"/>
            <a:ext cx="4471642" cy="120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4" name="组合 23">
            <a:extLst>
              <a:ext uri="{FF2B5EF4-FFF2-40B4-BE49-F238E27FC236}">
                <a16:creationId xmlns="" xmlns:a16="http://schemas.microsoft.com/office/drawing/2014/main" id="{574E7DD6-E482-894D-9E46-D2B62C9ED9EC}"/>
              </a:ext>
            </a:extLst>
          </p:cNvPr>
          <p:cNvGrpSpPr/>
          <p:nvPr/>
        </p:nvGrpSpPr>
        <p:grpSpPr>
          <a:xfrm>
            <a:off x="516000" y="1521065"/>
            <a:ext cx="11160000" cy="4356207"/>
            <a:chOff x="792914" y="3925222"/>
            <a:chExt cx="11160000" cy="4356207"/>
          </a:xfrm>
        </p:grpSpPr>
        <p:sp>
          <p:nvSpPr>
            <p:cNvPr id="25" name="圆角矩形 24">
              <a:extLst>
                <a:ext uri="{FF2B5EF4-FFF2-40B4-BE49-F238E27FC236}">
                  <a16:creationId xmlns="" xmlns:a16="http://schemas.microsoft.com/office/drawing/2014/main" id="{E0791A29-2CB4-2744-96C1-EA2037B165CE}"/>
                </a:ext>
              </a:extLst>
            </p:cNvPr>
            <p:cNvSpPr/>
            <p:nvPr/>
          </p:nvSpPr>
          <p:spPr>
            <a:xfrm>
              <a:off x="792914" y="4038113"/>
              <a:ext cx="11160000" cy="4243316"/>
            </a:xfrm>
            <a:prstGeom prst="roundRect">
              <a:avLst>
                <a:gd name="adj" fmla="val 162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矩形 27"/>
          <p:cNvSpPr/>
          <p:nvPr/>
        </p:nvSpPr>
        <p:spPr>
          <a:xfrm>
            <a:off x="695400" y="1772816"/>
            <a:ext cx="10801200" cy="397031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开环螺吡喃不含手性碳原子，故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分子式</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19</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19</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，它们结构不同，</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因此</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互</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为同分异构体，故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闭环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螺吡喃中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，开环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螺</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喃中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开环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螺吡喃中氧原子显负价，电子云密度大，容易与水分子形成分子间氢键，水溶性增大，故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 name="Picture 2" descr="134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1988840"/>
            <a:ext cx="4471642" cy="120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63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1613286"/>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河北，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沸石催化下，萘与丙烯反应主要生成二异丙基萘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互为同系物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分子中最多有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个碳原子共平面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的一溴代物有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萘的二溴代物有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9"/>
          <p:cNvSpPr txBox="1"/>
          <p:nvPr/>
        </p:nvSpPr>
        <p:spPr>
          <a:xfrm>
            <a:off x="250652" y="37658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5" name="圆角矩形 14">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6" name="圆角矩形 15">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7" name="圆角矩形 16">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圆角矩形 17">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pic>
        <p:nvPicPr>
          <p:cNvPr id="207874" name="Picture 2" descr="135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9364" y="2438735"/>
            <a:ext cx="4594361" cy="199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753766"/>
            <a:ext cx="11160000" cy="4411538"/>
            <a:chOff x="792914" y="3925222"/>
            <a:chExt cx="11160000" cy="4411538"/>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4298648"/>
            </a:xfrm>
            <a:prstGeom prst="roundRect">
              <a:avLst>
                <a:gd name="adj" fmla="val 185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27280" y="2049934"/>
            <a:ext cx="10737441"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由题中信息可知，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均属于二异丙基萘</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分子式相同，但是其结构不同，故</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两者</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互</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因为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萘分子中的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个碳原子是共面的，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单键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可以旋转，异丙基中最多可以有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个碳原子与苯环共面，因此，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分子中最多有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个碳原子共平面，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种不同化学环境的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原子，因此其一溴代物有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圆角矩形 12">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pic>
        <p:nvPicPr>
          <p:cNvPr id="19" name="Picture 2" descr="135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8088" y="1988840"/>
            <a:ext cx="4594361" cy="199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69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27783"/>
            <a:ext cx="11412000" cy="577081"/>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有机化合物常用的表示方法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7154" name="Picture 2" descr="132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195" y="2492896"/>
            <a:ext cx="5101611" cy="367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98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753766"/>
            <a:ext cx="11160000" cy="3331418"/>
            <a:chOff x="792914" y="3925222"/>
            <a:chExt cx="11160000" cy="3331418"/>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321852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27280" y="2049934"/>
            <a:ext cx="10737441" cy="2862322"/>
          </a:xfrm>
          <a:prstGeom prst="rect">
            <a:avLst/>
          </a:prstGeom>
        </p:spPr>
        <p:txBody>
          <a:bodyPr>
            <a:spAutoFit/>
          </a:bodyPr>
          <a:lstStyle/>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萘</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原子，但是只有两种</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不同</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化学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环境的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别</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，根据定一移一法可知，若先</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取</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代</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，则取代另一个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的位置有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然后</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rPr>
              <a:t>先</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取代</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β</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，然后再取代其他</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β</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种，因此，萘的二溴代物有</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1050" kern="100" spc="-6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 xmlns:a16="http://schemas.microsoft.com/office/drawing/2014/main"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pic>
        <p:nvPicPr>
          <p:cNvPr id="19" name="Picture 2" descr="135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072" y="2149751"/>
            <a:ext cx="4594361" cy="199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hlinkClick r:id="rId7"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419164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C267AA83-D616-ED4E-81C0-545EB4398E09}"/>
              </a:ext>
            </a:extLst>
          </p:cNvPr>
          <p:cNvSpPr txBox="1"/>
          <p:nvPr/>
        </p:nvSpPr>
        <p:spPr>
          <a:xfrm>
            <a:off x="4698529" y="2328411"/>
            <a:ext cx="4925863" cy="1200329"/>
          </a:xfrm>
          <a:prstGeom prst="rect">
            <a:avLst/>
          </a:prstGeom>
          <a:noFill/>
        </p:spPr>
        <p:txBody>
          <a:bodyPr wrap="square" rtlCol="0" anchor="ctr">
            <a:spAutoFit/>
          </a:bodyPr>
          <a:lstStyle/>
          <a:p>
            <a:pPr algn="dist"/>
            <a:r>
              <a:rPr lang="zh-CN" altLang="en-US" sz="7200" b="1" dirty="0" smtClean="0">
                <a:solidFill>
                  <a:schemeClr val="bg1"/>
                </a:solidFill>
                <a:latin typeface="微软雅黑" panose="020B0503020204020204" pitchFamily="34" charset="-122"/>
              </a:rPr>
              <a:t>课时精练</a:t>
            </a:r>
            <a:endParaRPr lang="zh-CN" altLang="zh-CN" sz="72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331983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F3C0D54F-E471-254D-996C-2FBC9553FFE9}"/>
              </a:ext>
            </a:extLst>
          </p:cNvPr>
          <p:cNvSpPr/>
          <p:nvPr/>
        </p:nvSpPr>
        <p:spPr>
          <a:xfrm>
            <a:off x="390000" y="476672"/>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凡是分子组成相差一个或几个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原子团的物质，彼此一定互为同系物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两种化合物组成元素相同，各元素质量分数也相同，则两者一定互为同分异构体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相对分子质量相同的几种化合物，互为同分异构体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组成元素的质量分数相同，且相对分子质量也相同的不同化合物，一定互为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同分</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53827" y="26139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 name="圆角矩形 2">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332656"/>
            <a:ext cx="11160000" cy="4824536"/>
            <a:chOff x="792914" y="3925222"/>
            <a:chExt cx="11160000" cy="4824536"/>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47116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矩形 21"/>
          <p:cNvSpPr/>
          <p:nvPr/>
        </p:nvSpPr>
        <p:spPr>
          <a:xfrm>
            <a:off x="749745" y="548680"/>
            <a:ext cx="10692511" cy="445423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丙烯与环丁烷分子组成相差一个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原子团，但是结构不相似，不互为同系物，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两种化合物组成元素相同，各元素的质量分数也相同，则它们的最简式必定相同，最简式相同的化合物不一定互为同分异构体，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相对</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分子质量相同的物质有很多，如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，但它们的分子组成不同，所以它们不互为同分异构体，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当</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不同化合物组成元素的质量分数相同，相对分子质量也相同时，其分子式一定相同，一定互为同分异构体，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5828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446495" y="755729"/>
            <a:ext cx="1129901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下列化合物的分子中，所有原子可能共平面的是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乙烷</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丙炔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D.1,3-</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丁二烯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7608168" y="13048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3" name="组合 22">
            <a:extLst>
              <a:ext uri="{FF2B5EF4-FFF2-40B4-BE49-F238E27FC236}">
                <a16:creationId xmlns="" xmlns:a16="http://schemas.microsoft.com/office/drawing/2014/main" id="{574E7DD6-E482-894D-9E46-D2B62C9ED9EC}"/>
              </a:ext>
            </a:extLst>
          </p:cNvPr>
          <p:cNvGrpSpPr/>
          <p:nvPr/>
        </p:nvGrpSpPr>
        <p:grpSpPr>
          <a:xfrm>
            <a:off x="516000" y="2492896"/>
            <a:ext cx="11160000" cy="2664296"/>
            <a:chOff x="792914" y="3925222"/>
            <a:chExt cx="11160000" cy="2664296"/>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2"/>
              <a:ext cx="11160000" cy="255140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749745" y="2774935"/>
            <a:ext cx="10692511"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甲苯、乙烷、丙炔中均含有甲基，其分子中所有原子不可能共平面，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丁二烯的结构简式为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=CH—CH</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，根据乙烯的结构可知，该分子中所有原子可能在同一平面内，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6" name="圆角矩形 55">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426418" y="768896"/>
            <a:ext cx="11076375"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有机化合物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的结构简式如图所示，下列说法正确的是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属于脂环化合物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分子只含极性键，不含非极性键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分子中的碳原子与氮原子的杂化方式相同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键和大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键，分子间可以形成</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氢键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71131" y="29610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6164" name="Picture 36" descr="5-46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741486"/>
            <a:ext cx="1725294" cy="125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33" name="组合 32">
            <a:extLst>
              <a:ext uri="{FF2B5EF4-FFF2-40B4-BE49-F238E27FC236}">
                <a16:creationId xmlns="" xmlns:a16="http://schemas.microsoft.com/office/drawing/2014/main" id="{574E7DD6-E482-894D-9E46-D2B62C9ED9EC}"/>
              </a:ext>
            </a:extLst>
          </p:cNvPr>
          <p:cNvGrpSpPr/>
          <p:nvPr/>
        </p:nvGrpSpPr>
        <p:grpSpPr>
          <a:xfrm>
            <a:off x="516000" y="764704"/>
            <a:ext cx="11160000" cy="3816424"/>
            <a:chOff x="792914" y="3925222"/>
            <a:chExt cx="11160000" cy="3816424"/>
          </a:xfrm>
        </p:grpSpPr>
        <p:sp>
          <p:nvSpPr>
            <p:cNvPr id="34" name="圆角矩形 33">
              <a:extLst>
                <a:ext uri="{FF2B5EF4-FFF2-40B4-BE49-F238E27FC236}">
                  <a16:creationId xmlns="" xmlns:a16="http://schemas.microsoft.com/office/drawing/2014/main" id="{E0791A29-2CB4-2744-96C1-EA2037B165CE}"/>
                </a:ext>
              </a:extLst>
            </p:cNvPr>
            <p:cNvSpPr/>
            <p:nvPr/>
          </p:nvSpPr>
          <p:spPr>
            <a:xfrm>
              <a:off x="792914" y="4038112"/>
              <a:ext cx="11160000" cy="3703534"/>
            </a:xfrm>
            <a:prstGeom prst="roundRect">
              <a:avLst>
                <a:gd name="adj" fmla="val 13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96282" y="1052736"/>
            <a:ext cx="10799436"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根据结构简式可知，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分子中含有苯环，属于芳香族化合物</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分子中碳原子之间形成非极性键，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中的碳原子的杂化方式有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两种，氮原子的杂化方式是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分子中含有苯环、双键和单键，因此含有大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键，含有氨基和羟基，分子间可以形成氢键，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 name="Picture 36" descr="5-46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8368" y="1196752"/>
            <a:ext cx="1725294" cy="125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44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407368" y="517341"/>
            <a:ext cx="11299010" cy="363173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舟山模拟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三种有机化合物的结构简式如图所示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分子中碳原子杂化方式均有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的一氯代物均有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中只有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分子的所有碳原子处于同一平面</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86208" y="288090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8898"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8408" y="589349"/>
            <a:ext cx="637281" cy="66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3" descr="135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926" y="1297058"/>
            <a:ext cx="983763" cy="5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4" descr="135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9576" y="1269213"/>
            <a:ext cx="959013"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450722"/>
            <a:ext cx="11160000" cy="4778478"/>
            <a:chOff x="792914" y="3925222"/>
            <a:chExt cx="11160000" cy="4778478"/>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1"/>
              <a:ext cx="11160000" cy="4665589"/>
            </a:xfrm>
            <a:prstGeom prst="roundRect">
              <a:avLst>
                <a:gd name="adj" fmla="val 111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96282" y="620688"/>
            <a:ext cx="10799436" cy="4524315"/>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由结构简式可知，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的分子式均为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，三者的分子结构不同，互为同分异构体，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苯环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上的碳原子及双键上的碳原子均采取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杂化，饱和碳原子采取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分子苯环上有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种氢原子，甲基上有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种氢原子，故其一氯代物有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分子含有苯环，苯是平面形结构</a:t>
            </a:r>
            <a:r>
              <a:rPr lang="zh-CN" altLang="zh-CN" sz="2400" kern="10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mtClean="0">
                <a:latin typeface="Times New Roman" panose="02020603050405020304" pitchFamily="18" charset="0"/>
                <a:ea typeface="宋体" panose="02010600030101010101" pitchFamily="2" charset="-122"/>
                <a:cs typeface="Times New Roman" panose="02020603050405020304" pitchFamily="18" charset="0"/>
              </a:rPr>
              <a:t>直接与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苯环相连的碳原子在苯环所在平面内，故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中所有碳原子共平面，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分子中两个环状结构均通过饱和碳原子连接，所有碳原子一定不共平面，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35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F3C0D54F-E471-254D-996C-2FBC9553FFE9}"/>
              </a:ext>
            </a:extLst>
          </p:cNvPr>
          <p:cNvSpPr/>
          <p:nvPr/>
        </p:nvSpPr>
        <p:spPr>
          <a:xfrm>
            <a:off x="390000" y="836712"/>
            <a:ext cx="11412000" cy="381640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分子中的四个碳原子在同一直线上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分子中所有碳原子均处于同一平面上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中所有碳原子可能都处于同一平面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中只有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的所有原子处于同一</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1127" y="389713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9922"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7751" y="2644153"/>
            <a:ext cx="1209314" cy="38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3" descr="135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1856" y="2436055"/>
            <a:ext cx="1209314" cy="72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4"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3244548"/>
            <a:ext cx="1524298" cy="6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3298" y="3966865"/>
            <a:ext cx="410604" cy="6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6" descr="135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5218" y="4049694"/>
            <a:ext cx="506224" cy="5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7" name="Picture 7" descr="135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3212" y="3966865"/>
            <a:ext cx="435915" cy="72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771799"/>
            <a:ext cx="11412000" cy="57708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如乙酸的常见表示方法：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322127867"/>
              </p:ext>
            </p:extLst>
          </p:nvPr>
        </p:nvGraphicFramePr>
        <p:xfrm>
          <a:off x="426000" y="2629694"/>
          <a:ext cx="11340000" cy="2434590"/>
        </p:xfrm>
        <a:graphic>
          <a:graphicData uri="http://schemas.openxmlformats.org/drawingml/2006/table">
            <a:tbl>
              <a:tblPr/>
              <a:tblGrid>
                <a:gridCol w="2268000"/>
                <a:gridCol w="2268000"/>
                <a:gridCol w="2268000"/>
                <a:gridCol w="2268000"/>
                <a:gridCol w="2268000"/>
              </a:tblGrid>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结构式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结构简式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键线式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球棍模型</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空间填充模型</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050" kern="100" dirty="0" smtClean="0">
                          <a:effectLst/>
                          <a:latin typeface="宋体" panose="02010600030101010101" pitchFamily="2" charset="-122"/>
                          <a:ea typeface="宋体" panose="02010600030101010101" pitchFamily="2" charset="-122"/>
                          <a:cs typeface="Courier New" panose="02070309020205020404" pitchFamily="49" charset="0"/>
                        </a:rPr>
                        <a:t>_______________________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3032926" y="3610638"/>
            <a:ext cx="1588897" cy="576248"/>
          </a:xfrm>
          <a:prstGeom prst="rect">
            <a:avLst/>
          </a:prstGeom>
        </p:spPr>
        <p:txBody>
          <a:bodyPr wrap="none">
            <a:spAutoFit/>
          </a:bodyPr>
          <a:lstStyle/>
          <a:p>
            <a:pPr lvl="0"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rPr>
              <a:t>CH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COOH</a:t>
            </a:r>
            <a:endParaRPr lang="zh-CN" altLang="en-US" sz="105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pic>
        <p:nvPicPr>
          <p:cNvPr id="17817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990" y="3521536"/>
            <a:ext cx="1824610" cy="120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6523" y="3608291"/>
            <a:ext cx="863533" cy="86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4" descr="133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3682880"/>
            <a:ext cx="961074" cy="71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5" descr="133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8061" y="3509313"/>
            <a:ext cx="1454523" cy="106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5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692696"/>
            <a:ext cx="11160000" cy="3456384"/>
            <a:chOff x="792914" y="3925222"/>
            <a:chExt cx="11160000" cy="3456384"/>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3343494"/>
            </a:xfrm>
            <a:prstGeom prst="roundRect">
              <a:avLst>
                <a:gd name="adj" fmla="val 170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5" y="1013280"/>
            <a:ext cx="10692511" cy="2775760"/>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项，根据乙烯的空间结构可知，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分子中的四个碳原子处于同一平面，但不在同一直线上，错误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分子中均有连接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个碳原子的饱和碳原子，故所有碳原子不可能共平面，错误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分子中都存在饱和碳原子，故只有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的所有原子处于同一平面，正确。</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45971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645944"/>
            <a:ext cx="11350315" cy="3647152"/>
          </a:xfrm>
          <a:prstGeom prst="rect">
            <a:avLst/>
          </a:prstGeom>
        </p:spPr>
        <p:txBody>
          <a:bodyPr>
            <a:spAutoFit/>
          </a:bodyPr>
          <a:lstStyle/>
          <a:p>
            <a:pPr>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正</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1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确</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互为同分异构体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除</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外均可发生加成反应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中所有原子不可能处于同一平面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一氯代物同分异构体最多的是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48841" y="299680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8" name="圆角矩形 2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0946" name="Picture 2" descr="1357"/>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388" y="680614"/>
            <a:ext cx="700278" cy="70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Picture 3" descr="135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046" y="577384"/>
            <a:ext cx="846518" cy="74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8"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852" y="817294"/>
            <a:ext cx="1862340" cy="42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9" name="Picture 5" descr="135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9628" y="692944"/>
            <a:ext cx="700278" cy="70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836712"/>
            <a:ext cx="11160000" cy="3888432"/>
            <a:chOff x="792914" y="3925222"/>
            <a:chExt cx="11160000" cy="3888432"/>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2"/>
              <a:ext cx="11160000" cy="377554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49745" y="1162883"/>
            <a:ext cx="10692511" cy="3346237"/>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由四种有机物的结构简式可知，其分子式均为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，分子结构不同，则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互为同分异构体，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分子含有苯环和乙烯基，二者均为平面形结构，通过碳碳单键相连，由于单键可以旋转，故分子中所有原子可能处于同一平面，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分子中氢原子种类分别为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种，则一氯代物同分异构体最多的是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72097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407368" y="895965"/>
            <a:ext cx="11187139"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下列关于有机物结构的说法错误的是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环己烷中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键角不是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B.C</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同分异构体数目相同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原子之间可形成单键、双键和三键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含有手性碳原子的饱和链烃中，碳原子数最少的一定是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甲基己</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3352" y="30689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620688"/>
            <a:ext cx="11160000" cy="3312368"/>
            <a:chOff x="792914" y="3925222"/>
            <a:chExt cx="11160000" cy="3312368"/>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2"/>
              <a:ext cx="11160000" cy="3199478"/>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96282" y="926718"/>
            <a:ext cx="10799436" cy="286232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环己烷中所有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原子与其所连原子构成四面体结构，键角不是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的等效氢原子与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的等效氯原子数目相同，则同分异构体数目相同，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含有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手性碳原子的饱和链烃中，碳原子数最少的可能是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甲基己烷，也可能是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二甲基戊烷，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09865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9EF13083-441D-CC41-A3B9-50FF39250BAC}"/>
              </a:ext>
            </a:extLst>
          </p:cNvPr>
          <p:cNvSpPr/>
          <p:nvPr/>
        </p:nvSpPr>
        <p:spPr>
          <a:xfrm>
            <a:off x="502432" y="620688"/>
            <a:ext cx="9770032"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立方烷的分子式为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，如图所示，其空间结构为正六面体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顶点为碳原子，氢原子省略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，则其二氯代物共有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C.12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D.24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9"/>
          <p:cNvSpPr txBox="1"/>
          <p:nvPr/>
        </p:nvSpPr>
        <p:spPr>
          <a:xfrm>
            <a:off x="388104" y="166488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1970" name="Picture 2" descr="136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2504" y="836712"/>
            <a:ext cx="1228467" cy="105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2829694"/>
            <a:ext cx="11160000" cy="1823442"/>
            <a:chOff x="792914" y="3925222"/>
            <a:chExt cx="11160000" cy="1823442"/>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2"/>
              <a:ext cx="11160000" cy="1710552"/>
            </a:xfrm>
            <a:prstGeom prst="roundRect">
              <a:avLst>
                <a:gd name="adj" fmla="val 42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pSp>
        <p:nvGrpSpPr>
          <p:cNvPr id="2" name="组合 1"/>
          <p:cNvGrpSpPr/>
          <p:nvPr/>
        </p:nvGrpSpPr>
        <p:grpSpPr>
          <a:xfrm>
            <a:off x="687639" y="3112429"/>
            <a:ext cx="10799436" cy="1362713"/>
            <a:chOff x="687639" y="2991655"/>
            <a:chExt cx="10799436" cy="1362713"/>
          </a:xfrm>
        </p:grpSpPr>
        <p:sp>
          <p:nvSpPr>
            <p:cNvPr id="25" name="矩形 24"/>
            <p:cNvSpPr/>
            <p:nvPr/>
          </p:nvSpPr>
          <p:spPr>
            <a:xfrm>
              <a:off x="687639" y="3430741"/>
              <a:ext cx="10799436" cy="646331"/>
            </a:xfrm>
            <a:prstGeom prst="rect">
              <a:avLst/>
            </a:prstGeom>
          </p:spPr>
          <p:txBody>
            <a:bodyPr>
              <a:spAutoFit/>
            </a:bodyPr>
            <a:lstStyle/>
            <a:p>
              <a:pPr>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立方烷有</a:t>
              </a:r>
              <a:r>
                <a:rPr lang="en-US" altLang="zh-CN" sz="2400" kern="1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种二氯代物，结构简式分别是</a:t>
              </a:r>
              <a:r>
                <a:rPr lang="en-US" altLang="zh-CN" sz="2400" kern="100" dirty="0">
                  <a:latin typeface="Times New Roman" panose="02020603050405020304" pitchFamily="18" charset="0"/>
                  <a:ea typeface="宋体" panose="02010600030101010101" pitchFamily="2" charset="-122"/>
                </a:rPr>
                <a:t>  </a:t>
              </a:r>
              <a:r>
                <a:rPr lang="en-US" altLang="zh-CN" sz="2400" kern="100" dirty="0" smtClean="0">
                  <a:latin typeface="Times New Roman" panose="02020603050405020304" pitchFamily="18" charset="0"/>
                  <a:ea typeface="宋体" panose="02010600030101010101" pitchFamily="2" charset="-122"/>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1971" name="Picture 3" descr="136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8161" y="3223729"/>
              <a:ext cx="1142837" cy="107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4" descr="136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4731" y="2991655"/>
              <a:ext cx="1076365" cy="13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5" descr="136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0252" y="3043456"/>
              <a:ext cx="1296239" cy="12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62680" y="548680"/>
            <a:ext cx="1146664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对羟基苯甲醛是一种用途极广的有机合成中间体。两种主要工业合成路线如图所示。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苯酚和对羟基苯甲醇互为同系物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对羟基苯甲醛中含有碳氧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键</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数目为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对甲基苯酚的同分异构体中含有苯环的有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不包括其本身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对羟基苯甲醛中所有原子共</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32418" y="32468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2994" name="Picture 2" descr="136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9739" y="1502637"/>
            <a:ext cx="5559177" cy="16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476673"/>
            <a:ext cx="11160000" cy="5040559"/>
            <a:chOff x="792914" y="3925222"/>
            <a:chExt cx="11160000" cy="5040559"/>
          </a:xfrm>
        </p:grpSpPr>
        <p:sp>
          <p:nvSpPr>
            <p:cNvPr id="28" name="圆角矩形 27">
              <a:extLst>
                <a:ext uri="{FF2B5EF4-FFF2-40B4-BE49-F238E27FC236}">
                  <a16:creationId xmlns="" xmlns:a16="http://schemas.microsoft.com/office/drawing/2014/main" id="{E0791A29-2CB4-2744-96C1-EA2037B165CE}"/>
                </a:ext>
              </a:extLst>
            </p:cNvPr>
            <p:cNvSpPr/>
            <p:nvPr/>
          </p:nvSpPr>
          <p:spPr>
            <a:xfrm>
              <a:off x="792914" y="4038112"/>
              <a:ext cx="11160000" cy="4927669"/>
            </a:xfrm>
            <a:prstGeom prst="roundRect">
              <a:avLst>
                <a:gd name="adj" fmla="val 103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4" name="矩形 33"/>
          <p:cNvSpPr/>
          <p:nvPr/>
        </p:nvSpPr>
        <p:spPr>
          <a:xfrm>
            <a:off x="749745" y="2510894"/>
            <a:ext cx="10692511" cy="286232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由题图知，苯酚与对羟基苯甲醇结构不相似，则二者不互为同系物，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苯环上有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个取代基，则取代基为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种；若苯环上</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个取代基，取代基为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，除去本身，有</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邻、间</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共有</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rPr>
              <a:t>对羟基苯甲醛中单键可以旋转，则该物质分子中所有原子不一定共平面，</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200" kern="100" spc="-60" dirty="0">
              <a:latin typeface="宋体" panose="02010600030101010101" pitchFamily="2" charset="-122"/>
              <a:ea typeface="宋体" panose="02010600030101010101" pitchFamily="2" charset="-122"/>
              <a:cs typeface="Courier New" panose="02070309020205020404" pitchFamily="49" charset="0"/>
            </a:endParaRPr>
          </a:p>
        </p:txBody>
      </p:sp>
      <p:pic>
        <p:nvPicPr>
          <p:cNvPr id="35" name="Picture 2" descr="136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6412" y="764705"/>
            <a:ext cx="5559177" cy="16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645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188640"/>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金华模拟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螺环化合物</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可用于制造生物检测机器人，下列有关该化合物的说法错误的是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是环氧乙烷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的同系物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一氯代物有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所有碳原子不处于同一</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0652" y="18109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4018" name="Picture 2" descr="136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1756" y="332656"/>
            <a:ext cx="731634" cy="4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19" name="Picture 3" descr="136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0048" y="1942232"/>
            <a:ext cx="469608" cy="4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3717031"/>
            <a:ext cx="11160000" cy="2160241"/>
            <a:chOff x="792914" y="3925222"/>
            <a:chExt cx="11160000" cy="2160241"/>
          </a:xfrm>
        </p:grpSpPr>
        <p:sp>
          <p:nvSpPr>
            <p:cNvPr id="32" name="圆角矩形 31">
              <a:extLst>
                <a:ext uri="{FF2B5EF4-FFF2-40B4-BE49-F238E27FC236}">
                  <a16:creationId xmlns="" xmlns:a16="http://schemas.microsoft.com/office/drawing/2014/main" id="{E0791A29-2CB4-2744-96C1-EA2037B165CE}"/>
                </a:ext>
              </a:extLst>
            </p:cNvPr>
            <p:cNvSpPr/>
            <p:nvPr/>
          </p:nvSpPr>
          <p:spPr>
            <a:xfrm>
              <a:off x="792914" y="4038113"/>
              <a:ext cx="11160000" cy="2047350"/>
            </a:xfrm>
            <a:prstGeom prst="roundRect">
              <a:avLst>
                <a:gd name="adj" fmla="val 276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3" name="矩形 3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5" name="矩形 34"/>
          <p:cNvSpPr/>
          <p:nvPr/>
        </p:nvSpPr>
        <p:spPr>
          <a:xfrm>
            <a:off x="696282" y="3979741"/>
            <a:ext cx="10799436"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该化合物与环氧乙烷结构不相似，故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分子中含有两种氢原子，故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分子中所有碳原子都具有甲烷的结构特点，故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548680"/>
            <a:ext cx="11412000" cy="50167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的有机物在酸性条件下可水解为酸和醇，若不考虑立体异构，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这</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些</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醇和酸重新组合可形成的酯共有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四联苯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Courier New" panose="02070309020205020404" pitchFamily="49"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的一氯代物有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宋体" panose="02010600030101010101" pitchFamily="2" charset="-122"/>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具有相同官能团的同分异构体的结构简式为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=CHCOOH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兴奋剂乙基雌烯醇</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可能有属于芳香族的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2832" y="10888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5042"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4194" y="2360305"/>
            <a:ext cx="2925662" cy="41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3" name="Picture 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4610" y="2958059"/>
            <a:ext cx="1973790" cy="76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4" name="Picture 4" descr="136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5908" y="4583912"/>
            <a:ext cx="1909587" cy="128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84784"/>
            <a:ext cx="11412000" cy="577081"/>
          </a:xfrm>
          <a:prstGeom prst="rect">
            <a:avLst/>
          </a:prstGeom>
        </p:spPr>
        <p:txBody>
          <a:bodyPr wrap="square">
            <a:spAutoFit/>
          </a:bodyPr>
          <a:lstStyle/>
          <a:p>
            <a:pPr algn="just">
              <a:lnSpc>
                <a:spcPct val="150000"/>
              </a:lnSpc>
              <a:spcAft>
                <a:spcPts val="0"/>
              </a:spcAf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有机化合物的成键方式和空间结构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609028893"/>
              </p:ext>
            </p:extLst>
          </p:nvPr>
        </p:nvGraphicFramePr>
        <p:xfrm>
          <a:off x="480000" y="2117596"/>
          <a:ext cx="11232000" cy="3931200"/>
        </p:xfrm>
        <a:graphic>
          <a:graphicData uri="http://schemas.openxmlformats.org/drawingml/2006/table">
            <a:tbl>
              <a:tblPr/>
              <a:tblGrid>
                <a:gridCol w="1872000"/>
                <a:gridCol w="1655768"/>
                <a:gridCol w="1656184"/>
                <a:gridCol w="1656184"/>
                <a:gridCol w="3312368"/>
                <a:gridCol w="1079496"/>
              </a:tblGrid>
              <a:tr h="1188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与碳原子相连的原子数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结构示意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碳原子的杂化方式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碳原子的成键方式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碳原子与相邻原子形成的结构单元的空间结构</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实例</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22">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883">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22">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995" marR="31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583832" y="3484673"/>
            <a:ext cx="561371" cy="576248"/>
          </a:xfrm>
          <a:prstGeom prst="rect">
            <a:avLst/>
          </a:prstGeom>
        </p:spPr>
        <p:txBody>
          <a:bodyPr wrap="none">
            <a:spAutoFit/>
          </a:bodyPr>
          <a:lstStyle/>
          <a:p>
            <a:pPr lvl="0"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en-US"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6193491" y="3499948"/>
            <a:ext cx="659155" cy="580865"/>
          </a:xfrm>
          <a:prstGeom prst="rect">
            <a:avLst/>
          </a:prstGeom>
        </p:spPr>
        <p:txBody>
          <a:bodyPr wrap="none">
            <a:spAutoFit/>
          </a:bodyPr>
          <a:lstStyle/>
          <a:p>
            <a:pPr algn="di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键</a:t>
            </a:r>
          </a:p>
        </p:txBody>
      </p:sp>
      <p:sp>
        <p:nvSpPr>
          <p:cNvPr id="9" name="矩形 8"/>
          <p:cNvSpPr/>
          <p:nvPr/>
        </p:nvSpPr>
        <p:spPr>
          <a:xfrm>
            <a:off x="8333972" y="3499948"/>
            <a:ext cx="1415773" cy="580865"/>
          </a:xfrm>
          <a:prstGeom prst="rect">
            <a:avLst/>
          </a:prstGeom>
        </p:spPr>
        <p:txBody>
          <a:bodyPr wrap="none">
            <a:spAutoFit/>
          </a:bodyPr>
          <a:lstStyle/>
          <a:p>
            <a:pPr algn="ct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四面体形</a:t>
            </a:r>
          </a:p>
        </p:txBody>
      </p:sp>
      <p:sp>
        <p:nvSpPr>
          <p:cNvPr id="10" name="矩形 9"/>
          <p:cNvSpPr/>
          <p:nvPr/>
        </p:nvSpPr>
        <p:spPr>
          <a:xfrm>
            <a:off x="10776520" y="3480056"/>
            <a:ext cx="800219" cy="580865"/>
          </a:xfrm>
          <a:prstGeom prst="rect">
            <a:avLst/>
          </a:prstGeom>
        </p:spPr>
        <p:txBody>
          <a:bodyPr wrap="none">
            <a:spAutoFit/>
          </a:bodyPr>
          <a:lstStyle/>
          <a:p>
            <a:pPr algn="ct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甲烷</a:t>
            </a:r>
          </a:p>
        </p:txBody>
      </p:sp>
      <p:sp>
        <p:nvSpPr>
          <p:cNvPr id="12" name="矩形 11"/>
          <p:cNvSpPr/>
          <p:nvPr/>
        </p:nvSpPr>
        <p:spPr>
          <a:xfrm>
            <a:off x="4583832" y="4545280"/>
            <a:ext cx="561371" cy="576248"/>
          </a:xfrm>
          <a:prstGeom prst="rect">
            <a:avLst/>
          </a:prstGeom>
        </p:spPr>
        <p:txBody>
          <a:bodyPr wrap="none">
            <a:spAutoFit/>
          </a:bodyPr>
          <a:lstStyle/>
          <a:p>
            <a:pPr lvl="0"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5807968" y="4600054"/>
            <a:ext cx="1430200" cy="580865"/>
          </a:xfrm>
          <a:prstGeom prst="rect">
            <a:avLst/>
          </a:prstGeom>
        </p:spPr>
        <p:txBody>
          <a:bodyPr wrap="none">
            <a:spAutoFit/>
          </a:bodyPr>
          <a:lstStyle/>
          <a:p>
            <a:pPr algn="ctr">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键、</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键</a:t>
            </a:r>
          </a:p>
        </p:txBody>
      </p:sp>
      <p:sp>
        <p:nvSpPr>
          <p:cNvPr id="14" name="矩形 13"/>
          <p:cNvSpPr/>
          <p:nvPr/>
        </p:nvSpPr>
        <p:spPr>
          <a:xfrm>
            <a:off x="8188875" y="4573678"/>
            <a:ext cx="1723549" cy="580865"/>
          </a:xfrm>
          <a:prstGeom prst="rect">
            <a:avLst/>
          </a:prstGeom>
        </p:spPr>
        <p:txBody>
          <a:bodyPr wrap="none">
            <a:spAutoFit/>
          </a:bodyPr>
          <a:lstStyle/>
          <a:p>
            <a:pPr algn="ct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平面三角形</a:t>
            </a:r>
          </a:p>
        </p:txBody>
      </p:sp>
      <p:sp>
        <p:nvSpPr>
          <p:cNvPr id="15" name="矩形 14"/>
          <p:cNvSpPr/>
          <p:nvPr/>
        </p:nvSpPr>
        <p:spPr>
          <a:xfrm>
            <a:off x="10785473" y="4566595"/>
            <a:ext cx="800219" cy="580865"/>
          </a:xfrm>
          <a:prstGeom prst="rect">
            <a:avLst/>
          </a:prstGeom>
        </p:spPr>
        <p:txBody>
          <a:bodyPr wrap="none">
            <a:spAutoFit/>
          </a:bodyPr>
          <a:lstStyle/>
          <a:p>
            <a:pPr algn="ct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乙烯</a:t>
            </a:r>
          </a:p>
        </p:txBody>
      </p:sp>
      <p:sp>
        <p:nvSpPr>
          <p:cNvPr id="16" name="矩形 15"/>
          <p:cNvSpPr/>
          <p:nvPr/>
        </p:nvSpPr>
        <p:spPr>
          <a:xfrm>
            <a:off x="4617543" y="5373812"/>
            <a:ext cx="458780" cy="579967"/>
          </a:xfrm>
          <a:prstGeom prst="rect">
            <a:avLst/>
          </a:prstGeom>
        </p:spPr>
        <p:txBody>
          <a:bodyPr wrap="none">
            <a:spAutoFit/>
          </a:bodyPr>
          <a:lstStyle/>
          <a:p>
            <a:pPr algn="ctr">
              <a:lnSpc>
                <a:spcPct val="150000"/>
              </a:lnSpc>
              <a:spcAft>
                <a:spcPts val="0"/>
              </a:spcAft>
            </a:pP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17" name="矩形 16"/>
          <p:cNvSpPr/>
          <p:nvPr/>
        </p:nvSpPr>
        <p:spPr>
          <a:xfrm>
            <a:off x="5807968" y="5396448"/>
            <a:ext cx="1430200" cy="580865"/>
          </a:xfrm>
          <a:prstGeom prst="rect">
            <a:avLst/>
          </a:prstGeom>
        </p:spPr>
        <p:txBody>
          <a:bodyPr wrap="none">
            <a:spAutoFit/>
          </a:bodyPr>
          <a:lstStyle/>
          <a:p>
            <a:pPr algn="ctr">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键、</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键</a:t>
            </a:r>
          </a:p>
        </p:txBody>
      </p:sp>
      <p:sp>
        <p:nvSpPr>
          <p:cNvPr id="18" name="矩形 17"/>
          <p:cNvSpPr/>
          <p:nvPr/>
        </p:nvSpPr>
        <p:spPr>
          <a:xfrm>
            <a:off x="8487858" y="5396005"/>
            <a:ext cx="1107997" cy="580865"/>
          </a:xfrm>
          <a:prstGeom prst="rect">
            <a:avLst/>
          </a:prstGeom>
        </p:spPr>
        <p:txBody>
          <a:bodyPr wrap="none">
            <a:spAutoFit/>
          </a:bodyPr>
          <a:lstStyle/>
          <a:p>
            <a:pPr algn="ct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直线形</a:t>
            </a:r>
          </a:p>
        </p:txBody>
      </p:sp>
      <p:sp>
        <p:nvSpPr>
          <p:cNvPr id="19" name="矩形 18"/>
          <p:cNvSpPr/>
          <p:nvPr/>
        </p:nvSpPr>
        <p:spPr>
          <a:xfrm>
            <a:off x="10839904" y="5391397"/>
            <a:ext cx="800219" cy="580865"/>
          </a:xfrm>
          <a:prstGeom prst="rect">
            <a:avLst/>
          </a:prstGeom>
        </p:spPr>
        <p:txBody>
          <a:bodyPr wrap="none">
            <a:spAutoFit/>
          </a:bodyPr>
          <a:lstStyle/>
          <a:p>
            <a:pPr algn="ct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乙炔</a:t>
            </a:r>
          </a:p>
        </p:txBody>
      </p:sp>
      <p:graphicFrame>
        <p:nvGraphicFramePr>
          <p:cNvPr id="20" name="对象 19"/>
          <p:cNvGraphicFramePr>
            <a:graphicFrameLocks noChangeAspect="1"/>
          </p:cNvGraphicFramePr>
          <p:nvPr>
            <p:extLst>
              <p:ext uri="{D42A27DB-BD31-4B8C-83A1-F6EECF244321}">
                <p14:modId xmlns:p14="http://schemas.microsoft.com/office/powerpoint/2010/main" val="1213380778"/>
              </p:ext>
            </p:extLst>
          </p:nvPr>
        </p:nvGraphicFramePr>
        <p:xfrm>
          <a:off x="482600" y="6233616"/>
          <a:ext cx="11112500" cy="939800"/>
        </p:xfrm>
        <a:graphic>
          <a:graphicData uri="http://schemas.openxmlformats.org/presentationml/2006/ole">
            <mc:AlternateContent xmlns:mc="http://schemas.openxmlformats.org/markup-compatibility/2006">
              <mc:Choice xmlns:v="urn:schemas-microsoft-com:vml" Requires="v">
                <p:oleObj spid="_x0000_s182302" name="文档" r:id="rId3" imgW="11111294" imgH="940587" progId="Word.Document.12">
                  <p:embed/>
                </p:oleObj>
              </mc:Choice>
              <mc:Fallback>
                <p:oleObj name="文档" r:id="rId3" imgW="11111294" imgH="940587" progId="Word.Document.12">
                  <p:embed/>
                  <p:pic>
                    <p:nvPicPr>
                      <p:cNvPr id="0" name=""/>
                      <p:cNvPicPr/>
                      <p:nvPr/>
                    </p:nvPicPr>
                    <p:blipFill>
                      <a:blip r:embed="rId4"/>
                      <a:stretch>
                        <a:fillRect/>
                      </a:stretch>
                    </p:blipFill>
                    <p:spPr>
                      <a:xfrm>
                        <a:off x="482600" y="6233616"/>
                        <a:ext cx="11112500" cy="939800"/>
                      </a:xfrm>
                      <a:prstGeom prst="rect">
                        <a:avLst/>
                      </a:prstGeom>
                    </p:spPr>
                  </p:pic>
                </p:oleObj>
              </mc:Fallback>
            </mc:AlternateContent>
          </a:graphicData>
        </a:graphic>
      </p:graphicFrame>
      <p:pic>
        <p:nvPicPr>
          <p:cNvPr id="137249" name="Picture 3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2929" y="3502909"/>
            <a:ext cx="628548" cy="6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0" name="Picture 3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5020" y="4738640"/>
            <a:ext cx="605074" cy="60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92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linds(horizont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linds(horizont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blinds(horizontal)">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blinds(horizontal)">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blinds(horizontal)">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blinds(horizontal)">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blinds(horizontal)">
                                      <p:cBhvr>
                                        <p:cTn id="6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33" name="组合 32">
            <a:extLst>
              <a:ext uri="{FF2B5EF4-FFF2-40B4-BE49-F238E27FC236}">
                <a16:creationId xmlns="" xmlns:a16="http://schemas.microsoft.com/office/drawing/2014/main" id="{574E7DD6-E482-894D-9E46-D2B62C9ED9EC}"/>
              </a:ext>
            </a:extLst>
          </p:cNvPr>
          <p:cNvGrpSpPr/>
          <p:nvPr/>
        </p:nvGrpSpPr>
        <p:grpSpPr>
          <a:xfrm>
            <a:off x="516000" y="476672"/>
            <a:ext cx="11160000" cy="4824536"/>
            <a:chOff x="792914" y="3925222"/>
            <a:chExt cx="11160000" cy="4824536"/>
          </a:xfrm>
        </p:grpSpPr>
        <p:sp>
          <p:nvSpPr>
            <p:cNvPr id="34" name="圆角矩形 33">
              <a:extLst>
                <a:ext uri="{FF2B5EF4-FFF2-40B4-BE49-F238E27FC236}">
                  <a16:creationId xmlns="" xmlns:a16="http://schemas.microsoft.com/office/drawing/2014/main" id="{E0791A29-2CB4-2744-96C1-EA2037B165CE}"/>
                </a:ext>
              </a:extLst>
            </p:cNvPr>
            <p:cNvSpPr/>
            <p:nvPr/>
          </p:nvSpPr>
          <p:spPr>
            <a:xfrm>
              <a:off x="792914" y="4038113"/>
              <a:ext cx="11160000" cy="4711645"/>
            </a:xfrm>
            <a:prstGeom prst="roundRect">
              <a:avLst>
                <a:gd name="adj" fmla="val 112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矩形 36"/>
          <p:cNvSpPr/>
          <p:nvPr/>
        </p:nvSpPr>
        <p:spPr>
          <a:xfrm>
            <a:off x="749745" y="755094"/>
            <a:ext cx="10692511" cy="443198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的酯可能是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HCOOC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，水解得到的醇分别是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，得到的酸分别是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形成的酯共有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endParaRPr lang="en-US" altLang="zh-CN" sz="1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四</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联苯是具有两条对称轴的物质，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种不同化学</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的氢原子，故有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种一氯代物，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有机物含有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个环和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个碳碳双键，不饱和度为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，苯环的不饱和度为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，所以可能有属于芳香族的同分异构体，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16066" name="Picture 2" descr="136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0730" y="2467496"/>
            <a:ext cx="2780209" cy="10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166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3" presetClass="entr" presetSubtype="10" fill="hold" nodeType="withEffect">
                                  <p:stCondLst>
                                    <p:cond delay="0"/>
                                  </p:stCondLst>
                                  <p:childTnLst>
                                    <p:set>
                                      <p:cBhvr>
                                        <p:cTn id="12" dur="1" fill="hold">
                                          <p:stCondLst>
                                            <p:cond delay="0"/>
                                          </p:stCondLst>
                                        </p:cTn>
                                        <p:tgtEl>
                                          <p:spTgt spid="216066"/>
                                        </p:tgtEl>
                                        <p:attrNameLst>
                                          <p:attrName>style.visibility</p:attrName>
                                        </p:attrNameLst>
                                      </p:cBhvr>
                                      <p:to>
                                        <p:strVal val="visible"/>
                                      </p:to>
                                    </p:set>
                                    <p:animEffect transition="in" filter="blinds(horizontal)">
                                      <p:cBhvr>
                                        <p:cTn id="13" dur="5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508049"/>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杭州学军中学模拟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现有四种有机物，其结构简式如图所示。下列说法不正确的是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用溴的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溶液可以鉴别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互为同分异构体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的二氯代物有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可以发生取代反应、加聚</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9"/>
          <p:cNvSpPr txBox="1"/>
          <p:nvPr/>
        </p:nvSpPr>
        <p:spPr>
          <a:xfrm>
            <a:off x="268822" y="26708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7090" name="Picture 2" descr="136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0192" y="1844824"/>
            <a:ext cx="5998870" cy="111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 xmlns:a16="http://schemas.microsoft.com/office/drawing/2014/main" id="{574E7DD6-E482-894D-9E46-D2B62C9ED9EC}"/>
              </a:ext>
            </a:extLst>
          </p:cNvPr>
          <p:cNvGrpSpPr/>
          <p:nvPr/>
        </p:nvGrpSpPr>
        <p:grpSpPr>
          <a:xfrm>
            <a:off x="516000" y="404664"/>
            <a:ext cx="11160000" cy="5112568"/>
            <a:chOff x="792914" y="3925222"/>
            <a:chExt cx="11160000" cy="5112568"/>
          </a:xfrm>
        </p:grpSpPr>
        <p:sp>
          <p:nvSpPr>
            <p:cNvPr id="28" name="圆角矩形 27">
              <a:extLst>
                <a:ext uri="{FF2B5EF4-FFF2-40B4-BE49-F238E27FC236}">
                  <a16:creationId xmlns="" xmlns:a16="http://schemas.microsoft.com/office/drawing/2014/main" id="{E0791A29-2CB4-2744-96C1-EA2037B165CE}"/>
                </a:ext>
              </a:extLst>
            </p:cNvPr>
            <p:cNvSpPr/>
            <p:nvPr/>
          </p:nvSpPr>
          <p:spPr>
            <a:xfrm>
              <a:off x="792914" y="4038112"/>
              <a:ext cx="11160000" cy="4999678"/>
            </a:xfrm>
            <a:prstGeom prst="roundRect">
              <a:avLst>
                <a:gd name="adj" fmla="val 127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6" name="矩形 45"/>
          <p:cNvSpPr/>
          <p:nvPr/>
        </p:nvSpPr>
        <p:spPr>
          <a:xfrm>
            <a:off x="642285" y="1988840"/>
            <a:ext cx="10907430" cy="3439403"/>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含有碳碳双键，能够使溴的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溶液褪色，而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不可以，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的分子式均为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，结构不同，互为同分异构体，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10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的二氯代物</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15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分子中含有羟基，可以发生取代反应，含有碳碳双键，可以发生加聚反应，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3" name="Picture 2" descr="136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6565" y="764704"/>
            <a:ext cx="5998870" cy="111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4" name="Picture 2" descr="137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8097" y="3255923"/>
            <a:ext cx="1078432" cy="88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5" name="Picture 3" descr="137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1784" y="3277552"/>
            <a:ext cx="801583" cy="85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6" name="Picture 4" descr="137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3912" y="3337635"/>
            <a:ext cx="1107405" cy="77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5" descr="1373"/>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3215064"/>
            <a:ext cx="775829" cy="94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04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18114"/>
                                        </p:tgtEl>
                                        <p:attrNameLst>
                                          <p:attrName>style.visibility</p:attrName>
                                        </p:attrNameLst>
                                      </p:cBhvr>
                                      <p:to>
                                        <p:strVal val="visible"/>
                                      </p:to>
                                    </p:set>
                                    <p:animEffect transition="in" filter="blinds(horizontal)">
                                      <p:cBhvr>
                                        <p:cTn id="16" dur="500"/>
                                        <p:tgtEl>
                                          <p:spTgt spid="218114"/>
                                        </p:tgtEl>
                                      </p:cBhvr>
                                    </p:animEffect>
                                  </p:childTnLst>
                                </p:cTn>
                              </p:par>
                              <p:par>
                                <p:cTn id="17" presetID="3" presetClass="entr" presetSubtype="10" fill="hold" nodeType="withEffect">
                                  <p:stCondLst>
                                    <p:cond delay="0"/>
                                  </p:stCondLst>
                                  <p:childTnLst>
                                    <p:set>
                                      <p:cBhvr>
                                        <p:cTn id="18" dur="1" fill="hold">
                                          <p:stCondLst>
                                            <p:cond delay="0"/>
                                          </p:stCondLst>
                                        </p:cTn>
                                        <p:tgtEl>
                                          <p:spTgt spid="218115"/>
                                        </p:tgtEl>
                                        <p:attrNameLst>
                                          <p:attrName>style.visibility</p:attrName>
                                        </p:attrNameLst>
                                      </p:cBhvr>
                                      <p:to>
                                        <p:strVal val="visible"/>
                                      </p:to>
                                    </p:set>
                                    <p:animEffect transition="in" filter="blinds(horizontal)">
                                      <p:cBhvr>
                                        <p:cTn id="19" dur="500"/>
                                        <p:tgtEl>
                                          <p:spTgt spid="218115"/>
                                        </p:tgtEl>
                                      </p:cBhvr>
                                    </p:animEffect>
                                  </p:childTnLst>
                                </p:cTn>
                              </p:par>
                              <p:par>
                                <p:cTn id="20" presetID="3" presetClass="entr" presetSubtype="10" fill="hold" nodeType="withEffect">
                                  <p:stCondLst>
                                    <p:cond delay="0"/>
                                  </p:stCondLst>
                                  <p:childTnLst>
                                    <p:set>
                                      <p:cBhvr>
                                        <p:cTn id="21" dur="1" fill="hold">
                                          <p:stCondLst>
                                            <p:cond delay="0"/>
                                          </p:stCondLst>
                                        </p:cTn>
                                        <p:tgtEl>
                                          <p:spTgt spid="218116"/>
                                        </p:tgtEl>
                                        <p:attrNameLst>
                                          <p:attrName>style.visibility</p:attrName>
                                        </p:attrNameLst>
                                      </p:cBhvr>
                                      <p:to>
                                        <p:strVal val="visible"/>
                                      </p:to>
                                    </p:set>
                                    <p:animEffect transition="in" filter="blinds(horizontal)">
                                      <p:cBhvr>
                                        <p:cTn id="22" dur="500"/>
                                        <p:tgtEl>
                                          <p:spTgt spid="218116"/>
                                        </p:tgtEl>
                                      </p:cBhvr>
                                    </p:animEffect>
                                  </p:childTnLst>
                                </p:cTn>
                              </p:par>
                              <p:par>
                                <p:cTn id="23" presetID="3" presetClass="entr" presetSubtype="10" fill="hold" nodeType="withEffect">
                                  <p:stCondLst>
                                    <p:cond delay="0"/>
                                  </p:stCondLst>
                                  <p:childTnLst>
                                    <p:set>
                                      <p:cBhvr>
                                        <p:cTn id="24" dur="1" fill="hold">
                                          <p:stCondLst>
                                            <p:cond delay="0"/>
                                          </p:stCondLst>
                                        </p:cTn>
                                        <p:tgtEl>
                                          <p:spTgt spid="218117"/>
                                        </p:tgtEl>
                                        <p:attrNameLst>
                                          <p:attrName>style.visibility</p:attrName>
                                        </p:attrNameLst>
                                      </p:cBhvr>
                                      <p:to>
                                        <p:strVal val="visible"/>
                                      </p:to>
                                    </p:set>
                                    <p:animEffect transition="in" filter="blinds(horizontal)">
                                      <p:cBhvr>
                                        <p:cTn id="25" dur="500"/>
                                        <p:tgtEl>
                                          <p:spTgt spid="218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1991D404-2CED-D84E-A33D-6A797F18D4C4}"/>
              </a:ext>
            </a:extLst>
          </p:cNvPr>
          <p:cNvSpPr/>
          <p:nvPr/>
        </p:nvSpPr>
        <p:spPr>
          <a:xfrm>
            <a:off x="390000" y="650324"/>
            <a:ext cx="11412000"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某烷烃的分子式为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，其同分异构体有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不考虑立体异构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种，试写出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分子</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结构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个甲基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的同分异构体的结构简式：</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p>
          <a:p>
            <a:pPr algn="just">
              <a:lnSpc>
                <a:spcPct val="150000"/>
              </a:lnSpc>
              <a:spcAft>
                <a:spcPts val="0"/>
              </a:spcAft>
            </a:pPr>
            <a:endParaRPr lang="en-US" altLang="zh-CN" sz="4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 name="矩形 1"/>
          <p:cNvSpPr/>
          <p:nvPr/>
        </p:nvSpPr>
        <p:spPr>
          <a:xfrm>
            <a:off x="6676256" y="74405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9</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grpSp>
        <p:nvGrpSpPr>
          <p:cNvPr id="4" name="组合 3"/>
          <p:cNvGrpSpPr/>
          <p:nvPr/>
        </p:nvGrpSpPr>
        <p:grpSpPr>
          <a:xfrm>
            <a:off x="7968208" y="1205716"/>
            <a:ext cx="3627538" cy="1038194"/>
            <a:chOff x="8112224" y="878344"/>
            <a:chExt cx="3627538" cy="1038194"/>
          </a:xfrm>
        </p:grpSpPr>
        <p:pic>
          <p:nvPicPr>
            <p:cNvPr id="219138" name="Picture 2"/>
            <p:cNvPicPr>
              <a:picLocks noChangeAspect="1" noChangeArrowheads="1"/>
            </p:cNvPicPr>
            <p:nvPr/>
          </p:nvPicPr>
          <p:blipFill>
            <a:blip r:embed="rId1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2224" y="980728"/>
              <a:ext cx="3072858" cy="9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1247319" y="87834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grpSp>
      <p:grpSp>
        <p:nvGrpSpPr>
          <p:cNvPr id="6" name="组合 5"/>
          <p:cNvGrpSpPr/>
          <p:nvPr/>
        </p:nvGrpSpPr>
        <p:grpSpPr>
          <a:xfrm>
            <a:off x="574242" y="2532236"/>
            <a:ext cx="6097822" cy="1142945"/>
            <a:chOff x="574242" y="2204864"/>
            <a:chExt cx="6097822" cy="1142945"/>
          </a:xfrm>
        </p:grpSpPr>
        <p:pic>
          <p:nvPicPr>
            <p:cNvPr id="219139" name="Picture 3"/>
            <p:cNvPicPr>
              <a:picLocks noChangeAspect="1" noChangeArrowheads="1"/>
            </p:cNvPicPr>
            <p:nvPr/>
          </p:nvPicPr>
          <p:blipFill>
            <a:blip r:embed="rId1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242" y="2365400"/>
              <a:ext cx="30734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659341" y="220486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pic>
          <p:nvPicPr>
            <p:cNvPr id="219140" name="Picture 4"/>
            <p:cNvPicPr>
              <a:picLocks noChangeAspect="1" noChangeArrowheads="1"/>
            </p:cNvPicPr>
            <p:nvPr/>
          </p:nvPicPr>
          <p:blipFill>
            <a:blip r:embed="rId1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8515" y="2411809"/>
              <a:ext cx="2723549"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404664"/>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14.(1)C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属于醛的同分异构体有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属于酸的同分异构体有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属于酯的同分异构体有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某有机物的化学式为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，写出符合下列条件的有机物的结构简式。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含有苯环；</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属于酯类。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2" name="矩形 1"/>
          <p:cNvSpPr/>
          <p:nvPr/>
        </p:nvSpPr>
        <p:spPr>
          <a:xfrm>
            <a:off x="5252609" y="48942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6" name="矩形 25"/>
          <p:cNvSpPr/>
          <p:nvPr/>
        </p:nvSpPr>
        <p:spPr>
          <a:xfrm>
            <a:off x="10450791" y="48942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30" name="矩形 29"/>
          <p:cNvSpPr/>
          <p:nvPr/>
        </p:nvSpPr>
        <p:spPr>
          <a:xfrm>
            <a:off x="4583832" y="1106858"/>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grpSp>
        <p:nvGrpSpPr>
          <p:cNvPr id="8" name="组合 7"/>
          <p:cNvGrpSpPr/>
          <p:nvPr/>
        </p:nvGrpSpPr>
        <p:grpSpPr>
          <a:xfrm>
            <a:off x="392981" y="3215103"/>
            <a:ext cx="10743579" cy="1583948"/>
            <a:chOff x="392981" y="3215103"/>
            <a:chExt cx="10743579" cy="1583948"/>
          </a:xfrm>
        </p:grpSpPr>
        <p:sp>
          <p:nvSpPr>
            <p:cNvPr id="4" name="矩形 3"/>
            <p:cNvSpPr/>
            <p:nvPr/>
          </p:nvSpPr>
          <p:spPr>
            <a:xfrm>
              <a:off x="392981" y="3244334"/>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答案　</a:t>
              </a:r>
              <a:endPar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pic>
          <p:nvPicPr>
            <p:cNvPr id="220162"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7715" y="3241585"/>
              <a:ext cx="2139500" cy="43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659341" y="3215103"/>
              <a:ext cx="492443" cy="461665"/>
            </a:xfrm>
            <a:prstGeom prst="rect">
              <a:avLst/>
            </a:prstGeom>
          </p:spPr>
          <p:txBody>
            <a:bodyPr wrap="none">
              <a:spAutoFit/>
            </a:bodyPr>
            <a:lstStyle/>
            <a:p>
              <a:r>
                <a:rPr lang="zh-CN"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en-US" sz="2400" kern="100" dirty="0">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32" name="矩形 31"/>
            <p:cNvSpPr/>
            <p:nvPr/>
          </p:nvSpPr>
          <p:spPr>
            <a:xfrm>
              <a:off x="5675565" y="3215103"/>
              <a:ext cx="492443" cy="461665"/>
            </a:xfrm>
            <a:prstGeom prst="rect">
              <a:avLst/>
            </a:prstGeom>
          </p:spPr>
          <p:txBody>
            <a:bodyPr wrap="none">
              <a:spAutoFit/>
            </a:bodyPr>
            <a:lstStyle/>
            <a:p>
              <a:r>
                <a:rPr lang="zh-CN"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en-US" sz="2400" kern="100" dirty="0">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37" name="矩形 36"/>
            <p:cNvSpPr/>
            <p:nvPr/>
          </p:nvSpPr>
          <p:spPr>
            <a:xfrm>
              <a:off x="7907813" y="3215103"/>
              <a:ext cx="492443" cy="461665"/>
            </a:xfrm>
            <a:prstGeom prst="rect">
              <a:avLst/>
            </a:prstGeom>
          </p:spPr>
          <p:txBody>
            <a:bodyPr wrap="none">
              <a:spAutoFit/>
            </a:bodyPr>
            <a:lstStyle/>
            <a:p>
              <a:r>
                <a:rPr lang="zh-CN"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en-US" sz="2400" kern="100" dirty="0">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38" name="矩形 37"/>
            <p:cNvSpPr/>
            <p:nvPr/>
          </p:nvSpPr>
          <p:spPr>
            <a:xfrm>
              <a:off x="10644117" y="3215103"/>
              <a:ext cx="492443" cy="461665"/>
            </a:xfrm>
            <a:prstGeom prst="rect">
              <a:avLst/>
            </a:prstGeom>
          </p:spPr>
          <p:txBody>
            <a:bodyPr wrap="none">
              <a:spAutoFit/>
            </a:bodyPr>
            <a:lstStyle/>
            <a:p>
              <a:r>
                <a:rPr lang="zh-CN"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en-US" sz="2400" kern="100" dirty="0">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39" name="矩形 38"/>
            <p:cNvSpPr/>
            <p:nvPr/>
          </p:nvSpPr>
          <p:spPr>
            <a:xfrm>
              <a:off x="2555234" y="4235311"/>
              <a:ext cx="492443" cy="461665"/>
            </a:xfrm>
            <a:prstGeom prst="rect">
              <a:avLst/>
            </a:prstGeom>
          </p:spPr>
          <p:txBody>
            <a:bodyPr wrap="none">
              <a:spAutoFit/>
            </a:bodyPr>
            <a:lstStyle/>
            <a:p>
              <a:r>
                <a:rPr lang="zh-CN"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en-US" sz="2400" kern="100" dirty="0">
                <a:latin typeface="Times New Roman" panose="02020603050405020304" pitchFamily="18" charset="0"/>
                <a:ea typeface="微软雅黑" panose="020B0503020204020204" pitchFamily="34" charset="-122"/>
                <a:cs typeface="Courier New" panose="02070309020205020404" pitchFamily="49" charset="0"/>
              </a:endParaRPr>
            </a:p>
          </p:txBody>
        </p:sp>
        <p:pic>
          <p:nvPicPr>
            <p:cNvPr id="220163" name="Picture 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7742" y="3241585"/>
              <a:ext cx="1594670" cy="92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1129" y="3241585"/>
              <a:ext cx="2143550" cy="91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5" name="Picture 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6696" y="3241585"/>
              <a:ext cx="2341336" cy="43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6" name="Picture 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132" y="4365095"/>
              <a:ext cx="1937659" cy="43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7" name="Picture 7"/>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648" y="4365095"/>
              <a:ext cx="1910746" cy="43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28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 xmlns:a16="http://schemas.microsoft.com/office/drawing/2014/main"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 xmlns:a16="http://schemas.microsoft.com/office/drawing/2014/main"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pSp>
        <p:nvGrpSpPr>
          <p:cNvPr id="40" name="组合 39">
            <a:extLst>
              <a:ext uri="{FF2B5EF4-FFF2-40B4-BE49-F238E27FC236}">
                <a16:creationId xmlns="" xmlns:a16="http://schemas.microsoft.com/office/drawing/2014/main" id="{574E7DD6-E482-894D-9E46-D2B62C9ED9EC}"/>
              </a:ext>
            </a:extLst>
          </p:cNvPr>
          <p:cNvGrpSpPr/>
          <p:nvPr/>
        </p:nvGrpSpPr>
        <p:grpSpPr>
          <a:xfrm>
            <a:off x="516000" y="404664"/>
            <a:ext cx="11160000" cy="5400600"/>
            <a:chOff x="792914" y="3925222"/>
            <a:chExt cx="11160000" cy="5400600"/>
          </a:xfrm>
        </p:grpSpPr>
        <p:sp>
          <p:nvSpPr>
            <p:cNvPr id="41" name="圆角矩形 40">
              <a:extLst>
                <a:ext uri="{FF2B5EF4-FFF2-40B4-BE49-F238E27FC236}">
                  <a16:creationId xmlns="" xmlns:a16="http://schemas.microsoft.com/office/drawing/2014/main" id="{E0791A29-2CB4-2744-96C1-EA2037B165CE}"/>
                </a:ext>
              </a:extLst>
            </p:cNvPr>
            <p:cNvSpPr/>
            <p:nvPr/>
          </p:nvSpPr>
          <p:spPr>
            <a:xfrm>
              <a:off x="792914" y="4038112"/>
              <a:ext cx="11160000" cy="5287710"/>
            </a:xfrm>
            <a:prstGeom prst="roundRect">
              <a:avLst>
                <a:gd name="adj" fmla="val 127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4" name="矩形 43"/>
          <p:cNvSpPr/>
          <p:nvPr/>
        </p:nvSpPr>
        <p:spPr>
          <a:xfrm>
            <a:off x="642285" y="692696"/>
            <a:ext cx="10907430" cy="111376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审限定条件确定官能团或特殊基团</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观察研究对象确定不饱和度</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做减法，拆成碎片</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重新组装。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42285" y="2589495"/>
            <a:ext cx="2031325" cy="461665"/>
          </a:xfrm>
          <a:prstGeom prst="rect">
            <a:avLst/>
          </a:prstGeom>
        </p:spPr>
        <p:txBody>
          <a:bodyPr wrap="none">
            <a:spAutoFit/>
          </a:bodyPr>
          <a:lstStyle/>
          <a:p>
            <a:r>
              <a:rPr lang="en-US" altLang="zh-CN" sz="2400" kern="100" dirty="0">
                <a:latin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甲酸某酯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en-US" dirty="0"/>
          </a:p>
        </p:txBody>
      </p:sp>
      <p:grpSp>
        <p:nvGrpSpPr>
          <p:cNvPr id="11" name="组合 10"/>
          <p:cNvGrpSpPr/>
          <p:nvPr/>
        </p:nvGrpSpPr>
        <p:grpSpPr>
          <a:xfrm>
            <a:off x="2629740" y="1844824"/>
            <a:ext cx="3610276" cy="1767591"/>
            <a:chOff x="2567608" y="2453497"/>
            <a:chExt cx="3610276" cy="1767591"/>
          </a:xfrm>
        </p:grpSpPr>
        <p:sp>
          <p:nvSpPr>
            <p:cNvPr id="7" name="左大括号 6"/>
            <p:cNvSpPr/>
            <p:nvPr/>
          </p:nvSpPr>
          <p:spPr>
            <a:xfrm>
              <a:off x="2567608" y="2597513"/>
              <a:ext cx="248829" cy="1623575"/>
            </a:xfrm>
            <a:prstGeom prst="leftBrace">
              <a:avLst>
                <a:gd name="adj1" fmla="val 3364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21186"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784" y="2453497"/>
              <a:ext cx="2459067" cy="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7" name="Picture 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784" y="3380257"/>
              <a:ext cx="1357367" cy="79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249151" y="3356992"/>
              <a:ext cx="1928733" cy="461665"/>
            </a:xfrm>
            <a:prstGeom prst="rect">
              <a:avLst/>
            </a:prstGeom>
          </p:spPr>
          <p:txBody>
            <a:bodyPr wrap="none">
              <a:spAutoFit/>
            </a:bodyPr>
            <a:lstStyle/>
            <a:p>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邻、间、对</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endParaRPr lang="zh-CN" altLang="en-US" dirty="0"/>
            </a:p>
          </p:txBody>
        </p:sp>
      </p:grpSp>
      <p:sp>
        <p:nvSpPr>
          <p:cNvPr id="46" name="矩形 45"/>
          <p:cNvSpPr/>
          <p:nvPr/>
        </p:nvSpPr>
        <p:spPr>
          <a:xfrm>
            <a:off x="642285" y="3717032"/>
            <a:ext cx="2717411" cy="461665"/>
          </a:xfrm>
          <a:prstGeom prst="rect">
            <a:avLst/>
          </a:prstGeom>
        </p:spPr>
        <p:txBody>
          <a:bodyPr wrap="square">
            <a:spAutoFit/>
          </a:bodyPr>
          <a:lstStyle/>
          <a:p>
            <a:r>
              <a:rPr lang="en-US" altLang="zh-CN" sz="2400" kern="100" dirty="0">
                <a:latin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乙酸某酯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en-US" dirty="0"/>
          </a:p>
        </p:txBody>
      </p:sp>
      <p:pic>
        <p:nvPicPr>
          <p:cNvPr id="221188"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9616" y="3748535"/>
            <a:ext cx="1781907" cy="3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矩形 47"/>
          <p:cNvSpPr/>
          <p:nvPr/>
        </p:nvSpPr>
        <p:spPr>
          <a:xfrm>
            <a:off x="642285" y="4407495"/>
            <a:ext cx="2717411" cy="461665"/>
          </a:xfrm>
          <a:prstGeom prst="rect">
            <a:avLst/>
          </a:prstGeom>
        </p:spPr>
        <p:txBody>
          <a:bodyPr wrap="square">
            <a:spAutoFit/>
          </a:bodyPr>
          <a:lstStyle/>
          <a:p>
            <a:r>
              <a:rPr lang="en-US" altLang="zh-CN" sz="2400" kern="100" dirty="0">
                <a:latin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苯甲酸某酯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en-US" dirty="0"/>
          </a:p>
        </p:txBody>
      </p:sp>
      <p:pic>
        <p:nvPicPr>
          <p:cNvPr id="221189" name="Picture 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8854" y="4432819"/>
            <a:ext cx="1759483" cy="3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p:nvPr/>
        </p:nvSpPr>
        <p:spPr>
          <a:xfrm>
            <a:off x="642285" y="4929499"/>
            <a:ext cx="6029779" cy="646331"/>
          </a:xfrm>
          <a:prstGeom prst="rect">
            <a:avLst/>
          </a:prstGeom>
        </p:spPr>
        <p:txBody>
          <a:bodyPr wrap="square">
            <a:spAutoFit/>
          </a:bodyPr>
          <a:lstStyle/>
          <a:p>
            <a:pPr algn="just">
              <a:lnSpc>
                <a:spcPct val="150000"/>
              </a:lnSpc>
              <a:spcAft>
                <a:spcPts val="0"/>
              </a:spcAft>
            </a:pPr>
            <a:r>
              <a:rPr lang="zh-CN" altLang="zh-CN" sz="2400" kern="100">
                <a:latin typeface="Times New Roman" panose="02020603050405020304" pitchFamily="18" charset="0"/>
                <a:ea typeface="宋体" panose="02010600030101010101" pitchFamily="2" charset="-122"/>
                <a:cs typeface="Times New Roman" panose="02020603050405020304" pitchFamily="18" charset="0"/>
              </a:rPr>
              <a:t>符合条件的同分异构体共有</a:t>
            </a:r>
            <a:r>
              <a:rPr lang="en-US" altLang="zh-CN" sz="2400" kern="10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a:latin typeface="Times New Roman" panose="02020603050405020304" pitchFamily="18" charset="0"/>
                <a:ea typeface="宋体" panose="02010600030101010101" pitchFamily="2" charset="-122"/>
                <a:cs typeface="Times New Roman" panose="02020603050405020304" pitchFamily="18" charset="0"/>
              </a:rPr>
              <a:t>种。</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8" name="矩形 57">
            <a:hlinkClick r:id="rId20"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284660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linds(horizontal)">
                                      <p:cBhvr>
                                        <p:cTn id="19" dur="500"/>
                                        <p:tgtEl>
                                          <p:spTgt spid="46"/>
                                        </p:tgtEl>
                                      </p:cBhvr>
                                    </p:animEffect>
                                  </p:childTnLst>
                                </p:cTn>
                              </p:par>
                              <p:par>
                                <p:cTn id="20" presetID="3" presetClass="entr" presetSubtype="10" fill="hold" nodeType="withEffect">
                                  <p:stCondLst>
                                    <p:cond delay="0"/>
                                  </p:stCondLst>
                                  <p:childTnLst>
                                    <p:set>
                                      <p:cBhvr>
                                        <p:cTn id="21" dur="1" fill="hold">
                                          <p:stCondLst>
                                            <p:cond delay="0"/>
                                          </p:stCondLst>
                                        </p:cTn>
                                        <p:tgtEl>
                                          <p:spTgt spid="221188"/>
                                        </p:tgtEl>
                                        <p:attrNameLst>
                                          <p:attrName>style.visibility</p:attrName>
                                        </p:attrNameLst>
                                      </p:cBhvr>
                                      <p:to>
                                        <p:strVal val="visible"/>
                                      </p:to>
                                    </p:set>
                                    <p:animEffect transition="in" filter="blinds(horizontal)">
                                      <p:cBhvr>
                                        <p:cTn id="22" dur="500"/>
                                        <p:tgtEl>
                                          <p:spTgt spid="22118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linds(horizontal)">
                                      <p:cBhvr>
                                        <p:cTn id="25" dur="500"/>
                                        <p:tgtEl>
                                          <p:spTgt spid="48"/>
                                        </p:tgtEl>
                                      </p:cBhvr>
                                    </p:animEffect>
                                  </p:childTnLst>
                                </p:cTn>
                              </p:par>
                              <p:par>
                                <p:cTn id="26" presetID="3" presetClass="entr" presetSubtype="10" fill="hold" nodeType="withEffect">
                                  <p:stCondLst>
                                    <p:cond delay="0"/>
                                  </p:stCondLst>
                                  <p:childTnLst>
                                    <p:set>
                                      <p:cBhvr>
                                        <p:cTn id="27" dur="1" fill="hold">
                                          <p:stCondLst>
                                            <p:cond delay="0"/>
                                          </p:stCondLst>
                                        </p:cTn>
                                        <p:tgtEl>
                                          <p:spTgt spid="221189"/>
                                        </p:tgtEl>
                                        <p:attrNameLst>
                                          <p:attrName>style.visibility</p:attrName>
                                        </p:attrNameLst>
                                      </p:cBhvr>
                                      <p:to>
                                        <p:strVal val="visible"/>
                                      </p:to>
                                    </p:set>
                                    <p:animEffect transition="in" filter="blinds(horizontal)">
                                      <p:cBhvr>
                                        <p:cTn id="28" dur="500"/>
                                        <p:tgtEl>
                                          <p:spTgt spid="22118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linds(horizontal)">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 grpId="0"/>
      <p:bldP spid="46" grpId="0"/>
      <p:bldP spid="48" grpId="0"/>
      <p:bldP spid="5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 xmlns:a16="http://schemas.microsoft.com/office/drawing/2014/main"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 xmlns:a16="http://schemas.microsoft.com/office/drawing/2014/main"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394564" y="2103563"/>
            <a:ext cx="11299010" cy="279307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有机物分子中与碳碳双键或苯环直接相连的原子一定共平面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若有机物分子中碳原子只采取</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杂化，则分子中所有原子一定共平面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若有机物分子中含有手性碳原子，则分子中所有原子不可能共平面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戊烷中碳原子的杂化方式有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乙烯的结构简式为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0578080" y="2688381"/>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p:cNvSpPr/>
          <p:nvPr/>
        </p:nvSpPr>
        <p:spPr>
          <a:xfrm>
            <a:off x="6122376" y="3789040"/>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4285337" y="4323447"/>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 name="矩形 2"/>
          <p:cNvSpPr/>
          <p:nvPr/>
        </p:nvSpPr>
        <p:spPr>
          <a:xfrm>
            <a:off x="8697080" y="2150440"/>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9601219" y="3264310"/>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133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1950" y="3007758"/>
            <a:ext cx="7008100" cy="134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a:extLst>
              <a:ext uri="{FF2B5EF4-FFF2-40B4-BE49-F238E27FC236}">
                <a16:creationId xmlns="" xmlns:a16="http://schemas.microsoft.com/office/drawing/2014/main" id="{7E4F18EA-82C7-9143-98A4-D4840597F599}"/>
              </a:ext>
            </a:extLst>
          </p:cNvPr>
          <p:cNvSpPr/>
          <p:nvPr/>
        </p:nvSpPr>
        <p:spPr>
          <a:xfrm>
            <a:off x="390000" y="1556792"/>
            <a:ext cx="11412000" cy="6482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一、有机物的表示方法与碳原子成键特点</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9"/>
          <p:cNvSpPr txBox="1"/>
          <p:nvPr/>
        </p:nvSpPr>
        <p:spPr>
          <a:xfrm>
            <a:off x="7104112" y="37890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5" name="组合 4">
            <a:extLst>
              <a:ext uri="{FF2B5EF4-FFF2-40B4-BE49-F238E27FC236}">
                <a16:creationId xmlns="" xmlns:a16="http://schemas.microsoft.com/office/drawing/2014/main" id="{574E7DD6-E482-894D-9E46-D2B62C9ED9EC}"/>
              </a:ext>
            </a:extLst>
          </p:cNvPr>
          <p:cNvGrpSpPr/>
          <p:nvPr/>
        </p:nvGrpSpPr>
        <p:grpSpPr>
          <a:xfrm>
            <a:off x="516000" y="4725144"/>
            <a:ext cx="11160000" cy="1512168"/>
            <a:chOff x="792914" y="3925222"/>
            <a:chExt cx="11160000" cy="1512168"/>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139927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9" name="矩形 8"/>
          <p:cNvSpPr/>
          <p:nvPr/>
        </p:nvSpPr>
        <p:spPr>
          <a:xfrm>
            <a:off x="767408" y="4941168"/>
            <a:ext cx="10657184" cy="111376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碳原子可形成</a:t>
            </a:r>
            <a:r>
              <a:rPr lang="en-US" altLang="zh-CN" sz="2400" kern="1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个共价键，而</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项中碳原子形成</a:t>
            </a:r>
            <a:r>
              <a:rPr lang="en-US" altLang="zh-CN" sz="2400" kern="100" dirty="0">
                <a:latin typeface="Times New Roman" panose="02020603050405020304" pitchFamily="18" charset="0"/>
                <a:ea typeface="宋体" panose="02010600030101010101" pitchFamily="2" charset="-122"/>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个共价键，不符合碳原子的成键特点。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a:extLst>
              <a:ext uri="{FF2B5EF4-FFF2-40B4-BE49-F238E27FC236}">
                <a16:creationId xmlns="" xmlns:a16="http://schemas.microsoft.com/office/drawing/2014/main" id="{7E4F18EA-82C7-9143-98A4-D4840597F599}"/>
              </a:ext>
            </a:extLst>
          </p:cNvPr>
          <p:cNvSpPr/>
          <p:nvPr/>
        </p:nvSpPr>
        <p:spPr>
          <a:xfrm>
            <a:off x="390000" y="2245102"/>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碳原子的不同结合方式使得有机物种类繁多，下列碳原子的结合方式错误的是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031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2_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12312</TotalTime>
  <Words>5463</Words>
  <Application>Microsoft Office PowerPoint</Application>
  <PresentationFormat>宽屏</PresentationFormat>
  <Paragraphs>850</Paragraphs>
  <Slides>76</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76</vt:i4>
      </vt:variant>
    </vt:vector>
  </HeadingPairs>
  <TitlesOfParts>
    <vt:vector size="93" baseType="lpstr">
      <vt:lpstr>DOUYU Font</vt:lpstr>
      <vt:lpstr>GBK_S</vt:lpstr>
      <vt:lpstr>KaiTi</vt:lpstr>
      <vt:lpstr>方正仿宋简体</vt:lpstr>
      <vt:lpstr>黑体</vt:lpstr>
      <vt:lpstr>华文细黑</vt:lpstr>
      <vt:lpstr>楷体</vt:lpstr>
      <vt:lpstr>楷体_GB2312</vt:lpstr>
      <vt:lpstr>宋体</vt:lpstr>
      <vt:lpstr>微软雅黑</vt:lpstr>
      <vt:lpstr>Arial</vt:lpstr>
      <vt:lpstr>Calibri</vt:lpstr>
      <vt:lpstr>Courier New</vt:lpstr>
      <vt:lpstr>Symbol</vt:lpstr>
      <vt:lpstr>Times New Roman</vt:lpstr>
      <vt:lpstr>2_Office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747</cp:revision>
  <dcterms:created xsi:type="dcterms:W3CDTF">2021-11-07T03:17:42Z</dcterms:created>
  <dcterms:modified xsi:type="dcterms:W3CDTF">2024-03-04T07:29:20Z</dcterms:modified>
</cp:coreProperties>
</file>