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888" r:id="rId2"/>
    <p:sldId id="838" r:id="rId3"/>
    <p:sldId id="887" r:id="rId4"/>
    <p:sldId id="864" r:id="rId5"/>
    <p:sldId id="894" r:id="rId6"/>
    <p:sldId id="863" r:id="rId7"/>
    <p:sldId id="893" r:id="rId8"/>
    <p:sldId id="889" r:id="rId9"/>
    <p:sldId id="890" r:id="rId10"/>
    <p:sldId id="891" r:id="rId11"/>
    <p:sldId id="892" r:id="rId12"/>
    <p:sldId id="895" r:id="rId13"/>
    <p:sldId id="865" r:id="rId14"/>
    <p:sldId id="866" r:id="rId15"/>
    <p:sldId id="82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B00"/>
    <a:srgbClr val="D6A300"/>
    <a:srgbClr val="3777AB"/>
    <a:srgbClr val="8EB4E3"/>
    <a:srgbClr val="8AB0CE"/>
    <a:srgbClr val="D4E2ED"/>
    <a:srgbClr val="2A6FA6"/>
    <a:srgbClr val="D4E1ED"/>
    <a:srgbClr val="F9FBFC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6318" autoAdjust="0"/>
  </p:normalViewPr>
  <p:slideViewPr>
    <p:cSldViewPr showGuides="1">
      <p:cViewPr varScale="1">
        <p:scale>
          <a:sx n="64" d="100"/>
          <a:sy n="64" d="100"/>
        </p:scale>
        <p:origin x="416" y="56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综合应用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681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特别提醒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19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归纳总结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88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练后反思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76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方法技巧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4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思维建模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60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易错警示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693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7B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知识拓展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37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拓展延伸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67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方法指导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136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9168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规律方法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776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9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命题方向</a:t>
            </a:r>
            <a:endParaRPr lang="zh-CN" altLang="zh-CN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noProof="0" smtClean="0">
              <a:solidFill>
                <a:schemeClr val="lt1"/>
              </a:solidFill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smtClean="0">
                <a:latin typeface="微软雅黑" pitchFamily="34" charset="-122"/>
                <a:ea typeface="微软雅黑" pitchFamily="34" charset="-122"/>
              </a:rPr>
              <a:t>明确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73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052736"/>
            <a:ext cx="12192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同侧圆角矩形 2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424211" y="-148788"/>
            <a:ext cx="495047" cy="134347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06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5205" y="28975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练真题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习题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网络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构建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986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299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应用举例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易错辨析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9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易错提醒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30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D6A3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答题模板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19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8113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 preferRelativeResize="0">
            <a:picLocks/>
          </p:cNvPicPr>
          <p:nvPr userDrawn="1"/>
        </p:nvPicPr>
        <p:blipFill rotWithShape="1">
          <a:blip r:embed="rId2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96" r:id="rId3"/>
    <p:sldLayoutId id="2147483693" r:id="rId4"/>
    <p:sldLayoutId id="2147483670" r:id="rId5"/>
    <p:sldLayoutId id="2147483673" r:id="rId6"/>
    <p:sldLayoutId id="2147483674" r:id="rId7"/>
    <p:sldLayoutId id="2147483694" r:id="rId8"/>
    <p:sldLayoutId id="2147483671" r:id="rId9"/>
    <p:sldLayoutId id="2147483697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5" r:id="rId17"/>
    <p:sldLayoutId id="2147483698" r:id="rId18"/>
    <p:sldLayoutId id="2147483699" r:id="rId19"/>
    <p:sldLayoutId id="2147483700" r:id="rId20"/>
    <p:sldLayoutId id="2147483672" r:id="rId21"/>
    <p:sldLayoutId id="2147483651" r:id="rId22"/>
    <p:sldLayoutId id="2147483675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2.docx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11" Type="http://schemas.openxmlformats.org/officeDocument/2006/relationships/package" Target="../embeddings/Microsoft_Word___13.docx"/><Relationship Id="rId5" Type="http://schemas.openxmlformats.org/officeDocument/2006/relationships/package" Target="../embeddings/Microsoft_Word___11.docx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5.docx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png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__14.docx"/><Relationship Id="rId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png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__16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__17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__18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__1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em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2.docx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10.png"/><Relationship Id="rId9" Type="http://schemas.openxmlformats.org/officeDocument/2006/relationships/package" Target="../embeddings/Microsoft_Word___3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4.docx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__5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__6.docx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8.docx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7.docx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__9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png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__10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612675"/>
            <a:ext cx="12192001" cy="3544517"/>
            <a:chOff x="0" y="1612675"/>
            <a:chExt cx="12192001" cy="3544517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1850900"/>
              <a:ext cx="12192001" cy="3306292"/>
              <a:chOff x="0" y="1850900"/>
              <a:chExt cx="12192001" cy="330629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850900"/>
                <a:ext cx="12192000" cy="330629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2464" y="3305484"/>
                <a:ext cx="1919537" cy="1788799"/>
              </a:xfrm>
              <a:prstGeom prst="rect">
                <a:avLst/>
              </a:prstGeom>
            </p:spPr>
          </p:pic>
        </p:grpSp>
        <p:sp>
          <p:nvSpPr>
            <p:cNvPr id="5" name="副标题 2">
              <a:extLst>
                <a:ext uri="{FF2B5EF4-FFF2-40B4-BE49-F238E27FC236}">
                  <a16:creationId xmlns="" xmlns:a16="http://schemas.microsoft.com/office/drawing/2014/main" id="{52C4449A-F464-4D7F-BEC9-4DBC80644CF4}"/>
                </a:ext>
              </a:extLst>
            </p:cNvPr>
            <p:cNvSpPr txBox="1">
              <a:spLocks/>
            </p:cNvSpPr>
            <p:nvPr/>
          </p:nvSpPr>
          <p:spPr>
            <a:xfrm>
              <a:off x="5148599" y="1612675"/>
              <a:ext cx="1894803" cy="448173"/>
            </a:xfrm>
            <a:prstGeom prst="roundRect">
              <a:avLst>
                <a:gd name="adj" fmla="val 50000"/>
              </a:avLst>
            </a:prstGeom>
            <a:solidFill>
              <a:srgbClr val="8EB4E3"/>
            </a:solidFill>
            <a:ln>
              <a:noFill/>
            </a:ln>
          </p:spPr>
          <p:txBody>
            <a:bodyPr anchor="ctr">
              <a:noAutofit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solidFill>
                    <a:schemeClr val="bg1"/>
                  </a:solidFill>
                  <a:latin typeface="KaiTi" panose="02010609060101010101" pitchFamily="49" charset="-122"/>
                  <a:ea typeface="KaiTi" panose="020106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zh-CN" sz="2400" dirty="0" smtClean="0"/>
                <a:t>热点强化</a:t>
              </a:r>
              <a:r>
                <a:rPr lang="en-US" altLang="zh-CN" sz="2400" dirty="0" smtClean="0"/>
                <a:t>23</a:t>
              </a:r>
              <a:endParaRPr lang="zh-CN" altLang="en-US" sz="2400" dirty="0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322A6B15-2E76-455A-9DAC-24409D258021}"/>
              </a:ext>
            </a:extLst>
          </p:cNvPr>
          <p:cNvSpPr txBox="1">
            <a:spLocks/>
          </p:cNvSpPr>
          <p:nvPr/>
        </p:nvSpPr>
        <p:spPr>
          <a:xfrm>
            <a:off x="452672" y="2784562"/>
            <a:ext cx="11286657" cy="1288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20000"/>
              </a:lnSpc>
            </a:pPr>
            <a:r>
              <a:rPr lang="zh-CN" altLang="en-US" sz="6200" b="1" dirty="0" smtClean="0">
                <a:solidFill>
                  <a:schemeClr val="bg1"/>
                </a:solidFill>
              </a:rPr>
              <a:t>多</a:t>
            </a:r>
            <a:r>
              <a:rPr lang="zh-CN" altLang="en-US" sz="6200" b="1" dirty="0">
                <a:solidFill>
                  <a:schemeClr val="bg1"/>
                </a:solidFill>
              </a:rPr>
              <a:t>曲线、多含义坐标系图像分析</a:t>
            </a:r>
          </a:p>
        </p:txBody>
      </p:sp>
    </p:spTree>
    <p:extLst>
      <p:ext uri="{BB962C8B-B14F-4D97-AF65-F5344CB8AC3E}">
        <p14:creationId xmlns:p14="http://schemas.microsoft.com/office/powerpoint/2010/main" val="530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81796"/>
            <a:ext cx="1141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福建，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氨氮是水体污染物的主要成分之一，工业上可用次氯酸盐作处理剂，有关反应可表示为：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3ClO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4ClO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在一定条件下模拟处理氨氮废水：将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L 0.006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的氨水分别和不同量的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混合，测得溶液中氨去除率、总氮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氨氮和硝氮的总和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残余率与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投入量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</a:t>
            </a:r>
            <a:r>
              <a:rPr lang="zh-CN" altLang="zh-CN" sz="2400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所示。下列说法正确的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的数值为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0.009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越大，生成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的量越少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4626" name="Picture 2" descr="12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19" y="3538368"/>
            <a:ext cx="4455373" cy="312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372636"/>
              </p:ext>
            </p:extLst>
          </p:nvPr>
        </p:nvGraphicFramePr>
        <p:xfrm>
          <a:off x="3457018" y="4617466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2" name="文档" r:id="rId5" imgW="1274802" imgH="772710" progId="Word.Document.12">
                  <p:embed/>
                </p:oleObj>
              </mc:Choice>
              <mc:Fallback>
                <p:oleObj name="文档" r:id="rId5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7018" y="4617466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990829"/>
              </p:ext>
            </p:extLst>
          </p:nvPr>
        </p:nvGraphicFramePr>
        <p:xfrm>
          <a:off x="4575123" y="5733256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文档" r:id="rId8" imgW="1274802" imgH="772710" progId="Word.Document.12">
                  <p:embed/>
                </p:oleObj>
              </mc:Choice>
              <mc:Fallback>
                <p:oleObj name="文档" r:id="rId8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5123" y="5733256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242375"/>
              </p:ext>
            </p:extLst>
          </p:nvPr>
        </p:nvGraphicFramePr>
        <p:xfrm>
          <a:off x="3958334" y="1881996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4" name="文档" r:id="rId11" imgW="1274802" imgH="772710" progId="Word.Document.12">
                  <p:embed/>
                </p:oleObj>
              </mc:Choice>
              <mc:Fallback>
                <p:oleObj name="文档" r:id="rId11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8334" y="1881996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9"/>
          <p:cNvSpPr txBox="1"/>
          <p:nvPr/>
        </p:nvSpPr>
        <p:spPr>
          <a:xfrm>
            <a:off x="226180" y="495858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9683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94090"/>
            <a:ext cx="11160000" cy="5688632"/>
            <a:chOff x="792914" y="3925222"/>
            <a:chExt cx="11160000" cy="5688632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575742"/>
            </a:xfrm>
            <a:prstGeom prst="roundRect">
              <a:avLst>
                <a:gd name="adj" fmla="val 208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802154"/>
            <a:ext cx="671547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时，氨的去除率为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100%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、总氮残余率为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5%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0.006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0.006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95%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的氨气参与反应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5%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的氨气参与反应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，反应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spc="-1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消耗</a:t>
            </a:r>
            <a:r>
              <a:rPr lang="en-US" altLang="zh-CN" sz="2400" i="1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1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ClO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2400" kern="100" spc="-1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0.008 55 </a:t>
            </a:r>
            <a:r>
              <a:rPr lang="en-US" altLang="zh-CN" sz="2400" kern="100" spc="-1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kern="100" spc="-1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spc="-1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034259"/>
              </p:ext>
            </p:extLst>
          </p:nvPr>
        </p:nvGraphicFramePr>
        <p:xfrm>
          <a:off x="785813" y="4458673"/>
          <a:ext cx="104917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2" name="文档" r:id="rId4" imgW="10598832" imgH="1229983" progId="Word.Document.12">
                  <p:embed/>
                </p:oleObj>
              </mc:Choice>
              <mc:Fallback>
                <p:oleObj name="文档" r:id="rId4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4458673"/>
                        <a:ext cx="10491787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125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96" y="710114"/>
            <a:ext cx="3697599" cy="259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409376"/>
              </p:ext>
            </p:extLst>
          </p:nvPr>
        </p:nvGraphicFramePr>
        <p:xfrm>
          <a:off x="2855640" y="2490173"/>
          <a:ext cx="2462213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3" name="文档" r:id="rId8" imgW="2461427" imgH="884128" progId="Word.Document.12">
                  <p:embed/>
                </p:oleObj>
              </mc:Choice>
              <mc:Fallback>
                <p:oleObj name="文档" r:id="rId8" imgW="2461427" imgH="8841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55640" y="2490173"/>
                        <a:ext cx="2462213" cy="88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695400" y="3239103"/>
            <a:ext cx="10818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spc="-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消耗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ClO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0.006 mol</a:t>
            </a:r>
            <a:r>
              <a:rPr lang="en-US" altLang="zh-CN" sz="2400" kern="100" spc="-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5%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0.001 2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0.008 55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0.001 2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0.009 75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5400" y="4860451"/>
            <a:ext cx="10818921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时，氨去除率不变，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越大，总氮残余率越大，说明生成的硝酸根离子越多，生成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的量越少，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96752"/>
            <a:ext cx="11160000" cy="3240360"/>
            <a:chOff x="792914" y="3925222"/>
            <a:chExt cx="11160000" cy="3240360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27470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385609"/>
              </p:ext>
            </p:extLst>
          </p:nvPr>
        </p:nvGraphicFramePr>
        <p:xfrm>
          <a:off x="704109" y="1678360"/>
          <a:ext cx="6726237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7" name="文档" r:id="rId4" imgW="6788377" imgH="2433559" progId="Word.Document.12">
                  <p:embed/>
                </p:oleObj>
              </mc:Choice>
              <mc:Fallback>
                <p:oleObj name="文档" r:id="rId4" imgW="6788377" imgH="2433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109" y="1678360"/>
                        <a:ext cx="6726237" cy="239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125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13" y="1481806"/>
            <a:ext cx="3853759" cy="270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7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823059"/>
            <a:ext cx="11412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辽宁，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15)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盐酸滴定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 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溶液，溶液中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的分布分数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变化曲线及滴定曲线如图。下列说法正确的是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分布分数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kern="100" spc="-2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i="1" kern="100" spc="-2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sz="2400" kern="100" spc="-2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2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10.25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第一次突变，可选酚酞作指示剂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0.200 0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349522"/>
              </p:ext>
            </p:extLst>
          </p:nvPr>
        </p:nvGraphicFramePr>
        <p:xfrm>
          <a:off x="1594332" y="1967647"/>
          <a:ext cx="3627437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1" name="文档" r:id="rId4" imgW="3663527" imgH="1219462" progId="Word.Document.12">
                  <p:embed/>
                </p:oleObj>
              </mc:Choice>
              <mc:Fallback>
                <p:oleObj name="文档" r:id="rId4" imgW="3663527" imgH="1219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4332" y="1967647"/>
                        <a:ext cx="3627437" cy="119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675" name="Picture 3" descr="126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84" y="2056767"/>
            <a:ext cx="4085334" cy="32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27432" y="403846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81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4752528"/>
            <a:chOff x="792914" y="3925222"/>
            <a:chExt cx="11160000" cy="4752528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639638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40810" y="2610785"/>
            <a:ext cx="106397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根据图像可知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图像可知第一次滴定突变溶液呈碱性，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选择酚酞作指示剂，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图像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点可知，当加入盐酸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时，全部生成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2HCl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2NaCl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计算可知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156058"/>
              </p:ext>
            </p:extLst>
          </p:nvPr>
        </p:nvGraphicFramePr>
        <p:xfrm>
          <a:off x="785813" y="1270695"/>
          <a:ext cx="10383837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3" name="文档" r:id="rId4" imgW="10598832" imgH="1411497" progId="Word.Document.12">
                  <p:embed/>
                </p:oleObj>
              </mc:Choice>
              <mc:Fallback>
                <p:oleObj name="文档" r:id="rId4" imgW="10598832" imgH="1411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1270695"/>
                        <a:ext cx="10383837" cy="137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357" name="Picture 21" descr="T805-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87" y="1204531"/>
            <a:ext cx="4095452" cy="303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50900"/>
            <a:ext cx="12192001" cy="3306292"/>
            <a:chOff x="0" y="1850900"/>
            <a:chExt cx="12192001" cy="330629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50900"/>
              <a:ext cx="12192000" cy="330629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2464" y="3305484"/>
              <a:ext cx="1919537" cy="1788799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03048A7-E3A6-3A41-AE40-D749B06A0787}"/>
              </a:ext>
            </a:extLst>
          </p:cNvPr>
          <p:cNvSpPr txBox="1"/>
          <p:nvPr/>
        </p:nvSpPr>
        <p:spPr>
          <a:xfrm>
            <a:off x="3504729" y="3573016"/>
            <a:ext cx="5182542" cy="360040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A17DC6A-E188-E641-8772-276D9A5EFC0B}"/>
              </a:ext>
            </a:extLst>
          </p:cNvPr>
          <p:cNvSpPr txBox="1"/>
          <p:nvPr/>
        </p:nvSpPr>
        <p:spPr>
          <a:xfrm>
            <a:off x="4428373" y="2647845"/>
            <a:ext cx="3335255" cy="457186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UYU Font" pitchFamily="2" charset="-122"/>
              <a:ea typeface="DOUYU Font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310997"/>
            <a:ext cx="11412000" cy="61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解答复杂图像题应注意的几个要点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904289"/>
              </p:ext>
            </p:extLst>
          </p:nvPr>
        </p:nvGraphicFramePr>
        <p:xfrm>
          <a:off x="471488" y="1003508"/>
          <a:ext cx="11258550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5" name="文档" r:id="rId4" imgW="11367391" imgH="2176013" progId="Word.Document.12">
                  <p:embed/>
                </p:oleObj>
              </mc:Choice>
              <mc:Fallback>
                <p:oleObj name="文档" r:id="rId4" imgW="11367391" imgH="2176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488" y="1003508"/>
                        <a:ext cx="11258550" cy="215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90000" y="3106132"/>
            <a:ext cx="1141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(2)pH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：可以得出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；通过比较溶质的物质的量浓度可判断是强电解质或弱电解质。</a:t>
            </a:r>
            <a:endParaRPr lang="zh-CN" altLang="zh-CN" sz="1050" kern="100" spc="-6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交点：相交的两种物质的某量相等，常进行相互代换用于计算。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：常温下表示溶液显中性，此时，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，在等式中常进行抵消。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数据与浓度符号的转化：在坐标图中，标明了某种物质的量，一般要用标明的量进行分析。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(6)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守恒：元素守恒，电荷守恒，质子守恒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928474"/>
            <a:ext cx="11412000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23)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某同学在两个相同的特制容器中分别加入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 0.4 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40 mL 0.2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溶液，再分别用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盐酸滴定，利用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计和压力传感器检测，得到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曲线：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图中甲、丁线表示向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溶液中滴加盐酸，乙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丙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线表示向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溶液中滴加盐酸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当滴加盐酸的体积为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，所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反应用离子方程式表示为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图，滴定分析时，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点可用酚酞、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点可用甲基橙作指示剂指示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终点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溶液中均满足：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0000" y="404347"/>
            <a:ext cx="10668000" cy="524127"/>
            <a:chOff x="304592" y="188640"/>
            <a:chExt cx="10668000" cy="524127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xmlns="" id="{9CDA5F8E-6C05-AD69-A4CB-1A0747C08357}"/>
                </a:ext>
              </a:extLst>
            </p:cNvPr>
            <p:cNvSpPr/>
            <p:nvPr/>
          </p:nvSpPr>
          <p:spPr>
            <a:xfrm>
              <a:off x="406192" y="334942"/>
              <a:ext cx="10566400" cy="377825"/>
            </a:xfrm>
            <a:prstGeom prst="parallelogram">
              <a:avLst/>
            </a:prstGeom>
            <a:gradFill>
              <a:gsLst>
                <a:gs pos="59000">
                  <a:srgbClr val="002060"/>
                </a:gs>
                <a:gs pos="0">
                  <a:schemeClr val="bg1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xmlns="" id="{4AAE6963-0F8F-348F-BC7A-E993B310C5A8}"/>
                </a:ext>
              </a:extLst>
            </p:cNvPr>
            <p:cNvSpPr/>
            <p:nvPr/>
          </p:nvSpPr>
          <p:spPr>
            <a:xfrm>
              <a:off x="304592" y="192682"/>
              <a:ext cx="1614944" cy="429895"/>
            </a:xfrm>
            <a:prstGeom prst="parallelogram">
              <a:avLst/>
            </a:prstGeom>
            <a:solidFill>
              <a:srgbClr val="EA8B0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84995F56-3B4A-5F32-4FF0-CD53AA6402A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79376" y="188640"/>
              <a:ext cx="1368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bg1"/>
                  </a:solidFill>
                </a:rPr>
                <a:t>热点专练</a:t>
              </a:r>
              <a:endParaRPr lang="zh-CN" alt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9"/>
          <p:cNvSpPr txBox="1"/>
          <p:nvPr/>
        </p:nvSpPr>
        <p:spPr>
          <a:xfrm>
            <a:off x="226180" y="493371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46449" name="Picture 17" descr="125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624" y="2092785"/>
            <a:ext cx="3857964" cy="243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094740"/>
              </p:ext>
            </p:extLst>
          </p:nvPr>
        </p:nvGraphicFramePr>
        <p:xfrm>
          <a:off x="7040081" y="6066367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2" name="文档" r:id="rId6" imgW="1274802" imgH="771268" progId="Word.Document.12">
                  <p:embed/>
                </p:oleObj>
              </mc:Choice>
              <mc:Fallback>
                <p:oleObj name="文档" r:id="rId6" imgW="1274802" imgH="7712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0081" y="6066367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81457"/>
              </p:ext>
            </p:extLst>
          </p:nvPr>
        </p:nvGraphicFramePr>
        <p:xfrm>
          <a:off x="4754421" y="4538104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3" name="文档" r:id="rId9" imgW="1274802" imgH="774513" progId="Word.Document.12">
                  <p:embed/>
                </p:oleObj>
              </mc:Choice>
              <mc:Fallback>
                <p:oleObj name="文档" r:id="rId9" imgW="1274802" imgH="7745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54421" y="4538104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6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548680"/>
            <a:ext cx="11160000" cy="5804596"/>
            <a:chOff x="792914" y="3925222"/>
            <a:chExt cx="11160000" cy="5804596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691706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692696"/>
            <a:ext cx="66186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碳酸钠的水解程度大于碳酸氢钠，故碳酸钠的碱性强于碳酸氢钠，碳酸钠与盐酸反应先生成碳酸氢钠，再产生二氧化碳气体，故图中甲、丁线表示向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溶液中滴加盐酸，乙、丙线表示向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溶液中滴加盐酸，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17" descr="125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88" y="862318"/>
            <a:ext cx="3896544" cy="24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0" y="3490954"/>
            <a:ext cx="1058664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当滴加盐酸的体积为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，从图像可以看出，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点尚未放出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，离子方程式表示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图，滴定分析时，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左右，符合酚酞的指示范围，故可用酚酞作指示剂；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左右，符合甲基橙的指示范围，故可用甲基橙作指示剂，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5285"/>
              </p:ext>
            </p:extLst>
          </p:nvPr>
        </p:nvGraphicFramePr>
        <p:xfrm>
          <a:off x="3233098" y="4093145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9" name="文档" r:id="rId5" imgW="1274802" imgH="774513" progId="Word.Document.12">
                  <p:embed/>
                </p:oleObj>
              </mc:Choice>
              <mc:Fallback>
                <p:oleObj name="文档" r:id="rId5" imgW="1274802" imgH="7745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3098" y="4093145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556792"/>
            <a:ext cx="11160000" cy="3096344"/>
            <a:chOff x="792914" y="3925222"/>
            <a:chExt cx="11160000" cy="3096344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983454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08394"/>
              </p:ext>
            </p:extLst>
          </p:nvPr>
        </p:nvGraphicFramePr>
        <p:xfrm>
          <a:off x="785813" y="2072999"/>
          <a:ext cx="6234112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0" name="文档" r:id="rId4" imgW="6289946" imgH="2244698" progId="Word.Document.12">
                  <p:embed/>
                </p:oleObj>
              </mc:Choice>
              <mc:Fallback>
                <p:oleObj name="文档" r:id="rId4" imgW="6289946" imgH="22446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2072999"/>
                        <a:ext cx="6234112" cy="221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125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852899"/>
            <a:ext cx="4014613" cy="25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560869"/>
            <a:ext cx="1141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(2020·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15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改编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时，某混合溶液中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变化的关系如下图所示。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的电离常数，下列说法正确的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的变化过程中，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的水解程度始终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2578" name="Picture 2" descr="125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822" y="2169553"/>
            <a:ext cx="3512630" cy="208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032325"/>
              </p:ext>
            </p:extLst>
          </p:nvPr>
        </p:nvGraphicFramePr>
        <p:xfrm>
          <a:off x="477040" y="3241146"/>
          <a:ext cx="104917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4" name="文档" r:id="rId5" imgW="10598832" imgH="1229983" progId="Word.Document.12">
                  <p:embed/>
                </p:oleObj>
              </mc:Choice>
              <mc:Fallback>
                <p:oleObj name="文档" r:id="rId5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040" y="3241146"/>
                        <a:ext cx="10491787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9"/>
          <p:cNvSpPr txBox="1"/>
          <p:nvPr/>
        </p:nvSpPr>
        <p:spPr>
          <a:xfrm>
            <a:off x="226180" y="344989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628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33127"/>
            <a:ext cx="11160000" cy="6120680"/>
            <a:chOff x="792914" y="3925222"/>
            <a:chExt cx="11160000" cy="6120680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6007790"/>
            </a:xfrm>
            <a:prstGeom prst="roundRect">
              <a:avLst>
                <a:gd name="adj" fmla="val 135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741191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随着溶液碱性的增强，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6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减小，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6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增大，故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MN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线表示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NP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线表示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线表示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OP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线表示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894771"/>
              </p:ext>
            </p:extLst>
          </p:nvPr>
        </p:nvGraphicFramePr>
        <p:xfrm>
          <a:off x="785813" y="2881399"/>
          <a:ext cx="10491787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4" name="文档" r:id="rId4" imgW="10598832" imgH="1411497" progId="Word.Document.12">
                  <p:embed/>
                </p:oleObj>
              </mc:Choice>
              <mc:Fallback>
                <p:oleObj name="文档" r:id="rId4" imgW="10598832" imgH="1411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2881399"/>
                        <a:ext cx="10491787" cy="139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12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92" y="747368"/>
            <a:ext cx="2919761" cy="172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3733"/>
              </p:ext>
            </p:extLst>
          </p:nvPr>
        </p:nvGraphicFramePr>
        <p:xfrm>
          <a:off x="785813" y="4194956"/>
          <a:ext cx="10491787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5" name="文档" r:id="rId8" imgW="10598832" imgH="1780276" progId="Word.Document.12">
                  <p:embed/>
                </p:oleObj>
              </mc:Choice>
              <mc:Fallback>
                <p:oleObj name="文档" r:id="rId8" imgW="10598832" imgH="17802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5813" y="4194956"/>
                        <a:ext cx="10491787" cy="175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95400" y="5850961"/>
            <a:ext cx="10799436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增大，碱性增强，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的水解程度减小，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404664"/>
            <a:ext cx="11412000" cy="499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(2020·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400" kern="100" spc="-3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13)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以酚酞为指示剂，用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未知浓度的二元酸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溶液。溶液中，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、分布系数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随滴加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溶液体积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关系如图所示。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的分布系数：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代表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，曲线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代表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溶液的浓度为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0.200 0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C.HA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滴定终点时，溶液中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255291"/>
              </p:ext>
            </p:extLst>
          </p:nvPr>
        </p:nvGraphicFramePr>
        <p:xfrm>
          <a:off x="7440393" y="1555916"/>
          <a:ext cx="366395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9" name="文档" r:id="rId4" imgW="3663527" imgH="1217298" progId="Word.Document.12">
                  <p:embed/>
                </p:oleObj>
              </mc:Choice>
              <mc:Fallback>
                <p:oleObj name="文档" r:id="rId4" imgW="3663527" imgH="1217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0393" y="1555916"/>
                        <a:ext cx="3663950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02" name="Picture 2" descr="125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369" y="2723942"/>
            <a:ext cx="3796932" cy="271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34889" y="399760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503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80912"/>
            <a:ext cx="11160000" cy="6514574"/>
            <a:chOff x="792914" y="3925222"/>
            <a:chExt cx="11160000" cy="6514574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6401685"/>
            </a:xfrm>
            <a:prstGeom prst="roundRect">
              <a:avLst>
                <a:gd name="adj" fmla="val 205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1" y="350074"/>
            <a:ext cx="66951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根据图像可知，滴定终点消耗</a:t>
            </a:r>
            <a:r>
              <a:rPr lang="en-US" altLang="zh-CN" sz="2400" kern="100" spc="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40 mL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是二元酸，可知酸的浓度是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0.100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起点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，可知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第一步电离是完全的，溶液中没有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949851"/>
              </p:ext>
            </p:extLst>
          </p:nvPr>
        </p:nvGraphicFramePr>
        <p:xfrm>
          <a:off x="785813" y="3718685"/>
          <a:ext cx="10491787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9" name="文档" r:id="rId4" imgW="10598832" imgH="1433423" progId="Word.Document.12">
                  <p:embed/>
                </p:oleObj>
              </mc:Choice>
              <mc:Fallback>
                <p:oleObj name="文档" r:id="rId4" imgW="10598832" imgH="1433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3718685"/>
                        <a:ext cx="10491787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125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3" y="461654"/>
            <a:ext cx="3759339" cy="26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95400" y="3113968"/>
            <a:ext cx="10873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所以曲线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代表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，曲线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代表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5400" y="4953058"/>
            <a:ext cx="10873207" cy="16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滴定终点时，根据电荷守恒：</a:t>
            </a:r>
            <a:r>
              <a:rPr lang="en-US" altLang="zh-CN" sz="2400" i="1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en-US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以酚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酞为指示剂，说明滴定终点时溶液呈碱性，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en-US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6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12050</TotalTime>
  <Words>1426</Words>
  <Application>Microsoft Office PowerPoint</Application>
  <PresentationFormat>宽屏</PresentationFormat>
  <Paragraphs>75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DOUYU Font</vt:lpstr>
      <vt:lpstr>KaiTi</vt:lpstr>
      <vt:lpstr>方正仿宋简体</vt:lpstr>
      <vt:lpstr>黑体</vt:lpstr>
      <vt:lpstr>华文细黑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652</cp:revision>
  <dcterms:created xsi:type="dcterms:W3CDTF">2021-11-07T03:17:42Z</dcterms:created>
  <dcterms:modified xsi:type="dcterms:W3CDTF">2024-03-05T00:48:57Z</dcterms:modified>
</cp:coreProperties>
</file>