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gif" ContentType="image/gi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331" r:id="rId4"/>
    <p:sldId id="276" r:id="rId6"/>
    <p:sldId id="459" r:id="rId7"/>
    <p:sldId id="275" r:id="rId8"/>
    <p:sldId id="470" r:id="rId9"/>
    <p:sldId id="462" r:id="rId10"/>
    <p:sldId id="461" r:id="rId11"/>
    <p:sldId id="466" r:id="rId12"/>
    <p:sldId id="468" r:id="rId13"/>
    <p:sldId id="259" r:id="rId14"/>
    <p:sldId id="401" r:id="rId15"/>
    <p:sldId id="284" r:id="rId16"/>
    <p:sldId id="469" r:id="rId17"/>
    <p:sldId id="285" r:id="rId18"/>
    <p:sldId id="403" r:id="rId19"/>
    <p:sldId id="287" r:id="rId20"/>
    <p:sldId id="293" r:id="rId21"/>
    <p:sldId id="294" r:id="rId22"/>
    <p:sldId id="364" r:id="rId23"/>
    <p:sldId id="291" r:id="rId24"/>
    <p:sldId id="471" r:id="rId25"/>
    <p:sldId id="367" r:id="rId26"/>
    <p:sldId id="283" r:id="rId27"/>
    <p:sldId id="472" r:id="rId28"/>
    <p:sldId id="473" r:id="rId29"/>
    <p:sldId id="295" r:id="rId3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 userDrawn="1">
          <p15:clr>
            <a:srgbClr val="A4A3A4"/>
          </p15:clr>
        </p15:guide>
        <p15:guide id="2" pos="37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5050"/>
    <a:srgbClr val="FF3300"/>
    <a:srgbClr val="996633"/>
    <a:srgbClr val="99FF33"/>
    <a:srgbClr val="003399"/>
    <a:srgbClr val="0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2"/>
    <p:restoredTop sz="94660"/>
  </p:normalViewPr>
  <p:slideViewPr>
    <p:cSldViewPr showGuides="1">
      <p:cViewPr varScale="1">
        <p:scale>
          <a:sx n="73" d="100"/>
          <a:sy n="73" d="100"/>
        </p:scale>
        <p:origin x="-1302" y="-84"/>
      </p:cViewPr>
      <p:guideLst>
        <p:guide orient="horz" pos="2114"/>
        <p:guide pos="37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4" Type="http://schemas.openxmlformats.org/officeDocument/2006/relationships/image" Target="../media/image38.wmf"/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7" Type="http://schemas.openxmlformats.org/officeDocument/2006/relationships/image" Target="../media/image55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4" Type="http://schemas.openxmlformats.org/officeDocument/2006/relationships/image" Target="../media/image61.wmf"/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9.vml.rels><?xml version="1.0" encoding="UTF-8" standalone="yes"?>
<Relationships xmlns="http://schemas.openxmlformats.org/package/2006/relationships"><Relationship Id="rId9" Type="http://schemas.openxmlformats.org/officeDocument/2006/relationships/image" Target="../media/image70.wmf"/><Relationship Id="rId8" Type="http://schemas.openxmlformats.org/officeDocument/2006/relationships/image" Target="../media/image69.wmf"/><Relationship Id="rId7" Type="http://schemas.openxmlformats.org/officeDocument/2006/relationships/image" Target="../media/image68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6.wmf"/><Relationship Id="rId3" Type="http://schemas.openxmlformats.org/officeDocument/2006/relationships/image" Target="../media/image9.wmf"/><Relationship Id="rId2" Type="http://schemas.openxmlformats.org/officeDocument/2006/relationships/image" Target="../media/image10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9" Type="http://schemas.openxmlformats.org/officeDocument/2006/relationships/image" Target="../media/image28.wmf"/><Relationship Id="rId8" Type="http://schemas.openxmlformats.org/officeDocument/2006/relationships/image" Target="../media/image27.wmf"/><Relationship Id="rId7" Type="http://schemas.openxmlformats.org/officeDocument/2006/relationships/image" Target="../media/image26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0" name="Rectangle 4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5125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30723" name="Rectangle 2"/>
          <p:cNvSpPr>
            <a:spLocks noGrp="1" noRot="1" noTextEdit="1"/>
          </p:cNvSpPr>
          <p:nvPr>
            <p:ph type="sldImg"/>
          </p:nvPr>
        </p:nvSpPr>
        <p:spPr/>
      </p:sp>
      <p:sp>
        <p:nvSpPr>
          <p:cNvPr id="30724" name="Rectangle 3"/>
          <p:cNvSpPr>
            <a:spLocks noGrp="1" noRot="1"/>
          </p:cNvSpPr>
          <p:nvPr>
            <p:ph type="body" idx="1"/>
          </p:nvPr>
        </p:nvSpPr>
        <p:spPr/>
        <p:txBody>
          <a:bodyPr wrap="square" lIns="91440" tIns="45720" rIns="91440" bIns="45720" anchor="ctr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31747" name="Rectangle 2"/>
          <p:cNvSpPr>
            <a:spLocks noGrp="1" noRot="1" noTextEdit="1"/>
          </p:cNvSpPr>
          <p:nvPr>
            <p:ph type="sldImg"/>
          </p:nvPr>
        </p:nvSpPr>
        <p:spPr/>
      </p:sp>
      <p:sp>
        <p:nvSpPr>
          <p:cNvPr id="31748" name="Rectangle 3"/>
          <p:cNvSpPr>
            <a:spLocks noGrp="1" noRot="1"/>
          </p:cNvSpPr>
          <p:nvPr>
            <p:ph type="body" idx="1"/>
          </p:nvPr>
        </p:nvSpPr>
        <p:spPr/>
        <p:txBody>
          <a:bodyPr wrap="square" lIns="91440" tIns="45720" rIns="91440" bIns="45720" anchor="ctr" anchorCtr="0"/>
          <a:p>
            <a:pPr lvl="0" eaLnBrk="1" hangingPunct="1"/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32771" name="Rectangle 2"/>
          <p:cNvSpPr>
            <a:spLocks noGrp="1" noRot="1" noTextEdit="1"/>
          </p:cNvSpPr>
          <p:nvPr>
            <p:ph type="sldImg"/>
          </p:nvPr>
        </p:nvSpPr>
        <p:spPr/>
      </p:sp>
      <p:sp>
        <p:nvSpPr>
          <p:cNvPr id="32772" name="Rectangle 3"/>
          <p:cNvSpPr>
            <a:spLocks noGrp="1" noRot="1"/>
          </p:cNvSpPr>
          <p:nvPr>
            <p:ph type="body" idx="1"/>
          </p:nvPr>
        </p:nvSpPr>
        <p:spPr/>
        <p:txBody>
          <a:bodyPr wrap="square" lIns="91440" tIns="45720" rIns="91440" bIns="45720" anchor="ctr" anchorCtr="0"/>
          <a:p>
            <a:pPr lvl="0" eaLnBrk="1" hangingPunct="1"/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33795" name="Rectangle 2"/>
          <p:cNvSpPr>
            <a:spLocks noGrp="1" noRot="1" noTextEdit="1"/>
          </p:cNvSpPr>
          <p:nvPr>
            <p:ph type="sldImg"/>
          </p:nvPr>
        </p:nvSpPr>
        <p:spPr/>
      </p:sp>
      <p:sp>
        <p:nvSpPr>
          <p:cNvPr id="33796" name="Rectangle 3"/>
          <p:cNvSpPr>
            <a:spLocks noGrp="1" noRot="1"/>
          </p:cNvSpPr>
          <p:nvPr>
            <p:ph type="body" idx="1"/>
          </p:nvPr>
        </p:nvSpPr>
        <p:spPr/>
        <p:txBody>
          <a:bodyPr wrap="square" lIns="91440" tIns="45720" rIns="91440" bIns="45720" anchor="ctr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12200" y="533400"/>
            <a:ext cx="256540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4930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5283200" y="1066800"/>
            <a:ext cx="6197600" cy="19812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5283200" y="3657600"/>
            <a:ext cx="6096000" cy="1676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167" y="6076950"/>
            <a:ext cx="3052233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076950"/>
            <a:ext cx="3052233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6400" y="1981200"/>
            <a:ext cx="5592233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1833" y="1981200"/>
            <a:ext cx="5592233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47151" y="685800"/>
            <a:ext cx="2846916" cy="5181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2167" y="685800"/>
            <a:ext cx="8341784" cy="5181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02167" y="685800"/>
            <a:ext cx="11391900" cy="5181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1016000" y="1905000"/>
            <a:ext cx="10261600" cy="4038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91275"/>
            <a:ext cx="2743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2534" name="Group 7"/>
          <p:cNvGrpSpPr/>
          <p:nvPr/>
        </p:nvGrpSpPr>
        <p:grpSpPr>
          <a:xfrm>
            <a:off x="224367" y="228600"/>
            <a:ext cx="11764433" cy="6096000"/>
            <a:chOff x="0" y="0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0" y="0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374" y="933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 noRot="1"/>
          </p:cNvSpPr>
          <p:nvPr>
            <p:ph type="title"/>
          </p:nvPr>
        </p:nvSpPr>
        <p:spPr>
          <a:xfrm>
            <a:off x="402167" y="685800"/>
            <a:ext cx="11387667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3555" name="Rectangle 3"/>
          <p:cNvSpPr>
            <a:spLocks noGrp="1" noRot="1"/>
          </p:cNvSpPr>
          <p:nvPr>
            <p:ph type="body" idx="1"/>
          </p:nvPr>
        </p:nvSpPr>
        <p:spPr>
          <a:xfrm>
            <a:off x="406400" y="1981200"/>
            <a:ext cx="11387667" cy="3886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167" y="6019800"/>
            <a:ext cx="3052233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019800"/>
            <a:ext cx="3052233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blinds dir="vert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3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wmf"/><Relationship Id="rId8" Type="http://schemas.openxmlformats.org/officeDocument/2006/relationships/oleObject" Target="../embeddings/oleObject39.bin"/><Relationship Id="rId7" Type="http://schemas.openxmlformats.org/officeDocument/2006/relationships/image" Target="../media/image32.wmf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7.bin"/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3" Type="http://schemas.openxmlformats.org/officeDocument/2006/relationships/vmlDrawing" Target="../drawings/vmlDrawing8.vml"/><Relationship Id="rId12" Type="http://schemas.openxmlformats.org/officeDocument/2006/relationships/slideLayout" Target="../slideLayouts/slideLayout18.xml"/><Relationship Id="rId11" Type="http://schemas.openxmlformats.org/officeDocument/2006/relationships/image" Target="../media/image34.wmf"/><Relationship Id="rId10" Type="http://schemas.openxmlformats.org/officeDocument/2006/relationships/oleObject" Target="../embeddings/oleObject40.bin"/><Relationship Id="rId1" Type="http://schemas.openxmlformats.org/officeDocument/2006/relationships/oleObject" Target="../embeddings/oleObject36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35.wmf"/><Relationship Id="rId1" Type="http://schemas.openxmlformats.org/officeDocument/2006/relationships/oleObject" Target="../embeddings/oleObject41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wmf"/><Relationship Id="rId8" Type="http://schemas.openxmlformats.org/officeDocument/2006/relationships/oleObject" Target="../embeddings/oleObject45.bin"/><Relationship Id="rId7" Type="http://schemas.openxmlformats.org/officeDocument/2006/relationships/image" Target="../media/image37.wmf"/><Relationship Id="rId6" Type="http://schemas.openxmlformats.org/officeDocument/2006/relationships/oleObject" Target="../embeddings/oleObject44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43.bin"/><Relationship Id="rId3" Type="http://schemas.openxmlformats.org/officeDocument/2006/relationships/image" Target="../media/image29.wmf"/><Relationship Id="rId2" Type="http://schemas.openxmlformats.org/officeDocument/2006/relationships/oleObject" Target="../embeddings/oleObject42.bin"/><Relationship Id="rId11" Type="http://schemas.openxmlformats.org/officeDocument/2006/relationships/vmlDrawing" Target="../drawings/vmlDrawing10.vml"/><Relationship Id="rId10" Type="http://schemas.openxmlformats.org/officeDocument/2006/relationships/slideLayout" Target="../slideLayouts/slideLayout18.xml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1.v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40.wmf"/><Relationship Id="rId2" Type="http://schemas.openxmlformats.org/officeDocument/2006/relationships/oleObject" Target="../embeddings/oleObject46.bin"/><Relationship Id="rId1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2.vml"/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48.bin"/><Relationship Id="rId3" Type="http://schemas.openxmlformats.org/officeDocument/2006/relationships/image" Target="../media/image29.wmf"/><Relationship Id="rId2" Type="http://schemas.openxmlformats.org/officeDocument/2006/relationships/oleObject" Target="../embeddings/oleObject47.bin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3.v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35.wmf"/><Relationship Id="rId2" Type="http://schemas.openxmlformats.org/officeDocument/2006/relationships/oleObject" Target="../embeddings/oleObject49.bin"/><Relationship Id="rId1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4.v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44.wmf"/><Relationship Id="rId3" Type="http://schemas.openxmlformats.org/officeDocument/2006/relationships/oleObject" Target="../embeddings/oleObject51.bin"/><Relationship Id="rId2" Type="http://schemas.openxmlformats.org/officeDocument/2006/relationships/image" Target="../media/image43.wmf"/><Relationship Id="rId1" Type="http://schemas.openxmlformats.org/officeDocument/2006/relationships/oleObject" Target="../embeddings/oleObject50.bin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5.v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46.wmf"/><Relationship Id="rId2" Type="http://schemas.openxmlformats.org/officeDocument/2006/relationships/oleObject" Target="../embeddings/oleObject53.bin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6.vml"/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48.GIF"/><Relationship Id="rId2" Type="http://schemas.openxmlformats.org/officeDocument/2006/relationships/image" Target="../media/image47.wmf"/><Relationship Id="rId1" Type="http://schemas.openxmlformats.org/officeDocument/2006/relationships/oleObject" Target="../embeddings/oleObject5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9.bin"/><Relationship Id="rId8" Type="http://schemas.openxmlformats.org/officeDocument/2006/relationships/image" Target="../media/image52.wmf"/><Relationship Id="rId7" Type="http://schemas.openxmlformats.org/officeDocument/2006/relationships/oleObject" Target="../embeddings/oleObject58.bin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0.wmf"/><Relationship Id="rId3" Type="http://schemas.openxmlformats.org/officeDocument/2006/relationships/oleObject" Target="../embeddings/oleObject56.bin"/><Relationship Id="rId2" Type="http://schemas.openxmlformats.org/officeDocument/2006/relationships/image" Target="../media/image49.wmf"/><Relationship Id="rId19" Type="http://schemas.openxmlformats.org/officeDocument/2006/relationships/vmlDrawing" Target="../drawings/vmlDrawing17.vml"/><Relationship Id="rId18" Type="http://schemas.openxmlformats.org/officeDocument/2006/relationships/slideLayout" Target="../slideLayouts/slideLayout18.xml"/><Relationship Id="rId17" Type="http://schemas.openxmlformats.org/officeDocument/2006/relationships/image" Target="../media/image57.jpeg"/><Relationship Id="rId16" Type="http://schemas.openxmlformats.org/officeDocument/2006/relationships/image" Target="../media/image56.wmf"/><Relationship Id="rId15" Type="http://schemas.openxmlformats.org/officeDocument/2006/relationships/oleObject" Target="../embeddings/oleObject62.bin"/><Relationship Id="rId14" Type="http://schemas.openxmlformats.org/officeDocument/2006/relationships/image" Target="../media/image55.wmf"/><Relationship Id="rId13" Type="http://schemas.openxmlformats.org/officeDocument/2006/relationships/oleObject" Target="../embeddings/oleObject61.bin"/><Relationship Id="rId12" Type="http://schemas.openxmlformats.org/officeDocument/2006/relationships/image" Target="../media/image54.wmf"/><Relationship Id="rId11" Type="http://schemas.openxmlformats.org/officeDocument/2006/relationships/oleObject" Target="../embeddings/oleObject60.bin"/><Relationship Id="rId10" Type="http://schemas.openxmlformats.org/officeDocument/2006/relationships/image" Target="../media/image53.wmf"/><Relationship Id="rId1" Type="http://schemas.openxmlformats.org/officeDocument/2006/relationships/oleObject" Target="../embeddings/oleObject55.bin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image" Target="../media/image61.wmf"/><Relationship Id="rId7" Type="http://schemas.openxmlformats.org/officeDocument/2006/relationships/oleObject" Target="../embeddings/oleObject66.bin"/><Relationship Id="rId6" Type="http://schemas.openxmlformats.org/officeDocument/2006/relationships/image" Target="../media/image60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59.wmf"/><Relationship Id="rId3" Type="http://schemas.openxmlformats.org/officeDocument/2006/relationships/oleObject" Target="../embeddings/oleObject64.bin"/><Relationship Id="rId2" Type="http://schemas.openxmlformats.org/officeDocument/2006/relationships/image" Target="../media/image58.wmf"/><Relationship Id="rId10" Type="http://schemas.openxmlformats.org/officeDocument/2006/relationships/vmlDrawing" Target="../drawings/vmlDrawing18.vml"/><Relationship Id="rId1" Type="http://schemas.openxmlformats.org/officeDocument/2006/relationships/oleObject" Target="../embeddings/oleObject63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1.bin"/><Relationship Id="rId8" Type="http://schemas.openxmlformats.org/officeDocument/2006/relationships/image" Target="../media/image65.wmf"/><Relationship Id="rId7" Type="http://schemas.openxmlformats.org/officeDocument/2006/relationships/oleObject" Target="../embeddings/oleObject70.bin"/><Relationship Id="rId6" Type="http://schemas.openxmlformats.org/officeDocument/2006/relationships/image" Target="../media/image64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63.wmf"/><Relationship Id="rId3" Type="http://schemas.openxmlformats.org/officeDocument/2006/relationships/oleObject" Target="../embeddings/oleObject68.bin"/><Relationship Id="rId20" Type="http://schemas.openxmlformats.org/officeDocument/2006/relationships/vmlDrawing" Target="../drawings/vmlDrawing19.vml"/><Relationship Id="rId2" Type="http://schemas.openxmlformats.org/officeDocument/2006/relationships/image" Target="../media/image62.wmf"/><Relationship Id="rId19" Type="http://schemas.openxmlformats.org/officeDocument/2006/relationships/slideLayout" Target="../slideLayouts/slideLayout18.xml"/><Relationship Id="rId18" Type="http://schemas.openxmlformats.org/officeDocument/2006/relationships/image" Target="../media/image70.wmf"/><Relationship Id="rId17" Type="http://schemas.openxmlformats.org/officeDocument/2006/relationships/oleObject" Target="../embeddings/oleObject75.bin"/><Relationship Id="rId16" Type="http://schemas.openxmlformats.org/officeDocument/2006/relationships/image" Target="../media/image69.wmf"/><Relationship Id="rId15" Type="http://schemas.openxmlformats.org/officeDocument/2006/relationships/oleObject" Target="../embeddings/oleObject74.bin"/><Relationship Id="rId14" Type="http://schemas.openxmlformats.org/officeDocument/2006/relationships/image" Target="../media/image68.wmf"/><Relationship Id="rId13" Type="http://schemas.openxmlformats.org/officeDocument/2006/relationships/oleObject" Target="../embeddings/oleObject73.bin"/><Relationship Id="rId12" Type="http://schemas.openxmlformats.org/officeDocument/2006/relationships/image" Target="../media/image67.wmf"/><Relationship Id="rId11" Type="http://schemas.openxmlformats.org/officeDocument/2006/relationships/oleObject" Target="../embeddings/oleObject72.bin"/><Relationship Id="rId10" Type="http://schemas.openxmlformats.org/officeDocument/2006/relationships/image" Target="../media/image66.wmf"/><Relationship Id="rId1" Type="http://schemas.openxmlformats.org/officeDocument/2006/relationships/oleObject" Target="../embeddings/oleObject67.bin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0.vml"/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77.bin"/><Relationship Id="rId3" Type="http://schemas.openxmlformats.org/officeDocument/2006/relationships/image" Target="../media/image72.jpeg"/><Relationship Id="rId2" Type="http://schemas.openxmlformats.org/officeDocument/2006/relationships/image" Target="../media/image71.wmf"/><Relationship Id="rId1" Type="http://schemas.openxmlformats.org/officeDocument/2006/relationships/oleObject" Target="../embeddings/oleObject76.bin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vmlDrawing" Target="../drawings/vmlDrawing21.v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75.png"/><Relationship Id="rId2" Type="http://schemas.openxmlformats.org/officeDocument/2006/relationships/image" Target="../media/image74.wmf"/><Relationship Id="rId1" Type="http://schemas.openxmlformats.org/officeDocument/2006/relationships/oleObject" Target="../embeddings/oleObject78.bin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2.v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77.png"/><Relationship Id="rId2" Type="http://schemas.openxmlformats.org/officeDocument/2006/relationships/image" Target="../media/image76.wmf"/><Relationship Id="rId1" Type="http://schemas.openxmlformats.org/officeDocument/2006/relationships/oleObject" Target="../embeddings/oleObject79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23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8.wmf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hyperlink" Target="http://image.baidu.com/i?ct=503316480&amp;z=3&amp;tn=baiduimagedetail&amp;word=%CA%C0%B2%A9%C9%B3%CC%D8%B9%DD&amp;in=19635&amp;cl=2&amp;cm=1&amp;sc=0&amp;lm=-1&amp;pn=48&amp;rn=1&amp;di=118361673&amp;ln=320&amp;fr=&amp;ic=0&amp;s=0&amp;se=1" TargetMode="External"/><Relationship Id="rId4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0.wmf"/><Relationship Id="rId1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.bin"/><Relationship Id="rId8" Type="http://schemas.openxmlformats.org/officeDocument/2006/relationships/oleObject" Target="../embeddings/oleObject11.bin"/><Relationship Id="rId7" Type="http://schemas.openxmlformats.org/officeDocument/2006/relationships/oleObject" Target="../embeddings/oleObject10.bin"/><Relationship Id="rId6" Type="http://schemas.openxmlformats.org/officeDocument/2006/relationships/image" Target="../media/image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11.wmf"/><Relationship Id="rId16" Type="http://schemas.openxmlformats.org/officeDocument/2006/relationships/vmlDrawing" Target="../drawings/vmlDrawing4.vml"/><Relationship Id="rId15" Type="http://schemas.openxmlformats.org/officeDocument/2006/relationships/slideLayout" Target="../slideLayouts/slideLayout18.xml"/><Relationship Id="rId14" Type="http://schemas.openxmlformats.org/officeDocument/2006/relationships/oleObject" Target="../embeddings/oleObject16.bin"/><Relationship Id="rId13" Type="http://schemas.openxmlformats.org/officeDocument/2006/relationships/image" Target="../media/image6.wmf"/><Relationship Id="rId12" Type="http://schemas.openxmlformats.org/officeDocument/2006/relationships/oleObject" Target="../embeddings/oleObject15.bin"/><Relationship Id="rId11" Type="http://schemas.openxmlformats.org/officeDocument/2006/relationships/oleObject" Target="../embeddings/oleObject14.bin"/><Relationship Id="rId10" Type="http://schemas.openxmlformats.org/officeDocument/2006/relationships/oleObject" Target="../embeddings/oleObject13.bin"/><Relationship Id="rId1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9.w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11.wmf"/><Relationship Id="rId1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4.bin"/><Relationship Id="rId8" Type="http://schemas.openxmlformats.org/officeDocument/2006/relationships/image" Target="../media/image17.wmf"/><Relationship Id="rId7" Type="http://schemas.openxmlformats.org/officeDocument/2006/relationships/oleObject" Target="../embeddings/oleObject23.bin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5.wmf"/><Relationship Id="rId3" Type="http://schemas.openxmlformats.org/officeDocument/2006/relationships/oleObject" Target="../embeddings/oleObject21.bin"/><Relationship Id="rId2" Type="http://schemas.openxmlformats.org/officeDocument/2006/relationships/image" Target="../media/image14.wmf"/><Relationship Id="rId15" Type="http://schemas.openxmlformats.org/officeDocument/2006/relationships/notesSlide" Target="../notesSlides/notesSlide2.xml"/><Relationship Id="rId14" Type="http://schemas.openxmlformats.org/officeDocument/2006/relationships/vmlDrawing" Target="../drawings/vmlDrawing6.vml"/><Relationship Id="rId13" Type="http://schemas.openxmlformats.org/officeDocument/2006/relationships/slideLayout" Target="../slideLayouts/slideLayout18.xml"/><Relationship Id="rId12" Type="http://schemas.openxmlformats.org/officeDocument/2006/relationships/image" Target="../media/image19.wmf"/><Relationship Id="rId11" Type="http://schemas.openxmlformats.org/officeDocument/2006/relationships/oleObject" Target="../embeddings/oleObject25.bin"/><Relationship Id="rId10" Type="http://schemas.openxmlformats.org/officeDocument/2006/relationships/image" Target="../media/image18.wmf"/><Relationship Id="rId1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0.bin"/><Relationship Id="rId8" Type="http://schemas.openxmlformats.org/officeDocument/2006/relationships/image" Target="../media/image23.wmf"/><Relationship Id="rId7" Type="http://schemas.openxmlformats.org/officeDocument/2006/relationships/oleObject" Target="../embeddings/oleObject29.bin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1.wmf"/><Relationship Id="rId3" Type="http://schemas.openxmlformats.org/officeDocument/2006/relationships/oleObject" Target="../embeddings/oleObject27.bin"/><Relationship Id="rId21" Type="http://schemas.openxmlformats.org/officeDocument/2006/relationships/vmlDrawing" Target="../drawings/vmlDrawing7.vml"/><Relationship Id="rId20" Type="http://schemas.openxmlformats.org/officeDocument/2006/relationships/slideLayout" Target="../slideLayouts/slideLayout18.xml"/><Relationship Id="rId2" Type="http://schemas.openxmlformats.org/officeDocument/2006/relationships/image" Target="../media/image20.wmf"/><Relationship Id="rId19" Type="http://schemas.openxmlformats.org/officeDocument/2006/relationships/oleObject" Target="../embeddings/oleObject35.bin"/><Relationship Id="rId18" Type="http://schemas.openxmlformats.org/officeDocument/2006/relationships/image" Target="../media/image28.wmf"/><Relationship Id="rId17" Type="http://schemas.openxmlformats.org/officeDocument/2006/relationships/oleObject" Target="../embeddings/oleObject34.bin"/><Relationship Id="rId16" Type="http://schemas.openxmlformats.org/officeDocument/2006/relationships/image" Target="../media/image27.wmf"/><Relationship Id="rId15" Type="http://schemas.openxmlformats.org/officeDocument/2006/relationships/oleObject" Target="../embeddings/oleObject33.bin"/><Relationship Id="rId14" Type="http://schemas.openxmlformats.org/officeDocument/2006/relationships/image" Target="../media/image26.wmf"/><Relationship Id="rId13" Type="http://schemas.openxmlformats.org/officeDocument/2006/relationships/oleObject" Target="../embeddings/oleObject32.bin"/><Relationship Id="rId12" Type="http://schemas.openxmlformats.org/officeDocument/2006/relationships/image" Target="../media/image25.wmf"/><Relationship Id="rId11" Type="http://schemas.openxmlformats.org/officeDocument/2006/relationships/oleObject" Target="../embeddings/oleObject31.bin"/><Relationship Id="rId10" Type="http://schemas.openxmlformats.org/officeDocument/2006/relationships/image" Target="../media/image24.wmf"/><Relationship Id="rId1" Type="http://schemas.openxmlformats.org/officeDocument/2006/relationships/oleObject" Target="../embeddings/oleObject2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e428c833a948dd2badc5188844fba06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128270" y="8890"/>
            <a:ext cx="12339955" cy="687451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9" name="Rectangle 2"/>
          <p:cNvSpPr/>
          <p:nvPr/>
        </p:nvSpPr>
        <p:spPr>
          <a:xfrm>
            <a:off x="1524000" y="838200"/>
            <a:ext cx="3962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  例</a:t>
            </a:r>
            <a:r>
              <a:rPr lang="en-US" altLang="zh-CN" sz="36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6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：对于分式 </a:t>
            </a:r>
            <a:endParaRPr lang="zh-CN" altLang="en-US" sz="36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5348288" y="685800"/>
          <a:ext cx="1052512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485775" imgH="459740" progId="Equation.3">
                  <p:embed/>
                </p:oleObj>
              </mc:Choice>
              <mc:Fallback>
                <p:oleObj name="" r:id="rId1" imgW="485775" imgH="459740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48288" y="685800"/>
                        <a:ext cx="1052512" cy="998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cap="flat" cmpd="sng">
                        <a:solidFill>
                          <a:schemeClr val="bg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4"/>
          <p:cNvSpPr txBox="1"/>
          <p:nvPr/>
        </p:nvSpPr>
        <p:spPr>
          <a:xfrm>
            <a:off x="1828800" y="1752600"/>
            <a:ext cx="8305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）当</a:t>
            </a: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取什么数时，分式有意义？</a:t>
            </a:r>
            <a:endParaRPr lang="zh-CN" altLang="en-US" sz="28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8201" name="Picture 5" descr="板头(绿色)1"/>
          <p:cNvPicPr>
            <a:picLocks noChangeAspect="1"/>
          </p:cNvPicPr>
          <p:nvPr/>
        </p:nvPicPr>
        <p:blipFill>
          <a:blip r:embed="rId3"/>
          <a:srcRect l="2361" t="19717" r="88194" b="72440"/>
          <a:stretch>
            <a:fillRect/>
          </a:stretch>
        </p:blipFill>
        <p:spPr>
          <a:xfrm>
            <a:off x="9588500" y="5948363"/>
            <a:ext cx="863600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2" name="Text Box 6"/>
          <p:cNvSpPr txBox="1"/>
          <p:nvPr/>
        </p:nvSpPr>
        <p:spPr>
          <a:xfrm>
            <a:off x="2362200" y="609600"/>
            <a:ext cx="2667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03" name="WordArt 7"/>
          <p:cNvSpPr/>
          <p:nvPr/>
        </p:nvSpPr>
        <p:spPr>
          <a:xfrm>
            <a:off x="1828800" y="76200"/>
            <a:ext cx="259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例题学习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2057400" y="2667000"/>
          <a:ext cx="64008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4" imgW="2538095" imgH="203200" progId="Equation.3">
                  <p:embed/>
                </p:oleObj>
              </mc:Choice>
              <mc:Fallback>
                <p:oleObj name="" r:id="rId4" imgW="2538095" imgH="203200" progId="Equation.3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2667000"/>
                        <a:ext cx="6400800" cy="5127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2819400" y="3352800"/>
          <a:ext cx="32766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" r:id="rId6" imgW="1262380" imgH="394970" progId="Equation.3">
                  <p:embed/>
                </p:oleObj>
              </mc:Choice>
              <mc:Fallback>
                <p:oleObj name="" r:id="rId6" imgW="1262380" imgH="394970" progId="Equation.3">
                  <p:embed/>
                  <p:pic>
                    <p:nvPicPr>
                      <p:cNvPr id="0" name="图片 31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19400" y="3352800"/>
                        <a:ext cx="3276600" cy="776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2590800" y="4114800"/>
          <a:ext cx="7696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" r:id="rId8" imgW="3389630" imgH="393700" progId="Equation.3">
                  <p:embed/>
                </p:oleObj>
              </mc:Choice>
              <mc:Fallback>
                <p:oleObj name="" r:id="rId8" imgW="3389630" imgH="393700" progId="Equation.3">
                  <p:embed/>
                  <p:pic>
                    <p:nvPicPr>
                      <p:cNvPr id="0" name="图片 311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90800" y="4114800"/>
                        <a:ext cx="7696200" cy="914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2667000" y="5029200"/>
          <a:ext cx="51816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" r:id="rId10" imgW="2246630" imgH="393700" progId="Equation.3">
                  <p:embed/>
                </p:oleObj>
              </mc:Choice>
              <mc:Fallback>
                <p:oleObj name="" r:id="rId10" imgW="2246630" imgH="393700" progId="Equation.3">
                  <p:embed/>
                  <p:pic>
                    <p:nvPicPr>
                      <p:cNvPr id="0" name="图片 311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67000" y="5029200"/>
                        <a:ext cx="5181600" cy="900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9" name="Rectangle 2"/>
          <p:cNvSpPr/>
          <p:nvPr/>
        </p:nvSpPr>
        <p:spPr>
          <a:xfrm>
            <a:off x="2208213" y="2708275"/>
            <a:ext cx="8424862" cy="3603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20" name="AutoShape 3"/>
          <p:cNvSpPr/>
          <p:nvPr/>
        </p:nvSpPr>
        <p:spPr>
          <a:xfrm>
            <a:off x="1676400" y="304800"/>
            <a:ext cx="8686800" cy="6400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6969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21" name="Line 5"/>
          <p:cNvSpPr/>
          <p:nvPr/>
        </p:nvSpPr>
        <p:spPr>
          <a:xfrm flipV="1">
            <a:off x="2438400" y="1524000"/>
            <a:ext cx="7239000" cy="0"/>
          </a:xfrm>
          <a:prstGeom prst="line">
            <a:avLst/>
          </a:prstGeom>
          <a:ln w="31750" cap="flat" cmpd="sng">
            <a:solidFill>
              <a:srgbClr val="00808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2" name="Rectangle 6"/>
          <p:cNvSpPr/>
          <p:nvPr/>
        </p:nvSpPr>
        <p:spPr>
          <a:xfrm>
            <a:off x="1828800" y="2133600"/>
            <a:ext cx="410368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36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36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仿写：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对于分式</a:t>
            </a:r>
            <a:r>
              <a:rPr lang="zh-CN" altLang="en-US" sz="36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36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9218" name="Object 7"/>
          <p:cNvGraphicFramePr>
            <a:graphicFrameLocks noChangeAspect="1"/>
          </p:cNvGraphicFramePr>
          <p:nvPr/>
        </p:nvGraphicFramePr>
        <p:xfrm>
          <a:off x="5935663" y="1790700"/>
          <a:ext cx="1303337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394970" imgH="407670" progId="Equation.3">
                  <p:embed/>
                </p:oleObj>
              </mc:Choice>
              <mc:Fallback>
                <p:oleObj name="" r:id="rId1" imgW="394970" imgH="407670" progId="Equation.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35663" y="1790700"/>
                        <a:ext cx="1303337" cy="1257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cap="flat" cmpd="sng">
                        <a:solidFill>
                          <a:schemeClr val="bg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Rectangle 8"/>
          <p:cNvSpPr/>
          <p:nvPr/>
        </p:nvSpPr>
        <p:spPr>
          <a:xfrm>
            <a:off x="2209800" y="3200400"/>
            <a:ext cx="7162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当</a:t>
            </a:r>
            <a:r>
              <a:rPr lang="zh-CN" altLang="zh-CN" sz="3200" b="1" dirty="0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取什么数时，分式有意义？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6" name="Picture 2" descr="板头(绿色)1"/>
          <p:cNvPicPr>
            <a:picLocks noChangeAspect="1"/>
          </p:cNvPicPr>
          <p:nvPr/>
        </p:nvPicPr>
        <p:blipFill>
          <a:blip r:embed="rId1"/>
          <a:srcRect l="2361" t="19717" r="88194" b="72440"/>
          <a:stretch>
            <a:fillRect/>
          </a:stretch>
        </p:blipFill>
        <p:spPr>
          <a:xfrm>
            <a:off x="9588500" y="5948363"/>
            <a:ext cx="863600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7" name="Rectangle 3"/>
          <p:cNvSpPr/>
          <p:nvPr/>
        </p:nvSpPr>
        <p:spPr>
          <a:xfrm>
            <a:off x="1524000" y="1111250"/>
            <a:ext cx="410368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  例</a:t>
            </a:r>
            <a:r>
              <a:rPr lang="en-US" altLang="zh-CN" sz="36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6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：对于分式 </a:t>
            </a:r>
            <a:endParaRPr lang="zh-CN" altLang="en-US" sz="36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5486400" y="906463"/>
          <a:ext cx="1128713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2" imgW="485775" imgH="459740" progId="Equation.3">
                  <p:embed/>
                </p:oleObj>
              </mc:Choice>
              <mc:Fallback>
                <p:oleObj name="" r:id="rId2" imgW="485775" imgH="459740" progId="Equation.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86400" y="906463"/>
                        <a:ext cx="1128713" cy="998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cap="flat" cmpd="sng">
                        <a:solidFill>
                          <a:schemeClr val="bg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5"/>
          <p:cNvSpPr/>
          <p:nvPr/>
        </p:nvSpPr>
        <p:spPr>
          <a:xfrm>
            <a:off x="1828800" y="1905000"/>
            <a:ext cx="8839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）当</a:t>
            </a: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取什么数时，分式的值为零？</a:t>
            </a:r>
            <a:endParaRPr lang="zh-CN" altLang="en-US" sz="28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249" name="WordArt 6"/>
          <p:cNvSpPr/>
          <p:nvPr/>
        </p:nvSpPr>
        <p:spPr>
          <a:xfrm>
            <a:off x="1828800" y="228600"/>
            <a:ext cx="259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例题学习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2209800" y="2438400"/>
          <a:ext cx="662305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4" imgW="2399030" imgH="431800" progId="Equation.3">
                  <p:embed/>
                </p:oleObj>
              </mc:Choice>
              <mc:Fallback>
                <p:oleObj name="" r:id="rId4" imgW="2399030" imgH="4318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09800" y="2438400"/>
                        <a:ext cx="6623050" cy="1163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2590800" y="3581400"/>
          <a:ext cx="4724400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6" imgW="1428750" imgH="612140" progId="Equation.3">
                  <p:embed/>
                </p:oleObj>
              </mc:Choice>
              <mc:Fallback>
                <p:oleObj name="" r:id="rId6" imgW="1428750" imgH="612140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90800" y="3581400"/>
                        <a:ext cx="4724400" cy="1501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2514600" y="5257800"/>
          <a:ext cx="5943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8" imgW="2411730" imgH="393700" progId="Equation.3">
                  <p:embed/>
                </p:oleObj>
              </mc:Choice>
              <mc:Fallback>
                <p:oleObj name="" r:id="rId8" imgW="2411730" imgH="393700" progId="Equation.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14600" y="5257800"/>
                        <a:ext cx="5943600" cy="914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Rectangle 2"/>
          <p:cNvSpPr/>
          <p:nvPr/>
        </p:nvSpPr>
        <p:spPr>
          <a:xfrm>
            <a:off x="2208213" y="2708275"/>
            <a:ext cx="8424862" cy="3603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68" name="AutoShape 3"/>
          <p:cNvSpPr/>
          <p:nvPr/>
        </p:nvSpPr>
        <p:spPr>
          <a:xfrm>
            <a:off x="1676400" y="304800"/>
            <a:ext cx="8686800" cy="6400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6969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1269" name="Picture 4" descr="N_1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228600"/>
            <a:ext cx="1143000" cy="11430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270" name="Line 5"/>
          <p:cNvSpPr/>
          <p:nvPr/>
        </p:nvSpPr>
        <p:spPr>
          <a:xfrm flipV="1">
            <a:off x="2438400" y="1524000"/>
            <a:ext cx="7239000" cy="0"/>
          </a:xfrm>
          <a:prstGeom prst="line">
            <a:avLst/>
          </a:prstGeom>
          <a:ln w="31750" cap="flat" cmpd="sng">
            <a:solidFill>
              <a:srgbClr val="00808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1" name="Rectangle 6"/>
          <p:cNvSpPr/>
          <p:nvPr/>
        </p:nvSpPr>
        <p:spPr>
          <a:xfrm>
            <a:off x="1828800" y="2133600"/>
            <a:ext cx="410368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36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36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变式</a:t>
            </a:r>
            <a:r>
              <a:rPr lang="en-US" altLang="zh-CN" sz="36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6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对于分式</a:t>
            </a:r>
            <a:r>
              <a:rPr lang="zh-CN" altLang="en-US" sz="36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36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11266" name="Object 7"/>
          <p:cNvGraphicFramePr>
            <a:graphicFrameLocks noChangeAspect="1"/>
          </p:cNvGraphicFramePr>
          <p:nvPr/>
        </p:nvGraphicFramePr>
        <p:xfrm>
          <a:off x="6019800" y="1676400"/>
          <a:ext cx="1555750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2" imgW="471170" imgH="471170" progId="Equation.3">
                  <p:embed/>
                </p:oleObj>
              </mc:Choice>
              <mc:Fallback>
                <p:oleObj name="" r:id="rId2" imgW="471170" imgH="471170" progId="Equation.3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19800" y="1676400"/>
                        <a:ext cx="1555750" cy="1454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cap="flat" cmpd="sng">
                        <a:solidFill>
                          <a:schemeClr val="bg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Rectangle 8"/>
          <p:cNvSpPr/>
          <p:nvPr/>
        </p:nvSpPr>
        <p:spPr>
          <a:xfrm>
            <a:off x="2209800" y="3200400"/>
            <a:ext cx="7162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当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取什么数时，分式的值为零？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2" name="Picture 2" descr="板头(绿色)1"/>
          <p:cNvPicPr>
            <a:picLocks noChangeAspect="1"/>
          </p:cNvPicPr>
          <p:nvPr/>
        </p:nvPicPr>
        <p:blipFill>
          <a:blip r:embed="rId1"/>
          <a:srcRect l="2361" t="19717" r="88194" b="72440"/>
          <a:stretch>
            <a:fillRect/>
          </a:stretch>
        </p:blipFill>
        <p:spPr>
          <a:xfrm>
            <a:off x="9588500" y="5948363"/>
            <a:ext cx="863600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Rectangle 3"/>
          <p:cNvSpPr/>
          <p:nvPr/>
        </p:nvSpPr>
        <p:spPr>
          <a:xfrm>
            <a:off x="1698625" y="1066800"/>
            <a:ext cx="394017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  例</a:t>
            </a:r>
            <a:r>
              <a:rPr lang="en-US" altLang="zh-CN" sz="36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6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：对于分式 </a:t>
            </a:r>
            <a:endParaRPr lang="zh-CN" altLang="en-US" sz="36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5486400" y="762000"/>
          <a:ext cx="10525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2" imgW="485775" imgH="459740" progId="Equation.3">
                  <p:embed/>
                </p:oleObj>
              </mc:Choice>
              <mc:Fallback>
                <p:oleObj name="" r:id="rId2" imgW="485775" imgH="459740" progId="Equation.3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86400" y="762000"/>
                        <a:ext cx="1052513" cy="1000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cap="flat" cmpd="sng">
                        <a:solidFill>
                          <a:schemeClr val="bg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Rectangle 5"/>
          <p:cNvSpPr/>
          <p:nvPr/>
        </p:nvSpPr>
        <p:spPr>
          <a:xfrm>
            <a:off x="1905000" y="2209800"/>
            <a:ext cx="88233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）当</a:t>
            </a: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x=1</a:t>
            </a:r>
            <a:r>
              <a:rPr lang="zh-CN" altLang="en-US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时，分式的值是多少？ </a:t>
            </a:r>
            <a:endParaRPr lang="zh-CN" altLang="en-US" sz="28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295" name="WordArt 6"/>
          <p:cNvSpPr/>
          <p:nvPr/>
        </p:nvSpPr>
        <p:spPr>
          <a:xfrm>
            <a:off x="1828800" y="228600"/>
            <a:ext cx="259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例题学习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2057400" y="3167063"/>
          <a:ext cx="525780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4" imgW="2183765" imgH="393700" progId="Equation.3">
                  <p:embed/>
                </p:oleObj>
              </mc:Choice>
              <mc:Fallback>
                <p:oleObj name="" r:id="rId4" imgW="2183765" imgH="393700" progId="Equation.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3167063"/>
                        <a:ext cx="5257800" cy="9477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5" name="Rectangle 2"/>
          <p:cNvSpPr/>
          <p:nvPr/>
        </p:nvSpPr>
        <p:spPr>
          <a:xfrm>
            <a:off x="2208213" y="2708275"/>
            <a:ext cx="8424862" cy="3603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316" name="AutoShape 3"/>
          <p:cNvSpPr/>
          <p:nvPr/>
        </p:nvSpPr>
        <p:spPr>
          <a:xfrm>
            <a:off x="1676400" y="304800"/>
            <a:ext cx="8686800" cy="6400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6969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3317" name="Picture 4" descr="N_1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228600"/>
            <a:ext cx="1143000" cy="11430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3318" name="Line 5"/>
          <p:cNvSpPr/>
          <p:nvPr/>
        </p:nvSpPr>
        <p:spPr>
          <a:xfrm flipV="1">
            <a:off x="2438400" y="1524000"/>
            <a:ext cx="7239000" cy="0"/>
          </a:xfrm>
          <a:prstGeom prst="line">
            <a:avLst/>
          </a:prstGeom>
          <a:ln w="31750" cap="flat" cmpd="sng">
            <a:solidFill>
              <a:srgbClr val="00808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19" name="Rectangle 6"/>
          <p:cNvSpPr/>
          <p:nvPr/>
        </p:nvSpPr>
        <p:spPr>
          <a:xfrm>
            <a:off x="1828800" y="2133600"/>
            <a:ext cx="410368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36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36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仿写：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对于分式</a:t>
            </a:r>
            <a:r>
              <a:rPr lang="zh-CN" altLang="en-US" sz="36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36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13314" name="Object 7"/>
          <p:cNvGraphicFramePr>
            <a:graphicFrameLocks noChangeAspect="1"/>
          </p:cNvGraphicFramePr>
          <p:nvPr/>
        </p:nvGraphicFramePr>
        <p:xfrm>
          <a:off x="5935663" y="1790700"/>
          <a:ext cx="1303337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2" imgW="394970" imgH="407670" progId="Equation.3">
                  <p:embed/>
                </p:oleObj>
              </mc:Choice>
              <mc:Fallback>
                <p:oleObj name="" r:id="rId2" imgW="394970" imgH="407670" progId="Equation.3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35663" y="1790700"/>
                        <a:ext cx="1303337" cy="1257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cap="flat" cmpd="sng">
                        <a:solidFill>
                          <a:schemeClr val="bg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8"/>
          <p:cNvSpPr/>
          <p:nvPr/>
        </p:nvSpPr>
        <p:spPr>
          <a:xfrm>
            <a:off x="2209800" y="3200400"/>
            <a:ext cx="71628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当</a:t>
            </a:r>
            <a:r>
              <a:rPr lang="zh-CN" altLang="zh-CN" sz="3200" b="1" dirty="0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取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时，分式的值是多少？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 eaLnBrk="0" hangingPunct="0">
              <a:spcBef>
                <a:spcPct val="50000"/>
              </a:spcBef>
            </a:pP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WordArt 2"/>
          <p:cNvSpPr/>
          <p:nvPr/>
        </p:nvSpPr>
        <p:spPr>
          <a:xfrm>
            <a:off x="1828800" y="228600"/>
            <a:ext cx="3276600" cy="1066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三、实际问题中的分式</a:t>
            </a:r>
            <a:endParaRPr lang="zh-CN" altLang="en-US" sz="3600" b="1">
              <a:ln w="9525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003399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7651" name="Text Box 3"/>
          <p:cNvSpPr txBox="1"/>
          <p:nvPr/>
        </p:nvSpPr>
        <p:spPr>
          <a:xfrm>
            <a:off x="1524000" y="1295400"/>
            <a:ext cx="90678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2800" b="1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800" b="1" dirty="0">
                <a:solidFill>
                  <a:srgbClr val="FF5050"/>
                </a:solidFill>
                <a:latin typeface="楷体_GB2312" pitchFamily="49" charset="-122"/>
                <a:ea typeface="楷体_GB2312" pitchFamily="49" charset="-122"/>
              </a:rPr>
              <a:t>例</a:t>
            </a:r>
            <a:r>
              <a:rPr lang="zh-CN" altLang="zh-CN" sz="2800" b="1" dirty="0">
                <a:solidFill>
                  <a:srgbClr val="FF505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 b="1" dirty="0">
                <a:solidFill>
                  <a:srgbClr val="FF5050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小明和小丁两人从同一城市出发去上海，已知小丁</a:t>
            </a:r>
            <a:r>
              <a:rPr lang="zh-CN" altLang="en-US" sz="2800" b="1" dirty="0">
                <a:latin typeface="Arial" panose="020B0604020202020204" pitchFamily="34" charset="0"/>
              </a:rPr>
              <a:t>坐私家车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每小时行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a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千米，小明</a:t>
            </a:r>
            <a:r>
              <a:rPr lang="zh-CN" altLang="en-US" sz="2800" b="1" dirty="0">
                <a:latin typeface="Arial" panose="020B0604020202020204" pitchFamily="34" charset="0"/>
              </a:rPr>
              <a:t>坐汽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车每小时行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b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千米。如果小明提前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小时出发，然后小丁去追小明。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676" name="Text Box 4"/>
          <p:cNvSpPr txBox="1"/>
          <p:nvPr/>
        </p:nvSpPr>
        <p:spPr>
          <a:xfrm>
            <a:off x="1524000" y="2819400"/>
            <a:ext cx="8458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zh-CN" altLang="zh-CN" sz="28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）如果</a:t>
            </a:r>
            <a:r>
              <a:rPr lang="zh-CN" altLang="zh-CN" sz="2800" b="1" dirty="0">
                <a:latin typeface="楷体_GB2312" pitchFamily="49" charset="-122"/>
                <a:ea typeface="楷体_GB2312" pitchFamily="49" charset="-122"/>
              </a:rPr>
              <a:t>a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＞</a:t>
            </a:r>
            <a:r>
              <a:rPr lang="zh-CN" altLang="zh-CN" sz="2800" b="1" dirty="0">
                <a:latin typeface="楷体_GB2312" pitchFamily="49" charset="-122"/>
                <a:ea typeface="楷体_GB2312" pitchFamily="49" charset="-122"/>
              </a:rPr>
              <a:t>b,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那么小丁追上小明需要多少时间？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677" name="Rectangle 5"/>
          <p:cNvSpPr/>
          <p:nvPr/>
        </p:nvSpPr>
        <p:spPr>
          <a:xfrm>
            <a:off x="1524000" y="3429000"/>
            <a:ext cx="8915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zh-CN" altLang="zh-CN" sz="2800" b="1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）当</a:t>
            </a:r>
            <a:r>
              <a:rPr lang="zh-CN" altLang="zh-CN" sz="2800" b="1" dirty="0">
                <a:latin typeface="楷体_GB2312" pitchFamily="49" charset="-122"/>
                <a:ea typeface="楷体_GB2312" pitchFamily="49" charset="-122"/>
              </a:rPr>
              <a:t>a=6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0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zh-CN" altLang="zh-CN" sz="2800" b="1" dirty="0">
                <a:latin typeface="楷体_GB2312" pitchFamily="49" charset="-122"/>
                <a:ea typeface="楷体_GB2312" pitchFamily="49" charset="-122"/>
              </a:rPr>
              <a:t>b=5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0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时，小丁追上小明需要多少时间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?</a:t>
            </a:r>
            <a:endParaRPr lang="en-US" altLang="zh-CN" sz="2800" b="1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7654" name="Picture 7" descr="470757_790x790_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0" y="4127500"/>
            <a:ext cx="5638800" cy="2730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Line 2"/>
          <p:cNvSpPr/>
          <p:nvPr/>
        </p:nvSpPr>
        <p:spPr>
          <a:xfrm>
            <a:off x="4343400" y="2514600"/>
            <a:ext cx="16002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699" name="Line 3"/>
          <p:cNvSpPr/>
          <p:nvPr/>
        </p:nvSpPr>
        <p:spPr>
          <a:xfrm>
            <a:off x="5943600" y="2514600"/>
            <a:ext cx="20574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" name="Group 4"/>
          <p:cNvGrpSpPr/>
          <p:nvPr/>
        </p:nvGrpSpPr>
        <p:grpSpPr>
          <a:xfrm>
            <a:off x="4343400" y="2286000"/>
            <a:ext cx="3657600" cy="609600"/>
            <a:chOff x="0" y="0"/>
            <a:chExt cx="2304" cy="384"/>
          </a:xfrm>
        </p:grpSpPr>
        <p:sp>
          <p:nvSpPr>
            <p:cNvPr id="14360" name="AutoShape 5"/>
            <p:cNvSpPr/>
            <p:nvPr/>
          </p:nvSpPr>
          <p:spPr>
            <a:xfrm>
              <a:off x="0" y="288"/>
              <a:ext cx="2304" cy="96"/>
            </a:xfrm>
            <a:prstGeom prst="rightArrow">
              <a:avLst>
                <a:gd name="adj1" fmla="val 50000"/>
                <a:gd name="adj2" fmla="val 600000"/>
              </a:avLst>
            </a:prstGeom>
            <a:solidFill>
              <a:srgbClr val="00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4361" name="Line 6"/>
            <p:cNvSpPr/>
            <p:nvPr/>
          </p:nvSpPr>
          <p:spPr>
            <a:xfrm>
              <a:off x="0" y="0"/>
              <a:ext cx="0" cy="38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62" name="Line 7"/>
            <p:cNvSpPr/>
            <p:nvPr/>
          </p:nvSpPr>
          <p:spPr>
            <a:xfrm>
              <a:off x="2304" y="0"/>
              <a:ext cx="0" cy="38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" name="Group 8"/>
          <p:cNvGrpSpPr/>
          <p:nvPr/>
        </p:nvGrpSpPr>
        <p:grpSpPr>
          <a:xfrm>
            <a:off x="4343400" y="1600200"/>
            <a:ext cx="1600200" cy="874713"/>
            <a:chOff x="0" y="0"/>
            <a:chExt cx="1008" cy="551"/>
          </a:xfrm>
        </p:grpSpPr>
        <p:sp>
          <p:nvSpPr>
            <p:cNvPr id="14358" name="AutoShape 9"/>
            <p:cNvSpPr/>
            <p:nvPr/>
          </p:nvSpPr>
          <p:spPr>
            <a:xfrm rot="-5400000">
              <a:off x="384" y="-73"/>
              <a:ext cx="240" cy="1008"/>
            </a:xfrm>
            <a:prstGeom prst="rightBrace">
              <a:avLst>
                <a:gd name="adj1" fmla="val 35000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4359" name="Text Box 10"/>
            <p:cNvSpPr txBox="1"/>
            <p:nvPr/>
          </p:nvSpPr>
          <p:spPr>
            <a:xfrm>
              <a:off x="422" y="0"/>
              <a:ext cx="23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400" b="1">
                  <a:latin typeface="Arial" panose="020B0604020202020204" pitchFamily="34" charset="0"/>
                </a:rPr>
                <a:t>b</a:t>
              </a:r>
              <a:endParaRPr lang="en-US" altLang="zh-CN" sz="2400" b="1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5943600" y="2133600"/>
            <a:ext cx="2057400" cy="457200"/>
            <a:chOff x="0" y="0"/>
            <a:chExt cx="1296" cy="288"/>
          </a:xfrm>
        </p:grpSpPr>
        <p:sp>
          <p:nvSpPr>
            <p:cNvPr id="14355" name="AutoShape 12"/>
            <p:cNvSpPr/>
            <p:nvPr/>
          </p:nvSpPr>
          <p:spPr>
            <a:xfrm>
              <a:off x="0" y="48"/>
              <a:ext cx="1296" cy="96"/>
            </a:xfrm>
            <a:prstGeom prst="rightArrow">
              <a:avLst>
                <a:gd name="adj1" fmla="val 50000"/>
                <a:gd name="adj2" fmla="val 337500"/>
              </a:avLst>
            </a:prstGeom>
            <a:solidFill>
              <a:srgbClr val="00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4356" name="Line 13"/>
            <p:cNvSpPr/>
            <p:nvPr/>
          </p:nvSpPr>
          <p:spPr>
            <a:xfrm flipV="1">
              <a:off x="0" y="0"/>
              <a:ext cx="0" cy="2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57" name="Line 14"/>
            <p:cNvSpPr/>
            <p:nvPr/>
          </p:nvSpPr>
          <p:spPr>
            <a:xfrm flipV="1">
              <a:off x="1296" y="0"/>
              <a:ext cx="0" cy="2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9711" name="Rectangle 15"/>
          <p:cNvSpPr/>
          <p:nvPr/>
        </p:nvSpPr>
        <p:spPr>
          <a:xfrm>
            <a:off x="3505200" y="1828800"/>
            <a:ext cx="79502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小明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4347" name="Text Box 16"/>
          <p:cNvSpPr txBox="1"/>
          <p:nvPr/>
        </p:nvSpPr>
        <p:spPr>
          <a:xfrm>
            <a:off x="3505200" y="2362200"/>
            <a:ext cx="8985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小丁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29715" name="Object 19"/>
          <p:cNvGraphicFramePr>
            <a:graphicFrameLocks noChangeAspect="1"/>
          </p:cNvGraphicFramePr>
          <p:nvPr/>
        </p:nvGraphicFramePr>
        <p:xfrm>
          <a:off x="2209800" y="5105400"/>
          <a:ext cx="5919788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1" imgW="3124200" imgH="609600" progId="Equation.3">
                  <p:embed/>
                </p:oleObj>
              </mc:Choice>
              <mc:Fallback>
                <p:oleObj name="" r:id="rId1" imgW="3124200" imgH="609600" progId="Equation.3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09800" y="5105400"/>
                        <a:ext cx="5919788" cy="1146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6" name="Object 20"/>
          <p:cNvGraphicFramePr>
            <a:graphicFrameLocks noChangeAspect="1"/>
          </p:cNvGraphicFramePr>
          <p:nvPr/>
        </p:nvGraphicFramePr>
        <p:xfrm>
          <a:off x="5486400" y="5410200"/>
          <a:ext cx="38100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3" imgW="2209800" imgH="609600" progId="Equation.3">
                  <p:embed/>
                </p:oleObj>
              </mc:Choice>
              <mc:Fallback>
                <p:oleObj name="" r:id="rId3" imgW="2209800" imgH="609600" progId="Equation.3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6400" y="5410200"/>
                        <a:ext cx="3810000" cy="10239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8" name="Text Box 22"/>
          <p:cNvSpPr txBox="1"/>
          <p:nvPr/>
        </p:nvSpPr>
        <p:spPr>
          <a:xfrm>
            <a:off x="1676400" y="1371600"/>
            <a:ext cx="8534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zh-CN" altLang="zh-CN" sz="24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）如果</a:t>
            </a:r>
            <a:r>
              <a:rPr lang="zh-CN" altLang="zh-CN" sz="2400" b="1" dirty="0">
                <a:latin typeface="楷体_GB2312" pitchFamily="49" charset="-122"/>
                <a:ea typeface="楷体_GB2312" pitchFamily="49" charset="-122"/>
              </a:rPr>
              <a:t>a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＞</a:t>
            </a:r>
            <a:r>
              <a:rPr lang="zh-CN" altLang="zh-CN" sz="2400" b="1" dirty="0">
                <a:latin typeface="楷体_GB2312" pitchFamily="49" charset="-122"/>
                <a:ea typeface="楷体_GB2312" pitchFamily="49" charset="-122"/>
              </a:rPr>
              <a:t>b,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那么小丁追上小明需要多少时间？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719" name="Rectangle 23"/>
          <p:cNvSpPr/>
          <p:nvPr/>
        </p:nvSpPr>
        <p:spPr>
          <a:xfrm>
            <a:off x="1524000" y="4648200"/>
            <a:ext cx="8610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zh-CN" altLang="zh-CN" sz="2400" b="1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）当</a:t>
            </a:r>
            <a:r>
              <a:rPr lang="zh-CN" altLang="zh-CN" sz="2400" b="1" dirty="0">
                <a:latin typeface="楷体_GB2312" pitchFamily="49" charset="-122"/>
                <a:ea typeface="楷体_GB2312" pitchFamily="49" charset="-122"/>
              </a:rPr>
              <a:t>a=6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0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zh-CN" altLang="zh-CN" sz="2400" b="1" dirty="0">
                <a:latin typeface="楷体_GB2312" pitchFamily="49" charset="-122"/>
                <a:ea typeface="楷体_GB2312" pitchFamily="49" charset="-122"/>
              </a:rPr>
              <a:t>b=5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0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时，小丁追上小明需要多少时间。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350" name="Rectangle 25"/>
          <p:cNvSpPr/>
          <p:nvPr/>
        </p:nvSpPr>
        <p:spPr>
          <a:xfrm>
            <a:off x="1524000" y="30162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51" name="Rectangle 28"/>
          <p:cNvSpPr/>
          <p:nvPr/>
        </p:nvSpPr>
        <p:spPr>
          <a:xfrm>
            <a:off x="1524000" y="32448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52" name="Text Box 32"/>
          <p:cNvSpPr txBox="1"/>
          <p:nvPr/>
        </p:nvSpPr>
        <p:spPr>
          <a:xfrm>
            <a:off x="1600200" y="228600"/>
            <a:ext cx="90678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2400" b="1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FF5050"/>
                </a:solidFill>
                <a:latin typeface="楷体_GB2312" pitchFamily="49" charset="-122"/>
                <a:ea typeface="楷体_GB2312" pitchFamily="49" charset="-122"/>
              </a:rPr>
              <a:t>例</a:t>
            </a:r>
            <a:r>
              <a:rPr lang="zh-CN" altLang="zh-CN" sz="2400" b="1" dirty="0">
                <a:solidFill>
                  <a:srgbClr val="FF505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400" b="1" dirty="0">
                <a:solidFill>
                  <a:srgbClr val="FF5050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小明和小丁两人从同一城市出发去上海，已知小丁</a:t>
            </a:r>
            <a:r>
              <a:rPr lang="zh-CN" altLang="en-US" sz="2400" b="1" dirty="0">
                <a:latin typeface="Arial" panose="020B0604020202020204" pitchFamily="34" charset="0"/>
              </a:rPr>
              <a:t>坐私家车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每小时行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a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千米，小明</a:t>
            </a:r>
            <a:r>
              <a:rPr lang="zh-CN" altLang="en-US" sz="2400" b="1" dirty="0">
                <a:latin typeface="Arial" panose="020B0604020202020204" pitchFamily="34" charset="0"/>
              </a:rPr>
              <a:t>坐汽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车每小时行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b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千米。如果小明提前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小时出发，然后小丁去追小明。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29731" name="Object 35"/>
          <p:cNvGraphicFramePr/>
          <p:nvPr/>
        </p:nvGraphicFramePr>
        <p:xfrm>
          <a:off x="5715000" y="3733800"/>
          <a:ext cx="8413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5" imgW="355600" imgH="393065" progId="Equation.3">
                  <p:embed/>
                </p:oleObj>
              </mc:Choice>
              <mc:Fallback>
                <p:oleObj name="" r:id="rId5" imgW="355600" imgH="393065" progId="Equation.3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15000" y="3733800"/>
                        <a:ext cx="841375" cy="914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32" name="Text Box 36"/>
          <p:cNvSpPr txBox="1"/>
          <p:nvPr/>
        </p:nvSpPr>
        <p:spPr>
          <a:xfrm>
            <a:off x="1828800" y="3048000"/>
            <a:ext cx="88392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解：由题意，小明先行</a:t>
            </a:r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小时的路程是</a:t>
            </a:r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</a:rPr>
              <a:t>1×b=b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（千米），小丁比小明每小时多行（</a:t>
            </a:r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</a:rPr>
              <a:t>a-b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）千米，所以小丁追上小明所需的时间是</a:t>
            </a:r>
            <a:endParaRPr lang="en-US" altLang="zh-CN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733" name="Text Box 37"/>
          <p:cNvSpPr txBox="1"/>
          <p:nvPr/>
        </p:nvSpPr>
        <p:spPr>
          <a:xfrm>
            <a:off x="3505200" y="3962400"/>
            <a:ext cx="4419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</a:rPr>
              <a:t>b÷ 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</a:rPr>
              <a:t>a-b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）</a:t>
            </a:r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</a:rPr>
              <a:t>=                 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（时）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1" grpId="0"/>
      <p:bldP spid="29719" grpId="0"/>
      <p:bldP spid="29732" grpId="0"/>
      <p:bldP spid="297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Text Box 2"/>
          <p:cNvSpPr txBox="1"/>
          <p:nvPr/>
        </p:nvSpPr>
        <p:spPr>
          <a:xfrm>
            <a:off x="1905000" y="1905000"/>
            <a:ext cx="4480560" cy="20612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339933"/>
                </a:solidFill>
                <a:latin typeface="楷体_GB2312" pitchFamily="49" charset="-122"/>
                <a:ea typeface="楷体_GB2312" pitchFamily="49" charset="-122"/>
              </a:rPr>
              <a:t>想一想</a:t>
            </a:r>
            <a:r>
              <a:rPr lang="zh-CN" altLang="zh-CN" sz="3200" b="1" dirty="0">
                <a:solidFill>
                  <a:srgbClr val="339933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3200" b="1" dirty="0">
                <a:solidFill>
                  <a:srgbClr val="339933"/>
                </a:solidFill>
                <a:latin typeface="楷体_GB2312" pitchFamily="49" charset="-122"/>
                <a:ea typeface="楷体_GB2312" pitchFamily="49" charset="-122"/>
              </a:rPr>
              <a:t>如果</a:t>
            </a:r>
            <a:r>
              <a:rPr lang="zh-CN" altLang="zh-CN" sz="3200" b="1" dirty="0">
                <a:solidFill>
                  <a:srgbClr val="339933"/>
                </a:solidFill>
                <a:latin typeface="楷体_GB2312" pitchFamily="49" charset="-122"/>
                <a:ea typeface="楷体_GB2312" pitchFamily="49" charset="-122"/>
              </a:rPr>
              <a:t>a=5</a:t>
            </a:r>
            <a:r>
              <a:rPr lang="en-US" altLang="zh-CN" sz="3200" b="1">
                <a:solidFill>
                  <a:srgbClr val="339933"/>
                </a:solidFill>
                <a:latin typeface="楷体_GB2312" pitchFamily="49" charset="-122"/>
                <a:ea typeface="楷体_GB2312" pitchFamily="49" charset="-122"/>
              </a:rPr>
              <a:t>0</a:t>
            </a:r>
            <a:r>
              <a:rPr lang="zh-CN" altLang="zh-CN" sz="3200" b="1" dirty="0">
                <a:solidFill>
                  <a:srgbClr val="339933"/>
                </a:solidFill>
                <a:latin typeface="楷体_GB2312" pitchFamily="49" charset="-122"/>
                <a:ea typeface="楷体_GB2312" pitchFamily="49" charset="-122"/>
              </a:rPr>
              <a:t>,b=5</a:t>
            </a:r>
            <a:r>
              <a:rPr lang="en-US" altLang="zh-CN" sz="3200" b="1">
                <a:solidFill>
                  <a:srgbClr val="339933"/>
                </a:solidFill>
                <a:latin typeface="楷体_GB2312" pitchFamily="49" charset="-122"/>
                <a:ea typeface="楷体_GB2312" pitchFamily="49" charset="-122"/>
              </a:rPr>
              <a:t>0</a:t>
            </a:r>
            <a:r>
              <a:rPr lang="zh-CN" altLang="zh-CN" sz="3200" b="1" dirty="0">
                <a:solidFill>
                  <a:srgbClr val="339933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endParaRPr lang="zh-CN" altLang="zh-CN" sz="3200" b="1" dirty="0">
              <a:solidFill>
                <a:srgbClr val="339933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3200" b="1" dirty="0">
                <a:solidFill>
                  <a:srgbClr val="339933"/>
                </a:solidFill>
                <a:latin typeface="楷体_GB2312" pitchFamily="49" charset="-122"/>
                <a:ea typeface="楷体_GB2312" pitchFamily="49" charset="-122"/>
              </a:rPr>
              <a:t>分式有意义吗</a:t>
            </a:r>
            <a:r>
              <a:rPr lang="zh-CN" altLang="zh-CN" sz="3200" b="1" dirty="0">
                <a:solidFill>
                  <a:srgbClr val="339933"/>
                </a:solidFill>
                <a:latin typeface="楷体_GB2312" pitchFamily="49" charset="-122"/>
                <a:ea typeface="楷体_GB2312" pitchFamily="49" charset="-122"/>
              </a:rPr>
              <a:t>?</a:t>
            </a:r>
            <a:r>
              <a:rPr lang="zh-CN" altLang="en-US" sz="3200" b="1" dirty="0">
                <a:solidFill>
                  <a:srgbClr val="339933"/>
                </a:solidFill>
                <a:latin typeface="楷体_GB2312" pitchFamily="49" charset="-122"/>
                <a:ea typeface="楷体_GB2312" pitchFamily="49" charset="-122"/>
              </a:rPr>
              <a:t>它表示的</a:t>
            </a:r>
            <a:endParaRPr lang="zh-CN" altLang="en-US" sz="3200" b="1" dirty="0">
              <a:solidFill>
                <a:srgbClr val="339933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3200" b="1" dirty="0">
                <a:solidFill>
                  <a:srgbClr val="339933"/>
                </a:solidFill>
                <a:latin typeface="楷体_GB2312" pitchFamily="49" charset="-122"/>
                <a:ea typeface="楷体_GB2312" pitchFamily="49" charset="-122"/>
              </a:rPr>
              <a:t>实际情景是什么</a:t>
            </a:r>
            <a:r>
              <a:rPr lang="zh-CN" altLang="zh-CN" sz="3200" b="1" dirty="0">
                <a:solidFill>
                  <a:srgbClr val="339933"/>
                </a:solidFill>
                <a:latin typeface="楷体_GB2312" pitchFamily="49" charset="-122"/>
                <a:ea typeface="楷体_GB2312" pitchFamily="49" charset="-122"/>
              </a:rPr>
              <a:t>?</a:t>
            </a:r>
            <a:endParaRPr lang="zh-CN" altLang="zh-CN" sz="3200" b="1" dirty="0">
              <a:solidFill>
                <a:srgbClr val="339933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zh-CN" altLang="zh-CN" sz="3200" b="1" dirty="0">
              <a:solidFill>
                <a:srgbClr val="339933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5364" name="Picture 5" descr="untitl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3200" y="2895600"/>
            <a:ext cx="3778250" cy="298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Text Box 6"/>
          <p:cNvSpPr txBox="1"/>
          <p:nvPr/>
        </p:nvSpPr>
        <p:spPr>
          <a:xfrm>
            <a:off x="1600200" y="381000"/>
            <a:ext cx="90678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2800" b="1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800" b="1" dirty="0">
                <a:solidFill>
                  <a:srgbClr val="FF5050"/>
                </a:solidFill>
                <a:latin typeface="楷体_GB2312" pitchFamily="49" charset="-122"/>
                <a:ea typeface="楷体_GB2312" pitchFamily="49" charset="-122"/>
              </a:rPr>
              <a:t>例</a:t>
            </a:r>
            <a:r>
              <a:rPr lang="zh-CN" altLang="zh-CN" sz="2800" b="1" dirty="0">
                <a:solidFill>
                  <a:srgbClr val="FF505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 b="1" dirty="0">
                <a:solidFill>
                  <a:srgbClr val="FF5050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小明和小丁两人从同一城市出发去上海，已知小丁</a:t>
            </a:r>
            <a:r>
              <a:rPr lang="zh-CN" altLang="en-US" sz="2800" b="1" dirty="0">
                <a:latin typeface="Arial" panose="020B0604020202020204" pitchFamily="34" charset="0"/>
              </a:rPr>
              <a:t>坐私家车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每小时行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a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千米，小明</a:t>
            </a:r>
            <a:r>
              <a:rPr lang="zh-CN" altLang="en-US" sz="2800" b="1" dirty="0">
                <a:latin typeface="Arial" panose="020B0604020202020204" pitchFamily="34" charset="0"/>
              </a:rPr>
              <a:t>坐汽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车每小时行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b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千米。如果小明提前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小时出发，然后小丁去追小明。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30727" name="Object 7"/>
          <p:cNvGraphicFramePr/>
          <p:nvPr/>
        </p:nvGraphicFramePr>
        <p:xfrm>
          <a:off x="5181600" y="3657600"/>
          <a:ext cx="8699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2" imgW="368300" imgH="393700" progId="Equation.3">
                  <p:embed/>
                </p:oleObj>
              </mc:Choice>
              <mc:Fallback>
                <p:oleObj name="" r:id="rId2" imgW="368300" imgH="393700" progId="Equation.3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81600" y="3657600"/>
                        <a:ext cx="869950" cy="914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Text Box 8"/>
          <p:cNvSpPr txBox="1"/>
          <p:nvPr/>
        </p:nvSpPr>
        <p:spPr>
          <a:xfrm>
            <a:off x="1524000" y="3886200"/>
            <a:ext cx="6172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小丁追上小明的时间</a:t>
            </a:r>
            <a:r>
              <a:rPr lang="en-US" altLang="zh-CN" sz="2800">
                <a:solidFill>
                  <a:srgbClr val="000000"/>
                </a:solidFill>
                <a:latin typeface="Arial" panose="020B0604020202020204" pitchFamily="34" charset="0"/>
              </a:rPr>
              <a:t>=           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时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6386" name="Object 3"/>
          <p:cNvGraphicFramePr>
            <a:graphicFrameLocks noChangeAspect="1"/>
          </p:cNvGraphicFramePr>
          <p:nvPr>
            <p:ph/>
          </p:nvPr>
        </p:nvGraphicFramePr>
        <p:xfrm>
          <a:off x="1919288" y="1695450"/>
          <a:ext cx="8243887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1" imgW="2487930" imgH="812165" progId="Equation.3">
                  <p:embed/>
                </p:oleObj>
              </mc:Choice>
              <mc:Fallback>
                <p:oleObj name="" r:id="rId1" imgW="2487930" imgH="812165" progId="Equation.3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19288" y="1695450"/>
                        <a:ext cx="8243887" cy="26924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6" name="Picture 4" descr="GIF-2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25" y="3363913"/>
            <a:ext cx="576263" cy="569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Rectangle 7"/>
          <p:cNvSpPr/>
          <p:nvPr/>
        </p:nvSpPr>
        <p:spPr>
          <a:xfrm>
            <a:off x="3319463" y="4298950"/>
            <a:ext cx="230949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A: ①③④;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16389" name="Rectangle 8"/>
          <p:cNvSpPr/>
          <p:nvPr/>
        </p:nvSpPr>
        <p:spPr>
          <a:xfrm>
            <a:off x="6076950" y="4298950"/>
            <a:ext cx="228409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B: ②③④;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16390" name="Rectangle 9"/>
          <p:cNvSpPr/>
          <p:nvPr/>
        </p:nvSpPr>
        <p:spPr>
          <a:xfrm>
            <a:off x="3319463" y="5019675"/>
            <a:ext cx="230949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C: ②③⑤;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16391" name="Rectangle 10"/>
          <p:cNvSpPr/>
          <p:nvPr/>
        </p:nvSpPr>
        <p:spPr>
          <a:xfrm>
            <a:off x="6086475" y="5019675"/>
            <a:ext cx="227139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D: ①②⑤.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16392" name="WordArt 13"/>
          <p:cNvSpPr>
            <a:spLocks noTextEdit="1"/>
          </p:cNvSpPr>
          <p:nvPr/>
        </p:nvSpPr>
        <p:spPr>
          <a:xfrm>
            <a:off x="2133600" y="609600"/>
            <a:ext cx="3200400" cy="11430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练一练吧！</a:t>
            </a:r>
            <a:endParaRPr lang="zh-CN" altLang="en-US" sz="3600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CC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93" name="AutoShape 14">
            <a:hlinkClick r:id="" action="ppaction://hlinkshowjump?jump=lastslide"/>
          </p:cNvPr>
          <p:cNvSpPr/>
          <p:nvPr/>
        </p:nvSpPr>
        <p:spPr>
          <a:xfrm>
            <a:off x="96012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8" name="Text Box 3"/>
          <p:cNvSpPr txBox="1"/>
          <p:nvPr/>
        </p:nvSpPr>
        <p:spPr>
          <a:xfrm>
            <a:off x="2286000" y="5334000"/>
            <a:ext cx="35052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sz="4800" dirty="0">
              <a:latin typeface="Arial" panose="020B0604020202020204" pitchFamily="34" charset="0"/>
            </a:endParaRPr>
          </a:p>
        </p:txBody>
      </p:sp>
      <p:sp>
        <p:nvSpPr>
          <p:cNvPr id="1029" name="Rectangle 4"/>
          <p:cNvSpPr/>
          <p:nvPr/>
        </p:nvSpPr>
        <p:spPr>
          <a:xfrm>
            <a:off x="1524000" y="-1841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Rectangle 5"/>
          <p:cNvSpPr/>
          <p:nvPr/>
        </p:nvSpPr>
        <p:spPr>
          <a:xfrm>
            <a:off x="1524000" y="-1841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198" name="Text Box 6"/>
          <p:cNvSpPr txBox="1"/>
          <p:nvPr/>
        </p:nvSpPr>
        <p:spPr>
          <a:xfrm>
            <a:off x="4800600" y="4724400"/>
            <a:ext cx="217646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pitchFamily="34" charset="0"/>
              </a:rPr>
              <a:t>(</a:t>
            </a:r>
            <a:r>
              <a:rPr lang="zh-CN" altLang="en-US" sz="3600" b="1" dirty="0">
                <a:latin typeface="Arial" panose="020B0604020202020204" pitchFamily="34" charset="0"/>
              </a:rPr>
              <a:t>小时</a:t>
            </a:r>
            <a:r>
              <a:rPr lang="en-US" altLang="zh-CN" sz="3600" b="1">
                <a:latin typeface="Arial" panose="020B0604020202020204" pitchFamily="34" charset="0"/>
              </a:rPr>
              <a:t>)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  <p:sp>
        <p:nvSpPr>
          <p:cNvPr id="8199" name="AutoShape 7"/>
          <p:cNvSpPr/>
          <p:nvPr/>
        </p:nvSpPr>
        <p:spPr>
          <a:xfrm>
            <a:off x="1905000" y="990600"/>
            <a:ext cx="8077200" cy="2438400"/>
          </a:xfrm>
          <a:prstGeom prst="wedgeEllipseCallout">
            <a:avLst>
              <a:gd name="adj1" fmla="val -33019"/>
              <a:gd name="adj2" fmla="val 79819"/>
            </a:avLst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00" name="Text Box 8"/>
          <p:cNvSpPr txBox="1"/>
          <p:nvPr/>
        </p:nvSpPr>
        <p:spPr>
          <a:xfrm>
            <a:off x="2895600" y="1447800"/>
            <a:ext cx="6553200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诸暨与上海的距离约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290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公里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汽车平均每小时行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70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公里</a:t>
            </a:r>
            <a:r>
              <a:rPr lang="zh-CN" altLang="zh-CN" sz="3200" b="1" dirty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问从诸暨坐车到上海约需多少小时到达</a:t>
            </a:r>
            <a:r>
              <a:rPr lang="zh-CN" altLang="zh-CN" sz="3200" b="1" dirty="0">
                <a:latin typeface="楷体_GB2312" pitchFamily="49" charset="-122"/>
                <a:ea typeface="楷体_GB2312" pitchFamily="49" charset="-122"/>
              </a:rPr>
              <a:t>?</a:t>
            </a:r>
            <a:endParaRPr lang="zh-CN" altLang="zh-CN" sz="3200" b="1" dirty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32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34" name="Text Box 9"/>
          <p:cNvSpPr txBox="1"/>
          <p:nvPr/>
        </p:nvSpPr>
        <p:spPr>
          <a:xfrm>
            <a:off x="2286000" y="304800"/>
            <a:ext cx="5867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000099"/>
                </a:solidFill>
                <a:latin typeface="Arial" panose="020B0604020202020204" pitchFamily="34" charset="0"/>
                <a:ea typeface="楷体_GB2312" pitchFamily="49" charset="-122"/>
              </a:rPr>
              <a:t>第一步</a:t>
            </a:r>
            <a:r>
              <a:rPr lang="zh-CN" altLang="zh-CN" sz="3600" b="1" dirty="0">
                <a:solidFill>
                  <a:srgbClr val="000099"/>
                </a:solidFill>
                <a:latin typeface="Arial" panose="020B0604020202020204" pitchFamily="34" charset="0"/>
                <a:ea typeface="楷体_GB2312" pitchFamily="49" charset="-122"/>
              </a:rPr>
              <a:t>:</a:t>
            </a:r>
            <a:r>
              <a:rPr lang="zh-CN" altLang="en-US" sz="3600" b="1" dirty="0">
                <a:solidFill>
                  <a:srgbClr val="000099"/>
                </a:solidFill>
                <a:latin typeface="Arial" panose="020B0604020202020204" pitchFamily="34" charset="0"/>
                <a:ea typeface="楷体_GB2312" pitchFamily="49" charset="-122"/>
              </a:rPr>
              <a:t>坐车到上海</a:t>
            </a:r>
            <a:endParaRPr lang="zh-CN" altLang="en-US" sz="3600" b="1" dirty="0">
              <a:solidFill>
                <a:srgbClr val="000099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pic>
        <p:nvPicPr>
          <p:cNvPr id="1035" name="Picture 10" descr="untitled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77000" y="3352800"/>
            <a:ext cx="3778250" cy="2984500"/>
          </a:xfrm>
        </p:spPr>
      </p:pic>
      <p:sp>
        <p:nvSpPr>
          <p:cNvPr id="8206" name="Text Box 14"/>
          <p:cNvSpPr txBox="1"/>
          <p:nvPr/>
        </p:nvSpPr>
        <p:spPr>
          <a:xfrm>
            <a:off x="2133600" y="4800600"/>
            <a:ext cx="2133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latin typeface="Arial" panose="020B0604020202020204" pitchFamily="34" charset="0"/>
              </a:rPr>
              <a:t>290÷70=</a:t>
            </a:r>
            <a:endParaRPr lang="en-US" altLang="zh-CN" sz="3200">
              <a:latin typeface="Arial" panose="020B0604020202020204" pitchFamily="34" charset="0"/>
            </a:endParaRPr>
          </a:p>
        </p:txBody>
      </p:sp>
      <p:graphicFrame>
        <p:nvGraphicFramePr>
          <p:cNvPr id="1026" name="Object 15"/>
          <p:cNvGraphicFramePr/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114300" imgH="215265" progId="Equation.3">
                  <p:embed/>
                </p:oleObj>
              </mc:Choice>
              <mc:Fallback>
                <p:oleObj name="" r:id="rId3" imgW="114300" imgH="215265" progId="Equation.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Rectangle 18"/>
          <p:cNvSpPr/>
          <p:nvPr/>
        </p:nvSpPr>
        <p:spPr>
          <a:xfrm>
            <a:off x="1524000" y="-1841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8" name="Rectangle 20"/>
          <p:cNvSpPr/>
          <p:nvPr/>
        </p:nvSpPr>
        <p:spPr>
          <a:xfrm>
            <a:off x="1524000" y="304958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9" name="Rectangle 22"/>
          <p:cNvSpPr/>
          <p:nvPr/>
        </p:nvSpPr>
        <p:spPr>
          <a:xfrm>
            <a:off x="1524000" y="304958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8213" name="Object 21"/>
          <p:cNvGraphicFramePr/>
          <p:nvPr/>
        </p:nvGraphicFramePr>
        <p:xfrm>
          <a:off x="4191000" y="4572000"/>
          <a:ext cx="6254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5" imgW="228600" imgH="393700" progId="Equation.3">
                  <p:embed/>
                </p:oleObj>
              </mc:Choice>
              <mc:Fallback>
                <p:oleObj name="" r:id="rId5" imgW="228600" imgH="3937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91000" y="4572000"/>
                        <a:ext cx="625475" cy="1066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 bldLvl="0" animBg="1"/>
      <p:bldP spid="8200" grpId="0"/>
      <p:bldP spid="820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18" name="Group 2"/>
          <p:cNvGrpSpPr/>
          <p:nvPr/>
        </p:nvGrpSpPr>
        <p:grpSpPr>
          <a:xfrm>
            <a:off x="2743200" y="1447800"/>
            <a:ext cx="5638800" cy="838200"/>
            <a:chOff x="0" y="0"/>
            <a:chExt cx="3552" cy="528"/>
          </a:xfrm>
        </p:grpSpPr>
        <p:sp>
          <p:nvSpPr>
            <p:cNvPr id="17430" name="Text Box 3"/>
            <p:cNvSpPr txBox="1"/>
            <p:nvPr/>
          </p:nvSpPr>
          <p:spPr>
            <a:xfrm>
              <a:off x="0" y="144"/>
              <a:ext cx="355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b="1" dirty="0">
                  <a:latin typeface="Arial" panose="020B0604020202020204" pitchFamily="34" charset="0"/>
                </a:rPr>
                <a:t>①</a:t>
              </a:r>
              <a:r>
                <a:rPr lang="zh-CN" altLang="en-US" sz="2400" b="1" dirty="0">
                  <a:latin typeface="楷体_GB2312" pitchFamily="49" charset="-122"/>
                  <a:ea typeface="楷体_GB2312" pitchFamily="49" charset="-122"/>
                </a:rPr>
                <a:t>当　</a:t>
              </a:r>
              <a:r>
                <a:rPr lang="zh-CN" altLang="en-US" sz="2400" b="1" u="sng" dirty="0">
                  <a:latin typeface="楷体_GB2312" pitchFamily="49" charset="-122"/>
                  <a:ea typeface="楷体_GB2312" pitchFamily="49" charset="-122"/>
                </a:rPr>
                <a:t>　　　时</a:t>
              </a:r>
              <a:r>
                <a:rPr lang="zh-CN" altLang="en-US" sz="2400" b="1" dirty="0">
                  <a:latin typeface="楷体_GB2312" pitchFamily="49" charset="-122"/>
                  <a:ea typeface="楷体_GB2312" pitchFamily="49" charset="-122"/>
                </a:rPr>
                <a:t>，分式　　有意义</a:t>
              </a:r>
              <a:r>
                <a:rPr lang="zh-CN" altLang="en-US" sz="2400" b="1" u="sng" dirty="0">
                  <a:latin typeface="楷体_GB2312" pitchFamily="49" charset="-122"/>
                  <a:ea typeface="楷体_GB2312" pitchFamily="49" charset="-122"/>
                </a:rPr>
                <a:t>　　                       </a:t>
              </a:r>
              <a:endParaRPr lang="zh-CN" altLang="en-US" sz="2400" b="1" u="sng" dirty="0">
                <a:latin typeface="楷体_GB2312" pitchFamily="49" charset="-122"/>
                <a:ea typeface="楷体_GB2312" pitchFamily="49" charset="-122"/>
              </a:endParaRPr>
            </a:p>
          </p:txBody>
        </p:sp>
        <p:graphicFrame>
          <p:nvGraphicFramePr>
            <p:cNvPr id="17417" name="Object 4"/>
            <p:cNvGraphicFramePr>
              <a:graphicFrameLocks noChangeAspect="1"/>
            </p:cNvGraphicFramePr>
            <p:nvPr/>
          </p:nvGraphicFramePr>
          <p:xfrm>
            <a:off x="1960" y="0"/>
            <a:ext cx="296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" r:id="rId1" imgW="153670" imgH="396240" progId="Equation.3">
                    <p:embed/>
                  </p:oleObj>
                </mc:Choice>
                <mc:Fallback>
                  <p:oleObj name="" r:id="rId1" imgW="153670" imgH="396240" progId="Equation.3">
                    <p:embed/>
                    <p:pic>
                      <p:nvPicPr>
                        <p:cNvPr id="0" name="图片 3086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960" y="0"/>
                          <a:ext cx="296" cy="52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419" name="Group 5"/>
          <p:cNvGrpSpPr/>
          <p:nvPr/>
        </p:nvGrpSpPr>
        <p:grpSpPr>
          <a:xfrm>
            <a:off x="2743200" y="2444750"/>
            <a:ext cx="5638800" cy="833438"/>
            <a:chOff x="0" y="0"/>
            <a:chExt cx="3552" cy="525"/>
          </a:xfrm>
        </p:grpSpPr>
        <p:sp>
          <p:nvSpPr>
            <p:cNvPr id="17429" name="Text Box 6"/>
            <p:cNvSpPr txBox="1"/>
            <p:nvPr/>
          </p:nvSpPr>
          <p:spPr>
            <a:xfrm>
              <a:off x="0" y="140"/>
              <a:ext cx="355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b="1" dirty="0">
                  <a:latin typeface="Arial" panose="020B0604020202020204" pitchFamily="34" charset="0"/>
                </a:rPr>
                <a:t>②</a:t>
              </a:r>
              <a:r>
                <a:rPr lang="zh-CN" altLang="en-US" sz="2400" b="1" dirty="0">
                  <a:latin typeface="楷体_GB2312" pitchFamily="49" charset="-122"/>
                  <a:ea typeface="楷体_GB2312" pitchFamily="49" charset="-122"/>
                </a:rPr>
                <a:t>当　</a:t>
              </a:r>
              <a:r>
                <a:rPr lang="zh-CN" altLang="en-US" sz="2400" b="1" u="sng" dirty="0">
                  <a:latin typeface="楷体_GB2312" pitchFamily="49" charset="-122"/>
                  <a:ea typeface="楷体_GB2312" pitchFamily="49" charset="-122"/>
                </a:rPr>
                <a:t>　　　时</a:t>
              </a:r>
              <a:r>
                <a:rPr lang="zh-CN" altLang="en-US" sz="2400" b="1" dirty="0">
                  <a:latin typeface="楷体_GB2312" pitchFamily="49" charset="-122"/>
                  <a:ea typeface="楷体_GB2312" pitchFamily="49" charset="-122"/>
                </a:rPr>
                <a:t>，分式　　　　有意义</a:t>
              </a:r>
              <a:r>
                <a:rPr lang="zh-CN" altLang="en-US" sz="2400" b="1" u="sng" dirty="0">
                  <a:latin typeface="楷体_GB2312" pitchFamily="49" charset="-122"/>
                  <a:ea typeface="楷体_GB2312" pitchFamily="49" charset="-122"/>
                </a:rPr>
                <a:t>　　                       </a:t>
              </a:r>
              <a:endParaRPr lang="zh-CN" altLang="en-US" sz="2400" b="1" u="sng" dirty="0">
                <a:latin typeface="楷体_GB2312" pitchFamily="49" charset="-122"/>
                <a:ea typeface="楷体_GB2312" pitchFamily="49" charset="-122"/>
              </a:endParaRPr>
            </a:p>
          </p:txBody>
        </p:sp>
        <p:graphicFrame>
          <p:nvGraphicFramePr>
            <p:cNvPr id="17416" name="Object 7"/>
            <p:cNvGraphicFramePr>
              <a:graphicFrameLocks noChangeAspect="1"/>
            </p:cNvGraphicFramePr>
            <p:nvPr/>
          </p:nvGraphicFramePr>
          <p:xfrm>
            <a:off x="2016" y="0"/>
            <a:ext cx="576" cy="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" r:id="rId3" imgW="434975" imgH="396875" progId="Equation.3">
                    <p:embed/>
                  </p:oleObj>
                </mc:Choice>
                <mc:Fallback>
                  <p:oleObj name="" r:id="rId3" imgW="434975" imgH="396875" progId="Equation.3">
                    <p:embed/>
                    <p:pic>
                      <p:nvPicPr>
                        <p:cNvPr id="0" name="图片 308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016" y="0"/>
                          <a:ext cx="576" cy="52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420" name="Group 8"/>
          <p:cNvGrpSpPr/>
          <p:nvPr/>
        </p:nvGrpSpPr>
        <p:grpSpPr>
          <a:xfrm>
            <a:off x="2743200" y="3636963"/>
            <a:ext cx="5638800" cy="858837"/>
            <a:chOff x="0" y="0"/>
            <a:chExt cx="3552" cy="541"/>
          </a:xfrm>
        </p:grpSpPr>
        <p:sp>
          <p:nvSpPr>
            <p:cNvPr id="17428" name="Text Box 9"/>
            <p:cNvSpPr txBox="1"/>
            <p:nvPr/>
          </p:nvSpPr>
          <p:spPr>
            <a:xfrm>
              <a:off x="0" y="109"/>
              <a:ext cx="355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b="1" dirty="0">
                  <a:latin typeface="Arial" panose="020B0604020202020204" pitchFamily="34" charset="0"/>
                </a:rPr>
                <a:t>③</a:t>
              </a:r>
              <a:r>
                <a:rPr lang="zh-CN" altLang="en-US" sz="2400" b="1" dirty="0">
                  <a:latin typeface="楷体_GB2312" pitchFamily="49" charset="-122"/>
                  <a:ea typeface="楷体_GB2312" pitchFamily="49" charset="-122"/>
                </a:rPr>
                <a:t>当　</a:t>
              </a:r>
              <a:r>
                <a:rPr lang="zh-CN" altLang="en-US" sz="2400" b="1" u="sng" dirty="0">
                  <a:latin typeface="楷体_GB2312" pitchFamily="49" charset="-122"/>
                  <a:ea typeface="楷体_GB2312" pitchFamily="49" charset="-122"/>
                </a:rPr>
                <a:t>　　　时</a:t>
              </a:r>
              <a:r>
                <a:rPr lang="zh-CN" altLang="en-US" sz="2400" b="1" dirty="0">
                  <a:latin typeface="楷体_GB2312" pitchFamily="49" charset="-122"/>
                  <a:ea typeface="楷体_GB2312" pitchFamily="49" charset="-122"/>
                </a:rPr>
                <a:t>，分式　　　　值是零</a:t>
              </a:r>
              <a:r>
                <a:rPr lang="zh-CN" altLang="en-US" sz="2400" b="1" u="sng" dirty="0">
                  <a:latin typeface="楷体_GB2312" pitchFamily="49" charset="-122"/>
                  <a:ea typeface="楷体_GB2312" pitchFamily="49" charset="-122"/>
                </a:rPr>
                <a:t>　                       </a:t>
              </a:r>
              <a:endParaRPr lang="zh-CN" altLang="en-US" sz="2400" b="1" u="sng" dirty="0">
                <a:latin typeface="楷体_GB2312" pitchFamily="49" charset="-122"/>
                <a:ea typeface="楷体_GB2312" pitchFamily="49" charset="-122"/>
              </a:endParaRPr>
            </a:p>
          </p:txBody>
        </p:sp>
        <p:graphicFrame>
          <p:nvGraphicFramePr>
            <p:cNvPr id="17415" name="Object 10"/>
            <p:cNvGraphicFramePr>
              <a:graphicFrameLocks noChangeAspect="1"/>
            </p:cNvGraphicFramePr>
            <p:nvPr/>
          </p:nvGraphicFramePr>
          <p:xfrm>
            <a:off x="2016" y="0"/>
            <a:ext cx="576" cy="5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" r:id="rId5" imgW="422275" imgH="396875" progId="Equation.3">
                    <p:embed/>
                  </p:oleObj>
                </mc:Choice>
                <mc:Fallback>
                  <p:oleObj name="" r:id="rId5" imgW="422275" imgH="396875" progId="Equation.3">
                    <p:embed/>
                    <p:pic>
                      <p:nvPicPr>
                        <p:cNvPr id="0" name="图片 308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016" y="0"/>
                          <a:ext cx="576" cy="54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421" name="Group 11"/>
          <p:cNvGrpSpPr/>
          <p:nvPr/>
        </p:nvGrpSpPr>
        <p:grpSpPr>
          <a:xfrm>
            <a:off x="2743200" y="4903788"/>
            <a:ext cx="5638800" cy="887412"/>
            <a:chOff x="0" y="0"/>
            <a:chExt cx="3552" cy="559"/>
          </a:xfrm>
        </p:grpSpPr>
        <p:sp>
          <p:nvSpPr>
            <p:cNvPr id="17427" name="Text Box 12"/>
            <p:cNvSpPr txBox="1"/>
            <p:nvPr/>
          </p:nvSpPr>
          <p:spPr>
            <a:xfrm>
              <a:off x="0" y="127"/>
              <a:ext cx="355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b="1" dirty="0">
                  <a:latin typeface="Arial" panose="020B0604020202020204" pitchFamily="34" charset="0"/>
                </a:rPr>
                <a:t>④</a:t>
              </a:r>
              <a:r>
                <a:rPr lang="zh-CN" altLang="en-US" sz="2400" b="1" dirty="0">
                  <a:latin typeface="楷体_GB2312" pitchFamily="49" charset="-122"/>
                  <a:ea typeface="楷体_GB2312" pitchFamily="49" charset="-122"/>
                </a:rPr>
                <a:t>当　</a:t>
              </a:r>
              <a:r>
                <a:rPr lang="zh-CN" altLang="en-US" sz="2400" b="1" u="sng" dirty="0">
                  <a:latin typeface="楷体_GB2312" pitchFamily="49" charset="-122"/>
                  <a:ea typeface="楷体_GB2312" pitchFamily="49" charset="-122"/>
                </a:rPr>
                <a:t>　　　时</a:t>
              </a:r>
              <a:r>
                <a:rPr lang="zh-CN" altLang="en-US" sz="2400" b="1" dirty="0">
                  <a:latin typeface="楷体_GB2312" pitchFamily="49" charset="-122"/>
                  <a:ea typeface="楷体_GB2312" pitchFamily="49" charset="-122"/>
                </a:rPr>
                <a:t>，分式　　　　值是零</a:t>
              </a:r>
              <a:r>
                <a:rPr lang="zh-CN" altLang="en-US" sz="2400" b="1" u="sng" dirty="0">
                  <a:latin typeface="楷体_GB2312" pitchFamily="49" charset="-122"/>
                  <a:ea typeface="楷体_GB2312" pitchFamily="49" charset="-122"/>
                </a:rPr>
                <a:t>　　                       </a:t>
              </a:r>
              <a:endParaRPr lang="zh-CN" altLang="en-US" sz="2400" b="1" u="sng" dirty="0">
                <a:latin typeface="楷体_GB2312" pitchFamily="49" charset="-122"/>
                <a:ea typeface="楷体_GB2312" pitchFamily="49" charset="-122"/>
              </a:endParaRPr>
            </a:p>
          </p:txBody>
        </p:sp>
        <p:graphicFrame>
          <p:nvGraphicFramePr>
            <p:cNvPr id="17414" name="Object 13"/>
            <p:cNvGraphicFramePr>
              <a:graphicFrameLocks noChangeAspect="1"/>
            </p:cNvGraphicFramePr>
            <p:nvPr/>
          </p:nvGraphicFramePr>
          <p:xfrm>
            <a:off x="2016" y="0"/>
            <a:ext cx="576" cy="5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" r:id="rId7" imgW="370205" imgH="395605" progId="Equation.3">
                    <p:embed/>
                  </p:oleObj>
                </mc:Choice>
                <mc:Fallback>
                  <p:oleObj name="" r:id="rId7" imgW="370205" imgH="395605" progId="Equation.3">
                    <p:embed/>
                    <p:pic>
                      <p:nvPicPr>
                        <p:cNvPr id="0" name="图片 309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016" y="0"/>
                          <a:ext cx="576" cy="55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4830" name="Object 14"/>
          <p:cNvGraphicFramePr>
            <a:graphicFrameLocks noChangeAspect="1"/>
          </p:cNvGraphicFramePr>
          <p:nvPr/>
        </p:nvGraphicFramePr>
        <p:xfrm>
          <a:off x="3657600" y="16764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" r:id="rId9" imgW="358140" imgH="179070" progId="Equation.3">
                  <p:embed/>
                </p:oleObj>
              </mc:Choice>
              <mc:Fallback>
                <p:oleObj name="" r:id="rId9" imgW="358140" imgH="179070" progId="Equation.3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57600" y="1676400"/>
                        <a:ext cx="914400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1" name="Object 15"/>
          <p:cNvGraphicFramePr>
            <a:graphicFrameLocks noChangeAspect="1"/>
          </p:cNvGraphicFramePr>
          <p:nvPr/>
        </p:nvGraphicFramePr>
        <p:xfrm>
          <a:off x="3657600" y="26670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" r:id="rId11" imgW="358140" imgH="179070" progId="Equation.3">
                  <p:embed/>
                </p:oleObj>
              </mc:Choice>
              <mc:Fallback>
                <p:oleObj name="" r:id="rId11" imgW="358140" imgH="179070" progId="Equation.3">
                  <p:embed/>
                  <p:pic>
                    <p:nvPicPr>
                      <p:cNvPr id="0" name="图片 310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57600" y="2667000"/>
                        <a:ext cx="914400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2" name="Object 16"/>
          <p:cNvGraphicFramePr>
            <a:graphicFrameLocks noChangeAspect="1"/>
          </p:cNvGraphicFramePr>
          <p:nvPr/>
        </p:nvGraphicFramePr>
        <p:xfrm>
          <a:off x="3749675" y="3733800"/>
          <a:ext cx="8826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13" imgW="345440" imgH="179070" progId="Equation.3">
                  <p:embed/>
                </p:oleObj>
              </mc:Choice>
              <mc:Fallback>
                <p:oleObj name="" r:id="rId13" imgW="345440" imgH="179070" progId="Equation.3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49675" y="3733800"/>
                        <a:ext cx="882650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3" name="Object 17"/>
          <p:cNvGraphicFramePr>
            <a:graphicFrameLocks noChangeAspect="1"/>
          </p:cNvGraphicFramePr>
          <p:nvPr/>
        </p:nvGraphicFramePr>
        <p:xfrm>
          <a:off x="3717925" y="50292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" r:id="rId15" imgW="356870" imgH="178435" progId="Equation.3">
                  <p:embed/>
                </p:oleObj>
              </mc:Choice>
              <mc:Fallback>
                <p:oleObj name="" r:id="rId15" imgW="356870" imgH="178435" progId="Equation.3">
                  <p:embed/>
                  <p:pic>
                    <p:nvPicPr>
                      <p:cNvPr id="0" name="图片 309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717925" y="5029200"/>
                        <a:ext cx="914400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Rectangle 18"/>
          <p:cNvSpPr/>
          <p:nvPr/>
        </p:nvSpPr>
        <p:spPr>
          <a:xfrm>
            <a:off x="2209800" y="914400"/>
            <a:ext cx="163385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>
                <a:latin typeface="Arial" panose="020B0604020202020204" pitchFamily="34" charset="0"/>
              </a:rPr>
              <a:t>2</a:t>
            </a:r>
            <a:r>
              <a:rPr lang="zh-CN" altLang="en-US" sz="3200" b="1" dirty="0">
                <a:latin typeface="Arial" panose="020B0604020202020204" pitchFamily="34" charset="0"/>
              </a:rPr>
              <a:t>、填空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grpSp>
        <p:nvGrpSpPr>
          <p:cNvPr id="17423" name="Group 23"/>
          <p:cNvGrpSpPr/>
          <p:nvPr/>
        </p:nvGrpSpPr>
        <p:grpSpPr>
          <a:xfrm>
            <a:off x="8229600" y="4114800"/>
            <a:ext cx="2438400" cy="1752600"/>
            <a:chOff x="0" y="0"/>
            <a:chExt cx="4800" cy="4560"/>
          </a:xfrm>
        </p:grpSpPr>
        <p:pic>
          <p:nvPicPr>
            <p:cNvPr id="17425" name="Picture 24" descr="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0" y="0"/>
              <a:ext cx="4800" cy="351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6" name="Rectangle 25">
              <a:hlinkClick r:id="" action="ppaction://noaction"/>
            </p:cNvPr>
            <p:cNvSpPr/>
            <p:nvPr/>
          </p:nvSpPr>
          <p:spPr>
            <a:xfrm>
              <a:off x="241" y="3240"/>
              <a:ext cx="4320" cy="13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zh-CN" altLang="en-US" sz="2800" b="1" dirty="0">
                  <a:latin typeface="Arial" panose="020B0604020202020204" pitchFamily="34" charset="0"/>
                  <a:ea typeface="楷体_GB2312" pitchFamily="49" charset="-122"/>
                </a:rPr>
                <a:t>非洲联合馆</a:t>
              </a:r>
              <a:endParaRPr lang="zh-CN" altLang="en-US" sz="28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sp>
        <p:nvSpPr>
          <p:cNvPr id="17424" name="AutoShape 26">
            <a:hlinkClick r:id="" action="ppaction://hlinkshowjump?jump=lastslide"/>
          </p:cNvPr>
          <p:cNvSpPr/>
          <p:nvPr/>
        </p:nvSpPr>
        <p:spPr>
          <a:xfrm>
            <a:off x="97536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8" name="Rectangle 4"/>
          <p:cNvSpPr/>
          <p:nvPr/>
        </p:nvSpPr>
        <p:spPr>
          <a:xfrm>
            <a:off x="1524000" y="620713"/>
            <a:ext cx="845978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   3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、对于分式</a:t>
            </a:r>
            <a:r>
              <a:rPr lang="zh-CN" altLang="en-US" sz="36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36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18434" name="Object 5"/>
          <p:cNvGraphicFramePr/>
          <p:nvPr/>
        </p:nvGraphicFramePr>
        <p:xfrm>
          <a:off x="5562600" y="228600"/>
          <a:ext cx="2187575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" r:id="rId1" imgW="660400" imgH="469900" progId="Equation.3">
                  <p:embed/>
                </p:oleObj>
              </mc:Choice>
              <mc:Fallback>
                <p:oleObj name="" r:id="rId1" imgW="660400" imgH="469900" progId="Equation.3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62600" y="228600"/>
                        <a:ext cx="2187575" cy="1454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cap="flat" cmpd="sng">
                        <a:solidFill>
                          <a:schemeClr val="bg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Rectangle 6"/>
          <p:cNvSpPr/>
          <p:nvPr/>
        </p:nvSpPr>
        <p:spPr>
          <a:xfrm>
            <a:off x="2063750" y="1700213"/>
            <a:ext cx="8839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当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取什么数时，分式的值为零？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80904" name="Object 8"/>
          <p:cNvGraphicFramePr/>
          <p:nvPr/>
        </p:nvGraphicFramePr>
        <p:xfrm>
          <a:off x="2819400" y="5105400"/>
          <a:ext cx="70675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" r:id="rId3" imgW="2400300" imgH="419100" progId="Equation.3">
                  <p:embed/>
                </p:oleObj>
              </mc:Choice>
              <mc:Fallback>
                <p:oleObj name="" r:id="rId3" imgW="2400300" imgH="419100" progId="Equation.3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5105400"/>
                        <a:ext cx="7067550" cy="1009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5" name="Object 9"/>
          <p:cNvGraphicFramePr/>
          <p:nvPr/>
        </p:nvGraphicFramePr>
        <p:xfrm>
          <a:off x="3048000" y="4572000"/>
          <a:ext cx="57467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5" imgW="1649730" imgH="203200" progId="Equation.3">
                  <p:embed/>
                </p:oleObj>
              </mc:Choice>
              <mc:Fallback>
                <p:oleObj name="" r:id="rId5" imgW="1649730" imgH="203200" progId="Equation.3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0" y="4572000"/>
                        <a:ext cx="5746750" cy="5254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6" name="Object 10"/>
          <p:cNvGraphicFramePr/>
          <p:nvPr/>
        </p:nvGraphicFramePr>
        <p:xfrm>
          <a:off x="3048000" y="3962400"/>
          <a:ext cx="428942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" r:id="rId7" imgW="1229995" imgH="215900" progId="Equation.3">
                  <p:embed/>
                </p:oleObj>
              </mc:Choice>
              <mc:Fallback>
                <p:oleObj name="" r:id="rId7" imgW="1229995" imgH="215900" progId="Equation.3">
                  <p:embed/>
                  <p:pic>
                    <p:nvPicPr>
                      <p:cNvPr id="0" name="图片 310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0" y="3962400"/>
                        <a:ext cx="4289425" cy="5572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AutoShape 11">
            <a:hlinkClick r:id="" action="ppaction://hlinkshowjump?jump=lastslide"/>
          </p:cNvPr>
          <p:cNvSpPr/>
          <p:nvPr/>
        </p:nvSpPr>
        <p:spPr>
          <a:xfrm>
            <a:off x="96774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0909" name="Text Box 13"/>
          <p:cNvSpPr txBox="1"/>
          <p:nvPr/>
        </p:nvSpPr>
        <p:spPr>
          <a:xfrm>
            <a:off x="2286000" y="2362200"/>
            <a:ext cx="67056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解：当分子等于零而分母不等于零时，分式的值是零。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0910" name="Text Box 14"/>
          <p:cNvSpPr txBox="1"/>
          <p:nvPr/>
        </p:nvSpPr>
        <p:spPr>
          <a:xfrm>
            <a:off x="2895600" y="3352800"/>
            <a:ext cx="4038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由</a:t>
            </a:r>
            <a:r>
              <a:rPr lang="en-US" altLang="zh-CN" sz="2800">
                <a:solidFill>
                  <a:srgbClr val="000000"/>
                </a:solidFill>
                <a:latin typeface="Arial" panose="020B0604020202020204" pitchFamily="34" charset="0"/>
              </a:rPr>
              <a:t>2x</a:t>
            </a:r>
            <a:r>
              <a:rPr lang="en-US" altLang="zh-CN" sz="2800" baseline="30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2800">
                <a:solidFill>
                  <a:srgbClr val="000000"/>
                </a:solidFill>
                <a:latin typeface="Arial" panose="020B0604020202020204" pitchFamily="34" charset="0"/>
              </a:rPr>
              <a:t>-18=0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9" grpId="0"/>
      <p:bldP spid="809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2286000" y="2514600"/>
          <a:ext cx="17526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1" imgW="532765" imgH="203200" progId="Equation.3">
                  <p:embed/>
                </p:oleObj>
              </mc:Choice>
              <mc:Fallback>
                <p:oleObj name="" r:id="rId1" imgW="532765" imgH="203200" progId="Equation.3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86000" y="2514600"/>
                        <a:ext cx="1752600" cy="669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4"/>
          <p:cNvGraphicFramePr>
            <a:graphicFrameLocks noChangeAspect="1"/>
          </p:cNvGraphicFramePr>
          <p:nvPr/>
        </p:nvGraphicFramePr>
        <p:xfrm>
          <a:off x="4419600" y="2514600"/>
          <a:ext cx="18288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3" imgW="572770" imgH="203835" progId="Equation.3">
                  <p:embed/>
                </p:oleObj>
              </mc:Choice>
              <mc:Fallback>
                <p:oleObj name="" r:id="rId3" imgW="572770" imgH="203835" progId="Equation.3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9600" y="2514600"/>
                        <a:ext cx="1828800" cy="649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5"/>
          <p:cNvGraphicFramePr>
            <a:graphicFrameLocks noChangeAspect="1"/>
          </p:cNvGraphicFramePr>
          <p:nvPr/>
        </p:nvGraphicFramePr>
        <p:xfrm>
          <a:off x="2286000" y="3124200"/>
          <a:ext cx="320040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5" imgW="992505" imgH="216535" progId="Equation.3">
                  <p:embed/>
                </p:oleObj>
              </mc:Choice>
              <mc:Fallback>
                <p:oleObj name="" r:id="rId5" imgW="992505" imgH="216535" progId="Equation.3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0" y="3124200"/>
                        <a:ext cx="3200400" cy="696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6"/>
          <p:cNvGraphicFramePr>
            <a:graphicFrameLocks noChangeAspect="1"/>
          </p:cNvGraphicFramePr>
          <p:nvPr/>
        </p:nvGraphicFramePr>
        <p:xfrm>
          <a:off x="5638800" y="3048000"/>
          <a:ext cx="35052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" r:id="rId7" imgW="1005205" imgH="216535" progId="Equation.3">
                  <p:embed/>
                </p:oleObj>
              </mc:Choice>
              <mc:Fallback>
                <p:oleObj name="" r:id="rId7" imgW="1005205" imgH="216535" progId="Equation.3">
                  <p:embed/>
                  <p:pic>
                    <p:nvPicPr>
                      <p:cNvPr id="0" name="图片 310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38800" y="3048000"/>
                        <a:ext cx="3505200" cy="7540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Text Box 7"/>
          <p:cNvSpPr txBox="1"/>
          <p:nvPr/>
        </p:nvSpPr>
        <p:spPr>
          <a:xfrm>
            <a:off x="5105400" y="1828800"/>
            <a:ext cx="6477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lang="en-US" altLang="zh-CN" sz="4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9462" name="Object 9"/>
          <p:cNvGraphicFramePr>
            <a:graphicFrameLocks noChangeAspect="1"/>
          </p:cNvGraphicFramePr>
          <p:nvPr/>
        </p:nvGraphicFramePr>
        <p:xfrm>
          <a:off x="1981200" y="914400"/>
          <a:ext cx="6629400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9" imgW="2247900" imgH="660400" progId="Equation.3">
                  <p:embed/>
                </p:oleObj>
              </mc:Choice>
              <mc:Fallback>
                <p:oleObj name="" r:id="rId9" imgW="2247900" imgH="660400" progId="Equation.3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81200" y="914400"/>
                        <a:ext cx="6629400" cy="1566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WordArt 11"/>
          <p:cNvSpPr>
            <a:spLocks noTextEdit="1"/>
          </p:cNvSpPr>
          <p:nvPr/>
        </p:nvSpPr>
        <p:spPr>
          <a:xfrm>
            <a:off x="2133600" y="609600"/>
            <a:ext cx="3657600" cy="914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5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C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加油，继续努力！</a:t>
            </a:r>
            <a:endParaRPr lang="zh-CN" altLang="en-US" sz="3600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CC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69" name="AutoShape 12">
            <a:hlinkClick r:id="" action="ppaction://hlinkshowjump?jump=lastslide"/>
          </p:cNvPr>
          <p:cNvSpPr/>
          <p:nvPr/>
        </p:nvSpPr>
        <p:spPr>
          <a:xfrm>
            <a:off x="9677400" y="60198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70" name="Text Box 13"/>
          <p:cNvSpPr txBox="1"/>
          <p:nvPr/>
        </p:nvSpPr>
        <p:spPr>
          <a:xfrm>
            <a:off x="1752600" y="3733800"/>
            <a:ext cx="81534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3600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、当</a:t>
            </a:r>
            <a:r>
              <a:rPr lang="en-US" altLang="zh-CN" sz="360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x</a:t>
            </a:r>
            <a:r>
              <a:rPr lang="zh-CN" altLang="en-US" sz="3600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为任意实数时，下列分式一定有 </a:t>
            </a:r>
            <a:endParaRPr lang="zh-CN" altLang="en-US" sz="3600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意义的是（    ）</a:t>
            </a:r>
            <a:endParaRPr lang="zh-CN" altLang="en-US" sz="3600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19471" name="Group 14"/>
          <p:cNvGrpSpPr/>
          <p:nvPr/>
        </p:nvGrpSpPr>
        <p:grpSpPr>
          <a:xfrm>
            <a:off x="7772400" y="4876800"/>
            <a:ext cx="1985963" cy="1295400"/>
            <a:chOff x="4032" y="1536"/>
            <a:chExt cx="1251" cy="816"/>
          </a:xfrm>
        </p:grpSpPr>
        <p:sp>
          <p:nvSpPr>
            <p:cNvPr id="19479" name="Text Box 15"/>
            <p:cNvSpPr txBox="1"/>
            <p:nvPr/>
          </p:nvSpPr>
          <p:spPr>
            <a:xfrm>
              <a:off x="4032" y="1824"/>
              <a:ext cx="67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dirty="0">
                  <a:latin typeface="Times New Roman" panose="02020603050405020304" pitchFamily="18" charset="0"/>
                </a:rPr>
                <a:t>（</a:t>
              </a:r>
              <a:r>
                <a:rPr lang="en-US" altLang="zh-CN" sz="2400">
                  <a:latin typeface="Times New Roman" panose="02020603050405020304" pitchFamily="18" charset="0"/>
                </a:rPr>
                <a:t>D</a:t>
              </a:r>
              <a:r>
                <a:rPr lang="zh-CN" altLang="en-US" sz="2400" dirty="0">
                  <a:latin typeface="Times New Roman" panose="02020603050405020304" pitchFamily="18" charset="0"/>
                </a:rPr>
                <a:t>）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9466" name="Object 16"/>
            <p:cNvGraphicFramePr/>
            <p:nvPr/>
          </p:nvGraphicFramePr>
          <p:xfrm>
            <a:off x="4512" y="1536"/>
            <a:ext cx="771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7" name="" r:id="rId11" imgW="215900" imgH="228600" progId="Equation.3">
                    <p:embed/>
                  </p:oleObj>
                </mc:Choice>
                <mc:Fallback>
                  <p:oleObj name="" r:id="rId11" imgW="215900" imgH="228600" progId="Equation.3">
                    <p:embed/>
                    <p:pic>
                      <p:nvPicPr>
                        <p:cNvPr id="0" name="图片 3106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512" y="1536"/>
                          <a:ext cx="771" cy="81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472" name="Group 17"/>
          <p:cNvGrpSpPr/>
          <p:nvPr/>
        </p:nvGrpSpPr>
        <p:grpSpPr>
          <a:xfrm>
            <a:off x="5715000" y="4876800"/>
            <a:ext cx="1870075" cy="1511300"/>
            <a:chOff x="2736" y="1488"/>
            <a:chExt cx="1178" cy="1000"/>
          </a:xfrm>
        </p:grpSpPr>
        <p:sp>
          <p:nvSpPr>
            <p:cNvPr id="19478" name="Text Box 18"/>
            <p:cNvSpPr txBox="1"/>
            <p:nvPr/>
          </p:nvSpPr>
          <p:spPr>
            <a:xfrm>
              <a:off x="2736" y="1824"/>
              <a:ext cx="528" cy="30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dirty="0">
                  <a:latin typeface="Times New Roman" panose="02020603050405020304" pitchFamily="18" charset="0"/>
                </a:rPr>
                <a:t>  </a:t>
              </a:r>
              <a:r>
                <a:rPr lang="en-US" altLang="zh-CN" sz="2400">
                  <a:latin typeface="Times New Roman" panose="02020603050405020304" pitchFamily="18" charset="0"/>
                </a:rPr>
                <a:t>( C)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9465" name="Object 19"/>
            <p:cNvGraphicFramePr/>
            <p:nvPr/>
          </p:nvGraphicFramePr>
          <p:xfrm>
            <a:off x="3264" y="1488"/>
            <a:ext cx="650" cy="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0" name="" r:id="rId13" imgW="165100" imgH="253365" progId="Equation.3">
                    <p:embed/>
                  </p:oleObj>
                </mc:Choice>
                <mc:Fallback>
                  <p:oleObj name="" r:id="rId13" imgW="165100" imgH="253365" progId="Equation.3">
                    <p:embed/>
                    <p:pic>
                      <p:nvPicPr>
                        <p:cNvPr id="0" name="图片 3109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264" y="1488"/>
                          <a:ext cx="650" cy="1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473" name="Group 20"/>
          <p:cNvGrpSpPr/>
          <p:nvPr/>
        </p:nvGrpSpPr>
        <p:grpSpPr>
          <a:xfrm>
            <a:off x="1752600" y="5105400"/>
            <a:ext cx="1657350" cy="1143000"/>
            <a:chOff x="0" y="1632"/>
            <a:chExt cx="1044" cy="720"/>
          </a:xfrm>
        </p:grpSpPr>
        <p:sp>
          <p:nvSpPr>
            <p:cNvPr id="19477" name="Text Box 21"/>
            <p:cNvSpPr txBox="1"/>
            <p:nvPr/>
          </p:nvSpPr>
          <p:spPr>
            <a:xfrm>
              <a:off x="0" y="1824"/>
              <a:ext cx="720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dirty="0">
                  <a:latin typeface="Times New Roman" panose="02020603050405020304" pitchFamily="18" charset="0"/>
                </a:rPr>
                <a:t>（</a:t>
              </a:r>
              <a:r>
                <a:rPr lang="en-US" altLang="zh-CN" sz="2400">
                  <a:latin typeface="Times New Roman" panose="02020603050405020304" pitchFamily="18" charset="0"/>
                </a:rPr>
                <a:t>A</a:t>
              </a:r>
              <a:r>
                <a:rPr lang="zh-CN" altLang="en-US" sz="2400" dirty="0">
                  <a:latin typeface="Times New Roman" panose="02020603050405020304" pitchFamily="18" charset="0"/>
                </a:rPr>
                <a:t>）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9464" name="Object 22"/>
            <p:cNvGraphicFramePr/>
            <p:nvPr/>
          </p:nvGraphicFramePr>
          <p:xfrm>
            <a:off x="576" y="1632"/>
            <a:ext cx="468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1" name="" r:id="rId15" imgW="165100" imgH="253365" progId="Equation.3">
                    <p:embed/>
                  </p:oleObj>
                </mc:Choice>
                <mc:Fallback>
                  <p:oleObj name="" r:id="rId15" imgW="165100" imgH="253365" progId="Equation.3">
                    <p:embed/>
                    <p:pic>
                      <p:nvPicPr>
                        <p:cNvPr id="0" name="图片 3110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76" y="1632"/>
                          <a:ext cx="468" cy="72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474" name="Group 23"/>
          <p:cNvGrpSpPr/>
          <p:nvPr/>
        </p:nvGrpSpPr>
        <p:grpSpPr>
          <a:xfrm>
            <a:off x="3505200" y="5029200"/>
            <a:ext cx="2049463" cy="1193800"/>
            <a:chOff x="1392" y="1584"/>
            <a:chExt cx="1291" cy="752"/>
          </a:xfrm>
        </p:grpSpPr>
        <p:sp>
          <p:nvSpPr>
            <p:cNvPr id="19476" name="Text Box 24"/>
            <p:cNvSpPr txBox="1"/>
            <p:nvPr/>
          </p:nvSpPr>
          <p:spPr>
            <a:xfrm>
              <a:off x="1392" y="1824"/>
              <a:ext cx="67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dirty="0">
                  <a:latin typeface="Times New Roman" panose="02020603050405020304" pitchFamily="18" charset="0"/>
                </a:rPr>
                <a:t>（</a:t>
              </a:r>
              <a:r>
                <a:rPr lang="en-US" altLang="zh-CN" sz="2400">
                  <a:latin typeface="Times New Roman" panose="02020603050405020304" pitchFamily="18" charset="0"/>
                </a:rPr>
                <a:t>B</a:t>
              </a:r>
              <a:r>
                <a:rPr lang="zh-CN" altLang="en-US" sz="2400" dirty="0">
                  <a:latin typeface="Times New Roman" panose="02020603050405020304" pitchFamily="18" charset="0"/>
                </a:rPr>
                <a:t>）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9463" name="Object 25"/>
            <p:cNvGraphicFramePr/>
            <p:nvPr/>
          </p:nvGraphicFramePr>
          <p:xfrm>
            <a:off x="1968" y="1584"/>
            <a:ext cx="715" cy="7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8" name="" r:id="rId17" imgW="279400" imgH="254000" progId="Equation.3">
                    <p:embed/>
                  </p:oleObj>
                </mc:Choice>
                <mc:Fallback>
                  <p:oleObj name="" r:id="rId17" imgW="279400" imgH="254000" progId="Equation.3">
                    <p:embed/>
                    <p:pic>
                      <p:nvPicPr>
                        <p:cNvPr id="0" name="图片 3107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968" y="1584"/>
                          <a:ext cx="715" cy="75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866" name="Text Box 26"/>
          <p:cNvSpPr txBox="1"/>
          <p:nvPr/>
        </p:nvSpPr>
        <p:spPr>
          <a:xfrm>
            <a:off x="4724400" y="4495800"/>
            <a:ext cx="10668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endParaRPr lang="en-US" altLang="zh-CN" sz="4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4" name="Text Box 2"/>
          <p:cNvSpPr txBox="1"/>
          <p:nvPr/>
        </p:nvSpPr>
        <p:spPr>
          <a:xfrm>
            <a:off x="1524000" y="4191000"/>
            <a:ext cx="9144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latin typeface="Arial" panose="020B0604020202020204" pitchFamily="34" charset="0"/>
              </a:rPr>
              <a:t>（</a:t>
            </a:r>
            <a:r>
              <a:rPr lang="en-US" altLang="zh-CN" sz="3600" b="1">
                <a:latin typeface="Arial" panose="020B0604020202020204" pitchFamily="34" charset="0"/>
              </a:rPr>
              <a:t>2</a:t>
            </a:r>
            <a:r>
              <a:rPr lang="zh-CN" altLang="en-US" sz="3600" b="1" dirty="0">
                <a:latin typeface="Arial" panose="020B0604020202020204" pitchFamily="34" charset="0"/>
              </a:rPr>
              <a:t>）分式中</a:t>
            </a:r>
            <a:r>
              <a:rPr lang="en-US" altLang="zh-CN" sz="3600" b="1">
                <a:latin typeface="Arial" panose="020B0604020202020204" pitchFamily="34" charset="0"/>
              </a:rPr>
              <a:t>x</a:t>
            </a:r>
            <a:r>
              <a:rPr lang="zh-CN" altLang="en-US" sz="3600" b="1" dirty="0">
                <a:latin typeface="Arial" panose="020B0604020202020204" pitchFamily="34" charset="0"/>
              </a:rPr>
              <a:t>满足什么条件时分式有意义。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20485" name="Text Box 3"/>
          <p:cNvSpPr txBox="1"/>
          <p:nvPr/>
        </p:nvSpPr>
        <p:spPr>
          <a:xfrm>
            <a:off x="1752600" y="3429000"/>
            <a:ext cx="7924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</a:rPr>
              <a:t>（</a:t>
            </a:r>
            <a:r>
              <a:rPr lang="en-US" altLang="zh-CN" sz="3600" b="1">
                <a:latin typeface="Arial" panose="020B0604020202020204" pitchFamily="34" charset="0"/>
              </a:rPr>
              <a:t>1</a:t>
            </a:r>
            <a:r>
              <a:rPr lang="zh-CN" altLang="en-US" sz="3600" b="1" dirty="0">
                <a:latin typeface="Arial" panose="020B0604020202020204" pitchFamily="34" charset="0"/>
              </a:rPr>
              <a:t>）当</a:t>
            </a:r>
            <a:r>
              <a:rPr lang="en-US" altLang="zh-CN" sz="3600" b="1">
                <a:latin typeface="Arial" panose="020B0604020202020204" pitchFamily="34" charset="0"/>
              </a:rPr>
              <a:t>x</a:t>
            </a:r>
            <a:r>
              <a:rPr lang="zh-CN" altLang="en-US" sz="3600" b="1" dirty="0">
                <a:latin typeface="Arial" panose="020B0604020202020204" pitchFamily="34" charset="0"/>
              </a:rPr>
              <a:t>为何值时，分式的值为零。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20486" name="Text Box 4"/>
          <p:cNvSpPr txBox="1"/>
          <p:nvPr/>
        </p:nvSpPr>
        <p:spPr>
          <a:xfrm>
            <a:off x="2057400" y="2362200"/>
            <a:ext cx="448119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latin typeface="Arial" panose="020B0604020202020204" pitchFamily="34" charset="0"/>
              </a:rPr>
              <a:t>4</a:t>
            </a:r>
            <a:r>
              <a:rPr lang="zh-CN" altLang="en-US" sz="3600" b="1" dirty="0">
                <a:latin typeface="Arial" panose="020B0604020202020204" pitchFamily="34" charset="0"/>
              </a:rPr>
              <a:t>、分式                     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graphicFrame>
        <p:nvGraphicFramePr>
          <p:cNvPr id="20482" name="Object 5"/>
          <p:cNvGraphicFramePr>
            <a:graphicFrameLocks noChangeAspect="1"/>
          </p:cNvGraphicFramePr>
          <p:nvPr/>
        </p:nvGraphicFramePr>
        <p:xfrm>
          <a:off x="4038600" y="2209800"/>
          <a:ext cx="2049463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1" imgW="866775" imgH="394970" progId="Equation.3">
                  <p:embed/>
                </p:oleObj>
              </mc:Choice>
              <mc:Fallback>
                <p:oleObj name="" r:id="rId1" imgW="866775" imgH="394970" progId="Equation.3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38600" y="2209800"/>
                        <a:ext cx="2049463" cy="992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87" name="Group 6"/>
          <p:cNvGrpSpPr/>
          <p:nvPr/>
        </p:nvGrpSpPr>
        <p:grpSpPr>
          <a:xfrm>
            <a:off x="7772400" y="5029200"/>
            <a:ext cx="2743200" cy="1828800"/>
            <a:chOff x="0" y="0"/>
            <a:chExt cx="5160" cy="4800"/>
          </a:xfrm>
        </p:grpSpPr>
        <p:pic>
          <p:nvPicPr>
            <p:cNvPr id="20492" name="Picture 7" descr="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" y="0"/>
              <a:ext cx="5040" cy="376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93" name="Rectangle 8">
              <a:hlinkClick r:id="" action="ppaction://noaction"/>
            </p:cNvPr>
            <p:cNvSpPr/>
            <p:nvPr/>
          </p:nvSpPr>
          <p:spPr>
            <a:xfrm>
              <a:off x="0" y="3480"/>
              <a:ext cx="4800" cy="13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/>
              <a:r>
                <a:rPr lang="zh-CN" altLang="en-US" sz="2800" b="1" dirty="0">
                  <a:latin typeface="Arial" panose="020B0604020202020204" pitchFamily="34" charset="0"/>
                  <a:ea typeface="楷体_GB2312" pitchFamily="49" charset="-122"/>
                </a:rPr>
                <a:t>巴基斯坦国家馆</a:t>
              </a:r>
              <a:endParaRPr lang="zh-CN" altLang="en-US" sz="28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sp>
        <p:nvSpPr>
          <p:cNvPr id="20488" name="AutoShape 9">
            <a:hlinkClick r:id="" action="ppaction://hlinkshowjump?jump=lastslide"/>
          </p:cNvPr>
          <p:cNvSpPr/>
          <p:nvPr/>
        </p:nvSpPr>
        <p:spPr>
          <a:xfrm>
            <a:off x="96774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89" name="Rectangle 11"/>
          <p:cNvSpPr/>
          <p:nvPr/>
        </p:nvSpPr>
        <p:spPr>
          <a:xfrm>
            <a:off x="1524000" y="30162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20483" name="Object 10"/>
          <p:cNvGraphicFramePr/>
          <p:nvPr/>
        </p:nvGraphicFramePr>
        <p:xfrm>
          <a:off x="5791200" y="381000"/>
          <a:ext cx="1041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" r:id="rId4" imgW="381000" imgH="393700" progId="Equation.3">
                  <p:embed/>
                </p:oleObj>
              </mc:Choice>
              <mc:Fallback>
                <p:oleObj name="" r:id="rId4" imgW="381000" imgH="393700" progId="Equation.3">
                  <p:embed/>
                  <p:pic>
                    <p:nvPicPr>
                      <p:cNvPr id="0" name="图片 31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91200" y="381000"/>
                        <a:ext cx="1041400" cy="1066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Text Box 12"/>
          <p:cNvSpPr txBox="1"/>
          <p:nvPr/>
        </p:nvSpPr>
        <p:spPr>
          <a:xfrm>
            <a:off x="2057400" y="685800"/>
            <a:ext cx="67818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3</a:t>
            </a:r>
            <a:r>
              <a:rPr lang="zh-CN" altLang="en-US" sz="3200" b="1" dirty="0">
                <a:latin typeface="Arial" panose="020B0604020202020204" pitchFamily="34" charset="0"/>
              </a:rPr>
              <a:t>、当</a:t>
            </a:r>
            <a:r>
              <a:rPr lang="en-US" altLang="zh-CN" sz="3200" b="1">
                <a:latin typeface="Arial" panose="020B0604020202020204" pitchFamily="34" charset="0"/>
              </a:rPr>
              <a:t>x=2</a:t>
            </a:r>
            <a:r>
              <a:rPr lang="zh-CN" altLang="en-US" sz="3200" b="1" dirty="0">
                <a:latin typeface="Arial" panose="020B0604020202020204" pitchFamily="34" charset="0"/>
              </a:rPr>
              <a:t>时，分式                 没有意义，则</a:t>
            </a:r>
            <a:r>
              <a:rPr lang="en-US" altLang="zh-CN" sz="3200" b="1">
                <a:latin typeface="Arial" panose="020B0604020202020204" pitchFamily="34" charset="0"/>
              </a:rPr>
              <a:t>b=</a:t>
            </a:r>
            <a:endParaRPr lang="en-US" altLang="zh-CN" sz="3200" b="1">
              <a:latin typeface="Arial" panose="020B0604020202020204" pitchFamily="34" charset="0"/>
            </a:endParaRPr>
          </a:p>
        </p:txBody>
      </p:sp>
      <p:sp>
        <p:nvSpPr>
          <p:cNvPr id="36877" name="Text Box 13"/>
          <p:cNvSpPr txBox="1"/>
          <p:nvPr/>
        </p:nvSpPr>
        <p:spPr>
          <a:xfrm>
            <a:off x="3962400" y="1143000"/>
            <a:ext cx="1143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3300"/>
                </a:solidFill>
                <a:latin typeface="Arial" panose="020B0604020202020204" pitchFamily="34" charset="0"/>
              </a:rPr>
              <a:t>-2</a:t>
            </a:r>
            <a:endParaRPr lang="en-US" altLang="zh-CN" sz="3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7" name="Text Box 2"/>
          <p:cNvSpPr txBox="1"/>
          <p:nvPr/>
        </p:nvSpPr>
        <p:spPr>
          <a:xfrm>
            <a:off x="2208213" y="4149725"/>
            <a:ext cx="73437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（</a:t>
            </a:r>
            <a:r>
              <a:rPr lang="en-US" altLang="zh-CN" sz="2800" b="1">
                <a:latin typeface="Arial" panose="020B0604020202020204" pitchFamily="34" charset="0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</a:rPr>
              <a:t>）分式中</a:t>
            </a:r>
            <a:r>
              <a:rPr lang="en-US" altLang="zh-CN" sz="2800" b="1">
                <a:latin typeface="Arial" panose="020B0604020202020204" pitchFamily="34" charset="0"/>
              </a:rPr>
              <a:t>x</a:t>
            </a:r>
            <a:r>
              <a:rPr lang="zh-CN" altLang="en-US" sz="2800" b="1" dirty="0">
                <a:latin typeface="Arial" panose="020B0604020202020204" pitchFamily="34" charset="0"/>
              </a:rPr>
              <a:t>满足什么条件时分式有意义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8" name="Text Box 3"/>
          <p:cNvSpPr txBox="1"/>
          <p:nvPr/>
        </p:nvSpPr>
        <p:spPr>
          <a:xfrm>
            <a:off x="2063750" y="2781300"/>
            <a:ext cx="68405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（</a:t>
            </a:r>
            <a:r>
              <a:rPr lang="en-US" altLang="zh-CN" sz="2800" b="1">
                <a:latin typeface="Arial" panose="020B0604020202020204" pitchFamily="34" charset="0"/>
              </a:rPr>
              <a:t>1</a:t>
            </a:r>
            <a:r>
              <a:rPr lang="zh-CN" altLang="en-US" sz="2800" b="1" dirty="0">
                <a:latin typeface="Arial" panose="020B0604020202020204" pitchFamily="34" charset="0"/>
              </a:rPr>
              <a:t>）当</a:t>
            </a:r>
            <a:r>
              <a:rPr lang="en-US" altLang="zh-CN" sz="2800" b="1">
                <a:latin typeface="Arial" panose="020B0604020202020204" pitchFamily="34" charset="0"/>
              </a:rPr>
              <a:t>x</a:t>
            </a:r>
            <a:r>
              <a:rPr lang="zh-CN" altLang="en-US" sz="2800" b="1" dirty="0">
                <a:latin typeface="Arial" panose="020B0604020202020204" pitchFamily="34" charset="0"/>
              </a:rPr>
              <a:t>为何值时，分式的值为零。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21509" name="Text Box 5"/>
          <p:cNvSpPr txBox="1"/>
          <p:nvPr/>
        </p:nvSpPr>
        <p:spPr>
          <a:xfrm>
            <a:off x="3124200" y="1752600"/>
            <a:ext cx="309372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</a:rPr>
              <a:t>分式 </a:t>
            </a:r>
            <a:r>
              <a:rPr lang="zh-CN" altLang="en-US" sz="2800" b="1" dirty="0">
                <a:latin typeface="Arial" panose="020B0604020202020204" pitchFamily="34" charset="0"/>
              </a:rPr>
              <a:t>                    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graphicFrame>
        <p:nvGraphicFramePr>
          <p:cNvPr id="21506" name="Object 6"/>
          <p:cNvGraphicFramePr/>
          <p:nvPr/>
        </p:nvGraphicFramePr>
        <p:xfrm>
          <a:off x="4419600" y="1371600"/>
          <a:ext cx="2049463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" r:id="rId1" imgW="862965" imgH="469900" progId="Equation.3">
                  <p:embed/>
                </p:oleObj>
              </mc:Choice>
              <mc:Fallback>
                <p:oleObj name="" r:id="rId1" imgW="862965" imgH="469900" progId="Equation.3">
                  <p:embed/>
                  <p:pic>
                    <p:nvPicPr>
                      <p:cNvPr id="0" name="图片 311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19600" y="1371600"/>
                        <a:ext cx="2049463" cy="1184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0" name="Picture 7" descr="4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0"/>
            <a:ext cx="2971800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Text Box 9"/>
          <p:cNvSpPr txBox="1"/>
          <p:nvPr/>
        </p:nvSpPr>
        <p:spPr>
          <a:xfrm>
            <a:off x="2133600" y="457200"/>
            <a:ext cx="5257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</a:rPr>
              <a:t>我说你行你就行！加油！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文本框 58369"/>
          <p:cNvSpPr txBox="1"/>
          <p:nvPr/>
        </p:nvSpPr>
        <p:spPr>
          <a:xfrm>
            <a:off x="1981200" y="1600200"/>
            <a:ext cx="6202363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>
                <a:latin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</a:rPr>
              <a:t>、写出一个分式，使得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r>
              <a:rPr lang="zh-CN" altLang="en-US" sz="2400" b="1" dirty="0">
                <a:latin typeface="Times New Roman" panose="02020603050405020304" pitchFamily="18" charset="0"/>
              </a:rPr>
              <a:t>   （</a:t>
            </a:r>
            <a:r>
              <a:rPr lang="en-US" altLang="zh-CN" sz="2400" b="1">
                <a:latin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</a:rPr>
              <a:t>）不管</a:t>
            </a:r>
            <a:r>
              <a:rPr lang="en-US" altLang="zh-CN" sz="2400" b="1">
                <a:latin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</a:rPr>
              <a:t>取何值分式都不会为零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endParaRPr lang="zh-CN" altLang="en-US" sz="2400" b="1" dirty="0">
              <a:latin typeface="Times New Roman" panose="02020603050405020304" pitchFamily="18" charset="0"/>
            </a:endParaRPr>
          </a:p>
          <a:p>
            <a:r>
              <a:rPr lang="zh-CN" altLang="en-US" sz="2400" b="1" dirty="0">
                <a:latin typeface="Times New Roman" panose="02020603050405020304" pitchFamily="18" charset="0"/>
              </a:rPr>
              <a:t>  （</a:t>
            </a:r>
            <a:r>
              <a:rPr lang="en-US" altLang="zh-CN" sz="2400" b="1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）不管</a:t>
            </a:r>
            <a:r>
              <a:rPr lang="en-US" altLang="zh-CN" sz="2400" b="1">
                <a:latin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</a:rPr>
              <a:t>取何值分式都有意义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58371" name="文本框 58370"/>
          <p:cNvSpPr txBox="1"/>
          <p:nvPr/>
        </p:nvSpPr>
        <p:spPr>
          <a:xfrm>
            <a:off x="1828800" y="3962400"/>
            <a:ext cx="7828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、    编写一个实际生活背景，使所列的分式为              。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graphicFrame>
        <p:nvGraphicFramePr>
          <p:cNvPr id="58372" name="对象 58371"/>
          <p:cNvGraphicFramePr/>
          <p:nvPr/>
        </p:nvGraphicFramePr>
        <p:xfrm>
          <a:off x="8305800" y="3657600"/>
          <a:ext cx="87312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" r:id="rId1" imgW="368300" imgH="393700" progId="Equation.3">
                  <p:embed/>
                </p:oleObj>
              </mc:Choice>
              <mc:Fallback>
                <p:oleObj name="" r:id="rId1" imgW="368300" imgH="393700" progId="Equation.3">
                  <p:embed/>
                  <p:pic>
                    <p:nvPicPr>
                      <p:cNvPr id="0" name="图片 311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305800" y="3657600"/>
                        <a:ext cx="873125" cy="992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3" name="图片 58372" descr="3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33528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4" name="矩形 58373"/>
          <p:cNvSpPr/>
          <p:nvPr/>
        </p:nvSpPr>
        <p:spPr>
          <a:xfrm>
            <a:off x="5105400" y="228600"/>
            <a:ext cx="1828800" cy="1066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开放题：</a:t>
            </a:r>
            <a:endParaRPr lang="zh-CN" altLang="en-US" sz="36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2"/>
          <p:cNvSpPr>
            <a:spLocks noGrp="1"/>
          </p:cNvSpPr>
          <p:nvPr>
            <p:ph type="body" idx="4294967295"/>
          </p:nvPr>
        </p:nvSpPr>
        <p:spPr>
          <a:xfrm>
            <a:off x="1524000" y="1295400"/>
            <a:ext cx="7123113" cy="898525"/>
          </a:xfrm>
        </p:spPr>
        <p:txBody>
          <a:bodyPr vert="horz" wrap="square" lIns="91440" tIns="45720" rIns="91440" bIns="45720" anchor="t" anchorCtr="0"/>
          <a:p>
            <a:pPr lvl="1" eaLnBrk="1" hangingPunct="1">
              <a:lnSpc>
                <a:spcPct val="150000"/>
              </a:lnSpc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zh-CN" sz="3200" b="1">
                <a:solidFill>
                  <a:srgbClr val="09037B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3200" b="1" dirty="0">
                <a:solidFill>
                  <a:srgbClr val="09037B"/>
                </a:solidFill>
                <a:latin typeface="楷体_GB2312" pitchFamily="49" charset="-122"/>
                <a:ea typeface="楷体_GB2312" pitchFamily="49" charset="-122"/>
              </a:rPr>
              <a:t>分式的概念</a:t>
            </a:r>
            <a:r>
              <a:rPr lang="en-US" altLang="zh-CN" sz="3200" b="1">
                <a:solidFill>
                  <a:srgbClr val="09037B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3200" b="1">
              <a:solidFill>
                <a:srgbClr val="09037B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9939" name="Rectangle 3"/>
          <p:cNvSpPr>
            <a:spLocks noRot="1"/>
          </p:cNvSpPr>
          <p:nvPr/>
        </p:nvSpPr>
        <p:spPr>
          <a:xfrm>
            <a:off x="1981200" y="2438400"/>
            <a:ext cx="7010400" cy="838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zh-CN" sz="3200" b="1">
                <a:solidFill>
                  <a:srgbClr val="09037B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3200" b="1" dirty="0">
                <a:solidFill>
                  <a:srgbClr val="09037B"/>
                </a:solidFill>
                <a:latin typeface="楷体_GB2312" pitchFamily="49" charset="-122"/>
                <a:ea typeface="楷体_GB2312" pitchFamily="49" charset="-122"/>
              </a:rPr>
              <a:t>分式有意义的条件</a:t>
            </a:r>
            <a:r>
              <a:rPr lang="en-US" altLang="zh-CN" sz="3200" b="1">
                <a:solidFill>
                  <a:srgbClr val="09037B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3200" b="1">
              <a:solidFill>
                <a:srgbClr val="09037B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9940" name="Rectangle 4"/>
          <p:cNvSpPr>
            <a:spLocks noRot="1"/>
          </p:cNvSpPr>
          <p:nvPr/>
        </p:nvSpPr>
        <p:spPr>
          <a:xfrm>
            <a:off x="2057400" y="3657600"/>
            <a:ext cx="7848600" cy="9937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zh-CN" sz="3200" b="1">
                <a:solidFill>
                  <a:srgbClr val="09037B"/>
                </a:solidFill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3200" b="1" dirty="0">
                <a:solidFill>
                  <a:srgbClr val="09037B"/>
                </a:solidFill>
                <a:latin typeface="楷体_GB2312" pitchFamily="49" charset="-122"/>
                <a:ea typeface="楷体_GB2312" pitchFamily="49" charset="-122"/>
              </a:rPr>
              <a:t>分式的值为零的条件</a:t>
            </a:r>
            <a:r>
              <a:rPr lang="en-US" altLang="zh-CN" sz="3200" b="1">
                <a:solidFill>
                  <a:srgbClr val="09037B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3200" b="1">
              <a:solidFill>
                <a:srgbClr val="09037B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9941" name="Rectangle 5"/>
          <p:cNvSpPr>
            <a:spLocks noRot="1"/>
          </p:cNvSpPr>
          <p:nvPr/>
        </p:nvSpPr>
        <p:spPr>
          <a:xfrm>
            <a:off x="2133600" y="5105400"/>
            <a:ext cx="7848600" cy="1219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CC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zh-CN" sz="3200" b="1">
                <a:solidFill>
                  <a:srgbClr val="09037B"/>
                </a:solidFill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3200" b="1" dirty="0">
                <a:solidFill>
                  <a:srgbClr val="09037B"/>
                </a:solidFill>
                <a:latin typeface="楷体_GB2312" pitchFamily="49" charset="-122"/>
                <a:ea typeface="楷体_GB2312" pitchFamily="49" charset="-122"/>
              </a:rPr>
              <a:t>利用分式解决简单的实际问题</a:t>
            </a:r>
            <a:r>
              <a:rPr lang="en-US" altLang="zh-CN" sz="3200" b="1">
                <a:solidFill>
                  <a:srgbClr val="09037B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3200" b="1">
              <a:solidFill>
                <a:srgbClr val="09037B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9942" name="Rectangle 6"/>
          <p:cNvSpPr/>
          <p:nvPr/>
        </p:nvSpPr>
        <p:spPr>
          <a:xfrm>
            <a:off x="2590800" y="3332163"/>
            <a:ext cx="197040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rPr>
              <a:t>分母不为零</a:t>
            </a:r>
            <a:endParaRPr lang="en-US" altLang="zh-CN" sz="2800" b="1">
              <a:solidFill>
                <a:srgbClr val="FF33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39943" name="Rectangle 7"/>
          <p:cNvSpPr/>
          <p:nvPr/>
        </p:nvSpPr>
        <p:spPr>
          <a:xfrm>
            <a:off x="2438400" y="4648200"/>
            <a:ext cx="421449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①</a:t>
            </a: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分子为零 ②分母不为零</a:t>
            </a:r>
            <a:endParaRPr lang="en-US" altLang="zh-CN" sz="2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39944" name="Text Box 8"/>
          <p:cNvSpPr txBox="1"/>
          <p:nvPr/>
        </p:nvSpPr>
        <p:spPr>
          <a:xfrm>
            <a:off x="2133600" y="2057400"/>
            <a:ext cx="604075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rPr>
              <a:t>①</a:t>
            </a: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rPr>
              <a:t>.</a:t>
            </a: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rPr>
              <a:t>两个整式相除</a:t>
            </a: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rPr>
              <a:t>. ②.</a:t>
            </a: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rPr>
              <a:t>除式中含有字母</a:t>
            </a: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rPr>
              <a:t>.</a:t>
            </a:r>
            <a:endParaRPr lang="en-US" altLang="zh-CN" sz="2800" b="1">
              <a:solidFill>
                <a:srgbClr val="FF33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8681" name="WordArt 9"/>
          <p:cNvSpPr/>
          <p:nvPr/>
        </p:nvSpPr>
        <p:spPr>
          <a:xfrm>
            <a:off x="2438400" y="381000"/>
            <a:ext cx="3048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成果展示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/>
      <p:bldP spid="39940" grpId="0"/>
      <p:bldP spid="39941" grpId="0"/>
      <p:bldP spid="39942" grpId="0"/>
      <p:bldP spid="39943" grpId="0"/>
      <p:bldP spid="399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1524000" y="762000"/>
            <a:ext cx="5878513" cy="1752600"/>
            <a:chOff x="0" y="0"/>
            <a:chExt cx="3488" cy="1021"/>
          </a:xfrm>
        </p:grpSpPr>
        <p:sp>
          <p:nvSpPr>
            <p:cNvPr id="2066" name="AutoShape 3"/>
            <p:cNvSpPr/>
            <p:nvPr/>
          </p:nvSpPr>
          <p:spPr>
            <a:xfrm>
              <a:off x="0" y="0"/>
              <a:ext cx="3373" cy="1021"/>
            </a:xfrm>
            <a:prstGeom prst="wedgeRoundRectCallout">
              <a:avLst>
                <a:gd name="adj1" fmla="val 80509"/>
                <a:gd name="adj2" fmla="val 48333"/>
                <a:gd name="adj3" fmla="val 16667"/>
              </a:avLst>
            </a:prstGeom>
            <a:solidFill>
              <a:srgbClr val="CCFFFF">
                <a:alpha val="54117"/>
              </a:srgb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2067" name="Text Box 4"/>
            <p:cNvSpPr txBox="1"/>
            <p:nvPr/>
          </p:nvSpPr>
          <p:spPr>
            <a:xfrm>
              <a:off x="142" y="85"/>
              <a:ext cx="3346" cy="8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003399"/>
                  </a:solidFill>
                  <a:latin typeface="楷体_GB2312" pitchFamily="49" charset="-122"/>
                  <a:ea typeface="楷体_GB2312" pitchFamily="49" charset="-122"/>
                </a:rPr>
                <a:t>门票价格 ：     </a:t>
              </a:r>
              <a:endParaRPr lang="zh-CN" altLang="en-US" sz="3200" b="1" dirty="0">
                <a:solidFill>
                  <a:srgbClr val="003399"/>
                </a:solidFill>
                <a:latin typeface="楷体_GB2312" pitchFamily="49" charset="-122"/>
                <a:ea typeface="楷体_GB2312" pitchFamily="49" charset="-122"/>
              </a:endParaRP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003399"/>
                  </a:solidFill>
                  <a:latin typeface="楷体_GB2312" pitchFamily="49" charset="-122"/>
                  <a:ea typeface="楷体_GB2312" pitchFamily="49" charset="-122"/>
                </a:rPr>
                <a:t>学生票：每张</a:t>
              </a:r>
              <a:r>
                <a:rPr lang="en-US" altLang="zh-CN" sz="3200" b="1">
                  <a:solidFill>
                    <a:srgbClr val="003399"/>
                  </a:solidFill>
                  <a:latin typeface="楷体_GB2312" pitchFamily="49" charset="-122"/>
                  <a:ea typeface="楷体_GB2312" pitchFamily="49" charset="-122"/>
                </a:rPr>
                <a:t>100</a:t>
              </a:r>
              <a:r>
                <a:rPr lang="zh-CN" altLang="en-US" sz="3200" b="1" dirty="0">
                  <a:solidFill>
                    <a:srgbClr val="003399"/>
                  </a:solidFill>
                  <a:latin typeface="楷体_GB2312" pitchFamily="49" charset="-122"/>
                  <a:ea typeface="楷体_GB2312" pitchFamily="49" charset="-122"/>
                </a:rPr>
                <a:t>元                           其余：每张</a:t>
              </a:r>
              <a:r>
                <a:rPr lang="en-US" altLang="zh-CN" sz="3200" b="1">
                  <a:solidFill>
                    <a:srgbClr val="003399"/>
                  </a:solidFill>
                  <a:latin typeface="楷体_GB2312" pitchFamily="49" charset="-122"/>
                  <a:ea typeface="楷体_GB2312" pitchFamily="49" charset="-122"/>
                </a:rPr>
                <a:t>160</a:t>
              </a:r>
              <a:r>
                <a:rPr lang="zh-CN" altLang="en-US" sz="3200" b="1" dirty="0">
                  <a:solidFill>
                    <a:srgbClr val="003399"/>
                  </a:solidFill>
                  <a:latin typeface="楷体_GB2312" pitchFamily="49" charset="-122"/>
                  <a:ea typeface="楷体_GB2312" pitchFamily="49" charset="-122"/>
                </a:rPr>
                <a:t>元 </a:t>
              </a:r>
              <a:endParaRPr lang="zh-CN" altLang="en-US" sz="3200" b="1" dirty="0">
                <a:solidFill>
                  <a:srgbClr val="003399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pic>
        <p:nvPicPr>
          <p:cNvPr id="53253" name="Picture 5"/>
          <p:cNvPicPr>
            <a:picLocks noChangeAspect="1"/>
          </p:cNvPicPr>
          <p:nvPr/>
        </p:nvPicPr>
        <p:blipFill>
          <a:blip r:embed="rId1"/>
          <a:srcRect l="18021" t="57130" r="53920"/>
          <a:stretch>
            <a:fillRect/>
          </a:stretch>
        </p:blipFill>
        <p:spPr>
          <a:xfrm>
            <a:off x="1524000" y="5106988"/>
            <a:ext cx="1522413" cy="1751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4" name="Picture 6"/>
          <p:cNvPicPr>
            <a:picLocks noChangeAspect="1"/>
          </p:cNvPicPr>
          <p:nvPr/>
        </p:nvPicPr>
        <p:blipFill>
          <a:blip r:embed="rId1"/>
          <a:srcRect l="54776" t="58704" r="25932"/>
          <a:stretch>
            <a:fillRect/>
          </a:stretch>
        </p:blipFill>
        <p:spPr>
          <a:xfrm>
            <a:off x="9494838" y="5137150"/>
            <a:ext cx="1020762" cy="1644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7"/>
          <p:cNvGrpSpPr/>
          <p:nvPr/>
        </p:nvGrpSpPr>
        <p:grpSpPr>
          <a:xfrm>
            <a:off x="1524000" y="2514600"/>
            <a:ext cx="4649788" cy="2590800"/>
            <a:chOff x="0" y="0"/>
            <a:chExt cx="2382" cy="1360"/>
          </a:xfrm>
        </p:grpSpPr>
        <p:sp>
          <p:nvSpPr>
            <p:cNvPr id="2064" name="AutoShape 8"/>
            <p:cNvSpPr/>
            <p:nvPr/>
          </p:nvSpPr>
          <p:spPr>
            <a:xfrm flipH="1">
              <a:off x="0" y="0"/>
              <a:ext cx="2382" cy="1360"/>
            </a:xfrm>
            <a:prstGeom prst="cloudCallout">
              <a:avLst>
                <a:gd name="adj1" fmla="val 24306"/>
                <a:gd name="adj2" fmla="val 65954"/>
              </a:avLst>
            </a:prstGeom>
            <a:solidFill>
              <a:srgbClr val="CCFFFF">
                <a:alpha val="56078"/>
              </a:srgbClr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65" name="Text Box 9"/>
            <p:cNvSpPr txBox="1"/>
            <p:nvPr/>
          </p:nvSpPr>
          <p:spPr>
            <a:xfrm>
              <a:off x="340" y="183"/>
              <a:ext cx="1730" cy="9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3399"/>
                  </a:solidFill>
                  <a:latin typeface="楷体_GB2312" pitchFamily="49" charset="-122"/>
                  <a:ea typeface="楷体_GB2312" pitchFamily="49" charset="-122"/>
                </a:rPr>
                <a:t>我们有</a:t>
              </a:r>
              <a:r>
                <a:rPr lang="zh-CN" altLang="zh-CN" sz="2800" b="1" dirty="0">
                  <a:solidFill>
                    <a:srgbClr val="003399"/>
                  </a:solidFill>
                  <a:latin typeface="楷体_GB2312" pitchFamily="49" charset="-122"/>
                  <a:ea typeface="楷体_GB2312" pitchFamily="49" charset="-122"/>
                </a:rPr>
                <a:t>a</a:t>
              </a:r>
              <a:r>
                <a:rPr lang="zh-CN" altLang="en-US" sz="2800" b="1" dirty="0">
                  <a:solidFill>
                    <a:srgbClr val="003399"/>
                  </a:solidFill>
                  <a:latin typeface="楷体_GB2312" pitchFamily="49" charset="-122"/>
                  <a:ea typeface="楷体_GB2312" pitchFamily="49" charset="-122"/>
                </a:rPr>
                <a:t>位同学</a:t>
              </a:r>
              <a:r>
                <a:rPr lang="zh-CN" altLang="zh-CN" sz="2800" b="1" dirty="0">
                  <a:solidFill>
                    <a:srgbClr val="003399"/>
                  </a:solidFill>
                  <a:latin typeface="楷体_GB2312" pitchFamily="49" charset="-122"/>
                  <a:ea typeface="楷体_GB2312" pitchFamily="49" charset="-122"/>
                </a:rPr>
                <a:t>,b</a:t>
              </a:r>
              <a:r>
                <a:rPr lang="zh-CN" altLang="en-US" sz="2800" b="1" dirty="0">
                  <a:solidFill>
                    <a:srgbClr val="003399"/>
                  </a:solidFill>
                  <a:latin typeface="楷体_GB2312" pitchFamily="49" charset="-122"/>
                  <a:ea typeface="楷体_GB2312" pitchFamily="49" charset="-122"/>
                </a:rPr>
                <a:t>位老师，买门票共需多少钱呢？平均每张票多少钱？</a:t>
              </a:r>
              <a:endParaRPr lang="zh-CN" altLang="en-US" sz="2800" b="1" dirty="0">
                <a:solidFill>
                  <a:srgbClr val="003399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53258" name="AutoShape 10"/>
          <p:cNvSpPr/>
          <p:nvPr/>
        </p:nvSpPr>
        <p:spPr>
          <a:xfrm>
            <a:off x="5943600" y="3048000"/>
            <a:ext cx="3505200" cy="2590800"/>
          </a:xfrm>
          <a:prstGeom prst="cloudCallout">
            <a:avLst>
              <a:gd name="adj1" fmla="val 68704"/>
              <a:gd name="adj2" fmla="val 61093"/>
            </a:avLst>
          </a:prstGeom>
          <a:solidFill>
            <a:srgbClr val="CCFFFF">
              <a:alpha val="54117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53259" name="Text Box 11"/>
          <p:cNvSpPr txBox="1"/>
          <p:nvPr/>
        </p:nvSpPr>
        <p:spPr>
          <a:xfrm>
            <a:off x="6096000" y="3657600"/>
            <a:ext cx="3429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3399"/>
                </a:solidFill>
                <a:latin typeface="楷体_GB2312" pitchFamily="49" charset="-122"/>
                <a:ea typeface="楷体_GB2312" pitchFamily="49" charset="-122"/>
              </a:rPr>
              <a:t>共需</a:t>
            </a:r>
            <a:r>
              <a:rPr lang="zh-CN" altLang="zh-CN" sz="2800" b="1" dirty="0">
                <a:solidFill>
                  <a:srgbClr val="003399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en-US" altLang="zh-CN" sz="2800" b="1">
                <a:solidFill>
                  <a:srgbClr val="003399"/>
                </a:solidFill>
                <a:latin typeface="楷体_GB2312" pitchFamily="49" charset="-122"/>
                <a:ea typeface="楷体_GB2312" pitchFamily="49" charset="-122"/>
              </a:rPr>
              <a:t>10</a:t>
            </a:r>
            <a:r>
              <a:rPr lang="zh-CN" altLang="zh-CN" sz="2800" b="1" dirty="0">
                <a:solidFill>
                  <a:srgbClr val="003399"/>
                </a:solidFill>
                <a:latin typeface="楷体_GB2312" pitchFamily="49" charset="-122"/>
                <a:ea typeface="楷体_GB2312" pitchFamily="49" charset="-122"/>
              </a:rPr>
              <a:t>0a+</a:t>
            </a:r>
            <a:r>
              <a:rPr lang="en-US" altLang="zh-CN" sz="2800" b="1">
                <a:solidFill>
                  <a:srgbClr val="003399"/>
                </a:solidFill>
                <a:latin typeface="楷体_GB2312" pitchFamily="49" charset="-122"/>
                <a:ea typeface="楷体_GB2312" pitchFamily="49" charset="-122"/>
              </a:rPr>
              <a:t>160</a:t>
            </a:r>
            <a:r>
              <a:rPr lang="zh-CN" altLang="zh-CN" sz="2800" b="1" dirty="0">
                <a:solidFill>
                  <a:srgbClr val="003399"/>
                </a:solidFill>
                <a:latin typeface="楷体_GB2312" pitchFamily="49" charset="-122"/>
                <a:ea typeface="楷体_GB2312" pitchFamily="49" charset="-122"/>
              </a:rPr>
              <a:t>b )</a:t>
            </a:r>
            <a:r>
              <a:rPr lang="zh-CN" altLang="en-US" sz="2800" b="1" dirty="0">
                <a:solidFill>
                  <a:srgbClr val="003399"/>
                </a:solidFill>
                <a:latin typeface="楷体_GB2312" pitchFamily="49" charset="-122"/>
                <a:ea typeface="楷体_GB2312" pitchFamily="49" charset="-122"/>
              </a:rPr>
              <a:t>元</a:t>
            </a:r>
            <a:endParaRPr lang="en-US" altLang="zh-CN" sz="2800" b="1">
              <a:solidFill>
                <a:srgbClr val="003399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2058" name="Group 12"/>
          <p:cNvGrpSpPr/>
          <p:nvPr/>
        </p:nvGrpSpPr>
        <p:grpSpPr>
          <a:xfrm>
            <a:off x="8382000" y="381000"/>
            <a:ext cx="2286000" cy="2447925"/>
            <a:chOff x="0" y="0"/>
            <a:chExt cx="1103" cy="1446"/>
          </a:xfrm>
        </p:grpSpPr>
        <p:pic>
          <p:nvPicPr>
            <p:cNvPr id="2062" name="Picture 13" descr="BD07306_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103" cy="144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63" name="Text Box 14"/>
            <p:cNvSpPr txBox="1"/>
            <p:nvPr/>
          </p:nvSpPr>
          <p:spPr>
            <a:xfrm>
              <a:off x="295" y="144"/>
              <a:ext cx="567" cy="463"/>
            </a:xfrm>
            <a:prstGeom prst="rect">
              <a:avLst/>
            </a:prstGeom>
            <a:solidFill>
              <a:srgbClr val="FF00FF"/>
            </a:solidFill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售票处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</a:rPr>
                <a:t>……</a:t>
              </a:r>
              <a:endParaRPr lang="en-US" altLang="zh-CN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59" name="Text Box 15"/>
          <p:cNvSpPr txBox="1"/>
          <p:nvPr/>
        </p:nvSpPr>
        <p:spPr>
          <a:xfrm>
            <a:off x="1676400" y="92075"/>
            <a:ext cx="39928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第二步</a:t>
            </a:r>
            <a:r>
              <a:rPr lang="zh-CN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: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买世博园门票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060" name="Rectangle 17"/>
          <p:cNvSpPr/>
          <p:nvPr/>
        </p:nvSpPr>
        <p:spPr>
          <a:xfrm>
            <a:off x="1524000" y="-1841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53264" name="Object 16"/>
          <p:cNvGraphicFramePr/>
          <p:nvPr/>
        </p:nvGraphicFramePr>
        <p:xfrm>
          <a:off x="7162800" y="4191000"/>
          <a:ext cx="18288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3" imgW="799465" imgH="393700" progId="Equation.3">
                  <p:embed/>
                </p:oleObj>
              </mc:Choice>
              <mc:Fallback>
                <p:oleObj name="" r:id="rId3" imgW="799465" imgH="393700" progId="Equation.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62800" y="4191000"/>
                        <a:ext cx="1828800" cy="892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8"/>
          <p:cNvGraphicFramePr/>
          <p:nvPr>
            <p:ph/>
          </p:nvPr>
        </p:nvGraphicFramePr>
        <p:xfrm>
          <a:off x="5029200" y="1219200"/>
          <a:ext cx="215106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5" imgW="114300" imgH="215265" progId="Equation.3">
                  <p:embed/>
                </p:oleObj>
              </mc:Choice>
              <mc:Fallback>
                <p:oleObj name="" r:id="rId5" imgW="114300" imgH="215265" progId="Equation.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9200" y="1219200"/>
                        <a:ext cx="2151063" cy="40640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8" name="Text Box 20"/>
          <p:cNvSpPr txBox="1"/>
          <p:nvPr/>
        </p:nvSpPr>
        <p:spPr>
          <a:xfrm>
            <a:off x="6019800" y="4343400"/>
            <a:ext cx="3505200" cy="126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3399"/>
                </a:solidFill>
                <a:latin typeface="Arial" panose="020B0604020202020204" pitchFamily="34" charset="0"/>
              </a:rPr>
              <a:t>每张票                  元</a:t>
            </a:r>
            <a:endParaRPr lang="zh-CN" altLang="en-US" sz="2800" b="1" dirty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3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8" grpId="0" bldLvl="0" animBg="1"/>
      <p:bldP spid="53259" grpId="0"/>
      <p:bldP spid="532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2"/>
          <p:cNvSpPr txBox="1"/>
          <p:nvPr/>
        </p:nvSpPr>
        <p:spPr>
          <a:xfrm>
            <a:off x="1524000" y="914400"/>
            <a:ext cx="73977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rgbClr val="0000FF"/>
              </a:buClr>
              <a:buSzPct val="80000"/>
              <a:buFont typeface="Wingdings" panose="05000000000000000000" pitchFamily="2" charset="2"/>
            </a:pPr>
            <a:r>
              <a:rPr lang="zh-CN" altLang="zh-CN" sz="3200" b="1" dirty="0">
                <a:solidFill>
                  <a:srgbClr val="003399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3200" b="1" dirty="0">
                <a:solidFill>
                  <a:srgbClr val="003399"/>
                </a:solidFill>
                <a:latin typeface="楷体_GB2312" pitchFamily="49" charset="-122"/>
                <a:ea typeface="楷体_GB2312" pitchFamily="49" charset="-122"/>
              </a:rPr>
              <a:t>世博会总共有</a:t>
            </a:r>
            <a:r>
              <a:rPr lang="en-US" altLang="zh-CN" sz="3200" b="1">
                <a:solidFill>
                  <a:srgbClr val="003399"/>
                </a:solidFill>
                <a:latin typeface="楷体_GB2312" pitchFamily="49" charset="-122"/>
                <a:ea typeface="楷体_GB2312" pitchFamily="49" charset="-122"/>
              </a:rPr>
              <a:t>154</a:t>
            </a:r>
            <a:r>
              <a:rPr lang="zh-CN" altLang="en-US" sz="3200" b="1" dirty="0">
                <a:solidFill>
                  <a:srgbClr val="003399"/>
                </a:solidFill>
                <a:latin typeface="楷体_GB2312" pitchFamily="49" charset="-122"/>
                <a:ea typeface="楷体_GB2312" pitchFamily="49" charset="-122"/>
              </a:rPr>
              <a:t>个展馆，分</a:t>
            </a:r>
            <a:r>
              <a:rPr lang="en-US" altLang="zh-CN" sz="3200" b="1">
                <a:solidFill>
                  <a:srgbClr val="003399"/>
                </a:solidFill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3200" b="1" dirty="0">
                <a:solidFill>
                  <a:srgbClr val="003399"/>
                </a:solidFill>
                <a:latin typeface="楷体_GB2312" pitchFamily="49" charset="-122"/>
                <a:ea typeface="楷体_GB2312" pitchFamily="49" charset="-122"/>
              </a:rPr>
              <a:t>个片区</a:t>
            </a:r>
            <a:r>
              <a:rPr lang="zh-CN" altLang="en-US" sz="3200" dirty="0">
                <a:solidFill>
                  <a:srgbClr val="003399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3200" b="1" dirty="0">
              <a:solidFill>
                <a:srgbClr val="003399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243" name="Rectangle 3"/>
          <p:cNvSpPr/>
          <p:nvPr/>
        </p:nvSpPr>
        <p:spPr>
          <a:xfrm>
            <a:off x="1981200" y="1600200"/>
            <a:ext cx="46482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75000"/>
              </a:lnSpc>
              <a:spcBef>
                <a:spcPct val="500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003399"/>
                </a:solidFill>
                <a:latin typeface="楷体_GB2312" pitchFamily="49" charset="-122"/>
                <a:ea typeface="楷体_GB2312" pitchFamily="49" charset="-122"/>
              </a:rPr>
              <a:t>你知道平均每个片区有多少个展馆吗？</a:t>
            </a:r>
            <a:endParaRPr lang="en-US" altLang="zh-CN" sz="3200" b="1">
              <a:solidFill>
                <a:srgbClr val="003399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244" name="Text Box 4"/>
          <p:cNvSpPr txBox="1"/>
          <p:nvPr/>
        </p:nvSpPr>
        <p:spPr>
          <a:xfrm>
            <a:off x="1828800" y="4038600"/>
            <a:ext cx="71628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75000"/>
              </a:lnSpc>
              <a:spcBef>
                <a:spcPct val="50000"/>
              </a:spcBef>
              <a:buClr>
                <a:srgbClr val="0000FF"/>
              </a:buClr>
              <a:buSzPct val="80000"/>
              <a:buFont typeface="Wingdings" panose="05000000000000000000" pitchFamily="2" charset="2"/>
            </a:pPr>
            <a:r>
              <a:rPr lang="en-US" altLang="zh-CN" sz="32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3200" b="1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在世博园里，大家买了些纪念品，总共花了</a:t>
            </a:r>
            <a:r>
              <a:rPr lang="en-US" altLang="zh-CN" sz="32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m</a:t>
            </a:r>
            <a:r>
              <a:rPr lang="zh-CN" altLang="en-US" sz="3200" b="1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元，平均每人花了多少元？</a:t>
            </a:r>
            <a:endParaRPr lang="zh-CN" altLang="en-US" sz="3200" b="1" dirty="0">
              <a:solidFill>
                <a:srgbClr val="000099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79" name="Text Box 11"/>
          <p:cNvSpPr txBox="1"/>
          <p:nvPr/>
        </p:nvSpPr>
        <p:spPr>
          <a:xfrm>
            <a:off x="2286000" y="228600"/>
            <a:ext cx="4267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003399"/>
                </a:solidFill>
                <a:latin typeface="Arial" panose="020B0604020202020204" pitchFamily="34" charset="0"/>
                <a:ea typeface="楷体_GB2312" pitchFamily="49" charset="-122"/>
              </a:rPr>
              <a:t>第三步</a:t>
            </a:r>
            <a:r>
              <a:rPr lang="zh-CN" altLang="zh-CN" sz="3600" b="1" dirty="0">
                <a:solidFill>
                  <a:srgbClr val="003399"/>
                </a:solidFill>
                <a:latin typeface="Arial" panose="020B0604020202020204" pitchFamily="34" charset="0"/>
                <a:ea typeface="楷体_GB2312" pitchFamily="49" charset="-122"/>
              </a:rPr>
              <a:t>:</a:t>
            </a:r>
            <a:r>
              <a:rPr lang="zh-CN" altLang="en-US" sz="3600" b="1" dirty="0">
                <a:solidFill>
                  <a:srgbClr val="003399"/>
                </a:solidFill>
                <a:latin typeface="Arial" panose="020B0604020202020204" pitchFamily="34" charset="0"/>
                <a:ea typeface="楷体_GB2312" pitchFamily="49" charset="-122"/>
              </a:rPr>
              <a:t>参观</a:t>
            </a:r>
            <a:endParaRPr lang="zh-CN" altLang="en-US" sz="3600" b="1" dirty="0">
              <a:solidFill>
                <a:srgbClr val="003399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3080" name="Rectangle 14"/>
          <p:cNvSpPr/>
          <p:nvPr/>
        </p:nvSpPr>
        <p:spPr>
          <a:xfrm>
            <a:off x="1524000" y="30924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10253" name="Object 13"/>
          <p:cNvGraphicFramePr/>
          <p:nvPr/>
        </p:nvGraphicFramePr>
        <p:xfrm>
          <a:off x="4419600" y="2743200"/>
          <a:ext cx="7572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279400" imgH="393700" progId="Equation.3">
                  <p:embed/>
                </p:oleObj>
              </mc:Choice>
              <mc:Fallback>
                <p:oleObj name="" r:id="rId1" imgW="279400" imgH="393700" progId="Equation.3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19600" y="2743200"/>
                        <a:ext cx="757238" cy="1066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5" name="Text Box 15"/>
          <p:cNvSpPr txBox="1"/>
          <p:nvPr/>
        </p:nvSpPr>
        <p:spPr>
          <a:xfrm>
            <a:off x="2743200" y="2895600"/>
            <a:ext cx="3124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00"/>
                </a:solidFill>
                <a:latin typeface="Arial" panose="020B0604020202020204" pitchFamily="34" charset="0"/>
              </a:rPr>
              <a:t>154÷x=       </a:t>
            </a: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个    </a:t>
            </a:r>
            <a:endParaRPr lang="zh-CN" alt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82" name="Rectangle 17"/>
          <p:cNvSpPr/>
          <p:nvPr/>
        </p:nvSpPr>
        <p:spPr>
          <a:xfrm>
            <a:off x="1524000" y="304958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10256" name="Object 16"/>
          <p:cNvGraphicFramePr/>
          <p:nvPr/>
        </p:nvGraphicFramePr>
        <p:xfrm>
          <a:off x="5867400" y="4876800"/>
          <a:ext cx="10144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3" imgW="368300" imgH="393700" progId="Equation.3">
                  <p:embed/>
                </p:oleObj>
              </mc:Choice>
              <mc:Fallback>
                <p:oleObj name="" r:id="rId3" imgW="368300" imgH="393700" progId="Equation.3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7400" y="4876800"/>
                        <a:ext cx="1014413" cy="1066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8" name="Text Box 18"/>
          <p:cNvSpPr txBox="1"/>
          <p:nvPr/>
        </p:nvSpPr>
        <p:spPr>
          <a:xfrm>
            <a:off x="3276600" y="5105400"/>
            <a:ext cx="4343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00"/>
                </a:solidFill>
                <a:latin typeface="Arial" panose="020B0604020202020204" pitchFamily="34" charset="0"/>
              </a:rPr>
              <a:t>m÷</a:t>
            </a: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3200" err="1">
                <a:solidFill>
                  <a:srgbClr val="000000"/>
                </a:solidFill>
                <a:latin typeface="Arial" panose="020B0604020202020204" pitchFamily="34" charset="0"/>
              </a:rPr>
              <a:t>a+b</a:t>
            </a: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）</a:t>
            </a:r>
            <a:r>
              <a:rPr lang="en-US" altLang="zh-CN" sz="3200">
                <a:solidFill>
                  <a:srgbClr val="000000"/>
                </a:solidFill>
                <a:latin typeface="Arial" panose="020B0604020202020204" pitchFamily="34" charset="0"/>
              </a:rPr>
              <a:t>=           </a:t>
            </a: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元            </a:t>
            </a:r>
            <a:endParaRPr lang="zh-CN" alt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84" name="Picture 25" descr="u=3161193824,1794489588&amp;fm=2&amp;gp=0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1447800"/>
            <a:ext cx="3276600" cy="2043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5" name="Text Box 26"/>
          <p:cNvSpPr txBox="1"/>
          <p:nvPr/>
        </p:nvSpPr>
        <p:spPr>
          <a:xfrm>
            <a:off x="7772400" y="3429000"/>
            <a:ext cx="23622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沙特国家馆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4" grpId="0"/>
      <p:bldP spid="10255" grpId="0"/>
      <p:bldP spid="102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Rectangle 2"/>
          <p:cNvSpPr/>
          <p:nvPr/>
        </p:nvSpPr>
        <p:spPr>
          <a:xfrm>
            <a:off x="2971800" y="3048000"/>
            <a:ext cx="5257800" cy="1223963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09" name="Text Box 3"/>
          <p:cNvSpPr txBox="1"/>
          <p:nvPr/>
        </p:nvSpPr>
        <p:spPr>
          <a:xfrm>
            <a:off x="2667000" y="5029200"/>
            <a:ext cx="2590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10" name="AutoShape 5"/>
          <p:cNvSpPr/>
          <p:nvPr/>
        </p:nvSpPr>
        <p:spPr>
          <a:xfrm rot="6979901">
            <a:off x="1460500" y="4864100"/>
            <a:ext cx="1574800" cy="685800"/>
          </a:xfrm>
          <a:prstGeom prst="wedgeRoundRectCallout">
            <a:avLst>
              <a:gd name="adj1" fmla="val -101912"/>
              <a:gd name="adj2" fmla="val -68977"/>
              <a:gd name="adj3" fmla="val 16667"/>
            </a:avLst>
          </a:pr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/>
          <a:p>
            <a:pPr algn="ctr"/>
            <a:r>
              <a:rPr lang="zh-CN" altLang="en-US" sz="2800" b="1" dirty="0">
                <a:solidFill>
                  <a:srgbClr val="CC0000"/>
                </a:solidFill>
                <a:latin typeface="Arial" panose="020B0604020202020204" pitchFamily="34" charset="0"/>
              </a:rPr>
              <a:t>整式</a:t>
            </a:r>
            <a:endParaRPr lang="zh-CN" altLang="en-US" sz="2800" b="1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78854" name="Rectangle 6"/>
          <p:cNvSpPr/>
          <p:nvPr/>
        </p:nvSpPr>
        <p:spPr>
          <a:xfrm>
            <a:off x="3200400" y="4572000"/>
            <a:ext cx="4800600" cy="1223963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12" name="AutoShape 22"/>
          <p:cNvSpPr/>
          <p:nvPr/>
        </p:nvSpPr>
        <p:spPr>
          <a:xfrm rot="6077104">
            <a:off x="8142288" y="5514975"/>
            <a:ext cx="700087" cy="1600200"/>
          </a:xfrm>
          <a:prstGeom prst="wedgeRoundRectCallout">
            <a:avLst>
              <a:gd name="adj1" fmla="val -73662"/>
              <a:gd name="adj2" fmla="val 104227"/>
              <a:gd name="adj3" fmla="val 16667"/>
            </a:avLst>
          </a:pr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/>
          <a:p>
            <a:pPr algn="ctr"/>
            <a:r>
              <a:rPr lang="zh-CN" altLang="en-US" sz="3200" b="1" dirty="0">
                <a:solidFill>
                  <a:srgbClr val="CC0000"/>
                </a:solidFill>
                <a:latin typeface="Arial" panose="020B0604020202020204" pitchFamily="34" charset="0"/>
              </a:rPr>
              <a:t>？？？</a:t>
            </a:r>
            <a:endParaRPr lang="zh-CN" altLang="en-US" sz="3200" b="1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algn="ctr"/>
            <a:endParaRPr lang="zh-CN" altLang="en-US" sz="3200" b="1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4113" name="Text Box 30"/>
          <p:cNvSpPr txBox="1"/>
          <p:nvPr/>
        </p:nvSpPr>
        <p:spPr>
          <a:xfrm>
            <a:off x="1676400" y="1600200"/>
            <a:ext cx="1828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FF5050"/>
                </a:solidFill>
                <a:latin typeface="Arial" panose="020B0604020202020204" pitchFamily="34" charset="0"/>
              </a:rPr>
              <a:t>代数式</a:t>
            </a:r>
            <a:r>
              <a:rPr lang="en-US" altLang="zh-CN" sz="3600" b="1">
                <a:solidFill>
                  <a:srgbClr val="FF5050"/>
                </a:solidFill>
                <a:latin typeface="Arial" panose="020B0604020202020204" pitchFamily="34" charset="0"/>
              </a:rPr>
              <a:t>:</a:t>
            </a:r>
            <a:endParaRPr lang="en-US" altLang="zh-CN" sz="3600" b="1">
              <a:solidFill>
                <a:srgbClr val="FF5050"/>
              </a:solidFill>
              <a:latin typeface="Arial" panose="020B0604020202020204" pitchFamily="34" charset="0"/>
            </a:endParaRPr>
          </a:p>
        </p:txBody>
      </p:sp>
      <p:sp>
        <p:nvSpPr>
          <p:cNvPr id="4114" name="WordArt 37"/>
          <p:cNvSpPr>
            <a:spLocks noTextEdit="1"/>
          </p:cNvSpPr>
          <p:nvPr/>
        </p:nvSpPr>
        <p:spPr>
          <a:xfrm>
            <a:off x="2362200" y="381000"/>
            <a:ext cx="1800225" cy="9366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 eaLnBrk="0" hangingPunct="0"/>
            <a:r>
              <a:rPr lang="zh-CN" altLang="en-US" sz="3600"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分分类</a:t>
            </a:r>
            <a:endParaRPr lang="zh-CN" altLang="en-US" sz="3600"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4098" name="Object 38"/>
          <p:cNvGraphicFramePr/>
          <p:nvPr/>
        </p:nvGraphicFramePr>
        <p:xfrm>
          <a:off x="8915400" y="1447800"/>
          <a:ext cx="10144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368300" imgH="393700" progId="Equation.3">
                  <p:embed/>
                </p:oleObj>
              </mc:Choice>
              <mc:Fallback>
                <p:oleObj name="" r:id="rId1" imgW="368300" imgH="393700" progId="Equation.3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915400" y="1447800"/>
                        <a:ext cx="1014413" cy="1066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9"/>
          <p:cNvGraphicFramePr/>
          <p:nvPr/>
        </p:nvGraphicFramePr>
        <p:xfrm>
          <a:off x="8001000" y="1447800"/>
          <a:ext cx="7572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3" imgW="279400" imgH="393700" progId="Equation.3">
                  <p:embed/>
                </p:oleObj>
              </mc:Choice>
              <mc:Fallback>
                <p:oleObj name="" r:id="rId3" imgW="279400" imgH="393700" progId="Equation.3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1000" y="1447800"/>
                        <a:ext cx="757238" cy="1066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0"/>
          <p:cNvGraphicFramePr/>
          <p:nvPr/>
        </p:nvGraphicFramePr>
        <p:xfrm>
          <a:off x="5867400" y="1447800"/>
          <a:ext cx="220980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5" imgW="799465" imgH="393700" progId="Equation.3">
                  <p:embed/>
                </p:oleObj>
              </mc:Choice>
              <mc:Fallback>
                <p:oleObj name="" r:id="rId5" imgW="799465" imgH="393700" progId="Equation.3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67400" y="1447800"/>
                        <a:ext cx="2209800" cy="1077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5" name="Rectangle 42"/>
          <p:cNvSpPr/>
          <p:nvPr/>
        </p:nvSpPr>
        <p:spPr>
          <a:xfrm>
            <a:off x="3886200" y="1676400"/>
            <a:ext cx="2514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</a:rPr>
              <a:t>10</a:t>
            </a:r>
            <a:r>
              <a:rPr lang="zh-CN" altLang="zh-CN" sz="3200" b="1" dirty="0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</a:rPr>
              <a:t>0a+</a:t>
            </a:r>
            <a:r>
              <a:rPr lang="en-US" altLang="zh-CN" sz="3200" b="1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</a:rPr>
              <a:t>160</a:t>
            </a:r>
            <a:r>
              <a:rPr lang="zh-CN" altLang="zh-CN" sz="3200" b="1" dirty="0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</a:rPr>
              <a:t>b</a:t>
            </a:r>
            <a:endParaRPr lang="zh-CN" altLang="en-US" sz="3200" b="1" dirty="0">
              <a:solidFill>
                <a:srgbClr val="000000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78892" name="Rectangle 44"/>
          <p:cNvSpPr/>
          <p:nvPr/>
        </p:nvSpPr>
        <p:spPr>
          <a:xfrm>
            <a:off x="4876800" y="3352800"/>
            <a:ext cx="2514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</a:rPr>
              <a:t>10</a:t>
            </a:r>
            <a:r>
              <a:rPr lang="zh-CN" altLang="zh-CN" sz="3200" b="1" dirty="0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</a:rPr>
              <a:t>0a+</a:t>
            </a:r>
            <a:r>
              <a:rPr lang="en-US" altLang="zh-CN" sz="3200" b="1" dirty="0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</a:rPr>
              <a:t>160</a:t>
            </a:r>
            <a:r>
              <a:rPr lang="zh-CN" altLang="zh-CN" sz="3200" b="1" dirty="0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</a:rPr>
              <a:t>b</a:t>
            </a:r>
            <a:endParaRPr lang="zh-CN" altLang="en-US" sz="3200" b="1" dirty="0">
              <a:solidFill>
                <a:srgbClr val="000000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graphicFrame>
        <p:nvGraphicFramePr>
          <p:cNvPr id="78893" name="Object 45"/>
          <p:cNvGraphicFramePr/>
          <p:nvPr/>
        </p:nvGraphicFramePr>
        <p:xfrm>
          <a:off x="3352800" y="4724400"/>
          <a:ext cx="190500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7" imgW="799465" imgH="393700" progId="Equation.3">
                  <p:embed/>
                </p:oleObj>
              </mc:Choice>
              <mc:Fallback>
                <p:oleObj name="" r:id="rId7" imgW="799465" imgH="393700" progId="Equation.3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52800" y="4724400"/>
                        <a:ext cx="1905000" cy="928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46"/>
          <p:cNvGraphicFramePr/>
          <p:nvPr/>
        </p:nvGraphicFramePr>
        <p:xfrm>
          <a:off x="8915400" y="1447800"/>
          <a:ext cx="10144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8" imgW="368300" imgH="393700" progId="Equation.3">
                  <p:embed/>
                </p:oleObj>
              </mc:Choice>
              <mc:Fallback>
                <p:oleObj name="" r:id="rId8" imgW="368300" imgH="393700" progId="Equation.3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915400" y="1447800"/>
                        <a:ext cx="1014413" cy="1066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47"/>
          <p:cNvGraphicFramePr/>
          <p:nvPr/>
        </p:nvGraphicFramePr>
        <p:xfrm>
          <a:off x="8001000" y="1447800"/>
          <a:ext cx="7572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9" imgW="279400" imgH="393700" progId="Equation.3">
                  <p:embed/>
                </p:oleObj>
              </mc:Choice>
              <mc:Fallback>
                <p:oleObj name="" r:id="rId9" imgW="279400" imgH="393700" progId="Equation.3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1000" y="1447800"/>
                        <a:ext cx="757238" cy="1066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96" name="Object 48"/>
          <p:cNvGraphicFramePr/>
          <p:nvPr/>
        </p:nvGraphicFramePr>
        <p:xfrm>
          <a:off x="6172200" y="4648200"/>
          <a:ext cx="10144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10" imgW="368300" imgH="393700" progId="Equation.3">
                  <p:embed/>
                </p:oleObj>
              </mc:Choice>
              <mc:Fallback>
                <p:oleObj name="" r:id="rId10" imgW="368300" imgH="393700" progId="Equation.3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72200" y="4648200"/>
                        <a:ext cx="1014413" cy="1066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97" name="Object 49"/>
          <p:cNvGraphicFramePr/>
          <p:nvPr/>
        </p:nvGraphicFramePr>
        <p:xfrm>
          <a:off x="5334000" y="4648200"/>
          <a:ext cx="7572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11" imgW="279400" imgH="393700" progId="Equation.3">
                  <p:embed/>
                </p:oleObj>
              </mc:Choice>
              <mc:Fallback>
                <p:oleObj name="" r:id="rId11" imgW="279400" imgH="393700" progId="Equation.3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0" y="4648200"/>
                        <a:ext cx="757238" cy="1066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7" name="Rectangle 51"/>
          <p:cNvSpPr/>
          <p:nvPr/>
        </p:nvSpPr>
        <p:spPr>
          <a:xfrm>
            <a:off x="1524000" y="304958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18" name="Rectangle 53"/>
          <p:cNvSpPr/>
          <p:nvPr/>
        </p:nvSpPr>
        <p:spPr>
          <a:xfrm>
            <a:off x="1524000" y="-1841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4106" name="Object 54"/>
          <p:cNvGraphicFramePr/>
          <p:nvPr/>
        </p:nvGraphicFramePr>
        <p:xfrm>
          <a:off x="3352800" y="1447800"/>
          <a:ext cx="6254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12" imgW="228600" imgH="393700" progId="Equation.3">
                  <p:embed/>
                </p:oleObj>
              </mc:Choice>
              <mc:Fallback>
                <p:oleObj name="" r:id="rId12" imgW="228600" imgH="393700" progId="Equation.3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52800" y="1447800"/>
                        <a:ext cx="625475" cy="1066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903" name="Object 55"/>
          <p:cNvGraphicFramePr/>
          <p:nvPr/>
        </p:nvGraphicFramePr>
        <p:xfrm>
          <a:off x="3810000" y="3200400"/>
          <a:ext cx="6254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14" imgW="228600" imgH="393700" progId="Equation.3">
                  <p:embed/>
                </p:oleObj>
              </mc:Choice>
              <mc:Fallback>
                <p:oleObj name="" r:id="rId14" imgW="228600" imgH="393700" progId="Equation.3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10000" y="3200400"/>
                        <a:ext cx="625475" cy="1066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bldLvl="0" animBg="1"/>
      <p:bldP spid="78854" grpId="0" bldLvl="0" animBg="1"/>
      <p:bldP spid="4112" grpId="0" animBg="1" build="allAtOnce"/>
      <p:bldP spid="788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2" descr="11"/>
          <p:cNvPicPr>
            <a:picLocks noChangeAspect="1"/>
          </p:cNvPicPr>
          <p:nvPr/>
        </p:nvPicPr>
        <p:blipFill>
          <a:blip r:embed="rId1"/>
          <a:srcRect l="1758" t="2766" r="1758" b="1270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Text Box 3"/>
          <p:cNvSpPr txBox="1"/>
          <p:nvPr/>
        </p:nvSpPr>
        <p:spPr>
          <a:xfrm>
            <a:off x="3352800" y="2133600"/>
            <a:ext cx="700405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9600" b="1">
                <a:solidFill>
                  <a:srgbClr val="FF33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5.1</a:t>
            </a:r>
            <a:r>
              <a:rPr lang="zh-CN" altLang="en-US" sz="9600" b="1" dirty="0">
                <a:solidFill>
                  <a:srgbClr val="FF33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分式</a:t>
            </a:r>
            <a:endParaRPr lang="zh-CN" altLang="en-US" sz="5400" b="1" dirty="0">
              <a:solidFill>
                <a:srgbClr val="FF3300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26628" name="Text Box 4"/>
          <p:cNvSpPr txBox="1"/>
          <p:nvPr/>
        </p:nvSpPr>
        <p:spPr>
          <a:xfrm>
            <a:off x="5246688" y="6370638"/>
            <a:ext cx="1641475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26629" name="Text Box 5"/>
          <p:cNvSpPr txBox="1"/>
          <p:nvPr/>
        </p:nvSpPr>
        <p:spPr>
          <a:xfrm>
            <a:off x="6743700" y="6165850"/>
            <a:ext cx="34559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>
              <a:spcBef>
                <a:spcPct val="50000"/>
              </a:spcBef>
            </a:pPr>
            <a:endParaRPr lang="zh-CN" altLang="en-US" sz="2400" b="1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5" name="WordArt 4"/>
          <p:cNvSpPr>
            <a:spLocks noTextEdit="1"/>
          </p:cNvSpPr>
          <p:nvPr/>
        </p:nvSpPr>
        <p:spPr>
          <a:xfrm>
            <a:off x="2209800" y="228600"/>
            <a:ext cx="2819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新知认识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55307" name="Object 11"/>
          <p:cNvGraphicFramePr/>
          <p:nvPr/>
        </p:nvGraphicFramePr>
        <p:xfrm>
          <a:off x="6324600" y="1371600"/>
          <a:ext cx="10985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1" imgW="368300" imgH="393700" progId="Equation.3">
                  <p:embed/>
                </p:oleObj>
              </mc:Choice>
              <mc:Fallback>
                <p:oleObj name="" r:id="rId1" imgW="368300" imgH="393700" progId="Equation.3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324600" y="1371600"/>
                        <a:ext cx="1098550" cy="1066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8" name="Object 12"/>
          <p:cNvGraphicFramePr/>
          <p:nvPr/>
        </p:nvGraphicFramePr>
        <p:xfrm>
          <a:off x="3048000" y="1447800"/>
          <a:ext cx="19812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3" imgW="799465" imgH="393700" progId="Equation.3">
                  <p:embed/>
                </p:oleObj>
              </mc:Choice>
              <mc:Fallback>
                <p:oleObj name="" r:id="rId3" imgW="799465" imgH="393700" progId="Equation.3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0" y="1447800"/>
                        <a:ext cx="1981200" cy="892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9" name="Object 13"/>
          <p:cNvGraphicFramePr/>
          <p:nvPr/>
        </p:nvGraphicFramePr>
        <p:xfrm>
          <a:off x="5257800" y="1371600"/>
          <a:ext cx="8207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5" imgW="279400" imgH="393700" progId="Equation.3">
                  <p:embed/>
                </p:oleObj>
              </mc:Choice>
              <mc:Fallback>
                <p:oleObj name="" r:id="rId5" imgW="279400" imgH="393700" progId="Equation.3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57800" y="1371600"/>
                        <a:ext cx="820738" cy="1066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10" name="Text Box 14"/>
          <p:cNvSpPr txBox="1"/>
          <p:nvPr/>
        </p:nvSpPr>
        <p:spPr>
          <a:xfrm>
            <a:off x="1828800" y="2514600"/>
            <a:ext cx="84582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99"/>
                </a:solidFill>
                <a:latin typeface="Arial" panose="020B0604020202020204" pitchFamily="34" charset="0"/>
                <a:ea typeface="楷体_GB2312" pitchFamily="49" charset="-122"/>
              </a:rPr>
              <a:t>观察</a:t>
            </a:r>
            <a:r>
              <a:rPr lang="en-US" altLang="zh-CN" sz="3600" b="1">
                <a:solidFill>
                  <a:srgbClr val="000099"/>
                </a:solidFill>
                <a:latin typeface="Arial" panose="020B0604020202020204" pitchFamily="34" charset="0"/>
                <a:ea typeface="楷体_GB2312" pitchFamily="49" charset="-122"/>
              </a:rPr>
              <a:t>:</a:t>
            </a:r>
            <a:r>
              <a:rPr lang="zh-CN" altLang="en-US" sz="3600" b="1" dirty="0">
                <a:solidFill>
                  <a:srgbClr val="000099"/>
                </a:solidFill>
                <a:latin typeface="Arial" panose="020B0604020202020204" pitchFamily="34" charset="0"/>
                <a:ea typeface="楷体_GB2312" pitchFamily="49" charset="-122"/>
              </a:rPr>
              <a:t>这些代数式有什么共同的特征？它们与整式有什么不同？</a:t>
            </a:r>
            <a:endParaRPr lang="en-US" altLang="zh-CN" sz="3600" b="1">
              <a:solidFill>
                <a:srgbClr val="000099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55311" name="Text Box 15"/>
          <p:cNvSpPr txBox="1"/>
          <p:nvPr/>
        </p:nvSpPr>
        <p:spPr>
          <a:xfrm>
            <a:off x="1905000" y="3803650"/>
            <a:ext cx="697420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latin typeface="Arial" panose="020B0604020202020204" pitchFamily="34" charset="0"/>
              </a:rPr>
              <a:t>①</a:t>
            </a:r>
            <a:r>
              <a:rPr lang="en-US" altLang="zh-CN" sz="3200" b="1">
                <a:latin typeface="Arial" panose="020B0604020202020204" pitchFamily="34" charset="0"/>
              </a:rPr>
              <a:t>.</a:t>
            </a:r>
            <a:r>
              <a:rPr lang="zh-CN" altLang="en-US" sz="3200" b="1" dirty="0">
                <a:latin typeface="Arial" panose="020B0604020202020204" pitchFamily="34" charset="0"/>
              </a:rPr>
              <a:t>两个整式相除</a:t>
            </a:r>
            <a:r>
              <a:rPr lang="en-US" altLang="zh-CN" sz="3200" b="1">
                <a:latin typeface="Arial" panose="020B0604020202020204" pitchFamily="34" charset="0"/>
              </a:rPr>
              <a:t>. </a:t>
            </a:r>
            <a:r>
              <a:rPr lang="en-US" altLang="zh-CN" sz="3600" b="1">
                <a:latin typeface="Arial" panose="020B0604020202020204" pitchFamily="34" charset="0"/>
              </a:rPr>
              <a:t>②</a:t>
            </a:r>
            <a:r>
              <a:rPr lang="en-US" altLang="zh-CN" sz="3200" b="1">
                <a:latin typeface="Arial" panose="020B0604020202020204" pitchFamily="34" charset="0"/>
              </a:rPr>
              <a:t>.</a:t>
            </a:r>
            <a:r>
              <a:rPr lang="zh-CN" altLang="en-US" sz="3200" b="1" dirty="0">
                <a:latin typeface="Arial" panose="020B0604020202020204" pitchFamily="34" charset="0"/>
              </a:rPr>
              <a:t>除式中含有字母</a:t>
            </a:r>
            <a:r>
              <a:rPr lang="en-US" altLang="zh-CN" sz="3200" b="1">
                <a:latin typeface="Arial" panose="020B0604020202020204" pitchFamily="34" charset="0"/>
              </a:rPr>
              <a:t>.</a:t>
            </a:r>
            <a:endParaRPr lang="en-US" altLang="zh-CN" sz="3200" b="1">
              <a:latin typeface="Arial" panose="020B0604020202020204" pitchFamily="34" charset="0"/>
            </a:endParaRPr>
          </a:p>
        </p:txBody>
      </p:sp>
      <p:sp>
        <p:nvSpPr>
          <p:cNvPr id="55312" name="Text Box 16"/>
          <p:cNvSpPr txBox="1"/>
          <p:nvPr/>
        </p:nvSpPr>
        <p:spPr>
          <a:xfrm>
            <a:off x="1905000" y="4495800"/>
            <a:ext cx="8388350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这些代数式都表示两个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整式相除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，并且</a:t>
            </a:r>
            <a:r>
              <a:rPr lang="zh-CN" altLang="en-US" sz="3600" b="1" u="sng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除式中含有字母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．像这样的代数式就叫做</a:t>
            </a:r>
            <a:r>
              <a:rPr lang="zh-CN" altLang="en-US" sz="3600" b="1" u="sng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分式</a:t>
            </a:r>
            <a:r>
              <a:rPr lang="en-US" altLang="zh-CN" sz="3600" b="1" u="sng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. </a:t>
            </a:r>
            <a:endParaRPr lang="en-US" altLang="zh-CN" sz="360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0" grpId="0"/>
      <p:bldP spid="553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52" name="Oval 2"/>
          <p:cNvSpPr/>
          <p:nvPr/>
        </p:nvSpPr>
        <p:spPr>
          <a:xfrm>
            <a:off x="1905000" y="3733800"/>
            <a:ext cx="8147050" cy="1143000"/>
          </a:xfrm>
          <a:prstGeom prst="ellipse">
            <a:avLst/>
          </a:prstGeom>
          <a:solidFill>
            <a:srgbClr val="FF6600">
              <a:alpha val="78038"/>
            </a:srgbClr>
          </a:solidFill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2400" b="1" dirty="0">
              <a:solidFill>
                <a:srgbClr val="080B00"/>
              </a:solidFill>
              <a:latin typeface="宋体" panose="02010600030101010101" pitchFamily="2" charset="-122"/>
            </a:endParaRPr>
          </a:p>
          <a:p>
            <a:endParaRPr lang="zh-CN" altLang="en-US" sz="2400" b="1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</a:rPr>
              <a:t>  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080B00"/>
              </a:solidFill>
              <a:latin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</a:rPr>
              <a:t>   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</a:rPr>
              <a:t>   </a:t>
            </a:r>
            <a:endParaRPr lang="zh-CN" altLang="en-US" sz="2400" b="1" dirty="0">
              <a:solidFill>
                <a:srgbClr val="080B00"/>
              </a:solidFill>
              <a:latin typeface="宋体" panose="02010600030101010101" pitchFamily="2" charset="-122"/>
            </a:endParaRPr>
          </a:p>
        </p:txBody>
      </p:sp>
      <p:sp>
        <p:nvSpPr>
          <p:cNvPr id="6153" name="Oval 3"/>
          <p:cNvSpPr/>
          <p:nvPr/>
        </p:nvSpPr>
        <p:spPr>
          <a:xfrm>
            <a:off x="2057400" y="5029200"/>
            <a:ext cx="8147050" cy="1295400"/>
          </a:xfrm>
          <a:prstGeom prst="ellipse">
            <a:avLst/>
          </a:prstGeom>
          <a:solidFill>
            <a:srgbClr val="FF6600">
              <a:alpha val="67058"/>
            </a:srgbClr>
          </a:solidFill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2400" b="1" dirty="0">
              <a:solidFill>
                <a:srgbClr val="080B00"/>
              </a:solidFill>
              <a:latin typeface="宋体" panose="02010600030101010101" pitchFamily="2" charset="-122"/>
            </a:endParaRPr>
          </a:p>
          <a:p>
            <a:endParaRPr lang="zh-CN" altLang="en-US" sz="2400" b="1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</a:rPr>
              <a:t>  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080B00"/>
              </a:solidFill>
              <a:latin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</a:rPr>
              <a:t>   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</a:rPr>
              <a:t>   </a:t>
            </a:r>
            <a:endParaRPr lang="zh-CN" altLang="en-US" sz="2400" b="1" dirty="0">
              <a:solidFill>
                <a:srgbClr val="080B00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61444" name="Object 4"/>
          <p:cNvGraphicFramePr/>
          <p:nvPr/>
        </p:nvGraphicFramePr>
        <p:xfrm>
          <a:off x="2286000" y="2514600"/>
          <a:ext cx="642938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1" imgW="204470" imgH="396240" progId="Equation.3">
                  <p:embed/>
                </p:oleObj>
              </mc:Choice>
              <mc:Fallback>
                <p:oleObj name="" r:id="rId1" imgW="204470" imgH="396240" progId="Equation.3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86000" y="2514600"/>
                        <a:ext cx="642938" cy="1055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5"/>
          <p:cNvGraphicFramePr/>
          <p:nvPr/>
        </p:nvGraphicFramePr>
        <p:xfrm>
          <a:off x="3124200" y="2590800"/>
          <a:ext cx="102552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" r:id="rId3" imgW="396875" imgH="396875" progId="Equation.3">
                  <p:embed/>
                </p:oleObj>
              </mc:Choice>
              <mc:Fallback>
                <p:oleObj name="" r:id="rId3" imgW="396875" imgH="396875" progId="Equation.3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200" y="2590800"/>
                        <a:ext cx="1025525" cy="1022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6"/>
          <p:cNvGraphicFramePr/>
          <p:nvPr/>
        </p:nvGraphicFramePr>
        <p:xfrm>
          <a:off x="6553200" y="2514600"/>
          <a:ext cx="1284288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" r:id="rId5" imgW="574040" imgH="394970" progId="Equation.3">
                  <p:embed/>
                </p:oleObj>
              </mc:Choice>
              <mc:Fallback>
                <p:oleObj name="" r:id="rId5" imgW="574040" imgH="394970" progId="Equation.3">
                  <p:embed/>
                  <p:pic>
                    <p:nvPicPr>
                      <p:cNvPr id="0" name="图片 309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53200" y="2514600"/>
                        <a:ext cx="1284288" cy="1136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7" name="Object 7"/>
          <p:cNvGraphicFramePr/>
          <p:nvPr/>
        </p:nvGraphicFramePr>
        <p:xfrm>
          <a:off x="5257800" y="2590800"/>
          <a:ext cx="1127125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7" imgW="422275" imgH="396875" progId="Equation.3">
                  <p:embed/>
                </p:oleObj>
              </mc:Choice>
              <mc:Fallback>
                <p:oleObj name="" r:id="rId7" imgW="422275" imgH="396875" progId="Equation.3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57800" y="2590800"/>
                        <a:ext cx="1127125" cy="1052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Text Box 8"/>
          <p:cNvSpPr txBox="1"/>
          <p:nvPr/>
        </p:nvSpPr>
        <p:spPr>
          <a:xfrm>
            <a:off x="1676400" y="1828800"/>
            <a:ext cx="8991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练习</a:t>
            </a:r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:</a:t>
            </a:r>
            <a:r>
              <a:rPr lang="zh-CN" altLang="en-US" sz="3200" b="1" dirty="0">
                <a:latin typeface="宋体" panose="02010600030101010101" pitchFamily="2" charset="-122"/>
              </a:rPr>
              <a:t>下列代数式中，哪些是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整式</a:t>
            </a:r>
            <a:r>
              <a:rPr lang="zh-CN" altLang="en-US" sz="3200" b="1" dirty="0">
                <a:latin typeface="宋体" panose="02010600030101010101" pitchFamily="2" charset="-122"/>
              </a:rPr>
              <a:t>？哪些是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分式</a:t>
            </a:r>
            <a:r>
              <a:rPr lang="zh-CN" altLang="en-US" sz="3200" b="1" dirty="0">
                <a:latin typeface="宋体" panose="02010600030101010101" pitchFamily="2" charset="-122"/>
              </a:rPr>
              <a:t>？</a:t>
            </a:r>
            <a:r>
              <a:rPr lang="zh-CN" altLang="en-US" sz="3200" b="1" dirty="0">
                <a:latin typeface="Arial" panose="020B0604020202020204" pitchFamily="34" charset="0"/>
              </a:rPr>
              <a:t> 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graphicFrame>
        <p:nvGraphicFramePr>
          <p:cNvPr id="61449" name="Object 9"/>
          <p:cNvGraphicFramePr/>
          <p:nvPr>
            <p:ph sz="half" idx="1"/>
          </p:nvPr>
        </p:nvGraphicFramePr>
        <p:xfrm>
          <a:off x="8002588" y="2514600"/>
          <a:ext cx="170180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9" imgW="571500" imgH="419100" progId="Equation.3">
                  <p:embed/>
                </p:oleObj>
              </mc:Choice>
              <mc:Fallback>
                <p:oleObj name="" r:id="rId9" imgW="571500" imgH="419100" progId="Equation.3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02588" y="2514600"/>
                        <a:ext cx="1701800" cy="103346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Text Box 11"/>
          <p:cNvSpPr txBox="1"/>
          <p:nvPr/>
        </p:nvSpPr>
        <p:spPr>
          <a:xfrm>
            <a:off x="2819400" y="3962400"/>
            <a:ext cx="70215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整式</a:t>
            </a:r>
            <a:r>
              <a:rPr lang="en-US" altLang="zh-CN" sz="3200" b="1">
                <a:latin typeface="Arial" panose="020B0604020202020204" pitchFamily="34" charset="0"/>
              </a:rPr>
              <a:t>:{                                                }</a:t>
            </a:r>
            <a:endParaRPr lang="en-US" altLang="zh-CN" sz="3200" b="1">
              <a:latin typeface="Arial" panose="020B0604020202020204" pitchFamily="34" charset="0"/>
            </a:endParaRPr>
          </a:p>
        </p:txBody>
      </p:sp>
      <p:sp>
        <p:nvSpPr>
          <p:cNvPr id="6156" name="Text Box 12"/>
          <p:cNvSpPr txBox="1"/>
          <p:nvPr/>
        </p:nvSpPr>
        <p:spPr>
          <a:xfrm>
            <a:off x="2819400" y="5257800"/>
            <a:ext cx="70215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分式</a:t>
            </a:r>
            <a:r>
              <a:rPr lang="en-US" altLang="zh-CN" sz="3200" b="1">
                <a:latin typeface="Arial" panose="020B0604020202020204" pitchFamily="34" charset="0"/>
              </a:rPr>
              <a:t>:{                                                 }</a:t>
            </a:r>
            <a:endParaRPr lang="en-US" altLang="zh-CN" sz="3200" b="1">
              <a:latin typeface="Arial" panose="020B0604020202020204" pitchFamily="34" charset="0"/>
            </a:endParaRPr>
          </a:p>
        </p:txBody>
      </p:sp>
      <p:sp>
        <p:nvSpPr>
          <p:cNvPr id="6157" name="WordArt 13"/>
          <p:cNvSpPr>
            <a:spLocks noTextEdit="1"/>
          </p:cNvSpPr>
          <p:nvPr/>
        </p:nvSpPr>
        <p:spPr>
          <a:xfrm>
            <a:off x="1752600" y="228600"/>
            <a:ext cx="3581400" cy="685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一、熟识分式的概念</a:t>
            </a:r>
            <a:endParaRPr lang="zh-CN" altLang="en-US" sz="36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158" name="Text Box 14"/>
          <p:cNvSpPr txBox="1"/>
          <p:nvPr/>
        </p:nvSpPr>
        <p:spPr>
          <a:xfrm>
            <a:off x="1981200" y="1066800"/>
            <a:ext cx="763460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solidFill>
                  <a:srgbClr val="000099"/>
                </a:solidFill>
                <a:latin typeface="Arial" panose="020B0604020202020204" pitchFamily="34" charset="0"/>
              </a:rPr>
              <a:t>①</a:t>
            </a:r>
            <a:r>
              <a:rPr lang="en-US" altLang="zh-CN" sz="3200">
                <a:solidFill>
                  <a:srgbClr val="000099"/>
                </a:solidFill>
                <a:latin typeface="Arial" panose="020B0604020202020204" pitchFamily="34" charset="0"/>
              </a:rPr>
              <a:t>.</a:t>
            </a:r>
            <a:r>
              <a:rPr lang="zh-CN" altLang="en-US" sz="3600" b="1" dirty="0">
                <a:solidFill>
                  <a:srgbClr val="000099"/>
                </a:solidFill>
                <a:latin typeface="Arial" panose="020B0604020202020204" pitchFamily="34" charset="0"/>
              </a:rPr>
              <a:t>两个整式相除</a:t>
            </a:r>
            <a:r>
              <a:rPr lang="en-US" altLang="zh-CN" sz="3200">
                <a:solidFill>
                  <a:srgbClr val="000099"/>
                </a:solidFill>
                <a:latin typeface="Arial" panose="020B0604020202020204" pitchFamily="34" charset="0"/>
              </a:rPr>
              <a:t>. </a:t>
            </a:r>
            <a:r>
              <a:rPr lang="en-US" altLang="zh-CN" sz="3600" b="1">
                <a:solidFill>
                  <a:srgbClr val="000099"/>
                </a:solidFill>
                <a:latin typeface="Arial" panose="020B0604020202020204" pitchFamily="34" charset="0"/>
              </a:rPr>
              <a:t>②</a:t>
            </a:r>
            <a:r>
              <a:rPr lang="en-US" altLang="zh-CN" sz="3200">
                <a:solidFill>
                  <a:srgbClr val="000099"/>
                </a:solidFill>
                <a:latin typeface="Arial" panose="020B0604020202020204" pitchFamily="34" charset="0"/>
              </a:rPr>
              <a:t>.</a:t>
            </a:r>
            <a:r>
              <a:rPr lang="zh-CN" altLang="en-US" sz="3600" b="1" dirty="0">
                <a:solidFill>
                  <a:srgbClr val="000099"/>
                </a:solidFill>
                <a:latin typeface="Arial" panose="020B0604020202020204" pitchFamily="34" charset="0"/>
              </a:rPr>
              <a:t>除式中含有字母</a:t>
            </a:r>
            <a:r>
              <a:rPr lang="en-US" altLang="zh-CN" sz="3200">
                <a:solidFill>
                  <a:srgbClr val="000099"/>
                </a:solidFill>
                <a:latin typeface="Arial" panose="020B0604020202020204" pitchFamily="34" charset="0"/>
              </a:rPr>
              <a:t>.</a:t>
            </a:r>
            <a:endParaRPr lang="en-US" altLang="zh-CN" sz="320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6159" name="Rectangle 16"/>
          <p:cNvSpPr/>
          <p:nvPr/>
        </p:nvSpPr>
        <p:spPr>
          <a:xfrm>
            <a:off x="1524000" y="304958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61455" name="Object 15"/>
          <p:cNvGraphicFramePr/>
          <p:nvPr/>
        </p:nvGraphicFramePr>
        <p:xfrm>
          <a:off x="4343400" y="2362200"/>
          <a:ext cx="5365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" r:id="rId11" imgW="165100" imgH="393065" progId="Equation.3">
                  <p:embed/>
                </p:oleObj>
              </mc:Choice>
              <mc:Fallback>
                <p:oleObj name="" r:id="rId11" imgW="165100" imgH="393065" progId="Equation.3">
                  <p:embed/>
                  <p:pic>
                    <p:nvPicPr>
                      <p:cNvPr id="0" name="图片 310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43400" y="2362200"/>
                        <a:ext cx="536575" cy="1295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76688E-6 L 0.21493 0.3894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1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60777E-6 L 0.21892 0.3695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88622E-6 L 0.07066 0.1831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0167E-6 L 0.11336 0.3674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8409E-6 L -0.02014 0.18363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0.01503 L -0.05972 0.3799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80" name="Text Box 2"/>
          <p:cNvSpPr txBox="1"/>
          <p:nvPr/>
        </p:nvSpPr>
        <p:spPr>
          <a:xfrm>
            <a:off x="3505200" y="4800600"/>
            <a:ext cx="4876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4515" name="Text Box 3"/>
          <p:cNvSpPr txBox="1"/>
          <p:nvPr/>
        </p:nvSpPr>
        <p:spPr>
          <a:xfrm>
            <a:off x="1905000" y="3810000"/>
            <a:ext cx="8077200" cy="1968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  一</a:t>
            </a:r>
            <a:r>
              <a:rPr lang="en-US" altLang="zh-CN" sz="28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. </a:t>
            </a:r>
            <a:r>
              <a:rPr lang="zh-CN" altLang="en-US" sz="3200" b="1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分式中字母的取值不能使                                         </a:t>
            </a:r>
            <a:endParaRPr lang="zh-CN" altLang="en-US" sz="3200" b="1" dirty="0">
              <a:solidFill>
                <a:srgbClr val="000099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3200" b="1" dirty="0">
              <a:solidFill>
                <a:srgbClr val="000099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28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                           </a:t>
            </a:r>
            <a:endParaRPr lang="en-US" altLang="zh-CN" sz="2800" b="1">
              <a:solidFill>
                <a:srgbClr val="000099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4516" name="Rectangle 4"/>
          <p:cNvSpPr/>
          <p:nvPr/>
        </p:nvSpPr>
        <p:spPr>
          <a:xfrm>
            <a:off x="7619842" y="3810000"/>
            <a:ext cx="202120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3200" b="1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分母为零</a:t>
            </a:r>
            <a:r>
              <a:rPr lang="en-US" altLang="zh-CN" sz="32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3200" b="1">
              <a:solidFill>
                <a:srgbClr val="000099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4517" name="Rectangle 5"/>
          <p:cNvSpPr/>
          <p:nvPr/>
        </p:nvSpPr>
        <p:spPr>
          <a:xfrm>
            <a:off x="2133600" y="4343400"/>
            <a:ext cx="2514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3200" b="1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当分母的值</a:t>
            </a:r>
            <a:endParaRPr lang="zh-CN" altLang="en-US" sz="3200" b="1" dirty="0">
              <a:solidFill>
                <a:srgbClr val="000099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4518" name="Rectangle 6"/>
          <p:cNvSpPr/>
          <p:nvPr/>
        </p:nvSpPr>
        <p:spPr>
          <a:xfrm>
            <a:off x="4342130" y="4343400"/>
            <a:ext cx="46761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为零时</a:t>
            </a:r>
            <a:r>
              <a:rPr lang="en-US" altLang="zh-CN" sz="32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3200" b="1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分式就没有意义</a:t>
            </a:r>
            <a:r>
              <a:rPr lang="en-US" altLang="zh-CN" sz="32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3200" b="1">
              <a:solidFill>
                <a:srgbClr val="000099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7170" name="Object 8"/>
          <p:cNvGraphicFramePr/>
          <p:nvPr>
            <p:ph sz="half" idx="1"/>
          </p:nvPr>
        </p:nvGraphicFramePr>
        <p:xfrm>
          <a:off x="3581400" y="2133600"/>
          <a:ext cx="6302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" r:id="rId1" imgW="332740" imgH="396875" progId="Equation.3">
                  <p:embed/>
                </p:oleObj>
              </mc:Choice>
              <mc:Fallback>
                <p:oleObj name="" r:id="rId1" imgW="332740" imgH="396875" progId="Equation.3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581400" y="2133600"/>
                        <a:ext cx="630238" cy="6254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9"/>
          <p:cNvGraphicFramePr/>
          <p:nvPr/>
        </p:nvGraphicFramePr>
        <p:xfrm>
          <a:off x="3603625" y="2851150"/>
          <a:ext cx="7572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" r:id="rId3" imgW="358140" imgH="396875" progId="Equation.3">
                  <p:embed/>
                </p:oleObj>
              </mc:Choice>
              <mc:Fallback>
                <p:oleObj name="" r:id="rId3" imgW="358140" imgH="396875" progId="Equation.3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3625" y="2851150"/>
                        <a:ext cx="757238" cy="838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5" name="表格 7184"/>
          <p:cNvGraphicFramePr/>
          <p:nvPr/>
        </p:nvGraphicFramePr>
        <p:xfrm>
          <a:off x="3429000" y="1447800"/>
          <a:ext cx="5867400" cy="2263775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77900"/>
                <a:gridCol w="977900"/>
                <a:gridCol w="977900"/>
                <a:gridCol w="977900"/>
              </a:tblGrid>
              <a:tr h="518160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/>
                        <a:t>x</a:t>
                      </a:r>
                      <a:endParaRPr lang="en-US" alt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/>
                        <a:t>-2</a:t>
                      </a:r>
                      <a:endParaRPr lang="en-US" alt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/>
                        <a:t>-1</a:t>
                      </a:r>
                      <a:endParaRPr lang="en-US" alt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395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220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15" name="Text Box 40"/>
          <p:cNvSpPr txBox="1"/>
          <p:nvPr/>
        </p:nvSpPr>
        <p:spPr>
          <a:xfrm>
            <a:off x="2057400" y="990600"/>
            <a:ext cx="122428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dirty="0">
                <a:latin typeface="Arial" panose="020B0604020202020204" pitchFamily="34" charset="0"/>
              </a:rPr>
              <a:t>填表</a:t>
            </a:r>
            <a:r>
              <a:rPr lang="en-US" altLang="zh-CN" sz="3600">
                <a:latin typeface="Arial" panose="020B0604020202020204" pitchFamily="34" charset="0"/>
              </a:rPr>
              <a:t>:</a:t>
            </a:r>
            <a:endParaRPr lang="en-US" altLang="zh-CN" sz="3600">
              <a:latin typeface="Arial" panose="020B0604020202020204" pitchFamily="34" charset="0"/>
            </a:endParaRPr>
          </a:p>
        </p:txBody>
      </p:sp>
      <p:graphicFrame>
        <p:nvGraphicFramePr>
          <p:cNvPr id="64553" name="Object 41"/>
          <p:cNvGraphicFramePr/>
          <p:nvPr/>
        </p:nvGraphicFramePr>
        <p:xfrm>
          <a:off x="4572000" y="1981200"/>
          <a:ext cx="609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" r:id="rId5" imgW="152400" imgH="393065" progId="Equation.3">
                  <p:embed/>
                </p:oleObj>
              </mc:Choice>
              <mc:Fallback>
                <p:oleObj name="" r:id="rId5" imgW="152400" imgH="393065" progId="Equation.3">
                  <p:embed/>
                  <p:pic>
                    <p:nvPicPr>
                      <p:cNvPr id="0" name="图片 310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0" y="1981200"/>
                        <a:ext cx="609600" cy="762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54" name="Object 42"/>
          <p:cNvGraphicFramePr/>
          <p:nvPr/>
        </p:nvGraphicFramePr>
        <p:xfrm>
          <a:off x="5627688" y="2089150"/>
          <a:ext cx="4540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" r:id="rId7" imgW="128905" imgH="180340" progId="Equation.3">
                  <p:embed/>
                </p:oleObj>
              </mc:Choice>
              <mc:Fallback>
                <p:oleObj name="" r:id="rId7" imgW="128905" imgH="180340" progId="Equation.3">
                  <p:embed/>
                  <p:pic>
                    <p:nvPicPr>
                      <p:cNvPr id="0" name="图片 31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27688" y="2089150"/>
                        <a:ext cx="454025" cy="635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55" name="Text Box 43"/>
          <p:cNvSpPr txBox="1"/>
          <p:nvPr/>
        </p:nvSpPr>
        <p:spPr>
          <a:xfrm>
            <a:off x="6292850" y="2165350"/>
            <a:ext cx="13271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无意义</a:t>
            </a:r>
            <a:endParaRPr lang="zh-CN" altLang="en-US" sz="24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4556" name="Object 44"/>
          <p:cNvGraphicFramePr/>
          <p:nvPr/>
        </p:nvGraphicFramePr>
        <p:xfrm>
          <a:off x="7620000" y="2165350"/>
          <a:ext cx="3508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" r:id="rId9" imgW="127000" imgH="164465" progId="Equation.3">
                  <p:embed/>
                </p:oleObj>
              </mc:Choice>
              <mc:Fallback>
                <p:oleObj name="" r:id="rId9" imgW="127000" imgH="164465" progId="Equation.3">
                  <p:embed/>
                  <p:pic>
                    <p:nvPicPr>
                      <p:cNvPr id="0" name="图片 310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20000" y="2165350"/>
                        <a:ext cx="350838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57" name="Object 45"/>
          <p:cNvGraphicFramePr/>
          <p:nvPr/>
        </p:nvGraphicFramePr>
        <p:xfrm>
          <a:off x="8534400" y="2089150"/>
          <a:ext cx="533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" r:id="rId11" imgW="152400" imgH="393065" progId="Equation.3">
                  <p:embed/>
                </p:oleObj>
              </mc:Choice>
              <mc:Fallback>
                <p:oleObj name="" r:id="rId11" imgW="152400" imgH="393065" progId="Equation.3">
                  <p:embed/>
                  <p:pic>
                    <p:nvPicPr>
                      <p:cNvPr id="0" name="图片 310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534400" y="2089150"/>
                        <a:ext cx="533400" cy="762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58" name="Object 46"/>
          <p:cNvGraphicFramePr/>
          <p:nvPr/>
        </p:nvGraphicFramePr>
        <p:xfrm>
          <a:off x="4648200" y="3048000"/>
          <a:ext cx="4111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13" imgW="128905" imgH="167640" progId="Equation.3">
                  <p:embed/>
                </p:oleObj>
              </mc:Choice>
              <mc:Fallback>
                <p:oleObj name="" r:id="rId13" imgW="128905" imgH="167640" progId="Equation.3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48200" y="3048000"/>
                        <a:ext cx="411163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59" name="Text Box 47"/>
          <p:cNvSpPr txBox="1"/>
          <p:nvPr/>
        </p:nvSpPr>
        <p:spPr>
          <a:xfrm>
            <a:off x="5257800" y="3124200"/>
            <a:ext cx="11010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无意义</a:t>
            </a:r>
            <a:endParaRPr lang="zh-CN" altLang="en-US" sz="24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4560" name="Object 48"/>
          <p:cNvGraphicFramePr/>
          <p:nvPr/>
        </p:nvGraphicFramePr>
        <p:xfrm>
          <a:off x="6553200" y="3079750"/>
          <a:ext cx="4429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" r:id="rId15" imgW="231140" imgH="167005" progId="Equation.3">
                  <p:embed/>
                </p:oleObj>
              </mc:Choice>
              <mc:Fallback>
                <p:oleObj name="" r:id="rId15" imgW="231140" imgH="167005" progId="Equation.3">
                  <p:embed/>
                  <p:pic>
                    <p:nvPicPr>
                      <p:cNvPr id="0" name="图片 310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553200" y="3079750"/>
                        <a:ext cx="442913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61" name="Object 49"/>
          <p:cNvGraphicFramePr/>
          <p:nvPr/>
        </p:nvGraphicFramePr>
        <p:xfrm>
          <a:off x="7486650" y="2851150"/>
          <a:ext cx="590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" r:id="rId17" imgW="255905" imgH="396875" progId="Equation.3">
                  <p:embed/>
                </p:oleObj>
              </mc:Choice>
              <mc:Fallback>
                <p:oleObj name="" r:id="rId17" imgW="255905" imgH="396875" progId="Equation.3">
                  <p:embed/>
                  <p:pic>
                    <p:nvPicPr>
                      <p:cNvPr id="0" name="图片 310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486650" y="2851150"/>
                        <a:ext cx="590550" cy="914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62" name="Object 50"/>
          <p:cNvGraphicFramePr/>
          <p:nvPr/>
        </p:nvGraphicFramePr>
        <p:xfrm>
          <a:off x="8610600" y="2978150"/>
          <a:ext cx="4540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" r:id="rId19" imgW="128905" imgH="180340" progId="Equation.3">
                  <p:embed/>
                </p:oleObj>
              </mc:Choice>
              <mc:Fallback>
                <p:oleObj name="" r:id="rId19" imgW="128905" imgH="180340" progId="Equation.3">
                  <p:embed/>
                  <p:pic>
                    <p:nvPicPr>
                      <p:cNvPr id="0" name="图片 31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610600" y="2978150"/>
                        <a:ext cx="454025" cy="635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63" name="Text Box 51"/>
          <p:cNvSpPr txBox="1"/>
          <p:nvPr/>
        </p:nvSpPr>
        <p:spPr>
          <a:xfrm>
            <a:off x="2283937" y="4876800"/>
            <a:ext cx="651446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反之</a:t>
            </a:r>
            <a:r>
              <a:rPr lang="en-US" altLang="zh-CN" sz="32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3200" b="1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当分母不为零时</a:t>
            </a:r>
            <a:r>
              <a:rPr lang="en-US" altLang="zh-CN" sz="32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3200" b="1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分式有意义</a:t>
            </a:r>
            <a:r>
              <a:rPr lang="en-US" altLang="zh-CN" sz="32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3200" b="1">
              <a:solidFill>
                <a:srgbClr val="000099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4564" name="Rectangle 52"/>
          <p:cNvSpPr/>
          <p:nvPr/>
        </p:nvSpPr>
        <p:spPr>
          <a:xfrm>
            <a:off x="1524000" y="5791200"/>
            <a:ext cx="8915400" cy="6096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3200" b="1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二</a:t>
            </a:r>
            <a:r>
              <a:rPr lang="en-US" altLang="zh-CN" sz="32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3200" b="1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分式值为零的条件</a:t>
            </a:r>
            <a:r>
              <a:rPr lang="en-US" altLang="zh-CN" sz="32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en-US" altLang="en-US" sz="32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①</a:t>
            </a:r>
            <a:r>
              <a:rPr lang="zh-CN" altLang="en-US" sz="3200" b="1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分子为零 ②分母不为零</a:t>
            </a:r>
            <a:endParaRPr lang="zh-CN" altLang="en-US" sz="3200" b="1" dirty="0">
              <a:solidFill>
                <a:srgbClr val="000099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220" name="WordArt 53"/>
          <p:cNvSpPr/>
          <p:nvPr/>
        </p:nvSpPr>
        <p:spPr>
          <a:xfrm>
            <a:off x="1828800" y="152400"/>
            <a:ext cx="3200400" cy="762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二、进一步认识分式</a:t>
            </a:r>
            <a:endParaRPr lang="zh-CN" altLang="en-US" sz="3600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9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4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4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ldLvl="0" animBg="1"/>
      <p:bldP spid="64516" grpId="0"/>
      <p:bldP spid="64517" grpId="0"/>
      <p:bldP spid="64518" grpId="0"/>
      <p:bldP spid="64555" grpId="0"/>
      <p:bldP spid="64559" grpId="0"/>
      <p:bldP spid="64563" grpId="0"/>
      <p:bldP spid="64564" grpId="0" bldLvl="0" animBg="1"/>
    </p:bldLst>
  </p:timing>
</p:sld>
</file>

<file path=ppt/theme/theme1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古瓶荷花">
  <a:themeElements>
    <a:clrScheme name="古瓶荷花 1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E"/>
      </a:accent4>
      <a:accent5>
        <a:srgbClr val="E2F4FF"/>
      </a:accent5>
      <a:accent6>
        <a:srgbClr val="2D8AE7"/>
      </a:accent6>
      <a:hlink>
        <a:srgbClr val="CC0066"/>
      </a:hlink>
      <a:folHlink>
        <a:srgbClr val="7D7DA9"/>
      </a:folHlink>
    </a:clrScheme>
    <a:fontScheme name="古瓶荷花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2143</Words>
  <Application>WPS 演示</Application>
  <PresentationFormat>在屏幕上显示</PresentationFormat>
  <Paragraphs>274</Paragraphs>
  <Slides>26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79</vt:i4>
      </vt:variant>
      <vt:variant>
        <vt:lpstr>幻灯片标题</vt:lpstr>
      </vt:variant>
      <vt:variant>
        <vt:i4>26</vt:i4>
      </vt:variant>
    </vt:vector>
  </HeadingPairs>
  <TitlesOfParts>
    <vt:vector size="120" baseType="lpstr">
      <vt:lpstr>Arial</vt:lpstr>
      <vt:lpstr>宋体</vt:lpstr>
      <vt:lpstr>Wingdings</vt:lpstr>
      <vt:lpstr>Times New Roman</vt:lpstr>
      <vt:lpstr>Arial Black</vt:lpstr>
      <vt:lpstr>楷体_GB2312</vt:lpstr>
      <vt:lpstr>新宋体</vt:lpstr>
      <vt:lpstr>方正舒体</vt:lpstr>
      <vt:lpstr>华文行楷</vt:lpstr>
      <vt:lpstr>华文新魏</vt:lpstr>
      <vt:lpstr>微软雅黑</vt:lpstr>
      <vt:lpstr>Arial Unicode MS</vt:lpstr>
      <vt:lpstr>华文中宋</vt:lpstr>
      <vt:lpstr>Studio</vt:lpstr>
      <vt:lpstr>古瓶荷花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与之语</cp:lastModifiedBy>
  <cp:revision>101</cp:revision>
  <dcterms:created xsi:type="dcterms:W3CDTF">2025-04-08T02:19:00Z</dcterms:created>
  <dcterms:modified xsi:type="dcterms:W3CDTF">2025-04-10T03:22:25Z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2052-12.1.0.20305</vt:lpwstr>
  </property>
  <property fmtid="{D5CDD505-2E9C-101B-9397-08002B2CF9AE}" pid="4" name="ICV">
    <vt:lpwstr>016BA80BC48E40B3A86E2AC58284450E_13</vt:lpwstr>
  </property>
</Properties>
</file>