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99" r:id="rId4"/>
    <p:sldId id="279" r:id="rId5"/>
    <p:sldId id="258" r:id="rId6"/>
    <p:sldId id="267" r:id="rId7"/>
    <p:sldId id="276" r:id="rId8"/>
    <p:sldId id="270" r:id="rId9"/>
    <p:sldId id="266" r:id="rId10"/>
    <p:sldId id="268" r:id="rId11"/>
    <p:sldId id="284" r:id="rId12"/>
    <p:sldId id="280" r:id="rId13"/>
    <p:sldId id="274" r:id="rId14"/>
    <p:sldId id="277" r:id="rId15"/>
    <p:sldId id="259" r:id="rId16"/>
    <p:sldId id="300" r:id="rId17"/>
    <p:sldId id="283" r:id="rId18"/>
    <p:sldId id="272" r:id="rId19"/>
    <p:sldId id="273" r:id="rId20"/>
    <p:sldId id="271" r:id="rId21"/>
    <p:sldId id="261" r:id="rId22"/>
    <p:sldId id="265" r:id="rId23"/>
    <p:sldId id="264" r:id="rId24"/>
    <p:sldId id="260" r:id="rId25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9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3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DA1C3-141C-41AE-B407-789A4ADD1C87}" type="datetimeFigureOut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51F77-D739-4EBB-9056-01E8D87FF7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153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57" y="1122396"/>
            <a:ext cx="6858340" cy="2387671"/>
          </a:xfrm>
        </p:spPr>
        <p:txBody>
          <a:bodyPr anchor="b"/>
          <a:lstStyle>
            <a:lvl1pPr algn="ctr">
              <a:defRPr sz="599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57" y="3602145"/>
            <a:ext cx="6858340" cy="165581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1995"/>
            </a:lvl2pPr>
            <a:lvl3pPr marL="915035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81" y="365136"/>
            <a:ext cx="7887091" cy="581201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34"/>
          <p:cNvSpPr/>
          <p:nvPr userDrawn="1"/>
        </p:nvSpPr>
        <p:spPr>
          <a:xfrm>
            <a:off x="-6985" y="379730"/>
            <a:ext cx="6628130" cy="76200"/>
          </a:xfrm>
          <a:custGeom>
            <a:avLst/>
            <a:gdLst>
              <a:gd name="connsiteX0" fmla="*/ 0 w 8821621"/>
              <a:gd name="connsiteY0" fmla="*/ 0 h 98038"/>
              <a:gd name="connsiteX1" fmla="*/ 8723583 w 8821621"/>
              <a:gd name="connsiteY1" fmla="*/ 0 h 98038"/>
              <a:gd name="connsiteX2" fmla="*/ 8821621 w 8821621"/>
              <a:gd name="connsiteY2" fmla="*/ 98038 h 98038"/>
              <a:gd name="connsiteX3" fmla="*/ 0 w 8821621"/>
              <a:gd name="connsiteY3" fmla="*/ 98038 h 98038"/>
              <a:gd name="connsiteX4" fmla="*/ 0 w 8821621"/>
              <a:gd name="connsiteY4" fmla="*/ 0 h 9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1621" h="98038">
                <a:moveTo>
                  <a:pt x="0" y="0"/>
                </a:moveTo>
                <a:lnTo>
                  <a:pt x="8723583" y="0"/>
                </a:lnTo>
                <a:lnTo>
                  <a:pt x="8821621" y="98038"/>
                </a:lnTo>
                <a:lnTo>
                  <a:pt x="0" y="98038"/>
                </a:lnTo>
                <a:lnTo>
                  <a:pt x="0" y="0"/>
                </a:lnTo>
                <a:close/>
              </a:path>
            </a:pathLst>
          </a:custGeom>
          <a:solidFill>
            <a:srgbClr val="60980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4" name="任意多边形 35"/>
          <p:cNvSpPr/>
          <p:nvPr userDrawn="1"/>
        </p:nvSpPr>
        <p:spPr>
          <a:xfrm>
            <a:off x="8314223" y="379758"/>
            <a:ext cx="834541" cy="73542"/>
          </a:xfrm>
          <a:custGeom>
            <a:avLst/>
            <a:gdLst>
              <a:gd name="connsiteX0" fmla="*/ 98038 w 1112721"/>
              <a:gd name="connsiteY0" fmla="*/ 0 h 98038"/>
              <a:gd name="connsiteX1" fmla="*/ 1112721 w 1112721"/>
              <a:gd name="connsiteY1" fmla="*/ 0 h 98038"/>
              <a:gd name="connsiteX2" fmla="*/ 1112721 w 1112721"/>
              <a:gd name="connsiteY2" fmla="*/ 98038 h 98038"/>
              <a:gd name="connsiteX3" fmla="*/ 0 w 1112721"/>
              <a:gd name="connsiteY3" fmla="*/ 98038 h 98038"/>
              <a:gd name="connsiteX4" fmla="*/ 98038 w 1112721"/>
              <a:gd name="connsiteY4" fmla="*/ 0 h 9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2721" h="98038">
                <a:moveTo>
                  <a:pt x="98038" y="0"/>
                </a:moveTo>
                <a:lnTo>
                  <a:pt x="1112721" y="0"/>
                </a:lnTo>
                <a:lnTo>
                  <a:pt x="1112721" y="98038"/>
                </a:lnTo>
                <a:lnTo>
                  <a:pt x="0" y="98038"/>
                </a:lnTo>
                <a:lnTo>
                  <a:pt x="98038" y="0"/>
                </a:lnTo>
                <a:close/>
              </a:path>
            </a:pathLst>
          </a:custGeom>
          <a:solidFill>
            <a:srgbClr val="60980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5" kern="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5" name="任意多边形 36"/>
          <p:cNvSpPr/>
          <p:nvPr userDrawn="1"/>
        </p:nvSpPr>
        <p:spPr>
          <a:xfrm>
            <a:off x="6620343" y="453299"/>
            <a:ext cx="1693244" cy="30655"/>
          </a:xfrm>
          <a:custGeom>
            <a:avLst/>
            <a:gdLst>
              <a:gd name="connsiteX0" fmla="*/ 0 w 2257658"/>
              <a:gd name="connsiteY0" fmla="*/ 0 h 40866"/>
              <a:gd name="connsiteX1" fmla="*/ 2257658 w 2257658"/>
              <a:gd name="connsiteY1" fmla="*/ 0 h 40866"/>
              <a:gd name="connsiteX2" fmla="*/ 2216792 w 2257658"/>
              <a:gd name="connsiteY2" fmla="*/ 40866 h 40866"/>
              <a:gd name="connsiteX3" fmla="*/ 40866 w 2257658"/>
              <a:gd name="connsiteY3" fmla="*/ 40866 h 40866"/>
              <a:gd name="connsiteX4" fmla="*/ 0 w 2257658"/>
              <a:gd name="connsiteY4" fmla="*/ 0 h 4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658" h="40866">
                <a:moveTo>
                  <a:pt x="0" y="0"/>
                </a:moveTo>
                <a:lnTo>
                  <a:pt x="2257658" y="0"/>
                </a:lnTo>
                <a:lnTo>
                  <a:pt x="2216792" y="40866"/>
                </a:lnTo>
                <a:lnTo>
                  <a:pt x="40866" y="40866"/>
                </a:lnTo>
                <a:lnTo>
                  <a:pt x="0" y="0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6" name="直角三角形 15"/>
          <p:cNvSpPr/>
          <p:nvPr userDrawn="1"/>
        </p:nvSpPr>
        <p:spPr>
          <a:xfrm>
            <a:off x="-6350" y="33020"/>
            <a:ext cx="334010" cy="346710"/>
          </a:xfrm>
          <a:prstGeom prst="rtTriangle">
            <a:avLst/>
          </a:prstGeom>
          <a:solidFill>
            <a:srgbClr val="60980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5" kern="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1131570" y="74308"/>
            <a:ext cx="387350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/>
              <a:t>21</a:t>
            </a:r>
            <a:r>
              <a:rPr lang="zh-CN" altLang="en-US" sz="1000"/>
              <a:t>世纪教育网（</a:t>
            </a:r>
            <a:r>
              <a:rPr lang="en-US" altLang="zh-CN" sz="1000"/>
              <a:t>www.21cnjy.com</a:t>
            </a:r>
            <a:r>
              <a:rPr lang="zh-CN" altLang="en-US" sz="1000"/>
              <a:t>）全国最大的中小学教育资源网站</a:t>
            </a:r>
          </a:p>
        </p:txBody>
      </p:sp>
      <p:pic>
        <p:nvPicPr>
          <p:cNvPr id="12" name="图片 11" descr="21世纪教育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13220" y="33655"/>
            <a:ext cx="1508125" cy="365125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-13970" y="6488430"/>
            <a:ext cx="9168130" cy="375285"/>
          </a:xfrm>
          <a:prstGeom prst="rect">
            <a:avLst/>
          </a:prstGeom>
          <a:solidFill>
            <a:srgbClr val="60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358140" y="6515949"/>
            <a:ext cx="172529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</a:rPr>
              <a:t>版权所有   盗版必究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327720" y="27836"/>
            <a:ext cx="646331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609801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00" dirty="0" smtClean="0">
                <a:solidFill>
                  <a:srgbClr val="60980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精品</a:t>
            </a: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5861050" y="6522720"/>
            <a:ext cx="2959100" cy="304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+mn-ea"/>
              </a:rPr>
              <a:t>上</a:t>
            </a:r>
            <a:r>
              <a:rPr lang="en-US" altLang="zh-CN" sz="1400">
                <a:solidFill>
                  <a:schemeClr val="bg1"/>
                </a:solidFill>
                <a:latin typeface="+mn-ea"/>
              </a:rPr>
              <a:t>21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世纪教育网   下精品教学资源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18" y="1709789"/>
            <a:ext cx="7887091" cy="2852822"/>
          </a:xfrm>
        </p:spPr>
        <p:txBody>
          <a:bodyPr anchor="b"/>
          <a:lstStyle>
            <a:lvl1pPr>
              <a:defRPr sz="599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18" y="4589600"/>
            <a:ext cx="7887091" cy="150023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5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8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81" y="1825679"/>
            <a:ext cx="3886393" cy="435146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379" y="1825679"/>
            <a:ext cx="3886393" cy="435146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72" y="365136"/>
            <a:ext cx="7887091" cy="132560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125" y="1778491"/>
            <a:ext cx="3655362" cy="823937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5035" indent="0">
              <a:buNone/>
              <a:defRPr sz="1995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835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125" y="2665458"/>
            <a:ext cx="3655362" cy="352438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936" y="1778491"/>
            <a:ext cx="3673364" cy="823937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5035" indent="0">
              <a:buNone/>
              <a:defRPr sz="1995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835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936" y="2665458"/>
            <a:ext cx="3673364" cy="352438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72" y="457214"/>
            <a:ext cx="3124167" cy="1600248"/>
          </a:xfrm>
        </p:spPr>
        <p:txBody>
          <a:bodyPr anchor="b"/>
          <a:lstStyle>
            <a:lvl1pPr>
              <a:defRPr sz="320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584" y="457215"/>
            <a:ext cx="4629379" cy="5404011"/>
          </a:xfrm>
        </p:spPr>
        <p:txBody>
          <a:bodyPr/>
          <a:lstStyle>
            <a:lvl1pPr marL="0" indent="0">
              <a:buNone/>
              <a:defRPr sz="3205"/>
            </a:lvl1pPr>
            <a:lvl2pPr marL="457200" indent="0">
              <a:buNone/>
              <a:defRPr sz="2800"/>
            </a:lvl2pPr>
            <a:lvl3pPr marL="915035" indent="0">
              <a:buNone/>
              <a:defRPr sz="2400"/>
            </a:lvl3pPr>
            <a:lvl4pPr marL="1371600" indent="0">
              <a:buNone/>
              <a:defRPr sz="1995"/>
            </a:lvl4pPr>
            <a:lvl5pPr marL="1828800" indent="0">
              <a:buNone/>
              <a:defRPr sz="1995"/>
            </a:lvl5pPr>
            <a:lvl6pPr marL="2286000" indent="0">
              <a:buNone/>
              <a:defRPr sz="1995"/>
            </a:lvl6pPr>
            <a:lvl7pPr marL="2743835" indent="0">
              <a:buNone/>
              <a:defRPr sz="1995"/>
            </a:lvl7pPr>
            <a:lvl8pPr marL="3200400" indent="0">
              <a:buNone/>
              <a:defRPr sz="1995"/>
            </a:lvl8pPr>
            <a:lvl9pPr marL="3657600" indent="0">
              <a:buNone/>
              <a:defRPr sz="199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72" y="2057461"/>
            <a:ext cx="3124167" cy="3811701"/>
          </a:xfrm>
        </p:spPr>
        <p:txBody>
          <a:bodyPr/>
          <a:lstStyle>
            <a:lvl1pPr marL="0" indent="0">
              <a:buNone/>
              <a:defRPr sz="1995"/>
            </a:lvl1pPr>
            <a:lvl2pPr marL="457200" indent="0">
              <a:buNone/>
              <a:defRPr sz="1800"/>
            </a:lvl2pPr>
            <a:lvl3pPr marL="915035" indent="0">
              <a:buNone/>
              <a:defRPr sz="1600"/>
            </a:lvl3pPr>
            <a:lvl4pPr marL="1371600" indent="0">
              <a:buNone/>
              <a:defRPr sz="1395"/>
            </a:lvl4pPr>
            <a:lvl5pPr marL="1828800" indent="0">
              <a:buNone/>
              <a:defRPr sz="1395"/>
            </a:lvl5pPr>
            <a:lvl6pPr marL="2286000" indent="0">
              <a:buNone/>
              <a:defRPr sz="1395"/>
            </a:lvl6pPr>
            <a:lvl7pPr marL="2743835" indent="0">
              <a:buNone/>
              <a:defRPr sz="1395"/>
            </a:lvl7pPr>
            <a:lvl8pPr marL="3200400" indent="0">
              <a:buNone/>
              <a:defRPr sz="1395"/>
            </a:lvl8pPr>
            <a:lvl9pPr marL="3657600" indent="0">
              <a:buNone/>
              <a:defRPr sz="139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999" y="365136"/>
            <a:ext cx="1971773" cy="581201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81" y="365136"/>
            <a:ext cx="5801013" cy="581201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81" y="365136"/>
            <a:ext cx="7887091" cy="1325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81" y="1825679"/>
            <a:ext cx="7887091" cy="4351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81" y="6356539"/>
            <a:ext cx="2057502" cy="365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100" y="6356539"/>
            <a:ext cx="3086253" cy="365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270" y="6356539"/>
            <a:ext cx="2057502" cy="365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503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7330" algn="l" defTabSz="91503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733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733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733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733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733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733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733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733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5035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png"/><Relationship Id="rId5" Type="http://schemas.openxmlformats.org/officeDocument/2006/relationships/tags" Target="../tags/tag5.xml"/><Relationship Id="rId10" Type="http://schemas.openxmlformats.org/officeDocument/2006/relationships/image" Target="../media/image1.png"/><Relationship Id="rId4" Type="http://schemas.openxmlformats.org/officeDocument/2006/relationships/tags" Target="../tags/tag4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21cnjy.com/zhaoshan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图片 6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5875" y="635"/>
            <a:ext cx="9159875" cy="6045835"/>
          </a:xfrm>
          <a:prstGeom prst="rect">
            <a:avLst/>
          </a:prstGeom>
        </p:spPr>
      </p:pic>
      <p:sp>
        <p:nvSpPr>
          <p:cNvPr id="16" name="矩形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15875" y="4191000"/>
            <a:ext cx="9159875" cy="2670810"/>
          </a:xfrm>
          <a:prstGeom prst="rect">
            <a:avLst/>
          </a:prstGeom>
          <a:solidFill>
            <a:srgbClr val="60980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35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矩形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15875" y="3839845"/>
            <a:ext cx="9159875" cy="35750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" name="文本框 1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67059" y="4693155"/>
            <a:ext cx="56714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一次函数</a:t>
            </a:r>
            <a:endParaRPr lang="en-US" altLang="zh-CN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26526" y="6203853"/>
            <a:ext cx="29213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浙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教版    八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年级上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4" name="图片 23" descr="F:\王必杰\21\VI手册\VI应用\落地模板文件\logo\21世纪教育logo.png21世纪教育logo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199588" y="152851"/>
            <a:ext cx="1692275" cy="409476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92473" y="3872530"/>
            <a:ext cx="6969600" cy="28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 dirty="0"/>
              <a:t>21</a:t>
            </a:r>
            <a:r>
              <a:rPr lang="zh-CN" altLang="en-US" sz="1200" dirty="0"/>
              <a:t>世纪教育网（</a:t>
            </a:r>
            <a:r>
              <a:rPr lang="en-US" altLang="zh-CN" sz="1200" dirty="0"/>
              <a:t>www.21cnjy.com)</a:t>
            </a:r>
            <a:r>
              <a:rPr lang="zh-CN" altLang="en-US" sz="1200" dirty="0" smtClean="0"/>
              <a:t>全国领先的中小学教育资源及组卷应用平台</a:t>
            </a:r>
            <a:endParaRPr lang="zh-CN" altLang="en-US" sz="1200" dirty="0"/>
          </a:p>
        </p:txBody>
      </p:sp>
      <p:pic>
        <p:nvPicPr>
          <p:cNvPr id="89" name="Picture 4" descr="卡通遨游太空汇报模板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20"/>
          <a:stretch>
            <a:fillRect/>
          </a:stretch>
        </p:blipFill>
        <p:spPr bwMode="auto">
          <a:xfrm>
            <a:off x="2088367" y="2929822"/>
            <a:ext cx="4967266" cy="9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Freeform 7"/>
          <p:cNvSpPr/>
          <p:nvPr/>
        </p:nvSpPr>
        <p:spPr bwMode="auto">
          <a:xfrm>
            <a:off x="1096416" y="1479672"/>
            <a:ext cx="517525" cy="198438"/>
          </a:xfrm>
          <a:custGeom>
            <a:avLst/>
            <a:gdLst>
              <a:gd name="T0" fmla="*/ 159 w 162"/>
              <a:gd name="T1" fmla="*/ 62 h 62"/>
              <a:gd name="T2" fmla="*/ 161 w 162"/>
              <a:gd name="T3" fmla="*/ 54 h 62"/>
              <a:gd name="T4" fmla="*/ 137 w 162"/>
              <a:gd name="T5" fmla="*/ 26 h 62"/>
              <a:gd name="T6" fmla="*/ 121 w 162"/>
              <a:gd name="T7" fmla="*/ 30 h 62"/>
              <a:gd name="T8" fmla="*/ 121 w 162"/>
              <a:gd name="T9" fmla="*/ 28 h 62"/>
              <a:gd name="T10" fmla="*/ 121 w 162"/>
              <a:gd name="T11" fmla="*/ 27 h 62"/>
              <a:gd name="T12" fmla="*/ 121 w 162"/>
              <a:gd name="T13" fmla="*/ 22 h 62"/>
              <a:gd name="T14" fmla="*/ 119 w 162"/>
              <a:gd name="T15" fmla="*/ 16 h 62"/>
              <a:gd name="T16" fmla="*/ 118 w 162"/>
              <a:gd name="T17" fmla="*/ 15 h 62"/>
              <a:gd name="T18" fmla="*/ 118 w 162"/>
              <a:gd name="T19" fmla="*/ 15 h 62"/>
              <a:gd name="T20" fmla="*/ 118 w 162"/>
              <a:gd name="T21" fmla="*/ 15 h 62"/>
              <a:gd name="T22" fmla="*/ 115 w 162"/>
              <a:gd name="T23" fmla="*/ 9 h 62"/>
              <a:gd name="T24" fmla="*/ 109 w 162"/>
              <a:gd name="T25" fmla="*/ 5 h 62"/>
              <a:gd name="T26" fmla="*/ 97 w 162"/>
              <a:gd name="T27" fmla="*/ 0 h 62"/>
              <a:gd name="T28" fmla="*/ 83 w 162"/>
              <a:gd name="T29" fmla="*/ 3 h 62"/>
              <a:gd name="T30" fmla="*/ 73 w 162"/>
              <a:gd name="T31" fmla="*/ 12 h 62"/>
              <a:gd name="T32" fmla="*/ 70 w 162"/>
              <a:gd name="T33" fmla="*/ 18 h 62"/>
              <a:gd name="T34" fmla="*/ 69 w 162"/>
              <a:gd name="T35" fmla="*/ 24 h 62"/>
              <a:gd name="T36" fmla="*/ 58 w 162"/>
              <a:gd name="T37" fmla="*/ 21 h 62"/>
              <a:gd name="T38" fmla="*/ 52 w 162"/>
              <a:gd name="T39" fmla="*/ 21 h 62"/>
              <a:gd name="T40" fmla="*/ 41 w 162"/>
              <a:gd name="T41" fmla="*/ 26 h 62"/>
              <a:gd name="T42" fmla="*/ 33 w 162"/>
              <a:gd name="T43" fmla="*/ 43 h 62"/>
              <a:gd name="T44" fmla="*/ 32 w 162"/>
              <a:gd name="T45" fmla="*/ 43 h 62"/>
              <a:gd name="T46" fmla="*/ 32 w 162"/>
              <a:gd name="T47" fmla="*/ 43 h 62"/>
              <a:gd name="T48" fmla="*/ 32 w 162"/>
              <a:gd name="T49" fmla="*/ 43 h 62"/>
              <a:gd name="T50" fmla="*/ 1 w 162"/>
              <a:gd name="T51" fmla="*/ 59 h 62"/>
              <a:gd name="T52" fmla="*/ 0 w 162"/>
              <a:gd name="T53" fmla="*/ 62 h 62"/>
              <a:gd name="T54" fmla="*/ 159 w 162"/>
              <a:gd name="T55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62" h="62">
                <a:moveTo>
                  <a:pt x="159" y="62"/>
                </a:moveTo>
                <a:cubicBezTo>
                  <a:pt x="160" y="59"/>
                  <a:pt x="161" y="57"/>
                  <a:pt x="161" y="54"/>
                </a:cubicBezTo>
                <a:cubicBezTo>
                  <a:pt x="162" y="40"/>
                  <a:pt x="151" y="26"/>
                  <a:pt x="137" y="26"/>
                </a:cubicBezTo>
                <a:cubicBezTo>
                  <a:pt x="131" y="26"/>
                  <a:pt x="125" y="27"/>
                  <a:pt x="121" y="30"/>
                </a:cubicBezTo>
                <a:cubicBezTo>
                  <a:pt x="121" y="30"/>
                  <a:pt x="121" y="29"/>
                  <a:pt x="121" y="28"/>
                </a:cubicBezTo>
                <a:cubicBezTo>
                  <a:pt x="121" y="28"/>
                  <a:pt x="121" y="27"/>
                  <a:pt x="121" y="27"/>
                </a:cubicBezTo>
                <a:cubicBezTo>
                  <a:pt x="121" y="25"/>
                  <a:pt x="121" y="24"/>
                  <a:pt x="121" y="22"/>
                </a:cubicBezTo>
                <a:cubicBezTo>
                  <a:pt x="120" y="20"/>
                  <a:pt x="120" y="18"/>
                  <a:pt x="119" y="16"/>
                </a:cubicBezTo>
                <a:cubicBezTo>
                  <a:pt x="119" y="16"/>
                  <a:pt x="119" y="15"/>
                  <a:pt x="118" y="15"/>
                </a:cubicBezTo>
                <a:cubicBezTo>
                  <a:pt x="118" y="15"/>
                  <a:pt x="118" y="15"/>
                  <a:pt x="118" y="15"/>
                </a:cubicBezTo>
                <a:cubicBezTo>
                  <a:pt x="118" y="15"/>
                  <a:pt x="118" y="15"/>
                  <a:pt x="118" y="15"/>
                </a:cubicBezTo>
                <a:cubicBezTo>
                  <a:pt x="118" y="13"/>
                  <a:pt x="117" y="12"/>
                  <a:pt x="115" y="9"/>
                </a:cubicBezTo>
                <a:cubicBezTo>
                  <a:pt x="113" y="7"/>
                  <a:pt x="111" y="6"/>
                  <a:pt x="109" y="5"/>
                </a:cubicBezTo>
                <a:cubicBezTo>
                  <a:pt x="106" y="2"/>
                  <a:pt x="101" y="1"/>
                  <a:pt x="97" y="0"/>
                </a:cubicBezTo>
                <a:cubicBezTo>
                  <a:pt x="92" y="0"/>
                  <a:pt x="88" y="1"/>
                  <a:pt x="83" y="3"/>
                </a:cubicBezTo>
                <a:cubicBezTo>
                  <a:pt x="79" y="5"/>
                  <a:pt x="76" y="8"/>
                  <a:pt x="73" y="12"/>
                </a:cubicBezTo>
                <a:cubicBezTo>
                  <a:pt x="72" y="14"/>
                  <a:pt x="71" y="16"/>
                  <a:pt x="70" y="18"/>
                </a:cubicBezTo>
                <a:cubicBezTo>
                  <a:pt x="69" y="20"/>
                  <a:pt x="69" y="22"/>
                  <a:pt x="69" y="24"/>
                </a:cubicBezTo>
                <a:cubicBezTo>
                  <a:pt x="66" y="22"/>
                  <a:pt x="62" y="21"/>
                  <a:pt x="58" y="21"/>
                </a:cubicBezTo>
                <a:cubicBezTo>
                  <a:pt x="56" y="21"/>
                  <a:pt x="54" y="21"/>
                  <a:pt x="52" y="21"/>
                </a:cubicBezTo>
                <a:cubicBezTo>
                  <a:pt x="48" y="22"/>
                  <a:pt x="44" y="24"/>
                  <a:pt x="41" y="26"/>
                </a:cubicBezTo>
                <a:cubicBezTo>
                  <a:pt x="36" y="31"/>
                  <a:pt x="33" y="36"/>
                  <a:pt x="33" y="43"/>
                </a:cubicBezTo>
                <a:cubicBezTo>
                  <a:pt x="33" y="43"/>
                  <a:pt x="32" y="43"/>
                  <a:pt x="32" y="43"/>
                </a:cubicBezTo>
                <a:cubicBezTo>
                  <a:pt x="30" y="43"/>
                  <a:pt x="28" y="43"/>
                  <a:pt x="32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20" y="41"/>
                  <a:pt x="6" y="45"/>
                  <a:pt x="1" y="59"/>
                </a:cubicBezTo>
                <a:cubicBezTo>
                  <a:pt x="1" y="60"/>
                  <a:pt x="1" y="61"/>
                  <a:pt x="0" y="62"/>
                </a:cubicBezTo>
                <a:lnTo>
                  <a:pt x="159" y="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" name="Freeform 9"/>
          <p:cNvSpPr/>
          <p:nvPr/>
        </p:nvSpPr>
        <p:spPr bwMode="auto">
          <a:xfrm>
            <a:off x="7309504" y="3336917"/>
            <a:ext cx="865187" cy="328613"/>
          </a:xfrm>
          <a:custGeom>
            <a:avLst/>
            <a:gdLst>
              <a:gd name="T0" fmla="*/ 266 w 271"/>
              <a:gd name="T1" fmla="*/ 103 h 103"/>
              <a:gd name="T2" fmla="*/ 269 w 271"/>
              <a:gd name="T3" fmla="*/ 90 h 103"/>
              <a:gd name="T4" fmla="*/ 229 w 271"/>
              <a:gd name="T5" fmla="*/ 43 h 103"/>
              <a:gd name="T6" fmla="*/ 202 w 271"/>
              <a:gd name="T7" fmla="*/ 51 h 103"/>
              <a:gd name="T8" fmla="*/ 202 w 271"/>
              <a:gd name="T9" fmla="*/ 48 h 103"/>
              <a:gd name="T10" fmla="*/ 202 w 271"/>
              <a:gd name="T11" fmla="*/ 45 h 103"/>
              <a:gd name="T12" fmla="*/ 202 w 271"/>
              <a:gd name="T13" fmla="*/ 37 h 103"/>
              <a:gd name="T14" fmla="*/ 199 w 271"/>
              <a:gd name="T15" fmla="*/ 27 h 103"/>
              <a:gd name="T16" fmla="*/ 198 w 271"/>
              <a:gd name="T17" fmla="*/ 25 h 103"/>
              <a:gd name="T18" fmla="*/ 198 w 271"/>
              <a:gd name="T19" fmla="*/ 25 h 103"/>
              <a:gd name="T20" fmla="*/ 198 w 271"/>
              <a:gd name="T21" fmla="*/ 25 h 103"/>
              <a:gd name="T22" fmla="*/ 191 w 271"/>
              <a:gd name="T23" fmla="*/ 15 h 103"/>
              <a:gd name="T24" fmla="*/ 183 w 271"/>
              <a:gd name="T25" fmla="*/ 8 h 103"/>
              <a:gd name="T26" fmla="*/ 162 w 271"/>
              <a:gd name="T27" fmla="*/ 1 h 103"/>
              <a:gd name="T28" fmla="*/ 139 w 271"/>
              <a:gd name="T29" fmla="*/ 5 h 103"/>
              <a:gd name="T30" fmla="*/ 122 w 271"/>
              <a:gd name="T31" fmla="*/ 20 h 103"/>
              <a:gd name="T32" fmla="*/ 117 w 271"/>
              <a:gd name="T33" fmla="*/ 30 h 103"/>
              <a:gd name="T34" fmla="*/ 115 w 271"/>
              <a:gd name="T35" fmla="*/ 40 h 103"/>
              <a:gd name="T36" fmla="*/ 97 w 271"/>
              <a:gd name="T37" fmla="*/ 35 h 103"/>
              <a:gd name="T38" fmla="*/ 87 w 271"/>
              <a:gd name="T39" fmla="*/ 35 h 103"/>
              <a:gd name="T40" fmla="*/ 68 w 271"/>
              <a:gd name="T41" fmla="*/ 45 h 103"/>
              <a:gd name="T42" fmla="*/ 54 w 271"/>
              <a:gd name="T43" fmla="*/ 72 h 103"/>
              <a:gd name="T44" fmla="*/ 54 w 271"/>
              <a:gd name="T45" fmla="*/ 72 h 103"/>
              <a:gd name="T46" fmla="*/ 53 w 271"/>
              <a:gd name="T47" fmla="*/ 73 h 103"/>
              <a:gd name="T48" fmla="*/ 53 w 271"/>
              <a:gd name="T49" fmla="*/ 73 h 103"/>
              <a:gd name="T50" fmla="*/ 1 w 271"/>
              <a:gd name="T51" fmla="*/ 98 h 103"/>
              <a:gd name="T52" fmla="*/ 0 w 271"/>
              <a:gd name="T53" fmla="*/ 103 h 103"/>
              <a:gd name="T54" fmla="*/ 266 w 271"/>
              <a:gd name="T55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71" h="103">
                <a:moveTo>
                  <a:pt x="266" y="103"/>
                </a:moveTo>
                <a:cubicBezTo>
                  <a:pt x="268" y="99"/>
                  <a:pt x="269" y="95"/>
                  <a:pt x="269" y="90"/>
                </a:cubicBezTo>
                <a:cubicBezTo>
                  <a:pt x="271" y="68"/>
                  <a:pt x="253" y="43"/>
                  <a:pt x="229" y="43"/>
                </a:cubicBezTo>
                <a:cubicBezTo>
                  <a:pt x="219" y="43"/>
                  <a:pt x="210" y="46"/>
                  <a:pt x="202" y="51"/>
                </a:cubicBezTo>
                <a:cubicBezTo>
                  <a:pt x="202" y="50"/>
                  <a:pt x="202" y="49"/>
                  <a:pt x="202" y="48"/>
                </a:cubicBezTo>
                <a:cubicBezTo>
                  <a:pt x="202" y="47"/>
                  <a:pt x="202" y="46"/>
                  <a:pt x="202" y="45"/>
                </a:cubicBezTo>
                <a:cubicBezTo>
                  <a:pt x="203" y="43"/>
                  <a:pt x="202" y="40"/>
                  <a:pt x="202" y="37"/>
                </a:cubicBezTo>
                <a:cubicBezTo>
                  <a:pt x="201" y="33"/>
                  <a:pt x="200" y="30"/>
                  <a:pt x="199" y="27"/>
                </a:cubicBezTo>
                <a:cubicBezTo>
                  <a:pt x="198" y="26"/>
                  <a:pt x="198" y="26"/>
                  <a:pt x="198" y="25"/>
                </a:cubicBezTo>
                <a:cubicBezTo>
                  <a:pt x="198" y="25"/>
                  <a:pt x="198" y="25"/>
                  <a:pt x="198" y="25"/>
                </a:cubicBezTo>
                <a:cubicBezTo>
                  <a:pt x="198" y="25"/>
                  <a:pt x="198" y="25"/>
                  <a:pt x="198" y="25"/>
                </a:cubicBezTo>
                <a:cubicBezTo>
                  <a:pt x="197" y="23"/>
                  <a:pt x="195" y="20"/>
                  <a:pt x="191" y="15"/>
                </a:cubicBezTo>
                <a:cubicBezTo>
                  <a:pt x="189" y="12"/>
                  <a:pt x="186" y="10"/>
                  <a:pt x="183" y="8"/>
                </a:cubicBezTo>
                <a:cubicBezTo>
                  <a:pt x="176" y="4"/>
                  <a:pt x="169" y="1"/>
                  <a:pt x="162" y="1"/>
                </a:cubicBezTo>
                <a:cubicBezTo>
                  <a:pt x="154" y="0"/>
                  <a:pt x="146" y="2"/>
                  <a:pt x="139" y="5"/>
                </a:cubicBezTo>
                <a:cubicBezTo>
                  <a:pt x="132" y="9"/>
                  <a:pt x="126" y="14"/>
                  <a:pt x="122" y="20"/>
                </a:cubicBezTo>
                <a:cubicBezTo>
                  <a:pt x="120" y="23"/>
                  <a:pt x="119" y="27"/>
                  <a:pt x="117" y="30"/>
                </a:cubicBezTo>
                <a:cubicBezTo>
                  <a:pt x="116" y="33"/>
                  <a:pt x="115" y="37"/>
                  <a:pt x="115" y="40"/>
                </a:cubicBezTo>
                <a:cubicBezTo>
                  <a:pt x="109" y="37"/>
                  <a:pt x="104" y="35"/>
                  <a:pt x="97" y="35"/>
                </a:cubicBezTo>
                <a:cubicBezTo>
                  <a:pt x="94" y="35"/>
                  <a:pt x="90" y="35"/>
                  <a:pt x="87" y="35"/>
                </a:cubicBezTo>
                <a:cubicBezTo>
                  <a:pt x="80" y="37"/>
                  <a:pt x="73" y="40"/>
                  <a:pt x="68" y="45"/>
                </a:cubicBezTo>
                <a:cubicBezTo>
                  <a:pt x="60" y="51"/>
                  <a:pt x="55" y="61"/>
                  <a:pt x="54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0" y="72"/>
                  <a:pt x="47" y="71"/>
                  <a:pt x="53" y="73"/>
                </a:cubicBezTo>
                <a:cubicBezTo>
                  <a:pt x="53" y="73"/>
                  <a:pt x="53" y="73"/>
                  <a:pt x="53" y="73"/>
                </a:cubicBezTo>
                <a:cubicBezTo>
                  <a:pt x="33" y="68"/>
                  <a:pt x="9" y="75"/>
                  <a:pt x="1" y="98"/>
                </a:cubicBezTo>
                <a:cubicBezTo>
                  <a:pt x="1" y="100"/>
                  <a:pt x="0" y="102"/>
                  <a:pt x="0" y="103"/>
                </a:cubicBezTo>
                <a:lnTo>
                  <a:pt x="266" y="10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96" name="Group 17"/>
          <p:cNvGrpSpPr/>
          <p:nvPr/>
        </p:nvGrpSpPr>
        <p:grpSpPr bwMode="auto">
          <a:xfrm rot="631247">
            <a:off x="3167063" y="3376110"/>
            <a:ext cx="276225" cy="266700"/>
            <a:chOff x="223" y="203"/>
            <a:chExt cx="213" cy="211"/>
          </a:xfrm>
        </p:grpSpPr>
        <p:sp>
          <p:nvSpPr>
            <p:cNvPr id="97" name="Freeform 18"/>
            <p:cNvSpPr/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9" name="Group 17"/>
          <p:cNvGrpSpPr/>
          <p:nvPr/>
        </p:nvGrpSpPr>
        <p:grpSpPr bwMode="auto">
          <a:xfrm rot="631247">
            <a:off x="6522723" y="2482762"/>
            <a:ext cx="276225" cy="266700"/>
            <a:chOff x="223" y="203"/>
            <a:chExt cx="213" cy="211"/>
          </a:xfrm>
        </p:grpSpPr>
        <p:sp>
          <p:nvSpPr>
            <p:cNvPr id="100" name="Freeform 18"/>
            <p:cNvSpPr/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" name="Gruppieren 192"/>
          <p:cNvGrpSpPr/>
          <p:nvPr/>
        </p:nvGrpSpPr>
        <p:grpSpPr>
          <a:xfrm>
            <a:off x="2382060" y="1323005"/>
            <a:ext cx="761729" cy="769332"/>
            <a:chOff x="2505821" y="364248"/>
            <a:chExt cx="1409318" cy="1409318"/>
          </a:xfrm>
        </p:grpSpPr>
        <p:sp>
          <p:nvSpPr>
            <p:cNvPr id="26" name="Ellipse 121"/>
            <p:cNvSpPr/>
            <p:nvPr/>
          </p:nvSpPr>
          <p:spPr bwMode="gray">
            <a:xfrm>
              <a:off x="2505821" y="364248"/>
              <a:ext cx="1409318" cy="1409318"/>
            </a:xfrm>
            <a:prstGeom prst="ellipse">
              <a:avLst/>
            </a:prstGeom>
            <a:solidFill>
              <a:srgbClr val="C00000">
                <a:alpha val="50196"/>
              </a:srgbClr>
            </a:solidFill>
            <a:ln w="12700">
              <a:noFill/>
              <a:miter lim="800000"/>
            </a:ln>
            <a:effectLst/>
          </p:spPr>
          <p:txBody>
            <a:bodyPr lIns="108000" tIns="108000" rIns="144000" bIns="72000" rtlCol="0" anchor="ctr"/>
            <a:lstStyle/>
            <a:p>
              <a:pPr marL="190500"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endParaRPr lang="en-US" sz="1600" noProof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7" name="Gruppieren 174"/>
            <p:cNvGrpSpPr/>
            <p:nvPr/>
          </p:nvGrpSpPr>
          <p:grpSpPr>
            <a:xfrm rot="17510582">
              <a:off x="2707127" y="651716"/>
              <a:ext cx="868616" cy="926098"/>
              <a:chOff x="-1984375" y="2673350"/>
              <a:chExt cx="647700" cy="690563"/>
            </a:xfrm>
            <a:solidFill>
              <a:srgbClr val="FFFFFF"/>
            </a:solidFill>
          </p:grpSpPr>
          <p:sp>
            <p:nvSpPr>
              <p:cNvPr id="28" name="Freeform 11"/>
              <p:cNvSpPr/>
              <p:nvPr/>
            </p:nvSpPr>
            <p:spPr bwMode="auto">
              <a:xfrm>
                <a:off x="-1579563" y="2790825"/>
                <a:ext cx="90488" cy="179388"/>
              </a:xfrm>
              <a:custGeom>
                <a:avLst/>
                <a:gdLst>
                  <a:gd name="T0" fmla="*/ 19 w 57"/>
                  <a:gd name="T1" fmla="*/ 113 h 113"/>
                  <a:gd name="T2" fmla="*/ 0 w 57"/>
                  <a:gd name="T3" fmla="*/ 106 h 113"/>
                  <a:gd name="T4" fmla="*/ 40 w 57"/>
                  <a:gd name="T5" fmla="*/ 0 h 113"/>
                  <a:gd name="T6" fmla="*/ 57 w 57"/>
                  <a:gd name="T7" fmla="*/ 4 h 113"/>
                  <a:gd name="T8" fmla="*/ 19 w 57"/>
                  <a:gd name="T9" fmla="*/ 113 h 113"/>
                  <a:gd name="T10" fmla="*/ 19 w 57"/>
                  <a:gd name="T11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113">
                    <a:moveTo>
                      <a:pt x="19" y="113"/>
                    </a:moveTo>
                    <a:lnTo>
                      <a:pt x="0" y="106"/>
                    </a:lnTo>
                    <a:lnTo>
                      <a:pt x="40" y="0"/>
                    </a:lnTo>
                    <a:lnTo>
                      <a:pt x="57" y="4"/>
                    </a:lnTo>
                    <a:lnTo>
                      <a:pt x="19" y="113"/>
                    </a:lnTo>
                    <a:lnTo>
                      <a:pt x="19" y="1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2"/>
              <p:cNvSpPr/>
              <p:nvPr/>
            </p:nvSpPr>
            <p:spPr bwMode="auto">
              <a:xfrm>
                <a:off x="-1560513" y="3094038"/>
                <a:ext cx="168275" cy="209550"/>
              </a:xfrm>
              <a:custGeom>
                <a:avLst/>
                <a:gdLst>
                  <a:gd name="T0" fmla="*/ 89 w 106"/>
                  <a:gd name="T1" fmla="*/ 132 h 132"/>
                  <a:gd name="T2" fmla="*/ 0 w 106"/>
                  <a:gd name="T3" fmla="*/ 12 h 132"/>
                  <a:gd name="T4" fmla="*/ 14 w 106"/>
                  <a:gd name="T5" fmla="*/ 0 h 132"/>
                  <a:gd name="T6" fmla="*/ 106 w 106"/>
                  <a:gd name="T7" fmla="*/ 121 h 132"/>
                  <a:gd name="T8" fmla="*/ 89 w 106"/>
                  <a:gd name="T9" fmla="*/ 132 h 132"/>
                  <a:gd name="T10" fmla="*/ 89 w 106"/>
                  <a:gd name="T1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32">
                    <a:moveTo>
                      <a:pt x="89" y="132"/>
                    </a:moveTo>
                    <a:lnTo>
                      <a:pt x="0" y="12"/>
                    </a:lnTo>
                    <a:lnTo>
                      <a:pt x="14" y="0"/>
                    </a:lnTo>
                    <a:lnTo>
                      <a:pt x="106" y="121"/>
                    </a:lnTo>
                    <a:lnTo>
                      <a:pt x="89" y="132"/>
                    </a:lnTo>
                    <a:lnTo>
                      <a:pt x="89" y="1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3"/>
              <p:cNvSpPr/>
              <p:nvPr/>
            </p:nvSpPr>
            <p:spPr bwMode="auto">
              <a:xfrm>
                <a:off x="-1906588" y="3060700"/>
                <a:ext cx="247650" cy="52388"/>
              </a:xfrm>
              <a:custGeom>
                <a:avLst/>
                <a:gdLst>
                  <a:gd name="T0" fmla="*/ 3 w 156"/>
                  <a:gd name="T1" fmla="*/ 33 h 33"/>
                  <a:gd name="T2" fmla="*/ 0 w 156"/>
                  <a:gd name="T3" fmla="*/ 14 h 33"/>
                  <a:gd name="T4" fmla="*/ 156 w 156"/>
                  <a:gd name="T5" fmla="*/ 0 h 33"/>
                  <a:gd name="T6" fmla="*/ 156 w 156"/>
                  <a:gd name="T7" fmla="*/ 19 h 33"/>
                  <a:gd name="T8" fmla="*/ 3 w 156"/>
                  <a:gd name="T9" fmla="*/ 33 h 33"/>
                  <a:gd name="T10" fmla="*/ 3 w 156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33">
                    <a:moveTo>
                      <a:pt x="3" y="33"/>
                    </a:moveTo>
                    <a:lnTo>
                      <a:pt x="0" y="14"/>
                    </a:lnTo>
                    <a:lnTo>
                      <a:pt x="156" y="0"/>
                    </a:lnTo>
                    <a:lnTo>
                      <a:pt x="156" y="19"/>
                    </a:lnTo>
                    <a:lnTo>
                      <a:pt x="3" y="33"/>
                    </a:lnTo>
                    <a:lnTo>
                      <a:pt x="3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Oval 7"/>
              <p:cNvSpPr>
                <a:spLocks noChangeArrowheads="1"/>
              </p:cNvSpPr>
              <p:nvPr/>
            </p:nvSpPr>
            <p:spPr bwMode="auto">
              <a:xfrm>
                <a:off x="-1730375" y="2928938"/>
                <a:ext cx="252413" cy="25082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Oval 8"/>
              <p:cNvSpPr>
                <a:spLocks noChangeArrowheads="1"/>
              </p:cNvSpPr>
              <p:nvPr/>
            </p:nvSpPr>
            <p:spPr bwMode="auto">
              <a:xfrm>
                <a:off x="-1497013" y="3198813"/>
                <a:ext cx="160338" cy="1651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Oval 9"/>
              <p:cNvSpPr>
                <a:spLocks noChangeArrowheads="1"/>
              </p:cNvSpPr>
              <p:nvPr/>
            </p:nvSpPr>
            <p:spPr bwMode="auto">
              <a:xfrm>
                <a:off x="-1984375" y="3022600"/>
                <a:ext cx="160338" cy="16192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Oval 10"/>
              <p:cNvSpPr>
                <a:spLocks noChangeArrowheads="1"/>
              </p:cNvSpPr>
              <p:nvPr/>
            </p:nvSpPr>
            <p:spPr bwMode="auto">
              <a:xfrm>
                <a:off x="-1571625" y="2673350"/>
                <a:ext cx="160338" cy="16192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5" name="Gruppieren 32"/>
          <p:cNvGrpSpPr/>
          <p:nvPr/>
        </p:nvGrpSpPr>
        <p:grpSpPr>
          <a:xfrm>
            <a:off x="6902784" y="1531123"/>
            <a:ext cx="628381" cy="634654"/>
            <a:chOff x="6603838" y="2413781"/>
            <a:chExt cx="816551" cy="816551"/>
          </a:xfrm>
        </p:grpSpPr>
        <p:sp>
          <p:nvSpPr>
            <p:cNvPr id="36" name="Ellipse 33"/>
            <p:cNvSpPr/>
            <p:nvPr/>
          </p:nvSpPr>
          <p:spPr bwMode="gray">
            <a:xfrm>
              <a:off x="6603838" y="2413781"/>
              <a:ext cx="816551" cy="816551"/>
            </a:xfrm>
            <a:prstGeom prst="ellipse">
              <a:avLst/>
            </a:prstGeom>
            <a:solidFill>
              <a:srgbClr val="0070C0">
                <a:alpha val="50196"/>
              </a:srgbClr>
            </a:solidFill>
            <a:ln w="12700">
              <a:noFill/>
              <a:miter lim="800000"/>
            </a:ln>
            <a:effectLst/>
          </p:spPr>
          <p:txBody>
            <a:bodyPr lIns="108000" tIns="108000" rIns="144000" bIns="72000" rtlCol="0" anchor="ctr"/>
            <a:lstStyle/>
            <a:p>
              <a:pPr marL="190500"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endParaRPr lang="en-US" sz="1600" noProof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" name="Freeform 62"/>
            <p:cNvSpPr>
              <a:spLocks noEditPoints="1"/>
            </p:cNvSpPr>
            <p:nvPr/>
          </p:nvSpPr>
          <p:spPr bwMode="auto">
            <a:xfrm>
              <a:off x="6771628" y="2602696"/>
              <a:ext cx="480971" cy="438719"/>
            </a:xfrm>
            <a:custGeom>
              <a:avLst/>
              <a:gdLst>
                <a:gd name="T0" fmla="*/ 831 w 831"/>
                <a:gd name="T1" fmla="*/ 0 h 758"/>
                <a:gd name="T2" fmla="*/ 229 w 831"/>
                <a:gd name="T3" fmla="*/ 0 h 758"/>
                <a:gd name="T4" fmla="*/ 0 w 831"/>
                <a:gd name="T5" fmla="*/ 151 h 758"/>
                <a:gd name="T6" fmla="*/ 0 w 831"/>
                <a:gd name="T7" fmla="*/ 758 h 758"/>
                <a:gd name="T8" fmla="*/ 607 w 831"/>
                <a:gd name="T9" fmla="*/ 758 h 758"/>
                <a:gd name="T10" fmla="*/ 607 w 831"/>
                <a:gd name="T11" fmla="*/ 753 h 758"/>
                <a:gd name="T12" fmla="*/ 607 w 831"/>
                <a:gd name="T13" fmla="*/ 755 h 758"/>
                <a:gd name="T14" fmla="*/ 831 w 831"/>
                <a:gd name="T15" fmla="*/ 606 h 758"/>
                <a:gd name="T16" fmla="*/ 831 w 831"/>
                <a:gd name="T17" fmla="*/ 0 h 758"/>
                <a:gd name="T18" fmla="*/ 815 w 831"/>
                <a:gd name="T19" fmla="*/ 585 h 758"/>
                <a:gd name="T20" fmla="*/ 614 w 831"/>
                <a:gd name="T21" fmla="*/ 585 h 758"/>
                <a:gd name="T22" fmla="*/ 614 w 831"/>
                <a:gd name="T23" fmla="*/ 158 h 758"/>
                <a:gd name="T24" fmla="*/ 815 w 831"/>
                <a:gd name="T25" fmla="*/ 28 h 758"/>
                <a:gd name="T26" fmla="*/ 815 w 831"/>
                <a:gd name="T27" fmla="*/ 585 h 758"/>
                <a:gd name="T28" fmla="*/ 229 w 831"/>
                <a:gd name="T29" fmla="*/ 590 h 758"/>
                <a:gd name="T30" fmla="*/ 19 w 831"/>
                <a:gd name="T31" fmla="*/ 729 h 758"/>
                <a:gd name="T32" fmla="*/ 19 w 831"/>
                <a:gd name="T33" fmla="*/ 163 h 758"/>
                <a:gd name="T34" fmla="*/ 229 w 831"/>
                <a:gd name="T35" fmla="*/ 163 h 758"/>
                <a:gd name="T36" fmla="*/ 229 w 831"/>
                <a:gd name="T37" fmla="*/ 590 h 758"/>
                <a:gd name="T38" fmla="*/ 248 w 831"/>
                <a:gd name="T39" fmla="*/ 163 h 758"/>
                <a:gd name="T40" fmla="*/ 595 w 831"/>
                <a:gd name="T41" fmla="*/ 163 h 758"/>
                <a:gd name="T42" fmla="*/ 595 w 831"/>
                <a:gd name="T43" fmla="*/ 585 h 758"/>
                <a:gd name="T44" fmla="*/ 248 w 831"/>
                <a:gd name="T45" fmla="*/ 585 h 758"/>
                <a:gd name="T46" fmla="*/ 248 w 831"/>
                <a:gd name="T47" fmla="*/ 163 h 758"/>
                <a:gd name="T48" fmla="*/ 805 w 831"/>
                <a:gd name="T49" fmla="*/ 14 h 758"/>
                <a:gd name="T50" fmla="*/ 607 w 831"/>
                <a:gd name="T51" fmla="*/ 144 h 758"/>
                <a:gd name="T52" fmla="*/ 248 w 831"/>
                <a:gd name="T53" fmla="*/ 144 h 758"/>
                <a:gd name="T54" fmla="*/ 248 w 831"/>
                <a:gd name="T55" fmla="*/ 14 h 758"/>
                <a:gd name="T56" fmla="*/ 805 w 831"/>
                <a:gd name="T57" fmla="*/ 14 h 758"/>
                <a:gd name="T58" fmla="*/ 229 w 831"/>
                <a:gd name="T59" fmla="*/ 19 h 758"/>
                <a:gd name="T60" fmla="*/ 229 w 831"/>
                <a:gd name="T61" fmla="*/ 144 h 758"/>
                <a:gd name="T62" fmla="*/ 40 w 831"/>
                <a:gd name="T63" fmla="*/ 144 h 758"/>
                <a:gd name="T64" fmla="*/ 229 w 831"/>
                <a:gd name="T65" fmla="*/ 19 h 758"/>
                <a:gd name="T66" fmla="*/ 40 w 831"/>
                <a:gd name="T67" fmla="*/ 739 h 758"/>
                <a:gd name="T68" fmla="*/ 241 w 831"/>
                <a:gd name="T69" fmla="*/ 604 h 758"/>
                <a:gd name="T70" fmla="*/ 595 w 831"/>
                <a:gd name="T71" fmla="*/ 604 h 758"/>
                <a:gd name="T72" fmla="*/ 595 w 831"/>
                <a:gd name="T73" fmla="*/ 739 h 758"/>
                <a:gd name="T74" fmla="*/ 40 w 831"/>
                <a:gd name="T75" fmla="*/ 739 h 758"/>
                <a:gd name="T76" fmla="*/ 614 w 831"/>
                <a:gd name="T77" fmla="*/ 734 h 758"/>
                <a:gd name="T78" fmla="*/ 614 w 831"/>
                <a:gd name="T79" fmla="*/ 604 h 758"/>
                <a:gd name="T80" fmla="*/ 807 w 831"/>
                <a:gd name="T81" fmla="*/ 604 h 758"/>
                <a:gd name="T82" fmla="*/ 614 w 831"/>
                <a:gd name="T83" fmla="*/ 734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1" h="758">
                  <a:moveTo>
                    <a:pt x="831" y="0"/>
                  </a:moveTo>
                  <a:lnTo>
                    <a:pt x="229" y="0"/>
                  </a:lnTo>
                  <a:lnTo>
                    <a:pt x="0" y="151"/>
                  </a:lnTo>
                  <a:lnTo>
                    <a:pt x="0" y="758"/>
                  </a:lnTo>
                  <a:lnTo>
                    <a:pt x="607" y="758"/>
                  </a:lnTo>
                  <a:lnTo>
                    <a:pt x="607" y="753"/>
                  </a:lnTo>
                  <a:lnTo>
                    <a:pt x="607" y="755"/>
                  </a:lnTo>
                  <a:lnTo>
                    <a:pt x="831" y="606"/>
                  </a:lnTo>
                  <a:lnTo>
                    <a:pt x="831" y="0"/>
                  </a:lnTo>
                  <a:close/>
                  <a:moveTo>
                    <a:pt x="815" y="585"/>
                  </a:moveTo>
                  <a:lnTo>
                    <a:pt x="614" y="585"/>
                  </a:lnTo>
                  <a:lnTo>
                    <a:pt x="614" y="158"/>
                  </a:lnTo>
                  <a:lnTo>
                    <a:pt x="815" y="28"/>
                  </a:lnTo>
                  <a:lnTo>
                    <a:pt x="815" y="585"/>
                  </a:lnTo>
                  <a:close/>
                  <a:moveTo>
                    <a:pt x="229" y="590"/>
                  </a:moveTo>
                  <a:lnTo>
                    <a:pt x="19" y="729"/>
                  </a:lnTo>
                  <a:lnTo>
                    <a:pt x="19" y="163"/>
                  </a:lnTo>
                  <a:lnTo>
                    <a:pt x="229" y="163"/>
                  </a:lnTo>
                  <a:lnTo>
                    <a:pt x="229" y="590"/>
                  </a:lnTo>
                  <a:close/>
                  <a:moveTo>
                    <a:pt x="248" y="163"/>
                  </a:moveTo>
                  <a:lnTo>
                    <a:pt x="595" y="163"/>
                  </a:lnTo>
                  <a:lnTo>
                    <a:pt x="595" y="585"/>
                  </a:lnTo>
                  <a:lnTo>
                    <a:pt x="248" y="585"/>
                  </a:lnTo>
                  <a:lnTo>
                    <a:pt x="248" y="163"/>
                  </a:lnTo>
                  <a:close/>
                  <a:moveTo>
                    <a:pt x="805" y="14"/>
                  </a:moveTo>
                  <a:lnTo>
                    <a:pt x="607" y="144"/>
                  </a:lnTo>
                  <a:lnTo>
                    <a:pt x="248" y="144"/>
                  </a:lnTo>
                  <a:lnTo>
                    <a:pt x="248" y="14"/>
                  </a:lnTo>
                  <a:lnTo>
                    <a:pt x="805" y="14"/>
                  </a:lnTo>
                  <a:close/>
                  <a:moveTo>
                    <a:pt x="229" y="19"/>
                  </a:moveTo>
                  <a:lnTo>
                    <a:pt x="229" y="144"/>
                  </a:lnTo>
                  <a:lnTo>
                    <a:pt x="40" y="144"/>
                  </a:lnTo>
                  <a:lnTo>
                    <a:pt x="229" y="19"/>
                  </a:lnTo>
                  <a:close/>
                  <a:moveTo>
                    <a:pt x="40" y="739"/>
                  </a:moveTo>
                  <a:lnTo>
                    <a:pt x="241" y="604"/>
                  </a:lnTo>
                  <a:lnTo>
                    <a:pt x="595" y="604"/>
                  </a:lnTo>
                  <a:lnTo>
                    <a:pt x="595" y="739"/>
                  </a:lnTo>
                  <a:lnTo>
                    <a:pt x="40" y="739"/>
                  </a:lnTo>
                  <a:close/>
                  <a:moveTo>
                    <a:pt x="614" y="734"/>
                  </a:moveTo>
                  <a:lnTo>
                    <a:pt x="614" y="604"/>
                  </a:lnTo>
                  <a:lnTo>
                    <a:pt x="807" y="604"/>
                  </a:lnTo>
                  <a:lnTo>
                    <a:pt x="614" y="7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Gruppieren 49"/>
          <p:cNvGrpSpPr/>
          <p:nvPr/>
        </p:nvGrpSpPr>
        <p:grpSpPr>
          <a:xfrm>
            <a:off x="4134869" y="2098744"/>
            <a:ext cx="940821" cy="950212"/>
            <a:chOff x="4377182" y="1635028"/>
            <a:chExt cx="1740666" cy="1740666"/>
          </a:xfrm>
        </p:grpSpPr>
        <p:sp>
          <p:nvSpPr>
            <p:cNvPr id="39" name="Ellipse 50"/>
            <p:cNvSpPr/>
            <p:nvPr/>
          </p:nvSpPr>
          <p:spPr bwMode="gray">
            <a:xfrm>
              <a:off x="4377182" y="1635028"/>
              <a:ext cx="1740666" cy="1740666"/>
            </a:xfrm>
            <a:prstGeom prst="ellipse">
              <a:avLst/>
            </a:prstGeom>
            <a:solidFill>
              <a:srgbClr val="005EF6">
                <a:alpha val="50196"/>
              </a:srgbClr>
            </a:solidFill>
            <a:ln w="12700">
              <a:noFill/>
              <a:miter lim="800000"/>
            </a:ln>
            <a:effectLst/>
          </p:spPr>
          <p:txBody>
            <a:bodyPr lIns="108000" tIns="108000" rIns="144000" bIns="72000" rtlCol="0" anchor="ctr"/>
            <a:lstStyle/>
            <a:p>
              <a:pPr marL="190500"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endParaRPr lang="en-US" sz="1600" noProof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40" name="Gruppieren 51"/>
            <p:cNvGrpSpPr/>
            <p:nvPr/>
          </p:nvGrpSpPr>
          <p:grpSpPr>
            <a:xfrm>
              <a:off x="4714847" y="1972865"/>
              <a:ext cx="1064993" cy="1064992"/>
              <a:chOff x="1089025" y="2843213"/>
              <a:chExt cx="1195388" cy="1195387"/>
            </a:xfrm>
            <a:solidFill>
              <a:srgbClr val="FFFFFF"/>
            </a:solidFill>
          </p:grpSpPr>
          <p:sp>
            <p:nvSpPr>
              <p:cNvPr id="41" name="Freeform 46"/>
              <p:cNvSpPr>
                <a:spLocks noEditPoints="1"/>
              </p:cNvSpPr>
              <p:nvPr/>
            </p:nvSpPr>
            <p:spPr bwMode="auto">
              <a:xfrm>
                <a:off x="1089025" y="2843213"/>
                <a:ext cx="1195388" cy="1195387"/>
              </a:xfrm>
              <a:custGeom>
                <a:avLst/>
                <a:gdLst>
                  <a:gd name="T0" fmla="*/ 659 w 753"/>
                  <a:gd name="T1" fmla="*/ 290 h 753"/>
                  <a:gd name="T2" fmla="*/ 661 w 753"/>
                  <a:gd name="T3" fmla="*/ 156 h 753"/>
                  <a:gd name="T4" fmla="*/ 635 w 753"/>
                  <a:gd name="T5" fmla="*/ 104 h 753"/>
                  <a:gd name="T6" fmla="*/ 500 w 753"/>
                  <a:gd name="T7" fmla="*/ 125 h 753"/>
                  <a:gd name="T8" fmla="*/ 408 w 753"/>
                  <a:gd name="T9" fmla="*/ 11 h 753"/>
                  <a:gd name="T10" fmla="*/ 316 w 753"/>
                  <a:gd name="T11" fmla="*/ 42 h 753"/>
                  <a:gd name="T12" fmla="*/ 193 w 753"/>
                  <a:gd name="T13" fmla="*/ 99 h 753"/>
                  <a:gd name="T14" fmla="*/ 111 w 753"/>
                  <a:gd name="T15" fmla="*/ 111 h 753"/>
                  <a:gd name="T16" fmla="*/ 101 w 753"/>
                  <a:gd name="T17" fmla="*/ 205 h 753"/>
                  <a:gd name="T18" fmla="*/ 30 w 753"/>
                  <a:gd name="T19" fmla="*/ 323 h 753"/>
                  <a:gd name="T20" fmla="*/ 7 w 753"/>
                  <a:gd name="T21" fmla="*/ 403 h 753"/>
                  <a:gd name="T22" fmla="*/ 130 w 753"/>
                  <a:gd name="T23" fmla="*/ 488 h 753"/>
                  <a:gd name="T24" fmla="*/ 101 w 753"/>
                  <a:gd name="T25" fmla="*/ 628 h 753"/>
                  <a:gd name="T26" fmla="*/ 156 w 753"/>
                  <a:gd name="T27" fmla="*/ 661 h 753"/>
                  <a:gd name="T28" fmla="*/ 290 w 753"/>
                  <a:gd name="T29" fmla="*/ 661 h 753"/>
                  <a:gd name="T30" fmla="*/ 380 w 753"/>
                  <a:gd name="T31" fmla="*/ 753 h 753"/>
                  <a:gd name="T32" fmla="*/ 470 w 753"/>
                  <a:gd name="T33" fmla="*/ 644 h 753"/>
                  <a:gd name="T34" fmla="*/ 607 w 753"/>
                  <a:gd name="T35" fmla="*/ 661 h 753"/>
                  <a:gd name="T36" fmla="*/ 656 w 753"/>
                  <a:gd name="T37" fmla="*/ 621 h 753"/>
                  <a:gd name="T38" fmla="*/ 616 w 753"/>
                  <a:gd name="T39" fmla="*/ 477 h 753"/>
                  <a:gd name="T40" fmla="*/ 751 w 753"/>
                  <a:gd name="T41" fmla="*/ 396 h 753"/>
                  <a:gd name="T42" fmla="*/ 588 w 753"/>
                  <a:gd name="T43" fmla="*/ 115 h 753"/>
                  <a:gd name="T44" fmla="*/ 633 w 753"/>
                  <a:gd name="T45" fmla="*/ 210 h 753"/>
                  <a:gd name="T46" fmla="*/ 484 w 753"/>
                  <a:gd name="T47" fmla="*/ 167 h 753"/>
                  <a:gd name="T48" fmla="*/ 255 w 753"/>
                  <a:gd name="T49" fmla="*/ 328 h 753"/>
                  <a:gd name="T50" fmla="*/ 500 w 753"/>
                  <a:gd name="T51" fmla="*/ 377 h 753"/>
                  <a:gd name="T52" fmla="*/ 352 w 753"/>
                  <a:gd name="T53" fmla="*/ 503 h 753"/>
                  <a:gd name="T54" fmla="*/ 151 w 753"/>
                  <a:gd name="T55" fmla="*/ 283 h 753"/>
                  <a:gd name="T56" fmla="*/ 269 w 753"/>
                  <a:gd name="T57" fmla="*/ 307 h 753"/>
                  <a:gd name="T58" fmla="*/ 252 w 753"/>
                  <a:gd name="T59" fmla="*/ 403 h 753"/>
                  <a:gd name="T60" fmla="*/ 196 w 753"/>
                  <a:gd name="T61" fmla="*/ 399 h 753"/>
                  <a:gd name="T62" fmla="*/ 347 w 753"/>
                  <a:gd name="T63" fmla="*/ 238 h 753"/>
                  <a:gd name="T64" fmla="*/ 493 w 753"/>
                  <a:gd name="T65" fmla="*/ 262 h 753"/>
                  <a:gd name="T66" fmla="*/ 453 w 753"/>
                  <a:gd name="T67" fmla="*/ 498 h 753"/>
                  <a:gd name="T68" fmla="*/ 564 w 753"/>
                  <a:gd name="T69" fmla="*/ 481 h 753"/>
                  <a:gd name="T70" fmla="*/ 503 w 753"/>
                  <a:gd name="T71" fmla="*/ 370 h 753"/>
                  <a:gd name="T72" fmla="*/ 583 w 753"/>
                  <a:gd name="T73" fmla="*/ 318 h 753"/>
                  <a:gd name="T74" fmla="*/ 406 w 753"/>
                  <a:gd name="T75" fmla="*/ 231 h 753"/>
                  <a:gd name="T76" fmla="*/ 342 w 753"/>
                  <a:gd name="T77" fmla="*/ 42 h 753"/>
                  <a:gd name="T78" fmla="*/ 456 w 753"/>
                  <a:gd name="T79" fmla="*/ 111 h 753"/>
                  <a:gd name="T80" fmla="*/ 278 w 753"/>
                  <a:gd name="T81" fmla="*/ 170 h 753"/>
                  <a:gd name="T82" fmla="*/ 274 w 753"/>
                  <a:gd name="T83" fmla="*/ 191 h 753"/>
                  <a:gd name="T84" fmla="*/ 127 w 753"/>
                  <a:gd name="T85" fmla="*/ 130 h 753"/>
                  <a:gd name="T86" fmla="*/ 276 w 753"/>
                  <a:gd name="T87" fmla="*/ 148 h 753"/>
                  <a:gd name="T88" fmla="*/ 108 w 753"/>
                  <a:gd name="T89" fmla="*/ 455 h 753"/>
                  <a:gd name="T90" fmla="*/ 42 w 753"/>
                  <a:gd name="T91" fmla="*/ 342 h 753"/>
                  <a:gd name="T92" fmla="*/ 193 w 753"/>
                  <a:gd name="T93" fmla="*/ 396 h 753"/>
                  <a:gd name="T94" fmla="*/ 167 w 753"/>
                  <a:gd name="T95" fmla="*/ 640 h 753"/>
                  <a:gd name="T96" fmla="*/ 120 w 753"/>
                  <a:gd name="T97" fmla="*/ 545 h 753"/>
                  <a:gd name="T98" fmla="*/ 271 w 753"/>
                  <a:gd name="T99" fmla="*/ 588 h 753"/>
                  <a:gd name="T100" fmla="*/ 354 w 753"/>
                  <a:gd name="T101" fmla="*/ 557 h 753"/>
                  <a:gd name="T102" fmla="*/ 394 w 753"/>
                  <a:gd name="T103" fmla="*/ 725 h 753"/>
                  <a:gd name="T104" fmla="*/ 285 w 753"/>
                  <a:gd name="T105" fmla="*/ 611 h 753"/>
                  <a:gd name="T106" fmla="*/ 453 w 753"/>
                  <a:gd name="T107" fmla="*/ 595 h 753"/>
                  <a:gd name="T108" fmla="*/ 621 w 753"/>
                  <a:gd name="T109" fmla="*/ 507 h 753"/>
                  <a:gd name="T110" fmla="*/ 611 w 753"/>
                  <a:gd name="T111" fmla="*/ 635 h 753"/>
                  <a:gd name="T112" fmla="*/ 486 w 753"/>
                  <a:gd name="T113" fmla="*/ 566 h 753"/>
                  <a:gd name="T114" fmla="*/ 713 w 753"/>
                  <a:gd name="T115" fmla="*/ 411 h 753"/>
                  <a:gd name="T116" fmla="*/ 562 w 753"/>
                  <a:gd name="T117" fmla="*/ 359 h 753"/>
                  <a:gd name="T118" fmla="*/ 725 w 753"/>
                  <a:gd name="T119" fmla="*/ 361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53" h="753">
                    <a:moveTo>
                      <a:pt x="753" y="375"/>
                    </a:moveTo>
                    <a:lnTo>
                      <a:pt x="753" y="368"/>
                    </a:lnTo>
                    <a:lnTo>
                      <a:pt x="751" y="359"/>
                    </a:lnTo>
                    <a:lnTo>
                      <a:pt x="748" y="351"/>
                    </a:lnTo>
                    <a:lnTo>
                      <a:pt x="744" y="347"/>
                    </a:lnTo>
                    <a:lnTo>
                      <a:pt x="739" y="340"/>
                    </a:lnTo>
                    <a:lnTo>
                      <a:pt x="734" y="335"/>
                    </a:lnTo>
                    <a:lnTo>
                      <a:pt x="730" y="328"/>
                    </a:lnTo>
                    <a:lnTo>
                      <a:pt x="722" y="323"/>
                    </a:lnTo>
                    <a:lnTo>
                      <a:pt x="713" y="316"/>
                    </a:lnTo>
                    <a:lnTo>
                      <a:pt x="701" y="309"/>
                    </a:lnTo>
                    <a:lnTo>
                      <a:pt x="689" y="302"/>
                    </a:lnTo>
                    <a:lnTo>
                      <a:pt x="675" y="297"/>
                    </a:lnTo>
                    <a:lnTo>
                      <a:pt x="659" y="290"/>
                    </a:lnTo>
                    <a:lnTo>
                      <a:pt x="642" y="285"/>
                    </a:lnTo>
                    <a:lnTo>
                      <a:pt x="630" y="283"/>
                    </a:lnTo>
                    <a:lnTo>
                      <a:pt x="616" y="278"/>
                    </a:lnTo>
                    <a:lnTo>
                      <a:pt x="623" y="266"/>
                    </a:lnTo>
                    <a:lnTo>
                      <a:pt x="630" y="255"/>
                    </a:lnTo>
                    <a:lnTo>
                      <a:pt x="637" y="241"/>
                    </a:lnTo>
                    <a:lnTo>
                      <a:pt x="642" y="229"/>
                    </a:lnTo>
                    <a:lnTo>
                      <a:pt x="647" y="217"/>
                    </a:lnTo>
                    <a:lnTo>
                      <a:pt x="652" y="205"/>
                    </a:lnTo>
                    <a:lnTo>
                      <a:pt x="654" y="193"/>
                    </a:lnTo>
                    <a:lnTo>
                      <a:pt x="659" y="181"/>
                    </a:lnTo>
                    <a:lnTo>
                      <a:pt x="659" y="172"/>
                    </a:lnTo>
                    <a:lnTo>
                      <a:pt x="661" y="163"/>
                    </a:lnTo>
                    <a:lnTo>
                      <a:pt x="661" y="156"/>
                    </a:lnTo>
                    <a:lnTo>
                      <a:pt x="659" y="148"/>
                    </a:lnTo>
                    <a:lnTo>
                      <a:pt x="659" y="141"/>
                    </a:lnTo>
                    <a:lnTo>
                      <a:pt x="656" y="134"/>
                    </a:lnTo>
                    <a:lnTo>
                      <a:pt x="654" y="127"/>
                    </a:lnTo>
                    <a:lnTo>
                      <a:pt x="649" y="120"/>
                    </a:lnTo>
                    <a:lnTo>
                      <a:pt x="644" y="113"/>
                    </a:lnTo>
                    <a:lnTo>
                      <a:pt x="647" y="113"/>
                    </a:lnTo>
                    <a:lnTo>
                      <a:pt x="644" y="113"/>
                    </a:lnTo>
                    <a:lnTo>
                      <a:pt x="644" y="111"/>
                    </a:lnTo>
                    <a:lnTo>
                      <a:pt x="642" y="111"/>
                    </a:lnTo>
                    <a:lnTo>
                      <a:pt x="642" y="111"/>
                    </a:lnTo>
                    <a:lnTo>
                      <a:pt x="640" y="108"/>
                    </a:lnTo>
                    <a:lnTo>
                      <a:pt x="640" y="108"/>
                    </a:lnTo>
                    <a:lnTo>
                      <a:pt x="635" y="104"/>
                    </a:lnTo>
                    <a:lnTo>
                      <a:pt x="628" y="101"/>
                    </a:lnTo>
                    <a:lnTo>
                      <a:pt x="621" y="96"/>
                    </a:lnTo>
                    <a:lnTo>
                      <a:pt x="614" y="96"/>
                    </a:lnTo>
                    <a:lnTo>
                      <a:pt x="607" y="94"/>
                    </a:lnTo>
                    <a:lnTo>
                      <a:pt x="600" y="94"/>
                    </a:lnTo>
                    <a:lnTo>
                      <a:pt x="590" y="94"/>
                    </a:lnTo>
                    <a:lnTo>
                      <a:pt x="583" y="94"/>
                    </a:lnTo>
                    <a:lnTo>
                      <a:pt x="574" y="96"/>
                    </a:lnTo>
                    <a:lnTo>
                      <a:pt x="562" y="99"/>
                    </a:lnTo>
                    <a:lnTo>
                      <a:pt x="550" y="104"/>
                    </a:lnTo>
                    <a:lnTo>
                      <a:pt x="538" y="108"/>
                    </a:lnTo>
                    <a:lnTo>
                      <a:pt x="526" y="111"/>
                    </a:lnTo>
                    <a:lnTo>
                      <a:pt x="512" y="118"/>
                    </a:lnTo>
                    <a:lnTo>
                      <a:pt x="500" y="125"/>
                    </a:lnTo>
                    <a:lnTo>
                      <a:pt x="489" y="130"/>
                    </a:lnTo>
                    <a:lnTo>
                      <a:pt x="477" y="137"/>
                    </a:lnTo>
                    <a:lnTo>
                      <a:pt x="472" y="125"/>
                    </a:lnTo>
                    <a:lnTo>
                      <a:pt x="470" y="111"/>
                    </a:lnTo>
                    <a:lnTo>
                      <a:pt x="463" y="94"/>
                    </a:lnTo>
                    <a:lnTo>
                      <a:pt x="458" y="80"/>
                    </a:lnTo>
                    <a:lnTo>
                      <a:pt x="451" y="66"/>
                    </a:lnTo>
                    <a:lnTo>
                      <a:pt x="446" y="54"/>
                    </a:lnTo>
                    <a:lnTo>
                      <a:pt x="439" y="42"/>
                    </a:lnTo>
                    <a:lnTo>
                      <a:pt x="432" y="30"/>
                    </a:lnTo>
                    <a:lnTo>
                      <a:pt x="425" y="26"/>
                    </a:lnTo>
                    <a:lnTo>
                      <a:pt x="420" y="21"/>
                    </a:lnTo>
                    <a:lnTo>
                      <a:pt x="415" y="16"/>
                    </a:lnTo>
                    <a:lnTo>
                      <a:pt x="408" y="11"/>
                    </a:lnTo>
                    <a:lnTo>
                      <a:pt x="401" y="7"/>
                    </a:lnTo>
                    <a:lnTo>
                      <a:pt x="396" y="4"/>
                    </a:lnTo>
                    <a:lnTo>
                      <a:pt x="387" y="2"/>
                    </a:lnTo>
                    <a:lnTo>
                      <a:pt x="380" y="0"/>
                    </a:lnTo>
                    <a:lnTo>
                      <a:pt x="373" y="0"/>
                    </a:lnTo>
                    <a:lnTo>
                      <a:pt x="366" y="2"/>
                    </a:lnTo>
                    <a:lnTo>
                      <a:pt x="359" y="4"/>
                    </a:lnTo>
                    <a:lnTo>
                      <a:pt x="352" y="7"/>
                    </a:lnTo>
                    <a:lnTo>
                      <a:pt x="344" y="11"/>
                    </a:lnTo>
                    <a:lnTo>
                      <a:pt x="340" y="16"/>
                    </a:lnTo>
                    <a:lnTo>
                      <a:pt x="333" y="21"/>
                    </a:lnTo>
                    <a:lnTo>
                      <a:pt x="328" y="26"/>
                    </a:lnTo>
                    <a:lnTo>
                      <a:pt x="323" y="30"/>
                    </a:lnTo>
                    <a:lnTo>
                      <a:pt x="316" y="42"/>
                    </a:lnTo>
                    <a:lnTo>
                      <a:pt x="309" y="54"/>
                    </a:lnTo>
                    <a:lnTo>
                      <a:pt x="302" y="66"/>
                    </a:lnTo>
                    <a:lnTo>
                      <a:pt x="297" y="80"/>
                    </a:lnTo>
                    <a:lnTo>
                      <a:pt x="290" y="94"/>
                    </a:lnTo>
                    <a:lnTo>
                      <a:pt x="285" y="111"/>
                    </a:lnTo>
                    <a:lnTo>
                      <a:pt x="281" y="125"/>
                    </a:lnTo>
                    <a:lnTo>
                      <a:pt x="278" y="137"/>
                    </a:lnTo>
                    <a:lnTo>
                      <a:pt x="267" y="130"/>
                    </a:lnTo>
                    <a:lnTo>
                      <a:pt x="255" y="125"/>
                    </a:lnTo>
                    <a:lnTo>
                      <a:pt x="241" y="118"/>
                    </a:lnTo>
                    <a:lnTo>
                      <a:pt x="229" y="111"/>
                    </a:lnTo>
                    <a:lnTo>
                      <a:pt x="215" y="108"/>
                    </a:lnTo>
                    <a:lnTo>
                      <a:pt x="203" y="104"/>
                    </a:lnTo>
                    <a:lnTo>
                      <a:pt x="193" y="99"/>
                    </a:lnTo>
                    <a:lnTo>
                      <a:pt x="181" y="96"/>
                    </a:lnTo>
                    <a:lnTo>
                      <a:pt x="170" y="94"/>
                    </a:lnTo>
                    <a:lnTo>
                      <a:pt x="163" y="94"/>
                    </a:lnTo>
                    <a:lnTo>
                      <a:pt x="156" y="94"/>
                    </a:lnTo>
                    <a:lnTo>
                      <a:pt x="148" y="94"/>
                    </a:lnTo>
                    <a:lnTo>
                      <a:pt x="141" y="96"/>
                    </a:lnTo>
                    <a:lnTo>
                      <a:pt x="132" y="96"/>
                    </a:lnTo>
                    <a:lnTo>
                      <a:pt x="127" y="101"/>
                    </a:lnTo>
                    <a:lnTo>
                      <a:pt x="120" y="104"/>
                    </a:lnTo>
                    <a:lnTo>
                      <a:pt x="113" y="108"/>
                    </a:lnTo>
                    <a:lnTo>
                      <a:pt x="113" y="108"/>
                    </a:lnTo>
                    <a:lnTo>
                      <a:pt x="113" y="111"/>
                    </a:lnTo>
                    <a:lnTo>
                      <a:pt x="111" y="111"/>
                    </a:lnTo>
                    <a:lnTo>
                      <a:pt x="111" y="111"/>
                    </a:lnTo>
                    <a:lnTo>
                      <a:pt x="108" y="113"/>
                    </a:lnTo>
                    <a:lnTo>
                      <a:pt x="108" y="113"/>
                    </a:lnTo>
                    <a:lnTo>
                      <a:pt x="108" y="113"/>
                    </a:lnTo>
                    <a:lnTo>
                      <a:pt x="104" y="120"/>
                    </a:lnTo>
                    <a:lnTo>
                      <a:pt x="101" y="127"/>
                    </a:lnTo>
                    <a:lnTo>
                      <a:pt x="99" y="134"/>
                    </a:lnTo>
                    <a:lnTo>
                      <a:pt x="96" y="141"/>
                    </a:lnTo>
                    <a:lnTo>
                      <a:pt x="94" y="148"/>
                    </a:lnTo>
                    <a:lnTo>
                      <a:pt x="94" y="156"/>
                    </a:lnTo>
                    <a:lnTo>
                      <a:pt x="94" y="163"/>
                    </a:lnTo>
                    <a:lnTo>
                      <a:pt x="94" y="172"/>
                    </a:lnTo>
                    <a:lnTo>
                      <a:pt x="96" y="181"/>
                    </a:lnTo>
                    <a:lnTo>
                      <a:pt x="99" y="193"/>
                    </a:lnTo>
                    <a:lnTo>
                      <a:pt x="101" y="205"/>
                    </a:lnTo>
                    <a:lnTo>
                      <a:pt x="106" y="217"/>
                    </a:lnTo>
                    <a:lnTo>
                      <a:pt x="111" y="229"/>
                    </a:lnTo>
                    <a:lnTo>
                      <a:pt x="118" y="241"/>
                    </a:lnTo>
                    <a:lnTo>
                      <a:pt x="125" y="255"/>
                    </a:lnTo>
                    <a:lnTo>
                      <a:pt x="130" y="266"/>
                    </a:lnTo>
                    <a:lnTo>
                      <a:pt x="137" y="278"/>
                    </a:lnTo>
                    <a:lnTo>
                      <a:pt x="125" y="283"/>
                    </a:lnTo>
                    <a:lnTo>
                      <a:pt x="111" y="285"/>
                    </a:lnTo>
                    <a:lnTo>
                      <a:pt x="94" y="290"/>
                    </a:lnTo>
                    <a:lnTo>
                      <a:pt x="80" y="297"/>
                    </a:lnTo>
                    <a:lnTo>
                      <a:pt x="66" y="302"/>
                    </a:lnTo>
                    <a:lnTo>
                      <a:pt x="54" y="309"/>
                    </a:lnTo>
                    <a:lnTo>
                      <a:pt x="42" y="316"/>
                    </a:lnTo>
                    <a:lnTo>
                      <a:pt x="30" y="323"/>
                    </a:lnTo>
                    <a:lnTo>
                      <a:pt x="26" y="328"/>
                    </a:lnTo>
                    <a:lnTo>
                      <a:pt x="21" y="335"/>
                    </a:lnTo>
                    <a:lnTo>
                      <a:pt x="14" y="340"/>
                    </a:lnTo>
                    <a:lnTo>
                      <a:pt x="11" y="347"/>
                    </a:lnTo>
                    <a:lnTo>
                      <a:pt x="7" y="351"/>
                    </a:lnTo>
                    <a:lnTo>
                      <a:pt x="4" y="359"/>
                    </a:lnTo>
                    <a:lnTo>
                      <a:pt x="2" y="368"/>
                    </a:lnTo>
                    <a:lnTo>
                      <a:pt x="0" y="375"/>
                    </a:lnTo>
                    <a:lnTo>
                      <a:pt x="0" y="375"/>
                    </a:lnTo>
                    <a:lnTo>
                      <a:pt x="0" y="380"/>
                    </a:lnTo>
                    <a:lnTo>
                      <a:pt x="0" y="380"/>
                    </a:lnTo>
                    <a:lnTo>
                      <a:pt x="2" y="389"/>
                    </a:lnTo>
                    <a:lnTo>
                      <a:pt x="4" y="396"/>
                    </a:lnTo>
                    <a:lnTo>
                      <a:pt x="7" y="403"/>
                    </a:lnTo>
                    <a:lnTo>
                      <a:pt x="11" y="408"/>
                    </a:lnTo>
                    <a:lnTo>
                      <a:pt x="14" y="415"/>
                    </a:lnTo>
                    <a:lnTo>
                      <a:pt x="21" y="420"/>
                    </a:lnTo>
                    <a:lnTo>
                      <a:pt x="26" y="427"/>
                    </a:lnTo>
                    <a:lnTo>
                      <a:pt x="30" y="432"/>
                    </a:lnTo>
                    <a:lnTo>
                      <a:pt x="42" y="439"/>
                    </a:lnTo>
                    <a:lnTo>
                      <a:pt x="54" y="446"/>
                    </a:lnTo>
                    <a:lnTo>
                      <a:pt x="66" y="453"/>
                    </a:lnTo>
                    <a:lnTo>
                      <a:pt x="80" y="458"/>
                    </a:lnTo>
                    <a:lnTo>
                      <a:pt x="94" y="465"/>
                    </a:lnTo>
                    <a:lnTo>
                      <a:pt x="111" y="470"/>
                    </a:lnTo>
                    <a:lnTo>
                      <a:pt x="125" y="474"/>
                    </a:lnTo>
                    <a:lnTo>
                      <a:pt x="137" y="477"/>
                    </a:lnTo>
                    <a:lnTo>
                      <a:pt x="130" y="488"/>
                    </a:lnTo>
                    <a:lnTo>
                      <a:pt x="125" y="500"/>
                    </a:lnTo>
                    <a:lnTo>
                      <a:pt x="118" y="514"/>
                    </a:lnTo>
                    <a:lnTo>
                      <a:pt x="111" y="526"/>
                    </a:lnTo>
                    <a:lnTo>
                      <a:pt x="106" y="538"/>
                    </a:lnTo>
                    <a:lnTo>
                      <a:pt x="101" y="550"/>
                    </a:lnTo>
                    <a:lnTo>
                      <a:pt x="99" y="562"/>
                    </a:lnTo>
                    <a:lnTo>
                      <a:pt x="96" y="573"/>
                    </a:lnTo>
                    <a:lnTo>
                      <a:pt x="94" y="583"/>
                    </a:lnTo>
                    <a:lnTo>
                      <a:pt x="94" y="592"/>
                    </a:lnTo>
                    <a:lnTo>
                      <a:pt x="94" y="599"/>
                    </a:lnTo>
                    <a:lnTo>
                      <a:pt x="94" y="606"/>
                    </a:lnTo>
                    <a:lnTo>
                      <a:pt x="96" y="614"/>
                    </a:lnTo>
                    <a:lnTo>
                      <a:pt x="99" y="621"/>
                    </a:lnTo>
                    <a:lnTo>
                      <a:pt x="101" y="628"/>
                    </a:lnTo>
                    <a:lnTo>
                      <a:pt x="104" y="635"/>
                    </a:lnTo>
                    <a:lnTo>
                      <a:pt x="108" y="642"/>
                    </a:lnTo>
                    <a:lnTo>
                      <a:pt x="108" y="642"/>
                    </a:lnTo>
                    <a:lnTo>
                      <a:pt x="108" y="642"/>
                    </a:lnTo>
                    <a:lnTo>
                      <a:pt x="111" y="642"/>
                    </a:lnTo>
                    <a:lnTo>
                      <a:pt x="111" y="644"/>
                    </a:lnTo>
                    <a:lnTo>
                      <a:pt x="113" y="644"/>
                    </a:lnTo>
                    <a:lnTo>
                      <a:pt x="113" y="647"/>
                    </a:lnTo>
                    <a:lnTo>
                      <a:pt x="120" y="651"/>
                    </a:lnTo>
                    <a:lnTo>
                      <a:pt x="127" y="654"/>
                    </a:lnTo>
                    <a:lnTo>
                      <a:pt x="132" y="656"/>
                    </a:lnTo>
                    <a:lnTo>
                      <a:pt x="141" y="658"/>
                    </a:lnTo>
                    <a:lnTo>
                      <a:pt x="148" y="661"/>
                    </a:lnTo>
                    <a:lnTo>
                      <a:pt x="156" y="661"/>
                    </a:lnTo>
                    <a:lnTo>
                      <a:pt x="163" y="661"/>
                    </a:lnTo>
                    <a:lnTo>
                      <a:pt x="170" y="661"/>
                    </a:lnTo>
                    <a:lnTo>
                      <a:pt x="181" y="658"/>
                    </a:lnTo>
                    <a:lnTo>
                      <a:pt x="193" y="656"/>
                    </a:lnTo>
                    <a:lnTo>
                      <a:pt x="203" y="651"/>
                    </a:lnTo>
                    <a:lnTo>
                      <a:pt x="215" y="649"/>
                    </a:lnTo>
                    <a:lnTo>
                      <a:pt x="229" y="642"/>
                    </a:lnTo>
                    <a:lnTo>
                      <a:pt x="241" y="637"/>
                    </a:lnTo>
                    <a:lnTo>
                      <a:pt x="255" y="630"/>
                    </a:lnTo>
                    <a:lnTo>
                      <a:pt x="267" y="623"/>
                    </a:lnTo>
                    <a:lnTo>
                      <a:pt x="278" y="618"/>
                    </a:lnTo>
                    <a:lnTo>
                      <a:pt x="281" y="630"/>
                    </a:lnTo>
                    <a:lnTo>
                      <a:pt x="285" y="644"/>
                    </a:lnTo>
                    <a:lnTo>
                      <a:pt x="290" y="661"/>
                    </a:lnTo>
                    <a:lnTo>
                      <a:pt x="297" y="675"/>
                    </a:lnTo>
                    <a:lnTo>
                      <a:pt x="302" y="689"/>
                    </a:lnTo>
                    <a:lnTo>
                      <a:pt x="309" y="701"/>
                    </a:lnTo>
                    <a:lnTo>
                      <a:pt x="316" y="713"/>
                    </a:lnTo>
                    <a:lnTo>
                      <a:pt x="323" y="722"/>
                    </a:lnTo>
                    <a:lnTo>
                      <a:pt x="328" y="729"/>
                    </a:lnTo>
                    <a:lnTo>
                      <a:pt x="333" y="734"/>
                    </a:lnTo>
                    <a:lnTo>
                      <a:pt x="340" y="739"/>
                    </a:lnTo>
                    <a:lnTo>
                      <a:pt x="344" y="743"/>
                    </a:lnTo>
                    <a:lnTo>
                      <a:pt x="352" y="748"/>
                    </a:lnTo>
                    <a:lnTo>
                      <a:pt x="359" y="751"/>
                    </a:lnTo>
                    <a:lnTo>
                      <a:pt x="366" y="753"/>
                    </a:lnTo>
                    <a:lnTo>
                      <a:pt x="373" y="753"/>
                    </a:lnTo>
                    <a:lnTo>
                      <a:pt x="380" y="753"/>
                    </a:lnTo>
                    <a:lnTo>
                      <a:pt x="387" y="753"/>
                    </a:lnTo>
                    <a:lnTo>
                      <a:pt x="396" y="751"/>
                    </a:lnTo>
                    <a:lnTo>
                      <a:pt x="401" y="748"/>
                    </a:lnTo>
                    <a:lnTo>
                      <a:pt x="408" y="743"/>
                    </a:lnTo>
                    <a:lnTo>
                      <a:pt x="415" y="739"/>
                    </a:lnTo>
                    <a:lnTo>
                      <a:pt x="420" y="734"/>
                    </a:lnTo>
                    <a:lnTo>
                      <a:pt x="425" y="729"/>
                    </a:lnTo>
                    <a:lnTo>
                      <a:pt x="432" y="722"/>
                    </a:lnTo>
                    <a:lnTo>
                      <a:pt x="439" y="713"/>
                    </a:lnTo>
                    <a:lnTo>
                      <a:pt x="446" y="701"/>
                    </a:lnTo>
                    <a:lnTo>
                      <a:pt x="451" y="689"/>
                    </a:lnTo>
                    <a:lnTo>
                      <a:pt x="458" y="675"/>
                    </a:lnTo>
                    <a:lnTo>
                      <a:pt x="463" y="661"/>
                    </a:lnTo>
                    <a:lnTo>
                      <a:pt x="470" y="644"/>
                    </a:lnTo>
                    <a:lnTo>
                      <a:pt x="472" y="630"/>
                    </a:lnTo>
                    <a:lnTo>
                      <a:pt x="477" y="618"/>
                    </a:lnTo>
                    <a:lnTo>
                      <a:pt x="489" y="623"/>
                    </a:lnTo>
                    <a:lnTo>
                      <a:pt x="500" y="630"/>
                    </a:lnTo>
                    <a:lnTo>
                      <a:pt x="512" y="637"/>
                    </a:lnTo>
                    <a:lnTo>
                      <a:pt x="526" y="642"/>
                    </a:lnTo>
                    <a:lnTo>
                      <a:pt x="538" y="649"/>
                    </a:lnTo>
                    <a:lnTo>
                      <a:pt x="550" y="651"/>
                    </a:lnTo>
                    <a:lnTo>
                      <a:pt x="562" y="656"/>
                    </a:lnTo>
                    <a:lnTo>
                      <a:pt x="574" y="658"/>
                    </a:lnTo>
                    <a:lnTo>
                      <a:pt x="583" y="661"/>
                    </a:lnTo>
                    <a:lnTo>
                      <a:pt x="590" y="661"/>
                    </a:lnTo>
                    <a:lnTo>
                      <a:pt x="600" y="661"/>
                    </a:lnTo>
                    <a:lnTo>
                      <a:pt x="607" y="661"/>
                    </a:lnTo>
                    <a:lnTo>
                      <a:pt x="614" y="658"/>
                    </a:lnTo>
                    <a:lnTo>
                      <a:pt x="621" y="656"/>
                    </a:lnTo>
                    <a:lnTo>
                      <a:pt x="628" y="654"/>
                    </a:lnTo>
                    <a:lnTo>
                      <a:pt x="635" y="651"/>
                    </a:lnTo>
                    <a:lnTo>
                      <a:pt x="640" y="647"/>
                    </a:lnTo>
                    <a:lnTo>
                      <a:pt x="642" y="644"/>
                    </a:lnTo>
                    <a:lnTo>
                      <a:pt x="642" y="644"/>
                    </a:lnTo>
                    <a:lnTo>
                      <a:pt x="644" y="642"/>
                    </a:lnTo>
                    <a:lnTo>
                      <a:pt x="644" y="642"/>
                    </a:lnTo>
                    <a:lnTo>
                      <a:pt x="647" y="642"/>
                    </a:lnTo>
                    <a:lnTo>
                      <a:pt x="644" y="642"/>
                    </a:lnTo>
                    <a:lnTo>
                      <a:pt x="649" y="635"/>
                    </a:lnTo>
                    <a:lnTo>
                      <a:pt x="654" y="628"/>
                    </a:lnTo>
                    <a:lnTo>
                      <a:pt x="656" y="621"/>
                    </a:lnTo>
                    <a:lnTo>
                      <a:pt x="659" y="614"/>
                    </a:lnTo>
                    <a:lnTo>
                      <a:pt x="659" y="606"/>
                    </a:lnTo>
                    <a:lnTo>
                      <a:pt x="661" y="599"/>
                    </a:lnTo>
                    <a:lnTo>
                      <a:pt x="661" y="592"/>
                    </a:lnTo>
                    <a:lnTo>
                      <a:pt x="659" y="583"/>
                    </a:lnTo>
                    <a:lnTo>
                      <a:pt x="659" y="573"/>
                    </a:lnTo>
                    <a:lnTo>
                      <a:pt x="654" y="562"/>
                    </a:lnTo>
                    <a:lnTo>
                      <a:pt x="652" y="550"/>
                    </a:lnTo>
                    <a:lnTo>
                      <a:pt x="647" y="538"/>
                    </a:lnTo>
                    <a:lnTo>
                      <a:pt x="642" y="526"/>
                    </a:lnTo>
                    <a:lnTo>
                      <a:pt x="637" y="514"/>
                    </a:lnTo>
                    <a:lnTo>
                      <a:pt x="630" y="500"/>
                    </a:lnTo>
                    <a:lnTo>
                      <a:pt x="623" y="488"/>
                    </a:lnTo>
                    <a:lnTo>
                      <a:pt x="616" y="477"/>
                    </a:lnTo>
                    <a:lnTo>
                      <a:pt x="630" y="474"/>
                    </a:lnTo>
                    <a:lnTo>
                      <a:pt x="642" y="470"/>
                    </a:lnTo>
                    <a:lnTo>
                      <a:pt x="659" y="465"/>
                    </a:lnTo>
                    <a:lnTo>
                      <a:pt x="675" y="458"/>
                    </a:lnTo>
                    <a:lnTo>
                      <a:pt x="689" y="453"/>
                    </a:lnTo>
                    <a:lnTo>
                      <a:pt x="701" y="446"/>
                    </a:lnTo>
                    <a:lnTo>
                      <a:pt x="713" y="439"/>
                    </a:lnTo>
                    <a:lnTo>
                      <a:pt x="722" y="432"/>
                    </a:lnTo>
                    <a:lnTo>
                      <a:pt x="730" y="427"/>
                    </a:lnTo>
                    <a:lnTo>
                      <a:pt x="734" y="420"/>
                    </a:lnTo>
                    <a:lnTo>
                      <a:pt x="739" y="415"/>
                    </a:lnTo>
                    <a:lnTo>
                      <a:pt x="744" y="408"/>
                    </a:lnTo>
                    <a:lnTo>
                      <a:pt x="748" y="403"/>
                    </a:lnTo>
                    <a:lnTo>
                      <a:pt x="751" y="396"/>
                    </a:lnTo>
                    <a:lnTo>
                      <a:pt x="753" y="389"/>
                    </a:lnTo>
                    <a:lnTo>
                      <a:pt x="753" y="380"/>
                    </a:lnTo>
                    <a:lnTo>
                      <a:pt x="753" y="380"/>
                    </a:lnTo>
                    <a:lnTo>
                      <a:pt x="753" y="375"/>
                    </a:lnTo>
                    <a:lnTo>
                      <a:pt x="753" y="375"/>
                    </a:lnTo>
                    <a:close/>
                    <a:moveTo>
                      <a:pt x="493" y="139"/>
                    </a:moveTo>
                    <a:lnTo>
                      <a:pt x="507" y="134"/>
                    </a:lnTo>
                    <a:lnTo>
                      <a:pt x="519" y="130"/>
                    </a:lnTo>
                    <a:lnTo>
                      <a:pt x="531" y="125"/>
                    </a:lnTo>
                    <a:lnTo>
                      <a:pt x="543" y="120"/>
                    </a:lnTo>
                    <a:lnTo>
                      <a:pt x="555" y="118"/>
                    </a:lnTo>
                    <a:lnTo>
                      <a:pt x="567" y="115"/>
                    </a:lnTo>
                    <a:lnTo>
                      <a:pt x="578" y="115"/>
                    </a:lnTo>
                    <a:lnTo>
                      <a:pt x="588" y="115"/>
                    </a:lnTo>
                    <a:lnTo>
                      <a:pt x="597" y="115"/>
                    </a:lnTo>
                    <a:lnTo>
                      <a:pt x="604" y="118"/>
                    </a:lnTo>
                    <a:lnTo>
                      <a:pt x="611" y="120"/>
                    </a:lnTo>
                    <a:lnTo>
                      <a:pt x="618" y="125"/>
                    </a:lnTo>
                    <a:lnTo>
                      <a:pt x="626" y="130"/>
                    </a:lnTo>
                    <a:lnTo>
                      <a:pt x="630" y="134"/>
                    </a:lnTo>
                    <a:lnTo>
                      <a:pt x="633" y="141"/>
                    </a:lnTo>
                    <a:lnTo>
                      <a:pt x="637" y="151"/>
                    </a:lnTo>
                    <a:lnTo>
                      <a:pt x="637" y="158"/>
                    </a:lnTo>
                    <a:lnTo>
                      <a:pt x="640" y="167"/>
                    </a:lnTo>
                    <a:lnTo>
                      <a:pt x="640" y="177"/>
                    </a:lnTo>
                    <a:lnTo>
                      <a:pt x="637" y="189"/>
                    </a:lnTo>
                    <a:lnTo>
                      <a:pt x="635" y="198"/>
                    </a:lnTo>
                    <a:lnTo>
                      <a:pt x="633" y="210"/>
                    </a:lnTo>
                    <a:lnTo>
                      <a:pt x="630" y="222"/>
                    </a:lnTo>
                    <a:lnTo>
                      <a:pt x="626" y="236"/>
                    </a:lnTo>
                    <a:lnTo>
                      <a:pt x="621" y="248"/>
                    </a:lnTo>
                    <a:lnTo>
                      <a:pt x="614" y="262"/>
                    </a:lnTo>
                    <a:lnTo>
                      <a:pt x="607" y="276"/>
                    </a:lnTo>
                    <a:lnTo>
                      <a:pt x="588" y="271"/>
                    </a:lnTo>
                    <a:lnTo>
                      <a:pt x="567" y="266"/>
                    </a:lnTo>
                    <a:lnTo>
                      <a:pt x="543" y="264"/>
                    </a:lnTo>
                    <a:lnTo>
                      <a:pt x="522" y="259"/>
                    </a:lnTo>
                    <a:lnTo>
                      <a:pt x="496" y="257"/>
                    </a:lnTo>
                    <a:lnTo>
                      <a:pt x="493" y="233"/>
                    </a:lnTo>
                    <a:lnTo>
                      <a:pt x="491" y="212"/>
                    </a:lnTo>
                    <a:lnTo>
                      <a:pt x="486" y="189"/>
                    </a:lnTo>
                    <a:lnTo>
                      <a:pt x="484" y="167"/>
                    </a:lnTo>
                    <a:lnTo>
                      <a:pt x="479" y="148"/>
                    </a:lnTo>
                    <a:lnTo>
                      <a:pt x="493" y="139"/>
                    </a:lnTo>
                    <a:close/>
                    <a:moveTo>
                      <a:pt x="404" y="500"/>
                    </a:moveTo>
                    <a:lnTo>
                      <a:pt x="378" y="500"/>
                    </a:lnTo>
                    <a:lnTo>
                      <a:pt x="352" y="500"/>
                    </a:lnTo>
                    <a:lnTo>
                      <a:pt x="326" y="498"/>
                    </a:lnTo>
                    <a:lnTo>
                      <a:pt x="309" y="481"/>
                    </a:lnTo>
                    <a:lnTo>
                      <a:pt x="290" y="465"/>
                    </a:lnTo>
                    <a:lnTo>
                      <a:pt x="274" y="446"/>
                    </a:lnTo>
                    <a:lnTo>
                      <a:pt x="255" y="427"/>
                    </a:lnTo>
                    <a:lnTo>
                      <a:pt x="255" y="403"/>
                    </a:lnTo>
                    <a:lnTo>
                      <a:pt x="255" y="377"/>
                    </a:lnTo>
                    <a:lnTo>
                      <a:pt x="255" y="351"/>
                    </a:lnTo>
                    <a:lnTo>
                      <a:pt x="255" y="328"/>
                    </a:lnTo>
                    <a:lnTo>
                      <a:pt x="274" y="309"/>
                    </a:lnTo>
                    <a:lnTo>
                      <a:pt x="290" y="290"/>
                    </a:lnTo>
                    <a:lnTo>
                      <a:pt x="309" y="274"/>
                    </a:lnTo>
                    <a:lnTo>
                      <a:pt x="326" y="257"/>
                    </a:lnTo>
                    <a:lnTo>
                      <a:pt x="352" y="255"/>
                    </a:lnTo>
                    <a:lnTo>
                      <a:pt x="378" y="255"/>
                    </a:lnTo>
                    <a:lnTo>
                      <a:pt x="404" y="255"/>
                    </a:lnTo>
                    <a:lnTo>
                      <a:pt x="427" y="257"/>
                    </a:lnTo>
                    <a:lnTo>
                      <a:pt x="446" y="274"/>
                    </a:lnTo>
                    <a:lnTo>
                      <a:pt x="463" y="290"/>
                    </a:lnTo>
                    <a:lnTo>
                      <a:pt x="481" y="309"/>
                    </a:lnTo>
                    <a:lnTo>
                      <a:pt x="498" y="328"/>
                    </a:lnTo>
                    <a:lnTo>
                      <a:pt x="498" y="351"/>
                    </a:lnTo>
                    <a:lnTo>
                      <a:pt x="500" y="377"/>
                    </a:lnTo>
                    <a:lnTo>
                      <a:pt x="498" y="403"/>
                    </a:lnTo>
                    <a:lnTo>
                      <a:pt x="498" y="427"/>
                    </a:lnTo>
                    <a:lnTo>
                      <a:pt x="481" y="446"/>
                    </a:lnTo>
                    <a:lnTo>
                      <a:pt x="463" y="465"/>
                    </a:lnTo>
                    <a:lnTo>
                      <a:pt x="446" y="481"/>
                    </a:lnTo>
                    <a:lnTo>
                      <a:pt x="427" y="498"/>
                    </a:lnTo>
                    <a:lnTo>
                      <a:pt x="404" y="500"/>
                    </a:lnTo>
                    <a:close/>
                    <a:moveTo>
                      <a:pt x="422" y="503"/>
                    </a:moveTo>
                    <a:lnTo>
                      <a:pt x="408" y="517"/>
                    </a:lnTo>
                    <a:lnTo>
                      <a:pt x="392" y="529"/>
                    </a:lnTo>
                    <a:lnTo>
                      <a:pt x="378" y="540"/>
                    </a:lnTo>
                    <a:lnTo>
                      <a:pt x="354" y="521"/>
                    </a:lnTo>
                    <a:lnTo>
                      <a:pt x="330" y="503"/>
                    </a:lnTo>
                    <a:lnTo>
                      <a:pt x="352" y="503"/>
                    </a:lnTo>
                    <a:lnTo>
                      <a:pt x="370" y="503"/>
                    </a:lnTo>
                    <a:lnTo>
                      <a:pt x="382" y="503"/>
                    </a:lnTo>
                    <a:lnTo>
                      <a:pt x="404" y="503"/>
                    </a:lnTo>
                    <a:lnTo>
                      <a:pt x="422" y="503"/>
                    </a:lnTo>
                    <a:close/>
                    <a:moveTo>
                      <a:pt x="255" y="283"/>
                    </a:moveTo>
                    <a:lnTo>
                      <a:pt x="255" y="304"/>
                    </a:lnTo>
                    <a:lnTo>
                      <a:pt x="252" y="326"/>
                    </a:lnTo>
                    <a:lnTo>
                      <a:pt x="231" y="349"/>
                    </a:lnTo>
                    <a:lnTo>
                      <a:pt x="210" y="373"/>
                    </a:lnTo>
                    <a:lnTo>
                      <a:pt x="196" y="354"/>
                    </a:lnTo>
                    <a:lnTo>
                      <a:pt x="184" y="337"/>
                    </a:lnTo>
                    <a:lnTo>
                      <a:pt x="172" y="318"/>
                    </a:lnTo>
                    <a:lnTo>
                      <a:pt x="160" y="302"/>
                    </a:lnTo>
                    <a:lnTo>
                      <a:pt x="151" y="283"/>
                    </a:lnTo>
                    <a:lnTo>
                      <a:pt x="170" y="278"/>
                    </a:lnTo>
                    <a:lnTo>
                      <a:pt x="191" y="274"/>
                    </a:lnTo>
                    <a:lnTo>
                      <a:pt x="212" y="269"/>
                    </a:lnTo>
                    <a:lnTo>
                      <a:pt x="233" y="266"/>
                    </a:lnTo>
                    <a:lnTo>
                      <a:pt x="257" y="262"/>
                    </a:lnTo>
                    <a:lnTo>
                      <a:pt x="255" y="283"/>
                    </a:lnTo>
                    <a:close/>
                    <a:moveTo>
                      <a:pt x="257" y="302"/>
                    </a:moveTo>
                    <a:lnTo>
                      <a:pt x="259" y="281"/>
                    </a:lnTo>
                    <a:lnTo>
                      <a:pt x="262" y="262"/>
                    </a:lnTo>
                    <a:lnTo>
                      <a:pt x="281" y="259"/>
                    </a:lnTo>
                    <a:lnTo>
                      <a:pt x="300" y="257"/>
                    </a:lnTo>
                    <a:lnTo>
                      <a:pt x="321" y="257"/>
                    </a:lnTo>
                    <a:lnTo>
                      <a:pt x="307" y="269"/>
                    </a:lnTo>
                    <a:lnTo>
                      <a:pt x="269" y="307"/>
                    </a:lnTo>
                    <a:lnTo>
                      <a:pt x="257" y="321"/>
                    </a:lnTo>
                    <a:lnTo>
                      <a:pt x="257" y="302"/>
                    </a:lnTo>
                    <a:close/>
                    <a:moveTo>
                      <a:pt x="252" y="403"/>
                    </a:moveTo>
                    <a:lnTo>
                      <a:pt x="252" y="425"/>
                    </a:lnTo>
                    <a:lnTo>
                      <a:pt x="238" y="408"/>
                    </a:lnTo>
                    <a:lnTo>
                      <a:pt x="226" y="392"/>
                    </a:lnTo>
                    <a:lnTo>
                      <a:pt x="212" y="377"/>
                    </a:lnTo>
                    <a:lnTo>
                      <a:pt x="226" y="361"/>
                    </a:lnTo>
                    <a:lnTo>
                      <a:pt x="238" y="347"/>
                    </a:lnTo>
                    <a:lnTo>
                      <a:pt x="252" y="330"/>
                    </a:lnTo>
                    <a:lnTo>
                      <a:pt x="252" y="351"/>
                    </a:lnTo>
                    <a:lnTo>
                      <a:pt x="252" y="370"/>
                    </a:lnTo>
                    <a:lnTo>
                      <a:pt x="252" y="385"/>
                    </a:lnTo>
                    <a:lnTo>
                      <a:pt x="252" y="403"/>
                    </a:lnTo>
                    <a:close/>
                    <a:moveTo>
                      <a:pt x="231" y="406"/>
                    </a:moveTo>
                    <a:lnTo>
                      <a:pt x="252" y="429"/>
                    </a:lnTo>
                    <a:lnTo>
                      <a:pt x="255" y="451"/>
                    </a:lnTo>
                    <a:lnTo>
                      <a:pt x="255" y="472"/>
                    </a:lnTo>
                    <a:lnTo>
                      <a:pt x="257" y="493"/>
                    </a:lnTo>
                    <a:lnTo>
                      <a:pt x="233" y="488"/>
                    </a:lnTo>
                    <a:lnTo>
                      <a:pt x="212" y="486"/>
                    </a:lnTo>
                    <a:lnTo>
                      <a:pt x="191" y="481"/>
                    </a:lnTo>
                    <a:lnTo>
                      <a:pt x="170" y="477"/>
                    </a:lnTo>
                    <a:lnTo>
                      <a:pt x="151" y="472"/>
                    </a:lnTo>
                    <a:lnTo>
                      <a:pt x="160" y="453"/>
                    </a:lnTo>
                    <a:lnTo>
                      <a:pt x="172" y="436"/>
                    </a:lnTo>
                    <a:lnTo>
                      <a:pt x="184" y="418"/>
                    </a:lnTo>
                    <a:lnTo>
                      <a:pt x="196" y="399"/>
                    </a:lnTo>
                    <a:lnTo>
                      <a:pt x="210" y="382"/>
                    </a:lnTo>
                    <a:lnTo>
                      <a:pt x="231" y="406"/>
                    </a:lnTo>
                    <a:close/>
                    <a:moveTo>
                      <a:pt x="257" y="434"/>
                    </a:moveTo>
                    <a:lnTo>
                      <a:pt x="269" y="448"/>
                    </a:lnTo>
                    <a:lnTo>
                      <a:pt x="307" y="484"/>
                    </a:lnTo>
                    <a:lnTo>
                      <a:pt x="321" y="498"/>
                    </a:lnTo>
                    <a:lnTo>
                      <a:pt x="300" y="498"/>
                    </a:lnTo>
                    <a:lnTo>
                      <a:pt x="281" y="496"/>
                    </a:lnTo>
                    <a:lnTo>
                      <a:pt x="262" y="493"/>
                    </a:lnTo>
                    <a:lnTo>
                      <a:pt x="259" y="474"/>
                    </a:lnTo>
                    <a:lnTo>
                      <a:pt x="257" y="453"/>
                    </a:lnTo>
                    <a:lnTo>
                      <a:pt x="257" y="434"/>
                    </a:lnTo>
                    <a:close/>
                    <a:moveTo>
                      <a:pt x="330" y="252"/>
                    </a:moveTo>
                    <a:lnTo>
                      <a:pt x="347" y="238"/>
                    </a:lnTo>
                    <a:lnTo>
                      <a:pt x="361" y="226"/>
                    </a:lnTo>
                    <a:lnTo>
                      <a:pt x="378" y="215"/>
                    </a:lnTo>
                    <a:lnTo>
                      <a:pt x="392" y="226"/>
                    </a:lnTo>
                    <a:lnTo>
                      <a:pt x="408" y="238"/>
                    </a:lnTo>
                    <a:lnTo>
                      <a:pt x="422" y="252"/>
                    </a:lnTo>
                    <a:lnTo>
                      <a:pt x="404" y="252"/>
                    </a:lnTo>
                    <a:lnTo>
                      <a:pt x="382" y="252"/>
                    </a:lnTo>
                    <a:lnTo>
                      <a:pt x="370" y="252"/>
                    </a:lnTo>
                    <a:lnTo>
                      <a:pt x="352" y="252"/>
                    </a:lnTo>
                    <a:lnTo>
                      <a:pt x="330" y="252"/>
                    </a:lnTo>
                    <a:close/>
                    <a:moveTo>
                      <a:pt x="432" y="257"/>
                    </a:moveTo>
                    <a:lnTo>
                      <a:pt x="453" y="257"/>
                    </a:lnTo>
                    <a:lnTo>
                      <a:pt x="472" y="259"/>
                    </a:lnTo>
                    <a:lnTo>
                      <a:pt x="493" y="262"/>
                    </a:lnTo>
                    <a:lnTo>
                      <a:pt x="496" y="281"/>
                    </a:lnTo>
                    <a:lnTo>
                      <a:pt x="496" y="302"/>
                    </a:lnTo>
                    <a:lnTo>
                      <a:pt x="498" y="321"/>
                    </a:lnTo>
                    <a:lnTo>
                      <a:pt x="484" y="307"/>
                    </a:lnTo>
                    <a:lnTo>
                      <a:pt x="446" y="269"/>
                    </a:lnTo>
                    <a:lnTo>
                      <a:pt x="432" y="257"/>
                    </a:lnTo>
                    <a:close/>
                    <a:moveTo>
                      <a:pt x="446" y="484"/>
                    </a:moveTo>
                    <a:lnTo>
                      <a:pt x="484" y="448"/>
                    </a:lnTo>
                    <a:lnTo>
                      <a:pt x="498" y="434"/>
                    </a:lnTo>
                    <a:lnTo>
                      <a:pt x="496" y="453"/>
                    </a:lnTo>
                    <a:lnTo>
                      <a:pt x="496" y="474"/>
                    </a:lnTo>
                    <a:lnTo>
                      <a:pt x="493" y="493"/>
                    </a:lnTo>
                    <a:lnTo>
                      <a:pt x="472" y="496"/>
                    </a:lnTo>
                    <a:lnTo>
                      <a:pt x="453" y="498"/>
                    </a:lnTo>
                    <a:lnTo>
                      <a:pt x="432" y="498"/>
                    </a:lnTo>
                    <a:lnTo>
                      <a:pt x="446" y="484"/>
                    </a:lnTo>
                    <a:close/>
                    <a:moveTo>
                      <a:pt x="498" y="472"/>
                    </a:moveTo>
                    <a:lnTo>
                      <a:pt x="500" y="451"/>
                    </a:lnTo>
                    <a:lnTo>
                      <a:pt x="500" y="429"/>
                    </a:lnTo>
                    <a:lnTo>
                      <a:pt x="524" y="406"/>
                    </a:lnTo>
                    <a:lnTo>
                      <a:pt x="543" y="382"/>
                    </a:lnTo>
                    <a:lnTo>
                      <a:pt x="557" y="399"/>
                    </a:lnTo>
                    <a:lnTo>
                      <a:pt x="571" y="418"/>
                    </a:lnTo>
                    <a:lnTo>
                      <a:pt x="583" y="436"/>
                    </a:lnTo>
                    <a:lnTo>
                      <a:pt x="593" y="453"/>
                    </a:lnTo>
                    <a:lnTo>
                      <a:pt x="602" y="472"/>
                    </a:lnTo>
                    <a:lnTo>
                      <a:pt x="583" y="477"/>
                    </a:lnTo>
                    <a:lnTo>
                      <a:pt x="564" y="481"/>
                    </a:lnTo>
                    <a:lnTo>
                      <a:pt x="543" y="486"/>
                    </a:lnTo>
                    <a:lnTo>
                      <a:pt x="522" y="488"/>
                    </a:lnTo>
                    <a:lnTo>
                      <a:pt x="498" y="493"/>
                    </a:lnTo>
                    <a:lnTo>
                      <a:pt x="498" y="472"/>
                    </a:lnTo>
                    <a:close/>
                    <a:moveTo>
                      <a:pt x="503" y="330"/>
                    </a:moveTo>
                    <a:lnTo>
                      <a:pt x="515" y="347"/>
                    </a:lnTo>
                    <a:lnTo>
                      <a:pt x="529" y="361"/>
                    </a:lnTo>
                    <a:lnTo>
                      <a:pt x="541" y="377"/>
                    </a:lnTo>
                    <a:lnTo>
                      <a:pt x="529" y="392"/>
                    </a:lnTo>
                    <a:lnTo>
                      <a:pt x="515" y="408"/>
                    </a:lnTo>
                    <a:lnTo>
                      <a:pt x="503" y="425"/>
                    </a:lnTo>
                    <a:lnTo>
                      <a:pt x="503" y="403"/>
                    </a:lnTo>
                    <a:lnTo>
                      <a:pt x="503" y="385"/>
                    </a:lnTo>
                    <a:lnTo>
                      <a:pt x="503" y="370"/>
                    </a:lnTo>
                    <a:lnTo>
                      <a:pt x="503" y="351"/>
                    </a:lnTo>
                    <a:lnTo>
                      <a:pt x="503" y="330"/>
                    </a:lnTo>
                    <a:close/>
                    <a:moveTo>
                      <a:pt x="524" y="349"/>
                    </a:moveTo>
                    <a:lnTo>
                      <a:pt x="500" y="326"/>
                    </a:lnTo>
                    <a:lnTo>
                      <a:pt x="500" y="304"/>
                    </a:lnTo>
                    <a:lnTo>
                      <a:pt x="498" y="283"/>
                    </a:lnTo>
                    <a:lnTo>
                      <a:pt x="498" y="262"/>
                    </a:lnTo>
                    <a:lnTo>
                      <a:pt x="522" y="266"/>
                    </a:lnTo>
                    <a:lnTo>
                      <a:pt x="543" y="269"/>
                    </a:lnTo>
                    <a:lnTo>
                      <a:pt x="564" y="274"/>
                    </a:lnTo>
                    <a:lnTo>
                      <a:pt x="583" y="278"/>
                    </a:lnTo>
                    <a:lnTo>
                      <a:pt x="602" y="283"/>
                    </a:lnTo>
                    <a:lnTo>
                      <a:pt x="593" y="302"/>
                    </a:lnTo>
                    <a:lnTo>
                      <a:pt x="583" y="318"/>
                    </a:lnTo>
                    <a:lnTo>
                      <a:pt x="571" y="337"/>
                    </a:lnTo>
                    <a:lnTo>
                      <a:pt x="557" y="354"/>
                    </a:lnTo>
                    <a:lnTo>
                      <a:pt x="543" y="373"/>
                    </a:lnTo>
                    <a:lnTo>
                      <a:pt x="524" y="349"/>
                    </a:lnTo>
                    <a:close/>
                    <a:moveTo>
                      <a:pt x="470" y="151"/>
                    </a:moveTo>
                    <a:lnTo>
                      <a:pt x="477" y="170"/>
                    </a:lnTo>
                    <a:lnTo>
                      <a:pt x="481" y="191"/>
                    </a:lnTo>
                    <a:lnTo>
                      <a:pt x="484" y="212"/>
                    </a:lnTo>
                    <a:lnTo>
                      <a:pt x="489" y="233"/>
                    </a:lnTo>
                    <a:lnTo>
                      <a:pt x="493" y="257"/>
                    </a:lnTo>
                    <a:lnTo>
                      <a:pt x="472" y="255"/>
                    </a:lnTo>
                    <a:lnTo>
                      <a:pt x="451" y="255"/>
                    </a:lnTo>
                    <a:lnTo>
                      <a:pt x="430" y="252"/>
                    </a:lnTo>
                    <a:lnTo>
                      <a:pt x="406" y="231"/>
                    </a:lnTo>
                    <a:lnTo>
                      <a:pt x="380" y="212"/>
                    </a:lnTo>
                    <a:lnTo>
                      <a:pt x="399" y="198"/>
                    </a:lnTo>
                    <a:lnTo>
                      <a:pt x="418" y="184"/>
                    </a:lnTo>
                    <a:lnTo>
                      <a:pt x="437" y="172"/>
                    </a:lnTo>
                    <a:lnTo>
                      <a:pt x="453" y="160"/>
                    </a:lnTo>
                    <a:lnTo>
                      <a:pt x="470" y="151"/>
                    </a:lnTo>
                    <a:close/>
                    <a:moveTo>
                      <a:pt x="293" y="125"/>
                    </a:moveTo>
                    <a:lnTo>
                      <a:pt x="297" y="111"/>
                    </a:lnTo>
                    <a:lnTo>
                      <a:pt x="304" y="94"/>
                    </a:lnTo>
                    <a:lnTo>
                      <a:pt x="311" y="82"/>
                    </a:lnTo>
                    <a:lnTo>
                      <a:pt x="318" y="68"/>
                    </a:lnTo>
                    <a:lnTo>
                      <a:pt x="326" y="59"/>
                    </a:lnTo>
                    <a:lnTo>
                      <a:pt x="335" y="49"/>
                    </a:lnTo>
                    <a:lnTo>
                      <a:pt x="342" y="42"/>
                    </a:lnTo>
                    <a:lnTo>
                      <a:pt x="352" y="35"/>
                    </a:lnTo>
                    <a:lnTo>
                      <a:pt x="359" y="30"/>
                    </a:lnTo>
                    <a:lnTo>
                      <a:pt x="368" y="28"/>
                    </a:lnTo>
                    <a:lnTo>
                      <a:pt x="378" y="26"/>
                    </a:lnTo>
                    <a:lnTo>
                      <a:pt x="385" y="28"/>
                    </a:lnTo>
                    <a:lnTo>
                      <a:pt x="394" y="30"/>
                    </a:lnTo>
                    <a:lnTo>
                      <a:pt x="404" y="35"/>
                    </a:lnTo>
                    <a:lnTo>
                      <a:pt x="411" y="42"/>
                    </a:lnTo>
                    <a:lnTo>
                      <a:pt x="420" y="49"/>
                    </a:lnTo>
                    <a:lnTo>
                      <a:pt x="427" y="59"/>
                    </a:lnTo>
                    <a:lnTo>
                      <a:pt x="434" y="68"/>
                    </a:lnTo>
                    <a:lnTo>
                      <a:pt x="441" y="82"/>
                    </a:lnTo>
                    <a:lnTo>
                      <a:pt x="448" y="94"/>
                    </a:lnTo>
                    <a:lnTo>
                      <a:pt x="456" y="111"/>
                    </a:lnTo>
                    <a:lnTo>
                      <a:pt x="463" y="125"/>
                    </a:lnTo>
                    <a:lnTo>
                      <a:pt x="467" y="141"/>
                    </a:lnTo>
                    <a:lnTo>
                      <a:pt x="451" y="153"/>
                    </a:lnTo>
                    <a:lnTo>
                      <a:pt x="432" y="167"/>
                    </a:lnTo>
                    <a:lnTo>
                      <a:pt x="415" y="179"/>
                    </a:lnTo>
                    <a:lnTo>
                      <a:pt x="396" y="193"/>
                    </a:lnTo>
                    <a:lnTo>
                      <a:pt x="378" y="207"/>
                    </a:lnTo>
                    <a:lnTo>
                      <a:pt x="359" y="193"/>
                    </a:lnTo>
                    <a:lnTo>
                      <a:pt x="340" y="179"/>
                    </a:lnTo>
                    <a:lnTo>
                      <a:pt x="321" y="167"/>
                    </a:lnTo>
                    <a:lnTo>
                      <a:pt x="304" y="153"/>
                    </a:lnTo>
                    <a:lnTo>
                      <a:pt x="285" y="141"/>
                    </a:lnTo>
                    <a:lnTo>
                      <a:pt x="293" y="125"/>
                    </a:lnTo>
                    <a:close/>
                    <a:moveTo>
                      <a:pt x="278" y="170"/>
                    </a:moveTo>
                    <a:lnTo>
                      <a:pt x="283" y="151"/>
                    </a:lnTo>
                    <a:lnTo>
                      <a:pt x="300" y="160"/>
                    </a:lnTo>
                    <a:lnTo>
                      <a:pt x="318" y="172"/>
                    </a:lnTo>
                    <a:lnTo>
                      <a:pt x="337" y="184"/>
                    </a:lnTo>
                    <a:lnTo>
                      <a:pt x="354" y="198"/>
                    </a:lnTo>
                    <a:lnTo>
                      <a:pt x="373" y="212"/>
                    </a:lnTo>
                    <a:lnTo>
                      <a:pt x="349" y="231"/>
                    </a:lnTo>
                    <a:lnTo>
                      <a:pt x="326" y="252"/>
                    </a:lnTo>
                    <a:lnTo>
                      <a:pt x="304" y="255"/>
                    </a:lnTo>
                    <a:lnTo>
                      <a:pt x="283" y="255"/>
                    </a:lnTo>
                    <a:lnTo>
                      <a:pt x="262" y="257"/>
                    </a:lnTo>
                    <a:lnTo>
                      <a:pt x="264" y="233"/>
                    </a:lnTo>
                    <a:lnTo>
                      <a:pt x="269" y="212"/>
                    </a:lnTo>
                    <a:lnTo>
                      <a:pt x="274" y="191"/>
                    </a:lnTo>
                    <a:lnTo>
                      <a:pt x="278" y="170"/>
                    </a:lnTo>
                    <a:close/>
                    <a:moveTo>
                      <a:pt x="134" y="248"/>
                    </a:moveTo>
                    <a:lnTo>
                      <a:pt x="130" y="236"/>
                    </a:lnTo>
                    <a:lnTo>
                      <a:pt x="125" y="222"/>
                    </a:lnTo>
                    <a:lnTo>
                      <a:pt x="120" y="210"/>
                    </a:lnTo>
                    <a:lnTo>
                      <a:pt x="118" y="198"/>
                    </a:lnTo>
                    <a:lnTo>
                      <a:pt x="115" y="189"/>
                    </a:lnTo>
                    <a:lnTo>
                      <a:pt x="115" y="177"/>
                    </a:lnTo>
                    <a:lnTo>
                      <a:pt x="115" y="167"/>
                    </a:lnTo>
                    <a:lnTo>
                      <a:pt x="115" y="158"/>
                    </a:lnTo>
                    <a:lnTo>
                      <a:pt x="118" y="151"/>
                    </a:lnTo>
                    <a:lnTo>
                      <a:pt x="120" y="141"/>
                    </a:lnTo>
                    <a:lnTo>
                      <a:pt x="125" y="134"/>
                    </a:lnTo>
                    <a:lnTo>
                      <a:pt x="127" y="130"/>
                    </a:lnTo>
                    <a:lnTo>
                      <a:pt x="134" y="125"/>
                    </a:lnTo>
                    <a:lnTo>
                      <a:pt x="141" y="120"/>
                    </a:lnTo>
                    <a:lnTo>
                      <a:pt x="148" y="118"/>
                    </a:lnTo>
                    <a:lnTo>
                      <a:pt x="158" y="115"/>
                    </a:lnTo>
                    <a:lnTo>
                      <a:pt x="167" y="115"/>
                    </a:lnTo>
                    <a:lnTo>
                      <a:pt x="177" y="115"/>
                    </a:lnTo>
                    <a:lnTo>
                      <a:pt x="186" y="115"/>
                    </a:lnTo>
                    <a:lnTo>
                      <a:pt x="198" y="118"/>
                    </a:lnTo>
                    <a:lnTo>
                      <a:pt x="210" y="120"/>
                    </a:lnTo>
                    <a:lnTo>
                      <a:pt x="222" y="125"/>
                    </a:lnTo>
                    <a:lnTo>
                      <a:pt x="236" y="130"/>
                    </a:lnTo>
                    <a:lnTo>
                      <a:pt x="248" y="134"/>
                    </a:lnTo>
                    <a:lnTo>
                      <a:pt x="262" y="139"/>
                    </a:lnTo>
                    <a:lnTo>
                      <a:pt x="276" y="148"/>
                    </a:lnTo>
                    <a:lnTo>
                      <a:pt x="271" y="167"/>
                    </a:lnTo>
                    <a:lnTo>
                      <a:pt x="267" y="189"/>
                    </a:lnTo>
                    <a:lnTo>
                      <a:pt x="264" y="212"/>
                    </a:lnTo>
                    <a:lnTo>
                      <a:pt x="259" y="233"/>
                    </a:lnTo>
                    <a:lnTo>
                      <a:pt x="257" y="257"/>
                    </a:lnTo>
                    <a:lnTo>
                      <a:pt x="233" y="259"/>
                    </a:lnTo>
                    <a:lnTo>
                      <a:pt x="210" y="264"/>
                    </a:lnTo>
                    <a:lnTo>
                      <a:pt x="189" y="266"/>
                    </a:lnTo>
                    <a:lnTo>
                      <a:pt x="167" y="271"/>
                    </a:lnTo>
                    <a:lnTo>
                      <a:pt x="146" y="276"/>
                    </a:lnTo>
                    <a:lnTo>
                      <a:pt x="141" y="262"/>
                    </a:lnTo>
                    <a:lnTo>
                      <a:pt x="134" y="248"/>
                    </a:lnTo>
                    <a:close/>
                    <a:moveTo>
                      <a:pt x="125" y="462"/>
                    </a:moveTo>
                    <a:lnTo>
                      <a:pt x="108" y="455"/>
                    </a:lnTo>
                    <a:lnTo>
                      <a:pt x="94" y="451"/>
                    </a:lnTo>
                    <a:lnTo>
                      <a:pt x="82" y="444"/>
                    </a:lnTo>
                    <a:lnTo>
                      <a:pt x="70" y="436"/>
                    </a:lnTo>
                    <a:lnTo>
                      <a:pt x="59" y="427"/>
                    </a:lnTo>
                    <a:lnTo>
                      <a:pt x="49" y="420"/>
                    </a:lnTo>
                    <a:lnTo>
                      <a:pt x="42" y="411"/>
                    </a:lnTo>
                    <a:lnTo>
                      <a:pt x="35" y="403"/>
                    </a:lnTo>
                    <a:lnTo>
                      <a:pt x="30" y="394"/>
                    </a:lnTo>
                    <a:lnTo>
                      <a:pt x="28" y="387"/>
                    </a:lnTo>
                    <a:lnTo>
                      <a:pt x="26" y="377"/>
                    </a:lnTo>
                    <a:lnTo>
                      <a:pt x="28" y="368"/>
                    </a:lnTo>
                    <a:lnTo>
                      <a:pt x="30" y="361"/>
                    </a:lnTo>
                    <a:lnTo>
                      <a:pt x="35" y="351"/>
                    </a:lnTo>
                    <a:lnTo>
                      <a:pt x="42" y="342"/>
                    </a:lnTo>
                    <a:lnTo>
                      <a:pt x="49" y="335"/>
                    </a:lnTo>
                    <a:lnTo>
                      <a:pt x="59" y="328"/>
                    </a:lnTo>
                    <a:lnTo>
                      <a:pt x="70" y="321"/>
                    </a:lnTo>
                    <a:lnTo>
                      <a:pt x="82" y="311"/>
                    </a:lnTo>
                    <a:lnTo>
                      <a:pt x="94" y="304"/>
                    </a:lnTo>
                    <a:lnTo>
                      <a:pt x="108" y="300"/>
                    </a:lnTo>
                    <a:lnTo>
                      <a:pt x="125" y="292"/>
                    </a:lnTo>
                    <a:lnTo>
                      <a:pt x="141" y="285"/>
                    </a:lnTo>
                    <a:lnTo>
                      <a:pt x="153" y="304"/>
                    </a:lnTo>
                    <a:lnTo>
                      <a:pt x="165" y="323"/>
                    </a:lnTo>
                    <a:lnTo>
                      <a:pt x="179" y="340"/>
                    </a:lnTo>
                    <a:lnTo>
                      <a:pt x="193" y="359"/>
                    </a:lnTo>
                    <a:lnTo>
                      <a:pt x="207" y="377"/>
                    </a:lnTo>
                    <a:lnTo>
                      <a:pt x="193" y="396"/>
                    </a:lnTo>
                    <a:lnTo>
                      <a:pt x="179" y="415"/>
                    </a:lnTo>
                    <a:lnTo>
                      <a:pt x="165" y="432"/>
                    </a:lnTo>
                    <a:lnTo>
                      <a:pt x="153" y="451"/>
                    </a:lnTo>
                    <a:lnTo>
                      <a:pt x="141" y="467"/>
                    </a:lnTo>
                    <a:lnTo>
                      <a:pt x="125" y="462"/>
                    </a:lnTo>
                    <a:close/>
                    <a:moveTo>
                      <a:pt x="262" y="614"/>
                    </a:moveTo>
                    <a:lnTo>
                      <a:pt x="248" y="621"/>
                    </a:lnTo>
                    <a:lnTo>
                      <a:pt x="236" y="625"/>
                    </a:lnTo>
                    <a:lnTo>
                      <a:pt x="222" y="630"/>
                    </a:lnTo>
                    <a:lnTo>
                      <a:pt x="210" y="635"/>
                    </a:lnTo>
                    <a:lnTo>
                      <a:pt x="198" y="637"/>
                    </a:lnTo>
                    <a:lnTo>
                      <a:pt x="186" y="637"/>
                    </a:lnTo>
                    <a:lnTo>
                      <a:pt x="177" y="640"/>
                    </a:lnTo>
                    <a:lnTo>
                      <a:pt x="167" y="640"/>
                    </a:lnTo>
                    <a:lnTo>
                      <a:pt x="158" y="637"/>
                    </a:lnTo>
                    <a:lnTo>
                      <a:pt x="148" y="637"/>
                    </a:lnTo>
                    <a:lnTo>
                      <a:pt x="141" y="635"/>
                    </a:lnTo>
                    <a:lnTo>
                      <a:pt x="134" y="630"/>
                    </a:lnTo>
                    <a:lnTo>
                      <a:pt x="127" y="625"/>
                    </a:lnTo>
                    <a:lnTo>
                      <a:pt x="125" y="621"/>
                    </a:lnTo>
                    <a:lnTo>
                      <a:pt x="120" y="614"/>
                    </a:lnTo>
                    <a:lnTo>
                      <a:pt x="118" y="604"/>
                    </a:lnTo>
                    <a:lnTo>
                      <a:pt x="115" y="597"/>
                    </a:lnTo>
                    <a:lnTo>
                      <a:pt x="115" y="588"/>
                    </a:lnTo>
                    <a:lnTo>
                      <a:pt x="115" y="578"/>
                    </a:lnTo>
                    <a:lnTo>
                      <a:pt x="115" y="566"/>
                    </a:lnTo>
                    <a:lnTo>
                      <a:pt x="118" y="557"/>
                    </a:lnTo>
                    <a:lnTo>
                      <a:pt x="120" y="545"/>
                    </a:lnTo>
                    <a:lnTo>
                      <a:pt x="125" y="533"/>
                    </a:lnTo>
                    <a:lnTo>
                      <a:pt x="130" y="519"/>
                    </a:lnTo>
                    <a:lnTo>
                      <a:pt x="134" y="507"/>
                    </a:lnTo>
                    <a:lnTo>
                      <a:pt x="141" y="493"/>
                    </a:lnTo>
                    <a:lnTo>
                      <a:pt x="146" y="479"/>
                    </a:lnTo>
                    <a:lnTo>
                      <a:pt x="167" y="484"/>
                    </a:lnTo>
                    <a:lnTo>
                      <a:pt x="189" y="488"/>
                    </a:lnTo>
                    <a:lnTo>
                      <a:pt x="210" y="491"/>
                    </a:lnTo>
                    <a:lnTo>
                      <a:pt x="233" y="496"/>
                    </a:lnTo>
                    <a:lnTo>
                      <a:pt x="257" y="498"/>
                    </a:lnTo>
                    <a:lnTo>
                      <a:pt x="259" y="521"/>
                    </a:lnTo>
                    <a:lnTo>
                      <a:pt x="264" y="545"/>
                    </a:lnTo>
                    <a:lnTo>
                      <a:pt x="267" y="566"/>
                    </a:lnTo>
                    <a:lnTo>
                      <a:pt x="271" y="588"/>
                    </a:lnTo>
                    <a:lnTo>
                      <a:pt x="276" y="609"/>
                    </a:lnTo>
                    <a:lnTo>
                      <a:pt x="262" y="614"/>
                    </a:lnTo>
                    <a:close/>
                    <a:moveTo>
                      <a:pt x="283" y="604"/>
                    </a:moveTo>
                    <a:lnTo>
                      <a:pt x="278" y="585"/>
                    </a:lnTo>
                    <a:lnTo>
                      <a:pt x="274" y="564"/>
                    </a:lnTo>
                    <a:lnTo>
                      <a:pt x="269" y="543"/>
                    </a:lnTo>
                    <a:lnTo>
                      <a:pt x="264" y="521"/>
                    </a:lnTo>
                    <a:lnTo>
                      <a:pt x="262" y="498"/>
                    </a:lnTo>
                    <a:lnTo>
                      <a:pt x="283" y="500"/>
                    </a:lnTo>
                    <a:lnTo>
                      <a:pt x="304" y="500"/>
                    </a:lnTo>
                    <a:lnTo>
                      <a:pt x="326" y="503"/>
                    </a:lnTo>
                    <a:lnTo>
                      <a:pt x="349" y="524"/>
                    </a:lnTo>
                    <a:lnTo>
                      <a:pt x="373" y="545"/>
                    </a:lnTo>
                    <a:lnTo>
                      <a:pt x="354" y="557"/>
                    </a:lnTo>
                    <a:lnTo>
                      <a:pt x="337" y="571"/>
                    </a:lnTo>
                    <a:lnTo>
                      <a:pt x="318" y="583"/>
                    </a:lnTo>
                    <a:lnTo>
                      <a:pt x="300" y="595"/>
                    </a:lnTo>
                    <a:lnTo>
                      <a:pt x="283" y="604"/>
                    </a:lnTo>
                    <a:close/>
                    <a:moveTo>
                      <a:pt x="463" y="630"/>
                    </a:moveTo>
                    <a:lnTo>
                      <a:pt x="456" y="644"/>
                    </a:lnTo>
                    <a:lnTo>
                      <a:pt x="448" y="661"/>
                    </a:lnTo>
                    <a:lnTo>
                      <a:pt x="441" y="673"/>
                    </a:lnTo>
                    <a:lnTo>
                      <a:pt x="434" y="684"/>
                    </a:lnTo>
                    <a:lnTo>
                      <a:pt x="427" y="696"/>
                    </a:lnTo>
                    <a:lnTo>
                      <a:pt x="420" y="706"/>
                    </a:lnTo>
                    <a:lnTo>
                      <a:pt x="411" y="713"/>
                    </a:lnTo>
                    <a:lnTo>
                      <a:pt x="404" y="720"/>
                    </a:lnTo>
                    <a:lnTo>
                      <a:pt x="394" y="725"/>
                    </a:lnTo>
                    <a:lnTo>
                      <a:pt x="385" y="727"/>
                    </a:lnTo>
                    <a:lnTo>
                      <a:pt x="378" y="729"/>
                    </a:lnTo>
                    <a:lnTo>
                      <a:pt x="368" y="727"/>
                    </a:lnTo>
                    <a:lnTo>
                      <a:pt x="359" y="725"/>
                    </a:lnTo>
                    <a:lnTo>
                      <a:pt x="352" y="720"/>
                    </a:lnTo>
                    <a:lnTo>
                      <a:pt x="342" y="713"/>
                    </a:lnTo>
                    <a:lnTo>
                      <a:pt x="335" y="706"/>
                    </a:lnTo>
                    <a:lnTo>
                      <a:pt x="326" y="696"/>
                    </a:lnTo>
                    <a:lnTo>
                      <a:pt x="318" y="684"/>
                    </a:lnTo>
                    <a:lnTo>
                      <a:pt x="311" y="673"/>
                    </a:lnTo>
                    <a:lnTo>
                      <a:pt x="304" y="661"/>
                    </a:lnTo>
                    <a:lnTo>
                      <a:pt x="297" y="644"/>
                    </a:lnTo>
                    <a:lnTo>
                      <a:pt x="293" y="630"/>
                    </a:lnTo>
                    <a:lnTo>
                      <a:pt x="285" y="611"/>
                    </a:lnTo>
                    <a:lnTo>
                      <a:pt x="304" y="602"/>
                    </a:lnTo>
                    <a:lnTo>
                      <a:pt x="321" y="590"/>
                    </a:lnTo>
                    <a:lnTo>
                      <a:pt x="340" y="576"/>
                    </a:lnTo>
                    <a:lnTo>
                      <a:pt x="359" y="562"/>
                    </a:lnTo>
                    <a:lnTo>
                      <a:pt x="378" y="547"/>
                    </a:lnTo>
                    <a:lnTo>
                      <a:pt x="396" y="562"/>
                    </a:lnTo>
                    <a:lnTo>
                      <a:pt x="415" y="576"/>
                    </a:lnTo>
                    <a:lnTo>
                      <a:pt x="432" y="590"/>
                    </a:lnTo>
                    <a:lnTo>
                      <a:pt x="451" y="602"/>
                    </a:lnTo>
                    <a:lnTo>
                      <a:pt x="467" y="611"/>
                    </a:lnTo>
                    <a:lnTo>
                      <a:pt x="463" y="630"/>
                    </a:lnTo>
                    <a:close/>
                    <a:moveTo>
                      <a:pt x="477" y="585"/>
                    </a:moveTo>
                    <a:lnTo>
                      <a:pt x="470" y="604"/>
                    </a:lnTo>
                    <a:lnTo>
                      <a:pt x="453" y="595"/>
                    </a:lnTo>
                    <a:lnTo>
                      <a:pt x="437" y="583"/>
                    </a:lnTo>
                    <a:lnTo>
                      <a:pt x="418" y="571"/>
                    </a:lnTo>
                    <a:lnTo>
                      <a:pt x="399" y="557"/>
                    </a:lnTo>
                    <a:lnTo>
                      <a:pt x="380" y="545"/>
                    </a:lnTo>
                    <a:lnTo>
                      <a:pt x="406" y="524"/>
                    </a:lnTo>
                    <a:lnTo>
                      <a:pt x="430" y="503"/>
                    </a:lnTo>
                    <a:lnTo>
                      <a:pt x="451" y="500"/>
                    </a:lnTo>
                    <a:lnTo>
                      <a:pt x="472" y="500"/>
                    </a:lnTo>
                    <a:lnTo>
                      <a:pt x="493" y="498"/>
                    </a:lnTo>
                    <a:lnTo>
                      <a:pt x="489" y="521"/>
                    </a:lnTo>
                    <a:lnTo>
                      <a:pt x="484" y="543"/>
                    </a:lnTo>
                    <a:lnTo>
                      <a:pt x="481" y="564"/>
                    </a:lnTo>
                    <a:lnTo>
                      <a:pt x="477" y="585"/>
                    </a:lnTo>
                    <a:close/>
                    <a:moveTo>
                      <a:pt x="621" y="507"/>
                    </a:moveTo>
                    <a:lnTo>
                      <a:pt x="626" y="519"/>
                    </a:lnTo>
                    <a:lnTo>
                      <a:pt x="630" y="533"/>
                    </a:lnTo>
                    <a:lnTo>
                      <a:pt x="633" y="545"/>
                    </a:lnTo>
                    <a:lnTo>
                      <a:pt x="635" y="557"/>
                    </a:lnTo>
                    <a:lnTo>
                      <a:pt x="637" y="566"/>
                    </a:lnTo>
                    <a:lnTo>
                      <a:pt x="640" y="578"/>
                    </a:lnTo>
                    <a:lnTo>
                      <a:pt x="640" y="588"/>
                    </a:lnTo>
                    <a:lnTo>
                      <a:pt x="637" y="597"/>
                    </a:lnTo>
                    <a:lnTo>
                      <a:pt x="637" y="604"/>
                    </a:lnTo>
                    <a:lnTo>
                      <a:pt x="633" y="614"/>
                    </a:lnTo>
                    <a:lnTo>
                      <a:pt x="630" y="621"/>
                    </a:lnTo>
                    <a:lnTo>
                      <a:pt x="626" y="625"/>
                    </a:lnTo>
                    <a:lnTo>
                      <a:pt x="618" y="630"/>
                    </a:lnTo>
                    <a:lnTo>
                      <a:pt x="611" y="635"/>
                    </a:lnTo>
                    <a:lnTo>
                      <a:pt x="604" y="637"/>
                    </a:lnTo>
                    <a:lnTo>
                      <a:pt x="597" y="637"/>
                    </a:lnTo>
                    <a:lnTo>
                      <a:pt x="588" y="640"/>
                    </a:lnTo>
                    <a:lnTo>
                      <a:pt x="578" y="640"/>
                    </a:lnTo>
                    <a:lnTo>
                      <a:pt x="567" y="637"/>
                    </a:lnTo>
                    <a:lnTo>
                      <a:pt x="555" y="637"/>
                    </a:lnTo>
                    <a:lnTo>
                      <a:pt x="543" y="635"/>
                    </a:lnTo>
                    <a:lnTo>
                      <a:pt x="531" y="630"/>
                    </a:lnTo>
                    <a:lnTo>
                      <a:pt x="519" y="625"/>
                    </a:lnTo>
                    <a:lnTo>
                      <a:pt x="507" y="621"/>
                    </a:lnTo>
                    <a:lnTo>
                      <a:pt x="493" y="614"/>
                    </a:lnTo>
                    <a:lnTo>
                      <a:pt x="479" y="609"/>
                    </a:lnTo>
                    <a:lnTo>
                      <a:pt x="484" y="588"/>
                    </a:lnTo>
                    <a:lnTo>
                      <a:pt x="486" y="566"/>
                    </a:lnTo>
                    <a:lnTo>
                      <a:pt x="491" y="545"/>
                    </a:lnTo>
                    <a:lnTo>
                      <a:pt x="493" y="521"/>
                    </a:lnTo>
                    <a:lnTo>
                      <a:pt x="496" y="498"/>
                    </a:lnTo>
                    <a:lnTo>
                      <a:pt x="522" y="496"/>
                    </a:lnTo>
                    <a:lnTo>
                      <a:pt x="543" y="491"/>
                    </a:lnTo>
                    <a:lnTo>
                      <a:pt x="567" y="488"/>
                    </a:lnTo>
                    <a:lnTo>
                      <a:pt x="588" y="484"/>
                    </a:lnTo>
                    <a:lnTo>
                      <a:pt x="607" y="479"/>
                    </a:lnTo>
                    <a:lnTo>
                      <a:pt x="614" y="493"/>
                    </a:lnTo>
                    <a:lnTo>
                      <a:pt x="621" y="507"/>
                    </a:lnTo>
                    <a:close/>
                    <a:moveTo>
                      <a:pt x="727" y="387"/>
                    </a:moveTo>
                    <a:lnTo>
                      <a:pt x="725" y="394"/>
                    </a:lnTo>
                    <a:lnTo>
                      <a:pt x="720" y="403"/>
                    </a:lnTo>
                    <a:lnTo>
                      <a:pt x="713" y="411"/>
                    </a:lnTo>
                    <a:lnTo>
                      <a:pt x="706" y="420"/>
                    </a:lnTo>
                    <a:lnTo>
                      <a:pt x="696" y="427"/>
                    </a:lnTo>
                    <a:lnTo>
                      <a:pt x="685" y="436"/>
                    </a:lnTo>
                    <a:lnTo>
                      <a:pt x="673" y="444"/>
                    </a:lnTo>
                    <a:lnTo>
                      <a:pt x="659" y="451"/>
                    </a:lnTo>
                    <a:lnTo>
                      <a:pt x="644" y="455"/>
                    </a:lnTo>
                    <a:lnTo>
                      <a:pt x="628" y="462"/>
                    </a:lnTo>
                    <a:lnTo>
                      <a:pt x="611" y="467"/>
                    </a:lnTo>
                    <a:lnTo>
                      <a:pt x="600" y="451"/>
                    </a:lnTo>
                    <a:lnTo>
                      <a:pt x="588" y="432"/>
                    </a:lnTo>
                    <a:lnTo>
                      <a:pt x="576" y="415"/>
                    </a:lnTo>
                    <a:lnTo>
                      <a:pt x="562" y="396"/>
                    </a:lnTo>
                    <a:lnTo>
                      <a:pt x="548" y="377"/>
                    </a:lnTo>
                    <a:lnTo>
                      <a:pt x="562" y="359"/>
                    </a:lnTo>
                    <a:lnTo>
                      <a:pt x="576" y="340"/>
                    </a:lnTo>
                    <a:lnTo>
                      <a:pt x="588" y="323"/>
                    </a:lnTo>
                    <a:lnTo>
                      <a:pt x="600" y="304"/>
                    </a:lnTo>
                    <a:lnTo>
                      <a:pt x="611" y="285"/>
                    </a:lnTo>
                    <a:lnTo>
                      <a:pt x="628" y="292"/>
                    </a:lnTo>
                    <a:lnTo>
                      <a:pt x="644" y="300"/>
                    </a:lnTo>
                    <a:lnTo>
                      <a:pt x="659" y="304"/>
                    </a:lnTo>
                    <a:lnTo>
                      <a:pt x="673" y="311"/>
                    </a:lnTo>
                    <a:lnTo>
                      <a:pt x="685" y="321"/>
                    </a:lnTo>
                    <a:lnTo>
                      <a:pt x="696" y="328"/>
                    </a:lnTo>
                    <a:lnTo>
                      <a:pt x="706" y="335"/>
                    </a:lnTo>
                    <a:lnTo>
                      <a:pt x="713" y="342"/>
                    </a:lnTo>
                    <a:lnTo>
                      <a:pt x="720" y="351"/>
                    </a:lnTo>
                    <a:lnTo>
                      <a:pt x="725" y="361"/>
                    </a:lnTo>
                    <a:lnTo>
                      <a:pt x="727" y="368"/>
                    </a:lnTo>
                    <a:lnTo>
                      <a:pt x="727" y="377"/>
                    </a:lnTo>
                    <a:lnTo>
                      <a:pt x="727" y="3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7"/>
              <p:cNvSpPr/>
              <p:nvPr/>
            </p:nvSpPr>
            <p:spPr bwMode="auto">
              <a:xfrm>
                <a:off x="1568450" y="3322638"/>
                <a:ext cx="239713" cy="239712"/>
              </a:xfrm>
              <a:custGeom>
                <a:avLst/>
                <a:gdLst>
                  <a:gd name="T0" fmla="*/ 135 w 151"/>
                  <a:gd name="T1" fmla="*/ 123 h 151"/>
                  <a:gd name="T2" fmla="*/ 139 w 151"/>
                  <a:gd name="T3" fmla="*/ 113 h 151"/>
                  <a:gd name="T4" fmla="*/ 144 w 151"/>
                  <a:gd name="T5" fmla="*/ 104 h 151"/>
                  <a:gd name="T6" fmla="*/ 149 w 151"/>
                  <a:gd name="T7" fmla="*/ 94 h 151"/>
                  <a:gd name="T8" fmla="*/ 149 w 151"/>
                  <a:gd name="T9" fmla="*/ 85 h 151"/>
                  <a:gd name="T10" fmla="*/ 151 w 151"/>
                  <a:gd name="T11" fmla="*/ 75 h 151"/>
                  <a:gd name="T12" fmla="*/ 149 w 151"/>
                  <a:gd name="T13" fmla="*/ 66 h 151"/>
                  <a:gd name="T14" fmla="*/ 149 w 151"/>
                  <a:gd name="T15" fmla="*/ 54 h 151"/>
                  <a:gd name="T16" fmla="*/ 144 w 151"/>
                  <a:gd name="T17" fmla="*/ 47 h 151"/>
                  <a:gd name="T18" fmla="*/ 139 w 151"/>
                  <a:gd name="T19" fmla="*/ 38 h 151"/>
                  <a:gd name="T20" fmla="*/ 135 w 151"/>
                  <a:gd name="T21" fmla="*/ 28 h 151"/>
                  <a:gd name="T22" fmla="*/ 128 w 151"/>
                  <a:gd name="T23" fmla="*/ 21 h 151"/>
                  <a:gd name="T24" fmla="*/ 120 w 151"/>
                  <a:gd name="T25" fmla="*/ 16 h 151"/>
                  <a:gd name="T26" fmla="*/ 113 w 151"/>
                  <a:gd name="T27" fmla="*/ 9 h 151"/>
                  <a:gd name="T28" fmla="*/ 104 w 151"/>
                  <a:gd name="T29" fmla="*/ 7 h 151"/>
                  <a:gd name="T30" fmla="*/ 94 w 151"/>
                  <a:gd name="T31" fmla="*/ 2 h 151"/>
                  <a:gd name="T32" fmla="*/ 85 w 151"/>
                  <a:gd name="T33" fmla="*/ 0 h 151"/>
                  <a:gd name="T34" fmla="*/ 76 w 151"/>
                  <a:gd name="T35" fmla="*/ 0 h 151"/>
                  <a:gd name="T36" fmla="*/ 66 w 151"/>
                  <a:gd name="T37" fmla="*/ 0 h 151"/>
                  <a:gd name="T38" fmla="*/ 54 w 151"/>
                  <a:gd name="T39" fmla="*/ 2 h 151"/>
                  <a:gd name="T40" fmla="*/ 45 w 151"/>
                  <a:gd name="T41" fmla="*/ 7 h 151"/>
                  <a:gd name="T42" fmla="*/ 38 w 151"/>
                  <a:gd name="T43" fmla="*/ 9 h 151"/>
                  <a:gd name="T44" fmla="*/ 28 w 151"/>
                  <a:gd name="T45" fmla="*/ 16 h 151"/>
                  <a:gd name="T46" fmla="*/ 21 w 151"/>
                  <a:gd name="T47" fmla="*/ 21 h 151"/>
                  <a:gd name="T48" fmla="*/ 14 w 151"/>
                  <a:gd name="T49" fmla="*/ 28 h 151"/>
                  <a:gd name="T50" fmla="*/ 9 w 151"/>
                  <a:gd name="T51" fmla="*/ 38 h 151"/>
                  <a:gd name="T52" fmla="*/ 5 w 151"/>
                  <a:gd name="T53" fmla="*/ 47 h 151"/>
                  <a:gd name="T54" fmla="*/ 2 w 151"/>
                  <a:gd name="T55" fmla="*/ 54 h 151"/>
                  <a:gd name="T56" fmla="*/ 0 w 151"/>
                  <a:gd name="T57" fmla="*/ 66 h 151"/>
                  <a:gd name="T58" fmla="*/ 0 w 151"/>
                  <a:gd name="T59" fmla="*/ 75 h 151"/>
                  <a:gd name="T60" fmla="*/ 0 w 151"/>
                  <a:gd name="T61" fmla="*/ 85 h 151"/>
                  <a:gd name="T62" fmla="*/ 2 w 151"/>
                  <a:gd name="T63" fmla="*/ 94 h 151"/>
                  <a:gd name="T64" fmla="*/ 5 w 151"/>
                  <a:gd name="T65" fmla="*/ 104 h 151"/>
                  <a:gd name="T66" fmla="*/ 9 w 151"/>
                  <a:gd name="T67" fmla="*/ 113 h 151"/>
                  <a:gd name="T68" fmla="*/ 14 w 151"/>
                  <a:gd name="T69" fmla="*/ 123 h 151"/>
                  <a:gd name="T70" fmla="*/ 21 w 151"/>
                  <a:gd name="T71" fmla="*/ 130 h 151"/>
                  <a:gd name="T72" fmla="*/ 28 w 151"/>
                  <a:gd name="T73" fmla="*/ 134 h 151"/>
                  <a:gd name="T74" fmla="*/ 38 w 151"/>
                  <a:gd name="T75" fmla="*/ 139 h 151"/>
                  <a:gd name="T76" fmla="*/ 45 w 151"/>
                  <a:gd name="T77" fmla="*/ 144 h 151"/>
                  <a:gd name="T78" fmla="*/ 54 w 151"/>
                  <a:gd name="T79" fmla="*/ 149 h 151"/>
                  <a:gd name="T80" fmla="*/ 66 w 151"/>
                  <a:gd name="T81" fmla="*/ 151 h 151"/>
                  <a:gd name="T82" fmla="*/ 76 w 151"/>
                  <a:gd name="T83" fmla="*/ 151 h 151"/>
                  <a:gd name="T84" fmla="*/ 85 w 151"/>
                  <a:gd name="T85" fmla="*/ 151 h 151"/>
                  <a:gd name="T86" fmla="*/ 94 w 151"/>
                  <a:gd name="T87" fmla="*/ 149 h 151"/>
                  <a:gd name="T88" fmla="*/ 104 w 151"/>
                  <a:gd name="T89" fmla="*/ 144 h 151"/>
                  <a:gd name="T90" fmla="*/ 113 w 151"/>
                  <a:gd name="T91" fmla="*/ 139 h 151"/>
                  <a:gd name="T92" fmla="*/ 120 w 151"/>
                  <a:gd name="T93" fmla="*/ 134 h 151"/>
                  <a:gd name="T94" fmla="*/ 128 w 151"/>
                  <a:gd name="T95" fmla="*/ 130 h 151"/>
                  <a:gd name="T96" fmla="*/ 135 w 151"/>
                  <a:gd name="T97" fmla="*/ 123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1" h="151">
                    <a:moveTo>
                      <a:pt x="135" y="123"/>
                    </a:moveTo>
                    <a:lnTo>
                      <a:pt x="139" y="113"/>
                    </a:lnTo>
                    <a:lnTo>
                      <a:pt x="144" y="104"/>
                    </a:lnTo>
                    <a:lnTo>
                      <a:pt x="149" y="94"/>
                    </a:lnTo>
                    <a:lnTo>
                      <a:pt x="149" y="85"/>
                    </a:lnTo>
                    <a:lnTo>
                      <a:pt x="151" y="75"/>
                    </a:lnTo>
                    <a:lnTo>
                      <a:pt x="149" y="66"/>
                    </a:lnTo>
                    <a:lnTo>
                      <a:pt x="149" y="54"/>
                    </a:lnTo>
                    <a:lnTo>
                      <a:pt x="144" y="47"/>
                    </a:lnTo>
                    <a:lnTo>
                      <a:pt x="139" y="38"/>
                    </a:lnTo>
                    <a:lnTo>
                      <a:pt x="135" y="28"/>
                    </a:lnTo>
                    <a:lnTo>
                      <a:pt x="128" y="21"/>
                    </a:lnTo>
                    <a:lnTo>
                      <a:pt x="120" y="16"/>
                    </a:lnTo>
                    <a:lnTo>
                      <a:pt x="113" y="9"/>
                    </a:lnTo>
                    <a:lnTo>
                      <a:pt x="104" y="7"/>
                    </a:lnTo>
                    <a:lnTo>
                      <a:pt x="94" y="2"/>
                    </a:lnTo>
                    <a:lnTo>
                      <a:pt x="85" y="0"/>
                    </a:lnTo>
                    <a:lnTo>
                      <a:pt x="76" y="0"/>
                    </a:lnTo>
                    <a:lnTo>
                      <a:pt x="66" y="0"/>
                    </a:lnTo>
                    <a:lnTo>
                      <a:pt x="54" y="2"/>
                    </a:lnTo>
                    <a:lnTo>
                      <a:pt x="45" y="7"/>
                    </a:lnTo>
                    <a:lnTo>
                      <a:pt x="38" y="9"/>
                    </a:lnTo>
                    <a:lnTo>
                      <a:pt x="28" y="16"/>
                    </a:lnTo>
                    <a:lnTo>
                      <a:pt x="21" y="21"/>
                    </a:lnTo>
                    <a:lnTo>
                      <a:pt x="14" y="28"/>
                    </a:lnTo>
                    <a:lnTo>
                      <a:pt x="9" y="38"/>
                    </a:lnTo>
                    <a:lnTo>
                      <a:pt x="5" y="47"/>
                    </a:lnTo>
                    <a:lnTo>
                      <a:pt x="2" y="54"/>
                    </a:lnTo>
                    <a:lnTo>
                      <a:pt x="0" y="66"/>
                    </a:lnTo>
                    <a:lnTo>
                      <a:pt x="0" y="75"/>
                    </a:lnTo>
                    <a:lnTo>
                      <a:pt x="0" y="85"/>
                    </a:lnTo>
                    <a:lnTo>
                      <a:pt x="2" y="94"/>
                    </a:lnTo>
                    <a:lnTo>
                      <a:pt x="5" y="104"/>
                    </a:lnTo>
                    <a:lnTo>
                      <a:pt x="9" y="113"/>
                    </a:lnTo>
                    <a:lnTo>
                      <a:pt x="14" y="123"/>
                    </a:lnTo>
                    <a:lnTo>
                      <a:pt x="21" y="130"/>
                    </a:lnTo>
                    <a:lnTo>
                      <a:pt x="28" y="134"/>
                    </a:lnTo>
                    <a:lnTo>
                      <a:pt x="38" y="139"/>
                    </a:lnTo>
                    <a:lnTo>
                      <a:pt x="45" y="144"/>
                    </a:lnTo>
                    <a:lnTo>
                      <a:pt x="54" y="149"/>
                    </a:lnTo>
                    <a:lnTo>
                      <a:pt x="66" y="151"/>
                    </a:lnTo>
                    <a:lnTo>
                      <a:pt x="76" y="151"/>
                    </a:lnTo>
                    <a:lnTo>
                      <a:pt x="85" y="151"/>
                    </a:lnTo>
                    <a:lnTo>
                      <a:pt x="94" y="149"/>
                    </a:lnTo>
                    <a:lnTo>
                      <a:pt x="104" y="144"/>
                    </a:lnTo>
                    <a:lnTo>
                      <a:pt x="113" y="139"/>
                    </a:lnTo>
                    <a:lnTo>
                      <a:pt x="120" y="134"/>
                    </a:lnTo>
                    <a:lnTo>
                      <a:pt x="128" y="130"/>
                    </a:lnTo>
                    <a:lnTo>
                      <a:pt x="135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3" name="Gruppieren 69"/>
          <p:cNvGrpSpPr/>
          <p:nvPr/>
        </p:nvGrpSpPr>
        <p:grpSpPr>
          <a:xfrm>
            <a:off x="5570280" y="1915614"/>
            <a:ext cx="495381" cy="500325"/>
            <a:chOff x="7012114" y="521424"/>
            <a:chExt cx="916532" cy="916532"/>
          </a:xfrm>
        </p:grpSpPr>
        <p:sp>
          <p:nvSpPr>
            <p:cNvPr id="44" name="Ellipse 70"/>
            <p:cNvSpPr/>
            <p:nvPr/>
          </p:nvSpPr>
          <p:spPr bwMode="gray">
            <a:xfrm>
              <a:off x="7012114" y="521424"/>
              <a:ext cx="916532" cy="916532"/>
            </a:xfrm>
            <a:prstGeom prst="ellipse">
              <a:avLst/>
            </a:prstGeom>
            <a:solidFill>
              <a:srgbClr val="92D050">
                <a:alpha val="50196"/>
              </a:srgbClr>
            </a:solidFill>
            <a:ln w="12700">
              <a:noFill/>
              <a:miter lim="800000"/>
            </a:ln>
            <a:effectLst/>
          </p:spPr>
          <p:txBody>
            <a:bodyPr lIns="108000" tIns="108000" rIns="144000" bIns="72000" rtlCol="0" anchor="ctr"/>
            <a:lstStyle/>
            <a:p>
              <a:pPr marL="190500"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endParaRPr lang="en-US" sz="1600" noProof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7244210" y="712108"/>
              <a:ext cx="520004" cy="521345"/>
            </a:xfrm>
            <a:custGeom>
              <a:avLst/>
              <a:gdLst>
                <a:gd name="T0" fmla="*/ 328 w 328"/>
                <a:gd name="T1" fmla="*/ 289 h 329"/>
                <a:gd name="T2" fmla="*/ 226 w 328"/>
                <a:gd name="T3" fmla="*/ 187 h 329"/>
                <a:gd name="T4" fmla="*/ 225 w 328"/>
                <a:gd name="T5" fmla="*/ 186 h 329"/>
                <a:gd name="T6" fmla="*/ 241 w 328"/>
                <a:gd name="T7" fmla="*/ 127 h 329"/>
                <a:gd name="T8" fmla="*/ 207 w 328"/>
                <a:gd name="T9" fmla="*/ 45 h 329"/>
                <a:gd name="T10" fmla="*/ 45 w 328"/>
                <a:gd name="T11" fmla="*/ 45 h 329"/>
                <a:gd name="T12" fmla="*/ 45 w 328"/>
                <a:gd name="T13" fmla="*/ 208 h 329"/>
                <a:gd name="T14" fmla="*/ 126 w 328"/>
                <a:gd name="T15" fmla="*/ 242 h 329"/>
                <a:gd name="T16" fmla="*/ 185 w 328"/>
                <a:gd name="T17" fmla="*/ 226 h 329"/>
                <a:gd name="T18" fmla="*/ 185 w 328"/>
                <a:gd name="T19" fmla="*/ 227 h 329"/>
                <a:gd name="T20" fmla="*/ 287 w 328"/>
                <a:gd name="T21" fmla="*/ 329 h 329"/>
                <a:gd name="T22" fmla="*/ 328 w 328"/>
                <a:gd name="T23" fmla="*/ 289 h 329"/>
                <a:gd name="T24" fmla="*/ 126 w 328"/>
                <a:gd name="T25" fmla="*/ 213 h 329"/>
                <a:gd name="T26" fmla="*/ 65 w 328"/>
                <a:gd name="T27" fmla="*/ 188 h 329"/>
                <a:gd name="T28" fmla="*/ 65 w 328"/>
                <a:gd name="T29" fmla="*/ 66 h 329"/>
                <a:gd name="T30" fmla="*/ 187 w 328"/>
                <a:gd name="T31" fmla="*/ 66 h 329"/>
                <a:gd name="T32" fmla="*/ 212 w 328"/>
                <a:gd name="T33" fmla="*/ 127 h 329"/>
                <a:gd name="T34" fmla="*/ 187 w 328"/>
                <a:gd name="T35" fmla="*/ 188 h 329"/>
                <a:gd name="T36" fmla="*/ 126 w 328"/>
                <a:gd name="T37" fmla="*/ 213 h 329"/>
                <a:gd name="T38" fmla="*/ 91 w 328"/>
                <a:gd name="T39" fmla="*/ 151 h 329"/>
                <a:gd name="T40" fmla="*/ 91 w 328"/>
                <a:gd name="T41" fmla="*/ 96 h 329"/>
                <a:gd name="T42" fmla="*/ 91 w 328"/>
                <a:gd name="T43" fmla="*/ 81 h 329"/>
                <a:gd name="T44" fmla="*/ 76 w 328"/>
                <a:gd name="T45" fmla="*/ 81 h 329"/>
                <a:gd name="T46" fmla="*/ 76 w 328"/>
                <a:gd name="T47" fmla="*/ 167 h 329"/>
                <a:gd name="T48" fmla="*/ 91 w 328"/>
                <a:gd name="T49" fmla="*/ 167 h 329"/>
                <a:gd name="T50" fmla="*/ 91 w 328"/>
                <a:gd name="T51" fmla="*/ 15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8" h="329">
                  <a:moveTo>
                    <a:pt x="328" y="289"/>
                  </a:moveTo>
                  <a:cubicBezTo>
                    <a:pt x="226" y="187"/>
                    <a:pt x="226" y="187"/>
                    <a:pt x="226" y="187"/>
                  </a:cubicBezTo>
                  <a:cubicBezTo>
                    <a:pt x="225" y="186"/>
                    <a:pt x="225" y="186"/>
                    <a:pt x="225" y="186"/>
                  </a:cubicBezTo>
                  <a:cubicBezTo>
                    <a:pt x="235" y="168"/>
                    <a:pt x="241" y="148"/>
                    <a:pt x="241" y="127"/>
                  </a:cubicBezTo>
                  <a:cubicBezTo>
                    <a:pt x="241" y="96"/>
                    <a:pt x="229" y="67"/>
                    <a:pt x="207" y="45"/>
                  </a:cubicBezTo>
                  <a:cubicBezTo>
                    <a:pt x="162" y="0"/>
                    <a:pt x="89" y="0"/>
                    <a:pt x="45" y="45"/>
                  </a:cubicBezTo>
                  <a:cubicBezTo>
                    <a:pt x="0" y="90"/>
                    <a:pt x="0" y="163"/>
                    <a:pt x="45" y="208"/>
                  </a:cubicBezTo>
                  <a:cubicBezTo>
                    <a:pt x="66" y="230"/>
                    <a:pt x="95" y="242"/>
                    <a:pt x="126" y="242"/>
                  </a:cubicBezTo>
                  <a:cubicBezTo>
                    <a:pt x="147" y="242"/>
                    <a:pt x="167" y="236"/>
                    <a:pt x="185" y="226"/>
                  </a:cubicBezTo>
                  <a:cubicBezTo>
                    <a:pt x="185" y="226"/>
                    <a:pt x="185" y="227"/>
                    <a:pt x="185" y="227"/>
                  </a:cubicBezTo>
                  <a:cubicBezTo>
                    <a:pt x="287" y="329"/>
                    <a:pt x="287" y="329"/>
                    <a:pt x="287" y="329"/>
                  </a:cubicBezTo>
                  <a:cubicBezTo>
                    <a:pt x="328" y="289"/>
                    <a:pt x="328" y="289"/>
                    <a:pt x="328" y="289"/>
                  </a:cubicBezTo>
                  <a:close/>
                  <a:moveTo>
                    <a:pt x="126" y="213"/>
                  </a:moveTo>
                  <a:cubicBezTo>
                    <a:pt x="103" y="213"/>
                    <a:pt x="81" y="204"/>
                    <a:pt x="65" y="188"/>
                  </a:cubicBezTo>
                  <a:cubicBezTo>
                    <a:pt x="32" y="154"/>
                    <a:pt x="32" y="100"/>
                    <a:pt x="65" y="66"/>
                  </a:cubicBezTo>
                  <a:cubicBezTo>
                    <a:pt x="99" y="32"/>
                    <a:pt x="153" y="32"/>
                    <a:pt x="187" y="66"/>
                  </a:cubicBezTo>
                  <a:cubicBezTo>
                    <a:pt x="203" y="82"/>
                    <a:pt x="212" y="104"/>
                    <a:pt x="212" y="127"/>
                  </a:cubicBezTo>
                  <a:cubicBezTo>
                    <a:pt x="212" y="150"/>
                    <a:pt x="203" y="172"/>
                    <a:pt x="187" y="188"/>
                  </a:cubicBezTo>
                  <a:cubicBezTo>
                    <a:pt x="170" y="204"/>
                    <a:pt x="149" y="213"/>
                    <a:pt x="126" y="213"/>
                  </a:cubicBezTo>
                  <a:close/>
                  <a:moveTo>
                    <a:pt x="91" y="151"/>
                  </a:moveTo>
                  <a:cubicBezTo>
                    <a:pt x="76" y="136"/>
                    <a:pt x="76" y="111"/>
                    <a:pt x="91" y="96"/>
                  </a:cubicBezTo>
                  <a:cubicBezTo>
                    <a:pt x="95" y="92"/>
                    <a:pt x="95" y="85"/>
                    <a:pt x="91" y="81"/>
                  </a:cubicBezTo>
                  <a:cubicBezTo>
                    <a:pt x="87" y="76"/>
                    <a:pt x="80" y="76"/>
                    <a:pt x="76" y="81"/>
                  </a:cubicBezTo>
                  <a:cubicBezTo>
                    <a:pt x="52" y="104"/>
                    <a:pt x="52" y="143"/>
                    <a:pt x="76" y="167"/>
                  </a:cubicBezTo>
                  <a:cubicBezTo>
                    <a:pt x="80" y="171"/>
                    <a:pt x="87" y="171"/>
                    <a:pt x="91" y="167"/>
                  </a:cubicBezTo>
                  <a:cubicBezTo>
                    <a:pt x="95" y="162"/>
                    <a:pt x="95" y="155"/>
                    <a:pt x="91" y="151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6" name="Gruppieren 108"/>
          <p:cNvGrpSpPr/>
          <p:nvPr/>
        </p:nvGrpSpPr>
        <p:grpSpPr>
          <a:xfrm>
            <a:off x="2911785" y="2462732"/>
            <a:ext cx="574919" cy="580658"/>
            <a:chOff x="2781177" y="836401"/>
            <a:chExt cx="1063691" cy="1063691"/>
          </a:xfrm>
        </p:grpSpPr>
        <p:sp>
          <p:nvSpPr>
            <p:cNvPr id="47" name="Ellipse 109"/>
            <p:cNvSpPr/>
            <p:nvPr/>
          </p:nvSpPr>
          <p:spPr bwMode="gray">
            <a:xfrm>
              <a:off x="2781177" y="836401"/>
              <a:ext cx="1063691" cy="1063691"/>
            </a:xfrm>
            <a:prstGeom prst="ellipse">
              <a:avLst/>
            </a:prstGeom>
            <a:solidFill>
              <a:srgbClr val="005EF6">
                <a:alpha val="50196"/>
              </a:srgbClr>
            </a:solidFill>
            <a:ln w="12700">
              <a:noFill/>
              <a:miter lim="800000"/>
            </a:ln>
            <a:effectLst/>
          </p:spPr>
          <p:txBody>
            <a:bodyPr lIns="108000" tIns="108000" rIns="144000" bIns="72000" rtlCol="0" anchor="ctr"/>
            <a:lstStyle/>
            <a:p>
              <a:pPr marL="190500"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endParaRPr lang="en-US" sz="1600" noProof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48" name="Gruppieren 110"/>
            <p:cNvGrpSpPr/>
            <p:nvPr/>
          </p:nvGrpSpPr>
          <p:grpSpPr>
            <a:xfrm>
              <a:off x="3114401" y="1051826"/>
              <a:ext cx="451644" cy="599281"/>
              <a:chOff x="10699750" y="2843213"/>
              <a:chExt cx="903288" cy="1198562"/>
            </a:xfrm>
            <a:solidFill>
              <a:srgbClr val="FFFFFF"/>
            </a:solidFill>
          </p:grpSpPr>
          <p:sp>
            <p:nvSpPr>
              <p:cNvPr id="49" name="Oval 39"/>
              <p:cNvSpPr>
                <a:spLocks noChangeArrowheads="1"/>
              </p:cNvSpPr>
              <p:nvPr/>
            </p:nvSpPr>
            <p:spPr bwMode="auto">
              <a:xfrm>
                <a:off x="11077575" y="3810000"/>
                <a:ext cx="158750" cy="157162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40"/>
              <p:cNvSpPr>
                <a:spLocks noChangeArrowheads="1"/>
              </p:cNvSpPr>
              <p:nvPr/>
            </p:nvSpPr>
            <p:spPr bwMode="auto">
              <a:xfrm>
                <a:off x="10831513" y="3108325"/>
                <a:ext cx="111125" cy="109537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1"/>
              <p:cNvSpPr/>
              <p:nvPr/>
            </p:nvSpPr>
            <p:spPr bwMode="auto">
              <a:xfrm>
                <a:off x="10845800" y="3937000"/>
                <a:ext cx="611188" cy="104775"/>
              </a:xfrm>
              <a:custGeom>
                <a:avLst/>
                <a:gdLst>
                  <a:gd name="T0" fmla="*/ 83 w 163"/>
                  <a:gd name="T1" fmla="*/ 15 h 28"/>
                  <a:gd name="T2" fmla="*/ 59 w 163"/>
                  <a:gd name="T3" fmla="*/ 0 h 28"/>
                  <a:gd name="T4" fmla="*/ 0 w 163"/>
                  <a:gd name="T5" fmla="*/ 0 h 28"/>
                  <a:gd name="T6" fmla="*/ 0 w 163"/>
                  <a:gd name="T7" fmla="*/ 28 h 28"/>
                  <a:gd name="T8" fmla="*/ 163 w 163"/>
                  <a:gd name="T9" fmla="*/ 28 h 28"/>
                  <a:gd name="T10" fmla="*/ 163 w 163"/>
                  <a:gd name="T11" fmla="*/ 0 h 28"/>
                  <a:gd name="T12" fmla="*/ 106 w 163"/>
                  <a:gd name="T13" fmla="*/ 0 h 28"/>
                  <a:gd name="T14" fmla="*/ 83 w 163"/>
                  <a:gd name="T15" fmla="*/ 1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" h="28">
                    <a:moveTo>
                      <a:pt x="83" y="15"/>
                    </a:moveTo>
                    <a:cubicBezTo>
                      <a:pt x="73" y="15"/>
                      <a:pt x="64" y="9"/>
                      <a:pt x="5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63" y="28"/>
                      <a:pt x="163" y="28"/>
                      <a:pt x="163" y="28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102" y="9"/>
                      <a:pt x="93" y="15"/>
                      <a:pt x="8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2"/>
              <p:cNvSpPr/>
              <p:nvPr/>
            </p:nvSpPr>
            <p:spPr bwMode="auto">
              <a:xfrm>
                <a:off x="10699750" y="3124200"/>
                <a:ext cx="779463" cy="715962"/>
              </a:xfrm>
              <a:custGeom>
                <a:avLst/>
                <a:gdLst>
                  <a:gd name="T0" fmla="*/ 152 w 208"/>
                  <a:gd name="T1" fmla="*/ 141 h 191"/>
                  <a:gd name="T2" fmla="*/ 113 w 208"/>
                  <a:gd name="T3" fmla="*/ 152 h 191"/>
                  <a:gd name="T4" fmla="*/ 40 w 208"/>
                  <a:gd name="T5" fmla="*/ 79 h 191"/>
                  <a:gd name="T6" fmla="*/ 58 w 208"/>
                  <a:gd name="T7" fmla="*/ 30 h 191"/>
                  <a:gd name="T8" fmla="*/ 57 w 208"/>
                  <a:gd name="T9" fmla="*/ 29 h 191"/>
                  <a:gd name="T10" fmla="*/ 50 w 208"/>
                  <a:gd name="T11" fmla="*/ 30 h 191"/>
                  <a:gd name="T12" fmla="*/ 31 w 208"/>
                  <a:gd name="T13" fmla="*/ 11 h 191"/>
                  <a:gd name="T14" fmla="*/ 34 w 208"/>
                  <a:gd name="T15" fmla="*/ 1 h 191"/>
                  <a:gd name="T16" fmla="*/ 32 w 208"/>
                  <a:gd name="T17" fmla="*/ 0 h 191"/>
                  <a:gd name="T18" fmla="*/ 0 w 208"/>
                  <a:gd name="T19" fmla="*/ 79 h 191"/>
                  <a:gd name="T20" fmla="*/ 99 w 208"/>
                  <a:gd name="T21" fmla="*/ 191 h 191"/>
                  <a:gd name="T22" fmla="*/ 122 w 208"/>
                  <a:gd name="T23" fmla="*/ 178 h 191"/>
                  <a:gd name="T24" fmla="*/ 143 w 208"/>
                  <a:gd name="T25" fmla="*/ 188 h 191"/>
                  <a:gd name="T26" fmla="*/ 208 w 208"/>
                  <a:gd name="T27" fmla="*/ 141 h 191"/>
                  <a:gd name="T28" fmla="*/ 152 w 208"/>
                  <a:gd name="T29" fmla="*/ 14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8" h="191">
                    <a:moveTo>
                      <a:pt x="152" y="141"/>
                    </a:moveTo>
                    <a:cubicBezTo>
                      <a:pt x="141" y="148"/>
                      <a:pt x="128" y="152"/>
                      <a:pt x="113" y="152"/>
                    </a:cubicBezTo>
                    <a:cubicBezTo>
                      <a:pt x="73" y="152"/>
                      <a:pt x="40" y="119"/>
                      <a:pt x="40" y="79"/>
                    </a:cubicBezTo>
                    <a:cubicBezTo>
                      <a:pt x="40" y="60"/>
                      <a:pt x="47" y="43"/>
                      <a:pt x="58" y="30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55" y="29"/>
                      <a:pt x="53" y="30"/>
                      <a:pt x="50" y="30"/>
                    </a:cubicBezTo>
                    <a:cubicBezTo>
                      <a:pt x="39" y="30"/>
                      <a:pt x="31" y="21"/>
                      <a:pt x="31" y="11"/>
                    </a:cubicBezTo>
                    <a:cubicBezTo>
                      <a:pt x="31" y="7"/>
                      <a:pt x="32" y="4"/>
                      <a:pt x="34" y="1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2" y="20"/>
                      <a:pt x="0" y="48"/>
                      <a:pt x="0" y="79"/>
                    </a:cubicBezTo>
                    <a:cubicBezTo>
                      <a:pt x="0" y="136"/>
                      <a:pt x="43" y="184"/>
                      <a:pt x="99" y="191"/>
                    </a:cubicBezTo>
                    <a:cubicBezTo>
                      <a:pt x="103" y="183"/>
                      <a:pt x="112" y="178"/>
                      <a:pt x="122" y="178"/>
                    </a:cubicBezTo>
                    <a:cubicBezTo>
                      <a:pt x="130" y="178"/>
                      <a:pt x="138" y="182"/>
                      <a:pt x="143" y="188"/>
                    </a:cubicBezTo>
                    <a:cubicBezTo>
                      <a:pt x="170" y="181"/>
                      <a:pt x="193" y="164"/>
                      <a:pt x="208" y="141"/>
                    </a:cubicBezTo>
                    <a:lnTo>
                      <a:pt x="152" y="1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43"/>
              <p:cNvSpPr/>
              <p:nvPr/>
            </p:nvSpPr>
            <p:spPr bwMode="auto">
              <a:xfrm>
                <a:off x="10702925" y="2843213"/>
                <a:ext cx="536575" cy="520700"/>
              </a:xfrm>
              <a:custGeom>
                <a:avLst/>
                <a:gdLst>
                  <a:gd name="T0" fmla="*/ 68 w 143"/>
                  <a:gd name="T1" fmla="*/ 86 h 139"/>
                  <a:gd name="T2" fmla="*/ 68 w 143"/>
                  <a:gd name="T3" fmla="*/ 90 h 139"/>
                  <a:gd name="T4" fmla="*/ 120 w 143"/>
                  <a:gd name="T5" fmla="*/ 139 h 139"/>
                  <a:gd name="T6" fmla="*/ 143 w 143"/>
                  <a:gd name="T7" fmla="*/ 115 h 139"/>
                  <a:gd name="T8" fmla="*/ 23 w 143"/>
                  <a:gd name="T9" fmla="*/ 0 h 139"/>
                  <a:gd name="T10" fmla="*/ 0 w 143"/>
                  <a:gd name="T11" fmla="*/ 25 h 139"/>
                  <a:gd name="T12" fmla="*/ 45 w 143"/>
                  <a:gd name="T13" fmla="*/ 68 h 139"/>
                  <a:gd name="T14" fmla="*/ 49 w 143"/>
                  <a:gd name="T15" fmla="*/ 67 h 139"/>
                  <a:gd name="T16" fmla="*/ 68 w 143"/>
                  <a:gd name="T17" fmla="*/ 8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3" h="139">
                    <a:moveTo>
                      <a:pt x="68" y="86"/>
                    </a:moveTo>
                    <a:cubicBezTo>
                      <a:pt x="68" y="87"/>
                      <a:pt x="68" y="89"/>
                      <a:pt x="68" y="90"/>
                    </a:cubicBezTo>
                    <a:cubicBezTo>
                      <a:pt x="120" y="139"/>
                      <a:pt x="120" y="139"/>
                      <a:pt x="120" y="139"/>
                    </a:cubicBezTo>
                    <a:cubicBezTo>
                      <a:pt x="143" y="115"/>
                      <a:pt x="143" y="115"/>
                      <a:pt x="143" y="115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45" y="68"/>
                      <a:pt x="45" y="68"/>
                      <a:pt x="45" y="68"/>
                    </a:cubicBezTo>
                    <a:cubicBezTo>
                      <a:pt x="46" y="67"/>
                      <a:pt x="48" y="67"/>
                      <a:pt x="49" y="67"/>
                    </a:cubicBezTo>
                    <a:cubicBezTo>
                      <a:pt x="60" y="67"/>
                      <a:pt x="68" y="76"/>
                      <a:pt x="68" y="8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Rectangle 44"/>
              <p:cNvSpPr>
                <a:spLocks noChangeArrowheads="1"/>
              </p:cNvSpPr>
              <p:nvPr/>
            </p:nvSpPr>
            <p:spPr bwMode="auto">
              <a:xfrm>
                <a:off x="11123613" y="3570288"/>
                <a:ext cx="479425" cy="4445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5" name="Gruppieren 124"/>
          <p:cNvGrpSpPr/>
          <p:nvPr/>
        </p:nvGrpSpPr>
        <p:grpSpPr>
          <a:xfrm>
            <a:off x="4918957" y="2719413"/>
            <a:ext cx="451200" cy="455704"/>
            <a:chOff x="7712904" y="2560542"/>
            <a:chExt cx="834791" cy="834791"/>
          </a:xfrm>
        </p:grpSpPr>
        <p:sp>
          <p:nvSpPr>
            <p:cNvPr id="56" name="Ellipse 139"/>
            <p:cNvSpPr/>
            <p:nvPr/>
          </p:nvSpPr>
          <p:spPr bwMode="gray">
            <a:xfrm>
              <a:off x="7712904" y="2560542"/>
              <a:ext cx="834791" cy="834791"/>
            </a:xfrm>
            <a:prstGeom prst="ellipse">
              <a:avLst/>
            </a:prstGeom>
            <a:solidFill>
              <a:srgbClr val="C00000">
                <a:alpha val="50196"/>
              </a:srgbClr>
            </a:solidFill>
            <a:ln w="12700">
              <a:noFill/>
              <a:miter lim="800000"/>
            </a:ln>
            <a:effectLst/>
          </p:spPr>
          <p:txBody>
            <a:bodyPr lIns="108000" tIns="108000" rIns="144000" bIns="72000" rtlCol="0" anchor="ctr"/>
            <a:lstStyle/>
            <a:p>
              <a:pPr marL="190500"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endParaRPr lang="en-US" sz="1600" noProof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57" name="Gruppieren 187"/>
            <p:cNvGrpSpPr/>
            <p:nvPr/>
          </p:nvGrpSpPr>
          <p:grpSpPr>
            <a:xfrm flipH="1">
              <a:off x="8005032" y="2744164"/>
              <a:ext cx="250533" cy="541675"/>
              <a:chOff x="3643313" y="3238500"/>
              <a:chExt cx="577850" cy="1249363"/>
            </a:xfrm>
            <a:solidFill>
              <a:srgbClr val="FFFFFF"/>
            </a:solidFill>
          </p:grpSpPr>
          <p:sp>
            <p:nvSpPr>
              <p:cNvPr id="58" name="Freeform 8"/>
              <p:cNvSpPr/>
              <p:nvPr/>
            </p:nvSpPr>
            <p:spPr bwMode="auto">
              <a:xfrm>
                <a:off x="3643313" y="3303588"/>
                <a:ext cx="577850" cy="1184275"/>
              </a:xfrm>
              <a:custGeom>
                <a:avLst/>
                <a:gdLst>
                  <a:gd name="T0" fmla="*/ 117 w 154"/>
                  <a:gd name="T1" fmla="*/ 173 h 316"/>
                  <a:gd name="T2" fmla="*/ 117 w 154"/>
                  <a:gd name="T3" fmla="*/ 0 h 316"/>
                  <a:gd name="T4" fmla="*/ 37 w 154"/>
                  <a:gd name="T5" fmla="*/ 0 h 316"/>
                  <a:gd name="T6" fmla="*/ 37 w 154"/>
                  <a:gd name="T7" fmla="*/ 173 h 316"/>
                  <a:gd name="T8" fmla="*/ 1 w 154"/>
                  <a:gd name="T9" fmla="*/ 232 h 316"/>
                  <a:gd name="T10" fmla="*/ 0 w 154"/>
                  <a:gd name="T11" fmla="*/ 239 h 316"/>
                  <a:gd name="T12" fmla="*/ 77 w 154"/>
                  <a:gd name="T13" fmla="*/ 316 h 316"/>
                  <a:gd name="T14" fmla="*/ 153 w 154"/>
                  <a:gd name="T15" fmla="*/ 249 h 316"/>
                  <a:gd name="T16" fmla="*/ 154 w 154"/>
                  <a:gd name="T17" fmla="*/ 239 h 316"/>
                  <a:gd name="T18" fmla="*/ 117 w 154"/>
                  <a:gd name="T19" fmla="*/ 17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4" h="316">
                    <a:moveTo>
                      <a:pt x="117" y="173"/>
                    </a:moveTo>
                    <a:cubicBezTo>
                      <a:pt x="117" y="0"/>
                      <a:pt x="117" y="0"/>
                      <a:pt x="11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173"/>
                      <a:pt x="37" y="173"/>
                      <a:pt x="37" y="173"/>
                    </a:cubicBezTo>
                    <a:cubicBezTo>
                      <a:pt x="17" y="186"/>
                      <a:pt x="3" y="207"/>
                      <a:pt x="1" y="232"/>
                    </a:cubicBezTo>
                    <a:cubicBezTo>
                      <a:pt x="0" y="235"/>
                      <a:pt x="0" y="237"/>
                      <a:pt x="0" y="239"/>
                    </a:cubicBezTo>
                    <a:cubicBezTo>
                      <a:pt x="0" y="281"/>
                      <a:pt x="35" y="316"/>
                      <a:pt x="77" y="316"/>
                    </a:cubicBezTo>
                    <a:cubicBezTo>
                      <a:pt x="116" y="316"/>
                      <a:pt x="148" y="287"/>
                      <a:pt x="153" y="249"/>
                    </a:cubicBezTo>
                    <a:cubicBezTo>
                      <a:pt x="153" y="246"/>
                      <a:pt x="154" y="242"/>
                      <a:pt x="154" y="239"/>
                    </a:cubicBezTo>
                    <a:cubicBezTo>
                      <a:pt x="154" y="211"/>
                      <a:pt x="139" y="187"/>
                      <a:pt x="117" y="173"/>
                    </a:cubicBezTo>
                    <a:close/>
                  </a:path>
                </a:pathLst>
              </a:custGeom>
              <a:grpFill/>
              <a:ln w="15875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Rectangle 14"/>
              <p:cNvSpPr>
                <a:spLocks noChangeArrowheads="1"/>
              </p:cNvSpPr>
              <p:nvPr/>
            </p:nvSpPr>
            <p:spPr bwMode="auto">
              <a:xfrm>
                <a:off x="3698022" y="3238500"/>
                <a:ext cx="468432" cy="8572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0" name="Gruppieren 1"/>
          <p:cNvGrpSpPr/>
          <p:nvPr/>
        </p:nvGrpSpPr>
        <p:grpSpPr>
          <a:xfrm>
            <a:off x="4646967" y="757072"/>
            <a:ext cx="691625" cy="698528"/>
            <a:chOff x="4782477" y="287265"/>
            <a:chExt cx="1279614" cy="1279614"/>
          </a:xfrm>
        </p:grpSpPr>
        <p:sp>
          <p:nvSpPr>
            <p:cNvPr id="61" name="Ellipse 2"/>
            <p:cNvSpPr/>
            <p:nvPr/>
          </p:nvSpPr>
          <p:spPr bwMode="gray">
            <a:xfrm>
              <a:off x="4782477" y="287265"/>
              <a:ext cx="1279614" cy="1279614"/>
            </a:xfrm>
            <a:prstGeom prst="ellipse">
              <a:avLst/>
            </a:prstGeom>
            <a:solidFill>
              <a:srgbClr val="FFC000">
                <a:alpha val="50196"/>
              </a:srgbClr>
            </a:solidFill>
            <a:ln w="12700">
              <a:noFill/>
              <a:miter lim="800000"/>
            </a:ln>
            <a:effectLst/>
          </p:spPr>
          <p:txBody>
            <a:bodyPr lIns="108000" tIns="108000" rIns="144000" bIns="72000" rtlCol="0" anchor="ctr"/>
            <a:lstStyle/>
            <a:p>
              <a:pPr marL="190500"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endParaRPr lang="en-US" sz="1600" noProof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62" name="Gruppieren 3"/>
            <p:cNvGrpSpPr/>
            <p:nvPr/>
          </p:nvGrpSpPr>
          <p:grpSpPr>
            <a:xfrm>
              <a:off x="5187288" y="474711"/>
              <a:ext cx="485779" cy="885145"/>
              <a:chOff x="8288338" y="2838450"/>
              <a:chExt cx="660400" cy="1203325"/>
            </a:xfrm>
          </p:grpSpPr>
          <p:sp>
            <p:nvSpPr>
              <p:cNvPr id="63" name="Rectangle 29"/>
              <p:cNvSpPr>
                <a:spLocks noChangeArrowheads="1"/>
              </p:cNvSpPr>
              <p:nvPr/>
            </p:nvSpPr>
            <p:spPr bwMode="auto">
              <a:xfrm>
                <a:off x="8307388" y="3559175"/>
                <a:ext cx="119063" cy="1047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Rectangle 30"/>
              <p:cNvSpPr>
                <a:spLocks noChangeArrowheads="1"/>
              </p:cNvSpPr>
              <p:nvPr/>
            </p:nvSpPr>
            <p:spPr bwMode="auto">
              <a:xfrm>
                <a:off x="8828088" y="3559175"/>
                <a:ext cx="120650" cy="1047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31"/>
              <p:cNvSpPr/>
              <p:nvPr/>
            </p:nvSpPr>
            <p:spPr bwMode="auto">
              <a:xfrm>
                <a:off x="8307388" y="2838450"/>
                <a:ext cx="641350" cy="701675"/>
              </a:xfrm>
              <a:custGeom>
                <a:avLst/>
                <a:gdLst>
                  <a:gd name="T0" fmla="*/ 86 w 171"/>
                  <a:gd name="T1" fmla="*/ 0 h 187"/>
                  <a:gd name="T2" fmla="*/ 0 w 171"/>
                  <a:gd name="T3" fmla="*/ 66 h 187"/>
                  <a:gd name="T4" fmla="*/ 0 w 171"/>
                  <a:gd name="T5" fmla="*/ 85 h 187"/>
                  <a:gd name="T6" fmla="*/ 0 w 171"/>
                  <a:gd name="T7" fmla="*/ 187 h 187"/>
                  <a:gd name="T8" fmla="*/ 32 w 171"/>
                  <a:gd name="T9" fmla="*/ 187 h 187"/>
                  <a:gd name="T10" fmla="*/ 32 w 171"/>
                  <a:gd name="T11" fmla="*/ 83 h 187"/>
                  <a:gd name="T12" fmla="*/ 86 w 171"/>
                  <a:gd name="T13" fmla="*/ 36 h 187"/>
                  <a:gd name="T14" fmla="*/ 139 w 171"/>
                  <a:gd name="T15" fmla="*/ 83 h 187"/>
                  <a:gd name="T16" fmla="*/ 139 w 171"/>
                  <a:gd name="T17" fmla="*/ 187 h 187"/>
                  <a:gd name="T18" fmla="*/ 171 w 171"/>
                  <a:gd name="T19" fmla="*/ 187 h 187"/>
                  <a:gd name="T20" fmla="*/ 171 w 171"/>
                  <a:gd name="T21" fmla="*/ 85 h 187"/>
                  <a:gd name="T22" fmla="*/ 171 w 171"/>
                  <a:gd name="T23" fmla="*/ 66 h 187"/>
                  <a:gd name="T24" fmla="*/ 86 w 171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1" h="187">
                    <a:moveTo>
                      <a:pt x="86" y="0"/>
                    </a:moveTo>
                    <a:cubicBezTo>
                      <a:pt x="41" y="0"/>
                      <a:pt x="5" y="29"/>
                      <a:pt x="0" y="6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32" y="187"/>
                      <a:pt x="32" y="187"/>
                      <a:pt x="32" y="187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32" y="57"/>
                      <a:pt x="56" y="36"/>
                      <a:pt x="86" y="36"/>
                    </a:cubicBezTo>
                    <a:cubicBezTo>
                      <a:pt x="115" y="36"/>
                      <a:pt x="139" y="57"/>
                      <a:pt x="139" y="83"/>
                    </a:cubicBezTo>
                    <a:cubicBezTo>
                      <a:pt x="139" y="187"/>
                      <a:pt x="139" y="187"/>
                      <a:pt x="139" y="187"/>
                    </a:cubicBezTo>
                    <a:cubicBezTo>
                      <a:pt x="171" y="187"/>
                      <a:pt x="171" y="187"/>
                      <a:pt x="171" y="187"/>
                    </a:cubicBezTo>
                    <a:cubicBezTo>
                      <a:pt x="171" y="85"/>
                      <a:pt x="171" y="85"/>
                      <a:pt x="171" y="85"/>
                    </a:cubicBezTo>
                    <a:cubicBezTo>
                      <a:pt x="171" y="66"/>
                      <a:pt x="171" y="66"/>
                      <a:pt x="171" y="66"/>
                    </a:cubicBezTo>
                    <a:cubicBezTo>
                      <a:pt x="166" y="29"/>
                      <a:pt x="130" y="0"/>
                      <a:pt x="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32"/>
              <p:cNvSpPr/>
              <p:nvPr/>
            </p:nvSpPr>
            <p:spPr bwMode="auto">
              <a:xfrm>
                <a:off x="8288338" y="3705225"/>
                <a:ext cx="107950" cy="336550"/>
              </a:xfrm>
              <a:custGeom>
                <a:avLst/>
                <a:gdLst>
                  <a:gd name="T0" fmla="*/ 52 w 68"/>
                  <a:gd name="T1" fmla="*/ 0 h 212"/>
                  <a:gd name="T2" fmla="*/ 35 w 68"/>
                  <a:gd name="T3" fmla="*/ 85 h 212"/>
                  <a:gd name="T4" fmla="*/ 0 w 68"/>
                  <a:gd name="T5" fmla="*/ 97 h 212"/>
                  <a:gd name="T6" fmla="*/ 16 w 68"/>
                  <a:gd name="T7" fmla="*/ 212 h 212"/>
                  <a:gd name="T8" fmla="*/ 28 w 68"/>
                  <a:gd name="T9" fmla="*/ 125 h 212"/>
                  <a:gd name="T10" fmla="*/ 68 w 68"/>
                  <a:gd name="T11" fmla="*/ 104 h 212"/>
                  <a:gd name="T12" fmla="*/ 52 w 68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12">
                    <a:moveTo>
                      <a:pt x="52" y="0"/>
                    </a:moveTo>
                    <a:lnTo>
                      <a:pt x="35" y="85"/>
                    </a:lnTo>
                    <a:lnTo>
                      <a:pt x="0" y="97"/>
                    </a:lnTo>
                    <a:lnTo>
                      <a:pt x="16" y="212"/>
                    </a:lnTo>
                    <a:lnTo>
                      <a:pt x="28" y="125"/>
                    </a:lnTo>
                    <a:lnTo>
                      <a:pt x="68" y="104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33"/>
              <p:cNvSpPr/>
              <p:nvPr/>
            </p:nvSpPr>
            <p:spPr bwMode="auto">
              <a:xfrm>
                <a:off x="8809038" y="3700463"/>
                <a:ext cx="109538" cy="341312"/>
              </a:xfrm>
              <a:custGeom>
                <a:avLst/>
                <a:gdLst>
                  <a:gd name="T0" fmla="*/ 52 w 69"/>
                  <a:gd name="T1" fmla="*/ 0 h 215"/>
                  <a:gd name="T2" fmla="*/ 36 w 69"/>
                  <a:gd name="T3" fmla="*/ 88 h 215"/>
                  <a:gd name="T4" fmla="*/ 0 w 69"/>
                  <a:gd name="T5" fmla="*/ 97 h 215"/>
                  <a:gd name="T6" fmla="*/ 17 w 69"/>
                  <a:gd name="T7" fmla="*/ 215 h 215"/>
                  <a:gd name="T8" fmla="*/ 29 w 69"/>
                  <a:gd name="T9" fmla="*/ 126 h 215"/>
                  <a:gd name="T10" fmla="*/ 69 w 69"/>
                  <a:gd name="T11" fmla="*/ 104 h 215"/>
                  <a:gd name="T12" fmla="*/ 52 w 69"/>
                  <a:gd name="T13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215">
                    <a:moveTo>
                      <a:pt x="52" y="0"/>
                    </a:moveTo>
                    <a:lnTo>
                      <a:pt x="36" y="88"/>
                    </a:lnTo>
                    <a:lnTo>
                      <a:pt x="0" y="97"/>
                    </a:lnTo>
                    <a:lnTo>
                      <a:pt x="17" y="215"/>
                    </a:lnTo>
                    <a:lnTo>
                      <a:pt x="29" y="126"/>
                    </a:lnTo>
                    <a:lnTo>
                      <a:pt x="69" y="104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9" name="文本框 1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26336" y="5444568"/>
            <a:ext cx="35983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——</a:t>
            </a:r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第二课时</a:t>
            </a:r>
            <a:endParaRPr lang="en-US" altLang="zh-CN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07092" y="580286"/>
            <a:ext cx="2286000" cy="852170"/>
            <a:chOff x="302" y="1316"/>
            <a:chExt cx="3600" cy="1342"/>
          </a:xfrm>
        </p:grpSpPr>
        <p:sp>
          <p:nvSpPr>
            <p:cNvPr id="12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19" name="组合 18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20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1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学以致用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3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4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4" name="图片 3" descr="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sp>
        <p:nvSpPr>
          <p:cNvPr id="6" name="矩形 5"/>
          <p:cNvSpPr/>
          <p:nvPr/>
        </p:nvSpPr>
        <p:spPr>
          <a:xfrm>
            <a:off x="463645" y="1317553"/>
            <a:ext cx="81845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某公司库存挖掘机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16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台，现在运往甲、乙两地支援建设，每运一台到甲、乙两地的费用分别是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500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元和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300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元．设运往甲地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x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台挖掘机，运这批挖掘机的总费用为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y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元．</a:t>
            </a:r>
            <a:b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）写出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y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与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x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之间的函数关系式；</a:t>
            </a:r>
            <a:b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）如果公司决定将这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16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台挖掘机平均分配给甲、乙两地，求此次运输的总费用；</a:t>
            </a:r>
            <a:b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）如果公司决定按运输费用平均分配这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16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台挖掘机，求此时运输的总费用又是多少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07092" y="580286"/>
            <a:ext cx="2286000" cy="852170"/>
            <a:chOff x="302" y="1316"/>
            <a:chExt cx="3600" cy="1342"/>
          </a:xfrm>
        </p:grpSpPr>
        <p:sp>
          <p:nvSpPr>
            <p:cNvPr id="12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19" name="组合 18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20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1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学以致用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3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4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4" name="图片 3" descr="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278542" y="1317553"/>
            <a:ext cx="833728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解：（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）设运往甲地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台挖掘机，运这批挖掘机的总费用为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元，</a:t>
            </a:r>
            <a:b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则：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y=500x+300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16-x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en-US" altLang="zh-CN" sz="24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     =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200x+4800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；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）当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x=8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时，</a:t>
            </a:r>
            <a:b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y=200x+4800=1600+4800=6400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；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）依题意有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500x=300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16-x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），</a:t>
            </a:r>
            <a:b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解得：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x=6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b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当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x=6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时，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y=200x+4800=1200+4800=6000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511843"/>
            <a:ext cx="2286000" cy="852170"/>
            <a:chOff x="302" y="1316"/>
            <a:chExt cx="3600" cy="1342"/>
          </a:xfrm>
        </p:grpSpPr>
        <p:sp>
          <p:nvSpPr>
            <p:cNvPr id="12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19" name="组合 18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20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1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巩固练习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3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4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4" name="图片 3" descr="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33914"/>
              </p:ext>
            </p:extLst>
          </p:nvPr>
        </p:nvGraphicFramePr>
        <p:xfrm>
          <a:off x="1528329" y="3661165"/>
          <a:ext cx="6191250" cy="929640"/>
        </p:xfrm>
        <a:graphic>
          <a:graphicData uri="http://schemas.openxmlformats.org/drawingml/2006/table">
            <a:tbl>
              <a:tblPr/>
              <a:tblGrid>
                <a:gridCol w="3095625"/>
                <a:gridCol w="3095625"/>
              </a:tblGrid>
              <a:tr h="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71450" y="1201406"/>
            <a:ext cx="8603929" cy="2842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汽车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由A地驶往相距120km的B地，它的平均速度是30km/h，则汽车距B地路程s（km）与行驶时间t（h）的函数关系式及自变量t的取值范围是（　　） </a:t>
            </a:r>
            <a:endParaRPr lang="en-US" altLang="zh-CN" sz="24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fontAlgn="ctr"/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A．S=120-30t（0≤t≤4）</a:t>
            </a:r>
            <a:endParaRPr lang="zh-CN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fontAlgn="ctr"/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B．S=120-30t（t＞0）</a:t>
            </a:r>
            <a:endParaRPr lang="zh-CN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fontAlgn="ctr"/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C．S=30t（0≤t≤40）</a:t>
            </a:r>
            <a:endParaRPr lang="zh-CN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fontAlgn="ctr"/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D．S=30t（t＜4</a:t>
            </a: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zh-CN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5995" y="4125985"/>
            <a:ext cx="73313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解：平均速度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是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30km/h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b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∴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t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小时行驶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30tkm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b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∴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S=120-30t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b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∵时间为非负数，汽车距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地路程为非负数，</a:t>
            </a:r>
            <a:b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∴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t≥0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120-30t≥0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b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解得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0≤t≤4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．故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选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．</a:t>
            </a:r>
          </a:p>
        </p:txBody>
      </p:sp>
      <p:sp>
        <p:nvSpPr>
          <p:cNvPr id="8" name="矩形 7"/>
          <p:cNvSpPr/>
          <p:nvPr/>
        </p:nvSpPr>
        <p:spPr>
          <a:xfrm>
            <a:off x="5058432" y="2087166"/>
            <a:ext cx="518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907390"/>
              </p:ext>
            </p:extLst>
          </p:nvPr>
        </p:nvGraphicFramePr>
        <p:xfrm>
          <a:off x="403771" y="2276612"/>
          <a:ext cx="8252369" cy="184404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292088"/>
                <a:gridCol w="1084217"/>
                <a:gridCol w="1358537"/>
                <a:gridCol w="1371600"/>
                <a:gridCol w="1332411"/>
                <a:gridCol w="1343252"/>
                <a:gridCol w="470264"/>
              </a:tblGrid>
              <a:tr h="904173">
                <a:tc>
                  <a:txBody>
                    <a:bodyPr/>
                    <a:lstStyle/>
                    <a:p>
                      <a:r>
                        <a:rPr lang="zh-CN" altLang="en-US" sz="2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数量</a:t>
                      </a:r>
                      <a:r>
                        <a:rPr lang="en-US" altLang="zh-CN" sz="2400" b="1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x</a:t>
                      </a:r>
                    </a:p>
                    <a:p>
                      <a:r>
                        <a:rPr lang="zh-CN" altLang="en-US" sz="2400" b="1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（</a:t>
                      </a:r>
                      <a:r>
                        <a:rPr lang="zh-CN" altLang="en-US" sz="2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千克）</a:t>
                      </a:r>
                    </a:p>
                  </a:txBody>
                  <a:tcPr marT="95250" marB="95250" anchor="ctr"/>
                </a:tc>
                <a:tc>
                  <a:txBody>
                    <a:bodyPr/>
                    <a:lstStyle/>
                    <a:p>
                      <a:r>
                        <a:rPr lang="en-US" altLang="zh-CN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</a:p>
                  </a:txBody>
                  <a:tcPr marT="95250" marB="95250" anchor="ctr"/>
                </a:tc>
                <a:tc>
                  <a:txBody>
                    <a:bodyPr/>
                    <a:lstStyle/>
                    <a:p>
                      <a:r>
                        <a:rPr lang="en-US" altLang="zh-CN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</a:p>
                  </a:txBody>
                  <a:tcPr marT="95250" marB="95250" anchor="ctr"/>
                </a:tc>
                <a:tc>
                  <a:txBody>
                    <a:bodyPr/>
                    <a:lstStyle/>
                    <a:p>
                      <a:r>
                        <a:rPr lang="en-US" altLang="zh-CN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</a:p>
                  </a:txBody>
                  <a:tcPr marT="95250" marB="95250" anchor="ctr"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</a:p>
                  </a:txBody>
                  <a:tcPr marT="95250" marB="95250" anchor="ctr"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</a:p>
                  </a:txBody>
                  <a:tcPr marT="95250" marB="95250" anchor="ctr"/>
                </a:tc>
                <a:tc>
                  <a:txBody>
                    <a:bodyPr/>
                    <a:lstStyle/>
                    <a:p>
                      <a:r>
                        <a:rPr lang="en-US" altLang="zh-CN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…</a:t>
                      </a:r>
                    </a:p>
                  </a:txBody>
                  <a:tcPr marT="95250" marB="9525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2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售价</a:t>
                      </a:r>
                      <a:r>
                        <a:rPr lang="en-US" sz="2400" b="1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y</a:t>
                      </a:r>
                    </a:p>
                    <a:p>
                      <a:r>
                        <a:rPr lang="en-US" sz="2400" b="1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（</a:t>
                      </a:r>
                      <a:r>
                        <a:rPr lang="zh-CN" altLang="en-US" sz="2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元）</a:t>
                      </a:r>
                    </a:p>
                  </a:txBody>
                  <a:tcPr marT="95250" marB="95250" anchor="ctr"/>
                </a:tc>
                <a:tc>
                  <a:txBody>
                    <a:bodyPr/>
                    <a:lstStyle/>
                    <a:p>
                      <a:r>
                        <a:rPr lang="en-US" altLang="zh-CN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6+0.5</a:t>
                      </a:r>
                    </a:p>
                  </a:txBody>
                  <a:tcPr marT="95250" marB="95250" anchor="ctr"/>
                </a:tc>
                <a:tc>
                  <a:txBody>
                    <a:bodyPr/>
                    <a:lstStyle/>
                    <a:p>
                      <a:r>
                        <a:rPr lang="en-US" altLang="zh-CN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12+1.0</a:t>
                      </a:r>
                    </a:p>
                  </a:txBody>
                  <a:tcPr marT="95250" marB="95250" anchor="ctr"/>
                </a:tc>
                <a:tc>
                  <a:txBody>
                    <a:bodyPr/>
                    <a:lstStyle/>
                    <a:p>
                      <a:r>
                        <a:rPr lang="en-US" altLang="zh-CN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18+1.5</a:t>
                      </a:r>
                    </a:p>
                  </a:txBody>
                  <a:tcPr marT="95250" marB="95250" anchor="ctr"/>
                </a:tc>
                <a:tc>
                  <a:txBody>
                    <a:bodyPr/>
                    <a:lstStyle/>
                    <a:p>
                      <a:r>
                        <a:rPr lang="en-US" altLang="zh-CN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24+2.0</a:t>
                      </a:r>
                    </a:p>
                  </a:txBody>
                  <a:tcPr marT="95250" marB="95250" anchor="ctr"/>
                </a:tc>
                <a:tc>
                  <a:txBody>
                    <a:bodyPr/>
                    <a:lstStyle/>
                    <a:p>
                      <a:r>
                        <a:rPr lang="en-US" altLang="zh-CN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30+2.5</a:t>
                      </a:r>
                    </a:p>
                  </a:txBody>
                  <a:tcPr marT="95250" marB="95250" anchor="ctr"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…</a:t>
                      </a:r>
                    </a:p>
                  </a:txBody>
                  <a:tcPr marT="95250" marB="95250" anchor="ctr"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97078" y="1034272"/>
            <a:ext cx="8946922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zh-CN" sz="2400" b="1" dirty="0" smtClean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某</a:t>
            </a:r>
            <a:r>
              <a:rPr lang="zh-CN" alt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超市进了一些食品，出售时要在进价的基础上加一定的利润，其数量x（千克）与售价y（元）的关系如下表</a:t>
            </a:r>
            <a:r>
              <a:rPr lang="zh-CN" altLang="zh-CN" sz="2400" b="1" dirty="0" smtClean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zh-CN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4085" y="4274820"/>
            <a:ext cx="7828325" cy="2583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则下列用数量x表示售价y的关系正确的是（　　</a:t>
            </a:r>
            <a:r>
              <a:rPr lang="zh-CN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en-US" altLang="zh-CN" sz="24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lvl="0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． y=6x+0.5</a:t>
            </a:r>
            <a:endParaRPr lang="zh-CN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． y=6+0.5x</a:t>
            </a:r>
            <a:endParaRPr lang="zh-CN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． y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=（6+0.5）x</a:t>
            </a:r>
            <a:endParaRPr lang="zh-CN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D</a:t>
            </a: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． y=6+0.5+x</a:t>
            </a:r>
            <a:endParaRPr lang="zh-CN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79941" y="524357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依题意得：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y=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6+0.5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．</a:t>
            </a:r>
            <a:b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故选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．</a:t>
            </a:r>
          </a:p>
        </p:txBody>
      </p:sp>
      <p:sp>
        <p:nvSpPr>
          <p:cNvPr id="11" name="矩形 10"/>
          <p:cNvSpPr/>
          <p:nvPr/>
        </p:nvSpPr>
        <p:spPr>
          <a:xfrm>
            <a:off x="6259672" y="4284737"/>
            <a:ext cx="705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endParaRPr lang="zh-CN" altLang="en-US" sz="2400" dirty="0"/>
          </a:p>
        </p:txBody>
      </p:sp>
      <p:grpSp>
        <p:nvGrpSpPr>
          <p:cNvPr id="16" name="组合 15"/>
          <p:cNvGrpSpPr/>
          <p:nvPr/>
        </p:nvGrpSpPr>
        <p:grpSpPr>
          <a:xfrm>
            <a:off x="0" y="511843"/>
            <a:ext cx="2286000" cy="852170"/>
            <a:chOff x="302" y="1316"/>
            <a:chExt cx="3600" cy="1342"/>
          </a:xfrm>
        </p:grpSpPr>
        <p:sp>
          <p:nvSpPr>
            <p:cNvPr id="17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18" name="组合 17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29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30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巩固练习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25" name="组合 24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7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8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26" name="图片 25" descr="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390311" y="1795146"/>
                <a:ext cx="7878478" cy="625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b="1" dirty="0">
                    <a:solidFill>
                      <a:srgbClr val="33333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r>
                  <a:rPr lang="en-US" altLang="zh-CN" sz="2400" b="1" dirty="0" smtClean="0">
                    <a:solidFill>
                      <a:srgbClr val="33333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  <a:r>
                  <a:rPr lang="zh-CN" altLang="zh-CN" sz="2400" b="1" dirty="0" smtClean="0">
                    <a:solidFill>
                      <a:srgbClr val="33333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已知一次函数y=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𝟐</m:t>
                        </m:r>
                      </m:num>
                      <m:den>
                        <m:r>
                          <a:rPr lang="en-US" altLang="zh-CN" sz="2400" b="1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𝟓</m:t>
                        </m:r>
                      </m:den>
                    </m:f>
                  </m:oMath>
                </a14:m>
                <a:r>
                  <a:rPr lang="zh-CN" altLang="zh-CN" sz="2400" b="1" dirty="0" smtClean="0">
                    <a:solidFill>
                      <a:srgbClr val="33333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x</a:t>
                </a:r>
                <a:r>
                  <a:rPr lang="zh-CN" altLang="zh-CN" sz="2400" b="1" dirty="0">
                    <a:solidFill>
                      <a:srgbClr val="33333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+b，当x=5时，y=4，求b的值．</a:t>
                </a:r>
                <a:r>
                  <a:rPr lang="zh-CN" altLang="zh-CN" sz="2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11" y="1795146"/>
                <a:ext cx="7878478" cy="625877"/>
              </a:xfrm>
              <a:prstGeom prst="rect">
                <a:avLst/>
              </a:prstGeom>
              <a:blipFill rotWithShape="1">
                <a:blip r:embed="rId2"/>
                <a:stretch>
                  <a:fillRect l="-1161" b="-77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98896" y="3137151"/>
                <a:ext cx="6915694" cy="20006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4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解：</a:t>
                </a:r>
                <a:r>
                  <a:rPr lang="zh-CN" altLang="zh-CN" sz="24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将x=5，y=4代入一次函数解析式中得：4=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𝟐</m:t>
                        </m:r>
                      </m:num>
                      <m:den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𝟓</m:t>
                        </m:r>
                      </m:den>
                    </m:f>
                  </m:oMath>
                </a14:m>
                <a:r>
                  <a:rPr lang="zh-CN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×5+b，即2+b=4，</a:t>
                </a:r>
                <a:br>
                  <a:rPr lang="zh-CN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解得：b=2． </a:t>
                </a: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96" y="3137151"/>
                <a:ext cx="6915694" cy="2000676"/>
              </a:xfrm>
              <a:prstGeom prst="rect">
                <a:avLst/>
              </a:prstGeom>
              <a:blipFill rotWithShape="1">
                <a:blip r:embed="rId3"/>
                <a:stretch>
                  <a:fillRect l="-1411" b="-30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grpSp>
        <p:nvGrpSpPr>
          <p:cNvPr id="13" name="组合 12"/>
          <p:cNvGrpSpPr/>
          <p:nvPr/>
        </p:nvGrpSpPr>
        <p:grpSpPr>
          <a:xfrm>
            <a:off x="0" y="652933"/>
            <a:ext cx="2286000" cy="852170"/>
            <a:chOff x="302" y="1316"/>
            <a:chExt cx="3600" cy="1342"/>
          </a:xfrm>
        </p:grpSpPr>
        <p:sp>
          <p:nvSpPr>
            <p:cNvPr id="14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15" name="组合 14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26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7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巩固练习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18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5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17" name="图片 16" descr="2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sp>
        <p:nvSpPr>
          <p:cNvPr id="28" name="文本框 27"/>
          <p:cNvSpPr txBox="1"/>
          <p:nvPr/>
        </p:nvSpPr>
        <p:spPr>
          <a:xfrm>
            <a:off x="6130636" y="771421"/>
            <a:ext cx="1241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21cnjy.com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6553" y="1487968"/>
            <a:ext cx="7725641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en-US" altLang="zh-CN" sz="2400" b="1" dirty="0" smtClean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2400" b="1" dirty="0" smtClean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已知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：在某个一次函数中，当自变量</a:t>
            </a:r>
            <a:r>
              <a:rPr lang="en-US" alt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x=2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时，对应的函数值是</a:t>
            </a:r>
            <a:r>
              <a:rPr lang="en-US" alt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；当自变量</a:t>
            </a:r>
            <a:r>
              <a:rPr lang="en-US" alt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x=-4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时，对应的函数值是</a:t>
            </a:r>
            <a:r>
              <a:rPr lang="en-US" alt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．求自变量</a:t>
            </a:r>
            <a:r>
              <a:rPr lang="en-US" alt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x=2012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时，该函数对应的函数值是多少？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0" y="511843"/>
            <a:ext cx="2286000" cy="852170"/>
            <a:chOff x="302" y="1316"/>
            <a:chExt cx="3600" cy="1342"/>
          </a:xfrm>
        </p:grpSpPr>
        <p:sp>
          <p:nvSpPr>
            <p:cNvPr id="38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39" name="组合 38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44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45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巩固练习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40" name="组合 39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42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43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41" name="图片 40" descr="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1144962" y="1640898"/>
            <a:ext cx="7461885" cy="4035425"/>
            <a:chOff x="978501" y="2299703"/>
            <a:chExt cx="7315200" cy="42729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/>
                <p:cNvSpPr/>
                <p:nvPr/>
              </p:nvSpPr>
              <p:spPr>
                <a:xfrm>
                  <a:off x="978501" y="2299703"/>
                  <a:ext cx="7315200" cy="427290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ctr">
                    <a:lnSpc>
                      <a:spcPct val="150000"/>
                    </a:lnSpc>
                  </a:pPr>
                  <a:r>
                    <a:rPr lang="zh-CN" altLang="en-US" sz="2400" b="1" dirty="0" smtClean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解：</a:t>
                  </a:r>
                  <a:r>
                    <a:rPr lang="zh-CN" altLang="zh-CN" sz="2400" b="1" dirty="0" smtClean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设这个一次函数是y=kx+b，</a:t>
                  </a:r>
                  <a:r>
                    <a:rPr lang="zh-CN" altLang="zh-CN" sz="2400" b="1" dirty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/>
                  </a:r>
                  <a:br>
                    <a:rPr lang="zh-CN" altLang="zh-CN" sz="2400" b="1" dirty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en-US" altLang="zh-CN" sz="2400" b="1" dirty="0" smtClean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       x=2       x</a:t>
                  </a:r>
                  <a:r>
                    <a:rPr lang="en-US" altLang="zh-CN" sz="2400" b="1" dirty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=-</a:t>
                  </a:r>
                  <a:r>
                    <a:rPr lang="en-US" altLang="zh-CN" sz="2400" b="1" dirty="0" smtClean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4</a:t>
                  </a:r>
                  <a:endParaRPr lang="en-US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fontAlgn="ctr">
                    <a:lnSpc>
                      <a:spcPct val="150000"/>
                    </a:lnSpc>
                  </a:pPr>
                  <a:r>
                    <a:rPr lang="zh-CN" altLang="en-US" sz="2400" b="1" dirty="0" smtClean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把</a:t>
                  </a:r>
                  <a:r>
                    <a:rPr lang="en-US" altLang="zh-CN" sz="2400" b="1" dirty="0" smtClean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    y=1      y=10   </a:t>
                  </a:r>
                  <a:r>
                    <a:rPr lang="zh-CN" altLang="zh-CN" sz="2400" b="1" dirty="0" smtClean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分别</a:t>
                  </a:r>
                  <a:r>
                    <a:rPr lang="zh-CN" altLang="zh-CN" sz="2400" b="1" dirty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代入，</a:t>
                  </a:r>
                  <a:br>
                    <a:rPr lang="zh-CN" altLang="zh-CN" sz="2400" b="1" dirty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zh-CN" sz="2400" b="1" dirty="0" smtClean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得</a:t>
                  </a:r>
                  <a:r>
                    <a:rPr lang="en-US" altLang="zh-CN" sz="2400" b="1" dirty="0" smtClean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    2k+b=1</a:t>
                  </a:r>
                  <a:endParaRPr lang="zh-CN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fontAlgn="ctr"/>
                  <a:r>
                    <a:rPr lang="en-US" altLang="zh-CN" sz="2400" b="1" dirty="0" smtClean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       -4k+b=10</a:t>
                  </a:r>
                  <a:r>
                    <a:rPr lang="zh-CN" altLang="en-US" sz="2400" b="1" dirty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，</a:t>
                  </a:r>
                  <a:r>
                    <a:rPr lang="zh-CN" altLang="zh-CN" sz="2400" b="1" dirty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/>
                  </a:r>
                  <a:br>
                    <a:rPr lang="zh-CN" altLang="zh-CN" sz="2400" b="1" dirty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zh-CN" sz="2400" b="1" dirty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解</a:t>
                  </a:r>
                  <a:r>
                    <a:rPr lang="zh-CN" altLang="zh-CN" sz="2400" b="1" dirty="0" smtClean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得</a:t>
                  </a:r>
                  <a:r>
                    <a:rPr lang="en-US" altLang="zh-CN" sz="2400" b="1" dirty="0" smtClean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   k=-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𝟐</m:t>
                          </m:r>
                        </m:den>
                      </m:f>
                    </m:oMath>
                  </a14:m>
                  <a:endParaRPr lang="zh-CN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fontAlgn="ctr"/>
                  <a:r>
                    <a:rPr lang="en-US" altLang="zh-CN" sz="2400" b="1" dirty="0" smtClean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          b=4       </a:t>
                  </a:r>
                  <a:r>
                    <a:rPr lang="zh-CN" altLang="zh-CN" sz="2400" b="1" dirty="0" smtClean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所以</a:t>
                  </a:r>
                  <a:r>
                    <a:rPr lang="zh-CN" altLang="zh-CN" sz="2400" b="1" dirty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，y=-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zh-CN" altLang="zh-CN" sz="2400" b="1" dirty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x+4，</a:t>
                  </a:r>
                  <a:br>
                    <a:rPr lang="zh-CN" altLang="zh-CN" sz="2400" b="1" dirty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zh-CN" sz="2400" b="1" dirty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所以，当x=2012时，y=-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zh-CN" altLang="zh-CN" sz="2400" b="1" dirty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×2012+4=-3014． </a:t>
                  </a:r>
                </a:p>
              </p:txBody>
            </p:sp>
          </mc:Choice>
          <mc:Fallback xmlns="">
            <p:sp>
              <p:nvSpPr>
                <p:cNvPr id="13" name="矩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501" y="2299703"/>
                  <a:ext cx="7315200" cy="427290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250" b="-42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  <a:endParaRPr lang="zh-CN" altLang="en-US">
                    <a:noFill/>
                  </a:endParaRPr>
                </a:p>
              </p:txBody>
            </p:sp>
          </mc:Fallback>
        </mc:AlternateContent>
        <p:sp>
          <p:nvSpPr>
            <p:cNvPr id="15" name="左大括号 14"/>
            <p:cNvSpPr/>
            <p:nvPr/>
          </p:nvSpPr>
          <p:spPr>
            <a:xfrm>
              <a:off x="1479033" y="3214686"/>
              <a:ext cx="169603" cy="738051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左大括号 24"/>
            <p:cNvSpPr/>
            <p:nvPr/>
          </p:nvSpPr>
          <p:spPr>
            <a:xfrm>
              <a:off x="2560581" y="3263628"/>
              <a:ext cx="245790" cy="689109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左大括号 25"/>
            <p:cNvSpPr/>
            <p:nvPr/>
          </p:nvSpPr>
          <p:spPr>
            <a:xfrm>
              <a:off x="1519839" y="4149948"/>
              <a:ext cx="184624" cy="671551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左大括号 26"/>
            <p:cNvSpPr/>
            <p:nvPr/>
          </p:nvSpPr>
          <p:spPr>
            <a:xfrm>
              <a:off x="1693816" y="5070147"/>
              <a:ext cx="251051" cy="721335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24690" y="695603"/>
            <a:ext cx="2286000" cy="852170"/>
            <a:chOff x="302" y="1316"/>
            <a:chExt cx="3600" cy="1342"/>
          </a:xfrm>
        </p:grpSpPr>
        <p:sp>
          <p:nvSpPr>
            <p:cNvPr id="20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21" name="组合 20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38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39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巩固练习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4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37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23" name="图片 22" descr="2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sp>
        <p:nvSpPr>
          <p:cNvPr id="40" name="文本框 39"/>
          <p:cNvSpPr txBox="1"/>
          <p:nvPr/>
        </p:nvSpPr>
        <p:spPr>
          <a:xfrm>
            <a:off x="6130636" y="771421"/>
            <a:ext cx="1241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21cnjy.com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8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4041" y="1254625"/>
            <a:ext cx="880933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5.</a:t>
            </a:r>
            <a:r>
              <a:rPr lang="zh-CN" altLang="en-US" sz="2400" b="1" dirty="0" smtClean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某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商店购进一批单价为</a:t>
            </a:r>
            <a:r>
              <a:rPr lang="en-US" alt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16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元的日用品，销售一段时间后，为了获得更多利润，商店决定提高销售价格．经试验发现，若按每件</a:t>
            </a:r>
            <a:r>
              <a:rPr lang="en-US" alt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元的价格销售时，每月能卖</a:t>
            </a:r>
            <a:r>
              <a:rPr lang="en-US" alt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360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件；若按每件</a:t>
            </a:r>
            <a:r>
              <a:rPr lang="en-US" alt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25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元的价格销售时，每月能卖</a:t>
            </a:r>
            <a:r>
              <a:rPr lang="en-US" alt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210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件．假定每月销售件数</a:t>
            </a:r>
            <a:r>
              <a:rPr lang="en-US" alt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y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（件）是价格</a:t>
            </a:r>
            <a:r>
              <a:rPr lang="en-US" alt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x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（元</a:t>
            </a:r>
            <a:r>
              <a:rPr lang="en-US" alt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件）的一次函数．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）试求</a:t>
            </a:r>
            <a:r>
              <a:rPr lang="en-US" alt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y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与</a:t>
            </a:r>
            <a:r>
              <a:rPr lang="en-US" alt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x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之间的关系式；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）在商品不积压，且不考虑其它因素的条件下，问销售价格定为多少时，才能使每月获得最大利润？每月的最大利润是多少（总利润</a:t>
            </a:r>
            <a:r>
              <a:rPr lang="en-US" alt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=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总收入</a:t>
            </a:r>
            <a:r>
              <a:rPr lang="en-US" alt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总成本）？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0" y="605361"/>
            <a:ext cx="2286000" cy="852170"/>
            <a:chOff x="302" y="1316"/>
            <a:chExt cx="3600" cy="1342"/>
          </a:xfrm>
        </p:grpSpPr>
        <p:sp>
          <p:nvSpPr>
            <p:cNvPr id="14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15" name="组合 14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26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7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巩固练习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18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5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17" name="图片 16" descr="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28650" y="3131622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39292" y="1325792"/>
            <a:ext cx="8904708" cy="4893647"/>
            <a:chOff x="1737360" y="1161810"/>
            <a:chExt cx="8177349" cy="4893647"/>
          </a:xfrm>
        </p:grpSpPr>
        <p:sp>
          <p:nvSpPr>
            <p:cNvPr id="6" name="矩形 5"/>
            <p:cNvSpPr/>
            <p:nvPr/>
          </p:nvSpPr>
          <p:spPr>
            <a:xfrm>
              <a:off x="1841863" y="1161810"/>
              <a:ext cx="8072846" cy="48936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ctr"/>
              <a:r>
                <a:rPr lang="zh-CN" altLang="zh-CN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（1）依题意设y=kx+b，则有</a:t>
              </a:r>
              <a:br>
                <a:rPr lang="zh-CN" altLang="zh-CN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en-US" altLang="zh-CN" sz="2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360=20k+b</a:t>
              </a:r>
              <a:endParaRPr lang="zh-CN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fontAlgn="ctr"/>
              <a:r>
                <a:rPr lang="en-US" altLang="zh-CN" sz="2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 210=25k+b</a:t>
              </a:r>
              <a:r>
                <a:rPr lang="zh-CN" altLang="zh-CN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/>
              </a:r>
              <a:br>
                <a:rPr lang="zh-CN" altLang="zh-CN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zh-CN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解得k=-30，b=960</a:t>
              </a:r>
              <a:br>
                <a:rPr lang="zh-CN" altLang="zh-CN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zh-CN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∴y=-30x+960（16≤x≤32</a:t>
              </a:r>
              <a:r>
                <a:rPr lang="zh-CN" altLang="zh-CN" sz="2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）</a:t>
              </a:r>
              <a:r>
                <a:rPr lang="zh-CN" altLang="zh-CN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/>
              </a:r>
              <a:br>
                <a:rPr lang="zh-CN" altLang="zh-CN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zh-CN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（2）每月获得利润P=（-30x+960）（x-16）</a:t>
              </a:r>
              <a:br>
                <a:rPr lang="zh-CN" altLang="zh-CN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zh-CN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=30（-x+32）（x-16</a:t>
              </a:r>
              <a:r>
                <a:rPr lang="zh-CN" altLang="zh-CN" sz="2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）</a:t>
              </a:r>
              <a:r>
                <a:rPr lang="zh-CN" altLang="zh-CN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/>
              </a:r>
              <a:br>
                <a:rPr lang="zh-CN" altLang="zh-CN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zh-CN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=30（-x</a:t>
              </a:r>
              <a:r>
                <a:rPr lang="zh-CN" altLang="zh-CN" sz="2400" b="1" baseline="300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r>
                <a:rPr lang="zh-CN" altLang="zh-CN" sz="2400" b="1" baseline="-300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+</a:t>
              </a:r>
              <a:r>
                <a:rPr lang="zh-CN" altLang="zh-CN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48x-512）</a:t>
              </a:r>
              <a:br>
                <a:rPr lang="zh-CN" altLang="zh-CN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zh-CN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=-30（x-24）</a:t>
              </a:r>
              <a:r>
                <a:rPr lang="zh-CN" altLang="zh-CN" sz="2400" b="1" baseline="300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r>
                <a:rPr lang="zh-CN" altLang="zh-CN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+</a:t>
              </a:r>
              <a:r>
                <a:rPr lang="zh-CN" altLang="zh-CN" sz="2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1920</a:t>
              </a:r>
              <a:r>
                <a:rPr lang="zh-CN" altLang="zh-CN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/>
              </a:r>
              <a:br>
                <a:rPr lang="zh-CN" altLang="zh-CN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zh-CN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∴在16≤x≤32范围内，当x=24时，P有最大值，最大值为1920</a:t>
              </a:r>
              <a:r>
                <a:rPr lang="zh-CN" altLang="zh-CN" sz="2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．</a:t>
              </a:r>
              <a:r>
                <a:rPr lang="zh-CN" altLang="zh-CN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/>
              </a:r>
              <a:br>
                <a:rPr lang="zh-CN" altLang="zh-CN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zh-CN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答：当价格为24元时，才能使每月获得最大利润，最大利润为1920元</a:t>
              </a:r>
              <a:r>
                <a:rPr lang="zh-CN" altLang="zh-CN" sz="2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．</a:t>
              </a:r>
              <a:endParaRPr lang="zh-CN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左大括号 6"/>
            <p:cNvSpPr/>
            <p:nvPr/>
          </p:nvSpPr>
          <p:spPr>
            <a:xfrm>
              <a:off x="1737360" y="1551417"/>
              <a:ext cx="281408" cy="760709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0" y="511843"/>
            <a:ext cx="2286000" cy="852170"/>
            <a:chOff x="302" y="1316"/>
            <a:chExt cx="3600" cy="1342"/>
          </a:xfrm>
        </p:grpSpPr>
        <p:sp>
          <p:nvSpPr>
            <p:cNvPr id="16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28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9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巩固练习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6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7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25" name="图片 24" descr="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sp>
        <p:nvSpPr>
          <p:cNvPr id="30" name="文本框 29"/>
          <p:cNvSpPr txBox="1"/>
          <p:nvPr/>
        </p:nvSpPr>
        <p:spPr>
          <a:xfrm>
            <a:off x="6130636" y="771421"/>
            <a:ext cx="1241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21cnjy.com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07092" y="580286"/>
            <a:ext cx="2286000" cy="852170"/>
            <a:chOff x="302" y="1316"/>
            <a:chExt cx="3600" cy="1342"/>
          </a:xfrm>
        </p:grpSpPr>
        <p:sp>
          <p:nvSpPr>
            <p:cNvPr id="12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19" name="组合 18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20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1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拓展提升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3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4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4" name="图片 3" descr="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204041" y="1305090"/>
            <a:ext cx="8601026" cy="93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如果一次函数</a:t>
            </a:r>
            <a:r>
              <a:rPr lang="en-US" alt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y=</a:t>
            </a:r>
            <a:r>
              <a:rPr lang="en-US" altLang="zh-CN" sz="2400" b="1" dirty="0" err="1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kx+b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的变量</a:t>
            </a:r>
            <a:r>
              <a:rPr lang="en-US" alt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x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的取值范围是</a:t>
            </a:r>
            <a:r>
              <a:rPr lang="en-US" alt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-2≤x≤6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，相应函数值是</a:t>
            </a:r>
            <a:r>
              <a:rPr lang="en-US" alt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-11≤y≤9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，求此函数解析式．</a:t>
            </a:r>
            <a:endParaRPr lang="zh-CN" altLang="en-US" sz="2400" b="1" dirty="0"/>
          </a:p>
        </p:txBody>
      </p:sp>
      <p:grpSp>
        <p:nvGrpSpPr>
          <p:cNvPr id="29" name="组合 28"/>
          <p:cNvGrpSpPr/>
          <p:nvPr/>
        </p:nvGrpSpPr>
        <p:grpSpPr>
          <a:xfrm>
            <a:off x="278542" y="2054283"/>
            <a:ext cx="8702852" cy="5581913"/>
            <a:chOff x="836436" y="1436582"/>
            <a:chExt cx="8702852" cy="55819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/>
                <p:cNvSpPr/>
                <p:nvPr/>
              </p:nvSpPr>
              <p:spPr>
                <a:xfrm>
                  <a:off x="1006162" y="1436582"/>
                  <a:ext cx="8533126" cy="558191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ctr">
                    <a:lnSpc>
                      <a:spcPct val="150000"/>
                    </a:lnSpc>
                  </a:pPr>
                  <a:r>
                    <a:rPr lang="zh-CN" altLang="en-US" sz="2400" b="1" dirty="0" smtClean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解：</a:t>
                  </a:r>
                  <a:r>
                    <a:rPr lang="zh-CN" altLang="zh-CN" sz="2400" b="1" dirty="0" smtClean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根据题意，①当k＞0时，y随x增大而增大，</a:t>
                  </a:r>
                  <a:br>
                    <a:rPr lang="zh-CN" altLang="zh-CN" sz="2400" b="1" dirty="0" smtClean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zh-CN" sz="2400" b="1" dirty="0" smtClean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∴当x=-2时，y=-11，x=6时，y=9</a:t>
                  </a:r>
                  <a:endParaRPr lang="en-US" altLang="zh-CN" sz="24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fontAlgn="ctr">
                    <a:lnSpc>
                      <a:spcPct val="150000"/>
                    </a:lnSpc>
                  </a:pPr>
                  <a:r>
                    <a:rPr lang="en-US" altLang="zh-CN" sz="2400" b="1" dirty="0" smtClean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-2k+b</a:t>
                  </a:r>
                  <a:r>
                    <a:rPr lang="en-US" altLang="zh-CN" sz="2400" b="1" dirty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=-</a:t>
                  </a:r>
                  <a:r>
                    <a:rPr lang="en-US" altLang="zh-CN" sz="2400" b="1" dirty="0" smtClean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11    </a:t>
                  </a:r>
                  <a:endParaRPr lang="zh-CN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fontAlgn="ctr">
                    <a:lnSpc>
                      <a:spcPct val="150000"/>
                    </a:lnSpc>
                  </a:pPr>
                  <a:r>
                    <a:rPr lang="en-US" altLang="zh-CN" sz="2400" b="1" dirty="0" smtClean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6k+b=9 </a:t>
                  </a:r>
                  <a:r>
                    <a:rPr lang="zh-CN" altLang="zh-CN" sz="2400" b="1" dirty="0" smtClean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/>
                  </a:r>
                  <a:br>
                    <a:rPr lang="zh-CN" altLang="zh-CN" sz="2400" b="1" dirty="0" smtClean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zh-CN" sz="2400" b="1" dirty="0" smtClean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∴解得</a:t>
                  </a:r>
                  <a:r>
                    <a:rPr lang="en-US" altLang="zh-CN" sz="2400" b="1" dirty="0" smtClean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   k=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𝟓</m:t>
                          </m:r>
                        </m:num>
                        <m:den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𝟐</m:t>
                          </m:r>
                        </m:den>
                      </m:f>
                    </m:oMath>
                  </a14:m>
                  <a:endParaRPr lang="zh-CN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fontAlgn="ctr">
                    <a:lnSpc>
                      <a:spcPct val="150000"/>
                    </a:lnSpc>
                  </a:pPr>
                  <a:r>
                    <a:rPr lang="en-US" altLang="zh-CN" sz="2400" b="1" dirty="0" smtClean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            b</a:t>
                  </a:r>
                  <a:r>
                    <a:rPr lang="en-US" altLang="zh-CN" sz="2400" b="1" dirty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=-</a:t>
                  </a:r>
                  <a:r>
                    <a:rPr lang="en-US" altLang="zh-CN" sz="2400" b="1" dirty="0" smtClean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6</a:t>
                  </a:r>
                  <a:r>
                    <a:rPr lang="zh-CN" altLang="zh-CN" sz="2400" b="1" dirty="0" smtClean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/>
                  </a:r>
                  <a:br>
                    <a:rPr lang="zh-CN" altLang="zh-CN" sz="2400" b="1" dirty="0" smtClean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zh-CN" sz="2400" b="1" dirty="0" smtClean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∴函数解析式为y=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𝟓</m:t>
                          </m:r>
                        </m:num>
                        <m:den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zh-CN" altLang="zh-CN" sz="2400" b="1" dirty="0" smtClean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x-6；</a:t>
                  </a:r>
                  <a:br>
                    <a:rPr lang="zh-CN" altLang="zh-CN" sz="2400" b="1" dirty="0" smtClean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zh-CN" sz="2400" b="1" dirty="0" smtClean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/>
                  </a:r>
                  <a:br>
                    <a:rPr lang="zh-CN" altLang="zh-CN" sz="2400" b="1" dirty="0" smtClean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endParaRPr lang="zh-CN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6162" y="1436582"/>
                  <a:ext cx="8533126" cy="558191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14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  <a:endParaRPr lang="zh-CN" altLang="en-US">
                    <a:noFill/>
                  </a:endParaRPr>
                </a:p>
              </p:txBody>
            </p:sp>
          </mc:Fallback>
        </mc:AlternateContent>
        <p:sp>
          <p:nvSpPr>
            <p:cNvPr id="17" name="左大括号 16"/>
            <p:cNvSpPr/>
            <p:nvPr/>
          </p:nvSpPr>
          <p:spPr>
            <a:xfrm>
              <a:off x="836436" y="2856581"/>
              <a:ext cx="295637" cy="744583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5" name="左大括号 24"/>
            <p:cNvSpPr/>
            <p:nvPr/>
          </p:nvSpPr>
          <p:spPr>
            <a:xfrm>
              <a:off x="1921968" y="4114800"/>
              <a:ext cx="295637" cy="744583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130636" y="771421"/>
            <a:ext cx="1241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21cnjy.com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620824"/>
            <a:ext cx="2286000" cy="852805"/>
            <a:chOff x="303" y="1315"/>
            <a:chExt cx="3600" cy="1343"/>
          </a:xfrm>
        </p:grpSpPr>
        <p:sp>
          <p:nvSpPr>
            <p:cNvPr id="12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19" name="组合 18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20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1" name="任意多边形 45"/>
              <p:cNvSpPr/>
              <p:nvPr/>
            </p:nvSpPr>
            <p:spPr bwMode="auto">
              <a:xfrm>
                <a:off x="1010789" y="325868"/>
                <a:ext cx="2112335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回顾旧知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3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4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4" name="图片 3" descr="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794" y="4069984"/>
            <a:ext cx="1965688" cy="2335037"/>
          </a:xfrm>
          <a:prstGeom prst="rect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23850" y="1580140"/>
            <a:ext cx="701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kumimoji="0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、正比例函数的解析式是什么？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49250" y="3094615"/>
            <a:ext cx="7085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kumimoji="0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、一次函数的解析式是什么？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996950" y="2231015"/>
            <a:ext cx="251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y=</a:t>
            </a:r>
            <a:r>
              <a:rPr kumimoji="0" lang="en-US" altLang="zh-CN" sz="2400"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kx</a:t>
            </a:r>
            <a:endParaRPr kumimoji="0" lang="en-US" altLang="zh-CN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835150" y="2254827"/>
            <a:ext cx="6105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kumimoji="0"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k</a:t>
            </a:r>
            <a:r>
              <a:rPr kumimoji="0"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为常数，且</a:t>
            </a:r>
            <a:r>
              <a:rPr kumimoji="0"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k≠0</a:t>
            </a:r>
            <a:r>
              <a:rPr kumimoji="0"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kumimoji="0"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925513" y="3815340"/>
            <a:ext cx="251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y=</a:t>
            </a:r>
            <a:r>
              <a:rPr kumimoji="0" lang="en-US" altLang="zh-CN" sz="2400"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kx+b</a:t>
            </a:r>
            <a:endParaRPr kumimoji="0" lang="en-US" altLang="zh-CN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195513" y="3839152"/>
            <a:ext cx="568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kumimoji="0"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k</a:t>
            </a:r>
            <a:r>
              <a:rPr kumimoji="0"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kumimoji="0"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kumimoji="0"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为常数，且</a:t>
            </a:r>
            <a:r>
              <a:rPr kumimoji="0"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k≠0</a:t>
            </a:r>
            <a:r>
              <a:rPr kumimoji="0"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344488" y="4891665"/>
            <a:ext cx="3101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当</a:t>
            </a:r>
            <a:r>
              <a:rPr kumimoji="0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b=0</a:t>
            </a:r>
            <a:r>
              <a:rPr kumimoji="0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时，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349250" y="5683827"/>
            <a:ext cx="8170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一次函数</a:t>
            </a:r>
            <a:r>
              <a:rPr kumimoji="0"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y=</a:t>
            </a:r>
            <a:r>
              <a:rPr kumimoji="0" lang="en-US" altLang="zh-CN" sz="2400"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kx+b</a:t>
            </a:r>
            <a:r>
              <a:rPr kumimoji="0"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就变形为正比例函数</a:t>
            </a:r>
            <a:r>
              <a:rPr kumimoji="0"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y=</a:t>
            </a:r>
            <a:r>
              <a:rPr kumimoji="0" lang="en-US" altLang="zh-CN" sz="2400"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kx</a:t>
            </a:r>
            <a:endParaRPr kumimoji="0" lang="en-US" altLang="zh-CN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25" grpId="0" autoUpdateAnimBg="0"/>
      <p:bldP spid="26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07092" y="580286"/>
            <a:ext cx="2286000" cy="852170"/>
            <a:chOff x="302" y="1316"/>
            <a:chExt cx="3600" cy="1342"/>
          </a:xfrm>
        </p:grpSpPr>
        <p:sp>
          <p:nvSpPr>
            <p:cNvPr id="12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19" name="组合 18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20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1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拓展提升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3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4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4" name="图片 3" descr="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819880" y="1218490"/>
                <a:ext cx="7072714" cy="4473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ctr">
                  <a:lnSpc>
                    <a:spcPct val="150000"/>
                  </a:lnSpc>
                </a:pPr>
                <a:r>
                  <a:rPr lang="zh-CN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②当k＜0时，函数值随x增大而减小，</a:t>
                </a:r>
                <a:br>
                  <a:rPr lang="zh-CN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∴当x=-2时，y=9，x=6时，y=-11，</a:t>
                </a:r>
                <a:br>
                  <a:rPr lang="zh-CN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en-US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-2k+b=9</a:t>
                </a:r>
                <a:endParaRPr lang="zh-CN" altLang="zh-CN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fontAlgn="ctr">
                  <a:lnSpc>
                    <a:spcPct val="150000"/>
                  </a:lnSpc>
                </a:pPr>
                <a:r>
                  <a:rPr lang="en-US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6k+b=-11</a:t>
                </a:r>
                <a:endParaRPr lang="zh-CN" altLang="zh-CN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fontAlgn="ctr">
                  <a:lnSpc>
                    <a:spcPct val="150000"/>
                  </a:lnSpc>
                </a:pPr>
                <a:r>
                  <a:rPr lang="zh-CN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∴解得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k=-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𝟓</m:t>
                        </m:r>
                      </m:num>
                      <m:den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fontAlgn="ctr">
                  <a:lnSpc>
                    <a:spcPct val="150000"/>
                  </a:lnSpc>
                </a:pPr>
                <a:r>
                  <a:rPr lang="en-US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   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b=4</a:t>
                </a:r>
                <a:r>
                  <a:rPr lang="zh-CN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/>
                </a:r>
                <a:br>
                  <a:rPr lang="zh-CN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∴函数解析式为y=-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𝟓</m:t>
                        </m:r>
                      </m:num>
                      <m:den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x+4．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80" y="1218490"/>
                <a:ext cx="7072714" cy="4473917"/>
              </a:xfrm>
              <a:prstGeom prst="rect">
                <a:avLst/>
              </a:prstGeom>
              <a:blipFill rotWithShape="1">
                <a:blip r:embed="rId3"/>
                <a:stretch>
                  <a:fillRect l="-1292" b="-2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3" name="左大括号 12"/>
          <p:cNvSpPr/>
          <p:nvPr/>
        </p:nvSpPr>
        <p:spPr>
          <a:xfrm>
            <a:off x="574179" y="2622346"/>
            <a:ext cx="295637" cy="744583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4" name="左大括号 13"/>
          <p:cNvSpPr/>
          <p:nvPr/>
        </p:nvSpPr>
        <p:spPr>
          <a:xfrm>
            <a:off x="1672534" y="3973003"/>
            <a:ext cx="295637" cy="744583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656716" y="5727362"/>
                <a:ext cx="5992346" cy="629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因此，函数解析式为y=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𝟓</m:t>
                        </m:r>
                      </m:num>
                      <m:den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x-6或y=-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𝟓</m:t>
                        </m:r>
                      </m:num>
                      <m:den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x+4． 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16" y="5727362"/>
                <a:ext cx="5992346" cy="629531"/>
              </a:xfrm>
              <a:prstGeom prst="rect">
                <a:avLst/>
              </a:prstGeom>
              <a:blipFill rotWithShape="1">
                <a:blip r:embed="rId4"/>
                <a:stretch>
                  <a:fillRect l="-1628" b="-87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52735" y="543176"/>
            <a:ext cx="2286000" cy="852170"/>
            <a:chOff x="302" y="1316"/>
            <a:chExt cx="3600" cy="1342"/>
          </a:xfrm>
        </p:grpSpPr>
        <p:sp>
          <p:nvSpPr>
            <p:cNvPr id="12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19" name="组合 18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20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1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课堂小结</a:t>
                </a:r>
                <a:endParaRPr lang="zh-CN" altLang="en-US" sz="24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3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4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4" name="图片 3" descr="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sp>
        <p:nvSpPr>
          <p:cNvPr id="6" name="矩形 5"/>
          <p:cNvSpPr/>
          <p:nvPr/>
        </p:nvSpPr>
        <p:spPr>
          <a:xfrm>
            <a:off x="2081114" y="1190692"/>
            <a:ext cx="3685624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zh-CN" sz="2800" b="1" kern="100" dirty="0">
                <a:latin typeface="微软雅黑" panose="020B0503020204020204" charset="-122"/>
                <a:ea typeface="微软雅黑" panose="020B0503020204020204" charset="-122"/>
              </a:rPr>
              <a:t>这节课我们学习了</a:t>
            </a:r>
            <a:r>
              <a:rPr lang="zh-CN" altLang="en-US" sz="2800" b="1" kern="100" dirty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zh-CN" altLang="zh-CN" sz="2800" b="1" kern="1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47614" y="2074677"/>
            <a:ext cx="5653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用待定系数法求一次函数的解析式</a:t>
            </a:r>
            <a:endParaRPr lang="en-US" altLang="zh-CN" sz="24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4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400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671776" y="2623029"/>
            <a:ext cx="936148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75000"/>
              </a:lnSpc>
            </a:pP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zh-CN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设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：所求的一次函数解析式为y=kx+b；</a:t>
            </a:r>
          </a:p>
          <a:p>
            <a:pPr eaLnBrk="0" hangingPunct="0">
              <a:lnSpc>
                <a:spcPct val="175000"/>
              </a:lnSpc>
            </a:pP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zh-CN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列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：依已知列出关于k、b的方程组；</a:t>
            </a:r>
          </a:p>
          <a:p>
            <a:pPr eaLnBrk="0" hangingPunct="0">
              <a:lnSpc>
                <a:spcPct val="175000"/>
              </a:lnSpc>
            </a:pP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zh-CN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解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：解方程组，求得k、b；</a:t>
            </a:r>
          </a:p>
          <a:p>
            <a:pPr eaLnBrk="0" hangingPunct="0">
              <a:lnSpc>
                <a:spcPct val="175000"/>
              </a:lnSpc>
            </a:pP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zh-CN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写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：把k、b的值代入y=kx+b ，写出一次函数解析式。</a:t>
            </a:r>
          </a:p>
        </p:txBody>
      </p:sp>
      <p:sp>
        <p:nvSpPr>
          <p:cNvPr id="2" name="矩形 1"/>
          <p:cNvSpPr/>
          <p:nvPr/>
        </p:nvSpPr>
        <p:spPr>
          <a:xfrm>
            <a:off x="820846" y="5618204"/>
            <a:ext cx="2616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一次函数的应用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8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42343" y="514384"/>
            <a:ext cx="2286000" cy="852170"/>
            <a:chOff x="302" y="1316"/>
            <a:chExt cx="3600" cy="1342"/>
          </a:xfrm>
        </p:grpSpPr>
        <p:sp>
          <p:nvSpPr>
            <p:cNvPr id="12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19" name="组合 18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20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1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>
                    <a:solidFill>
                      <a:prstClr val="black"/>
                    </a:solidFill>
                    <a:latin typeface="微软雅黑" panose="020B0503020204020204" charset="-122"/>
                  </a:rPr>
                  <a:t>    </a:t>
                </a:r>
                <a:r>
                  <a:rPr lang="zh-CN" altLang="en-US" sz="2000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课后作业</a:t>
                </a:r>
                <a:endParaRPr lang="en-US" altLang="zh-CN" sz="24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3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4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4" name="图片 3" descr="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sp>
        <p:nvSpPr>
          <p:cNvPr id="23558" name="Text Box 6"/>
          <p:cNvSpPr txBox="1"/>
          <p:nvPr/>
        </p:nvSpPr>
        <p:spPr>
          <a:xfrm>
            <a:off x="1684291" y="3178628"/>
            <a:ext cx="559172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课本</a:t>
            </a:r>
            <a:r>
              <a:rPr lang="en-US" altLang="zh-CN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P153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页</a:t>
            </a:r>
            <a:r>
              <a:rPr lang="en-US" altLang="zh-CN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 </a:t>
            </a:r>
            <a:r>
              <a:rPr lang="en-US" altLang="zh-CN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题，</a:t>
            </a:r>
            <a:r>
              <a:rPr lang="en-US" altLang="zh-CN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P154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页第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题</a:t>
            </a:r>
            <a:endParaRPr lang="zh-CN" altLang="en-US" sz="2400" b="1" dirty="0">
              <a:solidFill>
                <a:srgbClr val="6633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doc07876920170821154105_00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473" y="469583"/>
            <a:ext cx="8369935" cy="5918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0" y="4094480"/>
            <a:ext cx="9144000" cy="2776855"/>
          </a:xfrm>
          <a:prstGeom prst="rect">
            <a:avLst/>
          </a:prstGeom>
          <a:gradFill rotWithShape="1">
            <a:gsLst>
              <a:gs pos="0">
                <a:srgbClr val="8FC33B"/>
              </a:gs>
              <a:gs pos="100000">
                <a:srgbClr val="66A3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757" y="1833750"/>
            <a:ext cx="1922091" cy="464149"/>
          </a:xfrm>
          <a:prstGeom prst="rect">
            <a:avLst/>
          </a:prstGeom>
          <a:effectLst/>
        </p:spPr>
      </p:pic>
      <p:sp>
        <p:nvSpPr>
          <p:cNvPr id="13" name="文本框 13"/>
          <p:cNvSpPr>
            <a:spLocks noChangeArrowheads="1"/>
          </p:cNvSpPr>
          <p:nvPr/>
        </p:nvSpPr>
        <p:spPr bwMode="auto">
          <a:xfrm>
            <a:off x="3552376" y="4265203"/>
            <a:ext cx="3454241" cy="87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谢 谢！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794696" y="5195887"/>
            <a:ext cx="6969600" cy="28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 dirty="0"/>
              <a:t>21</a:t>
            </a:r>
            <a:r>
              <a:rPr lang="zh-CN" altLang="en-US" sz="1200" dirty="0"/>
              <a:t>世纪教育网（</a:t>
            </a:r>
            <a:r>
              <a:rPr lang="en-US" altLang="zh-CN" sz="1200" dirty="0"/>
              <a:t>www.21cnjy.com)</a:t>
            </a:r>
            <a:r>
              <a:rPr lang="zh-CN" altLang="en-US" sz="1200" dirty="0" smtClean="0"/>
              <a:t>全国领先的</a:t>
            </a:r>
            <a:r>
              <a:rPr lang="zh-CN" altLang="en-US" sz="1200" dirty="0"/>
              <a:t>中小学教育</a:t>
            </a:r>
            <a:r>
              <a:rPr lang="zh-CN" altLang="en-US" sz="1200" dirty="0" smtClean="0"/>
              <a:t>资源及组卷应用平台</a:t>
            </a:r>
            <a:endParaRPr lang="zh-CN" altLang="en-US" sz="1200" dirty="0"/>
          </a:p>
        </p:txBody>
      </p:sp>
      <p:sp>
        <p:nvSpPr>
          <p:cNvPr id="2" name="文本框 1"/>
          <p:cNvSpPr txBox="1"/>
          <p:nvPr/>
        </p:nvSpPr>
        <p:spPr>
          <a:xfrm>
            <a:off x="1326291" y="5580575"/>
            <a:ext cx="6334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有大把优质资料？一线名师？一线教研员？赶快加入</a:t>
            </a:r>
            <a:r>
              <a:rPr lang="en-US" altLang="zh-CN" b="1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21</a:t>
            </a:r>
            <a:r>
              <a:rPr lang="zh-CN" altLang="en-US" b="1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世纪教育网名师合作团队吧！！月薪过万不是梦！！</a:t>
            </a:r>
            <a:endParaRPr lang="en-US" altLang="zh-CN" b="1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algn="ctr"/>
            <a:r>
              <a:rPr lang="zh-CN" altLang="en-US" b="1" dirty="0" smtClean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详情请看：</a:t>
            </a:r>
            <a:r>
              <a:rPr lang="en-US" altLang="zh-CN" b="1" dirty="0" smtClean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  <a:hlinkClick r:id="rId4"/>
              </a:rPr>
              <a:t>http</a:t>
            </a:r>
            <a:r>
              <a:rPr lang="en-US" altLang="zh-CN" b="1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  <a:hlinkClick r:id="rId4"/>
              </a:rPr>
              <a:t>://www.21cnjy.com/zhaoshang/</a:t>
            </a:r>
            <a:endParaRPr lang="zh-CN" altLang="zh-CN" b="1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615887"/>
            <a:ext cx="2286000" cy="852170"/>
            <a:chOff x="302" y="1316"/>
            <a:chExt cx="3600" cy="1342"/>
          </a:xfrm>
        </p:grpSpPr>
        <p:sp>
          <p:nvSpPr>
            <p:cNvPr id="12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19" name="组合 18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20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1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新课讲解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3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4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4" name="图片 3" descr="2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80734" y="1608265"/>
            <a:ext cx="8434388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例 </a:t>
            </a: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3  </a:t>
            </a:r>
            <a:r>
              <a:rPr lang="zh-CN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已知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y是x的一次函数</a:t>
            </a:r>
            <a:r>
              <a:rPr lang="zh-CN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当x=3时， y=1；x=-2时， y=-14 </a:t>
            </a:r>
            <a:r>
              <a:rPr lang="zh-CN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，求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这个一次函数的</a:t>
            </a:r>
            <a:r>
              <a:rPr lang="zh-CN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关系式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280" y="2578735"/>
            <a:ext cx="42564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分析：一次函数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两组对应值</a:t>
            </a:r>
            <a:endParaRPr lang="en-US" altLang="zh-CN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098410"/>
              </p:ext>
            </p:extLst>
          </p:nvPr>
        </p:nvGraphicFramePr>
        <p:xfrm>
          <a:off x="4645775" y="2578735"/>
          <a:ext cx="2235200" cy="461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4" imgW="952500" imgH="215900" progId="Equation.KSEE3">
                  <p:embed/>
                </p:oleObj>
              </mc:Choice>
              <mc:Fallback>
                <p:oleObj r:id="rId4" imgW="952500" imgH="2159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45775" y="2578735"/>
                        <a:ext cx="2235200" cy="461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下箭头 7"/>
          <p:cNvSpPr/>
          <p:nvPr/>
        </p:nvSpPr>
        <p:spPr>
          <a:xfrm>
            <a:off x="3704705" y="3124835"/>
            <a:ext cx="614680" cy="1536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568305" y="3114040"/>
            <a:ext cx="551815" cy="19532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待定系数法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651240" y="4919345"/>
            <a:ext cx="3006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一次函数解析式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3" grpId="0"/>
      <p:bldP spid="8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81287"/>
            <a:ext cx="65" cy="2946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42830" rIns="0" bIns="160287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81287"/>
            <a:ext cx="65" cy="2946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42830" rIns="0" bIns="160287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78765" y="1532890"/>
            <a:ext cx="8434705" cy="4154170"/>
            <a:chOff x="149323" y="2377798"/>
            <a:chExt cx="8434388" cy="3966226"/>
          </a:xfrm>
        </p:grpSpPr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>
              <a:off x="149323" y="2377798"/>
              <a:ext cx="8434388" cy="3966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解：因为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y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是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x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的一次函数，所以可以设所求表达式为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y=</a:t>
              </a:r>
              <a:r>
                <a:rPr lang="en-US" altLang="zh-CN" sz="2400" b="1" dirty="0" err="1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kx+b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（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k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≠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0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）</a:t>
              </a:r>
              <a:endPara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zh-CN" altLang="en-US" sz="2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将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x=3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，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y=1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和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x=-2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，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y=-14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分别代入上式，得：</a:t>
              </a:r>
              <a:endPara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US" altLang="zh-CN" sz="2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   1=3k+b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altLang="zh-CN" sz="2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   -14=-2k+b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zh-CN" altLang="en-US" sz="2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解这个方程组，得       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k=3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                                b=-8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zh-CN" altLang="en-US" sz="2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所以所求的一次函数表达式为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y=3x-8</a:t>
              </a:r>
              <a:endParaRPr lang="zh-CN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" name="左大括号 1"/>
            <p:cNvSpPr/>
            <p:nvPr/>
          </p:nvSpPr>
          <p:spPr>
            <a:xfrm>
              <a:off x="278542" y="3775166"/>
              <a:ext cx="207010" cy="1071154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左大括号 26"/>
            <p:cNvSpPr/>
            <p:nvPr/>
          </p:nvSpPr>
          <p:spPr>
            <a:xfrm>
              <a:off x="2817276" y="4917985"/>
              <a:ext cx="207010" cy="931816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0" y="615887"/>
            <a:ext cx="2286000" cy="852170"/>
            <a:chOff x="302" y="1316"/>
            <a:chExt cx="3600" cy="1342"/>
          </a:xfrm>
        </p:grpSpPr>
        <p:sp>
          <p:nvSpPr>
            <p:cNvPr id="18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26" name="组合 25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32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33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新课讲解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28" name="组合 27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30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31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29" name="图片 28" descr="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5038577"/>
            <a:ext cx="936148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75000"/>
              </a:lnSpc>
            </a:pPr>
            <a:r>
              <a:rPr lang="zh-CN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写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：把k、b的值代入y=kx+b ，写出一次函数解析式。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4925" y="1341438"/>
            <a:ext cx="9036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用待定系数法求一次函数解析式的一般</a:t>
            </a:r>
            <a:r>
              <a:rPr lang="zh-CN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步骤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zh-CN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4873" y="1685944"/>
            <a:ext cx="92965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75000"/>
              </a:lnSpc>
            </a:pP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1、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设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：所求的一次函数解析式为y=kx+b</a:t>
            </a:r>
            <a:r>
              <a:rPr lang="zh-CN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；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其中</a:t>
            </a:r>
            <a:r>
              <a:rPr lang="en-US" altLang="zh-CN" sz="2400" b="1" dirty="0" err="1" smtClean="0">
                <a:latin typeface="微软雅黑" panose="020B0503020204020204" charset="-122"/>
                <a:ea typeface="微软雅黑" panose="020B0503020204020204" charset="-122"/>
              </a:rPr>
              <a:t>k,b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是待确定的常数，</a:t>
            </a: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k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≠</a:t>
            </a: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0</a:t>
            </a:r>
          </a:p>
        </p:txBody>
      </p:sp>
      <p:sp>
        <p:nvSpPr>
          <p:cNvPr id="6" name="矩形 5"/>
          <p:cNvSpPr/>
          <p:nvPr/>
        </p:nvSpPr>
        <p:spPr>
          <a:xfrm>
            <a:off x="107411" y="2955095"/>
            <a:ext cx="89635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75000"/>
              </a:lnSpc>
            </a:pP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2、</a:t>
            </a:r>
            <a:r>
              <a:rPr lang="zh-CN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列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：把两对已知的自变量与函数的对应值分别代入</a:t>
            </a: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y=</a:t>
            </a:r>
            <a:r>
              <a:rPr lang="en-US" altLang="zh-CN" sz="2400" b="1" dirty="0" err="1" smtClean="0">
                <a:latin typeface="微软雅黑" panose="020B0503020204020204" charset="-122"/>
                <a:ea typeface="微软雅黑" panose="020B0503020204020204" charset="-122"/>
              </a:rPr>
              <a:t>kx+b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，得到</a:t>
            </a:r>
            <a:r>
              <a:rPr lang="zh-CN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关于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k、b</a:t>
            </a:r>
            <a:r>
              <a:rPr lang="zh-CN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二元一次</a:t>
            </a:r>
            <a:r>
              <a:rPr lang="zh-CN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方程组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；</a:t>
            </a:r>
          </a:p>
        </p:txBody>
      </p:sp>
      <p:sp>
        <p:nvSpPr>
          <p:cNvPr id="7" name="矩形 6"/>
          <p:cNvSpPr/>
          <p:nvPr/>
        </p:nvSpPr>
        <p:spPr>
          <a:xfrm>
            <a:off x="97884" y="4243317"/>
            <a:ext cx="445506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75000"/>
              </a:lnSpc>
            </a:pP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3、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解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：解方程组，求得k、b；</a:t>
            </a:r>
          </a:p>
        </p:txBody>
      </p:sp>
      <p:sp>
        <p:nvSpPr>
          <p:cNvPr id="18" name="矩形 17"/>
          <p:cNvSpPr/>
          <p:nvPr/>
        </p:nvSpPr>
        <p:spPr>
          <a:xfrm>
            <a:off x="417830" y="5777230"/>
            <a:ext cx="6731000" cy="73723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eaLnBrk="0" hangingPunct="0">
              <a:lnSpc>
                <a:spcPct val="175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这种求函数表达式的方法叫做待定系数法</a:t>
            </a:r>
            <a:endParaRPr lang="zh-CN" altLang="zh-CN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0" y="615887"/>
            <a:ext cx="2286000" cy="852170"/>
            <a:chOff x="302" y="1316"/>
            <a:chExt cx="3600" cy="1342"/>
          </a:xfrm>
        </p:grpSpPr>
        <p:sp>
          <p:nvSpPr>
            <p:cNvPr id="25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26" name="组合 25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31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32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新课讲解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27" name="组合 26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9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30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28" name="图片 27" descr="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" grpId="0"/>
      <p:bldP spid="6" grpId="0"/>
      <p:bldP spid="7" grpId="0"/>
      <p:bldP spid="1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07092" y="580286"/>
            <a:ext cx="2286000" cy="852170"/>
            <a:chOff x="302" y="1316"/>
            <a:chExt cx="3600" cy="1342"/>
          </a:xfrm>
        </p:grpSpPr>
        <p:sp>
          <p:nvSpPr>
            <p:cNvPr id="12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19" name="组合 18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20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1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学以致用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3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4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4" name="图片 3" descr="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427681" y="1393103"/>
            <a:ext cx="8101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已知</a:t>
            </a:r>
            <a:r>
              <a:rPr lang="en-US" alt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y-1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与</a:t>
            </a:r>
            <a:r>
              <a:rPr lang="en-US" alt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x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成正比例，当</a:t>
            </a:r>
            <a:r>
              <a:rPr lang="en-US" alt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x=3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时，</a:t>
            </a:r>
            <a:r>
              <a:rPr lang="en-US" alt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y=10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．求：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）写出</a:t>
            </a:r>
            <a:r>
              <a:rPr lang="en-US" alt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y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与</a:t>
            </a:r>
            <a:r>
              <a:rPr lang="en-US" alt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x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的关系式；（</a:t>
            </a:r>
            <a:r>
              <a:rPr lang="en-US" alt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）求自变量</a:t>
            </a:r>
            <a:r>
              <a:rPr lang="en-US" alt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x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取何值时，得</a:t>
            </a:r>
            <a:r>
              <a:rPr lang="en-US" alt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y≤8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．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27681" y="3069492"/>
                <a:ext cx="7537269" cy="3105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4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解：</a:t>
                </a:r>
                <a:r>
                  <a:rPr lang="zh-CN" altLang="zh-CN" sz="24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（1）设函数的解析式为y-1=kx．</a:t>
                </a:r>
                <a:r>
                  <a:rPr lang="zh-CN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/>
                </a:r>
                <a:br>
                  <a:rPr lang="zh-CN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把当x=3时，y=10代入得：k=3．</a:t>
                </a:r>
                <a:br>
                  <a:rPr lang="zh-CN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故此一次函数的解析式为：y=3x+1．</a:t>
                </a:r>
                <a:br>
                  <a:rPr lang="zh-CN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（2）若y≤8，即3x+1≤8，</a:t>
                </a:r>
                <a:br>
                  <a:rPr lang="zh-CN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解得：x</a:t>
                </a:r>
                <a:r>
                  <a:rPr lang="zh-CN" altLang="zh-CN" sz="24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𝟕</m:t>
                        </m:r>
                      </m:num>
                      <m:den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4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． </a:t>
                </a:r>
                <a:endParaRPr lang="zh-CN" altLang="zh-CN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81" y="3069492"/>
                <a:ext cx="7537269" cy="3105850"/>
              </a:xfrm>
              <a:prstGeom prst="rect">
                <a:avLst/>
              </a:prstGeom>
              <a:blipFill rotWithShape="1">
                <a:blip r:embed="rId3"/>
                <a:stretch>
                  <a:fillRect l="-12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32"/>
          <p:cNvSpPr txBox="1">
            <a:spLocks noChangeArrowheads="1"/>
          </p:cNvSpPr>
          <p:nvPr/>
        </p:nvSpPr>
        <p:spPr bwMode="auto">
          <a:xfrm>
            <a:off x="378460" y="1476023"/>
            <a:ext cx="8039063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kumimoji="0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例</a:t>
            </a:r>
            <a:r>
              <a:rPr kumimoji="0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kumimoji="0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：某地区从</a:t>
            </a:r>
            <a:r>
              <a:rPr kumimoji="0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1995</a:t>
            </a:r>
            <a:r>
              <a:rPr kumimoji="0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年底开始，沙漠面积几乎每年以相同的速度增长。据有关报道，到</a:t>
            </a:r>
            <a:r>
              <a:rPr kumimoji="0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2001</a:t>
            </a:r>
            <a:r>
              <a:rPr kumimoji="0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年底，该地区的沙漠面积己从</a:t>
            </a:r>
            <a:r>
              <a:rPr kumimoji="0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1998</a:t>
            </a:r>
            <a:r>
              <a:rPr kumimoji="0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年底的</a:t>
            </a:r>
            <a:r>
              <a:rPr kumimoji="0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100.6</a:t>
            </a:r>
            <a:r>
              <a:rPr kumimoji="0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万公倾扩展到</a:t>
            </a:r>
            <a:r>
              <a:rPr kumimoji="0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101.2</a:t>
            </a:r>
            <a:r>
              <a:rPr kumimoji="0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万公倾。</a:t>
            </a:r>
          </a:p>
        </p:txBody>
      </p:sp>
      <p:sp>
        <p:nvSpPr>
          <p:cNvPr id="22" name="Text Box 134"/>
          <p:cNvSpPr txBox="1">
            <a:spLocks noChangeArrowheads="1"/>
          </p:cNvSpPr>
          <p:nvPr/>
        </p:nvSpPr>
        <p:spPr bwMode="auto">
          <a:xfrm>
            <a:off x="422137" y="3125464"/>
            <a:ext cx="8250382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kumimoji="0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kumimoji="0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kumimoji="0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）可选用什么数学方法来描述该地区的沙漠面积的变化？</a:t>
            </a:r>
          </a:p>
        </p:txBody>
      </p:sp>
      <p:sp>
        <p:nvSpPr>
          <p:cNvPr id="23" name="Text Box 135"/>
          <p:cNvSpPr txBox="1">
            <a:spLocks noChangeArrowheads="1"/>
          </p:cNvSpPr>
          <p:nvPr/>
        </p:nvSpPr>
        <p:spPr bwMode="auto">
          <a:xfrm>
            <a:off x="467087" y="3828644"/>
            <a:ext cx="8103159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kumimoji="0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kumimoji="0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kumimoji="0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）如果该地区的沙漠化得不到治理，那么到</a:t>
            </a:r>
            <a:r>
              <a:rPr kumimoji="0"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2020</a:t>
            </a:r>
            <a:r>
              <a:rPr kumimoji="0"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年底，该地区的沙漠面积将增加到多少万公倾？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0" y="615887"/>
            <a:ext cx="2286000" cy="852170"/>
            <a:chOff x="302" y="1316"/>
            <a:chExt cx="3600" cy="1342"/>
          </a:xfrm>
        </p:grpSpPr>
        <p:sp>
          <p:nvSpPr>
            <p:cNvPr id="24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25" name="组合 24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30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31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新课讲解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26" name="组合 25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8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9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27" name="图片 26" descr="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204041" y="1432456"/>
            <a:ext cx="829987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解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:(1)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设从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1995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年底该地区的沙漠面积为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公顷，沙漠面积的增长速度为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k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万公顷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年，经过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年沙漠的面积增加到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万公顷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由题意，得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298227" y="4455922"/>
            <a:ext cx="264636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解这个方程组，得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/>
            <a:endParaRPr lang="en-US" altLang="zh-CN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292520" y="5289662"/>
            <a:ext cx="849878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这样该地区沙漠面积的变化就由一次函数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y=0.2x+100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来进行描述。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318952" y="2601376"/>
            <a:ext cx="82113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y=k 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x + b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，且当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时，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y=100.6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；当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时，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y=101.2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。把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它们分别代入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y=k x + b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，得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22971" y="3382193"/>
            <a:ext cx="2264424" cy="853076"/>
            <a:chOff x="495698" y="3370063"/>
            <a:chExt cx="2264424" cy="853076"/>
          </a:xfrm>
        </p:grpSpPr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685515" y="3370063"/>
              <a:ext cx="2074607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altLang="zh-CN" sz="2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100.6=3k+b</a:t>
              </a:r>
            </a:p>
            <a:p>
              <a:pPr eaLnBrk="0" hangingPunct="0"/>
              <a:r>
                <a:rPr lang="en-US" altLang="zh-CN" sz="2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101.2=6k+b</a:t>
              </a:r>
              <a:endPara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" name="左大括号 2"/>
            <p:cNvSpPr/>
            <p:nvPr/>
          </p:nvSpPr>
          <p:spPr>
            <a:xfrm>
              <a:off x="495698" y="3448023"/>
              <a:ext cx="186372" cy="775116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944590" y="4304599"/>
            <a:ext cx="1377724" cy="830997"/>
            <a:chOff x="463645" y="3330720"/>
            <a:chExt cx="1377724" cy="830997"/>
          </a:xfrm>
        </p:grpSpPr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650017" y="3330720"/>
              <a:ext cx="1191352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altLang="zh-CN" sz="2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k=0.2</a:t>
              </a:r>
            </a:p>
            <a:p>
              <a:pPr eaLnBrk="0" hangingPunct="0"/>
              <a:r>
                <a:rPr lang="en-US" altLang="zh-CN" sz="2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b=100</a:t>
              </a:r>
              <a:endPara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左大括号 30"/>
            <p:cNvSpPr/>
            <p:nvPr/>
          </p:nvSpPr>
          <p:spPr>
            <a:xfrm>
              <a:off x="463645" y="3370063"/>
              <a:ext cx="186372" cy="775116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0" y="615887"/>
            <a:ext cx="2286000" cy="852170"/>
            <a:chOff x="302" y="1316"/>
            <a:chExt cx="3600" cy="1342"/>
          </a:xfrm>
        </p:grpSpPr>
        <p:sp>
          <p:nvSpPr>
            <p:cNvPr id="33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34" name="组合 33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39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40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新课讲解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35" name="组合 34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37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38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36" name="图片 35" descr="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81287"/>
            <a:ext cx="65" cy="2946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42830" rIns="0" bIns="160287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67087" y="1578779"/>
            <a:ext cx="787913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(2)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把 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x = 25 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代入 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y=0.2x+100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  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   得   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y=0.2 ╳25+100=105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（万公顷）。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可见，如果该地区的沙漠化得不到治理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，按相同的增长速度，那么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2020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年底，该地区的沙漠面积将增加到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105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万公顷。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0" y="615887"/>
            <a:ext cx="2286000" cy="852170"/>
            <a:chOff x="302" y="1316"/>
            <a:chExt cx="3600" cy="1342"/>
          </a:xfrm>
        </p:grpSpPr>
        <p:sp>
          <p:nvSpPr>
            <p:cNvPr id="19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20" name="组合 19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30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31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新课讲解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21" name="组合 20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3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4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22" name="图片 21" descr="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1337</Words>
  <Application>Microsoft Office PowerPoint</Application>
  <PresentationFormat>全屏显示(4:3)</PresentationFormat>
  <Paragraphs>158</Paragraphs>
  <Slides>24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等线</vt:lpstr>
      <vt:lpstr>黑体</vt:lpstr>
      <vt:lpstr>时尚中黑简体</vt:lpstr>
      <vt:lpstr>宋体</vt:lpstr>
      <vt:lpstr>微软雅黑</vt:lpstr>
      <vt:lpstr>Arial</vt:lpstr>
      <vt:lpstr>Calibri</vt:lpstr>
      <vt:lpstr>Calibri Light</vt:lpstr>
      <vt:lpstr>Cambria Math</vt:lpstr>
      <vt:lpstr>Times New Roman</vt:lpstr>
      <vt:lpstr>Wingdings</vt:lpstr>
      <vt:lpstr>Office 主题</vt:lpstr>
      <vt:lpstr>WPS 公式 3.0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99</cp:revision>
  <dcterms:created xsi:type="dcterms:W3CDTF">2017-03-01T06:40:00Z</dcterms:created>
  <dcterms:modified xsi:type="dcterms:W3CDTF">2017-12-12T05:36:56Z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