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84" r:id="rId5"/>
    <p:sldId id="270" r:id="rId6"/>
    <p:sldId id="285" r:id="rId7"/>
    <p:sldId id="266" r:id="rId8"/>
    <p:sldId id="286" r:id="rId9"/>
    <p:sldId id="278" r:id="rId10"/>
    <p:sldId id="283" r:id="rId11"/>
    <p:sldId id="259" r:id="rId12"/>
    <p:sldId id="272" r:id="rId13"/>
    <p:sldId id="274" r:id="rId14"/>
    <p:sldId id="277" r:id="rId15"/>
    <p:sldId id="280" r:id="rId16"/>
    <p:sldId id="273" r:id="rId17"/>
    <p:sldId id="261" r:id="rId18"/>
    <p:sldId id="265" r:id="rId19"/>
    <p:sldId id="264" r:id="rId20"/>
    <p:sldId id="260" r:id="rId21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A1C3-141C-41AE-B407-789A4ADD1C87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1F77-D739-4EBB-9056-01E8D87F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7" y="1122396"/>
            <a:ext cx="6858340" cy="2387671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7" y="3602145"/>
            <a:ext cx="6858340" cy="16558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199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81" y="365136"/>
            <a:ext cx="7887091" cy="58120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34"/>
          <p:cNvSpPr/>
          <p:nvPr userDrawn="1"/>
        </p:nvSpPr>
        <p:spPr>
          <a:xfrm>
            <a:off x="-6985" y="379730"/>
            <a:ext cx="6628130" cy="76200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任意多边形 35"/>
          <p:cNvSpPr/>
          <p:nvPr userDrawn="1"/>
        </p:nvSpPr>
        <p:spPr>
          <a:xfrm>
            <a:off x="8314223" y="379758"/>
            <a:ext cx="834541" cy="73542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任意多边形 36"/>
          <p:cNvSpPr/>
          <p:nvPr userDrawn="1"/>
        </p:nvSpPr>
        <p:spPr>
          <a:xfrm>
            <a:off x="6620343" y="453299"/>
            <a:ext cx="1693244" cy="30655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直角三角形 15"/>
          <p:cNvSpPr/>
          <p:nvPr userDrawn="1"/>
        </p:nvSpPr>
        <p:spPr>
          <a:xfrm>
            <a:off x="-6350" y="33020"/>
            <a:ext cx="334010" cy="346710"/>
          </a:xfrm>
          <a:prstGeom prst="rtTriangle">
            <a:avLst/>
          </a:pr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131570" y="74308"/>
            <a:ext cx="387350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/>
              <a:t>21</a:t>
            </a:r>
            <a:r>
              <a:rPr lang="zh-CN" altLang="en-US" sz="1000"/>
              <a:t>世纪教育网（</a:t>
            </a:r>
            <a:r>
              <a:rPr lang="en-US" altLang="zh-CN" sz="1000"/>
              <a:t>www.21cnjy.com</a:t>
            </a:r>
            <a:r>
              <a:rPr lang="zh-CN" altLang="en-US" sz="1000"/>
              <a:t>）全国最大的中小学教育资源网站</a:t>
            </a:r>
          </a:p>
        </p:txBody>
      </p:sp>
      <p:pic>
        <p:nvPicPr>
          <p:cNvPr id="12" name="图片 11" descr="21世纪教育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3220" y="33655"/>
            <a:ext cx="1508125" cy="36512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-13970" y="6488430"/>
            <a:ext cx="9168130" cy="375285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8140" y="6515949"/>
            <a:ext cx="17252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版权所有   盗版必究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27720" y="27836"/>
            <a:ext cx="64633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0980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6098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精品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5861050" y="6522720"/>
            <a:ext cx="295910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+mn-ea"/>
              </a:rPr>
              <a:t>上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21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世纪教育网   下精品教学资源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8" y="1709789"/>
            <a:ext cx="7887091" cy="2852822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8" y="4589600"/>
            <a:ext cx="7887091" cy="15002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81" y="1825679"/>
            <a:ext cx="3886393" cy="43514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79" y="1825679"/>
            <a:ext cx="3886393" cy="43514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365136"/>
            <a:ext cx="7887091" cy="13256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5" y="1778491"/>
            <a:ext cx="3655362" cy="82393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5" y="2665458"/>
            <a:ext cx="3655362" cy="35243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936" y="1778491"/>
            <a:ext cx="3673364" cy="82393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936" y="2665458"/>
            <a:ext cx="3673364" cy="35243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457214"/>
            <a:ext cx="3124167" cy="160024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84" y="457215"/>
            <a:ext cx="4629379" cy="5404011"/>
          </a:xfrm>
        </p:spPr>
        <p:txBody>
          <a:bodyPr/>
          <a:lstStyle>
            <a:lvl1pPr marL="0" indent="0">
              <a:buNone/>
              <a:defRPr sz="3205"/>
            </a:lvl1pPr>
            <a:lvl2pPr marL="457200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1995"/>
            </a:lvl4pPr>
            <a:lvl5pPr marL="1828800" indent="0">
              <a:buNone/>
              <a:defRPr sz="1995"/>
            </a:lvl5pPr>
            <a:lvl6pPr marL="2286000" indent="0">
              <a:buNone/>
              <a:defRPr sz="1995"/>
            </a:lvl6pPr>
            <a:lvl7pPr marL="2743835" indent="0">
              <a:buNone/>
              <a:defRPr sz="1995"/>
            </a:lvl7pPr>
            <a:lvl8pPr marL="3200400" indent="0">
              <a:buNone/>
              <a:defRPr sz="1995"/>
            </a:lvl8pPr>
            <a:lvl9pPr marL="3657600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2" y="2057461"/>
            <a:ext cx="3124167" cy="3811701"/>
          </a:xfrm>
        </p:spPr>
        <p:txBody>
          <a:bodyPr/>
          <a:lstStyle>
            <a:lvl1pPr marL="0" indent="0">
              <a:buNone/>
              <a:defRPr sz="1995"/>
            </a:lvl1pPr>
            <a:lvl2pPr marL="457200" indent="0">
              <a:buNone/>
              <a:defRPr sz="1800"/>
            </a:lvl2pPr>
            <a:lvl3pPr marL="915035" indent="0">
              <a:buNone/>
              <a:defRPr sz="1600"/>
            </a:lvl3pPr>
            <a:lvl4pPr marL="1371600" indent="0">
              <a:buNone/>
              <a:defRPr sz="1395"/>
            </a:lvl4pPr>
            <a:lvl5pPr marL="1828800" indent="0">
              <a:buNone/>
              <a:defRPr sz="1395"/>
            </a:lvl5pPr>
            <a:lvl6pPr marL="2286000" indent="0">
              <a:buNone/>
              <a:defRPr sz="1395"/>
            </a:lvl6pPr>
            <a:lvl7pPr marL="2743835" indent="0">
              <a:buNone/>
              <a:defRPr sz="1395"/>
            </a:lvl7pPr>
            <a:lvl8pPr marL="3200400" indent="0">
              <a:buNone/>
              <a:defRPr sz="1395"/>
            </a:lvl8pPr>
            <a:lvl9pPr marL="3657600" indent="0">
              <a:buNone/>
              <a:defRPr sz="139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99" y="365136"/>
            <a:ext cx="1971773" cy="58120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1" y="365136"/>
            <a:ext cx="5801013" cy="58120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81" y="365136"/>
            <a:ext cx="7887091" cy="13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81" y="1825679"/>
            <a:ext cx="7887091" cy="435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1" y="6356539"/>
            <a:ext cx="2057502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0" y="6356539"/>
            <a:ext cx="3086253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70" y="6356539"/>
            <a:ext cx="2057502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33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21cnjy.com/zhaoshan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7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875" y="635"/>
            <a:ext cx="9159875" cy="6045835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875" y="4191000"/>
            <a:ext cx="9159875" cy="2670810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875" y="3839845"/>
            <a:ext cx="9159875" cy="35750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6124" y="4723024"/>
            <a:ext cx="33986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常量与变量</a:t>
            </a:r>
            <a:endParaRPr lang="en-US" altLang="zh-CN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05067" y="5601177"/>
            <a:ext cx="292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浙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教版    八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年级上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4" name="图片 23" descr="F:\王必杰\21\VI手册\VI应用\落地模板文件\logo\21世纪教育logo.png21世纪教育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99588" y="152851"/>
            <a:ext cx="1692275" cy="40947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2473" y="3872530"/>
            <a:ext cx="69696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/>
              <a:t>21</a:t>
            </a:r>
            <a:r>
              <a:rPr lang="zh-CN" altLang="en-US" sz="1200" dirty="0"/>
              <a:t>世纪教育网（</a:t>
            </a:r>
            <a:r>
              <a:rPr lang="en-US" altLang="zh-CN" sz="1200" dirty="0"/>
              <a:t>www.21cnjy.com)</a:t>
            </a:r>
            <a:r>
              <a:rPr lang="zh-CN" altLang="en-US" sz="1200" dirty="0" smtClean="0"/>
              <a:t>全国领先的中小学教育资源及组卷应用平台</a:t>
            </a:r>
            <a:endParaRPr lang="zh-CN" altLang="en-US" sz="1200" dirty="0"/>
          </a:p>
        </p:txBody>
      </p:sp>
      <p:pic>
        <p:nvPicPr>
          <p:cNvPr id="89" name="Picture 4" descr="卡通遨游太空汇报模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0"/>
          <a:stretch>
            <a:fillRect/>
          </a:stretch>
        </p:blipFill>
        <p:spPr bwMode="auto">
          <a:xfrm>
            <a:off x="2088367" y="2929822"/>
            <a:ext cx="4967266" cy="9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 7"/>
          <p:cNvSpPr/>
          <p:nvPr/>
        </p:nvSpPr>
        <p:spPr bwMode="auto">
          <a:xfrm>
            <a:off x="1096416" y="1479672"/>
            <a:ext cx="517525" cy="198438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Freeform 9"/>
          <p:cNvSpPr/>
          <p:nvPr/>
        </p:nvSpPr>
        <p:spPr bwMode="auto">
          <a:xfrm>
            <a:off x="7309504" y="3336917"/>
            <a:ext cx="865187" cy="328613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6" name="Group 17"/>
          <p:cNvGrpSpPr/>
          <p:nvPr/>
        </p:nvGrpSpPr>
        <p:grpSpPr bwMode="auto">
          <a:xfrm rot="631247">
            <a:off x="3167063" y="3376110"/>
            <a:ext cx="276225" cy="266700"/>
            <a:chOff x="223" y="203"/>
            <a:chExt cx="213" cy="211"/>
          </a:xfrm>
        </p:grpSpPr>
        <p:sp>
          <p:nvSpPr>
            <p:cNvPr id="97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Group 17"/>
          <p:cNvGrpSpPr/>
          <p:nvPr/>
        </p:nvGrpSpPr>
        <p:grpSpPr bwMode="auto">
          <a:xfrm rot="631247">
            <a:off x="6522723" y="2482762"/>
            <a:ext cx="276225" cy="266700"/>
            <a:chOff x="223" y="203"/>
            <a:chExt cx="213" cy="211"/>
          </a:xfrm>
        </p:grpSpPr>
        <p:sp>
          <p:nvSpPr>
            <p:cNvPr id="10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uppieren 192"/>
          <p:cNvGrpSpPr/>
          <p:nvPr/>
        </p:nvGrpSpPr>
        <p:grpSpPr>
          <a:xfrm>
            <a:off x="2382060" y="1323005"/>
            <a:ext cx="761729" cy="769332"/>
            <a:chOff x="2505821" y="364248"/>
            <a:chExt cx="1409318" cy="1409318"/>
          </a:xfrm>
        </p:grpSpPr>
        <p:sp>
          <p:nvSpPr>
            <p:cNvPr id="26" name="Ellipse 121"/>
            <p:cNvSpPr/>
            <p:nvPr/>
          </p:nvSpPr>
          <p:spPr bwMode="gray">
            <a:xfrm>
              <a:off x="2505821" y="364248"/>
              <a:ext cx="1409318" cy="1409318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7" name="Gruppieren 174"/>
            <p:cNvGrpSpPr/>
            <p:nvPr/>
          </p:nvGrpSpPr>
          <p:grpSpPr>
            <a:xfrm rot="17510582">
              <a:off x="2707127" y="651716"/>
              <a:ext cx="868616" cy="926098"/>
              <a:chOff x="-1984375" y="2673350"/>
              <a:chExt cx="647700" cy="690563"/>
            </a:xfrm>
            <a:solidFill>
              <a:srgbClr val="FFFFFF"/>
            </a:solidFill>
          </p:grpSpPr>
          <p:sp>
            <p:nvSpPr>
              <p:cNvPr id="28" name="Freeform 11"/>
              <p:cNvSpPr/>
              <p:nvPr/>
            </p:nvSpPr>
            <p:spPr bwMode="auto">
              <a:xfrm>
                <a:off x="-1579563" y="2790825"/>
                <a:ext cx="90488" cy="179388"/>
              </a:xfrm>
              <a:custGeom>
                <a:avLst/>
                <a:gdLst>
                  <a:gd name="T0" fmla="*/ 19 w 57"/>
                  <a:gd name="T1" fmla="*/ 113 h 113"/>
                  <a:gd name="T2" fmla="*/ 0 w 57"/>
                  <a:gd name="T3" fmla="*/ 106 h 113"/>
                  <a:gd name="T4" fmla="*/ 40 w 57"/>
                  <a:gd name="T5" fmla="*/ 0 h 113"/>
                  <a:gd name="T6" fmla="*/ 57 w 57"/>
                  <a:gd name="T7" fmla="*/ 4 h 113"/>
                  <a:gd name="T8" fmla="*/ 19 w 57"/>
                  <a:gd name="T9" fmla="*/ 113 h 113"/>
                  <a:gd name="T10" fmla="*/ 19 w 57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3">
                    <a:moveTo>
                      <a:pt x="19" y="113"/>
                    </a:moveTo>
                    <a:lnTo>
                      <a:pt x="0" y="106"/>
                    </a:lnTo>
                    <a:lnTo>
                      <a:pt x="40" y="0"/>
                    </a:lnTo>
                    <a:lnTo>
                      <a:pt x="57" y="4"/>
                    </a:lnTo>
                    <a:lnTo>
                      <a:pt x="19" y="113"/>
                    </a:lnTo>
                    <a:lnTo>
                      <a:pt x="19" y="1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-1560513" y="3094038"/>
                <a:ext cx="168275" cy="209550"/>
              </a:xfrm>
              <a:custGeom>
                <a:avLst/>
                <a:gdLst>
                  <a:gd name="T0" fmla="*/ 89 w 106"/>
                  <a:gd name="T1" fmla="*/ 132 h 132"/>
                  <a:gd name="T2" fmla="*/ 0 w 106"/>
                  <a:gd name="T3" fmla="*/ 12 h 132"/>
                  <a:gd name="T4" fmla="*/ 14 w 106"/>
                  <a:gd name="T5" fmla="*/ 0 h 132"/>
                  <a:gd name="T6" fmla="*/ 106 w 106"/>
                  <a:gd name="T7" fmla="*/ 121 h 132"/>
                  <a:gd name="T8" fmla="*/ 89 w 106"/>
                  <a:gd name="T9" fmla="*/ 132 h 132"/>
                  <a:gd name="T10" fmla="*/ 89 w 106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32">
                    <a:moveTo>
                      <a:pt x="89" y="132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06" y="121"/>
                    </a:lnTo>
                    <a:lnTo>
                      <a:pt x="89" y="132"/>
                    </a:lnTo>
                    <a:lnTo>
                      <a:pt x="89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-1906588" y="3060700"/>
                <a:ext cx="247650" cy="52388"/>
              </a:xfrm>
              <a:custGeom>
                <a:avLst/>
                <a:gdLst>
                  <a:gd name="T0" fmla="*/ 3 w 156"/>
                  <a:gd name="T1" fmla="*/ 33 h 33"/>
                  <a:gd name="T2" fmla="*/ 0 w 156"/>
                  <a:gd name="T3" fmla="*/ 14 h 33"/>
                  <a:gd name="T4" fmla="*/ 156 w 156"/>
                  <a:gd name="T5" fmla="*/ 0 h 33"/>
                  <a:gd name="T6" fmla="*/ 156 w 156"/>
                  <a:gd name="T7" fmla="*/ 19 h 33"/>
                  <a:gd name="T8" fmla="*/ 3 w 156"/>
                  <a:gd name="T9" fmla="*/ 33 h 33"/>
                  <a:gd name="T10" fmla="*/ 3 w 15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33">
                    <a:moveTo>
                      <a:pt x="3" y="33"/>
                    </a:moveTo>
                    <a:lnTo>
                      <a:pt x="0" y="14"/>
                    </a:lnTo>
                    <a:lnTo>
                      <a:pt x="156" y="0"/>
                    </a:lnTo>
                    <a:lnTo>
                      <a:pt x="156" y="19"/>
                    </a:lnTo>
                    <a:lnTo>
                      <a:pt x="3" y="33"/>
                    </a:lnTo>
                    <a:lnTo>
                      <a:pt x="3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7"/>
              <p:cNvSpPr>
                <a:spLocks noChangeArrowheads="1"/>
              </p:cNvSpPr>
              <p:nvPr/>
            </p:nvSpPr>
            <p:spPr bwMode="auto">
              <a:xfrm>
                <a:off x="-1730375" y="2928938"/>
                <a:ext cx="252413" cy="2508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-1497013" y="3198813"/>
                <a:ext cx="160338" cy="1651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-1984375" y="302260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-1571625" y="267335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Gruppieren 32"/>
          <p:cNvGrpSpPr/>
          <p:nvPr/>
        </p:nvGrpSpPr>
        <p:grpSpPr>
          <a:xfrm>
            <a:off x="6902784" y="1531123"/>
            <a:ext cx="628381" cy="634654"/>
            <a:chOff x="6603838" y="2413781"/>
            <a:chExt cx="816551" cy="816551"/>
          </a:xfrm>
        </p:grpSpPr>
        <p:sp>
          <p:nvSpPr>
            <p:cNvPr id="36" name="Ellipse 33"/>
            <p:cNvSpPr/>
            <p:nvPr/>
          </p:nvSpPr>
          <p:spPr bwMode="gray">
            <a:xfrm>
              <a:off x="6603838" y="2413781"/>
              <a:ext cx="816551" cy="816551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Freeform 62"/>
            <p:cNvSpPr>
              <a:spLocks noEditPoints="1"/>
            </p:cNvSpPr>
            <p:nvPr/>
          </p:nvSpPr>
          <p:spPr bwMode="auto">
            <a:xfrm>
              <a:off x="6771628" y="2602696"/>
              <a:ext cx="480971" cy="438719"/>
            </a:xfrm>
            <a:custGeom>
              <a:avLst/>
              <a:gdLst>
                <a:gd name="T0" fmla="*/ 831 w 831"/>
                <a:gd name="T1" fmla="*/ 0 h 758"/>
                <a:gd name="T2" fmla="*/ 229 w 831"/>
                <a:gd name="T3" fmla="*/ 0 h 758"/>
                <a:gd name="T4" fmla="*/ 0 w 831"/>
                <a:gd name="T5" fmla="*/ 151 h 758"/>
                <a:gd name="T6" fmla="*/ 0 w 831"/>
                <a:gd name="T7" fmla="*/ 758 h 758"/>
                <a:gd name="T8" fmla="*/ 607 w 831"/>
                <a:gd name="T9" fmla="*/ 758 h 758"/>
                <a:gd name="T10" fmla="*/ 607 w 831"/>
                <a:gd name="T11" fmla="*/ 753 h 758"/>
                <a:gd name="T12" fmla="*/ 607 w 831"/>
                <a:gd name="T13" fmla="*/ 755 h 758"/>
                <a:gd name="T14" fmla="*/ 831 w 831"/>
                <a:gd name="T15" fmla="*/ 606 h 758"/>
                <a:gd name="T16" fmla="*/ 831 w 831"/>
                <a:gd name="T17" fmla="*/ 0 h 758"/>
                <a:gd name="T18" fmla="*/ 815 w 831"/>
                <a:gd name="T19" fmla="*/ 585 h 758"/>
                <a:gd name="T20" fmla="*/ 614 w 831"/>
                <a:gd name="T21" fmla="*/ 585 h 758"/>
                <a:gd name="T22" fmla="*/ 614 w 831"/>
                <a:gd name="T23" fmla="*/ 158 h 758"/>
                <a:gd name="T24" fmla="*/ 815 w 831"/>
                <a:gd name="T25" fmla="*/ 28 h 758"/>
                <a:gd name="T26" fmla="*/ 815 w 831"/>
                <a:gd name="T27" fmla="*/ 585 h 758"/>
                <a:gd name="T28" fmla="*/ 229 w 831"/>
                <a:gd name="T29" fmla="*/ 590 h 758"/>
                <a:gd name="T30" fmla="*/ 19 w 831"/>
                <a:gd name="T31" fmla="*/ 729 h 758"/>
                <a:gd name="T32" fmla="*/ 19 w 831"/>
                <a:gd name="T33" fmla="*/ 163 h 758"/>
                <a:gd name="T34" fmla="*/ 229 w 831"/>
                <a:gd name="T35" fmla="*/ 163 h 758"/>
                <a:gd name="T36" fmla="*/ 229 w 831"/>
                <a:gd name="T37" fmla="*/ 590 h 758"/>
                <a:gd name="T38" fmla="*/ 248 w 831"/>
                <a:gd name="T39" fmla="*/ 163 h 758"/>
                <a:gd name="T40" fmla="*/ 595 w 831"/>
                <a:gd name="T41" fmla="*/ 163 h 758"/>
                <a:gd name="T42" fmla="*/ 595 w 831"/>
                <a:gd name="T43" fmla="*/ 585 h 758"/>
                <a:gd name="T44" fmla="*/ 248 w 831"/>
                <a:gd name="T45" fmla="*/ 585 h 758"/>
                <a:gd name="T46" fmla="*/ 248 w 831"/>
                <a:gd name="T47" fmla="*/ 163 h 758"/>
                <a:gd name="T48" fmla="*/ 805 w 831"/>
                <a:gd name="T49" fmla="*/ 14 h 758"/>
                <a:gd name="T50" fmla="*/ 607 w 831"/>
                <a:gd name="T51" fmla="*/ 144 h 758"/>
                <a:gd name="T52" fmla="*/ 248 w 831"/>
                <a:gd name="T53" fmla="*/ 144 h 758"/>
                <a:gd name="T54" fmla="*/ 248 w 831"/>
                <a:gd name="T55" fmla="*/ 14 h 758"/>
                <a:gd name="T56" fmla="*/ 805 w 831"/>
                <a:gd name="T57" fmla="*/ 14 h 758"/>
                <a:gd name="T58" fmla="*/ 229 w 831"/>
                <a:gd name="T59" fmla="*/ 19 h 758"/>
                <a:gd name="T60" fmla="*/ 229 w 831"/>
                <a:gd name="T61" fmla="*/ 144 h 758"/>
                <a:gd name="T62" fmla="*/ 40 w 831"/>
                <a:gd name="T63" fmla="*/ 144 h 758"/>
                <a:gd name="T64" fmla="*/ 229 w 831"/>
                <a:gd name="T65" fmla="*/ 19 h 758"/>
                <a:gd name="T66" fmla="*/ 40 w 831"/>
                <a:gd name="T67" fmla="*/ 739 h 758"/>
                <a:gd name="T68" fmla="*/ 241 w 831"/>
                <a:gd name="T69" fmla="*/ 604 h 758"/>
                <a:gd name="T70" fmla="*/ 595 w 831"/>
                <a:gd name="T71" fmla="*/ 604 h 758"/>
                <a:gd name="T72" fmla="*/ 595 w 831"/>
                <a:gd name="T73" fmla="*/ 739 h 758"/>
                <a:gd name="T74" fmla="*/ 40 w 831"/>
                <a:gd name="T75" fmla="*/ 739 h 758"/>
                <a:gd name="T76" fmla="*/ 614 w 831"/>
                <a:gd name="T77" fmla="*/ 734 h 758"/>
                <a:gd name="T78" fmla="*/ 614 w 831"/>
                <a:gd name="T79" fmla="*/ 604 h 758"/>
                <a:gd name="T80" fmla="*/ 807 w 831"/>
                <a:gd name="T81" fmla="*/ 604 h 758"/>
                <a:gd name="T82" fmla="*/ 614 w 831"/>
                <a:gd name="T83" fmla="*/ 73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1" h="758">
                  <a:moveTo>
                    <a:pt x="831" y="0"/>
                  </a:moveTo>
                  <a:lnTo>
                    <a:pt x="229" y="0"/>
                  </a:lnTo>
                  <a:lnTo>
                    <a:pt x="0" y="151"/>
                  </a:lnTo>
                  <a:lnTo>
                    <a:pt x="0" y="758"/>
                  </a:lnTo>
                  <a:lnTo>
                    <a:pt x="607" y="758"/>
                  </a:lnTo>
                  <a:lnTo>
                    <a:pt x="607" y="753"/>
                  </a:lnTo>
                  <a:lnTo>
                    <a:pt x="607" y="755"/>
                  </a:lnTo>
                  <a:lnTo>
                    <a:pt x="831" y="606"/>
                  </a:lnTo>
                  <a:lnTo>
                    <a:pt x="831" y="0"/>
                  </a:lnTo>
                  <a:close/>
                  <a:moveTo>
                    <a:pt x="815" y="585"/>
                  </a:moveTo>
                  <a:lnTo>
                    <a:pt x="614" y="585"/>
                  </a:lnTo>
                  <a:lnTo>
                    <a:pt x="614" y="158"/>
                  </a:lnTo>
                  <a:lnTo>
                    <a:pt x="815" y="28"/>
                  </a:lnTo>
                  <a:lnTo>
                    <a:pt x="815" y="585"/>
                  </a:lnTo>
                  <a:close/>
                  <a:moveTo>
                    <a:pt x="229" y="590"/>
                  </a:moveTo>
                  <a:lnTo>
                    <a:pt x="19" y="729"/>
                  </a:lnTo>
                  <a:lnTo>
                    <a:pt x="19" y="163"/>
                  </a:lnTo>
                  <a:lnTo>
                    <a:pt x="229" y="163"/>
                  </a:lnTo>
                  <a:lnTo>
                    <a:pt x="229" y="590"/>
                  </a:lnTo>
                  <a:close/>
                  <a:moveTo>
                    <a:pt x="248" y="163"/>
                  </a:moveTo>
                  <a:lnTo>
                    <a:pt x="595" y="163"/>
                  </a:lnTo>
                  <a:lnTo>
                    <a:pt x="595" y="585"/>
                  </a:lnTo>
                  <a:lnTo>
                    <a:pt x="248" y="585"/>
                  </a:lnTo>
                  <a:lnTo>
                    <a:pt x="248" y="163"/>
                  </a:lnTo>
                  <a:close/>
                  <a:moveTo>
                    <a:pt x="805" y="14"/>
                  </a:moveTo>
                  <a:lnTo>
                    <a:pt x="607" y="144"/>
                  </a:lnTo>
                  <a:lnTo>
                    <a:pt x="248" y="144"/>
                  </a:lnTo>
                  <a:lnTo>
                    <a:pt x="248" y="14"/>
                  </a:lnTo>
                  <a:lnTo>
                    <a:pt x="805" y="14"/>
                  </a:lnTo>
                  <a:close/>
                  <a:moveTo>
                    <a:pt x="229" y="19"/>
                  </a:moveTo>
                  <a:lnTo>
                    <a:pt x="229" y="144"/>
                  </a:lnTo>
                  <a:lnTo>
                    <a:pt x="40" y="144"/>
                  </a:lnTo>
                  <a:lnTo>
                    <a:pt x="229" y="19"/>
                  </a:lnTo>
                  <a:close/>
                  <a:moveTo>
                    <a:pt x="40" y="739"/>
                  </a:moveTo>
                  <a:lnTo>
                    <a:pt x="241" y="604"/>
                  </a:lnTo>
                  <a:lnTo>
                    <a:pt x="595" y="604"/>
                  </a:lnTo>
                  <a:lnTo>
                    <a:pt x="595" y="739"/>
                  </a:lnTo>
                  <a:lnTo>
                    <a:pt x="40" y="739"/>
                  </a:lnTo>
                  <a:close/>
                  <a:moveTo>
                    <a:pt x="614" y="734"/>
                  </a:moveTo>
                  <a:lnTo>
                    <a:pt x="614" y="604"/>
                  </a:lnTo>
                  <a:lnTo>
                    <a:pt x="807" y="604"/>
                  </a:lnTo>
                  <a:lnTo>
                    <a:pt x="614" y="7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pieren 49"/>
          <p:cNvGrpSpPr/>
          <p:nvPr/>
        </p:nvGrpSpPr>
        <p:grpSpPr>
          <a:xfrm>
            <a:off x="4134869" y="2098744"/>
            <a:ext cx="940821" cy="950212"/>
            <a:chOff x="4377182" y="1635028"/>
            <a:chExt cx="1740666" cy="1740666"/>
          </a:xfrm>
        </p:grpSpPr>
        <p:sp>
          <p:nvSpPr>
            <p:cNvPr id="39" name="Ellipse 50"/>
            <p:cNvSpPr/>
            <p:nvPr/>
          </p:nvSpPr>
          <p:spPr bwMode="gray">
            <a:xfrm>
              <a:off x="4377182" y="1635028"/>
              <a:ext cx="1740666" cy="1740666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uppieren 51"/>
            <p:cNvGrpSpPr/>
            <p:nvPr/>
          </p:nvGrpSpPr>
          <p:grpSpPr>
            <a:xfrm>
              <a:off x="4714847" y="1972865"/>
              <a:ext cx="1064993" cy="1064992"/>
              <a:chOff x="1089025" y="2843213"/>
              <a:chExt cx="1195388" cy="1195387"/>
            </a:xfrm>
            <a:solidFill>
              <a:srgbClr val="FFFFFF"/>
            </a:solidFill>
          </p:grpSpPr>
          <p:sp>
            <p:nvSpPr>
              <p:cNvPr id="41" name="Freeform 46"/>
              <p:cNvSpPr>
                <a:spLocks noEditPoints="1"/>
              </p:cNvSpPr>
              <p:nvPr/>
            </p:nvSpPr>
            <p:spPr bwMode="auto">
              <a:xfrm>
                <a:off x="1089025" y="2843213"/>
                <a:ext cx="1195388" cy="1195387"/>
              </a:xfrm>
              <a:custGeom>
                <a:avLst/>
                <a:gdLst>
                  <a:gd name="T0" fmla="*/ 659 w 753"/>
                  <a:gd name="T1" fmla="*/ 290 h 753"/>
                  <a:gd name="T2" fmla="*/ 661 w 753"/>
                  <a:gd name="T3" fmla="*/ 156 h 753"/>
                  <a:gd name="T4" fmla="*/ 635 w 753"/>
                  <a:gd name="T5" fmla="*/ 104 h 753"/>
                  <a:gd name="T6" fmla="*/ 500 w 753"/>
                  <a:gd name="T7" fmla="*/ 125 h 753"/>
                  <a:gd name="T8" fmla="*/ 408 w 753"/>
                  <a:gd name="T9" fmla="*/ 11 h 753"/>
                  <a:gd name="T10" fmla="*/ 316 w 753"/>
                  <a:gd name="T11" fmla="*/ 42 h 753"/>
                  <a:gd name="T12" fmla="*/ 193 w 753"/>
                  <a:gd name="T13" fmla="*/ 99 h 753"/>
                  <a:gd name="T14" fmla="*/ 111 w 753"/>
                  <a:gd name="T15" fmla="*/ 111 h 753"/>
                  <a:gd name="T16" fmla="*/ 101 w 753"/>
                  <a:gd name="T17" fmla="*/ 205 h 753"/>
                  <a:gd name="T18" fmla="*/ 30 w 753"/>
                  <a:gd name="T19" fmla="*/ 323 h 753"/>
                  <a:gd name="T20" fmla="*/ 7 w 753"/>
                  <a:gd name="T21" fmla="*/ 403 h 753"/>
                  <a:gd name="T22" fmla="*/ 130 w 753"/>
                  <a:gd name="T23" fmla="*/ 488 h 753"/>
                  <a:gd name="T24" fmla="*/ 101 w 753"/>
                  <a:gd name="T25" fmla="*/ 628 h 753"/>
                  <a:gd name="T26" fmla="*/ 156 w 753"/>
                  <a:gd name="T27" fmla="*/ 661 h 753"/>
                  <a:gd name="T28" fmla="*/ 290 w 753"/>
                  <a:gd name="T29" fmla="*/ 661 h 753"/>
                  <a:gd name="T30" fmla="*/ 380 w 753"/>
                  <a:gd name="T31" fmla="*/ 753 h 753"/>
                  <a:gd name="T32" fmla="*/ 470 w 753"/>
                  <a:gd name="T33" fmla="*/ 644 h 753"/>
                  <a:gd name="T34" fmla="*/ 607 w 753"/>
                  <a:gd name="T35" fmla="*/ 661 h 753"/>
                  <a:gd name="T36" fmla="*/ 656 w 753"/>
                  <a:gd name="T37" fmla="*/ 621 h 753"/>
                  <a:gd name="T38" fmla="*/ 616 w 753"/>
                  <a:gd name="T39" fmla="*/ 477 h 753"/>
                  <a:gd name="T40" fmla="*/ 751 w 753"/>
                  <a:gd name="T41" fmla="*/ 396 h 753"/>
                  <a:gd name="T42" fmla="*/ 588 w 753"/>
                  <a:gd name="T43" fmla="*/ 115 h 753"/>
                  <a:gd name="T44" fmla="*/ 633 w 753"/>
                  <a:gd name="T45" fmla="*/ 210 h 753"/>
                  <a:gd name="T46" fmla="*/ 484 w 753"/>
                  <a:gd name="T47" fmla="*/ 167 h 753"/>
                  <a:gd name="T48" fmla="*/ 255 w 753"/>
                  <a:gd name="T49" fmla="*/ 328 h 753"/>
                  <a:gd name="T50" fmla="*/ 500 w 753"/>
                  <a:gd name="T51" fmla="*/ 377 h 753"/>
                  <a:gd name="T52" fmla="*/ 352 w 753"/>
                  <a:gd name="T53" fmla="*/ 503 h 753"/>
                  <a:gd name="T54" fmla="*/ 151 w 753"/>
                  <a:gd name="T55" fmla="*/ 283 h 753"/>
                  <a:gd name="T56" fmla="*/ 269 w 753"/>
                  <a:gd name="T57" fmla="*/ 307 h 753"/>
                  <a:gd name="T58" fmla="*/ 252 w 753"/>
                  <a:gd name="T59" fmla="*/ 403 h 753"/>
                  <a:gd name="T60" fmla="*/ 196 w 753"/>
                  <a:gd name="T61" fmla="*/ 399 h 753"/>
                  <a:gd name="T62" fmla="*/ 347 w 753"/>
                  <a:gd name="T63" fmla="*/ 238 h 753"/>
                  <a:gd name="T64" fmla="*/ 493 w 753"/>
                  <a:gd name="T65" fmla="*/ 262 h 753"/>
                  <a:gd name="T66" fmla="*/ 453 w 753"/>
                  <a:gd name="T67" fmla="*/ 498 h 753"/>
                  <a:gd name="T68" fmla="*/ 564 w 753"/>
                  <a:gd name="T69" fmla="*/ 481 h 753"/>
                  <a:gd name="T70" fmla="*/ 503 w 753"/>
                  <a:gd name="T71" fmla="*/ 370 h 753"/>
                  <a:gd name="T72" fmla="*/ 583 w 753"/>
                  <a:gd name="T73" fmla="*/ 318 h 753"/>
                  <a:gd name="T74" fmla="*/ 406 w 753"/>
                  <a:gd name="T75" fmla="*/ 231 h 753"/>
                  <a:gd name="T76" fmla="*/ 342 w 753"/>
                  <a:gd name="T77" fmla="*/ 42 h 753"/>
                  <a:gd name="T78" fmla="*/ 456 w 753"/>
                  <a:gd name="T79" fmla="*/ 111 h 753"/>
                  <a:gd name="T80" fmla="*/ 278 w 753"/>
                  <a:gd name="T81" fmla="*/ 170 h 753"/>
                  <a:gd name="T82" fmla="*/ 274 w 753"/>
                  <a:gd name="T83" fmla="*/ 191 h 753"/>
                  <a:gd name="T84" fmla="*/ 127 w 753"/>
                  <a:gd name="T85" fmla="*/ 130 h 753"/>
                  <a:gd name="T86" fmla="*/ 276 w 753"/>
                  <a:gd name="T87" fmla="*/ 148 h 753"/>
                  <a:gd name="T88" fmla="*/ 108 w 753"/>
                  <a:gd name="T89" fmla="*/ 455 h 753"/>
                  <a:gd name="T90" fmla="*/ 42 w 753"/>
                  <a:gd name="T91" fmla="*/ 342 h 753"/>
                  <a:gd name="T92" fmla="*/ 193 w 753"/>
                  <a:gd name="T93" fmla="*/ 396 h 753"/>
                  <a:gd name="T94" fmla="*/ 167 w 753"/>
                  <a:gd name="T95" fmla="*/ 640 h 753"/>
                  <a:gd name="T96" fmla="*/ 120 w 753"/>
                  <a:gd name="T97" fmla="*/ 545 h 753"/>
                  <a:gd name="T98" fmla="*/ 271 w 753"/>
                  <a:gd name="T99" fmla="*/ 588 h 753"/>
                  <a:gd name="T100" fmla="*/ 354 w 753"/>
                  <a:gd name="T101" fmla="*/ 557 h 753"/>
                  <a:gd name="T102" fmla="*/ 394 w 753"/>
                  <a:gd name="T103" fmla="*/ 725 h 753"/>
                  <a:gd name="T104" fmla="*/ 285 w 753"/>
                  <a:gd name="T105" fmla="*/ 611 h 753"/>
                  <a:gd name="T106" fmla="*/ 453 w 753"/>
                  <a:gd name="T107" fmla="*/ 595 h 753"/>
                  <a:gd name="T108" fmla="*/ 621 w 753"/>
                  <a:gd name="T109" fmla="*/ 507 h 753"/>
                  <a:gd name="T110" fmla="*/ 611 w 753"/>
                  <a:gd name="T111" fmla="*/ 635 h 753"/>
                  <a:gd name="T112" fmla="*/ 486 w 753"/>
                  <a:gd name="T113" fmla="*/ 566 h 753"/>
                  <a:gd name="T114" fmla="*/ 713 w 753"/>
                  <a:gd name="T115" fmla="*/ 411 h 753"/>
                  <a:gd name="T116" fmla="*/ 562 w 753"/>
                  <a:gd name="T117" fmla="*/ 359 h 753"/>
                  <a:gd name="T118" fmla="*/ 725 w 753"/>
                  <a:gd name="T119" fmla="*/ 361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3" h="753">
                    <a:moveTo>
                      <a:pt x="753" y="375"/>
                    </a:moveTo>
                    <a:lnTo>
                      <a:pt x="753" y="368"/>
                    </a:lnTo>
                    <a:lnTo>
                      <a:pt x="751" y="359"/>
                    </a:lnTo>
                    <a:lnTo>
                      <a:pt x="748" y="351"/>
                    </a:lnTo>
                    <a:lnTo>
                      <a:pt x="744" y="347"/>
                    </a:lnTo>
                    <a:lnTo>
                      <a:pt x="739" y="340"/>
                    </a:lnTo>
                    <a:lnTo>
                      <a:pt x="734" y="335"/>
                    </a:lnTo>
                    <a:lnTo>
                      <a:pt x="730" y="328"/>
                    </a:lnTo>
                    <a:lnTo>
                      <a:pt x="722" y="323"/>
                    </a:lnTo>
                    <a:lnTo>
                      <a:pt x="713" y="316"/>
                    </a:lnTo>
                    <a:lnTo>
                      <a:pt x="701" y="309"/>
                    </a:lnTo>
                    <a:lnTo>
                      <a:pt x="689" y="302"/>
                    </a:lnTo>
                    <a:lnTo>
                      <a:pt x="675" y="297"/>
                    </a:lnTo>
                    <a:lnTo>
                      <a:pt x="659" y="290"/>
                    </a:lnTo>
                    <a:lnTo>
                      <a:pt x="642" y="285"/>
                    </a:lnTo>
                    <a:lnTo>
                      <a:pt x="630" y="283"/>
                    </a:lnTo>
                    <a:lnTo>
                      <a:pt x="616" y="278"/>
                    </a:lnTo>
                    <a:lnTo>
                      <a:pt x="623" y="266"/>
                    </a:lnTo>
                    <a:lnTo>
                      <a:pt x="630" y="255"/>
                    </a:lnTo>
                    <a:lnTo>
                      <a:pt x="637" y="241"/>
                    </a:lnTo>
                    <a:lnTo>
                      <a:pt x="642" y="229"/>
                    </a:lnTo>
                    <a:lnTo>
                      <a:pt x="647" y="217"/>
                    </a:lnTo>
                    <a:lnTo>
                      <a:pt x="652" y="205"/>
                    </a:lnTo>
                    <a:lnTo>
                      <a:pt x="654" y="193"/>
                    </a:lnTo>
                    <a:lnTo>
                      <a:pt x="659" y="181"/>
                    </a:lnTo>
                    <a:lnTo>
                      <a:pt x="659" y="172"/>
                    </a:lnTo>
                    <a:lnTo>
                      <a:pt x="661" y="163"/>
                    </a:lnTo>
                    <a:lnTo>
                      <a:pt x="661" y="156"/>
                    </a:lnTo>
                    <a:lnTo>
                      <a:pt x="659" y="148"/>
                    </a:lnTo>
                    <a:lnTo>
                      <a:pt x="659" y="141"/>
                    </a:lnTo>
                    <a:lnTo>
                      <a:pt x="656" y="134"/>
                    </a:lnTo>
                    <a:lnTo>
                      <a:pt x="654" y="127"/>
                    </a:lnTo>
                    <a:lnTo>
                      <a:pt x="649" y="120"/>
                    </a:lnTo>
                    <a:lnTo>
                      <a:pt x="644" y="113"/>
                    </a:lnTo>
                    <a:lnTo>
                      <a:pt x="647" y="113"/>
                    </a:lnTo>
                    <a:lnTo>
                      <a:pt x="644" y="113"/>
                    </a:lnTo>
                    <a:lnTo>
                      <a:pt x="644" y="111"/>
                    </a:lnTo>
                    <a:lnTo>
                      <a:pt x="642" y="111"/>
                    </a:lnTo>
                    <a:lnTo>
                      <a:pt x="642" y="111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35" y="104"/>
                    </a:lnTo>
                    <a:lnTo>
                      <a:pt x="628" y="101"/>
                    </a:lnTo>
                    <a:lnTo>
                      <a:pt x="621" y="96"/>
                    </a:lnTo>
                    <a:lnTo>
                      <a:pt x="614" y="96"/>
                    </a:lnTo>
                    <a:lnTo>
                      <a:pt x="607" y="94"/>
                    </a:lnTo>
                    <a:lnTo>
                      <a:pt x="600" y="94"/>
                    </a:lnTo>
                    <a:lnTo>
                      <a:pt x="590" y="94"/>
                    </a:lnTo>
                    <a:lnTo>
                      <a:pt x="583" y="94"/>
                    </a:lnTo>
                    <a:lnTo>
                      <a:pt x="574" y="96"/>
                    </a:lnTo>
                    <a:lnTo>
                      <a:pt x="562" y="99"/>
                    </a:lnTo>
                    <a:lnTo>
                      <a:pt x="550" y="104"/>
                    </a:lnTo>
                    <a:lnTo>
                      <a:pt x="538" y="108"/>
                    </a:lnTo>
                    <a:lnTo>
                      <a:pt x="526" y="111"/>
                    </a:lnTo>
                    <a:lnTo>
                      <a:pt x="512" y="118"/>
                    </a:lnTo>
                    <a:lnTo>
                      <a:pt x="500" y="125"/>
                    </a:lnTo>
                    <a:lnTo>
                      <a:pt x="489" y="130"/>
                    </a:lnTo>
                    <a:lnTo>
                      <a:pt x="477" y="137"/>
                    </a:lnTo>
                    <a:lnTo>
                      <a:pt x="472" y="125"/>
                    </a:lnTo>
                    <a:lnTo>
                      <a:pt x="470" y="111"/>
                    </a:lnTo>
                    <a:lnTo>
                      <a:pt x="463" y="94"/>
                    </a:lnTo>
                    <a:lnTo>
                      <a:pt x="458" y="80"/>
                    </a:lnTo>
                    <a:lnTo>
                      <a:pt x="451" y="66"/>
                    </a:lnTo>
                    <a:lnTo>
                      <a:pt x="446" y="54"/>
                    </a:lnTo>
                    <a:lnTo>
                      <a:pt x="439" y="42"/>
                    </a:lnTo>
                    <a:lnTo>
                      <a:pt x="432" y="30"/>
                    </a:lnTo>
                    <a:lnTo>
                      <a:pt x="425" y="26"/>
                    </a:lnTo>
                    <a:lnTo>
                      <a:pt x="420" y="21"/>
                    </a:lnTo>
                    <a:lnTo>
                      <a:pt x="415" y="16"/>
                    </a:lnTo>
                    <a:lnTo>
                      <a:pt x="408" y="11"/>
                    </a:lnTo>
                    <a:lnTo>
                      <a:pt x="401" y="7"/>
                    </a:lnTo>
                    <a:lnTo>
                      <a:pt x="396" y="4"/>
                    </a:lnTo>
                    <a:lnTo>
                      <a:pt x="387" y="2"/>
                    </a:lnTo>
                    <a:lnTo>
                      <a:pt x="380" y="0"/>
                    </a:lnTo>
                    <a:lnTo>
                      <a:pt x="373" y="0"/>
                    </a:lnTo>
                    <a:lnTo>
                      <a:pt x="366" y="2"/>
                    </a:lnTo>
                    <a:lnTo>
                      <a:pt x="359" y="4"/>
                    </a:lnTo>
                    <a:lnTo>
                      <a:pt x="352" y="7"/>
                    </a:lnTo>
                    <a:lnTo>
                      <a:pt x="344" y="11"/>
                    </a:lnTo>
                    <a:lnTo>
                      <a:pt x="340" y="16"/>
                    </a:lnTo>
                    <a:lnTo>
                      <a:pt x="333" y="21"/>
                    </a:lnTo>
                    <a:lnTo>
                      <a:pt x="328" y="26"/>
                    </a:lnTo>
                    <a:lnTo>
                      <a:pt x="323" y="30"/>
                    </a:lnTo>
                    <a:lnTo>
                      <a:pt x="316" y="42"/>
                    </a:lnTo>
                    <a:lnTo>
                      <a:pt x="309" y="54"/>
                    </a:lnTo>
                    <a:lnTo>
                      <a:pt x="302" y="66"/>
                    </a:lnTo>
                    <a:lnTo>
                      <a:pt x="297" y="80"/>
                    </a:lnTo>
                    <a:lnTo>
                      <a:pt x="290" y="94"/>
                    </a:lnTo>
                    <a:lnTo>
                      <a:pt x="285" y="111"/>
                    </a:lnTo>
                    <a:lnTo>
                      <a:pt x="281" y="125"/>
                    </a:lnTo>
                    <a:lnTo>
                      <a:pt x="278" y="137"/>
                    </a:lnTo>
                    <a:lnTo>
                      <a:pt x="267" y="130"/>
                    </a:lnTo>
                    <a:lnTo>
                      <a:pt x="255" y="125"/>
                    </a:lnTo>
                    <a:lnTo>
                      <a:pt x="241" y="118"/>
                    </a:lnTo>
                    <a:lnTo>
                      <a:pt x="229" y="111"/>
                    </a:lnTo>
                    <a:lnTo>
                      <a:pt x="215" y="108"/>
                    </a:lnTo>
                    <a:lnTo>
                      <a:pt x="203" y="104"/>
                    </a:lnTo>
                    <a:lnTo>
                      <a:pt x="193" y="99"/>
                    </a:lnTo>
                    <a:lnTo>
                      <a:pt x="181" y="96"/>
                    </a:lnTo>
                    <a:lnTo>
                      <a:pt x="170" y="94"/>
                    </a:lnTo>
                    <a:lnTo>
                      <a:pt x="163" y="94"/>
                    </a:lnTo>
                    <a:lnTo>
                      <a:pt x="156" y="94"/>
                    </a:lnTo>
                    <a:lnTo>
                      <a:pt x="148" y="94"/>
                    </a:lnTo>
                    <a:lnTo>
                      <a:pt x="141" y="96"/>
                    </a:lnTo>
                    <a:lnTo>
                      <a:pt x="132" y="96"/>
                    </a:lnTo>
                    <a:lnTo>
                      <a:pt x="127" y="101"/>
                    </a:lnTo>
                    <a:lnTo>
                      <a:pt x="120" y="104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4" y="120"/>
                    </a:lnTo>
                    <a:lnTo>
                      <a:pt x="101" y="127"/>
                    </a:lnTo>
                    <a:lnTo>
                      <a:pt x="99" y="134"/>
                    </a:lnTo>
                    <a:lnTo>
                      <a:pt x="96" y="141"/>
                    </a:lnTo>
                    <a:lnTo>
                      <a:pt x="94" y="148"/>
                    </a:lnTo>
                    <a:lnTo>
                      <a:pt x="94" y="156"/>
                    </a:lnTo>
                    <a:lnTo>
                      <a:pt x="94" y="163"/>
                    </a:lnTo>
                    <a:lnTo>
                      <a:pt x="94" y="172"/>
                    </a:lnTo>
                    <a:lnTo>
                      <a:pt x="96" y="181"/>
                    </a:lnTo>
                    <a:lnTo>
                      <a:pt x="99" y="193"/>
                    </a:lnTo>
                    <a:lnTo>
                      <a:pt x="101" y="205"/>
                    </a:lnTo>
                    <a:lnTo>
                      <a:pt x="106" y="217"/>
                    </a:lnTo>
                    <a:lnTo>
                      <a:pt x="111" y="229"/>
                    </a:lnTo>
                    <a:lnTo>
                      <a:pt x="118" y="241"/>
                    </a:lnTo>
                    <a:lnTo>
                      <a:pt x="125" y="255"/>
                    </a:lnTo>
                    <a:lnTo>
                      <a:pt x="130" y="266"/>
                    </a:lnTo>
                    <a:lnTo>
                      <a:pt x="137" y="278"/>
                    </a:lnTo>
                    <a:lnTo>
                      <a:pt x="125" y="283"/>
                    </a:lnTo>
                    <a:lnTo>
                      <a:pt x="111" y="285"/>
                    </a:lnTo>
                    <a:lnTo>
                      <a:pt x="94" y="290"/>
                    </a:lnTo>
                    <a:lnTo>
                      <a:pt x="80" y="297"/>
                    </a:lnTo>
                    <a:lnTo>
                      <a:pt x="66" y="302"/>
                    </a:lnTo>
                    <a:lnTo>
                      <a:pt x="54" y="309"/>
                    </a:lnTo>
                    <a:lnTo>
                      <a:pt x="42" y="316"/>
                    </a:lnTo>
                    <a:lnTo>
                      <a:pt x="30" y="323"/>
                    </a:lnTo>
                    <a:lnTo>
                      <a:pt x="26" y="328"/>
                    </a:lnTo>
                    <a:lnTo>
                      <a:pt x="21" y="335"/>
                    </a:lnTo>
                    <a:lnTo>
                      <a:pt x="14" y="340"/>
                    </a:lnTo>
                    <a:lnTo>
                      <a:pt x="11" y="347"/>
                    </a:lnTo>
                    <a:lnTo>
                      <a:pt x="7" y="351"/>
                    </a:lnTo>
                    <a:lnTo>
                      <a:pt x="4" y="359"/>
                    </a:lnTo>
                    <a:lnTo>
                      <a:pt x="2" y="368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2" y="389"/>
                    </a:lnTo>
                    <a:lnTo>
                      <a:pt x="4" y="396"/>
                    </a:lnTo>
                    <a:lnTo>
                      <a:pt x="7" y="403"/>
                    </a:lnTo>
                    <a:lnTo>
                      <a:pt x="11" y="408"/>
                    </a:lnTo>
                    <a:lnTo>
                      <a:pt x="14" y="415"/>
                    </a:lnTo>
                    <a:lnTo>
                      <a:pt x="21" y="420"/>
                    </a:lnTo>
                    <a:lnTo>
                      <a:pt x="26" y="427"/>
                    </a:lnTo>
                    <a:lnTo>
                      <a:pt x="30" y="432"/>
                    </a:lnTo>
                    <a:lnTo>
                      <a:pt x="42" y="439"/>
                    </a:lnTo>
                    <a:lnTo>
                      <a:pt x="54" y="446"/>
                    </a:lnTo>
                    <a:lnTo>
                      <a:pt x="66" y="453"/>
                    </a:lnTo>
                    <a:lnTo>
                      <a:pt x="80" y="458"/>
                    </a:lnTo>
                    <a:lnTo>
                      <a:pt x="94" y="465"/>
                    </a:lnTo>
                    <a:lnTo>
                      <a:pt x="111" y="470"/>
                    </a:lnTo>
                    <a:lnTo>
                      <a:pt x="125" y="474"/>
                    </a:lnTo>
                    <a:lnTo>
                      <a:pt x="137" y="477"/>
                    </a:lnTo>
                    <a:lnTo>
                      <a:pt x="130" y="488"/>
                    </a:lnTo>
                    <a:lnTo>
                      <a:pt x="125" y="500"/>
                    </a:lnTo>
                    <a:lnTo>
                      <a:pt x="118" y="514"/>
                    </a:lnTo>
                    <a:lnTo>
                      <a:pt x="111" y="526"/>
                    </a:lnTo>
                    <a:lnTo>
                      <a:pt x="106" y="538"/>
                    </a:lnTo>
                    <a:lnTo>
                      <a:pt x="101" y="550"/>
                    </a:lnTo>
                    <a:lnTo>
                      <a:pt x="99" y="562"/>
                    </a:lnTo>
                    <a:lnTo>
                      <a:pt x="96" y="573"/>
                    </a:lnTo>
                    <a:lnTo>
                      <a:pt x="94" y="583"/>
                    </a:lnTo>
                    <a:lnTo>
                      <a:pt x="94" y="592"/>
                    </a:lnTo>
                    <a:lnTo>
                      <a:pt x="94" y="599"/>
                    </a:lnTo>
                    <a:lnTo>
                      <a:pt x="94" y="606"/>
                    </a:lnTo>
                    <a:lnTo>
                      <a:pt x="96" y="614"/>
                    </a:lnTo>
                    <a:lnTo>
                      <a:pt x="99" y="621"/>
                    </a:lnTo>
                    <a:lnTo>
                      <a:pt x="101" y="628"/>
                    </a:lnTo>
                    <a:lnTo>
                      <a:pt x="104" y="635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11" y="642"/>
                    </a:lnTo>
                    <a:lnTo>
                      <a:pt x="111" y="644"/>
                    </a:lnTo>
                    <a:lnTo>
                      <a:pt x="113" y="644"/>
                    </a:lnTo>
                    <a:lnTo>
                      <a:pt x="113" y="647"/>
                    </a:lnTo>
                    <a:lnTo>
                      <a:pt x="120" y="651"/>
                    </a:lnTo>
                    <a:lnTo>
                      <a:pt x="127" y="654"/>
                    </a:lnTo>
                    <a:lnTo>
                      <a:pt x="132" y="656"/>
                    </a:lnTo>
                    <a:lnTo>
                      <a:pt x="141" y="658"/>
                    </a:lnTo>
                    <a:lnTo>
                      <a:pt x="148" y="661"/>
                    </a:lnTo>
                    <a:lnTo>
                      <a:pt x="156" y="661"/>
                    </a:lnTo>
                    <a:lnTo>
                      <a:pt x="163" y="661"/>
                    </a:lnTo>
                    <a:lnTo>
                      <a:pt x="170" y="661"/>
                    </a:lnTo>
                    <a:lnTo>
                      <a:pt x="181" y="658"/>
                    </a:lnTo>
                    <a:lnTo>
                      <a:pt x="193" y="656"/>
                    </a:lnTo>
                    <a:lnTo>
                      <a:pt x="203" y="651"/>
                    </a:lnTo>
                    <a:lnTo>
                      <a:pt x="215" y="649"/>
                    </a:lnTo>
                    <a:lnTo>
                      <a:pt x="229" y="642"/>
                    </a:lnTo>
                    <a:lnTo>
                      <a:pt x="241" y="637"/>
                    </a:lnTo>
                    <a:lnTo>
                      <a:pt x="255" y="630"/>
                    </a:lnTo>
                    <a:lnTo>
                      <a:pt x="267" y="623"/>
                    </a:lnTo>
                    <a:lnTo>
                      <a:pt x="278" y="618"/>
                    </a:lnTo>
                    <a:lnTo>
                      <a:pt x="281" y="630"/>
                    </a:lnTo>
                    <a:lnTo>
                      <a:pt x="285" y="644"/>
                    </a:lnTo>
                    <a:lnTo>
                      <a:pt x="290" y="661"/>
                    </a:lnTo>
                    <a:lnTo>
                      <a:pt x="297" y="675"/>
                    </a:lnTo>
                    <a:lnTo>
                      <a:pt x="302" y="689"/>
                    </a:lnTo>
                    <a:lnTo>
                      <a:pt x="309" y="701"/>
                    </a:lnTo>
                    <a:lnTo>
                      <a:pt x="316" y="713"/>
                    </a:lnTo>
                    <a:lnTo>
                      <a:pt x="323" y="722"/>
                    </a:lnTo>
                    <a:lnTo>
                      <a:pt x="328" y="729"/>
                    </a:lnTo>
                    <a:lnTo>
                      <a:pt x="333" y="734"/>
                    </a:lnTo>
                    <a:lnTo>
                      <a:pt x="340" y="739"/>
                    </a:lnTo>
                    <a:lnTo>
                      <a:pt x="344" y="743"/>
                    </a:lnTo>
                    <a:lnTo>
                      <a:pt x="352" y="748"/>
                    </a:lnTo>
                    <a:lnTo>
                      <a:pt x="359" y="751"/>
                    </a:lnTo>
                    <a:lnTo>
                      <a:pt x="366" y="753"/>
                    </a:lnTo>
                    <a:lnTo>
                      <a:pt x="373" y="753"/>
                    </a:lnTo>
                    <a:lnTo>
                      <a:pt x="380" y="753"/>
                    </a:lnTo>
                    <a:lnTo>
                      <a:pt x="387" y="753"/>
                    </a:lnTo>
                    <a:lnTo>
                      <a:pt x="396" y="751"/>
                    </a:lnTo>
                    <a:lnTo>
                      <a:pt x="401" y="748"/>
                    </a:lnTo>
                    <a:lnTo>
                      <a:pt x="408" y="743"/>
                    </a:lnTo>
                    <a:lnTo>
                      <a:pt x="415" y="739"/>
                    </a:lnTo>
                    <a:lnTo>
                      <a:pt x="420" y="734"/>
                    </a:lnTo>
                    <a:lnTo>
                      <a:pt x="425" y="729"/>
                    </a:lnTo>
                    <a:lnTo>
                      <a:pt x="432" y="722"/>
                    </a:lnTo>
                    <a:lnTo>
                      <a:pt x="439" y="713"/>
                    </a:lnTo>
                    <a:lnTo>
                      <a:pt x="446" y="701"/>
                    </a:lnTo>
                    <a:lnTo>
                      <a:pt x="451" y="689"/>
                    </a:lnTo>
                    <a:lnTo>
                      <a:pt x="458" y="675"/>
                    </a:lnTo>
                    <a:lnTo>
                      <a:pt x="463" y="661"/>
                    </a:lnTo>
                    <a:lnTo>
                      <a:pt x="470" y="644"/>
                    </a:lnTo>
                    <a:lnTo>
                      <a:pt x="472" y="630"/>
                    </a:lnTo>
                    <a:lnTo>
                      <a:pt x="477" y="618"/>
                    </a:lnTo>
                    <a:lnTo>
                      <a:pt x="489" y="623"/>
                    </a:lnTo>
                    <a:lnTo>
                      <a:pt x="500" y="630"/>
                    </a:lnTo>
                    <a:lnTo>
                      <a:pt x="512" y="637"/>
                    </a:lnTo>
                    <a:lnTo>
                      <a:pt x="526" y="642"/>
                    </a:lnTo>
                    <a:lnTo>
                      <a:pt x="538" y="649"/>
                    </a:lnTo>
                    <a:lnTo>
                      <a:pt x="550" y="651"/>
                    </a:lnTo>
                    <a:lnTo>
                      <a:pt x="562" y="656"/>
                    </a:lnTo>
                    <a:lnTo>
                      <a:pt x="574" y="658"/>
                    </a:lnTo>
                    <a:lnTo>
                      <a:pt x="583" y="661"/>
                    </a:lnTo>
                    <a:lnTo>
                      <a:pt x="590" y="661"/>
                    </a:lnTo>
                    <a:lnTo>
                      <a:pt x="600" y="661"/>
                    </a:lnTo>
                    <a:lnTo>
                      <a:pt x="607" y="661"/>
                    </a:lnTo>
                    <a:lnTo>
                      <a:pt x="614" y="658"/>
                    </a:lnTo>
                    <a:lnTo>
                      <a:pt x="621" y="656"/>
                    </a:lnTo>
                    <a:lnTo>
                      <a:pt x="628" y="654"/>
                    </a:lnTo>
                    <a:lnTo>
                      <a:pt x="635" y="651"/>
                    </a:lnTo>
                    <a:lnTo>
                      <a:pt x="640" y="647"/>
                    </a:lnTo>
                    <a:lnTo>
                      <a:pt x="642" y="644"/>
                    </a:lnTo>
                    <a:lnTo>
                      <a:pt x="642" y="644"/>
                    </a:lnTo>
                    <a:lnTo>
                      <a:pt x="644" y="642"/>
                    </a:lnTo>
                    <a:lnTo>
                      <a:pt x="644" y="642"/>
                    </a:lnTo>
                    <a:lnTo>
                      <a:pt x="647" y="642"/>
                    </a:lnTo>
                    <a:lnTo>
                      <a:pt x="644" y="642"/>
                    </a:lnTo>
                    <a:lnTo>
                      <a:pt x="649" y="635"/>
                    </a:lnTo>
                    <a:lnTo>
                      <a:pt x="654" y="628"/>
                    </a:lnTo>
                    <a:lnTo>
                      <a:pt x="656" y="621"/>
                    </a:lnTo>
                    <a:lnTo>
                      <a:pt x="659" y="614"/>
                    </a:lnTo>
                    <a:lnTo>
                      <a:pt x="659" y="606"/>
                    </a:lnTo>
                    <a:lnTo>
                      <a:pt x="661" y="599"/>
                    </a:lnTo>
                    <a:lnTo>
                      <a:pt x="661" y="592"/>
                    </a:lnTo>
                    <a:lnTo>
                      <a:pt x="659" y="583"/>
                    </a:lnTo>
                    <a:lnTo>
                      <a:pt x="659" y="573"/>
                    </a:lnTo>
                    <a:lnTo>
                      <a:pt x="654" y="562"/>
                    </a:lnTo>
                    <a:lnTo>
                      <a:pt x="652" y="550"/>
                    </a:lnTo>
                    <a:lnTo>
                      <a:pt x="647" y="538"/>
                    </a:lnTo>
                    <a:lnTo>
                      <a:pt x="642" y="526"/>
                    </a:lnTo>
                    <a:lnTo>
                      <a:pt x="637" y="514"/>
                    </a:lnTo>
                    <a:lnTo>
                      <a:pt x="630" y="500"/>
                    </a:lnTo>
                    <a:lnTo>
                      <a:pt x="623" y="488"/>
                    </a:lnTo>
                    <a:lnTo>
                      <a:pt x="616" y="477"/>
                    </a:lnTo>
                    <a:lnTo>
                      <a:pt x="630" y="474"/>
                    </a:lnTo>
                    <a:lnTo>
                      <a:pt x="642" y="470"/>
                    </a:lnTo>
                    <a:lnTo>
                      <a:pt x="659" y="465"/>
                    </a:lnTo>
                    <a:lnTo>
                      <a:pt x="675" y="458"/>
                    </a:lnTo>
                    <a:lnTo>
                      <a:pt x="689" y="453"/>
                    </a:lnTo>
                    <a:lnTo>
                      <a:pt x="701" y="446"/>
                    </a:lnTo>
                    <a:lnTo>
                      <a:pt x="713" y="439"/>
                    </a:lnTo>
                    <a:lnTo>
                      <a:pt x="722" y="432"/>
                    </a:lnTo>
                    <a:lnTo>
                      <a:pt x="730" y="427"/>
                    </a:lnTo>
                    <a:lnTo>
                      <a:pt x="734" y="420"/>
                    </a:lnTo>
                    <a:lnTo>
                      <a:pt x="739" y="415"/>
                    </a:lnTo>
                    <a:lnTo>
                      <a:pt x="744" y="408"/>
                    </a:lnTo>
                    <a:lnTo>
                      <a:pt x="748" y="403"/>
                    </a:lnTo>
                    <a:lnTo>
                      <a:pt x="751" y="396"/>
                    </a:lnTo>
                    <a:lnTo>
                      <a:pt x="753" y="389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75"/>
                    </a:lnTo>
                    <a:lnTo>
                      <a:pt x="753" y="375"/>
                    </a:lnTo>
                    <a:close/>
                    <a:moveTo>
                      <a:pt x="493" y="139"/>
                    </a:moveTo>
                    <a:lnTo>
                      <a:pt x="507" y="134"/>
                    </a:lnTo>
                    <a:lnTo>
                      <a:pt x="519" y="130"/>
                    </a:lnTo>
                    <a:lnTo>
                      <a:pt x="531" y="125"/>
                    </a:lnTo>
                    <a:lnTo>
                      <a:pt x="543" y="120"/>
                    </a:lnTo>
                    <a:lnTo>
                      <a:pt x="555" y="118"/>
                    </a:lnTo>
                    <a:lnTo>
                      <a:pt x="567" y="115"/>
                    </a:lnTo>
                    <a:lnTo>
                      <a:pt x="578" y="115"/>
                    </a:lnTo>
                    <a:lnTo>
                      <a:pt x="588" y="115"/>
                    </a:lnTo>
                    <a:lnTo>
                      <a:pt x="597" y="115"/>
                    </a:lnTo>
                    <a:lnTo>
                      <a:pt x="604" y="118"/>
                    </a:lnTo>
                    <a:lnTo>
                      <a:pt x="611" y="120"/>
                    </a:lnTo>
                    <a:lnTo>
                      <a:pt x="618" y="125"/>
                    </a:lnTo>
                    <a:lnTo>
                      <a:pt x="626" y="130"/>
                    </a:lnTo>
                    <a:lnTo>
                      <a:pt x="630" y="134"/>
                    </a:lnTo>
                    <a:lnTo>
                      <a:pt x="633" y="141"/>
                    </a:lnTo>
                    <a:lnTo>
                      <a:pt x="637" y="151"/>
                    </a:lnTo>
                    <a:lnTo>
                      <a:pt x="637" y="158"/>
                    </a:lnTo>
                    <a:lnTo>
                      <a:pt x="640" y="167"/>
                    </a:lnTo>
                    <a:lnTo>
                      <a:pt x="640" y="177"/>
                    </a:lnTo>
                    <a:lnTo>
                      <a:pt x="637" y="189"/>
                    </a:lnTo>
                    <a:lnTo>
                      <a:pt x="635" y="198"/>
                    </a:lnTo>
                    <a:lnTo>
                      <a:pt x="633" y="210"/>
                    </a:lnTo>
                    <a:lnTo>
                      <a:pt x="630" y="222"/>
                    </a:lnTo>
                    <a:lnTo>
                      <a:pt x="626" y="236"/>
                    </a:lnTo>
                    <a:lnTo>
                      <a:pt x="621" y="248"/>
                    </a:lnTo>
                    <a:lnTo>
                      <a:pt x="614" y="262"/>
                    </a:lnTo>
                    <a:lnTo>
                      <a:pt x="607" y="276"/>
                    </a:lnTo>
                    <a:lnTo>
                      <a:pt x="588" y="271"/>
                    </a:lnTo>
                    <a:lnTo>
                      <a:pt x="567" y="266"/>
                    </a:lnTo>
                    <a:lnTo>
                      <a:pt x="543" y="264"/>
                    </a:lnTo>
                    <a:lnTo>
                      <a:pt x="522" y="259"/>
                    </a:lnTo>
                    <a:lnTo>
                      <a:pt x="496" y="257"/>
                    </a:lnTo>
                    <a:lnTo>
                      <a:pt x="493" y="233"/>
                    </a:lnTo>
                    <a:lnTo>
                      <a:pt x="491" y="212"/>
                    </a:lnTo>
                    <a:lnTo>
                      <a:pt x="486" y="189"/>
                    </a:lnTo>
                    <a:lnTo>
                      <a:pt x="484" y="167"/>
                    </a:lnTo>
                    <a:lnTo>
                      <a:pt x="479" y="148"/>
                    </a:lnTo>
                    <a:lnTo>
                      <a:pt x="493" y="139"/>
                    </a:lnTo>
                    <a:close/>
                    <a:moveTo>
                      <a:pt x="404" y="500"/>
                    </a:moveTo>
                    <a:lnTo>
                      <a:pt x="378" y="500"/>
                    </a:lnTo>
                    <a:lnTo>
                      <a:pt x="352" y="500"/>
                    </a:lnTo>
                    <a:lnTo>
                      <a:pt x="326" y="498"/>
                    </a:lnTo>
                    <a:lnTo>
                      <a:pt x="309" y="481"/>
                    </a:lnTo>
                    <a:lnTo>
                      <a:pt x="290" y="465"/>
                    </a:lnTo>
                    <a:lnTo>
                      <a:pt x="274" y="446"/>
                    </a:lnTo>
                    <a:lnTo>
                      <a:pt x="255" y="427"/>
                    </a:lnTo>
                    <a:lnTo>
                      <a:pt x="255" y="403"/>
                    </a:lnTo>
                    <a:lnTo>
                      <a:pt x="255" y="377"/>
                    </a:lnTo>
                    <a:lnTo>
                      <a:pt x="255" y="351"/>
                    </a:lnTo>
                    <a:lnTo>
                      <a:pt x="255" y="328"/>
                    </a:lnTo>
                    <a:lnTo>
                      <a:pt x="274" y="309"/>
                    </a:lnTo>
                    <a:lnTo>
                      <a:pt x="290" y="290"/>
                    </a:lnTo>
                    <a:lnTo>
                      <a:pt x="309" y="274"/>
                    </a:lnTo>
                    <a:lnTo>
                      <a:pt x="326" y="257"/>
                    </a:lnTo>
                    <a:lnTo>
                      <a:pt x="352" y="255"/>
                    </a:lnTo>
                    <a:lnTo>
                      <a:pt x="378" y="255"/>
                    </a:lnTo>
                    <a:lnTo>
                      <a:pt x="404" y="255"/>
                    </a:lnTo>
                    <a:lnTo>
                      <a:pt x="427" y="257"/>
                    </a:lnTo>
                    <a:lnTo>
                      <a:pt x="446" y="274"/>
                    </a:lnTo>
                    <a:lnTo>
                      <a:pt x="463" y="290"/>
                    </a:lnTo>
                    <a:lnTo>
                      <a:pt x="481" y="309"/>
                    </a:lnTo>
                    <a:lnTo>
                      <a:pt x="498" y="328"/>
                    </a:lnTo>
                    <a:lnTo>
                      <a:pt x="498" y="351"/>
                    </a:lnTo>
                    <a:lnTo>
                      <a:pt x="500" y="377"/>
                    </a:lnTo>
                    <a:lnTo>
                      <a:pt x="498" y="403"/>
                    </a:lnTo>
                    <a:lnTo>
                      <a:pt x="498" y="427"/>
                    </a:lnTo>
                    <a:lnTo>
                      <a:pt x="481" y="446"/>
                    </a:lnTo>
                    <a:lnTo>
                      <a:pt x="463" y="465"/>
                    </a:lnTo>
                    <a:lnTo>
                      <a:pt x="446" y="481"/>
                    </a:lnTo>
                    <a:lnTo>
                      <a:pt x="427" y="498"/>
                    </a:lnTo>
                    <a:lnTo>
                      <a:pt x="404" y="500"/>
                    </a:lnTo>
                    <a:close/>
                    <a:moveTo>
                      <a:pt x="422" y="503"/>
                    </a:moveTo>
                    <a:lnTo>
                      <a:pt x="408" y="517"/>
                    </a:lnTo>
                    <a:lnTo>
                      <a:pt x="392" y="529"/>
                    </a:lnTo>
                    <a:lnTo>
                      <a:pt x="378" y="540"/>
                    </a:lnTo>
                    <a:lnTo>
                      <a:pt x="354" y="521"/>
                    </a:lnTo>
                    <a:lnTo>
                      <a:pt x="330" y="503"/>
                    </a:lnTo>
                    <a:lnTo>
                      <a:pt x="352" y="503"/>
                    </a:lnTo>
                    <a:lnTo>
                      <a:pt x="370" y="503"/>
                    </a:lnTo>
                    <a:lnTo>
                      <a:pt x="382" y="503"/>
                    </a:lnTo>
                    <a:lnTo>
                      <a:pt x="404" y="503"/>
                    </a:lnTo>
                    <a:lnTo>
                      <a:pt x="422" y="503"/>
                    </a:lnTo>
                    <a:close/>
                    <a:moveTo>
                      <a:pt x="255" y="283"/>
                    </a:moveTo>
                    <a:lnTo>
                      <a:pt x="255" y="304"/>
                    </a:lnTo>
                    <a:lnTo>
                      <a:pt x="252" y="326"/>
                    </a:lnTo>
                    <a:lnTo>
                      <a:pt x="231" y="349"/>
                    </a:lnTo>
                    <a:lnTo>
                      <a:pt x="210" y="373"/>
                    </a:lnTo>
                    <a:lnTo>
                      <a:pt x="196" y="354"/>
                    </a:lnTo>
                    <a:lnTo>
                      <a:pt x="184" y="337"/>
                    </a:lnTo>
                    <a:lnTo>
                      <a:pt x="172" y="318"/>
                    </a:lnTo>
                    <a:lnTo>
                      <a:pt x="160" y="302"/>
                    </a:lnTo>
                    <a:lnTo>
                      <a:pt x="151" y="283"/>
                    </a:lnTo>
                    <a:lnTo>
                      <a:pt x="170" y="278"/>
                    </a:lnTo>
                    <a:lnTo>
                      <a:pt x="191" y="274"/>
                    </a:lnTo>
                    <a:lnTo>
                      <a:pt x="212" y="269"/>
                    </a:lnTo>
                    <a:lnTo>
                      <a:pt x="233" y="266"/>
                    </a:lnTo>
                    <a:lnTo>
                      <a:pt x="257" y="262"/>
                    </a:lnTo>
                    <a:lnTo>
                      <a:pt x="255" y="283"/>
                    </a:lnTo>
                    <a:close/>
                    <a:moveTo>
                      <a:pt x="257" y="302"/>
                    </a:moveTo>
                    <a:lnTo>
                      <a:pt x="259" y="281"/>
                    </a:lnTo>
                    <a:lnTo>
                      <a:pt x="262" y="262"/>
                    </a:lnTo>
                    <a:lnTo>
                      <a:pt x="281" y="259"/>
                    </a:lnTo>
                    <a:lnTo>
                      <a:pt x="300" y="257"/>
                    </a:lnTo>
                    <a:lnTo>
                      <a:pt x="321" y="257"/>
                    </a:lnTo>
                    <a:lnTo>
                      <a:pt x="307" y="269"/>
                    </a:lnTo>
                    <a:lnTo>
                      <a:pt x="269" y="307"/>
                    </a:lnTo>
                    <a:lnTo>
                      <a:pt x="257" y="321"/>
                    </a:lnTo>
                    <a:lnTo>
                      <a:pt x="257" y="302"/>
                    </a:lnTo>
                    <a:close/>
                    <a:moveTo>
                      <a:pt x="252" y="403"/>
                    </a:moveTo>
                    <a:lnTo>
                      <a:pt x="252" y="425"/>
                    </a:lnTo>
                    <a:lnTo>
                      <a:pt x="238" y="408"/>
                    </a:lnTo>
                    <a:lnTo>
                      <a:pt x="226" y="392"/>
                    </a:lnTo>
                    <a:lnTo>
                      <a:pt x="212" y="377"/>
                    </a:lnTo>
                    <a:lnTo>
                      <a:pt x="226" y="361"/>
                    </a:lnTo>
                    <a:lnTo>
                      <a:pt x="238" y="347"/>
                    </a:lnTo>
                    <a:lnTo>
                      <a:pt x="252" y="330"/>
                    </a:lnTo>
                    <a:lnTo>
                      <a:pt x="252" y="351"/>
                    </a:lnTo>
                    <a:lnTo>
                      <a:pt x="252" y="370"/>
                    </a:lnTo>
                    <a:lnTo>
                      <a:pt x="252" y="385"/>
                    </a:lnTo>
                    <a:lnTo>
                      <a:pt x="252" y="403"/>
                    </a:lnTo>
                    <a:close/>
                    <a:moveTo>
                      <a:pt x="231" y="406"/>
                    </a:moveTo>
                    <a:lnTo>
                      <a:pt x="252" y="429"/>
                    </a:lnTo>
                    <a:lnTo>
                      <a:pt x="255" y="451"/>
                    </a:lnTo>
                    <a:lnTo>
                      <a:pt x="255" y="472"/>
                    </a:lnTo>
                    <a:lnTo>
                      <a:pt x="257" y="493"/>
                    </a:lnTo>
                    <a:lnTo>
                      <a:pt x="233" y="488"/>
                    </a:lnTo>
                    <a:lnTo>
                      <a:pt x="212" y="486"/>
                    </a:lnTo>
                    <a:lnTo>
                      <a:pt x="191" y="481"/>
                    </a:lnTo>
                    <a:lnTo>
                      <a:pt x="170" y="477"/>
                    </a:lnTo>
                    <a:lnTo>
                      <a:pt x="151" y="472"/>
                    </a:lnTo>
                    <a:lnTo>
                      <a:pt x="160" y="453"/>
                    </a:lnTo>
                    <a:lnTo>
                      <a:pt x="172" y="436"/>
                    </a:lnTo>
                    <a:lnTo>
                      <a:pt x="184" y="418"/>
                    </a:lnTo>
                    <a:lnTo>
                      <a:pt x="196" y="399"/>
                    </a:lnTo>
                    <a:lnTo>
                      <a:pt x="210" y="382"/>
                    </a:lnTo>
                    <a:lnTo>
                      <a:pt x="231" y="406"/>
                    </a:lnTo>
                    <a:close/>
                    <a:moveTo>
                      <a:pt x="257" y="434"/>
                    </a:moveTo>
                    <a:lnTo>
                      <a:pt x="269" y="448"/>
                    </a:lnTo>
                    <a:lnTo>
                      <a:pt x="307" y="484"/>
                    </a:lnTo>
                    <a:lnTo>
                      <a:pt x="321" y="498"/>
                    </a:lnTo>
                    <a:lnTo>
                      <a:pt x="300" y="498"/>
                    </a:lnTo>
                    <a:lnTo>
                      <a:pt x="281" y="496"/>
                    </a:lnTo>
                    <a:lnTo>
                      <a:pt x="262" y="493"/>
                    </a:lnTo>
                    <a:lnTo>
                      <a:pt x="259" y="474"/>
                    </a:lnTo>
                    <a:lnTo>
                      <a:pt x="257" y="453"/>
                    </a:lnTo>
                    <a:lnTo>
                      <a:pt x="257" y="434"/>
                    </a:lnTo>
                    <a:close/>
                    <a:moveTo>
                      <a:pt x="330" y="252"/>
                    </a:moveTo>
                    <a:lnTo>
                      <a:pt x="347" y="238"/>
                    </a:lnTo>
                    <a:lnTo>
                      <a:pt x="361" y="226"/>
                    </a:lnTo>
                    <a:lnTo>
                      <a:pt x="378" y="215"/>
                    </a:lnTo>
                    <a:lnTo>
                      <a:pt x="392" y="226"/>
                    </a:lnTo>
                    <a:lnTo>
                      <a:pt x="408" y="238"/>
                    </a:lnTo>
                    <a:lnTo>
                      <a:pt x="422" y="252"/>
                    </a:lnTo>
                    <a:lnTo>
                      <a:pt x="404" y="252"/>
                    </a:lnTo>
                    <a:lnTo>
                      <a:pt x="382" y="252"/>
                    </a:lnTo>
                    <a:lnTo>
                      <a:pt x="370" y="252"/>
                    </a:lnTo>
                    <a:lnTo>
                      <a:pt x="352" y="252"/>
                    </a:lnTo>
                    <a:lnTo>
                      <a:pt x="330" y="252"/>
                    </a:lnTo>
                    <a:close/>
                    <a:moveTo>
                      <a:pt x="432" y="257"/>
                    </a:moveTo>
                    <a:lnTo>
                      <a:pt x="453" y="257"/>
                    </a:lnTo>
                    <a:lnTo>
                      <a:pt x="472" y="259"/>
                    </a:lnTo>
                    <a:lnTo>
                      <a:pt x="493" y="262"/>
                    </a:lnTo>
                    <a:lnTo>
                      <a:pt x="496" y="281"/>
                    </a:lnTo>
                    <a:lnTo>
                      <a:pt x="496" y="302"/>
                    </a:lnTo>
                    <a:lnTo>
                      <a:pt x="498" y="321"/>
                    </a:lnTo>
                    <a:lnTo>
                      <a:pt x="484" y="307"/>
                    </a:lnTo>
                    <a:lnTo>
                      <a:pt x="446" y="269"/>
                    </a:lnTo>
                    <a:lnTo>
                      <a:pt x="432" y="257"/>
                    </a:lnTo>
                    <a:close/>
                    <a:moveTo>
                      <a:pt x="446" y="484"/>
                    </a:moveTo>
                    <a:lnTo>
                      <a:pt x="484" y="448"/>
                    </a:lnTo>
                    <a:lnTo>
                      <a:pt x="498" y="434"/>
                    </a:lnTo>
                    <a:lnTo>
                      <a:pt x="496" y="453"/>
                    </a:lnTo>
                    <a:lnTo>
                      <a:pt x="496" y="474"/>
                    </a:lnTo>
                    <a:lnTo>
                      <a:pt x="493" y="493"/>
                    </a:lnTo>
                    <a:lnTo>
                      <a:pt x="472" y="496"/>
                    </a:lnTo>
                    <a:lnTo>
                      <a:pt x="453" y="498"/>
                    </a:lnTo>
                    <a:lnTo>
                      <a:pt x="432" y="498"/>
                    </a:lnTo>
                    <a:lnTo>
                      <a:pt x="446" y="484"/>
                    </a:lnTo>
                    <a:close/>
                    <a:moveTo>
                      <a:pt x="498" y="472"/>
                    </a:moveTo>
                    <a:lnTo>
                      <a:pt x="500" y="451"/>
                    </a:lnTo>
                    <a:lnTo>
                      <a:pt x="500" y="429"/>
                    </a:lnTo>
                    <a:lnTo>
                      <a:pt x="524" y="406"/>
                    </a:lnTo>
                    <a:lnTo>
                      <a:pt x="543" y="382"/>
                    </a:lnTo>
                    <a:lnTo>
                      <a:pt x="557" y="399"/>
                    </a:lnTo>
                    <a:lnTo>
                      <a:pt x="571" y="418"/>
                    </a:lnTo>
                    <a:lnTo>
                      <a:pt x="583" y="436"/>
                    </a:lnTo>
                    <a:lnTo>
                      <a:pt x="593" y="453"/>
                    </a:lnTo>
                    <a:lnTo>
                      <a:pt x="602" y="472"/>
                    </a:lnTo>
                    <a:lnTo>
                      <a:pt x="583" y="477"/>
                    </a:lnTo>
                    <a:lnTo>
                      <a:pt x="564" y="481"/>
                    </a:lnTo>
                    <a:lnTo>
                      <a:pt x="543" y="486"/>
                    </a:lnTo>
                    <a:lnTo>
                      <a:pt x="522" y="488"/>
                    </a:lnTo>
                    <a:lnTo>
                      <a:pt x="498" y="493"/>
                    </a:lnTo>
                    <a:lnTo>
                      <a:pt x="498" y="472"/>
                    </a:lnTo>
                    <a:close/>
                    <a:moveTo>
                      <a:pt x="503" y="330"/>
                    </a:moveTo>
                    <a:lnTo>
                      <a:pt x="515" y="347"/>
                    </a:lnTo>
                    <a:lnTo>
                      <a:pt x="529" y="361"/>
                    </a:lnTo>
                    <a:lnTo>
                      <a:pt x="541" y="377"/>
                    </a:lnTo>
                    <a:lnTo>
                      <a:pt x="529" y="392"/>
                    </a:lnTo>
                    <a:lnTo>
                      <a:pt x="515" y="408"/>
                    </a:lnTo>
                    <a:lnTo>
                      <a:pt x="503" y="425"/>
                    </a:lnTo>
                    <a:lnTo>
                      <a:pt x="503" y="403"/>
                    </a:lnTo>
                    <a:lnTo>
                      <a:pt x="503" y="385"/>
                    </a:lnTo>
                    <a:lnTo>
                      <a:pt x="503" y="370"/>
                    </a:lnTo>
                    <a:lnTo>
                      <a:pt x="503" y="351"/>
                    </a:lnTo>
                    <a:lnTo>
                      <a:pt x="503" y="330"/>
                    </a:lnTo>
                    <a:close/>
                    <a:moveTo>
                      <a:pt x="524" y="349"/>
                    </a:moveTo>
                    <a:lnTo>
                      <a:pt x="500" y="326"/>
                    </a:lnTo>
                    <a:lnTo>
                      <a:pt x="500" y="304"/>
                    </a:lnTo>
                    <a:lnTo>
                      <a:pt x="498" y="283"/>
                    </a:lnTo>
                    <a:lnTo>
                      <a:pt x="498" y="262"/>
                    </a:lnTo>
                    <a:lnTo>
                      <a:pt x="522" y="266"/>
                    </a:lnTo>
                    <a:lnTo>
                      <a:pt x="543" y="269"/>
                    </a:lnTo>
                    <a:lnTo>
                      <a:pt x="564" y="274"/>
                    </a:lnTo>
                    <a:lnTo>
                      <a:pt x="583" y="278"/>
                    </a:lnTo>
                    <a:lnTo>
                      <a:pt x="602" y="283"/>
                    </a:lnTo>
                    <a:lnTo>
                      <a:pt x="593" y="302"/>
                    </a:lnTo>
                    <a:lnTo>
                      <a:pt x="583" y="318"/>
                    </a:lnTo>
                    <a:lnTo>
                      <a:pt x="571" y="337"/>
                    </a:lnTo>
                    <a:lnTo>
                      <a:pt x="557" y="354"/>
                    </a:lnTo>
                    <a:lnTo>
                      <a:pt x="543" y="373"/>
                    </a:lnTo>
                    <a:lnTo>
                      <a:pt x="524" y="349"/>
                    </a:lnTo>
                    <a:close/>
                    <a:moveTo>
                      <a:pt x="470" y="151"/>
                    </a:moveTo>
                    <a:lnTo>
                      <a:pt x="477" y="170"/>
                    </a:lnTo>
                    <a:lnTo>
                      <a:pt x="481" y="191"/>
                    </a:lnTo>
                    <a:lnTo>
                      <a:pt x="484" y="212"/>
                    </a:lnTo>
                    <a:lnTo>
                      <a:pt x="489" y="233"/>
                    </a:lnTo>
                    <a:lnTo>
                      <a:pt x="493" y="257"/>
                    </a:lnTo>
                    <a:lnTo>
                      <a:pt x="472" y="255"/>
                    </a:lnTo>
                    <a:lnTo>
                      <a:pt x="451" y="255"/>
                    </a:lnTo>
                    <a:lnTo>
                      <a:pt x="430" y="252"/>
                    </a:lnTo>
                    <a:lnTo>
                      <a:pt x="406" y="231"/>
                    </a:lnTo>
                    <a:lnTo>
                      <a:pt x="380" y="212"/>
                    </a:lnTo>
                    <a:lnTo>
                      <a:pt x="399" y="198"/>
                    </a:lnTo>
                    <a:lnTo>
                      <a:pt x="418" y="184"/>
                    </a:lnTo>
                    <a:lnTo>
                      <a:pt x="437" y="172"/>
                    </a:lnTo>
                    <a:lnTo>
                      <a:pt x="453" y="160"/>
                    </a:lnTo>
                    <a:lnTo>
                      <a:pt x="470" y="151"/>
                    </a:lnTo>
                    <a:close/>
                    <a:moveTo>
                      <a:pt x="293" y="125"/>
                    </a:moveTo>
                    <a:lnTo>
                      <a:pt x="297" y="111"/>
                    </a:lnTo>
                    <a:lnTo>
                      <a:pt x="304" y="94"/>
                    </a:lnTo>
                    <a:lnTo>
                      <a:pt x="311" y="82"/>
                    </a:lnTo>
                    <a:lnTo>
                      <a:pt x="318" y="68"/>
                    </a:lnTo>
                    <a:lnTo>
                      <a:pt x="326" y="59"/>
                    </a:lnTo>
                    <a:lnTo>
                      <a:pt x="335" y="49"/>
                    </a:lnTo>
                    <a:lnTo>
                      <a:pt x="342" y="42"/>
                    </a:lnTo>
                    <a:lnTo>
                      <a:pt x="352" y="35"/>
                    </a:lnTo>
                    <a:lnTo>
                      <a:pt x="359" y="30"/>
                    </a:lnTo>
                    <a:lnTo>
                      <a:pt x="368" y="28"/>
                    </a:lnTo>
                    <a:lnTo>
                      <a:pt x="378" y="26"/>
                    </a:lnTo>
                    <a:lnTo>
                      <a:pt x="385" y="28"/>
                    </a:lnTo>
                    <a:lnTo>
                      <a:pt x="394" y="30"/>
                    </a:lnTo>
                    <a:lnTo>
                      <a:pt x="404" y="35"/>
                    </a:lnTo>
                    <a:lnTo>
                      <a:pt x="411" y="42"/>
                    </a:lnTo>
                    <a:lnTo>
                      <a:pt x="420" y="49"/>
                    </a:lnTo>
                    <a:lnTo>
                      <a:pt x="427" y="59"/>
                    </a:lnTo>
                    <a:lnTo>
                      <a:pt x="434" y="68"/>
                    </a:lnTo>
                    <a:lnTo>
                      <a:pt x="441" y="82"/>
                    </a:lnTo>
                    <a:lnTo>
                      <a:pt x="448" y="94"/>
                    </a:lnTo>
                    <a:lnTo>
                      <a:pt x="456" y="111"/>
                    </a:lnTo>
                    <a:lnTo>
                      <a:pt x="463" y="125"/>
                    </a:lnTo>
                    <a:lnTo>
                      <a:pt x="467" y="141"/>
                    </a:lnTo>
                    <a:lnTo>
                      <a:pt x="451" y="153"/>
                    </a:lnTo>
                    <a:lnTo>
                      <a:pt x="432" y="167"/>
                    </a:lnTo>
                    <a:lnTo>
                      <a:pt x="415" y="179"/>
                    </a:lnTo>
                    <a:lnTo>
                      <a:pt x="396" y="193"/>
                    </a:lnTo>
                    <a:lnTo>
                      <a:pt x="378" y="207"/>
                    </a:lnTo>
                    <a:lnTo>
                      <a:pt x="359" y="193"/>
                    </a:lnTo>
                    <a:lnTo>
                      <a:pt x="340" y="179"/>
                    </a:lnTo>
                    <a:lnTo>
                      <a:pt x="321" y="167"/>
                    </a:lnTo>
                    <a:lnTo>
                      <a:pt x="304" y="153"/>
                    </a:lnTo>
                    <a:lnTo>
                      <a:pt x="285" y="141"/>
                    </a:lnTo>
                    <a:lnTo>
                      <a:pt x="293" y="125"/>
                    </a:lnTo>
                    <a:close/>
                    <a:moveTo>
                      <a:pt x="278" y="170"/>
                    </a:moveTo>
                    <a:lnTo>
                      <a:pt x="283" y="151"/>
                    </a:lnTo>
                    <a:lnTo>
                      <a:pt x="300" y="160"/>
                    </a:lnTo>
                    <a:lnTo>
                      <a:pt x="318" y="172"/>
                    </a:lnTo>
                    <a:lnTo>
                      <a:pt x="337" y="184"/>
                    </a:lnTo>
                    <a:lnTo>
                      <a:pt x="354" y="198"/>
                    </a:lnTo>
                    <a:lnTo>
                      <a:pt x="373" y="212"/>
                    </a:lnTo>
                    <a:lnTo>
                      <a:pt x="349" y="231"/>
                    </a:lnTo>
                    <a:lnTo>
                      <a:pt x="326" y="252"/>
                    </a:lnTo>
                    <a:lnTo>
                      <a:pt x="304" y="255"/>
                    </a:lnTo>
                    <a:lnTo>
                      <a:pt x="283" y="255"/>
                    </a:lnTo>
                    <a:lnTo>
                      <a:pt x="262" y="257"/>
                    </a:lnTo>
                    <a:lnTo>
                      <a:pt x="264" y="233"/>
                    </a:lnTo>
                    <a:lnTo>
                      <a:pt x="269" y="212"/>
                    </a:lnTo>
                    <a:lnTo>
                      <a:pt x="274" y="191"/>
                    </a:lnTo>
                    <a:lnTo>
                      <a:pt x="278" y="170"/>
                    </a:lnTo>
                    <a:close/>
                    <a:moveTo>
                      <a:pt x="134" y="248"/>
                    </a:moveTo>
                    <a:lnTo>
                      <a:pt x="130" y="236"/>
                    </a:lnTo>
                    <a:lnTo>
                      <a:pt x="125" y="222"/>
                    </a:lnTo>
                    <a:lnTo>
                      <a:pt x="120" y="210"/>
                    </a:lnTo>
                    <a:lnTo>
                      <a:pt x="118" y="198"/>
                    </a:lnTo>
                    <a:lnTo>
                      <a:pt x="115" y="189"/>
                    </a:lnTo>
                    <a:lnTo>
                      <a:pt x="115" y="177"/>
                    </a:lnTo>
                    <a:lnTo>
                      <a:pt x="115" y="167"/>
                    </a:lnTo>
                    <a:lnTo>
                      <a:pt x="115" y="158"/>
                    </a:lnTo>
                    <a:lnTo>
                      <a:pt x="118" y="151"/>
                    </a:lnTo>
                    <a:lnTo>
                      <a:pt x="120" y="141"/>
                    </a:lnTo>
                    <a:lnTo>
                      <a:pt x="125" y="134"/>
                    </a:lnTo>
                    <a:lnTo>
                      <a:pt x="127" y="130"/>
                    </a:lnTo>
                    <a:lnTo>
                      <a:pt x="134" y="125"/>
                    </a:lnTo>
                    <a:lnTo>
                      <a:pt x="141" y="120"/>
                    </a:lnTo>
                    <a:lnTo>
                      <a:pt x="148" y="118"/>
                    </a:lnTo>
                    <a:lnTo>
                      <a:pt x="158" y="115"/>
                    </a:lnTo>
                    <a:lnTo>
                      <a:pt x="167" y="115"/>
                    </a:lnTo>
                    <a:lnTo>
                      <a:pt x="177" y="115"/>
                    </a:lnTo>
                    <a:lnTo>
                      <a:pt x="186" y="115"/>
                    </a:lnTo>
                    <a:lnTo>
                      <a:pt x="198" y="118"/>
                    </a:lnTo>
                    <a:lnTo>
                      <a:pt x="210" y="120"/>
                    </a:lnTo>
                    <a:lnTo>
                      <a:pt x="222" y="125"/>
                    </a:lnTo>
                    <a:lnTo>
                      <a:pt x="236" y="130"/>
                    </a:lnTo>
                    <a:lnTo>
                      <a:pt x="248" y="134"/>
                    </a:lnTo>
                    <a:lnTo>
                      <a:pt x="262" y="139"/>
                    </a:lnTo>
                    <a:lnTo>
                      <a:pt x="276" y="148"/>
                    </a:lnTo>
                    <a:lnTo>
                      <a:pt x="271" y="167"/>
                    </a:lnTo>
                    <a:lnTo>
                      <a:pt x="267" y="189"/>
                    </a:lnTo>
                    <a:lnTo>
                      <a:pt x="264" y="212"/>
                    </a:lnTo>
                    <a:lnTo>
                      <a:pt x="259" y="233"/>
                    </a:lnTo>
                    <a:lnTo>
                      <a:pt x="257" y="257"/>
                    </a:lnTo>
                    <a:lnTo>
                      <a:pt x="233" y="259"/>
                    </a:lnTo>
                    <a:lnTo>
                      <a:pt x="210" y="264"/>
                    </a:lnTo>
                    <a:lnTo>
                      <a:pt x="189" y="266"/>
                    </a:lnTo>
                    <a:lnTo>
                      <a:pt x="167" y="271"/>
                    </a:lnTo>
                    <a:lnTo>
                      <a:pt x="146" y="276"/>
                    </a:lnTo>
                    <a:lnTo>
                      <a:pt x="141" y="262"/>
                    </a:lnTo>
                    <a:lnTo>
                      <a:pt x="134" y="248"/>
                    </a:lnTo>
                    <a:close/>
                    <a:moveTo>
                      <a:pt x="125" y="462"/>
                    </a:moveTo>
                    <a:lnTo>
                      <a:pt x="108" y="455"/>
                    </a:lnTo>
                    <a:lnTo>
                      <a:pt x="94" y="451"/>
                    </a:lnTo>
                    <a:lnTo>
                      <a:pt x="82" y="444"/>
                    </a:lnTo>
                    <a:lnTo>
                      <a:pt x="70" y="436"/>
                    </a:lnTo>
                    <a:lnTo>
                      <a:pt x="59" y="427"/>
                    </a:lnTo>
                    <a:lnTo>
                      <a:pt x="49" y="420"/>
                    </a:lnTo>
                    <a:lnTo>
                      <a:pt x="42" y="411"/>
                    </a:lnTo>
                    <a:lnTo>
                      <a:pt x="35" y="403"/>
                    </a:lnTo>
                    <a:lnTo>
                      <a:pt x="30" y="394"/>
                    </a:lnTo>
                    <a:lnTo>
                      <a:pt x="28" y="387"/>
                    </a:lnTo>
                    <a:lnTo>
                      <a:pt x="26" y="377"/>
                    </a:lnTo>
                    <a:lnTo>
                      <a:pt x="28" y="368"/>
                    </a:lnTo>
                    <a:lnTo>
                      <a:pt x="30" y="361"/>
                    </a:lnTo>
                    <a:lnTo>
                      <a:pt x="35" y="351"/>
                    </a:lnTo>
                    <a:lnTo>
                      <a:pt x="42" y="342"/>
                    </a:lnTo>
                    <a:lnTo>
                      <a:pt x="49" y="335"/>
                    </a:lnTo>
                    <a:lnTo>
                      <a:pt x="59" y="328"/>
                    </a:lnTo>
                    <a:lnTo>
                      <a:pt x="70" y="321"/>
                    </a:lnTo>
                    <a:lnTo>
                      <a:pt x="82" y="311"/>
                    </a:lnTo>
                    <a:lnTo>
                      <a:pt x="94" y="304"/>
                    </a:lnTo>
                    <a:lnTo>
                      <a:pt x="108" y="300"/>
                    </a:lnTo>
                    <a:lnTo>
                      <a:pt x="125" y="292"/>
                    </a:lnTo>
                    <a:lnTo>
                      <a:pt x="141" y="285"/>
                    </a:lnTo>
                    <a:lnTo>
                      <a:pt x="153" y="304"/>
                    </a:lnTo>
                    <a:lnTo>
                      <a:pt x="165" y="323"/>
                    </a:lnTo>
                    <a:lnTo>
                      <a:pt x="179" y="340"/>
                    </a:lnTo>
                    <a:lnTo>
                      <a:pt x="193" y="359"/>
                    </a:lnTo>
                    <a:lnTo>
                      <a:pt x="207" y="377"/>
                    </a:lnTo>
                    <a:lnTo>
                      <a:pt x="193" y="396"/>
                    </a:lnTo>
                    <a:lnTo>
                      <a:pt x="179" y="415"/>
                    </a:lnTo>
                    <a:lnTo>
                      <a:pt x="165" y="432"/>
                    </a:lnTo>
                    <a:lnTo>
                      <a:pt x="153" y="451"/>
                    </a:lnTo>
                    <a:lnTo>
                      <a:pt x="141" y="467"/>
                    </a:lnTo>
                    <a:lnTo>
                      <a:pt x="125" y="462"/>
                    </a:lnTo>
                    <a:close/>
                    <a:moveTo>
                      <a:pt x="262" y="614"/>
                    </a:moveTo>
                    <a:lnTo>
                      <a:pt x="248" y="621"/>
                    </a:lnTo>
                    <a:lnTo>
                      <a:pt x="236" y="625"/>
                    </a:lnTo>
                    <a:lnTo>
                      <a:pt x="222" y="630"/>
                    </a:lnTo>
                    <a:lnTo>
                      <a:pt x="210" y="635"/>
                    </a:lnTo>
                    <a:lnTo>
                      <a:pt x="198" y="637"/>
                    </a:lnTo>
                    <a:lnTo>
                      <a:pt x="186" y="637"/>
                    </a:lnTo>
                    <a:lnTo>
                      <a:pt x="177" y="640"/>
                    </a:lnTo>
                    <a:lnTo>
                      <a:pt x="167" y="640"/>
                    </a:lnTo>
                    <a:lnTo>
                      <a:pt x="158" y="637"/>
                    </a:lnTo>
                    <a:lnTo>
                      <a:pt x="148" y="637"/>
                    </a:lnTo>
                    <a:lnTo>
                      <a:pt x="141" y="635"/>
                    </a:lnTo>
                    <a:lnTo>
                      <a:pt x="134" y="630"/>
                    </a:lnTo>
                    <a:lnTo>
                      <a:pt x="127" y="625"/>
                    </a:lnTo>
                    <a:lnTo>
                      <a:pt x="125" y="621"/>
                    </a:lnTo>
                    <a:lnTo>
                      <a:pt x="120" y="614"/>
                    </a:lnTo>
                    <a:lnTo>
                      <a:pt x="118" y="604"/>
                    </a:lnTo>
                    <a:lnTo>
                      <a:pt x="115" y="597"/>
                    </a:lnTo>
                    <a:lnTo>
                      <a:pt x="115" y="588"/>
                    </a:lnTo>
                    <a:lnTo>
                      <a:pt x="115" y="578"/>
                    </a:lnTo>
                    <a:lnTo>
                      <a:pt x="115" y="566"/>
                    </a:lnTo>
                    <a:lnTo>
                      <a:pt x="118" y="557"/>
                    </a:lnTo>
                    <a:lnTo>
                      <a:pt x="120" y="545"/>
                    </a:lnTo>
                    <a:lnTo>
                      <a:pt x="125" y="533"/>
                    </a:lnTo>
                    <a:lnTo>
                      <a:pt x="130" y="519"/>
                    </a:lnTo>
                    <a:lnTo>
                      <a:pt x="134" y="507"/>
                    </a:lnTo>
                    <a:lnTo>
                      <a:pt x="141" y="493"/>
                    </a:lnTo>
                    <a:lnTo>
                      <a:pt x="146" y="479"/>
                    </a:lnTo>
                    <a:lnTo>
                      <a:pt x="167" y="484"/>
                    </a:lnTo>
                    <a:lnTo>
                      <a:pt x="189" y="488"/>
                    </a:lnTo>
                    <a:lnTo>
                      <a:pt x="210" y="491"/>
                    </a:lnTo>
                    <a:lnTo>
                      <a:pt x="233" y="496"/>
                    </a:lnTo>
                    <a:lnTo>
                      <a:pt x="257" y="498"/>
                    </a:lnTo>
                    <a:lnTo>
                      <a:pt x="259" y="521"/>
                    </a:lnTo>
                    <a:lnTo>
                      <a:pt x="264" y="545"/>
                    </a:lnTo>
                    <a:lnTo>
                      <a:pt x="267" y="566"/>
                    </a:lnTo>
                    <a:lnTo>
                      <a:pt x="271" y="588"/>
                    </a:lnTo>
                    <a:lnTo>
                      <a:pt x="276" y="609"/>
                    </a:lnTo>
                    <a:lnTo>
                      <a:pt x="262" y="614"/>
                    </a:lnTo>
                    <a:close/>
                    <a:moveTo>
                      <a:pt x="283" y="604"/>
                    </a:moveTo>
                    <a:lnTo>
                      <a:pt x="278" y="585"/>
                    </a:lnTo>
                    <a:lnTo>
                      <a:pt x="274" y="564"/>
                    </a:lnTo>
                    <a:lnTo>
                      <a:pt x="269" y="543"/>
                    </a:lnTo>
                    <a:lnTo>
                      <a:pt x="264" y="521"/>
                    </a:lnTo>
                    <a:lnTo>
                      <a:pt x="262" y="498"/>
                    </a:lnTo>
                    <a:lnTo>
                      <a:pt x="283" y="500"/>
                    </a:lnTo>
                    <a:lnTo>
                      <a:pt x="304" y="500"/>
                    </a:lnTo>
                    <a:lnTo>
                      <a:pt x="326" y="503"/>
                    </a:lnTo>
                    <a:lnTo>
                      <a:pt x="349" y="524"/>
                    </a:lnTo>
                    <a:lnTo>
                      <a:pt x="373" y="545"/>
                    </a:lnTo>
                    <a:lnTo>
                      <a:pt x="354" y="557"/>
                    </a:lnTo>
                    <a:lnTo>
                      <a:pt x="337" y="571"/>
                    </a:lnTo>
                    <a:lnTo>
                      <a:pt x="318" y="583"/>
                    </a:lnTo>
                    <a:lnTo>
                      <a:pt x="300" y="595"/>
                    </a:lnTo>
                    <a:lnTo>
                      <a:pt x="283" y="604"/>
                    </a:lnTo>
                    <a:close/>
                    <a:moveTo>
                      <a:pt x="463" y="630"/>
                    </a:moveTo>
                    <a:lnTo>
                      <a:pt x="456" y="644"/>
                    </a:lnTo>
                    <a:lnTo>
                      <a:pt x="448" y="661"/>
                    </a:lnTo>
                    <a:lnTo>
                      <a:pt x="441" y="673"/>
                    </a:lnTo>
                    <a:lnTo>
                      <a:pt x="434" y="684"/>
                    </a:lnTo>
                    <a:lnTo>
                      <a:pt x="427" y="696"/>
                    </a:lnTo>
                    <a:lnTo>
                      <a:pt x="420" y="706"/>
                    </a:lnTo>
                    <a:lnTo>
                      <a:pt x="411" y="713"/>
                    </a:lnTo>
                    <a:lnTo>
                      <a:pt x="404" y="720"/>
                    </a:lnTo>
                    <a:lnTo>
                      <a:pt x="394" y="725"/>
                    </a:lnTo>
                    <a:lnTo>
                      <a:pt x="385" y="727"/>
                    </a:lnTo>
                    <a:lnTo>
                      <a:pt x="378" y="729"/>
                    </a:lnTo>
                    <a:lnTo>
                      <a:pt x="368" y="727"/>
                    </a:lnTo>
                    <a:lnTo>
                      <a:pt x="359" y="725"/>
                    </a:lnTo>
                    <a:lnTo>
                      <a:pt x="352" y="720"/>
                    </a:lnTo>
                    <a:lnTo>
                      <a:pt x="342" y="713"/>
                    </a:lnTo>
                    <a:lnTo>
                      <a:pt x="335" y="706"/>
                    </a:lnTo>
                    <a:lnTo>
                      <a:pt x="326" y="696"/>
                    </a:lnTo>
                    <a:lnTo>
                      <a:pt x="318" y="684"/>
                    </a:lnTo>
                    <a:lnTo>
                      <a:pt x="311" y="673"/>
                    </a:lnTo>
                    <a:lnTo>
                      <a:pt x="304" y="661"/>
                    </a:lnTo>
                    <a:lnTo>
                      <a:pt x="297" y="644"/>
                    </a:lnTo>
                    <a:lnTo>
                      <a:pt x="293" y="630"/>
                    </a:lnTo>
                    <a:lnTo>
                      <a:pt x="285" y="611"/>
                    </a:lnTo>
                    <a:lnTo>
                      <a:pt x="304" y="602"/>
                    </a:lnTo>
                    <a:lnTo>
                      <a:pt x="321" y="590"/>
                    </a:lnTo>
                    <a:lnTo>
                      <a:pt x="340" y="576"/>
                    </a:lnTo>
                    <a:lnTo>
                      <a:pt x="359" y="562"/>
                    </a:lnTo>
                    <a:lnTo>
                      <a:pt x="378" y="547"/>
                    </a:lnTo>
                    <a:lnTo>
                      <a:pt x="396" y="562"/>
                    </a:lnTo>
                    <a:lnTo>
                      <a:pt x="415" y="576"/>
                    </a:lnTo>
                    <a:lnTo>
                      <a:pt x="432" y="590"/>
                    </a:lnTo>
                    <a:lnTo>
                      <a:pt x="451" y="602"/>
                    </a:lnTo>
                    <a:lnTo>
                      <a:pt x="467" y="611"/>
                    </a:lnTo>
                    <a:lnTo>
                      <a:pt x="463" y="630"/>
                    </a:lnTo>
                    <a:close/>
                    <a:moveTo>
                      <a:pt x="477" y="585"/>
                    </a:moveTo>
                    <a:lnTo>
                      <a:pt x="470" y="604"/>
                    </a:lnTo>
                    <a:lnTo>
                      <a:pt x="453" y="595"/>
                    </a:lnTo>
                    <a:lnTo>
                      <a:pt x="437" y="583"/>
                    </a:lnTo>
                    <a:lnTo>
                      <a:pt x="418" y="571"/>
                    </a:lnTo>
                    <a:lnTo>
                      <a:pt x="399" y="557"/>
                    </a:lnTo>
                    <a:lnTo>
                      <a:pt x="380" y="545"/>
                    </a:lnTo>
                    <a:lnTo>
                      <a:pt x="406" y="524"/>
                    </a:lnTo>
                    <a:lnTo>
                      <a:pt x="430" y="503"/>
                    </a:lnTo>
                    <a:lnTo>
                      <a:pt x="451" y="500"/>
                    </a:lnTo>
                    <a:lnTo>
                      <a:pt x="472" y="500"/>
                    </a:lnTo>
                    <a:lnTo>
                      <a:pt x="493" y="498"/>
                    </a:lnTo>
                    <a:lnTo>
                      <a:pt x="489" y="521"/>
                    </a:lnTo>
                    <a:lnTo>
                      <a:pt x="484" y="543"/>
                    </a:lnTo>
                    <a:lnTo>
                      <a:pt x="481" y="564"/>
                    </a:lnTo>
                    <a:lnTo>
                      <a:pt x="477" y="585"/>
                    </a:lnTo>
                    <a:close/>
                    <a:moveTo>
                      <a:pt x="621" y="507"/>
                    </a:moveTo>
                    <a:lnTo>
                      <a:pt x="626" y="519"/>
                    </a:lnTo>
                    <a:lnTo>
                      <a:pt x="630" y="533"/>
                    </a:lnTo>
                    <a:lnTo>
                      <a:pt x="633" y="545"/>
                    </a:lnTo>
                    <a:lnTo>
                      <a:pt x="635" y="557"/>
                    </a:lnTo>
                    <a:lnTo>
                      <a:pt x="637" y="566"/>
                    </a:lnTo>
                    <a:lnTo>
                      <a:pt x="640" y="578"/>
                    </a:lnTo>
                    <a:lnTo>
                      <a:pt x="640" y="588"/>
                    </a:lnTo>
                    <a:lnTo>
                      <a:pt x="637" y="597"/>
                    </a:lnTo>
                    <a:lnTo>
                      <a:pt x="637" y="604"/>
                    </a:lnTo>
                    <a:lnTo>
                      <a:pt x="633" y="614"/>
                    </a:lnTo>
                    <a:lnTo>
                      <a:pt x="630" y="621"/>
                    </a:lnTo>
                    <a:lnTo>
                      <a:pt x="626" y="625"/>
                    </a:lnTo>
                    <a:lnTo>
                      <a:pt x="618" y="630"/>
                    </a:lnTo>
                    <a:lnTo>
                      <a:pt x="611" y="635"/>
                    </a:lnTo>
                    <a:lnTo>
                      <a:pt x="604" y="637"/>
                    </a:lnTo>
                    <a:lnTo>
                      <a:pt x="597" y="637"/>
                    </a:lnTo>
                    <a:lnTo>
                      <a:pt x="588" y="640"/>
                    </a:lnTo>
                    <a:lnTo>
                      <a:pt x="578" y="640"/>
                    </a:lnTo>
                    <a:lnTo>
                      <a:pt x="567" y="637"/>
                    </a:lnTo>
                    <a:lnTo>
                      <a:pt x="555" y="637"/>
                    </a:lnTo>
                    <a:lnTo>
                      <a:pt x="543" y="635"/>
                    </a:lnTo>
                    <a:lnTo>
                      <a:pt x="531" y="630"/>
                    </a:lnTo>
                    <a:lnTo>
                      <a:pt x="519" y="625"/>
                    </a:lnTo>
                    <a:lnTo>
                      <a:pt x="507" y="621"/>
                    </a:lnTo>
                    <a:lnTo>
                      <a:pt x="493" y="614"/>
                    </a:lnTo>
                    <a:lnTo>
                      <a:pt x="479" y="609"/>
                    </a:lnTo>
                    <a:lnTo>
                      <a:pt x="484" y="588"/>
                    </a:lnTo>
                    <a:lnTo>
                      <a:pt x="486" y="566"/>
                    </a:lnTo>
                    <a:lnTo>
                      <a:pt x="491" y="545"/>
                    </a:lnTo>
                    <a:lnTo>
                      <a:pt x="493" y="521"/>
                    </a:lnTo>
                    <a:lnTo>
                      <a:pt x="496" y="498"/>
                    </a:lnTo>
                    <a:lnTo>
                      <a:pt x="522" y="496"/>
                    </a:lnTo>
                    <a:lnTo>
                      <a:pt x="543" y="491"/>
                    </a:lnTo>
                    <a:lnTo>
                      <a:pt x="567" y="488"/>
                    </a:lnTo>
                    <a:lnTo>
                      <a:pt x="588" y="484"/>
                    </a:lnTo>
                    <a:lnTo>
                      <a:pt x="607" y="479"/>
                    </a:lnTo>
                    <a:lnTo>
                      <a:pt x="614" y="493"/>
                    </a:lnTo>
                    <a:lnTo>
                      <a:pt x="621" y="507"/>
                    </a:lnTo>
                    <a:close/>
                    <a:moveTo>
                      <a:pt x="727" y="387"/>
                    </a:moveTo>
                    <a:lnTo>
                      <a:pt x="725" y="394"/>
                    </a:lnTo>
                    <a:lnTo>
                      <a:pt x="720" y="403"/>
                    </a:lnTo>
                    <a:lnTo>
                      <a:pt x="713" y="411"/>
                    </a:lnTo>
                    <a:lnTo>
                      <a:pt x="706" y="420"/>
                    </a:lnTo>
                    <a:lnTo>
                      <a:pt x="696" y="427"/>
                    </a:lnTo>
                    <a:lnTo>
                      <a:pt x="685" y="436"/>
                    </a:lnTo>
                    <a:lnTo>
                      <a:pt x="673" y="444"/>
                    </a:lnTo>
                    <a:lnTo>
                      <a:pt x="659" y="451"/>
                    </a:lnTo>
                    <a:lnTo>
                      <a:pt x="644" y="455"/>
                    </a:lnTo>
                    <a:lnTo>
                      <a:pt x="628" y="462"/>
                    </a:lnTo>
                    <a:lnTo>
                      <a:pt x="611" y="467"/>
                    </a:lnTo>
                    <a:lnTo>
                      <a:pt x="600" y="451"/>
                    </a:lnTo>
                    <a:lnTo>
                      <a:pt x="588" y="432"/>
                    </a:lnTo>
                    <a:lnTo>
                      <a:pt x="576" y="415"/>
                    </a:lnTo>
                    <a:lnTo>
                      <a:pt x="562" y="396"/>
                    </a:lnTo>
                    <a:lnTo>
                      <a:pt x="548" y="377"/>
                    </a:lnTo>
                    <a:lnTo>
                      <a:pt x="562" y="359"/>
                    </a:lnTo>
                    <a:lnTo>
                      <a:pt x="576" y="340"/>
                    </a:lnTo>
                    <a:lnTo>
                      <a:pt x="588" y="323"/>
                    </a:lnTo>
                    <a:lnTo>
                      <a:pt x="600" y="304"/>
                    </a:lnTo>
                    <a:lnTo>
                      <a:pt x="611" y="285"/>
                    </a:lnTo>
                    <a:lnTo>
                      <a:pt x="628" y="292"/>
                    </a:lnTo>
                    <a:lnTo>
                      <a:pt x="644" y="300"/>
                    </a:lnTo>
                    <a:lnTo>
                      <a:pt x="659" y="304"/>
                    </a:lnTo>
                    <a:lnTo>
                      <a:pt x="673" y="311"/>
                    </a:lnTo>
                    <a:lnTo>
                      <a:pt x="685" y="321"/>
                    </a:lnTo>
                    <a:lnTo>
                      <a:pt x="696" y="328"/>
                    </a:lnTo>
                    <a:lnTo>
                      <a:pt x="706" y="335"/>
                    </a:lnTo>
                    <a:lnTo>
                      <a:pt x="713" y="342"/>
                    </a:lnTo>
                    <a:lnTo>
                      <a:pt x="720" y="351"/>
                    </a:lnTo>
                    <a:lnTo>
                      <a:pt x="725" y="361"/>
                    </a:lnTo>
                    <a:lnTo>
                      <a:pt x="727" y="368"/>
                    </a:lnTo>
                    <a:lnTo>
                      <a:pt x="727" y="377"/>
                    </a:lnTo>
                    <a:lnTo>
                      <a:pt x="727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7"/>
              <p:cNvSpPr/>
              <p:nvPr/>
            </p:nvSpPr>
            <p:spPr bwMode="auto">
              <a:xfrm>
                <a:off x="1568450" y="3322638"/>
                <a:ext cx="239713" cy="239712"/>
              </a:xfrm>
              <a:custGeom>
                <a:avLst/>
                <a:gdLst>
                  <a:gd name="T0" fmla="*/ 135 w 151"/>
                  <a:gd name="T1" fmla="*/ 123 h 151"/>
                  <a:gd name="T2" fmla="*/ 139 w 151"/>
                  <a:gd name="T3" fmla="*/ 113 h 151"/>
                  <a:gd name="T4" fmla="*/ 144 w 151"/>
                  <a:gd name="T5" fmla="*/ 104 h 151"/>
                  <a:gd name="T6" fmla="*/ 149 w 151"/>
                  <a:gd name="T7" fmla="*/ 94 h 151"/>
                  <a:gd name="T8" fmla="*/ 149 w 151"/>
                  <a:gd name="T9" fmla="*/ 85 h 151"/>
                  <a:gd name="T10" fmla="*/ 151 w 151"/>
                  <a:gd name="T11" fmla="*/ 75 h 151"/>
                  <a:gd name="T12" fmla="*/ 149 w 151"/>
                  <a:gd name="T13" fmla="*/ 66 h 151"/>
                  <a:gd name="T14" fmla="*/ 149 w 151"/>
                  <a:gd name="T15" fmla="*/ 54 h 151"/>
                  <a:gd name="T16" fmla="*/ 144 w 151"/>
                  <a:gd name="T17" fmla="*/ 47 h 151"/>
                  <a:gd name="T18" fmla="*/ 139 w 151"/>
                  <a:gd name="T19" fmla="*/ 38 h 151"/>
                  <a:gd name="T20" fmla="*/ 135 w 151"/>
                  <a:gd name="T21" fmla="*/ 28 h 151"/>
                  <a:gd name="T22" fmla="*/ 128 w 151"/>
                  <a:gd name="T23" fmla="*/ 21 h 151"/>
                  <a:gd name="T24" fmla="*/ 120 w 151"/>
                  <a:gd name="T25" fmla="*/ 16 h 151"/>
                  <a:gd name="T26" fmla="*/ 113 w 151"/>
                  <a:gd name="T27" fmla="*/ 9 h 151"/>
                  <a:gd name="T28" fmla="*/ 104 w 151"/>
                  <a:gd name="T29" fmla="*/ 7 h 151"/>
                  <a:gd name="T30" fmla="*/ 94 w 151"/>
                  <a:gd name="T31" fmla="*/ 2 h 151"/>
                  <a:gd name="T32" fmla="*/ 85 w 151"/>
                  <a:gd name="T33" fmla="*/ 0 h 151"/>
                  <a:gd name="T34" fmla="*/ 76 w 151"/>
                  <a:gd name="T35" fmla="*/ 0 h 151"/>
                  <a:gd name="T36" fmla="*/ 66 w 151"/>
                  <a:gd name="T37" fmla="*/ 0 h 151"/>
                  <a:gd name="T38" fmla="*/ 54 w 151"/>
                  <a:gd name="T39" fmla="*/ 2 h 151"/>
                  <a:gd name="T40" fmla="*/ 45 w 151"/>
                  <a:gd name="T41" fmla="*/ 7 h 151"/>
                  <a:gd name="T42" fmla="*/ 38 w 151"/>
                  <a:gd name="T43" fmla="*/ 9 h 151"/>
                  <a:gd name="T44" fmla="*/ 28 w 151"/>
                  <a:gd name="T45" fmla="*/ 16 h 151"/>
                  <a:gd name="T46" fmla="*/ 21 w 151"/>
                  <a:gd name="T47" fmla="*/ 21 h 151"/>
                  <a:gd name="T48" fmla="*/ 14 w 151"/>
                  <a:gd name="T49" fmla="*/ 28 h 151"/>
                  <a:gd name="T50" fmla="*/ 9 w 151"/>
                  <a:gd name="T51" fmla="*/ 38 h 151"/>
                  <a:gd name="T52" fmla="*/ 5 w 151"/>
                  <a:gd name="T53" fmla="*/ 47 h 151"/>
                  <a:gd name="T54" fmla="*/ 2 w 151"/>
                  <a:gd name="T55" fmla="*/ 54 h 151"/>
                  <a:gd name="T56" fmla="*/ 0 w 151"/>
                  <a:gd name="T57" fmla="*/ 66 h 151"/>
                  <a:gd name="T58" fmla="*/ 0 w 151"/>
                  <a:gd name="T59" fmla="*/ 75 h 151"/>
                  <a:gd name="T60" fmla="*/ 0 w 151"/>
                  <a:gd name="T61" fmla="*/ 85 h 151"/>
                  <a:gd name="T62" fmla="*/ 2 w 151"/>
                  <a:gd name="T63" fmla="*/ 94 h 151"/>
                  <a:gd name="T64" fmla="*/ 5 w 151"/>
                  <a:gd name="T65" fmla="*/ 104 h 151"/>
                  <a:gd name="T66" fmla="*/ 9 w 151"/>
                  <a:gd name="T67" fmla="*/ 113 h 151"/>
                  <a:gd name="T68" fmla="*/ 14 w 151"/>
                  <a:gd name="T69" fmla="*/ 123 h 151"/>
                  <a:gd name="T70" fmla="*/ 21 w 151"/>
                  <a:gd name="T71" fmla="*/ 130 h 151"/>
                  <a:gd name="T72" fmla="*/ 28 w 151"/>
                  <a:gd name="T73" fmla="*/ 134 h 151"/>
                  <a:gd name="T74" fmla="*/ 38 w 151"/>
                  <a:gd name="T75" fmla="*/ 139 h 151"/>
                  <a:gd name="T76" fmla="*/ 45 w 151"/>
                  <a:gd name="T77" fmla="*/ 144 h 151"/>
                  <a:gd name="T78" fmla="*/ 54 w 151"/>
                  <a:gd name="T79" fmla="*/ 149 h 151"/>
                  <a:gd name="T80" fmla="*/ 66 w 151"/>
                  <a:gd name="T81" fmla="*/ 151 h 151"/>
                  <a:gd name="T82" fmla="*/ 76 w 151"/>
                  <a:gd name="T83" fmla="*/ 151 h 151"/>
                  <a:gd name="T84" fmla="*/ 85 w 151"/>
                  <a:gd name="T85" fmla="*/ 151 h 151"/>
                  <a:gd name="T86" fmla="*/ 94 w 151"/>
                  <a:gd name="T87" fmla="*/ 149 h 151"/>
                  <a:gd name="T88" fmla="*/ 104 w 151"/>
                  <a:gd name="T89" fmla="*/ 144 h 151"/>
                  <a:gd name="T90" fmla="*/ 113 w 151"/>
                  <a:gd name="T91" fmla="*/ 139 h 151"/>
                  <a:gd name="T92" fmla="*/ 120 w 151"/>
                  <a:gd name="T93" fmla="*/ 134 h 151"/>
                  <a:gd name="T94" fmla="*/ 128 w 151"/>
                  <a:gd name="T95" fmla="*/ 130 h 151"/>
                  <a:gd name="T96" fmla="*/ 135 w 151"/>
                  <a:gd name="T97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" h="151">
                    <a:moveTo>
                      <a:pt x="135" y="123"/>
                    </a:moveTo>
                    <a:lnTo>
                      <a:pt x="139" y="113"/>
                    </a:lnTo>
                    <a:lnTo>
                      <a:pt x="144" y="104"/>
                    </a:lnTo>
                    <a:lnTo>
                      <a:pt x="149" y="94"/>
                    </a:lnTo>
                    <a:lnTo>
                      <a:pt x="149" y="85"/>
                    </a:lnTo>
                    <a:lnTo>
                      <a:pt x="151" y="75"/>
                    </a:lnTo>
                    <a:lnTo>
                      <a:pt x="149" y="66"/>
                    </a:lnTo>
                    <a:lnTo>
                      <a:pt x="149" y="54"/>
                    </a:lnTo>
                    <a:lnTo>
                      <a:pt x="144" y="47"/>
                    </a:lnTo>
                    <a:lnTo>
                      <a:pt x="139" y="38"/>
                    </a:lnTo>
                    <a:lnTo>
                      <a:pt x="135" y="28"/>
                    </a:lnTo>
                    <a:lnTo>
                      <a:pt x="128" y="21"/>
                    </a:lnTo>
                    <a:lnTo>
                      <a:pt x="120" y="16"/>
                    </a:lnTo>
                    <a:lnTo>
                      <a:pt x="113" y="9"/>
                    </a:lnTo>
                    <a:lnTo>
                      <a:pt x="104" y="7"/>
                    </a:lnTo>
                    <a:lnTo>
                      <a:pt x="94" y="2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45" y="7"/>
                    </a:lnTo>
                    <a:lnTo>
                      <a:pt x="38" y="9"/>
                    </a:lnTo>
                    <a:lnTo>
                      <a:pt x="28" y="16"/>
                    </a:lnTo>
                    <a:lnTo>
                      <a:pt x="21" y="21"/>
                    </a:lnTo>
                    <a:lnTo>
                      <a:pt x="14" y="28"/>
                    </a:lnTo>
                    <a:lnTo>
                      <a:pt x="9" y="38"/>
                    </a:lnTo>
                    <a:lnTo>
                      <a:pt x="5" y="47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2" y="94"/>
                    </a:lnTo>
                    <a:lnTo>
                      <a:pt x="5" y="104"/>
                    </a:lnTo>
                    <a:lnTo>
                      <a:pt x="9" y="113"/>
                    </a:lnTo>
                    <a:lnTo>
                      <a:pt x="14" y="123"/>
                    </a:lnTo>
                    <a:lnTo>
                      <a:pt x="21" y="130"/>
                    </a:lnTo>
                    <a:lnTo>
                      <a:pt x="28" y="134"/>
                    </a:lnTo>
                    <a:lnTo>
                      <a:pt x="38" y="139"/>
                    </a:lnTo>
                    <a:lnTo>
                      <a:pt x="45" y="144"/>
                    </a:lnTo>
                    <a:lnTo>
                      <a:pt x="54" y="149"/>
                    </a:lnTo>
                    <a:lnTo>
                      <a:pt x="66" y="151"/>
                    </a:lnTo>
                    <a:lnTo>
                      <a:pt x="76" y="151"/>
                    </a:lnTo>
                    <a:lnTo>
                      <a:pt x="85" y="151"/>
                    </a:lnTo>
                    <a:lnTo>
                      <a:pt x="94" y="149"/>
                    </a:lnTo>
                    <a:lnTo>
                      <a:pt x="104" y="144"/>
                    </a:lnTo>
                    <a:lnTo>
                      <a:pt x="113" y="139"/>
                    </a:lnTo>
                    <a:lnTo>
                      <a:pt x="120" y="134"/>
                    </a:lnTo>
                    <a:lnTo>
                      <a:pt x="128" y="130"/>
                    </a:lnTo>
                    <a:lnTo>
                      <a:pt x="1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Gruppieren 69"/>
          <p:cNvGrpSpPr/>
          <p:nvPr/>
        </p:nvGrpSpPr>
        <p:grpSpPr>
          <a:xfrm>
            <a:off x="5570280" y="1915614"/>
            <a:ext cx="495381" cy="500325"/>
            <a:chOff x="7012114" y="521424"/>
            <a:chExt cx="916532" cy="916532"/>
          </a:xfrm>
        </p:grpSpPr>
        <p:sp>
          <p:nvSpPr>
            <p:cNvPr id="44" name="Ellipse 70"/>
            <p:cNvSpPr/>
            <p:nvPr/>
          </p:nvSpPr>
          <p:spPr bwMode="gray">
            <a:xfrm>
              <a:off x="7012114" y="521424"/>
              <a:ext cx="916532" cy="916532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244210" y="712108"/>
              <a:ext cx="520004" cy="521345"/>
            </a:xfrm>
            <a:custGeom>
              <a:avLst/>
              <a:gdLst>
                <a:gd name="T0" fmla="*/ 328 w 328"/>
                <a:gd name="T1" fmla="*/ 289 h 329"/>
                <a:gd name="T2" fmla="*/ 226 w 328"/>
                <a:gd name="T3" fmla="*/ 187 h 329"/>
                <a:gd name="T4" fmla="*/ 225 w 328"/>
                <a:gd name="T5" fmla="*/ 186 h 329"/>
                <a:gd name="T6" fmla="*/ 241 w 328"/>
                <a:gd name="T7" fmla="*/ 127 h 329"/>
                <a:gd name="T8" fmla="*/ 207 w 328"/>
                <a:gd name="T9" fmla="*/ 45 h 329"/>
                <a:gd name="T10" fmla="*/ 45 w 328"/>
                <a:gd name="T11" fmla="*/ 45 h 329"/>
                <a:gd name="T12" fmla="*/ 45 w 328"/>
                <a:gd name="T13" fmla="*/ 208 h 329"/>
                <a:gd name="T14" fmla="*/ 126 w 328"/>
                <a:gd name="T15" fmla="*/ 242 h 329"/>
                <a:gd name="T16" fmla="*/ 185 w 328"/>
                <a:gd name="T17" fmla="*/ 226 h 329"/>
                <a:gd name="T18" fmla="*/ 185 w 328"/>
                <a:gd name="T19" fmla="*/ 227 h 329"/>
                <a:gd name="T20" fmla="*/ 287 w 328"/>
                <a:gd name="T21" fmla="*/ 329 h 329"/>
                <a:gd name="T22" fmla="*/ 328 w 328"/>
                <a:gd name="T23" fmla="*/ 289 h 329"/>
                <a:gd name="T24" fmla="*/ 126 w 328"/>
                <a:gd name="T25" fmla="*/ 213 h 329"/>
                <a:gd name="T26" fmla="*/ 65 w 328"/>
                <a:gd name="T27" fmla="*/ 188 h 329"/>
                <a:gd name="T28" fmla="*/ 65 w 328"/>
                <a:gd name="T29" fmla="*/ 66 h 329"/>
                <a:gd name="T30" fmla="*/ 187 w 328"/>
                <a:gd name="T31" fmla="*/ 66 h 329"/>
                <a:gd name="T32" fmla="*/ 212 w 328"/>
                <a:gd name="T33" fmla="*/ 127 h 329"/>
                <a:gd name="T34" fmla="*/ 187 w 328"/>
                <a:gd name="T35" fmla="*/ 188 h 329"/>
                <a:gd name="T36" fmla="*/ 126 w 328"/>
                <a:gd name="T37" fmla="*/ 213 h 329"/>
                <a:gd name="T38" fmla="*/ 91 w 328"/>
                <a:gd name="T39" fmla="*/ 151 h 329"/>
                <a:gd name="T40" fmla="*/ 91 w 328"/>
                <a:gd name="T41" fmla="*/ 96 h 329"/>
                <a:gd name="T42" fmla="*/ 91 w 328"/>
                <a:gd name="T43" fmla="*/ 81 h 329"/>
                <a:gd name="T44" fmla="*/ 76 w 328"/>
                <a:gd name="T45" fmla="*/ 81 h 329"/>
                <a:gd name="T46" fmla="*/ 76 w 328"/>
                <a:gd name="T47" fmla="*/ 167 h 329"/>
                <a:gd name="T48" fmla="*/ 91 w 328"/>
                <a:gd name="T49" fmla="*/ 167 h 329"/>
                <a:gd name="T50" fmla="*/ 91 w 328"/>
                <a:gd name="T51" fmla="*/ 15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8" h="329">
                  <a:moveTo>
                    <a:pt x="328" y="289"/>
                  </a:moveTo>
                  <a:cubicBezTo>
                    <a:pt x="226" y="187"/>
                    <a:pt x="226" y="187"/>
                    <a:pt x="226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5" y="168"/>
                    <a:pt x="241" y="148"/>
                    <a:pt x="241" y="127"/>
                  </a:cubicBezTo>
                  <a:cubicBezTo>
                    <a:pt x="241" y="96"/>
                    <a:pt x="229" y="67"/>
                    <a:pt x="207" y="45"/>
                  </a:cubicBezTo>
                  <a:cubicBezTo>
                    <a:pt x="162" y="0"/>
                    <a:pt x="89" y="0"/>
                    <a:pt x="45" y="45"/>
                  </a:cubicBezTo>
                  <a:cubicBezTo>
                    <a:pt x="0" y="90"/>
                    <a:pt x="0" y="163"/>
                    <a:pt x="45" y="208"/>
                  </a:cubicBezTo>
                  <a:cubicBezTo>
                    <a:pt x="66" y="230"/>
                    <a:pt x="95" y="242"/>
                    <a:pt x="126" y="242"/>
                  </a:cubicBezTo>
                  <a:cubicBezTo>
                    <a:pt x="147" y="242"/>
                    <a:pt x="167" y="236"/>
                    <a:pt x="185" y="226"/>
                  </a:cubicBezTo>
                  <a:cubicBezTo>
                    <a:pt x="185" y="226"/>
                    <a:pt x="185" y="227"/>
                    <a:pt x="185" y="227"/>
                  </a:cubicBezTo>
                  <a:cubicBezTo>
                    <a:pt x="287" y="329"/>
                    <a:pt x="287" y="329"/>
                    <a:pt x="287" y="329"/>
                  </a:cubicBezTo>
                  <a:cubicBezTo>
                    <a:pt x="328" y="289"/>
                    <a:pt x="328" y="289"/>
                    <a:pt x="328" y="289"/>
                  </a:cubicBezTo>
                  <a:close/>
                  <a:moveTo>
                    <a:pt x="126" y="213"/>
                  </a:moveTo>
                  <a:cubicBezTo>
                    <a:pt x="103" y="213"/>
                    <a:pt x="81" y="204"/>
                    <a:pt x="65" y="188"/>
                  </a:cubicBezTo>
                  <a:cubicBezTo>
                    <a:pt x="32" y="154"/>
                    <a:pt x="32" y="100"/>
                    <a:pt x="65" y="66"/>
                  </a:cubicBezTo>
                  <a:cubicBezTo>
                    <a:pt x="99" y="32"/>
                    <a:pt x="153" y="32"/>
                    <a:pt x="187" y="66"/>
                  </a:cubicBezTo>
                  <a:cubicBezTo>
                    <a:pt x="203" y="82"/>
                    <a:pt x="212" y="104"/>
                    <a:pt x="212" y="127"/>
                  </a:cubicBezTo>
                  <a:cubicBezTo>
                    <a:pt x="212" y="150"/>
                    <a:pt x="203" y="172"/>
                    <a:pt x="187" y="188"/>
                  </a:cubicBezTo>
                  <a:cubicBezTo>
                    <a:pt x="170" y="204"/>
                    <a:pt x="149" y="213"/>
                    <a:pt x="126" y="213"/>
                  </a:cubicBezTo>
                  <a:close/>
                  <a:moveTo>
                    <a:pt x="91" y="151"/>
                  </a:moveTo>
                  <a:cubicBezTo>
                    <a:pt x="76" y="136"/>
                    <a:pt x="76" y="111"/>
                    <a:pt x="91" y="96"/>
                  </a:cubicBezTo>
                  <a:cubicBezTo>
                    <a:pt x="95" y="92"/>
                    <a:pt x="95" y="85"/>
                    <a:pt x="91" y="81"/>
                  </a:cubicBezTo>
                  <a:cubicBezTo>
                    <a:pt x="87" y="76"/>
                    <a:pt x="80" y="76"/>
                    <a:pt x="76" y="81"/>
                  </a:cubicBezTo>
                  <a:cubicBezTo>
                    <a:pt x="52" y="104"/>
                    <a:pt x="52" y="143"/>
                    <a:pt x="76" y="167"/>
                  </a:cubicBezTo>
                  <a:cubicBezTo>
                    <a:pt x="80" y="171"/>
                    <a:pt x="87" y="171"/>
                    <a:pt x="91" y="167"/>
                  </a:cubicBezTo>
                  <a:cubicBezTo>
                    <a:pt x="95" y="162"/>
                    <a:pt x="95" y="155"/>
                    <a:pt x="91" y="15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uppieren 108"/>
          <p:cNvGrpSpPr/>
          <p:nvPr/>
        </p:nvGrpSpPr>
        <p:grpSpPr>
          <a:xfrm>
            <a:off x="2911785" y="2462732"/>
            <a:ext cx="574919" cy="580658"/>
            <a:chOff x="2781177" y="836401"/>
            <a:chExt cx="1063691" cy="1063691"/>
          </a:xfrm>
        </p:grpSpPr>
        <p:sp>
          <p:nvSpPr>
            <p:cNvPr id="47" name="Ellipse 109"/>
            <p:cNvSpPr/>
            <p:nvPr/>
          </p:nvSpPr>
          <p:spPr bwMode="gray">
            <a:xfrm>
              <a:off x="2781177" y="836401"/>
              <a:ext cx="1063691" cy="1063691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8" name="Gruppieren 110"/>
            <p:cNvGrpSpPr/>
            <p:nvPr/>
          </p:nvGrpSpPr>
          <p:grpSpPr>
            <a:xfrm>
              <a:off x="3114401" y="1051826"/>
              <a:ext cx="451644" cy="599281"/>
              <a:chOff x="10699750" y="2843213"/>
              <a:chExt cx="903288" cy="1198562"/>
            </a:xfrm>
            <a:solidFill>
              <a:srgbClr val="FFFFFF"/>
            </a:solidFill>
          </p:grpSpPr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1077575" y="3810000"/>
                <a:ext cx="158750" cy="15716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0831513" y="3108325"/>
                <a:ext cx="111125" cy="10953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10845800" y="3937000"/>
                <a:ext cx="611188" cy="104775"/>
              </a:xfrm>
              <a:custGeom>
                <a:avLst/>
                <a:gdLst>
                  <a:gd name="T0" fmla="*/ 83 w 163"/>
                  <a:gd name="T1" fmla="*/ 15 h 28"/>
                  <a:gd name="T2" fmla="*/ 59 w 163"/>
                  <a:gd name="T3" fmla="*/ 0 h 28"/>
                  <a:gd name="T4" fmla="*/ 0 w 163"/>
                  <a:gd name="T5" fmla="*/ 0 h 28"/>
                  <a:gd name="T6" fmla="*/ 0 w 163"/>
                  <a:gd name="T7" fmla="*/ 28 h 28"/>
                  <a:gd name="T8" fmla="*/ 163 w 163"/>
                  <a:gd name="T9" fmla="*/ 28 h 28"/>
                  <a:gd name="T10" fmla="*/ 163 w 163"/>
                  <a:gd name="T11" fmla="*/ 0 h 28"/>
                  <a:gd name="T12" fmla="*/ 106 w 163"/>
                  <a:gd name="T13" fmla="*/ 0 h 28"/>
                  <a:gd name="T14" fmla="*/ 83 w 163"/>
                  <a:gd name="T1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28">
                    <a:moveTo>
                      <a:pt x="83" y="15"/>
                    </a:moveTo>
                    <a:cubicBezTo>
                      <a:pt x="73" y="15"/>
                      <a:pt x="64" y="9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2" y="9"/>
                      <a:pt x="93" y="15"/>
                      <a:pt x="8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2"/>
              <p:cNvSpPr/>
              <p:nvPr/>
            </p:nvSpPr>
            <p:spPr bwMode="auto">
              <a:xfrm>
                <a:off x="10699750" y="3124200"/>
                <a:ext cx="779463" cy="715962"/>
              </a:xfrm>
              <a:custGeom>
                <a:avLst/>
                <a:gdLst>
                  <a:gd name="T0" fmla="*/ 152 w 208"/>
                  <a:gd name="T1" fmla="*/ 141 h 191"/>
                  <a:gd name="T2" fmla="*/ 113 w 208"/>
                  <a:gd name="T3" fmla="*/ 152 h 191"/>
                  <a:gd name="T4" fmla="*/ 40 w 208"/>
                  <a:gd name="T5" fmla="*/ 79 h 191"/>
                  <a:gd name="T6" fmla="*/ 58 w 208"/>
                  <a:gd name="T7" fmla="*/ 30 h 191"/>
                  <a:gd name="T8" fmla="*/ 57 w 208"/>
                  <a:gd name="T9" fmla="*/ 29 h 191"/>
                  <a:gd name="T10" fmla="*/ 50 w 208"/>
                  <a:gd name="T11" fmla="*/ 30 h 191"/>
                  <a:gd name="T12" fmla="*/ 31 w 208"/>
                  <a:gd name="T13" fmla="*/ 11 h 191"/>
                  <a:gd name="T14" fmla="*/ 34 w 208"/>
                  <a:gd name="T15" fmla="*/ 1 h 191"/>
                  <a:gd name="T16" fmla="*/ 32 w 208"/>
                  <a:gd name="T17" fmla="*/ 0 h 191"/>
                  <a:gd name="T18" fmla="*/ 0 w 208"/>
                  <a:gd name="T19" fmla="*/ 79 h 191"/>
                  <a:gd name="T20" fmla="*/ 99 w 208"/>
                  <a:gd name="T21" fmla="*/ 191 h 191"/>
                  <a:gd name="T22" fmla="*/ 122 w 208"/>
                  <a:gd name="T23" fmla="*/ 178 h 191"/>
                  <a:gd name="T24" fmla="*/ 143 w 208"/>
                  <a:gd name="T25" fmla="*/ 188 h 191"/>
                  <a:gd name="T26" fmla="*/ 208 w 208"/>
                  <a:gd name="T27" fmla="*/ 141 h 191"/>
                  <a:gd name="T28" fmla="*/ 152 w 208"/>
                  <a:gd name="T29" fmla="*/ 14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91">
                    <a:moveTo>
                      <a:pt x="152" y="141"/>
                    </a:moveTo>
                    <a:cubicBezTo>
                      <a:pt x="141" y="148"/>
                      <a:pt x="128" y="152"/>
                      <a:pt x="113" y="152"/>
                    </a:cubicBezTo>
                    <a:cubicBezTo>
                      <a:pt x="73" y="152"/>
                      <a:pt x="40" y="119"/>
                      <a:pt x="40" y="79"/>
                    </a:cubicBezTo>
                    <a:cubicBezTo>
                      <a:pt x="40" y="60"/>
                      <a:pt x="47" y="43"/>
                      <a:pt x="58" y="3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5" y="29"/>
                      <a:pt x="53" y="30"/>
                      <a:pt x="50" y="30"/>
                    </a:cubicBezTo>
                    <a:cubicBezTo>
                      <a:pt x="39" y="30"/>
                      <a:pt x="31" y="21"/>
                      <a:pt x="31" y="11"/>
                    </a:cubicBezTo>
                    <a:cubicBezTo>
                      <a:pt x="31" y="7"/>
                      <a:pt x="32" y="4"/>
                      <a:pt x="34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20"/>
                      <a:pt x="0" y="48"/>
                      <a:pt x="0" y="79"/>
                    </a:cubicBezTo>
                    <a:cubicBezTo>
                      <a:pt x="0" y="136"/>
                      <a:pt x="43" y="184"/>
                      <a:pt x="99" y="191"/>
                    </a:cubicBezTo>
                    <a:cubicBezTo>
                      <a:pt x="103" y="183"/>
                      <a:pt x="112" y="178"/>
                      <a:pt x="122" y="178"/>
                    </a:cubicBezTo>
                    <a:cubicBezTo>
                      <a:pt x="130" y="178"/>
                      <a:pt x="138" y="182"/>
                      <a:pt x="143" y="188"/>
                    </a:cubicBezTo>
                    <a:cubicBezTo>
                      <a:pt x="170" y="181"/>
                      <a:pt x="193" y="164"/>
                      <a:pt x="208" y="141"/>
                    </a:cubicBezTo>
                    <a:lnTo>
                      <a:pt x="152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10702925" y="2843213"/>
                <a:ext cx="536575" cy="520700"/>
              </a:xfrm>
              <a:custGeom>
                <a:avLst/>
                <a:gdLst>
                  <a:gd name="T0" fmla="*/ 68 w 143"/>
                  <a:gd name="T1" fmla="*/ 86 h 139"/>
                  <a:gd name="T2" fmla="*/ 68 w 143"/>
                  <a:gd name="T3" fmla="*/ 90 h 139"/>
                  <a:gd name="T4" fmla="*/ 120 w 143"/>
                  <a:gd name="T5" fmla="*/ 139 h 139"/>
                  <a:gd name="T6" fmla="*/ 143 w 143"/>
                  <a:gd name="T7" fmla="*/ 115 h 139"/>
                  <a:gd name="T8" fmla="*/ 23 w 143"/>
                  <a:gd name="T9" fmla="*/ 0 h 139"/>
                  <a:gd name="T10" fmla="*/ 0 w 143"/>
                  <a:gd name="T11" fmla="*/ 25 h 139"/>
                  <a:gd name="T12" fmla="*/ 45 w 143"/>
                  <a:gd name="T13" fmla="*/ 68 h 139"/>
                  <a:gd name="T14" fmla="*/ 49 w 143"/>
                  <a:gd name="T15" fmla="*/ 67 h 139"/>
                  <a:gd name="T16" fmla="*/ 68 w 143"/>
                  <a:gd name="T17" fmla="*/ 8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9">
                    <a:moveTo>
                      <a:pt x="68" y="86"/>
                    </a:moveTo>
                    <a:cubicBezTo>
                      <a:pt x="68" y="87"/>
                      <a:pt x="68" y="89"/>
                      <a:pt x="68" y="90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6" y="67"/>
                      <a:pt x="48" y="67"/>
                      <a:pt x="49" y="67"/>
                    </a:cubicBezTo>
                    <a:cubicBezTo>
                      <a:pt x="60" y="67"/>
                      <a:pt x="68" y="76"/>
                      <a:pt x="68" y="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44"/>
              <p:cNvSpPr>
                <a:spLocks noChangeArrowheads="1"/>
              </p:cNvSpPr>
              <p:nvPr/>
            </p:nvSpPr>
            <p:spPr bwMode="auto">
              <a:xfrm>
                <a:off x="11123613" y="3570288"/>
                <a:ext cx="479425" cy="444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Gruppieren 124"/>
          <p:cNvGrpSpPr/>
          <p:nvPr/>
        </p:nvGrpSpPr>
        <p:grpSpPr>
          <a:xfrm>
            <a:off x="4918957" y="2719413"/>
            <a:ext cx="451200" cy="455704"/>
            <a:chOff x="7712904" y="2560542"/>
            <a:chExt cx="834791" cy="834791"/>
          </a:xfrm>
        </p:grpSpPr>
        <p:sp>
          <p:nvSpPr>
            <p:cNvPr id="56" name="Ellipse 139"/>
            <p:cNvSpPr/>
            <p:nvPr/>
          </p:nvSpPr>
          <p:spPr bwMode="gray">
            <a:xfrm>
              <a:off x="7712904" y="2560542"/>
              <a:ext cx="834791" cy="834791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7" name="Gruppieren 187"/>
            <p:cNvGrpSpPr/>
            <p:nvPr/>
          </p:nvGrpSpPr>
          <p:grpSpPr>
            <a:xfrm flipH="1">
              <a:off x="8005032" y="2744164"/>
              <a:ext cx="250533" cy="541675"/>
              <a:chOff x="3643313" y="3238500"/>
              <a:chExt cx="577850" cy="1249363"/>
            </a:xfrm>
            <a:solidFill>
              <a:srgbClr val="FFFFFF"/>
            </a:solidFill>
          </p:grpSpPr>
          <p:sp>
            <p:nvSpPr>
              <p:cNvPr id="58" name="Freeform 8"/>
              <p:cNvSpPr/>
              <p:nvPr/>
            </p:nvSpPr>
            <p:spPr bwMode="auto">
              <a:xfrm>
                <a:off x="3643313" y="3303588"/>
                <a:ext cx="577850" cy="1184275"/>
              </a:xfrm>
              <a:custGeom>
                <a:avLst/>
                <a:gdLst>
                  <a:gd name="T0" fmla="*/ 117 w 154"/>
                  <a:gd name="T1" fmla="*/ 173 h 316"/>
                  <a:gd name="T2" fmla="*/ 117 w 154"/>
                  <a:gd name="T3" fmla="*/ 0 h 316"/>
                  <a:gd name="T4" fmla="*/ 37 w 154"/>
                  <a:gd name="T5" fmla="*/ 0 h 316"/>
                  <a:gd name="T6" fmla="*/ 37 w 154"/>
                  <a:gd name="T7" fmla="*/ 173 h 316"/>
                  <a:gd name="T8" fmla="*/ 1 w 154"/>
                  <a:gd name="T9" fmla="*/ 232 h 316"/>
                  <a:gd name="T10" fmla="*/ 0 w 154"/>
                  <a:gd name="T11" fmla="*/ 239 h 316"/>
                  <a:gd name="T12" fmla="*/ 77 w 154"/>
                  <a:gd name="T13" fmla="*/ 316 h 316"/>
                  <a:gd name="T14" fmla="*/ 153 w 154"/>
                  <a:gd name="T15" fmla="*/ 249 h 316"/>
                  <a:gd name="T16" fmla="*/ 154 w 154"/>
                  <a:gd name="T17" fmla="*/ 239 h 316"/>
                  <a:gd name="T18" fmla="*/ 117 w 154"/>
                  <a:gd name="T19" fmla="*/ 17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316">
                    <a:moveTo>
                      <a:pt x="117" y="173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17" y="186"/>
                      <a:pt x="3" y="207"/>
                      <a:pt x="1" y="232"/>
                    </a:cubicBezTo>
                    <a:cubicBezTo>
                      <a:pt x="0" y="235"/>
                      <a:pt x="0" y="237"/>
                      <a:pt x="0" y="239"/>
                    </a:cubicBezTo>
                    <a:cubicBezTo>
                      <a:pt x="0" y="281"/>
                      <a:pt x="35" y="316"/>
                      <a:pt x="77" y="316"/>
                    </a:cubicBezTo>
                    <a:cubicBezTo>
                      <a:pt x="116" y="316"/>
                      <a:pt x="148" y="287"/>
                      <a:pt x="153" y="249"/>
                    </a:cubicBezTo>
                    <a:cubicBezTo>
                      <a:pt x="153" y="246"/>
                      <a:pt x="154" y="242"/>
                      <a:pt x="154" y="239"/>
                    </a:cubicBezTo>
                    <a:cubicBezTo>
                      <a:pt x="154" y="211"/>
                      <a:pt x="139" y="187"/>
                      <a:pt x="117" y="173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8022" y="3238500"/>
                <a:ext cx="468432" cy="857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0" name="Gruppieren 1"/>
          <p:cNvGrpSpPr/>
          <p:nvPr/>
        </p:nvGrpSpPr>
        <p:grpSpPr>
          <a:xfrm>
            <a:off x="4646967" y="757072"/>
            <a:ext cx="691625" cy="698528"/>
            <a:chOff x="4782477" y="287265"/>
            <a:chExt cx="1279614" cy="1279614"/>
          </a:xfrm>
        </p:grpSpPr>
        <p:sp>
          <p:nvSpPr>
            <p:cNvPr id="61" name="Ellipse 2"/>
            <p:cNvSpPr/>
            <p:nvPr/>
          </p:nvSpPr>
          <p:spPr bwMode="gray">
            <a:xfrm>
              <a:off x="4782477" y="287265"/>
              <a:ext cx="1279614" cy="1279614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2" name="Gruppieren 3"/>
            <p:cNvGrpSpPr/>
            <p:nvPr/>
          </p:nvGrpSpPr>
          <p:grpSpPr>
            <a:xfrm>
              <a:off x="5187288" y="474711"/>
              <a:ext cx="485779" cy="885145"/>
              <a:chOff x="8288338" y="2838450"/>
              <a:chExt cx="660400" cy="1203325"/>
            </a:xfrm>
          </p:grpSpPr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8307388" y="3559175"/>
                <a:ext cx="119063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8828088" y="3559175"/>
                <a:ext cx="120650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8307388" y="2838450"/>
                <a:ext cx="641350" cy="701675"/>
              </a:xfrm>
              <a:custGeom>
                <a:avLst/>
                <a:gdLst>
                  <a:gd name="T0" fmla="*/ 86 w 171"/>
                  <a:gd name="T1" fmla="*/ 0 h 187"/>
                  <a:gd name="T2" fmla="*/ 0 w 171"/>
                  <a:gd name="T3" fmla="*/ 66 h 187"/>
                  <a:gd name="T4" fmla="*/ 0 w 171"/>
                  <a:gd name="T5" fmla="*/ 85 h 187"/>
                  <a:gd name="T6" fmla="*/ 0 w 171"/>
                  <a:gd name="T7" fmla="*/ 187 h 187"/>
                  <a:gd name="T8" fmla="*/ 32 w 171"/>
                  <a:gd name="T9" fmla="*/ 187 h 187"/>
                  <a:gd name="T10" fmla="*/ 32 w 171"/>
                  <a:gd name="T11" fmla="*/ 83 h 187"/>
                  <a:gd name="T12" fmla="*/ 86 w 171"/>
                  <a:gd name="T13" fmla="*/ 36 h 187"/>
                  <a:gd name="T14" fmla="*/ 139 w 171"/>
                  <a:gd name="T15" fmla="*/ 83 h 187"/>
                  <a:gd name="T16" fmla="*/ 139 w 171"/>
                  <a:gd name="T17" fmla="*/ 187 h 187"/>
                  <a:gd name="T18" fmla="*/ 171 w 171"/>
                  <a:gd name="T19" fmla="*/ 187 h 187"/>
                  <a:gd name="T20" fmla="*/ 171 w 171"/>
                  <a:gd name="T21" fmla="*/ 85 h 187"/>
                  <a:gd name="T22" fmla="*/ 171 w 171"/>
                  <a:gd name="T23" fmla="*/ 66 h 187"/>
                  <a:gd name="T24" fmla="*/ 86 w 171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87">
                    <a:moveTo>
                      <a:pt x="86" y="0"/>
                    </a:moveTo>
                    <a:cubicBezTo>
                      <a:pt x="41" y="0"/>
                      <a:pt x="5" y="29"/>
                      <a:pt x="0" y="6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57"/>
                      <a:pt x="56" y="36"/>
                      <a:pt x="86" y="36"/>
                    </a:cubicBezTo>
                    <a:cubicBezTo>
                      <a:pt x="115" y="36"/>
                      <a:pt x="139" y="57"/>
                      <a:pt x="139" y="83"/>
                    </a:cubicBezTo>
                    <a:cubicBezTo>
                      <a:pt x="139" y="187"/>
                      <a:pt x="139" y="187"/>
                      <a:pt x="139" y="187"/>
                    </a:cubicBezTo>
                    <a:cubicBezTo>
                      <a:pt x="171" y="187"/>
                      <a:pt x="171" y="187"/>
                      <a:pt x="171" y="187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66" y="29"/>
                      <a:pt x="130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8288338" y="3705225"/>
                <a:ext cx="107950" cy="336550"/>
              </a:xfrm>
              <a:custGeom>
                <a:avLst/>
                <a:gdLst>
                  <a:gd name="T0" fmla="*/ 52 w 68"/>
                  <a:gd name="T1" fmla="*/ 0 h 212"/>
                  <a:gd name="T2" fmla="*/ 35 w 68"/>
                  <a:gd name="T3" fmla="*/ 85 h 212"/>
                  <a:gd name="T4" fmla="*/ 0 w 68"/>
                  <a:gd name="T5" fmla="*/ 97 h 212"/>
                  <a:gd name="T6" fmla="*/ 16 w 68"/>
                  <a:gd name="T7" fmla="*/ 212 h 212"/>
                  <a:gd name="T8" fmla="*/ 28 w 68"/>
                  <a:gd name="T9" fmla="*/ 125 h 212"/>
                  <a:gd name="T10" fmla="*/ 68 w 68"/>
                  <a:gd name="T11" fmla="*/ 104 h 212"/>
                  <a:gd name="T12" fmla="*/ 52 w 68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2">
                    <a:moveTo>
                      <a:pt x="52" y="0"/>
                    </a:moveTo>
                    <a:lnTo>
                      <a:pt x="35" y="85"/>
                    </a:lnTo>
                    <a:lnTo>
                      <a:pt x="0" y="97"/>
                    </a:lnTo>
                    <a:lnTo>
                      <a:pt x="16" y="212"/>
                    </a:lnTo>
                    <a:lnTo>
                      <a:pt x="28" y="125"/>
                    </a:lnTo>
                    <a:lnTo>
                      <a:pt x="68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3"/>
              <p:cNvSpPr/>
              <p:nvPr/>
            </p:nvSpPr>
            <p:spPr bwMode="auto">
              <a:xfrm>
                <a:off x="8809038" y="3700463"/>
                <a:ext cx="109538" cy="341312"/>
              </a:xfrm>
              <a:custGeom>
                <a:avLst/>
                <a:gdLst>
                  <a:gd name="T0" fmla="*/ 52 w 69"/>
                  <a:gd name="T1" fmla="*/ 0 h 215"/>
                  <a:gd name="T2" fmla="*/ 36 w 69"/>
                  <a:gd name="T3" fmla="*/ 88 h 215"/>
                  <a:gd name="T4" fmla="*/ 0 w 69"/>
                  <a:gd name="T5" fmla="*/ 97 h 215"/>
                  <a:gd name="T6" fmla="*/ 17 w 69"/>
                  <a:gd name="T7" fmla="*/ 215 h 215"/>
                  <a:gd name="T8" fmla="*/ 29 w 69"/>
                  <a:gd name="T9" fmla="*/ 126 h 215"/>
                  <a:gd name="T10" fmla="*/ 69 w 69"/>
                  <a:gd name="T11" fmla="*/ 104 h 215"/>
                  <a:gd name="T12" fmla="*/ 52 w 69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5">
                    <a:moveTo>
                      <a:pt x="52" y="0"/>
                    </a:moveTo>
                    <a:lnTo>
                      <a:pt x="36" y="88"/>
                    </a:lnTo>
                    <a:lnTo>
                      <a:pt x="0" y="97"/>
                    </a:lnTo>
                    <a:lnTo>
                      <a:pt x="17" y="215"/>
                    </a:lnTo>
                    <a:lnTo>
                      <a:pt x="29" y="126"/>
                    </a:lnTo>
                    <a:lnTo>
                      <a:pt x="69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61192" y="3711734"/>
          <a:ext cx="6191250" cy="1859280"/>
        </p:xfrm>
        <a:graphic>
          <a:graphicData uri="http://schemas.openxmlformats.org/drawingml/2006/table">
            <a:tbl>
              <a:tblPr/>
              <a:tblGrid>
                <a:gridCol w="6191250"/>
              </a:tblGrid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6375" y="2887147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542" y="1254625"/>
            <a:ext cx="8243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固定的速度v</a:t>
            </a:r>
            <a:r>
              <a:rPr lang="zh-CN" altLang="zh-CN" sz="2400" b="1" baseline="-30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（米/秒）向上抛一个小球，小球的高度h（米）与小球的运动的时间t（秒）之间的关系式是h=v</a:t>
            </a:r>
            <a:r>
              <a:rPr lang="zh-CN" altLang="zh-CN" sz="2400" b="1" baseline="-30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t-4.9t</a:t>
            </a:r>
            <a:r>
              <a:rPr lang="zh-CN" altLang="zh-CN" sz="2400" b="1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，在这个关系式中，常量、变量分别为（　　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4.9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en-US" altLang="zh-CN" sz="2400" b="1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en-US" altLang="zh-CN" sz="2400" b="1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-4.9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4.9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en-US" altLang="zh-CN" sz="2400" b="1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变量</a:t>
            </a:r>
          </a:p>
        </p:txBody>
      </p:sp>
      <p:sp>
        <p:nvSpPr>
          <p:cNvPr id="7" name="矩形 6"/>
          <p:cNvSpPr/>
          <p:nvPr/>
        </p:nvSpPr>
        <p:spPr>
          <a:xfrm>
            <a:off x="463645" y="5680198"/>
            <a:ext cx="712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-4.9t²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的变量为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常量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-4.9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0019" y="2429310"/>
            <a:ext cx="74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63645" y="1560579"/>
                <a:ext cx="7120288" cy="1999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指出下列关系式中的常量与变量。</a:t>
                </a: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（1）y=5-3x</a:t>
                </a:r>
                <a:b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（2）V=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π</a:t>
                </a:r>
                <a:r>
                  <a:rPr lang="zh-CN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zh-CN" altLang="zh-CN" sz="2400" b="1" baseline="30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5" y="1560579"/>
                <a:ext cx="7120288" cy="1999009"/>
              </a:xfrm>
              <a:prstGeom prst="rect">
                <a:avLst/>
              </a:prstGeom>
              <a:blipFill rotWithShape="0">
                <a:blip r:embed="rId2"/>
                <a:stretch>
                  <a:fillRect l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574179" y="4077082"/>
                <a:ext cx="5375898" cy="99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（1）常量：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5、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；变量：y、x 。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（2）常量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π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；变量：V、R 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9" y="4077082"/>
                <a:ext cx="5375898" cy="994118"/>
              </a:xfrm>
              <a:prstGeom prst="rect">
                <a:avLst/>
              </a:prstGeom>
              <a:blipFill rotWithShape="0">
                <a:blip r:embed="rId3"/>
                <a:stretch>
                  <a:fillRect l="-1701" t="-4908" b="-4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4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6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8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7" name="图片 16" descr="2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464" y="1267377"/>
            <a:ext cx="8774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汽车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行驶的路程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、行驶时间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和行驶速度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之间有下列关系：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．如果汽车以每时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60km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的速度行驶，那么在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中，变量是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，常量是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；如果汽车行驶的时间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规定为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小时，那么在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中，变量是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，常量是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；如果甲乙两地的路程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200km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，汽车从甲地开往乙地，那么在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中，变量是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，常量是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344965" y="4739729"/>
            <a:ext cx="8699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汽车以每时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60km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的速度行驶，那么在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中，变量是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，常量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；如果汽车行驶的时间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规定为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小时，那么在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中，变量是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，常量是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；如果甲乙两地的路程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200km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，汽车从甲地开往乙地，那么在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s=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中，变量是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，常量是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6378" y="2458448"/>
            <a:ext cx="81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51013" y="2510128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31461" y="3023042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22328" y="3023042"/>
            <a:ext cx="65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0364" y="4059720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60151" y="415771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600" y="584658"/>
            <a:ext cx="2286000" cy="852170"/>
            <a:chOff x="302" y="1316"/>
            <a:chExt cx="3600" cy="1342"/>
          </a:xfrm>
        </p:grpSpPr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7" name="组合 26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2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3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30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9" name="图片 28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251" y="1347954"/>
            <a:ext cx="8777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海水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受日月的引力而产生潮汐现象．早晨海水上涨叫做潮，黄昏海水上涨叫做汐，合称潮汐．潮汐与人类的生活有着密切的联系．某港口某天从0时到12时的水深情况如下表，其中T表示时刻，h表示水深．</a:t>
            </a:r>
            <a:b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上述问题中，字母T，h表示的是变量还是常量，简述你的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理由 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99100"/>
              </p:ext>
            </p:extLst>
          </p:nvPr>
        </p:nvGraphicFramePr>
        <p:xfrm>
          <a:off x="413354" y="3282965"/>
          <a:ext cx="6890292" cy="11125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48382"/>
                <a:gridCol w="1148382"/>
                <a:gridCol w="1148382"/>
                <a:gridCol w="1148382"/>
                <a:gridCol w="1148382"/>
                <a:gridCol w="114838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T（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时）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h（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米）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7.4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5.1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2.6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4.5</a:t>
                      </a:r>
                    </a:p>
                  </a:txBody>
                  <a:tcPr marT="95250" marB="9525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572500" y="4696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字母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表示的是变量．因为水深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随着时间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的变化而变化．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214" y="575335"/>
            <a:ext cx="2286000" cy="852170"/>
            <a:chOff x="302" y="1316"/>
            <a:chExt cx="3600" cy="1342"/>
          </a:xfrm>
        </p:grpSpPr>
        <p:sp>
          <p:nvSpPr>
            <p:cNvPr id="15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6" name="组合 15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7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8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5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8" name="图片 17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793" y="1412073"/>
            <a:ext cx="8370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心理学家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发现，学生对概念的接受能力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与提出概念所用的时间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（单位：分）之间有如下关系：（其中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0≤x≤30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）指出题中的两个变量；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）当提出概念所用时间是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分钟时，学生的接受能力是多少？ 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）根据表格中的数据，你认为提出概念几分钟时，学生的接受能力最强； 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）从表中可知，当时间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在什么范围内，学生的接受能力逐步增强？当时间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在什么范围内，学生的接受能力逐步降低？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0" y="5077313"/>
            <a:ext cx="7367290" cy="82709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4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6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8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7" name="图片 16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4041" y="1432456"/>
            <a:ext cx="8835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解：（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）提出概念所用的时间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和对概念接受能力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两个变量； 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x=10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y=59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，所以时间是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分钟时，学生的接受能力是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x=13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的值最大是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59.9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，所以提出概念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分钟时，学生的接受能力最强．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）由表中数据可知：当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值逐渐增大，学生的接受能力逐步增强；当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值逐渐减小，学生的接受能力逐步降低．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4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6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8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7" name="图片 16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拓展提升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78541" y="1543178"/>
            <a:ext cx="83298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我国是一个严重缺水的国家，我们都应该倍加珍惜水资源，节约用水．据测试，拧不紧的水龙头每秒会滴下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滴水，每滴水约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0.5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毫升．小燕子同学在洗手时，没有拧紧水龙头，当小燕子离开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（时）后水龙头滴了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（毫升）水．在这段文字中涉及的量中，哪些是常量，哪些是变量？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574179" y="4856582"/>
            <a:ext cx="7160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由题意得，常量为数值始终不变的量，有：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  变量为数值发生变化的量，有：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14384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课堂小结</a:t>
                </a:r>
                <a:endPara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741993" y="1764659"/>
            <a:ext cx="368562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b="1" kern="100" dirty="0">
                <a:latin typeface="微软雅黑" panose="020B0503020204020204" charset="-122"/>
                <a:ea typeface="微软雅黑" panose="020B0503020204020204" charset="-122"/>
              </a:rPr>
              <a:t>这节课我们学习了</a:t>
            </a:r>
            <a:r>
              <a:rPr lang="zh-CN" altLang="en-US" sz="2800" b="1" kern="1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2800" b="1" kern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50087" y="2884068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常量：在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一个过程中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固定不变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的量称为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常量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50087" y="3571755"/>
            <a:ext cx="626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变量：可以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取不同数值的量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称为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变量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14384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3558" name="Text Box 6"/>
          <p:cNvSpPr txBox="1"/>
          <p:nvPr/>
        </p:nvSpPr>
        <p:spPr>
          <a:xfrm>
            <a:off x="2193743" y="2956560"/>
            <a:ext cx="48601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课本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P142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页第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题</a:t>
            </a:r>
            <a:endParaRPr lang="zh-CN" altLang="en-US" sz="2400" b="1" dirty="0">
              <a:solidFill>
                <a:srgbClr val="66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oc07876920170821154105_00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473" y="469583"/>
            <a:ext cx="8369935" cy="591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2286000" cy="852805"/>
            <a:chOff x="303" y="1315"/>
            <a:chExt cx="360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2112335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导入新课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312" y="4153988"/>
            <a:ext cx="1965688" cy="2335037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8542" y="1432457"/>
            <a:ext cx="8865458" cy="5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马从起点跑向终点，全程哪些量改变？哪些量不变？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987" y="2193184"/>
            <a:ext cx="5429250" cy="2981325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8542" y="5473362"/>
            <a:ext cx="70049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马奔跑的速度，奔跑的时间，奔跑的路程在不断改变，从起点到终点的长度是不变的。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0" y="4094480"/>
            <a:ext cx="9144000" cy="2776855"/>
          </a:xfrm>
          <a:prstGeom prst="rect">
            <a:avLst/>
          </a:prstGeom>
          <a:gradFill rotWithShape="1">
            <a:gsLst>
              <a:gs pos="0">
                <a:srgbClr val="8FC33B"/>
              </a:gs>
              <a:gs pos="100000">
                <a:srgbClr val="66A3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57" y="1833750"/>
            <a:ext cx="1922091" cy="464149"/>
          </a:xfrm>
          <a:prstGeom prst="rect">
            <a:avLst/>
          </a:prstGeom>
          <a:effectLst/>
        </p:spPr>
      </p:pic>
      <p:sp>
        <p:nvSpPr>
          <p:cNvPr id="13" name="文本框 13"/>
          <p:cNvSpPr>
            <a:spLocks noChangeArrowheads="1"/>
          </p:cNvSpPr>
          <p:nvPr/>
        </p:nvSpPr>
        <p:spPr bwMode="auto">
          <a:xfrm>
            <a:off x="3552376" y="4265203"/>
            <a:ext cx="3454241" cy="8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 谢！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94696" y="5195887"/>
            <a:ext cx="69696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/>
              <a:t>21</a:t>
            </a:r>
            <a:r>
              <a:rPr lang="zh-CN" altLang="en-US" sz="1200" dirty="0"/>
              <a:t>世纪教育网（</a:t>
            </a:r>
            <a:r>
              <a:rPr lang="en-US" altLang="zh-CN" sz="1200" dirty="0"/>
              <a:t>www.21cnjy.com)</a:t>
            </a:r>
            <a:r>
              <a:rPr lang="zh-CN" altLang="en-US" sz="1200" dirty="0" smtClean="0"/>
              <a:t>全国领先的</a:t>
            </a:r>
            <a:r>
              <a:rPr lang="zh-CN" altLang="en-US" sz="1200" dirty="0"/>
              <a:t>中小学教育</a:t>
            </a:r>
            <a:r>
              <a:rPr lang="zh-CN" altLang="en-US" sz="1200" dirty="0" smtClean="0"/>
              <a:t>资源及组卷应用平台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1326291" y="5580575"/>
            <a:ext cx="633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有大把优质资料？一线名师？一线教研员？赶快加入</a:t>
            </a:r>
            <a:r>
              <a:rPr lang="en-US" altLang="zh-CN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21</a:t>
            </a:r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世纪教育网名师合作团队吧！！月薪过万不是梦！！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详情请看：</a:t>
            </a:r>
            <a:r>
              <a:rPr lang="en-US" altLang="zh-CN" b="1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  <a:hlinkClick r:id="rId4"/>
              </a:rPr>
              <a:t>http</a:t>
            </a:r>
            <a:r>
              <a:rPr lang="en-US" altLang="zh-CN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  <a:hlinkClick r:id="rId4"/>
              </a:rPr>
              <a:t>://www.21cnjy.com/zhaoshang/</a:t>
            </a:r>
            <a:endParaRPr lang="zh-CN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62259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1605" y="1311372"/>
            <a:ext cx="8865458" cy="5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圆的面积公式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S=πr²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取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一些不同的值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算出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相应的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的值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10329"/>
              </p:ext>
            </p:extLst>
          </p:nvPr>
        </p:nvGraphicFramePr>
        <p:xfrm>
          <a:off x="4714461" y="1732214"/>
          <a:ext cx="3149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r:id="rId4" imgW="940435" imgH="228600" progId="Equation.DSMT4">
                  <p:embed/>
                </p:oleObj>
              </mc:Choice>
              <mc:Fallback>
                <p:oleObj r:id="rId4" imgW="940435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461" y="1732214"/>
                        <a:ext cx="3149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63685"/>
              </p:ext>
            </p:extLst>
          </p:nvPr>
        </p:nvGraphicFramePr>
        <p:xfrm>
          <a:off x="614317" y="1784601"/>
          <a:ext cx="23796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r:id="rId6" imgW="711835" imgH="165100" progId="Equation.DSMT4">
                  <p:embed/>
                </p:oleObj>
              </mc:Choice>
              <mc:Fallback>
                <p:oleObj r:id="rId6" imgW="711835" imgH="165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17" y="1784601"/>
                        <a:ext cx="23796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3419061" y="2164014"/>
            <a:ext cx="1150938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80841"/>
              </p:ext>
            </p:extLst>
          </p:nvPr>
        </p:nvGraphicFramePr>
        <p:xfrm>
          <a:off x="4714461" y="2524377"/>
          <a:ext cx="3149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r:id="rId8" imgW="940435" imgH="228600" progId="Equation.DSMT4">
                  <p:embed/>
                </p:oleObj>
              </mc:Choice>
              <mc:Fallback>
                <p:oleObj r:id="rId8" imgW="940435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461" y="2524377"/>
                        <a:ext cx="3149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20949"/>
              </p:ext>
            </p:extLst>
          </p:nvPr>
        </p:nvGraphicFramePr>
        <p:xfrm>
          <a:off x="648874" y="2667252"/>
          <a:ext cx="23796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r:id="rId9" imgW="711835" imgH="165100" progId="Equation.DSMT4">
                  <p:embed/>
                </p:oleObj>
              </mc:Choice>
              <mc:Fallback>
                <p:oleObj r:id="rId9" imgW="711835" imgH="165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74" y="2667252"/>
                        <a:ext cx="23796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3419061" y="2956177"/>
            <a:ext cx="1150938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65014"/>
              </p:ext>
            </p:extLst>
          </p:nvPr>
        </p:nvGraphicFramePr>
        <p:xfrm>
          <a:off x="4785899" y="3316539"/>
          <a:ext cx="3149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r:id="rId11" imgW="940435" imgH="228600" progId="Equation.DSMT4">
                  <p:embed/>
                </p:oleObj>
              </mc:Choice>
              <mc:Fallback>
                <p:oleObj r:id="rId11" imgW="940435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899" y="3316539"/>
                        <a:ext cx="3149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43266"/>
              </p:ext>
            </p:extLst>
          </p:nvPr>
        </p:nvGraphicFramePr>
        <p:xfrm>
          <a:off x="682211" y="3505452"/>
          <a:ext cx="23796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r:id="rId12" imgW="711835" imgH="165100" progId="Equation.DSMT4">
                  <p:embed/>
                </p:oleObj>
              </mc:Choice>
              <mc:Fallback>
                <p:oleObj r:id="rId12" imgW="711835" imgH="165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11" y="3505452"/>
                        <a:ext cx="23796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3490499" y="3748339"/>
            <a:ext cx="1150937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1690274" y="3360989"/>
            <a:ext cx="79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18837" y="2627983"/>
            <a:ext cx="79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618836" y="1776664"/>
            <a:ext cx="792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graphicFrame>
        <p:nvGraphicFramePr>
          <p:cNvPr id="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396977"/>
              </p:ext>
            </p:extLst>
          </p:nvPr>
        </p:nvGraphicFramePr>
        <p:xfrm>
          <a:off x="640977" y="4440478"/>
          <a:ext cx="23796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r:id="rId14" imgW="711835" imgH="165100" progId="Equation.DSMT4">
                  <p:embed/>
                </p:oleObj>
              </mc:Choice>
              <mc:Fallback>
                <p:oleObj r:id="rId14" imgW="711835" imgH="165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77" y="4440478"/>
                        <a:ext cx="23796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3490499" y="4584952"/>
            <a:ext cx="1150937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12335"/>
              </p:ext>
            </p:extLst>
          </p:nvPr>
        </p:nvGraphicFramePr>
        <p:xfrm>
          <a:off x="4785899" y="4238287"/>
          <a:ext cx="3149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r:id="rId16" imgW="940435" imgH="228600" progId="Equation.DSMT4">
                  <p:embed/>
                </p:oleObj>
              </mc:Choice>
              <mc:Fallback>
                <p:oleObj r:id="rId16" imgW="940435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899" y="4238287"/>
                        <a:ext cx="3149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10686"/>
              </p:ext>
            </p:extLst>
          </p:nvPr>
        </p:nvGraphicFramePr>
        <p:xfrm>
          <a:off x="1726786" y="3904565"/>
          <a:ext cx="5762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r:id="rId17" imgW="152400" imgH="394335" progId="Equation.DSMT4">
                  <p:embed/>
                </p:oleObj>
              </mc:Choice>
              <mc:Fallback>
                <p:oleObj r:id="rId17" imgW="152400" imgH="39433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786" y="3904565"/>
                        <a:ext cx="5762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16283"/>
              </p:ext>
            </p:extLst>
          </p:nvPr>
        </p:nvGraphicFramePr>
        <p:xfrm>
          <a:off x="6000336" y="3349877"/>
          <a:ext cx="681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r:id="rId19" imgW="216535" imgH="177800" progId="Equation.DSMT4">
                  <p:embed/>
                </p:oleObj>
              </mc:Choice>
              <mc:Fallback>
                <p:oleObj r:id="rId19" imgW="216535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336" y="3349877"/>
                        <a:ext cx="681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62125"/>
              </p:ext>
            </p:extLst>
          </p:nvPr>
        </p:nvGraphicFramePr>
        <p:xfrm>
          <a:off x="5938424" y="2497389"/>
          <a:ext cx="6810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r:id="rId21" imgW="216535" imgH="177800" progId="Equation.DSMT4">
                  <p:embed/>
                </p:oleObj>
              </mc:Choice>
              <mc:Fallback>
                <p:oleObj r:id="rId21" imgW="216535" imgH="177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424" y="2497389"/>
                        <a:ext cx="6810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01840"/>
              </p:ext>
            </p:extLst>
          </p:nvPr>
        </p:nvGraphicFramePr>
        <p:xfrm>
          <a:off x="5866986" y="1776664"/>
          <a:ext cx="720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r:id="rId23" imgW="229235" imgH="178435" progId="Equation.DSMT4">
                  <p:embed/>
                </p:oleObj>
              </mc:Choice>
              <mc:Fallback>
                <p:oleObj r:id="rId23" imgW="229235" imgH="17843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986" y="1776664"/>
                        <a:ext cx="7207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81650"/>
              </p:ext>
            </p:extLst>
          </p:nvPr>
        </p:nvGraphicFramePr>
        <p:xfrm>
          <a:off x="6000336" y="3932136"/>
          <a:ext cx="8413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r:id="rId25" imgW="266700" imgH="394335" progId="Equation.DSMT4">
                  <p:embed/>
                </p:oleObj>
              </mc:Choice>
              <mc:Fallback>
                <p:oleObj r:id="rId25" imgW="266700" imgH="39433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336" y="3932136"/>
                        <a:ext cx="8413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87315"/>
              </p:ext>
            </p:extLst>
          </p:nvPr>
        </p:nvGraphicFramePr>
        <p:xfrm>
          <a:off x="1552161" y="3349877"/>
          <a:ext cx="53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r:id="rId27" imgW="229235" imgH="229235" progId="Equation.DSMT4">
                  <p:embed/>
                </p:oleObj>
              </mc:Choice>
              <mc:Fallback>
                <p:oleObj r:id="rId27" imgW="229235" imgH="22923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161" y="3349877"/>
                        <a:ext cx="539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1045221" y="4768512"/>
            <a:ext cx="6712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..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.                                                        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935" y="5275167"/>
            <a:ext cx="865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在计算半径不同的圆的面积的过程中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哪些量在改变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哪些量不变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47" name="矩形 46"/>
          <p:cNvSpPr/>
          <p:nvPr/>
        </p:nvSpPr>
        <p:spPr>
          <a:xfrm>
            <a:off x="467087" y="5901511"/>
            <a:ext cx="3788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改变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不变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3966" y="1357990"/>
            <a:ext cx="88061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假设钟点工的工资标准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时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设工作时数为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时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应得工资额为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则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m=25t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82486" y="2701449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 =_____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时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398836" y="2772887"/>
            <a:ext cx="2808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m=______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398836" y="3441224"/>
            <a:ext cx="3097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m=______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398836" y="4214337"/>
            <a:ext cx="2808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m=______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82486" y="3422174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t =_____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时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82486" y="4214337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t =_____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时</a:t>
            </a: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2958973" y="3061812"/>
            <a:ext cx="1150938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2952564" y="3717028"/>
            <a:ext cx="1150937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2958973" y="4463142"/>
            <a:ext cx="1150938" cy="0"/>
          </a:xfrm>
          <a:prstGeom prst="line">
            <a:avLst/>
          </a:prstGeom>
          <a:noFill/>
          <a:ln w="57150" cmpd="sng">
            <a:solidFill>
              <a:srgbClr val="808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113967" y="2187397"/>
            <a:ext cx="6767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取一些不同的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的值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求出相应的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的值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5137575" y="4088924"/>
            <a:ext cx="772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125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301622" y="4168058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1301623" y="3344535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1301623" y="2649062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5137576" y="3369786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75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5190599" y="2734086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030755" y="4528456"/>
            <a:ext cx="673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..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.                                           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3966" y="4890314"/>
            <a:ext cx="8912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在根据不同的工作时数计算钟点工应得工资额的过程中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哪些量在改变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哪些量不变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31" name="矩形 30"/>
          <p:cNvSpPr/>
          <p:nvPr/>
        </p:nvSpPr>
        <p:spPr>
          <a:xfrm>
            <a:off x="404415" y="5758966"/>
            <a:ext cx="3788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改变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工资标准不变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662259"/>
            <a:ext cx="2286000" cy="852170"/>
            <a:chOff x="302" y="1316"/>
            <a:chExt cx="3600" cy="1342"/>
          </a:xfrm>
        </p:grpSpPr>
        <p:sp>
          <p:nvSpPr>
            <p:cNvPr id="33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34" name="组合 33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40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3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36" name="图片 3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08354" y="1778779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在一个过程中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固定不变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的量称为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常量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208354" y="3360970"/>
            <a:ext cx="626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可以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取不同数值的量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称为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变量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52910" y="2556714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如上题中，圆周率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π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和钟点工的工资标准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时。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08354" y="4205615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半径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和圆面积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，工作时数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和工资额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都是变量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72060" y="4836298"/>
            <a:ext cx="8226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又如购买同一种商品时，商品的单价是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常量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，购买的商品数量和相应的总价是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变量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813" y="686165"/>
            <a:ext cx="2286000" cy="852170"/>
            <a:chOff x="302" y="1316"/>
            <a:chExt cx="3600" cy="1342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6" name="组合 25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1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2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9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8" name="图片 27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892" y="590676"/>
            <a:ext cx="2286000" cy="852170"/>
            <a:chOff x="302" y="1316"/>
            <a:chExt cx="3600" cy="1342"/>
          </a:xfrm>
        </p:grpSpPr>
        <p:sp>
          <p:nvSpPr>
            <p:cNvPr id="3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4" name="组合 3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0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6" name="图片 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8161" y="346658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786" y="1297834"/>
            <a:ext cx="8181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已知y与x之间有下列关系：y=x</a:t>
            </a:r>
            <a:r>
              <a:rPr lang="zh-CN" altLang="zh-CN" sz="2400" b="1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-1．显然，当x=1时，y=9；当x=2时，y=3．在这个等式中（　　） 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是变量，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变量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5827" y="4848172"/>
            <a:ext cx="538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y=x</a:t>
            </a:r>
            <a:r>
              <a:rPr lang="en-US" altLang="zh-CN" sz="2400" b="1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 2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 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是变量，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故选：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</a:p>
        </p:txBody>
      </p:sp>
      <p:sp>
        <p:nvSpPr>
          <p:cNvPr id="15" name="矩形 14"/>
          <p:cNvSpPr/>
          <p:nvPr/>
        </p:nvSpPr>
        <p:spPr>
          <a:xfrm>
            <a:off x="6256527" y="2002470"/>
            <a:ext cx="54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287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0" rIns="0" bIns="16028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410" y="1186949"/>
            <a:ext cx="7970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一家快递公司的收费标准如图，用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表示邮件的质量，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表示每件快递费，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表示快递邮件的件数。</a:t>
            </a: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3236119" y="2048277"/>
            <a:ext cx="198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dirty="0"/>
              <a:t>快递费</a:t>
            </a:r>
            <a:r>
              <a:rPr lang="en-US" altLang="zh-CN" sz="1800" dirty="0"/>
              <a:t>p</a:t>
            </a:r>
            <a:r>
              <a:rPr lang="zh-CN" altLang="en-US" sz="1800" dirty="0"/>
              <a:t>（</a:t>
            </a:r>
            <a:r>
              <a:rPr lang="zh-CN" altLang="en-US" sz="1600" dirty="0"/>
              <a:t>元</a:t>
            </a:r>
            <a:r>
              <a:rPr lang="en-US" altLang="zh-CN" sz="1800" dirty="0"/>
              <a:t>/</a:t>
            </a:r>
            <a:r>
              <a:rPr lang="zh-CN" altLang="en-US" sz="1600" dirty="0"/>
              <a:t>件</a:t>
            </a:r>
            <a:r>
              <a:rPr lang="zh-CN" altLang="en-US" sz="1800" dirty="0"/>
              <a:t>）</a:t>
            </a: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934324" y="4289424"/>
            <a:ext cx="17462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/>
              <a:t>邮件质量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/>
              <a:t>t</a:t>
            </a:r>
            <a:r>
              <a:rPr lang="zh-CN" altLang="en-US" sz="1600"/>
              <a:t>（千克）</a:t>
            </a:r>
          </a:p>
        </p:txBody>
      </p:sp>
      <p:sp>
        <p:nvSpPr>
          <p:cNvPr id="16" name="Line 89"/>
          <p:cNvSpPr>
            <a:spLocks noChangeShapeType="1"/>
          </p:cNvSpPr>
          <p:nvPr/>
        </p:nvSpPr>
        <p:spPr bwMode="auto">
          <a:xfrm>
            <a:off x="3249613" y="3789363"/>
            <a:ext cx="27051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90"/>
          <p:cNvSpPr>
            <a:spLocks noChangeShapeType="1"/>
          </p:cNvSpPr>
          <p:nvPr/>
        </p:nvSpPr>
        <p:spPr bwMode="auto">
          <a:xfrm>
            <a:off x="5954713" y="3549650"/>
            <a:ext cx="2413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91"/>
          <p:cNvSpPr>
            <a:spLocks noChangeArrowheads="1"/>
          </p:cNvSpPr>
          <p:nvPr/>
        </p:nvSpPr>
        <p:spPr bwMode="auto">
          <a:xfrm>
            <a:off x="5894388" y="3729038"/>
            <a:ext cx="93662" cy="9525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Oval 92"/>
          <p:cNvSpPr>
            <a:spLocks noChangeArrowheads="1"/>
          </p:cNvSpPr>
          <p:nvPr/>
        </p:nvSpPr>
        <p:spPr bwMode="auto">
          <a:xfrm>
            <a:off x="6196013" y="3489325"/>
            <a:ext cx="93662" cy="9525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" name="Oval 93"/>
          <p:cNvSpPr>
            <a:spLocks noChangeArrowheads="1"/>
          </p:cNvSpPr>
          <p:nvPr/>
        </p:nvSpPr>
        <p:spPr bwMode="auto">
          <a:xfrm>
            <a:off x="6496050" y="3308350"/>
            <a:ext cx="93663" cy="9525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" name="Oval 94"/>
          <p:cNvSpPr>
            <a:spLocks noChangeArrowheads="1"/>
          </p:cNvSpPr>
          <p:nvPr/>
        </p:nvSpPr>
        <p:spPr bwMode="auto">
          <a:xfrm>
            <a:off x="6796088" y="3068638"/>
            <a:ext cx="60325" cy="119062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" name="Oval 95"/>
          <p:cNvSpPr>
            <a:spLocks noChangeArrowheads="1"/>
          </p:cNvSpPr>
          <p:nvPr/>
        </p:nvSpPr>
        <p:spPr bwMode="auto">
          <a:xfrm>
            <a:off x="5894388" y="3489325"/>
            <a:ext cx="93662" cy="952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" name="Oval 96"/>
          <p:cNvSpPr>
            <a:spLocks noChangeArrowheads="1"/>
          </p:cNvSpPr>
          <p:nvPr/>
        </p:nvSpPr>
        <p:spPr bwMode="auto">
          <a:xfrm>
            <a:off x="3189288" y="3729038"/>
            <a:ext cx="93662" cy="952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" name="Oval 97"/>
          <p:cNvSpPr>
            <a:spLocks noChangeArrowheads="1"/>
          </p:cNvSpPr>
          <p:nvPr/>
        </p:nvSpPr>
        <p:spPr bwMode="auto">
          <a:xfrm>
            <a:off x="6196013" y="3308350"/>
            <a:ext cx="93662" cy="952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" name="Oval 98"/>
          <p:cNvSpPr>
            <a:spLocks noChangeArrowheads="1"/>
          </p:cNvSpPr>
          <p:nvPr/>
        </p:nvSpPr>
        <p:spPr bwMode="auto">
          <a:xfrm>
            <a:off x="6496050" y="3068638"/>
            <a:ext cx="60325" cy="952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" name="Line 100"/>
          <p:cNvSpPr>
            <a:spLocks noChangeShapeType="1"/>
          </p:cNvSpPr>
          <p:nvPr/>
        </p:nvSpPr>
        <p:spPr bwMode="auto">
          <a:xfrm>
            <a:off x="6256338" y="3368675"/>
            <a:ext cx="300037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101"/>
          <p:cNvSpPr>
            <a:spLocks noChangeShapeType="1"/>
          </p:cNvSpPr>
          <p:nvPr/>
        </p:nvSpPr>
        <p:spPr bwMode="auto">
          <a:xfrm>
            <a:off x="6556375" y="3128963"/>
            <a:ext cx="300038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4" name="Group 18"/>
          <p:cNvGraphicFramePr>
            <a:graphicFrameLocks noGrp="1"/>
          </p:cNvGraphicFramePr>
          <p:nvPr/>
        </p:nvGraphicFramePr>
        <p:xfrm>
          <a:off x="528414" y="5268913"/>
          <a:ext cx="6978650" cy="1178560"/>
        </p:xfrm>
        <a:graphic>
          <a:graphicData uri="http://schemas.openxmlformats.org/drawingml/2006/table">
            <a:tbl>
              <a:tblPr/>
              <a:tblGrid>
                <a:gridCol w="1881188"/>
                <a:gridCol w="642937"/>
                <a:gridCol w="692150"/>
                <a:gridCol w="666750"/>
                <a:gridCol w="666750"/>
                <a:gridCol w="920750"/>
                <a:gridCol w="722313"/>
                <a:gridCol w="785812"/>
              </a:tblGrid>
              <a:tr h="660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（千克）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12.5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（元）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 Box 189"/>
          <p:cNvSpPr txBox="1">
            <a:spLocks noChangeArrowheads="1"/>
          </p:cNvSpPr>
          <p:nvPr/>
        </p:nvSpPr>
        <p:spPr bwMode="auto">
          <a:xfrm>
            <a:off x="145123" y="4363392"/>
            <a:ext cx="2706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）填写下表</a:t>
            </a:r>
          </a:p>
        </p:txBody>
      </p:sp>
      <p:sp>
        <p:nvSpPr>
          <p:cNvPr id="36" name="Text Box 193"/>
          <p:cNvSpPr txBox="1">
            <a:spLocks noChangeArrowheads="1"/>
          </p:cNvSpPr>
          <p:nvPr/>
        </p:nvSpPr>
        <p:spPr bwMode="auto">
          <a:xfrm>
            <a:off x="1444625" y="4992688"/>
            <a:ext cx="679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solidFill>
                  <a:srgbClr val="0000FF"/>
                </a:solidFill>
              </a:rPr>
              <a:t>                            0  1   2   3  4   5   6  7   8   9   10  11 12  13  14  15  16</a:t>
            </a:r>
          </a:p>
        </p:txBody>
      </p:sp>
      <p:sp>
        <p:nvSpPr>
          <p:cNvPr id="37" name="Text Box 194"/>
          <p:cNvSpPr txBox="1">
            <a:spLocks noChangeArrowheads="1"/>
          </p:cNvSpPr>
          <p:nvPr/>
        </p:nvSpPr>
        <p:spPr bwMode="auto">
          <a:xfrm>
            <a:off x="2577876" y="5895511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38" name="Text Box 197"/>
          <p:cNvSpPr txBox="1">
            <a:spLocks noChangeArrowheads="1"/>
          </p:cNvSpPr>
          <p:nvPr/>
        </p:nvSpPr>
        <p:spPr bwMode="auto">
          <a:xfrm>
            <a:off x="3238276" y="5895511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39" name="Text Box 198"/>
          <p:cNvSpPr txBox="1">
            <a:spLocks noChangeArrowheads="1"/>
          </p:cNvSpPr>
          <p:nvPr/>
        </p:nvSpPr>
        <p:spPr bwMode="auto">
          <a:xfrm>
            <a:off x="3960589" y="5895511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40" name="Text Box 199"/>
          <p:cNvSpPr txBox="1">
            <a:spLocks noChangeArrowheads="1"/>
          </p:cNvSpPr>
          <p:nvPr/>
        </p:nvSpPr>
        <p:spPr bwMode="auto">
          <a:xfrm>
            <a:off x="4620988" y="5895511"/>
            <a:ext cx="599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sp>
        <p:nvSpPr>
          <p:cNvPr id="41" name="Text Box 203"/>
          <p:cNvSpPr txBox="1">
            <a:spLocks noChangeArrowheads="1"/>
          </p:cNvSpPr>
          <p:nvPr/>
        </p:nvSpPr>
        <p:spPr bwMode="auto">
          <a:xfrm>
            <a:off x="5343301" y="5895511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</a:p>
        </p:txBody>
      </p:sp>
      <p:sp>
        <p:nvSpPr>
          <p:cNvPr id="42" name="Text Box 204"/>
          <p:cNvSpPr txBox="1">
            <a:spLocks noChangeArrowheads="1"/>
          </p:cNvSpPr>
          <p:nvPr/>
        </p:nvSpPr>
        <p:spPr bwMode="auto">
          <a:xfrm>
            <a:off x="6184676" y="5895511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</a:p>
        </p:txBody>
      </p:sp>
      <p:sp>
        <p:nvSpPr>
          <p:cNvPr id="43" name="Text Box 205"/>
          <p:cNvSpPr txBox="1">
            <a:spLocks noChangeArrowheads="1"/>
          </p:cNvSpPr>
          <p:nvPr/>
        </p:nvSpPr>
        <p:spPr bwMode="auto">
          <a:xfrm>
            <a:off x="6906989" y="5895511"/>
            <a:ext cx="60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</a:p>
        </p:txBody>
      </p:sp>
      <p:graphicFrame>
        <p:nvGraphicFramePr>
          <p:cNvPr id="44" name="Group 56"/>
          <p:cNvGraphicFramePr>
            <a:graphicFrameLocks noGrp="1"/>
          </p:cNvGraphicFramePr>
          <p:nvPr/>
        </p:nvGraphicFramePr>
        <p:xfrm>
          <a:off x="3249613" y="2587625"/>
          <a:ext cx="4629150" cy="2381250"/>
        </p:xfrm>
        <a:graphic>
          <a:graphicData uri="http://schemas.openxmlformats.org/drawingml/2006/table">
            <a:tbl>
              <a:tblPr/>
              <a:tblGrid>
                <a:gridCol w="261937"/>
                <a:gridCol w="260350"/>
                <a:gridCol w="261938"/>
                <a:gridCol w="258762"/>
                <a:gridCol w="261938"/>
                <a:gridCol w="260350"/>
                <a:gridCol w="261937"/>
                <a:gridCol w="277813"/>
                <a:gridCol w="300037"/>
                <a:gridCol w="301625"/>
                <a:gridCol w="300038"/>
                <a:gridCol w="301625"/>
                <a:gridCol w="298450"/>
                <a:gridCol w="361950"/>
                <a:gridCol w="360362"/>
                <a:gridCol w="300038"/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Line 297"/>
          <p:cNvSpPr>
            <a:spLocks noChangeShapeType="1"/>
          </p:cNvSpPr>
          <p:nvPr/>
        </p:nvSpPr>
        <p:spPr bwMode="auto">
          <a:xfrm>
            <a:off x="3249613" y="4992688"/>
            <a:ext cx="53340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298"/>
          <p:cNvSpPr>
            <a:spLocks noChangeShapeType="1"/>
          </p:cNvSpPr>
          <p:nvPr/>
        </p:nvSpPr>
        <p:spPr bwMode="auto">
          <a:xfrm flipH="1" flipV="1">
            <a:off x="3249613" y="2048276"/>
            <a:ext cx="0" cy="2944411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 Box 446"/>
          <p:cNvSpPr txBox="1">
            <a:spLocks noChangeArrowheads="1"/>
          </p:cNvSpPr>
          <p:nvPr/>
        </p:nvSpPr>
        <p:spPr bwMode="auto">
          <a:xfrm>
            <a:off x="963613" y="2647950"/>
            <a:ext cx="611187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8" name="Text Box 448"/>
          <p:cNvSpPr txBox="1">
            <a:spLocks noChangeArrowheads="1"/>
          </p:cNvSpPr>
          <p:nvPr/>
        </p:nvSpPr>
        <p:spPr bwMode="auto">
          <a:xfrm>
            <a:off x="2847976" y="4425951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9" name="Text Box 449"/>
          <p:cNvSpPr txBox="1">
            <a:spLocks noChangeArrowheads="1"/>
          </p:cNvSpPr>
          <p:nvPr/>
        </p:nvSpPr>
        <p:spPr bwMode="auto">
          <a:xfrm>
            <a:off x="2837931" y="3994150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0" name="Text Box 450"/>
          <p:cNvSpPr txBox="1">
            <a:spLocks noChangeArrowheads="1"/>
          </p:cNvSpPr>
          <p:nvPr/>
        </p:nvSpPr>
        <p:spPr bwMode="auto">
          <a:xfrm>
            <a:off x="2828925" y="3609975"/>
            <a:ext cx="54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1" name="Text Box 451"/>
          <p:cNvSpPr txBox="1">
            <a:spLocks noChangeArrowheads="1"/>
          </p:cNvSpPr>
          <p:nvPr/>
        </p:nvSpPr>
        <p:spPr bwMode="auto">
          <a:xfrm>
            <a:off x="2844006" y="3201193"/>
            <a:ext cx="102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52" name="Text Box 452"/>
          <p:cNvSpPr txBox="1">
            <a:spLocks noChangeArrowheads="1"/>
          </p:cNvSpPr>
          <p:nvPr/>
        </p:nvSpPr>
        <p:spPr bwMode="auto">
          <a:xfrm>
            <a:off x="2768600" y="2827338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53" name="Text Box 453"/>
          <p:cNvSpPr txBox="1">
            <a:spLocks noChangeArrowheads="1"/>
          </p:cNvSpPr>
          <p:nvPr/>
        </p:nvSpPr>
        <p:spPr bwMode="auto">
          <a:xfrm>
            <a:off x="2768600" y="2466975"/>
            <a:ext cx="54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54" name="Line 458"/>
          <p:cNvSpPr>
            <a:spLocks noChangeShapeType="1"/>
          </p:cNvSpPr>
          <p:nvPr/>
        </p:nvSpPr>
        <p:spPr bwMode="auto">
          <a:xfrm>
            <a:off x="6856413" y="2965450"/>
            <a:ext cx="36195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Oval 459"/>
          <p:cNvSpPr>
            <a:spLocks noChangeArrowheads="1"/>
          </p:cNvSpPr>
          <p:nvPr/>
        </p:nvSpPr>
        <p:spPr bwMode="auto">
          <a:xfrm>
            <a:off x="7158038" y="2887663"/>
            <a:ext cx="93662" cy="9525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Line 460"/>
          <p:cNvSpPr>
            <a:spLocks noChangeShapeType="1"/>
          </p:cNvSpPr>
          <p:nvPr/>
        </p:nvSpPr>
        <p:spPr bwMode="auto">
          <a:xfrm>
            <a:off x="7218363" y="2767013"/>
            <a:ext cx="3587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Oval 461"/>
          <p:cNvSpPr>
            <a:spLocks noChangeArrowheads="1"/>
          </p:cNvSpPr>
          <p:nvPr/>
        </p:nvSpPr>
        <p:spPr bwMode="auto">
          <a:xfrm>
            <a:off x="7518400" y="2706688"/>
            <a:ext cx="93663" cy="9525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0" y="508945"/>
            <a:ext cx="2286000" cy="852170"/>
            <a:chOff x="302" y="1316"/>
            <a:chExt cx="3600" cy="1342"/>
          </a:xfrm>
        </p:grpSpPr>
        <p:sp>
          <p:nvSpPr>
            <p:cNvPr id="59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60" name="组合 59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65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66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1" name="组合 60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6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62" name="图片 61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25" grpId="0" animBg="1" autoUpdateAnimBg="0"/>
      <p:bldP spid="26" grpId="0" animBg="1" autoUpdateAnimBg="0"/>
      <p:bldP spid="27" grpId="0" animBg="1" autoUpdateAnimBg="0"/>
      <p:bldP spid="35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55" grpId="0" animBg="1" autoUpdateAnimBg="0"/>
      <p:bldP spid="5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3"/>
          <p:cNvSpPr>
            <a:spLocks noChangeArrowheads="1"/>
          </p:cNvSpPr>
          <p:nvPr/>
        </p:nvSpPr>
        <p:spPr bwMode="auto">
          <a:xfrm>
            <a:off x="242492" y="1651126"/>
            <a:ext cx="849854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）在投寄快递邮件的事项中，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t , p , n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是常量，还是变量？若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t≤10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，投寄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件邮件的快递费记为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，此时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中哪些是常量？哪些是变量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051024" y="3811288"/>
            <a:ext cx="7345363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在投寄快递邮件的事项中，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 , p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都是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量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若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t≤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是变量，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是常量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31" y="798956"/>
            <a:ext cx="2286000" cy="852170"/>
            <a:chOff x="302" y="1316"/>
            <a:chExt cx="3600" cy="1342"/>
          </a:xfrm>
        </p:grpSpPr>
        <p:sp>
          <p:nvSpPr>
            <p:cNvPr id="15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6" name="组合 15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1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2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9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8" name="图片 17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30841" y="3683551"/>
          <a:ext cx="2952205" cy="1097280"/>
        </p:xfrm>
        <a:graphic>
          <a:graphicData uri="http://schemas.openxmlformats.org/drawingml/2006/table">
            <a:tbl>
              <a:tblPr/>
              <a:tblGrid>
                <a:gridCol w="29522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0" dirty="0">
                          <a:solidFill>
                            <a:srgbClr val="33333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40(0≤x≤150)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0" dirty="0">
                          <a:solidFill>
                            <a:srgbClr val="33333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0.6x-50(x＞150)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3600" y="1977361"/>
          <a:ext cx="8282440" cy="11125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97867"/>
                <a:gridCol w="2155371"/>
                <a:gridCol w="2468880"/>
                <a:gridCol w="2560322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月基本服务费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月免费通话时间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超出后每分收费</a:t>
                      </a: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150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0.6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</a:t>
                      </a:r>
                    </a:p>
                  </a:txBody>
                  <a:tcPr marT="95250" marB="9525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78542" y="1378193"/>
            <a:ext cx="8266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某电信公司提供了一种移动通讯服务的收费标准，如下表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则每月话费y（元）与每月通话时间x（分）之间有关系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式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892319" y="3821747"/>
            <a:ext cx="349972" cy="77070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8542" y="4780900"/>
            <a:ext cx="7674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在这个关系式中，常量是什么？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变量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是什么？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645" y="5372850"/>
            <a:ext cx="7612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0≤x≤150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是变量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150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是常量，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是变量．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1411</Words>
  <Application>Microsoft Office PowerPoint</Application>
  <PresentationFormat>全屏显示(4:3)</PresentationFormat>
  <Paragraphs>169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黑体</vt:lpstr>
      <vt:lpstr>时尚中黑简体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98</cp:revision>
  <dcterms:created xsi:type="dcterms:W3CDTF">2017-03-01T06:40:00Z</dcterms:created>
  <dcterms:modified xsi:type="dcterms:W3CDTF">2017-12-13T05:30:22Z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