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3"/>
    <p:sldId id="257" r:id="rId4"/>
    <p:sldId id="285" r:id="rId5"/>
    <p:sldId id="262" r:id="rId7"/>
    <p:sldId id="263" r:id="rId8"/>
    <p:sldId id="265" r:id="rId9"/>
    <p:sldId id="267" r:id="rId10"/>
    <p:sldId id="268" r:id="rId11"/>
    <p:sldId id="270" r:id="rId12"/>
    <p:sldId id="316" r:id="rId13"/>
    <p:sldId id="317" r:id="rId14"/>
    <p:sldId id="318" r:id="rId15"/>
    <p:sldId id="320" r:id="rId16"/>
    <p:sldId id="322" r:id="rId17"/>
    <p:sldId id="323" r:id="rId18"/>
    <p:sldId id="258" r:id="rId19"/>
    <p:sldId id="325" r:id="rId20"/>
    <p:sldId id="327" r:id="rId21"/>
    <p:sldId id="326" r:id="rId22"/>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幸全" initials="幸全" lastIdx="1" clrIdx="0"/>
  <p:cmAuthor id="8" name="姜伟光" initials="姜" lastIdx="1" clrIdx="0"/>
  <p:cmAuthor id="2" name="作者" initials="A" lastIdx="0" clrIdx="1"/>
  <p:cmAuthor id="9" name="PPTer_Tang" initials="P" lastIdx="1" clrIdx="0"/>
  <p:cmAuthor id="3" name="HP" initials="H" lastIdx="1" clrIdx="2"/>
  <p:cmAuthor id="4" name="王习习" initials="王" lastIdx="0" clrIdx="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a:srgbClr val="0B5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3" d="100"/>
          <a:sy n="43" d="100"/>
        </p:scale>
        <p:origin x="72"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12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4CAA79-63ED-4D4C-97FF-23192032DF9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1" Type="http://schemas.openxmlformats.org/officeDocument/2006/relationships/image" Target="../media/image4.png"/><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descr="Picture"/>
          <p:cNvPicPr>
            <a:picLocks noChangeAspect="1"/>
          </p:cNvPicPr>
          <p:nvPr userDrawn="1">
            <p:custDataLst>
              <p:tags r:id="rId2"/>
            </p:custDataLst>
          </p:nvPr>
        </p:nvPicPr>
        <p:blipFill>
          <a:blip r:embed="rId3"/>
          <a:stretch>
            <a:fillRect/>
          </a:stretch>
        </p:blipFill>
        <p:spPr>
          <a:xfrm>
            <a:off x="26150" y="-20703"/>
            <a:ext cx="12230280" cy="630757"/>
          </a:xfrm>
          <a:prstGeom prst="rect">
            <a:avLst/>
          </a:prstGeom>
        </p:spPr>
      </p:pic>
      <p:sp>
        <p:nvSpPr>
          <p:cNvPr id="3" name="矩形 2"/>
          <p:cNvSpPr/>
          <p:nvPr userDrawn="1">
            <p:custDataLst>
              <p:tags r:id="rId4"/>
            </p:custDataLst>
          </p:nvPr>
        </p:nvSpPr>
        <p:spPr>
          <a:xfrm>
            <a:off x="2445502" y="51584"/>
            <a:ext cx="5499425" cy="458444"/>
          </a:xfrm>
          <a:prstGeom prst="rect">
            <a:avLst/>
          </a:prstGeom>
          <a:noFill/>
          <a:ln w="12700" cap="flat" cmpd="sng" algn="ctr">
            <a:solidFill>
              <a:srgbClr val="3C4F61"/>
            </a:solidFill>
            <a:prstDash val="solid"/>
            <a:miter lim="800000"/>
          </a:ln>
          <a:effectLst/>
        </p:spPr>
        <p:txBody>
          <a:bodyPr rtlCol="0"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altLang="zh-CN"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rPr>
              <a:t>第</a:t>
            </a:r>
            <a:r>
              <a:rPr kumimoji="0" lang="en-US" altLang="zh-CN"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rPr>
              <a:t>10</a:t>
            </a:r>
            <a:r>
              <a:rPr kumimoji="0" lang="zh-CN" altLang="en-US"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rPr>
              <a:t>课 古代的村落、集镇和城市</a:t>
            </a:r>
            <a:endParaRPr kumimoji="0" lang="zh-CN" altLang="en-US"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endParaRPr>
          </a:p>
        </p:txBody>
      </p:sp>
      <p:sp>
        <p:nvSpPr>
          <p:cNvPr id="4" name="矩形 3"/>
          <p:cNvSpPr/>
          <p:nvPr userDrawn="1">
            <p:custDataLst>
              <p:tags r:id="rId5"/>
            </p:custDataLst>
          </p:nvPr>
        </p:nvSpPr>
        <p:spPr>
          <a:xfrm>
            <a:off x="56809" y="99172"/>
            <a:ext cx="2505814" cy="461665"/>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1" u="none" strike="noStrike" kern="1200" cap="none" spc="0" normalizeH="0" baseline="0" noProof="0">
                <a:ln>
                  <a:noFill/>
                </a:ln>
                <a:solidFill>
                  <a:prstClr val="white">
                    <a:lumMod val="75000"/>
                  </a:prstClr>
                </a:solidFill>
                <a:effectLst/>
                <a:uLnTx/>
                <a:uFillTx/>
                <a:latin typeface="楷体" panose="02010609060101010101" charset="-122"/>
                <a:ea typeface="楷体" panose="02010609060101010101" charset="-122"/>
                <a:cs typeface="+mn-cs"/>
              </a:rPr>
              <a:t>梦圆历史工作室 </a:t>
            </a:r>
            <a:endParaRPr kumimoji="0" lang="zh-CN" altLang="en-US" sz="700" b="1"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5" name="Picture" descr="Picture"/>
          <p:cNvPicPr>
            <a:picLocks noChangeAspect="1"/>
          </p:cNvPicPr>
          <p:nvPr userDrawn="1">
            <p:custDataLst>
              <p:tags r:id="rId6"/>
            </p:custDataLst>
          </p:nvPr>
        </p:nvPicPr>
        <p:blipFill>
          <a:blip r:embed="rId7"/>
          <a:stretch>
            <a:fillRect/>
          </a:stretch>
        </p:blipFill>
        <p:spPr>
          <a:xfrm>
            <a:off x="-108413" y="608425"/>
            <a:ext cx="12499406" cy="256376"/>
          </a:xfrm>
          <a:prstGeom prst="rect">
            <a:avLst/>
          </a:prstGeom>
        </p:spPr>
      </p:pic>
      <p:pic>
        <p:nvPicPr>
          <p:cNvPr id="6" name="Picture" descr="Picture"/>
          <p:cNvPicPr>
            <a:picLocks noChangeAspect="1"/>
          </p:cNvPicPr>
          <p:nvPr userDrawn="1">
            <p:custDataLst>
              <p:tags r:id="rId8"/>
            </p:custDataLst>
          </p:nvPr>
        </p:nvPicPr>
        <p:blipFill>
          <a:blip r:embed="rId9"/>
          <a:stretch>
            <a:fillRect/>
          </a:stretch>
        </p:blipFill>
        <p:spPr>
          <a:xfrm>
            <a:off x="8922596" y="94135"/>
            <a:ext cx="477719" cy="428862"/>
          </a:xfrm>
          <a:prstGeom prst="rect">
            <a:avLst/>
          </a:prstGeom>
        </p:spPr>
      </p:pic>
      <p:pic>
        <p:nvPicPr>
          <p:cNvPr id="7" name="Picture" descr="Picture"/>
          <p:cNvPicPr>
            <a:picLocks noChangeAspect="1"/>
          </p:cNvPicPr>
          <p:nvPr userDrawn="1">
            <p:custDataLst>
              <p:tags r:id="rId10"/>
            </p:custDataLst>
          </p:nvPr>
        </p:nvPicPr>
        <p:blipFill>
          <a:blip r:embed="rId11"/>
          <a:stretch>
            <a:fillRect/>
          </a:stretch>
        </p:blipFill>
        <p:spPr>
          <a:xfrm>
            <a:off x="-49427" y="6400800"/>
            <a:ext cx="12290854" cy="457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肆">
    <p:spTree>
      <p:nvGrpSpPr>
        <p:cNvPr id="1" name=""/>
        <p:cNvGrpSpPr/>
        <p:nvPr/>
      </p:nvGrpSpPr>
      <p:grpSpPr>
        <a:xfrm>
          <a:off x="0" y="0"/>
          <a:ext cx="0" cy="0"/>
          <a:chOff x="0" y="0"/>
          <a:chExt cx="0" cy="0"/>
        </a:xfrm>
      </p:grpSpPr>
      <p:sp>
        <p:nvSpPr>
          <p:cNvPr id="2" name="文本框 1"/>
          <p:cNvSpPr txBox="1"/>
          <p:nvPr userDrawn="1">
            <p:custDataLst>
              <p:tags r:id="rId2"/>
            </p:custDataLst>
          </p:nvPr>
        </p:nvSpPr>
        <p:spPr>
          <a:xfrm>
            <a:off x="58479" y="42528"/>
            <a:ext cx="595035" cy="584775"/>
          </a:xfrm>
          <a:prstGeom prst="rect">
            <a:avLst/>
          </a:prstGeom>
          <a:noFill/>
        </p:spPr>
        <p:txBody>
          <a:bodyPr wrap="none" rtlCol="0">
            <a:spAutoFit/>
          </a:bodyPr>
          <a:lstStyle/>
          <a:p>
            <a:r>
              <a:rPr lang="zh-CN" altLang="en-US" sz="3200" b="1">
                <a:solidFill>
                  <a:schemeClr val="bg1"/>
                </a:solidFill>
              </a:rPr>
              <a:t>肆</a:t>
            </a:r>
            <a:endParaRPr lang="zh-CN" altLang="en-US" sz="3200" b="1">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image" Target="../media/image23.jpeg"/><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22.jpeg"/><Relationship Id="rId2" Type="http://schemas.openxmlformats.org/officeDocument/2006/relationships/tags" Target="../tags/tag75.xml"/><Relationship Id="rId1" Type="http://schemas.openxmlformats.org/officeDocument/2006/relationships/tags" Target="../tags/tag74.xml"/></Relationships>
</file>

<file path=ppt/slides/_rels/slide11.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image" Target="../media/image8.jpeg"/><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image" Target="../media/image24.jpeg"/><Relationship Id="rId3" Type="http://schemas.openxmlformats.org/officeDocument/2006/relationships/tags" Target="../tags/tag82.xml"/><Relationship Id="rId2" Type="http://schemas.openxmlformats.org/officeDocument/2006/relationships/tags" Target="../tags/tag81.xml"/><Relationship Id="rId17" Type="http://schemas.openxmlformats.org/officeDocument/2006/relationships/slideLayout" Target="../slideLayouts/slideLayout13.xml"/><Relationship Id="rId16" Type="http://schemas.openxmlformats.org/officeDocument/2006/relationships/tags" Target="../tags/tag90.xml"/><Relationship Id="rId15" Type="http://schemas.openxmlformats.org/officeDocument/2006/relationships/image" Target="../media/image26.png"/><Relationship Id="rId14" Type="http://schemas.openxmlformats.org/officeDocument/2006/relationships/image" Target="../media/image25.png"/><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image" Target="../media/image9.jpeg"/><Relationship Id="rId1" Type="http://schemas.openxmlformats.org/officeDocument/2006/relationships/tags" Target="../tags/tag80.xml"/></Relationships>
</file>

<file path=ppt/slides/_rels/slide12.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image" Target="../media/image28.jpeg"/><Relationship Id="rId7" Type="http://schemas.openxmlformats.org/officeDocument/2006/relationships/tags" Target="../tags/tag96.xml"/><Relationship Id="rId6" Type="http://schemas.openxmlformats.org/officeDocument/2006/relationships/image" Target="../media/image27.jpeg"/><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5" Type="http://schemas.openxmlformats.org/officeDocument/2006/relationships/slideLayout" Target="../slideLayouts/slideLayout13.xml"/><Relationship Id="rId14" Type="http://schemas.openxmlformats.org/officeDocument/2006/relationships/tags" Target="../tags/tag100.xml"/><Relationship Id="rId13" Type="http://schemas.openxmlformats.org/officeDocument/2006/relationships/tags" Target="../tags/tag99.xml"/><Relationship Id="rId12" Type="http://schemas.openxmlformats.org/officeDocument/2006/relationships/image" Target="../media/image30.jpeg"/><Relationship Id="rId11" Type="http://schemas.openxmlformats.org/officeDocument/2006/relationships/tags" Target="../tags/tag98.xml"/><Relationship Id="rId10" Type="http://schemas.openxmlformats.org/officeDocument/2006/relationships/image" Target="../media/image29.png"/><Relationship Id="rId1" Type="http://schemas.openxmlformats.org/officeDocument/2006/relationships/tags" Target="../tags/tag91.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04.xml"/><Relationship Id="rId5" Type="http://schemas.openxmlformats.org/officeDocument/2006/relationships/image" Target="../media/image32.jpeg"/><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image" Target="../media/image31.png"/><Relationship Id="rId1" Type="http://schemas.openxmlformats.org/officeDocument/2006/relationships/tags" Target="../tags/tag101.xml"/></Relationships>
</file>

<file path=ppt/slides/_rels/slide14.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2" Type="http://schemas.openxmlformats.org/officeDocument/2006/relationships/slideLayout" Target="../slideLayouts/slideLayout13.xml"/><Relationship Id="rId11" Type="http://schemas.openxmlformats.org/officeDocument/2006/relationships/image" Target="../media/image34.jpeg"/><Relationship Id="rId10" Type="http://schemas.openxmlformats.org/officeDocument/2006/relationships/tags" Target="../tags/tag113.xml"/><Relationship Id="rId1" Type="http://schemas.openxmlformats.org/officeDocument/2006/relationships/tags" Target="../tags/tag105.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tags" Target="../tags/tag117.xml"/><Relationship Id="rId4" Type="http://schemas.openxmlformats.org/officeDocument/2006/relationships/image" Target="../media/image35.jpeg"/><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tags" Target="../tags/tag11.xml"/><Relationship Id="rId4" Type="http://schemas.openxmlformats.org/officeDocument/2006/relationships/image" Target="../media/image6.jpeg"/><Relationship Id="rId3" Type="http://schemas.openxmlformats.org/officeDocument/2006/relationships/tags" Target="../tags/tag10.xml"/><Relationship Id="rId2" Type="http://schemas.openxmlformats.org/officeDocument/2006/relationships/image" Target="../media/image5.jpeg"/><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2" Type="http://schemas.openxmlformats.org/officeDocument/2006/relationships/notesSlide" Target="../notesSlides/notesSlide1.xml"/><Relationship Id="rId21" Type="http://schemas.openxmlformats.org/officeDocument/2006/relationships/slideLayout" Target="../slideLayouts/slideLayout7.xml"/><Relationship Id="rId20" Type="http://schemas.openxmlformats.org/officeDocument/2006/relationships/tags" Target="../tags/tag26.xml"/><Relationship Id="rId2" Type="http://schemas.openxmlformats.org/officeDocument/2006/relationships/tags" Target="../tags/tag13.xml"/><Relationship Id="rId19" Type="http://schemas.openxmlformats.org/officeDocument/2006/relationships/tags" Target="../tags/tag25.xml"/><Relationship Id="rId18" Type="http://schemas.openxmlformats.org/officeDocument/2006/relationships/image" Target="../media/image12.png"/><Relationship Id="rId17" Type="http://schemas.openxmlformats.org/officeDocument/2006/relationships/tags" Target="../tags/tag24.xml"/><Relationship Id="rId16" Type="http://schemas.openxmlformats.org/officeDocument/2006/relationships/tags" Target="../tags/tag23.xml"/><Relationship Id="rId15" Type="http://schemas.microsoft.com/office/2007/relationships/hdphoto" Target="../media/image11.wdp"/><Relationship Id="rId14" Type="http://schemas.openxmlformats.org/officeDocument/2006/relationships/image" Target="../media/image10.png"/><Relationship Id="rId13" Type="http://schemas.openxmlformats.org/officeDocument/2006/relationships/tags" Target="../tags/tag22.xml"/><Relationship Id="rId12" Type="http://schemas.openxmlformats.org/officeDocument/2006/relationships/image" Target="../media/image9.jpeg"/><Relationship Id="rId11" Type="http://schemas.openxmlformats.org/officeDocument/2006/relationships/image" Target="../media/image8.jpeg"/><Relationship Id="rId10" Type="http://schemas.openxmlformats.org/officeDocument/2006/relationships/tags" Target="../tags/tag21.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0" Type="http://schemas.openxmlformats.org/officeDocument/2006/relationships/slideLayout" Target="../slideLayouts/slideLayout2.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8.xml"/><Relationship Id="rId7" Type="http://schemas.openxmlformats.org/officeDocument/2006/relationships/image" Target="../media/image14.jpe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7.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17.jpeg"/><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image" Target="../media/image16.jpeg"/><Relationship Id="rId2" Type="http://schemas.openxmlformats.org/officeDocument/2006/relationships/image" Target="../media/image15.jpeg"/><Relationship Id="rId12" Type="http://schemas.openxmlformats.org/officeDocument/2006/relationships/slideLayout" Target="../slideLayouts/slideLayout2.xml"/><Relationship Id="rId11" Type="http://schemas.openxmlformats.org/officeDocument/2006/relationships/image" Target="../media/image19.png"/><Relationship Id="rId10" Type="http://schemas.openxmlformats.org/officeDocument/2006/relationships/tags" Target="../tags/tag5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0" Type="http://schemas.openxmlformats.org/officeDocument/2006/relationships/slideLayout" Target="../slideLayouts/slideLayout7.xml"/><Relationship Id="rId2" Type="http://schemas.openxmlformats.org/officeDocument/2006/relationships/tags" Target="../tags/tag56.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05280" y="1130300"/>
            <a:ext cx="8552180" cy="645160"/>
          </a:xfrm>
          <a:prstGeom prst="rect">
            <a:avLst/>
          </a:prstGeom>
          <a:noFill/>
        </p:spPr>
        <p:txBody>
          <a:bodyPr wrap="square" rtlCol="0">
            <a:spAutoFit/>
          </a:bodyPr>
          <a:lstStyle/>
          <a:p>
            <a:pPr algn="ctr"/>
            <a:r>
              <a:rPr lang="zh-CN" altLang="en-US" sz="3600" b="1">
                <a:solidFill>
                  <a:schemeClr val="tx1"/>
                </a:solidFill>
                <a:effectLst/>
                <a:latin typeface="黑体" panose="02010609060101010101" charset="-122"/>
                <a:ea typeface="黑体" panose="02010609060101010101" charset="-122"/>
                <a:cs typeface="黑体" panose="02010609060101010101" charset="-122"/>
              </a:rPr>
              <a:t>第四单元</a:t>
            </a:r>
            <a:r>
              <a:rPr lang="en-US" altLang="zh-CN" sz="3600" b="1">
                <a:solidFill>
                  <a:schemeClr val="tx1"/>
                </a:solidFill>
                <a:effectLst/>
                <a:latin typeface="黑体" panose="02010609060101010101" charset="-122"/>
                <a:ea typeface="黑体" panose="02010609060101010101" charset="-122"/>
                <a:cs typeface="黑体" panose="02010609060101010101" charset="-122"/>
              </a:rPr>
              <a:t>  </a:t>
            </a:r>
            <a:r>
              <a:rPr lang="zh-CN" altLang="en-US" sz="3600" b="1">
                <a:solidFill>
                  <a:schemeClr val="tx1"/>
                </a:solidFill>
                <a:effectLst/>
                <a:latin typeface="黑体" panose="02010609060101010101" charset="-122"/>
                <a:ea typeface="黑体" panose="02010609060101010101" charset="-122"/>
                <a:cs typeface="黑体" panose="02010609060101010101" charset="-122"/>
              </a:rPr>
              <a:t>村落、城镇与居住环境</a:t>
            </a:r>
            <a:endParaRPr lang="zh-CN" altLang="en-US" sz="3600" b="1">
              <a:solidFill>
                <a:schemeClr val="tx1"/>
              </a:solidFill>
              <a:effectLst/>
              <a:latin typeface="黑体" panose="02010609060101010101" charset="-122"/>
              <a:ea typeface="黑体" panose="02010609060101010101" charset="-122"/>
              <a:cs typeface="黑体" panose="02010609060101010101" charset="-122"/>
            </a:endParaRPr>
          </a:p>
        </p:txBody>
      </p:sp>
      <p:cxnSp>
        <p:nvCxnSpPr>
          <p:cNvPr id="16" name="直接箭头连接符 15"/>
          <p:cNvCxnSpPr/>
          <p:nvPr/>
        </p:nvCxnSpPr>
        <p:spPr>
          <a:xfrm flipV="1">
            <a:off x="1025525" y="4279900"/>
            <a:ext cx="10202545" cy="42545"/>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文本框 1"/>
          <p:cNvSpPr txBox="1"/>
          <p:nvPr>
            <p:custDataLst>
              <p:tags r:id="rId1"/>
            </p:custDataLst>
          </p:nvPr>
        </p:nvSpPr>
        <p:spPr>
          <a:xfrm>
            <a:off x="2994660" y="2247265"/>
            <a:ext cx="6399530" cy="521970"/>
          </a:xfrm>
          <a:prstGeom prst="rect">
            <a:avLst/>
          </a:prstGeom>
          <a:noFill/>
          <a:ln w="12700" cmpd="sng">
            <a:solidFill>
              <a:schemeClr val="tx1"/>
            </a:solidFill>
            <a:prstDash val="sysDot"/>
          </a:ln>
        </p:spPr>
        <p:txBody>
          <a:bodyPr wrap="square" rtlCol="0">
            <a:spAutoFit/>
          </a:bodyPr>
          <a:lstStyle>
            <a:defPPr>
              <a:defRPr lang="zh-CN"/>
            </a:defPPr>
            <a:lvl1pPr>
              <a:spcAft>
                <a:spcPts val="600"/>
              </a:spcAft>
              <a:defRPr sz="2800" b="1">
                <a:latin typeface="华文新魏" panose="02010800040101010101" pitchFamily="2" charset="-122"/>
                <a:ea typeface="华文新魏" panose="02010800040101010101" pitchFamily="2" charset="-122"/>
              </a:defRPr>
            </a:lvl1pPr>
          </a:lstStyle>
          <a:p>
            <a:pPr algn="ctr"/>
            <a:r>
              <a:rPr lang="zh-CN" altLang="en-US" dirty="0">
                <a:solidFill>
                  <a:srgbClr val="1D41D5"/>
                </a:solidFill>
                <a:latin typeface="黑体" panose="02010609060101010101" charset="-122"/>
                <a:ea typeface="黑体" panose="02010609060101010101" charset="-122"/>
                <a:cs typeface="黑体" panose="02010609060101010101" charset="-122"/>
              </a:rPr>
              <a:t>主线：人类居住形式和居住环境的演变</a:t>
            </a:r>
            <a:endParaRPr lang="zh-CN" altLang="en-US" dirty="0">
              <a:solidFill>
                <a:srgbClr val="1D41D5"/>
              </a:solidFill>
              <a:latin typeface="黑体" panose="02010609060101010101" charset="-122"/>
              <a:ea typeface="黑体" panose="02010609060101010101" charset="-122"/>
              <a:cs typeface="黑体" panose="02010609060101010101" charset="-122"/>
            </a:endParaRPr>
          </a:p>
        </p:txBody>
      </p:sp>
      <p:grpSp>
        <p:nvGrpSpPr>
          <p:cNvPr id="9" name="组合 8"/>
          <p:cNvGrpSpPr/>
          <p:nvPr/>
        </p:nvGrpSpPr>
        <p:grpSpPr>
          <a:xfrm>
            <a:off x="3822065" y="3555365"/>
            <a:ext cx="2258060" cy="1364615"/>
            <a:chOff x="6019" y="5599"/>
            <a:chExt cx="3556" cy="2149"/>
          </a:xfrm>
        </p:grpSpPr>
        <p:sp>
          <p:nvSpPr>
            <p:cNvPr id="18" name="文本框 17"/>
            <p:cNvSpPr txBox="1"/>
            <p:nvPr/>
          </p:nvSpPr>
          <p:spPr>
            <a:xfrm>
              <a:off x="6731" y="5599"/>
              <a:ext cx="1252" cy="725"/>
            </a:xfrm>
            <a:prstGeom prst="rect">
              <a:avLst/>
            </a:prstGeom>
            <a:noFill/>
          </p:spPr>
          <p:txBody>
            <a:bodyPr wrap="none" rtlCol="0">
              <a:spAutoFit/>
            </a:bodyPr>
            <a:lstStyle/>
            <a:p>
              <a:r>
                <a:rPr lang="zh-CN" altLang="en-US" sz="2400" b="1">
                  <a:latin typeface="黑体" panose="02010609060101010101" charset="-122"/>
                  <a:ea typeface="黑体" panose="02010609060101010101" charset="-122"/>
                </a:rPr>
                <a:t>集镇</a:t>
              </a:r>
              <a:endParaRPr lang="zh-CN" altLang="en-US" sz="2400" b="1">
                <a:latin typeface="黑体" panose="02010609060101010101" charset="-122"/>
                <a:ea typeface="黑体" panose="02010609060101010101" charset="-122"/>
              </a:endParaRPr>
            </a:p>
          </p:txBody>
        </p:sp>
        <p:sp>
          <p:nvSpPr>
            <p:cNvPr id="26" name="文本框 25"/>
            <p:cNvSpPr txBox="1"/>
            <p:nvPr/>
          </p:nvSpPr>
          <p:spPr>
            <a:xfrm>
              <a:off x="6019" y="7024"/>
              <a:ext cx="3556" cy="725"/>
            </a:xfrm>
            <a:prstGeom prst="rect">
              <a:avLst/>
            </a:prstGeom>
            <a:noFill/>
          </p:spPr>
          <p:txBody>
            <a:bodyPr wrap="square" rtlCol="0">
              <a:spAutoFit/>
            </a:bodyPr>
            <a:lstStyle/>
            <a:p>
              <a:pPr algn="ctr"/>
              <a:r>
                <a:rPr lang="zh-CN" sz="2400" b="1">
                  <a:solidFill>
                    <a:srgbClr val="FF0000"/>
                  </a:solidFill>
                  <a:latin typeface="楷体" panose="02010609060101010101" charset="-122"/>
                  <a:ea typeface="楷体" panose="02010609060101010101" charset="-122"/>
                  <a:cs typeface="楷体" panose="02010609060101010101" charset="-122"/>
                </a:rPr>
                <a:t>原始社会末期</a:t>
              </a:r>
              <a:endParaRPr lang="zh-CN" sz="2400" b="1">
                <a:solidFill>
                  <a:srgbClr val="FF0000"/>
                </a:solidFill>
                <a:latin typeface="楷体" panose="02010609060101010101" charset="-122"/>
                <a:ea typeface="楷体" panose="02010609060101010101" charset="-122"/>
                <a:cs typeface="楷体" panose="02010609060101010101" charset="-122"/>
              </a:endParaRPr>
            </a:p>
          </p:txBody>
        </p:sp>
        <p:sp>
          <p:nvSpPr>
            <p:cNvPr id="2" name="椭圆 1"/>
            <p:cNvSpPr/>
            <p:nvPr/>
          </p:nvSpPr>
          <p:spPr>
            <a:xfrm>
              <a:off x="7232" y="6624"/>
              <a:ext cx="319" cy="277"/>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6353175" y="3555365"/>
            <a:ext cx="2767330" cy="1364615"/>
            <a:chOff x="10005" y="5599"/>
            <a:chExt cx="4358" cy="2149"/>
          </a:xfrm>
        </p:grpSpPr>
        <p:sp>
          <p:nvSpPr>
            <p:cNvPr id="19" name="文本框 18"/>
            <p:cNvSpPr txBox="1"/>
            <p:nvPr/>
          </p:nvSpPr>
          <p:spPr>
            <a:xfrm>
              <a:off x="10893" y="5599"/>
              <a:ext cx="2216" cy="725"/>
            </a:xfrm>
            <a:prstGeom prst="rect">
              <a:avLst/>
            </a:prstGeom>
            <a:noFill/>
          </p:spPr>
          <p:txBody>
            <a:bodyPr wrap="none" rtlCol="0">
              <a:spAutoFit/>
            </a:bodyPr>
            <a:lstStyle/>
            <a:p>
              <a:r>
                <a:rPr lang="zh-CN" altLang="en-US" sz="2400" b="1">
                  <a:latin typeface="黑体" panose="02010609060101010101" charset="-122"/>
                  <a:ea typeface="黑体" panose="02010609060101010101" charset="-122"/>
                </a:rPr>
                <a:t>早期城市</a:t>
              </a:r>
              <a:endParaRPr lang="zh-CN" altLang="en-US" sz="2400" b="1">
                <a:latin typeface="黑体" panose="02010609060101010101" charset="-122"/>
                <a:ea typeface="黑体" panose="02010609060101010101" charset="-122"/>
              </a:endParaRPr>
            </a:p>
          </p:txBody>
        </p:sp>
        <p:sp>
          <p:nvSpPr>
            <p:cNvPr id="27" name="文本框 26"/>
            <p:cNvSpPr txBox="1"/>
            <p:nvPr/>
          </p:nvSpPr>
          <p:spPr>
            <a:xfrm>
              <a:off x="10005" y="7024"/>
              <a:ext cx="4358" cy="725"/>
            </a:xfrm>
            <a:prstGeom prst="rect">
              <a:avLst/>
            </a:prstGeom>
            <a:noFill/>
          </p:spPr>
          <p:txBody>
            <a:bodyPr wrap="square" rtlCol="0">
              <a:spAutoFit/>
            </a:bodyPr>
            <a:lstStyle/>
            <a:p>
              <a:pPr algn="ctr"/>
              <a:r>
                <a:rPr lang="zh-CN" sz="2400" b="1">
                  <a:solidFill>
                    <a:srgbClr val="FF0000"/>
                  </a:solidFill>
                  <a:latin typeface="楷体" panose="02010609060101010101" charset="-122"/>
                  <a:ea typeface="楷体" panose="02010609060101010101" charset="-122"/>
                  <a:cs typeface="楷体" panose="02010609060101010101" charset="-122"/>
                </a:rPr>
                <a:t>前</a:t>
              </a:r>
              <a:r>
                <a:rPr lang="en-US" altLang="zh-CN" sz="2400" b="1">
                  <a:solidFill>
                    <a:srgbClr val="FF0000"/>
                  </a:solidFill>
                  <a:latin typeface="楷体" panose="02010609060101010101" charset="-122"/>
                  <a:ea typeface="楷体" panose="02010609060101010101" charset="-122"/>
                  <a:cs typeface="楷体" panose="02010609060101010101" charset="-122"/>
                </a:rPr>
                <a:t>3500-</a:t>
              </a:r>
              <a:r>
                <a:rPr lang="zh-CN" altLang="en-US" sz="2400" b="1">
                  <a:solidFill>
                    <a:srgbClr val="FF0000"/>
                  </a:solidFill>
                  <a:latin typeface="楷体" panose="02010609060101010101" charset="-122"/>
                  <a:ea typeface="楷体" panose="02010609060101010101" charset="-122"/>
                  <a:cs typeface="楷体" panose="02010609060101010101" charset="-122"/>
                </a:rPr>
                <a:t>前</a:t>
              </a:r>
              <a:r>
                <a:rPr lang="en-US" altLang="zh-CN" sz="2400" b="1">
                  <a:solidFill>
                    <a:srgbClr val="FF0000"/>
                  </a:solidFill>
                  <a:latin typeface="楷体" panose="02010609060101010101" charset="-122"/>
                  <a:ea typeface="楷体" panose="02010609060101010101" charset="-122"/>
                  <a:cs typeface="楷体" panose="02010609060101010101" charset="-122"/>
                </a:rPr>
                <a:t>3100</a:t>
              </a:r>
              <a:endParaRPr lang="en-US" altLang="zh-CN" sz="2400" b="1">
                <a:solidFill>
                  <a:srgbClr val="FF0000"/>
                </a:solidFill>
                <a:latin typeface="楷体" panose="02010609060101010101" charset="-122"/>
                <a:ea typeface="楷体" panose="02010609060101010101" charset="-122"/>
                <a:cs typeface="楷体" panose="02010609060101010101" charset="-122"/>
              </a:endParaRPr>
            </a:p>
          </p:txBody>
        </p:sp>
        <p:sp>
          <p:nvSpPr>
            <p:cNvPr id="5" name="椭圆 4"/>
            <p:cNvSpPr/>
            <p:nvPr/>
          </p:nvSpPr>
          <p:spPr>
            <a:xfrm>
              <a:off x="11736" y="6616"/>
              <a:ext cx="319" cy="277"/>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373505" y="3555365"/>
            <a:ext cx="1973580" cy="1364615"/>
            <a:chOff x="2163" y="5599"/>
            <a:chExt cx="3108" cy="2149"/>
          </a:xfrm>
        </p:grpSpPr>
        <p:sp>
          <p:nvSpPr>
            <p:cNvPr id="17" name="文本框 16"/>
            <p:cNvSpPr txBox="1"/>
            <p:nvPr/>
          </p:nvSpPr>
          <p:spPr>
            <a:xfrm>
              <a:off x="2569" y="5599"/>
              <a:ext cx="1252" cy="725"/>
            </a:xfrm>
            <a:prstGeom prst="rect">
              <a:avLst/>
            </a:prstGeom>
            <a:noFill/>
          </p:spPr>
          <p:txBody>
            <a:bodyPr wrap="none" rtlCol="0">
              <a:spAutoFit/>
            </a:bodyPr>
            <a:lstStyle/>
            <a:p>
              <a:r>
                <a:rPr lang="zh-CN" altLang="en-US" sz="2400" b="1">
                  <a:latin typeface="黑体" panose="02010609060101010101" charset="-122"/>
                  <a:ea typeface="黑体" panose="02010609060101010101" charset="-122"/>
                </a:rPr>
                <a:t>村落</a:t>
              </a:r>
              <a:endParaRPr lang="zh-CN" altLang="en-US" sz="2400" b="1">
                <a:latin typeface="黑体" panose="02010609060101010101" charset="-122"/>
                <a:ea typeface="黑体" panose="02010609060101010101" charset="-122"/>
              </a:endParaRPr>
            </a:p>
          </p:txBody>
        </p:sp>
        <p:sp>
          <p:nvSpPr>
            <p:cNvPr id="25" name="文本框 24"/>
            <p:cNvSpPr txBox="1"/>
            <p:nvPr/>
          </p:nvSpPr>
          <p:spPr>
            <a:xfrm>
              <a:off x="2163" y="7024"/>
              <a:ext cx="3109" cy="725"/>
            </a:xfrm>
            <a:prstGeom prst="rect">
              <a:avLst/>
            </a:prstGeom>
            <a:noFill/>
          </p:spPr>
          <p:txBody>
            <a:bodyPr wrap="square" rtlCol="0">
              <a:spAutoFit/>
            </a:bodyPr>
            <a:lstStyle/>
            <a:p>
              <a:pPr algn="ctr"/>
              <a:r>
                <a:rPr lang="zh-CN" altLang="en-US" sz="2400" b="1">
                  <a:solidFill>
                    <a:srgbClr val="FF0000"/>
                  </a:solidFill>
                  <a:latin typeface="楷体" panose="02010609060101010101" charset="-122"/>
                  <a:ea typeface="楷体" panose="02010609060101010101" charset="-122"/>
                  <a:cs typeface="楷体" panose="02010609060101010101" charset="-122"/>
                </a:rPr>
                <a:t>距今</a:t>
              </a:r>
              <a:r>
                <a:rPr lang="en-US" altLang="zh-CN" sz="2400" b="1">
                  <a:solidFill>
                    <a:srgbClr val="FF0000"/>
                  </a:solidFill>
                  <a:latin typeface="楷体" panose="02010609060101010101" charset="-122"/>
                  <a:ea typeface="楷体" panose="02010609060101010101" charset="-122"/>
                  <a:cs typeface="楷体" panose="02010609060101010101" charset="-122"/>
                </a:rPr>
                <a:t>1</a:t>
              </a:r>
              <a:r>
                <a:rPr lang="zh-CN" altLang="en-US" sz="2400" b="1">
                  <a:solidFill>
                    <a:srgbClr val="FF0000"/>
                  </a:solidFill>
                  <a:latin typeface="楷体" panose="02010609060101010101" charset="-122"/>
                  <a:ea typeface="楷体" panose="02010609060101010101" charset="-122"/>
                  <a:cs typeface="楷体" panose="02010609060101010101" charset="-122"/>
                </a:rPr>
                <a:t>万多年</a:t>
              </a:r>
              <a:endParaRPr lang="zh-CN" altLang="en-US" sz="2400" b="1">
                <a:solidFill>
                  <a:srgbClr val="FF0000"/>
                </a:solidFill>
                <a:latin typeface="楷体" panose="02010609060101010101" charset="-122"/>
                <a:ea typeface="楷体" panose="02010609060101010101" charset="-122"/>
                <a:cs typeface="楷体" panose="02010609060101010101" charset="-122"/>
              </a:endParaRPr>
            </a:p>
          </p:txBody>
        </p:sp>
        <p:sp>
          <p:nvSpPr>
            <p:cNvPr id="6" name="椭圆 5"/>
            <p:cNvSpPr/>
            <p:nvPr/>
          </p:nvSpPr>
          <p:spPr>
            <a:xfrm>
              <a:off x="2992" y="6640"/>
              <a:ext cx="319" cy="277"/>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9354820" y="3555365"/>
            <a:ext cx="1713230" cy="1374775"/>
            <a:chOff x="14732" y="5599"/>
            <a:chExt cx="2698" cy="2165"/>
          </a:xfrm>
        </p:grpSpPr>
        <p:sp>
          <p:nvSpPr>
            <p:cNvPr id="20" name="文本框 19"/>
            <p:cNvSpPr txBox="1"/>
            <p:nvPr/>
          </p:nvSpPr>
          <p:spPr>
            <a:xfrm>
              <a:off x="14732" y="5599"/>
              <a:ext cx="2698" cy="725"/>
            </a:xfrm>
            <a:prstGeom prst="rect">
              <a:avLst/>
            </a:prstGeom>
            <a:noFill/>
          </p:spPr>
          <p:txBody>
            <a:bodyPr wrap="none" rtlCol="0">
              <a:spAutoFit/>
            </a:bodyPr>
            <a:lstStyle/>
            <a:p>
              <a:r>
                <a:rPr lang="zh-CN" altLang="en-US" sz="2400" b="1">
                  <a:latin typeface="黑体" panose="02010609060101010101" charset="-122"/>
                  <a:ea typeface="黑体" panose="02010609060101010101" charset="-122"/>
                </a:rPr>
                <a:t>城市化进程</a:t>
              </a:r>
              <a:endParaRPr lang="zh-CN" altLang="en-US" sz="2400" b="1">
                <a:latin typeface="黑体" panose="02010609060101010101" charset="-122"/>
                <a:ea typeface="黑体" panose="02010609060101010101" charset="-122"/>
              </a:endParaRPr>
            </a:p>
          </p:txBody>
        </p:sp>
        <p:sp>
          <p:nvSpPr>
            <p:cNvPr id="28" name="文本框 27"/>
            <p:cNvSpPr txBox="1"/>
            <p:nvPr/>
          </p:nvSpPr>
          <p:spPr>
            <a:xfrm>
              <a:off x="14794" y="7039"/>
              <a:ext cx="2587" cy="725"/>
            </a:xfrm>
            <a:prstGeom prst="rect">
              <a:avLst/>
            </a:prstGeom>
            <a:noFill/>
          </p:spPr>
          <p:txBody>
            <a:bodyPr wrap="square" rtlCol="0">
              <a:spAutoFit/>
            </a:bodyPr>
            <a:lstStyle/>
            <a:p>
              <a:pPr algn="ctr"/>
              <a:r>
                <a:rPr lang="zh-CN" sz="2400" b="1">
                  <a:solidFill>
                    <a:srgbClr val="FF0000"/>
                  </a:solidFill>
                  <a:latin typeface="楷体" panose="02010609060101010101" charset="-122"/>
                  <a:ea typeface="楷体" panose="02010609060101010101" charset="-122"/>
                  <a:cs typeface="楷体" panose="02010609060101010101" charset="-122"/>
                </a:rPr>
                <a:t>近代以来</a:t>
              </a:r>
              <a:endParaRPr lang="zh-CN" sz="2400" b="1">
                <a:solidFill>
                  <a:srgbClr val="FF0000"/>
                </a:solidFill>
                <a:latin typeface="楷体" panose="02010609060101010101" charset="-122"/>
                <a:ea typeface="楷体" panose="02010609060101010101" charset="-122"/>
                <a:cs typeface="楷体" panose="02010609060101010101" charset="-122"/>
              </a:endParaRPr>
            </a:p>
          </p:txBody>
        </p:sp>
        <p:sp>
          <p:nvSpPr>
            <p:cNvPr id="7" name="椭圆 6"/>
            <p:cNvSpPr/>
            <p:nvPr/>
          </p:nvSpPr>
          <p:spPr>
            <a:xfrm>
              <a:off x="15864" y="6600"/>
              <a:ext cx="319" cy="277"/>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2107565" y="727710"/>
            <a:ext cx="6440805" cy="2155825"/>
          </a:xfrm>
          <a:prstGeom prst="rect">
            <a:avLst/>
          </a:prstGeom>
          <a:noFill/>
        </p:spPr>
        <p:txBody>
          <a:bodyPr wrap="square" rtlCol="0">
            <a:spAutoFit/>
          </a:bodyPr>
          <a:lstStyle>
            <a:defPPr>
              <a:defRPr lang="en-US"/>
            </a:defPPr>
            <a:lvl1pPr>
              <a:lnSpc>
                <a:spcPts val="5500"/>
              </a:lnSpc>
              <a:defRPr sz="3600" b="1">
                <a:effectLst>
                  <a:outerShdw blurRad="38100" dist="38100" dir="2700000" algn="tl">
                    <a:srgbClr val="000000">
                      <a:alpha val="43137"/>
                    </a:srgbClr>
                  </a:outerShdw>
                </a:effectLst>
                <a:latin typeface="华文宋体" panose="02010600040101010101" pitchFamily="2" charset="-122"/>
                <a:ea typeface="华文宋体" panose="02010600040101010101" pitchFamily="2" charset="-122"/>
              </a:defRPr>
            </a:lvl1pPr>
          </a:lstStyle>
          <a:p>
            <a:pPr>
              <a:lnSpc>
                <a:spcPts val="5300"/>
              </a:lnSpc>
            </a:pPr>
            <a:r>
              <a:rPr lang="zh-CN" altLang="zh-CN" sz="2400" smtClean="0">
                <a:solidFill>
                  <a:srgbClr val="1D41D5"/>
                </a:solidFill>
                <a:effectLst/>
                <a:latin typeface="黑体" panose="02010609060101010101" charset="-122"/>
                <a:ea typeface="黑体" panose="02010609060101010101" charset="-122"/>
                <a:cs typeface="黑体" panose="02010609060101010101" charset="-122"/>
              </a:rPr>
              <a:t>地理环境</a:t>
            </a:r>
            <a:r>
              <a:rPr lang="zh-CN" altLang="en-US" sz="2400" smtClean="0">
                <a:solidFill>
                  <a:srgbClr val="1D41D5"/>
                </a:solidFill>
                <a:effectLst/>
                <a:latin typeface="黑体" panose="02010609060101010101" charset="-122"/>
                <a:ea typeface="黑体" panose="02010609060101010101" charset="-122"/>
                <a:cs typeface="黑体" panose="02010609060101010101" charset="-122"/>
              </a:rPr>
              <a:t>：</a:t>
            </a:r>
            <a:r>
              <a:rPr lang="zh-CN" altLang="zh-CN" sz="2400" smtClean="0">
                <a:effectLst/>
                <a:latin typeface="黑体" panose="02010609060101010101" charset="-122"/>
                <a:ea typeface="黑体" panose="02010609060101010101" charset="-122"/>
                <a:cs typeface="黑体" panose="02010609060101010101" charset="-122"/>
              </a:rPr>
              <a:t>雨水</a:t>
            </a:r>
            <a:r>
              <a:rPr lang="zh-CN" altLang="zh-CN" sz="2400">
                <a:effectLst/>
                <a:latin typeface="黑体" panose="02010609060101010101" charset="-122"/>
                <a:ea typeface="黑体" panose="02010609060101010101" charset="-122"/>
                <a:cs typeface="黑体" panose="02010609060101010101" charset="-122"/>
              </a:rPr>
              <a:t>稀少</a:t>
            </a:r>
            <a:r>
              <a:rPr lang="zh-CN" altLang="zh-CN" sz="2400" smtClean="0">
                <a:effectLst/>
                <a:latin typeface="黑体" panose="02010609060101010101" charset="-122"/>
                <a:ea typeface="黑体" panose="02010609060101010101" charset="-122"/>
                <a:cs typeface="黑体" panose="02010609060101010101" charset="-122"/>
              </a:rPr>
              <a:t>，缺乏木材</a:t>
            </a:r>
            <a:r>
              <a:rPr lang="zh-CN" altLang="en-US" sz="2400" smtClean="0">
                <a:effectLst/>
                <a:latin typeface="黑体" panose="02010609060101010101" charset="-122"/>
                <a:ea typeface="黑体" panose="02010609060101010101" charset="-122"/>
                <a:cs typeface="黑体" panose="02010609060101010101" charset="-122"/>
              </a:rPr>
              <a:t>。</a:t>
            </a:r>
            <a:r>
              <a:rPr lang="en-US" altLang="zh-CN" sz="2400">
                <a:effectLst/>
                <a:latin typeface="黑体" panose="02010609060101010101" charset="-122"/>
                <a:ea typeface="黑体" panose="02010609060101010101" charset="-122"/>
                <a:cs typeface="黑体" panose="02010609060101010101" charset="-122"/>
              </a:rPr>
              <a:t> </a:t>
            </a:r>
            <a:endParaRPr lang="en-US" altLang="zh-CN" sz="2400">
              <a:effectLst/>
              <a:latin typeface="黑体" panose="02010609060101010101" charset="-122"/>
              <a:ea typeface="黑体" panose="02010609060101010101" charset="-122"/>
              <a:cs typeface="黑体" panose="02010609060101010101" charset="-122"/>
            </a:endParaRPr>
          </a:p>
          <a:p>
            <a:pPr>
              <a:lnSpc>
                <a:spcPts val="5300"/>
              </a:lnSpc>
            </a:pPr>
            <a:r>
              <a:rPr lang="zh-CN" altLang="en-US" sz="2400">
                <a:solidFill>
                  <a:srgbClr val="1D41D5"/>
                </a:solidFill>
                <a:effectLst/>
                <a:latin typeface="黑体" panose="02010609060101010101" charset="-122"/>
                <a:ea typeface="黑体" panose="02010609060101010101" charset="-122"/>
                <a:cs typeface="黑体" panose="02010609060101010101" charset="-122"/>
              </a:rPr>
              <a:t>建筑材料：</a:t>
            </a:r>
            <a:r>
              <a:rPr lang="zh-CN" altLang="en-US" sz="2400" smtClean="0">
                <a:effectLst/>
                <a:latin typeface="黑体" panose="02010609060101010101" charset="-122"/>
                <a:ea typeface="黑体" panose="02010609060101010101" charset="-122"/>
                <a:cs typeface="黑体" panose="02010609060101010101" charset="-122"/>
              </a:rPr>
              <a:t>黏土、芦苇</a:t>
            </a:r>
            <a:r>
              <a:rPr lang="zh-CN" altLang="en-US" sz="2400">
                <a:effectLst/>
                <a:latin typeface="黑体" panose="02010609060101010101" charset="-122"/>
                <a:ea typeface="黑体" panose="02010609060101010101" charset="-122"/>
                <a:cs typeface="黑体" panose="02010609060101010101" charset="-122"/>
              </a:rPr>
              <a:t>混合制成的砖块，</a:t>
            </a:r>
            <a:r>
              <a:rPr lang="zh-CN" altLang="en-US" sz="2400" smtClean="0">
                <a:effectLst/>
                <a:latin typeface="黑体" panose="02010609060101010101" charset="-122"/>
                <a:ea typeface="黑体" panose="02010609060101010101" charset="-122"/>
                <a:cs typeface="黑体" panose="02010609060101010101" charset="-122"/>
              </a:rPr>
              <a:t>木材</a:t>
            </a:r>
            <a:endParaRPr lang="zh-CN" altLang="en-US" sz="2400">
              <a:effectLst/>
              <a:latin typeface="黑体" panose="02010609060101010101" charset="-122"/>
              <a:ea typeface="黑体" panose="02010609060101010101" charset="-122"/>
              <a:cs typeface="黑体" panose="02010609060101010101" charset="-122"/>
            </a:endParaRPr>
          </a:p>
          <a:p>
            <a:pPr fontAlgn="ctr"/>
            <a:r>
              <a:rPr lang="zh-CN" altLang="en-US" sz="2400">
                <a:solidFill>
                  <a:srgbClr val="1D41D5"/>
                </a:solidFill>
                <a:effectLst/>
                <a:latin typeface="黑体" panose="02010609060101010101" charset="-122"/>
                <a:ea typeface="黑体" panose="02010609060101010101" charset="-122"/>
                <a:cs typeface="黑体" panose="02010609060101010101" charset="-122"/>
              </a:rPr>
              <a:t>建筑结构：</a:t>
            </a:r>
            <a:r>
              <a:rPr lang="zh-CN" altLang="en-US" sz="2400">
                <a:effectLst/>
                <a:latin typeface="黑体" panose="02010609060101010101" charset="-122"/>
                <a:ea typeface="黑体" panose="02010609060101010101" charset="-122"/>
                <a:cs typeface="黑体" panose="02010609060101010101" charset="-122"/>
              </a:rPr>
              <a:t>前庭、前室与主</a:t>
            </a:r>
            <a:r>
              <a:rPr lang="zh-CN" altLang="en-US" sz="2400" smtClean="0">
                <a:effectLst/>
                <a:latin typeface="黑体" panose="02010609060101010101" charset="-122"/>
                <a:ea typeface="黑体" panose="02010609060101010101" charset="-122"/>
                <a:cs typeface="黑体" panose="02010609060101010101" charset="-122"/>
              </a:rPr>
              <a:t>室。</a:t>
            </a:r>
            <a:endParaRPr lang="zh-CN" altLang="en-US" sz="2400" smtClean="0">
              <a:effectLst/>
              <a:latin typeface="黑体" panose="02010609060101010101" charset="-122"/>
              <a:ea typeface="黑体" panose="02010609060101010101" charset="-122"/>
              <a:cs typeface="黑体" panose="02010609060101010101" charset="-122"/>
            </a:endParaRPr>
          </a:p>
        </p:txBody>
      </p:sp>
      <p:pic>
        <p:nvPicPr>
          <p:cNvPr id="5" name="图片 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rcRect l="1" t="13633" r="401" b="24724"/>
          <a:stretch>
            <a:fillRect/>
          </a:stretch>
        </p:blipFill>
        <p:spPr>
          <a:xfrm>
            <a:off x="8513445" y="754380"/>
            <a:ext cx="3145790" cy="2595880"/>
          </a:xfrm>
          <a:prstGeom prst="rect">
            <a:avLst/>
          </a:prstGeom>
          <a:ln>
            <a:noFill/>
          </a:ln>
          <a:effectLst>
            <a:softEdge rad="112500"/>
          </a:effectLst>
        </p:spPr>
      </p:pic>
      <p:sp>
        <p:nvSpPr>
          <p:cNvPr id="2" name="文本框 1"/>
          <p:cNvSpPr txBox="1"/>
          <p:nvPr>
            <p:custDataLst>
              <p:tags r:id="rId4"/>
            </p:custDataLst>
          </p:nvPr>
        </p:nvSpPr>
        <p:spPr>
          <a:xfrm>
            <a:off x="2140585" y="3319780"/>
            <a:ext cx="4996815" cy="2130425"/>
          </a:xfrm>
          <a:prstGeom prst="rect">
            <a:avLst/>
          </a:prstGeom>
          <a:noFill/>
        </p:spPr>
        <p:txBody>
          <a:bodyPr wrap="square" rtlCol="0">
            <a:spAutoFit/>
          </a:bodyPr>
          <a:lstStyle>
            <a:defPPr>
              <a:defRPr lang="en-US"/>
            </a:defPPr>
            <a:lvl1pPr>
              <a:lnSpc>
                <a:spcPts val="5500"/>
              </a:lnSpc>
              <a:defRPr sz="3600" b="1">
                <a:effectLst>
                  <a:outerShdw blurRad="38100" dist="38100" dir="2700000" algn="tl">
                    <a:srgbClr val="000000">
                      <a:alpha val="43137"/>
                    </a:srgbClr>
                  </a:outerShdw>
                </a:effectLst>
                <a:latin typeface="华文宋体" panose="02010600040101010101" pitchFamily="2" charset="-122"/>
                <a:ea typeface="华文宋体" panose="02010600040101010101" pitchFamily="2" charset="-122"/>
              </a:defRPr>
            </a:lvl1pPr>
          </a:lstStyle>
          <a:p>
            <a:pPr>
              <a:lnSpc>
                <a:spcPts val="5300"/>
              </a:lnSpc>
            </a:pPr>
            <a:r>
              <a:rPr lang="zh-CN" altLang="en-US" sz="2400">
                <a:solidFill>
                  <a:srgbClr val="1D41D5"/>
                </a:solidFill>
                <a:effectLst/>
                <a:latin typeface="黑体" panose="02010609060101010101" charset="-122"/>
                <a:ea typeface="黑体" panose="02010609060101010101" charset="-122"/>
                <a:cs typeface="Times New Roman" panose="02020603050405020304" pitchFamily="18" charset="0"/>
              </a:rPr>
              <a:t>地理环境：</a:t>
            </a:r>
            <a:r>
              <a:rPr lang="zh-CN" altLang="en-US" sz="2400">
                <a:effectLst/>
                <a:latin typeface="黑体" panose="02010609060101010101" charset="-122"/>
                <a:ea typeface="黑体" panose="02010609060101010101" charset="-122"/>
                <a:cs typeface="Times New Roman" panose="02020603050405020304" pitchFamily="18" charset="0"/>
              </a:rPr>
              <a:t>干燥少雨，气候干热</a:t>
            </a:r>
            <a:endParaRPr lang="zh-CN" altLang="en-US" sz="2400">
              <a:effectLst/>
              <a:latin typeface="黑体" panose="02010609060101010101" charset="-122"/>
              <a:ea typeface="黑体" panose="02010609060101010101" charset="-122"/>
              <a:cs typeface="Times New Roman" panose="02020603050405020304" pitchFamily="18" charset="0"/>
            </a:endParaRPr>
          </a:p>
          <a:p>
            <a:pPr>
              <a:lnSpc>
                <a:spcPts val="5300"/>
              </a:lnSpc>
            </a:pPr>
            <a:r>
              <a:rPr lang="zh-CN" altLang="en-US" sz="2400">
                <a:solidFill>
                  <a:srgbClr val="1D41D5"/>
                </a:solidFill>
                <a:effectLst/>
                <a:latin typeface="黑体" panose="02010609060101010101" charset="-122"/>
                <a:ea typeface="黑体" panose="02010609060101010101" charset="-122"/>
                <a:cs typeface="Times New Roman" panose="02020603050405020304" pitchFamily="18" charset="0"/>
              </a:rPr>
              <a:t>建筑材料：</a:t>
            </a:r>
            <a:r>
              <a:rPr lang="zh-CN" altLang="en-US" sz="2400" smtClean="0">
                <a:effectLst/>
                <a:latin typeface="黑体" panose="02010609060101010101" charset="-122"/>
                <a:ea typeface="黑体" panose="02010609060101010101" charset="-122"/>
                <a:cs typeface="Times New Roman" panose="02020603050405020304" pitchFamily="18" charset="0"/>
              </a:rPr>
              <a:t>泥、木材</a:t>
            </a:r>
            <a:r>
              <a:rPr lang="zh-CN" altLang="en-US" sz="2400">
                <a:effectLst/>
                <a:latin typeface="黑体" panose="02010609060101010101" charset="-122"/>
                <a:ea typeface="黑体" panose="02010609060101010101" charset="-122"/>
                <a:cs typeface="Times New Roman" panose="02020603050405020304" pitchFamily="18" charset="0"/>
              </a:rPr>
              <a:t>和椰子叶等</a:t>
            </a:r>
            <a:endParaRPr lang="zh-CN" altLang="en-US" sz="2400">
              <a:effectLst/>
              <a:latin typeface="黑体" panose="02010609060101010101" charset="-122"/>
              <a:ea typeface="黑体" panose="02010609060101010101" charset="-122"/>
              <a:cs typeface="Times New Roman" panose="02020603050405020304" pitchFamily="18" charset="0"/>
            </a:endParaRPr>
          </a:p>
          <a:p>
            <a:pPr>
              <a:lnSpc>
                <a:spcPts val="5300"/>
              </a:lnSpc>
            </a:pPr>
            <a:r>
              <a:rPr lang="zh-CN" altLang="en-US" sz="2400">
                <a:solidFill>
                  <a:srgbClr val="1D41D5"/>
                </a:solidFill>
                <a:effectLst/>
                <a:latin typeface="黑体" panose="02010609060101010101" charset="-122"/>
                <a:ea typeface="黑体" panose="02010609060101010101" charset="-122"/>
                <a:cs typeface="Times New Roman" panose="02020603050405020304" pitchFamily="18" charset="0"/>
              </a:rPr>
              <a:t>建筑结构：</a:t>
            </a:r>
            <a:r>
              <a:rPr lang="zh-CN" altLang="en-US" sz="2400">
                <a:effectLst/>
                <a:latin typeface="黑体" panose="02010609060101010101" charset="-122"/>
                <a:ea typeface="黑体" panose="02010609060101010101" charset="-122"/>
                <a:cs typeface="Times New Roman" panose="02020603050405020304" pitchFamily="18" charset="0"/>
              </a:rPr>
              <a:t>庭院、柱廊</a:t>
            </a:r>
            <a:r>
              <a:rPr lang="zh-CN" altLang="en-US" sz="2400" smtClean="0">
                <a:effectLst/>
                <a:latin typeface="黑体" panose="02010609060101010101" charset="-122"/>
                <a:ea typeface="黑体" panose="02010609060101010101" charset="-122"/>
                <a:cs typeface="Times New Roman" panose="02020603050405020304" pitchFamily="18" charset="0"/>
              </a:rPr>
              <a:t>等</a:t>
            </a:r>
            <a:endParaRPr lang="zh-CN" altLang="en-US" sz="2400" smtClean="0">
              <a:effectLst/>
              <a:latin typeface="黑体" panose="02010609060101010101" charset="-122"/>
              <a:ea typeface="黑体" panose="02010609060101010101" charset="-122"/>
              <a:cs typeface="Times New Roman" panose="02020603050405020304" pitchFamily="18" charset="0"/>
            </a:endParaRPr>
          </a:p>
        </p:txBody>
      </p:sp>
      <p:pic>
        <p:nvPicPr>
          <p:cNvPr id="6" name="图片 5"/>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rcRect l="23275" t="34336" r="25021" b="36341"/>
          <a:stretch>
            <a:fillRect/>
          </a:stretch>
        </p:blipFill>
        <p:spPr>
          <a:xfrm>
            <a:off x="7802245" y="3655060"/>
            <a:ext cx="3758565" cy="2842260"/>
          </a:xfrm>
          <a:prstGeom prst="rect">
            <a:avLst/>
          </a:prstGeom>
        </p:spPr>
      </p:pic>
      <p:sp>
        <p:nvSpPr>
          <p:cNvPr id="3" name="AutoShape 8"/>
          <p:cNvSpPr/>
          <p:nvPr>
            <p:custDataLst>
              <p:tags r:id="rId7"/>
            </p:custDataLst>
          </p:nvPr>
        </p:nvSpPr>
        <p:spPr bwMode="auto">
          <a:xfrm rot="10800000" flipH="1">
            <a:off x="2031365" y="1089660"/>
            <a:ext cx="93980" cy="1605280"/>
          </a:xfrm>
          <a:prstGeom prst="leftBrace">
            <a:avLst>
              <a:gd name="adj1" fmla="val 168034"/>
              <a:gd name="adj2" fmla="val 50252"/>
            </a:avLst>
          </a:prstGeom>
          <a:noFill/>
          <a:ln w="25400">
            <a:solidFill>
              <a:schemeClr val="tx1"/>
            </a:solidFill>
            <a:round/>
          </a:ln>
          <a:effectLst/>
        </p:spPr>
        <p:txBody>
          <a:bodyPr wrap="none" anchor="ctr"/>
          <a:lstStyle/>
          <a:p>
            <a:endParaRPr lang="zh-CN" altLang="en-US"/>
          </a:p>
        </p:txBody>
      </p:sp>
      <p:sp>
        <p:nvSpPr>
          <p:cNvPr id="8" name="文本框 7"/>
          <p:cNvSpPr txBox="1"/>
          <p:nvPr/>
        </p:nvSpPr>
        <p:spPr>
          <a:xfrm>
            <a:off x="319405" y="1741805"/>
            <a:ext cx="1906270" cy="460375"/>
          </a:xfrm>
          <a:prstGeom prst="rect">
            <a:avLst/>
          </a:prstGeom>
          <a:noFill/>
        </p:spPr>
        <p:txBody>
          <a:bodyPr wrap="square" rtlCol="0" anchor="t">
            <a:spAutoFit/>
          </a:bodyPr>
          <a:lstStyle/>
          <a:p>
            <a:r>
              <a:rPr lang="en-US" altLang="zh-CN" sz="2400" b="1" smtClean="0">
                <a:solidFill>
                  <a:srgbClr val="FF0000"/>
                </a:solidFill>
                <a:effectLst/>
                <a:latin typeface="黑体" panose="02010609060101010101" charset="-122"/>
                <a:ea typeface="黑体" panose="02010609060101010101" charset="-122"/>
                <a:cs typeface="黑体" panose="02010609060101010101" charset="-122"/>
                <a:sym typeface="+mn-ea"/>
              </a:rPr>
              <a:t>1.</a:t>
            </a:r>
            <a:r>
              <a:rPr lang="zh-CN" altLang="en-US" sz="2400" b="1">
                <a:solidFill>
                  <a:srgbClr val="FF0000"/>
                </a:solidFill>
                <a:effectLst/>
                <a:latin typeface="黑体" panose="02010609060101010101" charset="-122"/>
                <a:ea typeface="黑体" panose="02010609060101010101" charset="-122"/>
                <a:cs typeface="黑体" panose="02010609060101010101" charset="-122"/>
                <a:sym typeface="+mn-ea"/>
              </a:rPr>
              <a:t>两河流域</a:t>
            </a:r>
            <a:endParaRPr lang="zh-CN" altLang="en-US" sz="2400" b="1">
              <a:solidFill>
                <a:srgbClr val="FF0000"/>
              </a:solidFill>
              <a:effectLst/>
              <a:latin typeface="黑体" panose="02010609060101010101" charset="-122"/>
              <a:ea typeface="黑体" panose="02010609060101010101" charset="-122"/>
              <a:cs typeface="黑体" panose="02010609060101010101" charset="-122"/>
              <a:sym typeface="+mn-ea"/>
            </a:endParaRPr>
          </a:p>
        </p:txBody>
      </p:sp>
      <p:sp>
        <p:nvSpPr>
          <p:cNvPr id="11" name="文本框 10"/>
          <p:cNvSpPr txBox="1"/>
          <p:nvPr/>
        </p:nvSpPr>
        <p:spPr>
          <a:xfrm>
            <a:off x="412115" y="4171315"/>
            <a:ext cx="1656715" cy="460375"/>
          </a:xfrm>
          <a:prstGeom prst="rect">
            <a:avLst/>
          </a:prstGeom>
          <a:noFill/>
        </p:spPr>
        <p:txBody>
          <a:bodyPr wrap="square" rtlCol="0" anchor="t">
            <a:spAutoFit/>
          </a:bodyPr>
          <a:lstStyle/>
          <a:p>
            <a:pPr algn="l">
              <a:lnSpc>
                <a:spcPct val="100000"/>
              </a:lnSpc>
              <a:buClrTx/>
              <a:buSzTx/>
              <a:buFontTx/>
            </a:pPr>
            <a:r>
              <a:rPr lang="zh-CN" altLang="en-US" sz="2400" b="1">
                <a:solidFill>
                  <a:srgbClr val="FF0000"/>
                </a:solidFill>
                <a:effectLst/>
                <a:latin typeface="黑体" panose="02010609060101010101" charset="-122"/>
                <a:ea typeface="黑体" panose="02010609060101010101" charset="-122"/>
                <a:cs typeface="黑体" panose="02010609060101010101" charset="-122"/>
                <a:sym typeface="+mn-ea"/>
              </a:rPr>
              <a:t>2</a:t>
            </a:r>
            <a:r>
              <a:rPr lang="en-US" altLang="zh-CN" sz="2400" b="1">
                <a:solidFill>
                  <a:srgbClr val="FF0000"/>
                </a:solidFill>
                <a:effectLst/>
                <a:latin typeface="黑体" panose="02010609060101010101" charset="-122"/>
                <a:ea typeface="黑体" panose="02010609060101010101" charset="-122"/>
                <a:cs typeface="黑体" panose="02010609060101010101" charset="-122"/>
                <a:sym typeface="+mn-ea"/>
              </a:rPr>
              <a:t>.</a:t>
            </a:r>
            <a:r>
              <a:rPr lang="zh-CN" altLang="en-US" sz="2400" b="1">
                <a:solidFill>
                  <a:srgbClr val="FF0000"/>
                </a:solidFill>
                <a:effectLst/>
                <a:latin typeface="黑体" panose="02010609060101010101" charset="-122"/>
                <a:ea typeface="黑体" panose="02010609060101010101" charset="-122"/>
                <a:cs typeface="黑体" panose="02010609060101010101" charset="-122"/>
                <a:sym typeface="+mn-ea"/>
              </a:rPr>
              <a:t>古埃及</a:t>
            </a:r>
            <a:endParaRPr lang="zh-CN" altLang="en-US" sz="2400" b="1">
              <a:solidFill>
                <a:srgbClr val="FF0000"/>
              </a:solidFill>
              <a:effectLst/>
              <a:latin typeface="黑体" panose="02010609060101010101" charset="-122"/>
              <a:ea typeface="黑体" panose="02010609060101010101" charset="-122"/>
              <a:cs typeface="黑体" panose="02010609060101010101" charset="-122"/>
              <a:sym typeface="+mn-ea"/>
            </a:endParaRPr>
          </a:p>
        </p:txBody>
      </p:sp>
      <p:sp>
        <p:nvSpPr>
          <p:cNvPr id="12" name="AutoShape 8"/>
          <p:cNvSpPr/>
          <p:nvPr>
            <p:custDataLst>
              <p:tags r:id="rId8"/>
            </p:custDataLst>
          </p:nvPr>
        </p:nvSpPr>
        <p:spPr bwMode="auto">
          <a:xfrm rot="10800000" flipH="1">
            <a:off x="2013585" y="3655060"/>
            <a:ext cx="93980" cy="1605280"/>
          </a:xfrm>
          <a:prstGeom prst="leftBrace">
            <a:avLst>
              <a:gd name="adj1" fmla="val 168034"/>
              <a:gd name="adj2" fmla="val 50252"/>
            </a:avLst>
          </a:prstGeom>
          <a:noFill/>
          <a:ln w="25400">
            <a:solidFill>
              <a:schemeClr val="tx1"/>
            </a:solidFill>
            <a:round/>
          </a:ln>
          <a:effectLst/>
        </p:spPr>
        <p:txBody>
          <a:bodyPr wrap="none" anchor="ctr"/>
          <a:lstStyle/>
          <a:p>
            <a:endParaRPr lang="zh-CN" altLang="en-US"/>
          </a:p>
        </p:txBody>
      </p:sp>
      <p:sp>
        <p:nvSpPr>
          <p:cNvPr id="7" name="文本框 6"/>
          <p:cNvSpPr txBox="1"/>
          <p:nvPr/>
        </p:nvSpPr>
        <p:spPr>
          <a:xfrm>
            <a:off x="320040" y="163830"/>
            <a:ext cx="3725545" cy="521970"/>
          </a:xfrm>
          <a:prstGeom prst="rect">
            <a:avLst/>
          </a:prstGeom>
          <a:noFill/>
        </p:spPr>
        <p:txBody>
          <a:bodyPr wrap="square" rtlCol="0" anchor="t">
            <a:spAutoFit/>
          </a:bodyPr>
          <a:lstStyle/>
          <a:p>
            <a:pPr algn="l">
              <a:lnSpc>
                <a:spcPct val="100000"/>
              </a:lnSpc>
              <a:spcAft>
                <a:spcPts val="600"/>
              </a:spcAft>
              <a:buClrTx/>
              <a:buSzTx/>
              <a:buFontTx/>
            </a:pPr>
            <a:r>
              <a:rPr lang="zh-CN" altLang="en-US" sz="2800" b="1" dirty="0">
                <a:latin typeface="黑体" panose="02010609060101010101" charset="-122"/>
                <a:ea typeface="黑体" panose="02010609060101010101" charset="-122"/>
                <a:cs typeface="黑体" panose="02010609060101010101" charset="-122"/>
              </a:rPr>
              <a:t>二</a:t>
            </a:r>
            <a:r>
              <a:rPr lang="en-US" altLang="zh-CN" sz="2800" b="1" dirty="0">
                <a:latin typeface="黑体" panose="02010609060101010101" charset="-122"/>
                <a:ea typeface="黑体" panose="02010609060101010101" charset="-122"/>
                <a:cs typeface="黑体" panose="02010609060101010101" charset="-122"/>
              </a:rPr>
              <a:t>.</a:t>
            </a:r>
            <a:r>
              <a:rPr lang="zh-CN" altLang="en-US" sz="2800" b="1" dirty="0">
                <a:latin typeface="黑体" panose="02010609060101010101" charset="-122"/>
                <a:ea typeface="黑体" panose="02010609060101010101" charset="-122"/>
                <a:cs typeface="黑体" panose="02010609060101010101" charset="-122"/>
              </a:rPr>
              <a:t>世界各地的民居</a:t>
            </a:r>
            <a:endParaRPr lang="zh-CN" altLang="en-US" sz="2800" b="1" dirty="0">
              <a:solidFill>
                <a:srgbClr val="0B5FD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1" grpId="0"/>
      <p:bldP spid="1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685290" y="422275"/>
            <a:ext cx="10200640" cy="1014730"/>
          </a:xfrm>
          <a:prstGeom prst="rect">
            <a:avLst/>
          </a:prstGeom>
          <a:noFill/>
          <a:ln>
            <a:noFill/>
          </a:ln>
        </p:spPr>
        <p:txBody>
          <a:bodyPr wrap="square">
            <a:spAutoFit/>
          </a:bodyPr>
          <a:lstStyle>
            <a:defPPr>
              <a:defRPr lang="zh-CN"/>
            </a:defPPr>
            <a:lvl1pPr>
              <a:lnSpc>
                <a:spcPct val="150000"/>
              </a:lnSpc>
              <a:defRPr sz="2400"/>
            </a:lvl1pPr>
          </a:lstStyle>
          <a:p>
            <a:pPr fontAlgn="auto">
              <a:lnSpc>
                <a:spcPct val="150000"/>
              </a:lnSpc>
            </a:pPr>
            <a:r>
              <a:rPr lang="zh-CN" altLang="en-US" sz="2000" b="1">
                <a:latin typeface="楷体" panose="02010609060101010101" charset="-122"/>
                <a:ea typeface="楷体" panose="02010609060101010101" charset="-122"/>
                <a:cs typeface="楷体" panose="02010609060101010101" charset="-122"/>
              </a:rPr>
              <a:t>巢居和穴居构成中国民居最早的两大类型。巢居多营建于南方</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后世发展为干栏式民居。 穴居大多营建于北方</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后来逐渐升至地面</a:t>
            </a:r>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形成地上建筑。</a:t>
            </a:r>
            <a:endParaRPr lang="zh-CN" altLang="en-US" sz="2000" b="1">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2"/>
            </p:custDataLst>
          </p:nvPr>
        </p:nvSpPr>
        <p:spPr>
          <a:xfrm>
            <a:off x="614045" y="100330"/>
            <a:ext cx="2860675" cy="460375"/>
          </a:xfrm>
          <a:prstGeom prst="rect">
            <a:avLst/>
          </a:prstGeom>
          <a:noFill/>
        </p:spPr>
        <p:txBody>
          <a:bodyPr wrap="square">
            <a:spAutoFit/>
          </a:bodyPr>
          <a:lstStyle/>
          <a:p>
            <a:pPr algn="l">
              <a:buClrTx/>
              <a:buSzTx/>
              <a:buFontTx/>
            </a:pPr>
            <a:r>
              <a:rPr lang="zh-CN" altLang="en-US" sz="2400" b="1">
                <a:solidFill>
                  <a:srgbClr val="FF0000"/>
                </a:solidFill>
                <a:effectLst/>
                <a:latin typeface="黑体" panose="02010609060101010101" charset="-122"/>
                <a:ea typeface="黑体" panose="02010609060101010101" charset="-122"/>
                <a:cs typeface="黑体" panose="02010609060101010101" charset="-122"/>
              </a:rPr>
              <a:t>3</a:t>
            </a:r>
            <a:r>
              <a:rPr lang="en-US" altLang="zh-CN" sz="2400" b="1">
                <a:solidFill>
                  <a:srgbClr val="FF0000"/>
                </a:solidFill>
                <a:effectLst/>
                <a:latin typeface="黑体" panose="02010609060101010101" charset="-122"/>
                <a:ea typeface="黑体" panose="02010609060101010101" charset="-122"/>
                <a:cs typeface="黑体" panose="02010609060101010101" charset="-122"/>
              </a:rPr>
              <a:t>.</a:t>
            </a:r>
            <a:r>
              <a:rPr lang="zh-CN" altLang="en-US" sz="2400" b="1">
                <a:solidFill>
                  <a:srgbClr val="FF0000"/>
                </a:solidFill>
                <a:effectLst/>
                <a:latin typeface="黑体" panose="02010609060101010101" charset="-122"/>
                <a:ea typeface="黑体" panose="02010609060101010101" charset="-122"/>
                <a:cs typeface="黑体" panose="02010609060101010101" charset="-122"/>
              </a:rPr>
              <a:t>古代中国民居</a:t>
            </a:r>
            <a:endParaRPr lang="zh-CN" altLang="en-US" sz="2400" b="1">
              <a:solidFill>
                <a:srgbClr val="FF0000"/>
              </a:solidFill>
              <a:effectLst/>
              <a:latin typeface="黑体" panose="02010609060101010101" charset="-122"/>
              <a:ea typeface="黑体" panose="02010609060101010101" charset="-122"/>
              <a:cs typeface="黑体" panose="02010609060101010101" charset="-122"/>
            </a:endParaRPr>
          </a:p>
        </p:txBody>
      </p:sp>
      <p:grpSp>
        <p:nvGrpSpPr>
          <p:cNvPr id="17" name="组合 16"/>
          <p:cNvGrpSpPr/>
          <p:nvPr/>
        </p:nvGrpSpPr>
        <p:grpSpPr>
          <a:xfrm>
            <a:off x="8308340" y="1320800"/>
            <a:ext cx="2642235" cy="2136066"/>
            <a:chOff x="12863" y="2527"/>
            <a:chExt cx="4330" cy="3904"/>
          </a:xfrm>
        </p:grpSpPr>
        <p:pic>
          <p:nvPicPr>
            <p:cNvPr id="8194" name="Picture 2"/>
            <p:cNvPicPr>
              <a:picLocks noChangeAspect="1" noChangeArrowheads="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bwMode="auto">
            <a:xfrm>
              <a:off x="12863" y="2527"/>
              <a:ext cx="4330" cy="314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custDataLst>
                <p:tags r:id="rId5"/>
              </p:custDataLst>
            </p:nvPr>
          </p:nvSpPr>
          <p:spPr>
            <a:xfrm>
              <a:off x="13896" y="5590"/>
              <a:ext cx="3205" cy="841"/>
            </a:xfrm>
            <a:prstGeom prst="rect">
              <a:avLst/>
            </a:prstGeom>
            <a:noFill/>
            <a:ln>
              <a:noFill/>
            </a:ln>
          </p:spPr>
          <p:txBody>
            <a:bodyPr wrap="square" rtlCol="0">
              <a:spAutoFit/>
            </a:bodyPr>
            <a:lstStyle>
              <a:defPPr>
                <a:defRPr lang="zh-CN"/>
              </a:defPPr>
              <a:lvl1pPr>
                <a:defRPr sz="2000" b="1">
                  <a:latin typeface="方正宋刻本秀楷简体" panose="02000000000000000000" charset="-122"/>
                  <a:ea typeface="方正宋刻本秀楷简体" panose="02000000000000000000" charset="-122"/>
                </a:defRPr>
              </a:lvl1pPr>
            </a:lstStyle>
            <a:p>
              <a:r>
                <a:rPr lang="zh-CN" altLang="en-US" sz="2400">
                  <a:latin typeface="黑体" panose="02010609060101010101" charset="-122"/>
                  <a:ea typeface="黑体" panose="02010609060101010101" charset="-122"/>
                </a:rPr>
                <a:t>干栏式民居</a:t>
              </a:r>
              <a:endParaRPr lang="zh-CN" altLang="en-US" sz="2400">
                <a:latin typeface="黑体" panose="02010609060101010101" charset="-122"/>
                <a:ea typeface="黑体" panose="02010609060101010101" charset="-122"/>
              </a:endParaRPr>
            </a:p>
          </p:txBody>
        </p:sp>
      </p:grpSp>
      <p:grpSp>
        <p:nvGrpSpPr>
          <p:cNvPr id="14" name="组合 13"/>
          <p:cNvGrpSpPr/>
          <p:nvPr/>
        </p:nvGrpSpPr>
        <p:grpSpPr>
          <a:xfrm>
            <a:off x="4972685" y="1457866"/>
            <a:ext cx="2463800" cy="2005267"/>
            <a:chOff x="2527" y="2572"/>
            <a:chExt cx="4090" cy="3918"/>
          </a:xfrm>
        </p:grpSpPr>
        <p:pic>
          <p:nvPicPr>
            <p:cNvPr id="3" name="图片 2" descr="穴居"/>
            <p:cNvPicPr>
              <a:picLocks noChangeAspect="1"/>
            </p:cNvPicPr>
            <p:nvPr>
              <p:custDataLst>
                <p:tags r:id="rId6"/>
              </p:custDataLst>
            </p:nvPr>
          </p:nvPicPr>
          <p:blipFill>
            <a:blip r:embed="rId7"/>
            <a:srcRect l="-729" t="-854" r="729" b="854"/>
            <a:stretch>
              <a:fillRect/>
            </a:stretch>
          </p:blipFill>
          <p:spPr>
            <a:xfrm>
              <a:off x="2527" y="2572"/>
              <a:ext cx="4090" cy="3313"/>
            </a:xfrm>
            <a:prstGeom prst="rect">
              <a:avLst/>
            </a:prstGeom>
          </p:spPr>
        </p:pic>
        <p:sp>
          <p:nvSpPr>
            <p:cNvPr id="7" name="文本框 6"/>
            <p:cNvSpPr txBox="1"/>
            <p:nvPr>
              <p:custDataLst>
                <p:tags r:id="rId8"/>
              </p:custDataLst>
            </p:nvPr>
          </p:nvSpPr>
          <p:spPr>
            <a:xfrm>
              <a:off x="3829" y="5590"/>
              <a:ext cx="1377" cy="900"/>
            </a:xfrm>
            <a:prstGeom prst="rect">
              <a:avLst/>
            </a:prstGeom>
            <a:solidFill>
              <a:schemeClr val="bg1"/>
            </a:solidFill>
            <a:ln>
              <a:noFill/>
            </a:ln>
          </p:spPr>
          <p:txBody>
            <a:bodyPr wrap="square" rtlCol="0">
              <a:spAutoFit/>
            </a:bodyPr>
            <a:lstStyle>
              <a:defPPr>
                <a:defRPr lang="zh-CN"/>
              </a:defPPr>
              <a:lvl1pPr>
                <a:defRPr sz="2000" b="1">
                  <a:latin typeface="方正宋刻本秀楷简体" panose="02000000000000000000" charset="-122"/>
                  <a:ea typeface="方正宋刻本秀楷简体" panose="02000000000000000000" charset="-122"/>
                </a:defRPr>
              </a:lvl1pPr>
            </a:lstStyle>
            <a:p>
              <a:pPr algn="ctr"/>
              <a:r>
                <a:rPr lang="zh-CN" altLang="en-US" sz="2400">
                  <a:latin typeface="黑体" panose="02010609060101010101" charset="-122"/>
                  <a:ea typeface="黑体" panose="02010609060101010101" charset="-122"/>
                </a:rPr>
                <a:t>穴居</a:t>
              </a:r>
              <a:endParaRPr lang="zh-CN" altLang="en-US" sz="2400">
                <a:latin typeface="黑体" panose="02010609060101010101" charset="-122"/>
                <a:ea typeface="黑体" panose="02010609060101010101" charset="-122"/>
              </a:endParaRPr>
            </a:p>
          </p:txBody>
        </p:sp>
      </p:grpSp>
      <p:grpSp>
        <p:nvGrpSpPr>
          <p:cNvPr id="16" name="组合 15"/>
          <p:cNvGrpSpPr/>
          <p:nvPr/>
        </p:nvGrpSpPr>
        <p:grpSpPr>
          <a:xfrm>
            <a:off x="2033905" y="1464488"/>
            <a:ext cx="2130425" cy="1991195"/>
            <a:chOff x="7833" y="2604"/>
            <a:chExt cx="3535" cy="3915"/>
          </a:xfrm>
        </p:grpSpPr>
        <p:pic>
          <p:nvPicPr>
            <p:cNvPr id="4" name="图片 3" descr="巢居"/>
            <p:cNvPicPr>
              <a:picLocks noChangeAspect="1"/>
            </p:cNvPicPr>
            <p:nvPr>
              <p:custDataLst>
                <p:tags r:id="rId9"/>
              </p:custDataLst>
            </p:nvPr>
          </p:nvPicPr>
          <p:blipFill>
            <a:blip r:embed="rId10"/>
            <a:srcRect r="2375" b="7737"/>
            <a:stretch>
              <a:fillRect/>
            </a:stretch>
          </p:blipFill>
          <p:spPr>
            <a:xfrm>
              <a:off x="7833" y="2604"/>
              <a:ext cx="3535" cy="3059"/>
            </a:xfrm>
            <a:prstGeom prst="rect">
              <a:avLst/>
            </a:prstGeom>
          </p:spPr>
        </p:pic>
        <p:sp>
          <p:nvSpPr>
            <p:cNvPr id="9" name="文本框 8"/>
            <p:cNvSpPr txBox="1"/>
            <p:nvPr>
              <p:custDataLst>
                <p:tags r:id="rId11"/>
              </p:custDataLst>
            </p:nvPr>
          </p:nvSpPr>
          <p:spPr>
            <a:xfrm>
              <a:off x="8682" y="5614"/>
              <a:ext cx="1541" cy="905"/>
            </a:xfrm>
            <a:prstGeom prst="rect">
              <a:avLst/>
            </a:prstGeom>
            <a:noFill/>
            <a:ln>
              <a:noFill/>
            </a:ln>
          </p:spPr>
          <p:txBody>
            <a:bodyPr wrap="square" rtlCol="0">
              <a:spAutoFit/>
            </a:bodyPr>
            <a:lstStyle>
              <a:defPPr>
                <a:defRPr lang="zh-CN"/>
              </a:defPPr>
              <a:lvl1pPr>
                <a:defRPr sz="2000" b="1">
                  <a:latin typeface="方正宋刻本秀楷简体" panose="02000000000000000000" charset="-122"/>
                  <a:ea typeface="方正宋刻本秀楷简体" panose="02000000000000000000" charset="-122"/>
                </a:defRPr>
              </a:lvl1pPr>
            </a:lstStyle>
            <a:p>
              <a:r>
                <a:rPr lang="zh-CN" altLang="en-US" sz="2400">
                  <a:latin typeface="黑体" panose="02010609060101010101" charset="-122"/>
                  <a:ea typeface="黑体" panose="02010609060101010101" charset="-122"/>
                </a:rPr>
                <a:t>巢居</a:t>
              </a:r>
              <a:endParaRPr lang="zh-CN" altLang="en-US" sz="2400">
                <a:latin typeface="黑体" panose="02010609060101010101" charset="-122"/>
                <a:ea typeface="黑体" panose="02010609060101010101" charset="-122"/>
              </a:endParaRPr>
            </a:p>
          </p:txBody>
        </p:sp>
      </p:grpSp>
      <p:sp>
        <p:nvSpPr>
          <p:cNvPr id="11" name="文本框 10"/>
          <p:cNvSpPr txBox="1"/>
          <p:nvPr>
            <p:custDataLst>
              <p:tags r:id="rId12"/>
            </p:custDataLst>
          </p:nvPr>
        </p:nvSpPr>
        <p:spPr>
          <a:xfrm>
            <a:off x="1896745" y="3432175"/>
            <a:ext cx="7280275" cy="1476375"/>
          </a:xfrm>
          <a:prstGeom prst="rect">
            <a:avLst/>
          </a:prstGeom>
          <a:noFill/>
          <a:ln w="12700" cmpd="sng">
            <a:solidFill>
              <a:schemeClr val="tx1"/>
            </a:solidFill>
            <a:prstDash val="sysDot"/>
          </a:ln>
        </p:spPr>
        <p:txBody>
          <a:bodyPr wrap="square">
            <a:spAutoFit/>
          </a:bodyPr>
          <a:lstStyle>
            <a:defPPr>
              <a:defRPr lang="zh-CN"/>
            </a:defPPr>
            <a:lvl1pPr>
              <a:lnSpc>
                <a:spcPct val="150000"/>
              </a:lnSpc>
              <a:defRPr sz="2400"/>
            </a:lvl1pPr>
          </a:lstStyle>
          <a:p>
            <a:pPr algn="l">
              <a:buClrTx/>
              <a:buSzTx/>
              <a:buFontTx/>
            </a:pPr>
            <a:r>
              <a:rPr lang="zh-CN" altLang="en-US" sz="2000" b="1">
                <a:solidFill>
                  <a:srgbClr val="FF0000"/>
                </a:solidFill>
                <a:latin typeface="黑体" panose="02010609060101010101" charset="-122"/>
                <a:ea typeface="黑体" panose="02010609060101010101" charset="-122"/>
                <a:cs typeface="楷体" panose="02010609060101010101" charset="-122"/>
              </a:rPr>
              <a:t>特点：</a:t>
            </a:r>
            <a:r>
              <a:rPr lang="zh-CN" altLang="en-US" sz="2000" b="1">
                <a:latin typeface="楷体" panose="02010609060101010101" charset="-122"/>
                <a:ea typeface="楷体" panose="02010609060101010101" charset="-122"/>
                <a:cs typeface="楷体" panose="02010609060101010101" charset="-122"/>
              </a:rPr>
              <a:t>民居的设计遵循严格的等级观念和长幼有序的礼仪制度</a:t>
            </a:r>
            <a:endParaRPr lang="zh-CN" altLang="en-US" sz="2000" b="1">
              <a:latin typeface="楷体" panose="02010609060101010101" charset="-122"/>
              <a:ea typeface="楷体" panose="02010609060101010101" charset="-122"/>
              <a:cs typeface="楷体" panose="02010609060101010101" charset="-122"/>
            </a:endParaRPr>
          </a:p>
          <a:p>
            <a:pPr algn="l">
              <a:buClrTx/>
              <a:buSzTx/>
              <a:buFontTx/>
            </a:pPr>
            <a:r>
              <a:rPr lang="zh-CN" altLang="en-US" sz="2000" b="1">
                <a:solidFill>
                  <a:srgbClr val="FF0000"/>
                </a:solidFill>
                <a:latin typeface="黑体" panose="02010609060101010101" charset="-122"/>
                <a:ea typeface="黑体" panose="02010609060101010101" charset="-122"/>
                <a:cs typeface="楷体" panose="02010609060101010101" charset="-122"/>
              </a:rPr>
              <a:t>住宅布局：</a:t>
            </a:r>
            <a:r>
              <a:rPr lang="zh-CN" altLang="en-US" sz="2000" b="1">
                <a:latin typeface="楷体" panose="02010609060101010101" charset="-122"/>
                <a:ea typeface="楷体" panose="02010609060101010101" charset="-122"/>
                <a:cs typeface="楷体" panose="02010609060101010101" charset="-122"/>
              </a:rPr>
              <a:t>讲求对称,主次分明,院落有序。</a:t>
            </a:r>
            <a:endParaRPr lang="zh-CN" altLang="en-US" sz="2000" b="1">
              <a:latin typeface="楷体" panose="02010609060101010101" charset="-122"/>
              <a:ea typeface="楷体" panose="02010609060101010101" charset="-122"/>
              <a:cs typeface="楷体" panose="02010609060101010101" charset="-122"/>
            </a:endParaRPr>
          </a:p>
          <a:p>
            <a:pPr algn="l">
              <a:buClrTx/>
              <a:buSzTx/>
              <a:buFontTx/>
            </a:pPr>
            <a:r>
              <a:rPr lang="zh-CN" altLang="en-US" sz="2000" b="1">
                <a:solidFill>
                  <a:srgbClr val="FF0000"/>
                </a:solidFill>
                <a:latin typeface="黑体" panose="02010609060101010101" charset="-122"/>
                <a:ea typeface="黑体" panose="02010609060101010101" charset="-122"/>
                <a:cs typeface="楷体" panose="02010609060101010101" charset="-122"/>
              </a:rPr>
              <a:t>建筑结构：</a:t>
            </a:r>
            <a:r>
              <a:rPr lang="zh-CN" altLang="en-US" sz="2000" b="1">
                <a:latin typeface="楷体" panose="02010609060101010101" charset="-122"/>
                <a:ea typeface="楷体" panose="02010609060101010101" charset="-122"/>
                <a:cs typeface="楷体" panose="02010609060101010101" charset="-122"/>
              </a:rPr>
              <a:t>最普遍采用的是木构抬梁结构。</a:t>
            </a:r>
            <a:endParaRPr lang="zh-CN" altLang="en-US" sz="2000" b="1">
              <a:latin typeface="楷体" panose="02010609060101010101" charset="-122"/>
              <a:ea typeface="楷体" panose="02010609060101010101" charset="-122"/>
              <a:cs typeface="楷体" panose="02010609060101010101" charset="-122"/>
            </a:endParaRPr>
          </a:p>
        </p:txBody>
      </p:sp>
      <p:pic>
        <p:nvPicPr>
          <p:cNvPr id="12" name="图片 11"/>
          <p:cNvPicPr>
            <a:picLocks noChangeAspect="1"/>
          </p:cNvPicPr>
          <p:nvPr>
            <p:custDataLst>
              <p:tags r:id="rId13"/>
            </p:custDataLst>
          </p:nvPr>
        </p:nvPicPr>
        <p:blipFill>
          <a:blip r:embed="rId14"/>
          <a:stretch>
            <a:fillRect/>
          </a:stretch>
        </p:blipFill>
        <p:spPr>
          <a:xfrm>
            <a:off x="9910445" y="4947920"/>
            <a:ext cx="2101850" cy="1808480"/>
          </a:xfrm>
          <a:prstGeom prst="rect">
            <a:avLst/>
          </a:prstGeom>
        </p:spPr>
      </p:pic>
      <p:sp>
        <p:nvSpPr>
          <p:cNvPr id="2" name="文本框 1"/>
          <p:cNvSpPr txBox="1"/>
          <p:nvPr/>
        </p:nvSpPr>
        <p:spPr>
          <a:xfrm>
            <a:off x="613410" y="642620"/>
            <a:ext cx="991235" cy="460375"/>
          </a:xfrm>
          <a:prstGeom prst="rect">
            <a:avLst/>
          </a:prstGeom>
          <a:noFill/>
        </p:spPr>
        <p:txBody>
          <a:bodyPr wrap="square" rtlCol="0" anchor="t">
            <a:spAutoFit/>
          </a:bodyPr>
          <a:lstStyle/>
          <a:p>
            <a:r>
              <a:rPr lang="zh-CN" altLang="en-US" sz="2400" b="1">
                <a:solidFill>
                  <a:srgbClr val="1D41D5"/>
                </a:solidFill>
                <a:latin typeface="黑体" panose="02010609060101010101" charset="-122"/>
                <a:ea typeface="黑体" panose="02010609060101010101" charset="-122"/>
                <a:sym typeface="+mn-ea"/>
              </a:rPr>
              <a:t>远古</a:t>
            </a:r>
            <a:r>
              <a:rPr lang="zh-CN" altLang="en-US" sz="2400">
                <a:solidFill>
                  <a:srgbClr val="1D41D5"/>
                </a:solidFill>
                <a:latin typeface="黑体" panose="02010609060101010101" charset="-122"/>
                <a:ea typeface="黑体" panose="02010609060101010101" charset="-122"/>
                <a:sym typeface="+mn-ea"/>
              </a:rPr>
              <a:t>：</a:t>
            </a:r>
            <a:endParaRPr lang="zh-CN" altLang="en-US" sz="2400">
              <a:solidFill>
                <a:srgbClr val="1D41D5"/>
              </a:solidFill>
              <a:latin typeface="黑体" panose="02010609060101010101" charset="-122"/>
              <a:ea typeface="黑体" panose="02010609060101010101" charset="-122"/>
              <a:sym typeface="+mn-ea"/>
            </a:endParaRPr>
          </a:p>
        </p:txBody>
      </p:sp>
      <p:sp>
        <p:nvSpPr>
          <p:cNvPr id="10" name="文本框 9"/>
          <p:cNvSpPr txBox="1"/>
          <p:nvPr/>
        </p:nvSpPr>
        <p:spPr>
          <a:xfrm>
            <a:off x="434975" y="3945890"/>
            <a:ext cx="1599565" cy="460375"/>
          </a:xfrm>
          <a:prstGeom prst="rect">
            <a:avLst/>
          </a:prstGeom>
          <a:noFill/>
        </p:spPr>
        <p:txBody>
          <a:bodyPr wrap="square" rtlCol="0" anchor="t">
            <a:spAutoFit/>
          </a:bodyPr>
          <a:lstStyle/>
          <a:p>
            <a:r>
              <a:rPr lang="en-US" altLang="zh-CN" b="1">
                <a:sym typeface="+mn-ea"/>
              </a:rPr>
              <a:t> </a:t>
            </a:r>
            <a:r>
              <a:rPr lang="zh-CN" altLang="en-US" sz="2400" b="1">
                <a:solidFill>
                  <a:srgbClr val="1D41D5"/>
                </a:solidFill>
                <a:latin typeface="黑体" panose="02010609060101010101" charset="-122"/>
                <a:ea typeface="黑体" panose="02010609060101010101" charset="-122"/>
                <a:sym typeface="+mn-ea"/>
              </a:rPr>
              <a:t>先秦以来：</a:t>
            </a:r>
            <a:endParaRPr lang="zh-CN" altLang="en-US" sz="2400" b="1">
              <a:solidFill>
                <a:srgbClr val="1D41D5"/>
              </a:solidFill>
              <a:latin typeface="黑体" panose="02010609060101010101" charset="-122"/>
              <a:ea typeface="黑体" panose="02010609060101010101" charset="-122"/>
              <a:sym typeface="+mn-ea"/>
            </a:endParaRPr>
          </a:p>
        </p:txBody>
      </p:sp>
      <p:pic>
        <p:nvPicPr>
          <p:cNvPr id="13" name="图片 12"/>
          <p:cNvPicPr>
            <a:picLocks noChangeAspect="1"/>
          </p:cNvPicPr>
          <p:nvPr/>
        </p:nvPicPr>
        <p:blipFill>
          <a:blip r:embed="rId15"/>
          <a:stretch>
            <a:fillRect/>
          </a:stretch>
        </p:blipFill>
        <p:spPr>
          <a:xfrm>
            <a:off x="9396095" y="3382645"/>
            <a:ext cx="2740025" cy="1494790"/>
          </a:xfrm>
          <a:prstGeom prst="rect">
            <a:avLst/>
          </a:prstGeom>
        </p:spPr>
      </p:pic>
      <p:sp>
        <p:nvSpPr>
          <p:cNvPr id="15" name="矩形 14"/>
          <p:cNvSpPr/>
          <p:nvPr/>
        </p:nvSpPr>
        <p:spPr>
          <a:xfrm>
            <a:off x="1456690" y="5027930"/>
            <a:ext cx="7877175" cy="902970"/>
          </a:xfrm>
          <a:prstGeom prst="rect">
            <a:avLst/>
          </a:prstGeom>
          <a:solidFill>
            <a:schemeClr val="accent1">
              <a:lumMod val="20000"/>
              <a:lumOff val="80000"/>
            </a:schemeClr>
          </a:solidFill>
          <a:ln w="12700" cmpd="sng">
            <a:solidFill>
              <a:srgbClr val="FF0000"/>
            </a:solidFill>
            <a:prstDash val="solid"/>
          </a:ln>
        </p:spPr>
        <p:txBody>
          <a:bodyPr wrap="square">
            <a:spAutoFit/>
          </a:bodyPr>
          <a:lstStyle/>
          <a:p>
            <a:pPr>
              <a:lnSpc>
                <a:spcPct val="110000"/>
              </a:lnSpc>
            </a:pPr>
            <a:r>
              <a:rPr lang="zh-CN" altLang="en-US" sz="2400" b="1" dirty="0">
                <a:solidFill>
                  <a:srgbClr val="FF0000"/>
                </a:solidFill>
                <a:latin typeface="黑体" panose="02010609060101010101" charset="-122"/>
                <a:ea typeface="黑体" panose="02010609060101010101" charset="-122"/>
                <a:cs typeface="楷体" panose="02010609060101010101" charset="-122"/>
              </a:rPr>
              <a:t>学思之窗：</a:t>
            </a:r>
            <a:r>
              <a:rPr lang="zh-CN" altLang="en-US" sz="2400" b="1" dirty="0">
                <a:solidFill>
                  <a:schemeClr val="tx1"/>
                </a:solidFill>
                <a:latin typeface="黑体" panose="02010609060101010101" charset="-122"/>
                <a:ea typeface="黑体" panose="02010609060101010101" charset="-122"/>
                <a:cs typeface="楷体" panose="02010609060101010101" charset="-122"/>
              </a:rPr>
              <a:t>从</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唐朝不同品级官员的住房，</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间</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架</a:t>
            </a:r>
            <a:r>
              <a:rPr lang="en-US" altLang="zh-CN" sz="2400" b="1">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b="1">
                <a:solidFill>
                  <a:schemeClr val="tx1"/>
                </a:solidFill>
                <a:latin typeface="黑体" panose="02010609060101010101" charset="-122"/>
                <a:ea typeface="黑体" panose="02010609060101010101" charset="-122"/>
                <a:cs typeface="黑体" panose="02010609060101010101" charset="-122"/>
                <a:sym typeface="+mn-ea"/>
              </a:rPr>
              <a:t>的数量有着严格区分，</a:t>
            </a:r>
            <a:r>
              <a:rPr lang="zh-CN" altLang="en-US" sz="2400" b="1" dirty="0">
                <a:solidFill>
                  <a:schemeClr val="tx1"/>
                </a:solidFill>
                <a:latin typeface="黑体" panose="02010609060101010101" charset="-122"/>
                <a:ea typeface="黑体" panose="02010609060101010101" charset="-122"/>
                <a:cs typeface="楷体" panose="02010609060101010101" charset="-122"/>
              </a:rPr>
              <a:t>你如何理解唐朝房屋建造的规定？</a:t>
            </a:r>
            <a:endParaRPr lang="zh-CN" altLang="en-US" sz="2400" b="1" dirty="0">
              <a:solidFill>
                <a:schemeClr val="tx1"/>
              </a:solidFill>
              <a:latin typeface="黑体" panose="02010609060101010101" charset="-122"/>
              <a:ea typeface="黑体" panose="02010609060101010101" charset="-122"/>
              <a:cs typeface="楷体" panose="02010609060101010101" charset="-122"/>
            </a:endParaRPr>
          </a:p>
        </p:txBody>
      </p:sp>
      <p:sp>
        <p:nvSpPr>
          <p:cNvPr id="30" name="文本1"/>
          <p:cNvSpPr>
            <a:spLocks noChangeArrowheads="1"/>
          </p:cNvSpPr>
          <p:nvPr>
            <p:custDataLst>
              <p:tags r:id="rId16"/>
            </p:custDataLst>
          </p:nvPr>
        </p:nvSpPr>
        <p:spPr bwMode="gray">
          <a:xfrm>
            <a:off x="1910080" y="5982970"/>
            <a:ext cx="6888480" cy="806450"/>
          </a:xfrm>
          <a:prstGeom prst="roundRect">
            <a:avLst>
              <a:gd name="adj" fmla="val 11505"/>
            </a:avLst>
          </a:prstGeom>
          <a:noFill/>
          <a:ln w="15875" cap="flat" cmpd="sng" algn="ctr">
            <a:noFill/>
            <a:prstDash val="solid"/>
          </a:ln>
          <a:effectLst/>
        </p:spPr>
        <p:txBody>
          <a:bodyPr lIns="62126" tIns="31062" rIns="62126" bIns="3106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2400" b="1">
                <a:solidFill>
                  <a:srgbClr val="1D41D5"/>
                </a:solidFill>
                <a:latin typeface="黑体" panose="02010609060101010101" charset="-122"/>
                <a:ea typeface="黑体" panose="02010609060101010101" charset="-122"/>
                <a:cs typeface="黑体" panose="02010609060101010101" charset="-122"/>
              </a:rPr>
              <a:t>等级森严，尊卑有序；遵从礼制，讲究左右对称；限制随便营造，有严格的法令规范。</a:t>
            </a:r>
            <a:endParaRPr lang="zh-CN" altLang="en-US" sz="2400" b="1">
              <a:solidFill>
                <a:srgbClr val="1D41D5"/>
              </a:solidFill>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9"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fill="hold"/>
                                        <p:tgtEl>
                                          <p:spTgt spid="30"/>
                                        </p:tgtEl>
                                        <p:attrNameLst>
                                          <p:attrName>ppt_x</p:attrName>
                                        </p:attrNameLst>
                                      </p:cBhvr>
                                      <p:tavLst>
                                        <p:tav tm="0">
                                          <p:val>
                                            <p:strVal val="#ppt_x"/>
                                          </p:val>
                                        </p:tav>
                                        <p:tav tm="100000">
                                          <p:val>
                                            <p:strVal val="#ppt_x"/>
                                          </p:val>
                                        </p:tav>
                                      </p:tavLst>
                                    </p:anim>
                                    <p:anim calcmode="lin" valueType="num">
                                      <p:cBhvr additive="base">
                                        <p:cTn id="4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1" grpId="0" bldLvl="0" animBg="1"/>
      <p:bldP spid="2" grpId="0"/>
      <p:bldP spid="10" grpId="0"/>
      <p:bldP spid="15" grpId="0" bldLvl="0" animBg="1"/>
      <p:bldP spid="3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2162175" y="942975"/>
            <a:ext cx="8347710" cy="1324610"/>
          </a:xfrm>
          <a:prstGeom prst="rect">
            <a:avLst/>
          </a:prstGeom>
          <a:noFill/>
          <a:ln w="12700" cmpd="sng">
            <a:solidFill>
              <a:schemeClr val="tx1"/>
            </a:solidFill>
            <a:prstDash val="sysDot"/>
          </a:ln>
        </p:spPr>
        <p:txBody>
          <a:bodyPr wrap="square">
            <a:spAutoFit/>
          </a:bodyPr>
          <a:lstStyle>
            <a:defPPr>
              <a:defRPr lang="zh-CN"/>
            </a:defPPr>
            <a:lvl1pPr>
              <a:lnSpc>
                <a:spcPct val="150000"/>
              </a:lnSpc>
              <a:defRPr sz="2400"/>
            </a:lvl1pPr>
          </a:lstStyle>
          <a:p>
            <a:r>
              <a:rPr lang="zh-CN" altLang="en-US" b="1" smtClean="0">
                <a:solidFill>
                  <a:srgbClr val="1D41D5"/>
                </a:solidFill>
                <a:latin typeface="黑体" panose="02010609060101010101" charset="-122"/>
                <a:ea typeface="黑体" panose="02010609060101010101" charset="-122"/>
                <a:cs typeface="黑体" panose="02010609060101010101" charset="-122"/>
                <a:sym typeface="+mn-ea"/>
              </a:rPr>
              <a:t>建筑结构：</a:t>
            </a:r>
            <a:r>
              <a:rPr lang="zh-CN" altLang="en-US" b="1" smtClean="0">
                <a:latin typeface="黑体" panose="02010609060101010101" charset="-122"/>
                <a:ea typeface="黑体" panose="02010609060101010101" charset="-122"/>
                <a:cs typeface="黑体" panose="02010609060101010101" charset="-122"/>
                <a:sym typeface="+mn-ea"/>
              </a:rPr>
              <a:t>砖木结构开始普及</a:t>
            </a:r>
            <a:endParaRPr lang="en-US" altLang="zh-CN" b="1" smtClean="0">
              <a:latin typeface="黑体" panose="02010609060101010101" charset="-122"/>
              <a:ea typeface="黑体" panose="02010609060101010101" charset="-122"/>
              <a:cs typeface="黑体" panose="02010609060101010101" charset="-122"/>
            </a:endParaRPr>
          </a:p>
          <a:p>
            <a:pPr indent="0">
              <a:lnSpc>
                <a:spcPts val="5300"/>
              </a:lnSpc>
              <a:buFont typeface="+mj-ea"/>
              <a:buNone/>
            </a:pPr>
            <a:r>
              <a:rPr lang="zh-CN" altLang="en-US" b="1" smtClean="0">
                <a:solidFill>
                  <a:srgbClr val="1D41D5"/>
                </a:solidFill>
                <a:latin typeface="黑体" panose="02010609060101010101" charset="-122"/>
                <a:ea typeface="黑体" panose="02010609060101010101" charset="-122"/>
                <a:cs typeface="黑体" panose="02010609060101010101" charset="-122"/>
                <a:sym typeface="+mn-ea"/>
              </a:rPr>
              <a:t>代表：</a:t>
            </a:r>
            <a:r>
              <a:rPr lang="zh-CN" altLang="en-US" b="1" smtClean="0">
                <a:latin typeface="黑体" panose="02010609060101010101" charset="-122"/>
                <a:ea typeface="黑体" panose="02010609060101010101" charset="-122"/>
                <a:cs typeface="黑体" panose="02010609060101010101" charset="-122"/>
                <a:sym typeface="+mn-ea"/>
              </a:rPr>
              <a:t>北方：窑洞、四合院；南方：徽派民居、福建土楼</a:t>
            </a:r>
            <a:endParaRPr lang="zh-CN" altLang="en-US" b="1">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2"/>
            </p:custDataLst>
          </p:nvPr>
        </p:nvSpPr>
        <p:spPr>
          <a:xfrm>
            <a:off x="614045" y="391160"/>
            <a:ext cx="2698115" cy="460375"/>
          </a:xfrm>
          <a:prstGeom prst="rect">
            <a:avLst/>
          </a:prstGeom>
          <a:noFill/>
        </p:spPr>
        <p:txBody>
          <a:bodyPr wrap="square">
            <a:spAutoFit/>
          </a:bodyPr>
          <a:lstStyle/>
          <a:p>
            <a:pPr algn="l">
              <a:buClrTx/>
              <a:buSzTx/>
              <a:buFontTx/>
            </a:pPr>
            <a:r>
              <a:rPr lang="zh-CN" altLang="en-US" sz="2400" b="1">
                <a:solidFill>
                  <a:srgbClr val="FF0000"/>
                </a:solidFill>
                <a:effectLst/>
                <a:latin typeface="黑体" panose="02010609060101010101" charset="-122"/>
                <a:ea typeface="黑体" panose="02010609060101010101" charset="-122"/>
                <a:cs typeface="黑体" panose="02010609060101010101" charset="-122"/>
              </a:rPr>
              <a:t>3</a:t>
            </a:r>
            <a:r>
              <a:rPr lang="en-US" altLang="zh-CN" sz="2400" b="1">
                <a:solidFill>
                  <a:srgbClr val="FF0000"/>
                </a:solidFill>
                <a:effectLst/>
                <a:latin typeface="黑体" panose="02010609060101010101" charset="-122"/>
                <a:ea typeface="黑体" panose="02010609060101010101" charset="-122"/>
                <a:cs typeface="黑体" panose="02010609060101010101" charset="-122"/>
              </a:rPr>
              <a:t>.</a:t>
            </a:r>
            <a:r>
              <a:rPr lang="zh-CN" altLang="en-US" sz="2400" b="1">
                <a:solidFill>
                  <a:srgbClr val="FF0000"/>
                </a:solidFill>
                <a:effectLst/>
                <a:latin typeface="黑体" panose="02010609060101010101" charset="-122"/>
                <a:ea typeface="黑体" panose="02010609060101010101" charset="-122"/>
                <a:cs typeface="黑体" panose="02010609060101010101" charset="-122"/>
              </a:rPr>
              <a:t>古代中国民居</a:t>
            </a:r>
            <a:endParaRPr lang="zh-CN" altLang="en-US" sz="2400" b="1">
              <a:solidFill>
                <a:srgbClr val="FF0000"/>
              </a:solidFill>
              <a:effectLst/>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746125" y="1369695"/>
            <a:ext cx="1395730" cy="460375"/>
          </a:xfrm>
          <a:prstGeom prst="rect">
            <a:avLst/>
          </a:prstGeom>
          <a:noFill/>
        </p:spPr>
        <p:txBody>
          <a:bodyPr wrap="square" rtlCol="0" anchor="t">
            <a:spAutoFit/>
          </a:bodyPr>
          <a:lstStyle/>
          <a:p>
            <a:r>
              <a:rPr lang="zh-CN" altLang="en-US" sz="2400" b="1">
                <a:solidFill>
                  <a:srgbClr val="1D41D5"/>
                </a:solidFill>
                <a:latin typeface="黑体" panose="02010609060101010101" charset="-122"/>
                <a:ea typeface="黑体" panose="02010609060101010101" charset="-122"/>
                <a:sym typeface="+mn-ea"/>
              </a:rPr>
              <a:t>明朝时：</a:t>
            </a:r>
            <a:endParaRPr lang="zh-CN" altLang="en-US" sz="2400" b="1">
              <a:solidFill>
                <a:srgbClr val="1D41D5"/>
              </a:solidFill>
              <a:latin typeface="黑体" panose="02010609060101010101" charset="-122"/>
              <a:ea typeface="黑体" panose="02010609060101010101" charset="-122"/>
              <a:sym typeface="+mn-ea"/>
            </a:endParaRPr>
          </a:p>
        </p:txBody>
      </p:sp>
      <p:sp>
        <p:nvSpPr>
          <p:cNvPr id="12" name="矩形 11"/>
          <p:cNvSpPr/>
          <p:nvPr>
            <p:custDataLst>
              <p:tags r:id="rId3"/>
            </p:custDataLst>
          </p:nvPr>
        </p:nvSpPr>
        <p:spPr>
          <a:xfrm>
            <a:off x="864870" y="4838065"/>
            <a:ext cx="1566545" cy="1938020"/>
          </a:xfrm>
          <a:prstGeom prst="rect">
            <a:avLst/>
          </a:prstGeom>
          <a:ln w="12700" cmpd="sng">
            <a:solidFill>
              <a:schemeClr val="tx1"/>
            </a:solidFill>
            <a:prstDash val="sysDot"/>
          </a:ln>
        </p:spPr>
        <p:txBody>
          <a:bodyPr wrap="square">
            <a:spAutoFit/>
          </a:bodyPr>
          <a:lstStyle/>
          <a:p>
            <a:pPr indent="0">
              <a:lnSpc>
                <a:spcPct val="150000"/>
              </a:lnSpc>
              <a:buFont typeface="Arial" panose="020B0604020202020204" pitchFamily="34" charset="0"/>
              <a:buNone/>
            </a:pPr>
            <a:r>
              <a:rPr lang="zh-CN" altLang="en-US" sz="2000" b="1">
                <a:latin typeface="楷体" panose="02010609060101010101" charset="-122"/>
                <a:ea typeface="楷体" panose="02010609060101010101" charset="-122"/>
              </a:rPr>
              <a:t>冬暖夏凉</a:t>
            </a:r>
            <a:endParaRPr lang="zh-CN" altLang="en-US" sz="2000" b="1">
              <a:latin typeface="楷体" panose="02010609060101010101" charset="-122"/>
              <a:ea typeface="楷体" panose="02010609060101010101" charset="-122"/>
            </a:endParaRPr>
          </a:p>
          <a:p>
            <a:pPr indent="0">
              <a:lnSpc>
                <a:spcPct val="150000"/>
              </a:lnSpc>
              <a:buFont typeface="Arial" panose="020B0604020202020204" pitchFamily="34" charset="0"/>
              <a:buNone/>
            </a:pPr>
            <a:r>
              <a:rPr lang="zh-CN" altLang="en-US" sz="2000" b="1">
                <a:latin typeface="楷体" panose="02010609060101010101" charset="-122"/>
                <a:ea typeface="楷体" panose="02010609060101010101" charset="-122"/>
              </a:rPr>
              <a:t>不破坏生态</a:t>
            </a:r>
            <a:endParaRPr lang="zh-CN" altLang="en-US" sz="2000" b="1">
              <a:latin typeface="楷体" panose="02010609060101010101" charset="-122"/>
              <a:ea typeface="楷体" panose="02010609060101010101" charset="-122"/>
            </a:endParaRPr>
          </a:p>
          <a:p>
            <a:pPr indent="0">
              <a:lnSpc>
                <a:spcPct val="150000"/>
              </a:lnSpc>
              <a:buFont typeface="Arial" panose="020B0604020202020204" pitchFamily="34" charset="0"/>
              <a:buNone/>
            </a:pPr>
            <a:r>
              <a:rPr lang="zh-CN" altLang="en-US" sz="2000" b="1">
                <a:latin typeface="楷体" panose="02010609060101010101" charset="-122"/>
                <a:ea typeface="楷体" panose="02010609060101010101" charset="-122"/>
              </a:rPr>
              <a:t>不占用良田</a:t>
            </a:r>
            <a:endParaRPr lang="zh-CN" altLang="en-US" sz="2000" b="1">
              <a:latin typeface="楷体" panose="02010609060101010101" charset="-122"/>
              <a:ea typeface="楷体" panose="02010609060101010101" charset="-122"/>
            </a:endParaRPr>
          </a:p>
          <a:p>
            <a:pPr indent="0">
              <a:lnSpc>
                <a:spcPct val="150000"/>
              </a:lnSpc>
              <a:buFont typeface="Arial" panose="020B0604020202020204" pitchFamily="34" charset="0"/>
              <a:buNone/>
            </a:pPr>
            <a:r>
              <a:rPr lang="zh-CN" altLang="en-US" sz="2000" b="1">
                <a:latin typeface="楷体" panose="02010609060101010101" charset="-122"/>
                <a:ea typeface="楷体" panose="02010609060101010101" charset="-122"/>
              </a:rPr>
              <a:t>经济省钱</a:t>
            </a:r>
            <a:endParaRPr lang="zh-CN" altLang="en-US" sz="2000" b="1">
              <a:latin typeface="楷体" panose="02010609060101010101" charset="-122"/>
              <a:ea typeface="楷体" panose="02010609060101010101" charset="-122"/>
            </a:endParaRPr>
          </a:p>
        </p:txBody>
      </p:sp>
      <p:sp>
        <p:nvSpPr>
          <p:cNvPr id="13" name="矩形 12"/>
          <p:cNvSpPr/>
          <p:nvPr>
            <p:custDataLst>
              <p:tags r:id="rId4"/>
            </p:custDataLst>
          </p:nvPr>
        </p:nvSpPr>
        <p:spPr>
          <a:xfrm>
            <a:off x="5860415" y="4822190"/>
            <a:ext cx="3357245" cy="1938020"/>
          </a:xfrm>
          <a:prstGeom prst="rect">
            <a:avLst/>
          </a:prstGeom>
          <a:ln w="12700" cmpd="sng">
            <a:solidFill>
              <a:schemeClr val="tx1"/>
            </a:solidFill>
            <a:prstDash val="sysDot"/>
          </a:ln>
        </p:spPr>
        <p:txBody>
          <a:bodyPr wrap="square">
            <a:spAutoFit/>
          </a:bodyPr>
          <a:lstStyle/>
          <a:p>
            <a:pPr algn="l">
              <a:lnSpc>
                <a:spcPct val="150000"/>
              </a:lnSpc>
              <a:buClrTx/>
              <a:buSzTx/>
              <a:buFont typeface="Arial" panose="020B0604020202020204" pitchFamily="34" charset="0"/>
            </a:pPr>
            <a:r>
              <a:rPr lang="zh-CN" altLang="en-US" sz="2000" b="1">
                <a:latin typeface="楷体" panose="02010609060101010101" charset="-122"/>
                <a:ea typeface="楷体" panose="02010609060101010101" charset="-122"/>
              </a:rPr>
              <a:t>江南多雨潮湿，把外墙涂白，利于反射阳光，也利于防潮；房子的颜色素雅一些，给人以清爽宜人的感觉。</a:t>
            </a:r>
            <a:endParaRPr lang="zh-CN" altLang="en-US" sz="2000" b="1">
              <a:latin typeface="楷体" panose="02010609060101010101" charset="-122"/>
              <a:ea typeface="楷体" panose="02010609060101010101" charset="-122"/>
            </a:endParaRPr>
          </a:p>
        </p:txBody>
      </p:sp>
      <p:grpSp>
        <p:nvGrpSpPr>
          <p:cNvPr id="67" name="组合 66"/>
          <p:cNvGrpSpPr/>
          <p:nvPr/>
        </p:nvGrpSpPr>
        <p:grpSpPr>
          <a:xfrm>
            <a:off x="228600" y="2486830"/>
            <a:ext cx="2688339" cy="2366263"/>
            <a:chOff x="768" y="4037"/>
            <a:chExt cx="4394" cy="3709"/>
          </a:xfrm>
        </p:grpSpPr>
        <p:sp>
          <p:nvSpPr>
            <p:cNvPr id="7" name="TextBox 4"/>
            <p:cNvSpPr txBox="1"/>
            <p:nvPr/>
          </p:nvSpPr>
          <p:spPr>
            <a:xfrm>
              <a:off x="2007" y="7024"/>
              <a:ext cx="2360" cy="722"/>
            </a:xfrm>
            <a:prstGeom prst="rect">
              <a:avLst/>
            </a:prstGeom>
            <a:solidFill>
              <a:schemeClr val="bg1">
                <a:alpha val="65881"/>
              </a:schemeClr>
            </a:solidFill>
            <a:ln w="9525">
              <a:noFill/>
            </a:ln>
          </p:spPr>
          <p:txBody>
            <a:bodyPr wrap="square" anchor="t">
              <a:spAutoFit/>
            </a:bodyPr>
            <a:lstStyle/>
            <a:p>
              <a:pPr algn="ctr"/>
              <a:r>
                <a:rPr lang="zh-CN" altLang="en-US" sz="2400" b="1" dirty="0">
                  <a:solidFill>
                    <a:srgbClr val="FF0000"/>
                  </a:solidFill>
                  <a:uFillTx/>
                  <a:latin typeface="黑体" panose="02010609060101010101" charset="-122"/>
                  <a:ea typeface="黑体" panose="02010609060101010101" charset="-122"/>
                </a:rPr>
                <a:t>陕西窑洞</a:t>
              </a:r>
              <a:endParaRPr lang="zh-CN" altLang="en-US" sz="2400" b="1" dirty="0">
                <a:solidFill>
                  <a:srgbClr val="FF0000"/>
                </a:solidFill>
                <a:uFillTx/>
                <a:latin typeface="黑体" panose="02010609060101010101" charset="-122"/>
                <a:ea typeface="黑体" panose="02010609060101010101" charset="-122"/>
              </a:endParaRPr>
            </a:p>
          </p:txBody>
        </p:sp>
        <p:pic>
          <p:nvPicPr>
            <p:cNvPr id="46" name="图片 45"/>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t="7733" b="22022"/>
            <a:stretch>
              <a:fillRect/>
            </a:stretch>
          </p:blipFill>
          <p:spPr>
            <a:xfrm>
              <a:off x="768" y="4037"/>
              <a:ext cx="4394" cy="2987"/>
            </a:xfrm>
            <a:prstGeom prst="rect">
              <a:avLst/>
            </a:prstGeom>
          </p:spPr>
        </p:pic>
      </p:grpSp>
      <p:grpSp>
        <p:nvGrpSpPr>
          <p:cNvPr id="68" name="组合 67"/>
          <p:cNvGrpSpPr/>
          <p:nvPr/>
        </p:nvGrpSpPr>
        <p:grpSpPr>
          <a:xfrm>
            <a:off x="3112135" y="2484120"/>
            <a:ext cx="2413000" cy="2381885"/>
            <a:chOff x="5266" y="3912"/>
            <a:chExt cx="3800" cy="3751"/>
          </a:xfrm>
        </p:grpSpPr>
        <p:sp>
          <p:nvSpPr>
            <p:cNvPr id="100" name="文本框 99"/>
            <p:cNvSpPr txBox="1"/>
            <p:nvPr/>
          </p:nvSpPr>
          <p:spPr>
            <a:xfrm>
              <a:off x="6131" y="6938"/>
              <a:ext cx="1997" cy="725"/>
            </a:xfrm>
            <a:prstGeom prst="rect">
              <a:avLst/>
            </a:prstGeom>
            <a:noFill/>
            <a:ln w="9525">
              <a:noFill/>
            </a:ln>
          </p:spPr>
          <p:txBody>
            <a:bodyPr wrap="square">
              <a:spAutoFit/>
            </a:bodyPr>
            <a:lstStyle/>
            <a:p>
              <a:pPr indent="0" algn="ctr"/>
              <a:r>
                <a:rPr lang="zh-CN" sz="2400" b="1">
                  <a:solidFill>
                    <a:srgbClr val="FF0000"/>
                  </a:solidFill>
                  <a:latin typeface="黑体" panose="02010609060101010101" charset="-122"/>
                  <a:ea typeface="黑体" panose="02010609060101010101" charset="-122"/>
                </a:rPr>
                <a:t>四合院</a:t>
              </a:r>
              <a:endParaRPr lang="zh-CN" altLang="en-US" sz="2400" b="1">
                <a:solidFill>
                  <a:srgbClr val="FF0000"/>
                </a:solidFill>
                <a:latin typeface="黑体" panose="02010609060101010101" charset="-122"/>
                <a:ea typeface="黑体" panose="02010609060101010101" charset="-122"/>
              </a:endParaRPr>
            </a:p>
          </p:txBody>
        </p:sp>
        <p:pic>
          <p:nvPicPr>
            <p:cNvPr id="48" name="图片 12" descr="IMG_256"/>
            <p:cNvPicPr>
              <a:picLocks noChangeAspect="1"/>
            </p:cNvPicPr>
            <p:nvPr>
              <p:custDataLst>
                <p:tags r:id="rId7"/>
              </p:custDataLst>
            </p:nvPr>
          </p:nvPicPr>
          <p:blipFill>
            <a:blip r:embed="rId8"/>
            <a:stretch>
              <a:fillRect/>
            </a:stretch>
          </p:blipFill>
          <p:spPr>
            <a:xfrm>
              <a:off x="5266" y="3912"/>
              <a:ext cx="3800" cy="3062"/>
            </a:xfrm>
            <a:prstGeom prst="rect">
              <a:avLst/>
            </a:prstGeom>
            <a:noFill/>
            <a:ln w="9525">
              <a:noFill/>
            </a:ln>
          </p:spPr>
        </p:pic>
      </p:grpSp>
      <p:grpSp>
        <p:nvGrpSpPr>
          <p:cNvPr id="70" name="组合 69"/>
          <p:cNvGrpSpPr/>
          <p:nvPr/>
        </p:nvGrpSpPr>
        <p:grpSpPr>
          <a:xfrm>
            <a:off x="9171305" y="2692400"/>
            <a:ext cx="2903220" cy="2103120"/>
            <a:chOff x="14443" y="4240"/>
            <a:chExt cx="4572" cy="3312"/>
          </a:xfrm>
        </p:grpSpPr>
        <p:pic>
          <p:nvPicPr>
            <p:cNvPr id="47" name="图片 46"/>
            <p:cNvPicPr>
              <a:picLocks noChangeAspect="1"/>
            </p:cNvPicPr>
            <p:nvPr>
              <p:custDataLst>
                <p:tags r:id="rId9"/>
              </p:custDataLst>
            </p:nvPr>
          </p:nvPicPr>
          <p:blipFill>
            <a:blip r:embed="rId10"/>
            <a:srcRect t="19919" r="1" b="579"/>
            <a:stretch>
              <a:fillRect/>
            </a:stretch>
          </p:blipFill>
          <p:spPr>
            <a:xfrm>
              <a:off x="14443" y="4240"/>
              <a:ext cx="4572" cy="2642"/>
            </a:xfrm>
            <a:prstGeom prst="rect">
              <a:avLst/>
            </a:prstGeom>
          </p:spPr>
        </p:pic>
        <p:sp>
          <p:nvSpPr>
            <p:cNvPr id="56" name="文本框 55"/>
            <p:cNvSpPr txBox="1"/>
            <p:nvPr/>
          </p:nvSpPr>
          <p:spPr>
            <a:xfrm>
              <a:off x="15506" y="6827"/>
              <a:ext cx="2552" cy="725"/>
            </a:xfrm>
            <a:prstGeom prst="rect">
              <a:avLst/>
            </a:prstGeom>
            <a:noFill/>
            <a:ln w="9525">
              <a:noFill/>
            </a:ln>
          </p:spPr>
          <p:txBody>
            <a:bodyPr wrap="square">
              <a:spAutoFit/>
            </a:bodyPr>
            <a:lstStyle/>
            <a:p>
              <a:pPr indent="0" algn="ctr"/>
              <a:r>
                <a:rPr lang="zh-CN" sz="2400" b="1">
                  <a:solidFill>
                    <a:srgbClr val="FF0000"/>
                  </a:solidFill>
                  <a:effectLst/>
                  <a:latin typeface="黑体" panose="02010609060101010101" charset="-122"/>
                  <a:ea typeface="黑体" panose="02010609060101010101" charset="-122"/>
                </a:rPr>
                <a:t>福建土楼</a:t>
              </a:r>
              <a:endParaRPr lang="zh-CN" sz="2400" b="1">
                <a:solidFill>
                  <a:srgbClr val="FF0000"/>
                </a:solidFill>
                <a:effectLst/>
                <a:latin typeface="黑体" panose="02010609060101010101" charset="-122"/>
                <a:ea typeface="黑体" panose="02010609060101010101" charset="-122"/>
              </a:endParaRPr>
            </a:p>
          </p:txBody>
        </p:sp>
      </p:grpSp>
      <p:grpSp>
        <p:nvGrpSpPr>
          <p:cNvPr id="69" name="组合 68"/>
          <p:cNvGrpSpPr/>
          <p:nvPr/>
        </p:nvGrpSpPr>
        <p:grpSpPr>
          <a:xfrm>
            <a:off x="5861050" y="2586355"/>
            <a:ext cx="3200400" cy="2193351"/>
            <a:chOff x="9496" y="4306"/>
            <a:chExt cx="4822" cy="3214"/>
          </a:xfrm>
        </p:grpSpPr>
        <p:pic>
          <p:nvPicPr>
            <p:cNvPr id="4" name="Picture 2"/>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rcRect t="578" r="1" b="15656"/>
            <a:stretch>
              <a:fillRect/>
            </a:stretch>
          </p:blipFill>
          <p:spPr bwMode="auto">
            <a:xfrm>
              <a:off x="9496" y="4306"/>
              <a:ext cx="4822" cy="2555"/>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4"/>
            <p:cNvSpPr txBox="1"/>
            <p:nvPr/>
          </p:nvSpPr>
          <p:spPr>
            <a:xfrm>
              <a:off x="9856" y="6845"/>
              <a:ext cx="4219" cy="675"/>
            </a:xfrm>
            <a:prstGeom prst="rect">
              <a:avLst/>
            </a:prstGeom>
            <a:solidFill>
              <a:schemeClr val="bg1">
                <a:alpha val="65881"/>
              </a:schemeClr>
            </a:solidFill>
            <a:ln w="9525">
              <a:noFill/>
            </a:ln>
          </p:spPr>
          <p:txBody>
            <a:bodyPr wrap="square" anchor="t">
              <a:spAutoFit/>
            </a:bodyPr>
            <a:lstStyle/>
            <a:p>
              <a:pPr algn="ctr"/>
              <a:r>
                <a:rPr lang="zh-CN" altLang="en-US" sz="2400" b="1" dirty="0">
                  <a:solidFill>
                    <a:srgbClr val="FF0000"/>
                  </a:solidFill>
                  <a:effectLst/>
                  <a:latin typeface="黑体" panose="02010609060101010101" charset="-122"/>
                  <a:ea typeface="黑体" panose="02010609060101010101" charset="-122"/>
                </a:rPr>
                <a:t>粉墙黛瓦徽派民居</a:t>
              </a:r>
              <a:endParaRPr lang="zh-CN" altLang="en-US" sz="2400" b="1" dirty="0">
                <a:solidFill>
                  <a:srgbClr val="FF0000"/>
                </a:solidFill>
                <a:effectLst/>
                <a:latin typeface="黑体" panose="02010609060101010101" charset="-122"/>
                <a:ea typeface="黑体" panose="02010609060101010101" charset="-122"/>
              </a:endParaRPr>
            </a:p>
          </p:txBody>
        </p:sp>
      </p:grpSp>
      <p:sp>
        <p:nvSpPr>
          <p:cNvPr id="61" name="矩形 60"/>
          <p:cNvSpPr/>
          <p:nvPr>
            <p:custDataLst>
              <p:tags r:id="rId13"/>
            </p:custDataLst>
          </p:nvPr>
        </p:nvSpPr>
        <p:spPr>
          <a:xfrm>
            <a:off x="2840355" y="4843145"/>
            <a:ext cx="2806065" cy="1938020"/>
          </a:xfrm>
          <a:prstGeom prst="rect">
            <a:avLst/>
          </a:prstGeom>
          <a:ln w="12700" cmpd="sng">
            <a:solidFill>
              <a:schemeClr val="tx1"/>
            </a:solidFill>
            <a:prstDash val="sysDot"/>
          </a:ln>
        </p:spPr>
        <p:txBody>
          <a:bodyPr wrap="square">
            <a:spAutoFit/>
          </a:bodyPr>
          <a:lstStyle/>
          <a:p>
            <a:pPr algn="l">
              <a:lnSpc>
                <a:spcPct val="150000"/>
              </a:lnSpc>
              <a:buClrTx/>
              <a:buSzTx/>
              <a:buFont typeface="Arial" panose="020B0604020202020204" pitchFamily="34" charset="0"/>
            </a:pPr>
            <a:r>
              <a:rPr lang="zh-CN" altLang="en-US" sz="2000" b="1">
                <a:latin typeface="楷体" panose="02010609060101010101" charset="-122"/>
                <a:ea typeface="楷体" panose="02010609060101010101" charset="-122"/>
              </a:rPr>
              <a:t>四合院以北房为尊，两厢次之，体现了长幼有序的家庭文化，中华文明含蓄内敛的精神品质。</a:t>
            </a:r>
            <a:endParaRPr lang="zh-CN" altLang="en-US" sz="2000" b="1">
              <a:latin typeface="楷体" panose="02010609060101010101" charset="-122"/>
              <a:ea typeface="楷体" panose="02010609060101010101" charset="-122"/>
            </a:endParaRPr>
          </a:p>
        </p:txBody>
      </p:sp>
      <p:sp>
        <p:nvSpPr>
          <p:cNvPr id="62" name="矩形 61"/>
          <p:cNvSpPr/>
          <p:nvPr>
            <p:custDataLst>
              <p:tags r:id="rId14"/>
            </p:custDataLst>
          </p:nvPr>
        </p:nvSpPr>
        <p:spPr>
          <a:xfrm>
            <a:off x="9368155" y="4838700"/>
            <a:ext cx="2750185" cy="1938020"/>
          </a:xfrm>
          <a:prstGeom prst="rect">
            <a:avLst/>
          </a:prstGeom>
          <a:ln w="12700" cmpd="sng">
            <a:solidFill>
              <a:schemeClr val="tx1"/>
            </a:solidFill>
            <a:prstDash val="sysDot"/>
          </a:ln>
        </p:spPr>
        <p:txBody>
          <a:bodyPr wrap="square">
            <a:spAutoFit/>
          </a:bodyPr>
          <a:lstStyle/>
          <a:p>
            <a:pPr algn="l">
              <a:lnSpc>
                <a:spcPct val="150000"/>
              </a:lnSpc>
              <a:buClrTx/>
              <a:buSzTx/>
              <a:buFont typeface="Arial" panose="020B0604020202020204" pitchFamily="34" charset="0"/>
            </a:pPr>
            <a:r>
              <a:rPr lang="zh-CN" altLang="en-US" sz="2000" b="1">
                <a:latin typeface="楷体" panose="02010609060101010101" charset="-122"/>
                <a:ea typeface="楷体" panose="02010609060101010101" charset="-122"/>
              </a:rPr>
              <a:t>体现了客家人聚族而居的民俗风情。还具备完善的防御功能。体现了御外凝内的集体精神。</a:t>
            </a:r>
            <a:endParaRPr lang="zh-CN" altLang="en-US" sz="2000" b="1">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6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5" grpId="0"/>
      <p:bldP spid="12" grpId="0" bldLvl="0" animBg="1"/>
      <p:bldP spid="13" grpId="0" bldLvl="0" animBg="1"/>
      <p:bldP spid="61" grpId="0" bldLvl="0" animBg="1"/>
      <p:bldP spid="6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544320" y="528955"/>
            <a:ext cx="3385820" cy="2969260"/>
          </a:xfrm>
          <a:prstGeom prst="rect">
            <a:avLst/>
          </a:prstGeom>
          <a:ln>
            <a:noFill/>
          </a:ln>
          <a:effectLst>
            <a:softEdge rad="112500"/>
          </a:effectLst>
        </p:spPr>
      </p:pic>
      <p:sp>
        <p:nvSpPr>
          <p:cNvPr id="4" name="矩形 3"/>
          <p:cNvSpPr/>
          <p:nvPr>
            <p:custDataLst>
              <p:tags r:id="rId3"/>
            </p:custDataLst>
          </p:nvPr>
        </p:nvSpPr>
        <p:spPr>
          <a:xfrm>
            <a:off x="720090" y="4208145"/>
            <a:ext cx="11148060" cy="1753235"/>
          </a:xfrm>
          <a:prstGeom prst="rect">
            <a:avLst/>
          </a:prstGeom>
          <a:ln w="12700" cmpd="sng">
            <a:solidFill>
              <a:schemeClr val="tx1"/>
            </a:solidFill>
            <a:prstDash val="sysDot"/>
          </a:ln>
        </p:spPr>
        <p:txBody>
          <a:bodyPr wrap="square">
            <a:spAutoFit/>
          </a:bodyPr>
          <a:lstStyle/>
          <a:p>
            <a:pPr algn="l">
              <a:lnSpc>
                <a:spcPct val="150000"/>
              </a:lnSpc>
              <a:buClrTx/>
              <a:buSzTx/>
              <a:buFont typeface="Arial" panose="020B0604020202020204" pitchFamily="34" charset="0"/>
              <a:buNone/>
            </a:pPr>
            <a:r>
              <a:rPr lang="zh-CN" altLang="en-US" sz="2400" b="1">
                <a:latin typeface="楷体" panose="02010609060101010101" charset="-122"/>
                <a:ea typeface="楷体" panose="02010609060101010101" charset="-122"/>
              </a:rPr>
              <a:t>吊脚楼多依山靠河就势而建，正屋建在实地上，厢房除一边靠在实地和正房相连，其余三边皆悬空，靠柱子支撑。</a:t>
            </a:r>
            <a:endParaRPr lang="zh-CN" altLang="en-US" sz="2400" b="1">
              <a:latin typeface="楷体" panose="02010609060101010101" charset="-122"/>
              <a:ea typeface="楷体" panose="02010609060101010101" charset="-122"/>
            </a:endParaRPr>
          </a:p>
          <a:p>
            <a:pPr algn="l">
              <a:lnSpc>
                <a:spcPct val="150000"/>
              </a:lnSpc>
              <a:buClrTx/>
              <a:buSzTx/>
              <a:buFont typeface="Arial" panose="020B0604020202020204" pitchFamily="34" charset="0"/>
              <a:buNone/>
            </a:pPr>
            <a:r>
              <a:rPr lang="zh-CN" altLang="en-US" sz="2400" b="1">
                <a:latin typeface="楷体" panose="02010609060101010101" charset="-122"/>
                <a:ea typeface="楷体" panose="02010609060101010101" charset="-122"/>
              </a:rPr>
              <a:t>吊脚楼有很多好处，高悬地面既通风干燥，又能防毒蛇野兽，楼板下还可放杂物。</a:t>
            </a:r>
            <a:endParaRPr lang="zh-CN" altLang="en-US" sz="2400" b="1">
              <a:latin typeface="楷体" panose="02010609060101010101" charset="-122"/>
              <a:ea typeface="楷体" panose="02010609060101010101" charset="-122"/>
            </a:endParaRPr>
          </a:p>
        </p:txBody>
      </p:sp>
      <p:pic>
        <p:nvPicPr>
          <p:cNvPr id="7" name="图片 6" descr="湖边的建筑&#10;&#10;描述已自动生成"/>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5706745" y="590550"/>
            <a:ext cx="4267835" cy="2845435"/>
          </a:xfrm>
          <a:prstGeom prst="rect">
            <a:avLst/>
          </a:prstGeom>
        </p:spPr>
      </p:pic>
      <p:sp>
        <p:nvSpPr>
          <p:cNvPr id="9" name="文本框 8"/>
          <p:cNvSpPr txBox="1"/>
          <p:nvPr>
            <p:custDataLst>
              <p:tags r:id="rId6"/>
            </p:custDataLst>
          </p:nvPr>
        </p:nvSpPr>
        <p:spPr>
          <a:xfrm>
            <a:off x="2244090" y="3641725"/>
            <a:ext cx="2584450" cy="460375"/>
          </a:xfrm>
          <a:prstGeom prst="rect">
            <a:avLst/>
          </a:prstGeom>
          <a:noFill/>
        </p:spPr>
        <p:txBody>
          <a:bodyPr wrap="square">
            <a:spAutoFit/>
          </a:bodyPr>
          <a:lstStyle/>
          <a:p>
            <a:r>
              <a:rPr lang="zh-CN" altLang="en-US" sz="2400" b="1" i="0">
                <a:solidFill>
                  <a:srgbClr val="FF0000"/>
                </a:solidFill>
                <a:effectLst/>
                <a:latin typeface="黑体" panose="02010609060101010101" charset="-122"/>
                <a:ea typeface="黑体" panose="02010609060101010101" charset="-122"/>
                <a:cs typeface="黑体" panose="02010609060101010101" charset="-122"/>
              </a:rPr>
              <a:t>湘 西 吊 脚 楼</a:t>
            </a:r>
            <a:endParaRPr lang="zh-CN" altLang="en-US" sz="2400" b="1" i="0">
              <a:solidFill>
                <a:srgbClr val="FF0000"/>
              </a:solidFill>
              <a:effectLst/>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5"/>
          <p:cNvGraphicFramePr>
            <a:graphicFrameLocks noGrp="1"/>
          </p:cNvGraphicFramePr>
          <p:nvPr>
            <p:custDataLst>
              <p:tags r:id="rId1"/>
            </p:custDataLst>
          </p:nvPr>
        </p:nvGraphicFramePr>
        <p:xfrm>
          <a:off x="410703" y="1315354"/>
          <a:ext cx="4337050" cy="5406562"/>
        </p:xfrm>
        <a:graphic>
          <a:graphicData uri="http://schemas.openxmlformats.org/drawingml/2006/table">
            <a:tbl>
              <a:tblPr firstRow="1" bandRow="1">
                <a:tableStyleId>{5940675A-B579-460E-94D1-54222C63F5DA}</a:tableStyleId>
              </a:tblPr>
              <a:tblGrid>
                <a:gridCol w="840740"/>
                <a:gridCol w="3496310"/>
              </a:tblGrid>
              <a:tr h="893261">
                <a:tc>
                  <a:txBody>
                    <a:bodyPr/>
                    <a:lstStyle/>
                    <a:p>
                      <a:pPr algn="ctr"/>
                      <a:r>
                        <a:rPr lang="zh-CN" altLang="zh-CN" sz="2400" b="1">
                          <a:latin typeface="黑体" panose="02010609060101010101" charset="-122"/>
                          <a:ea typeface="黑体" panose="02010609060101010101" charset="-122"/>
                        </a:rPr>
                        <a:t>结构</a:t>
                      </a:r>
                      <a:endParaRPr lang="zh-CN" altLang="zh-CN" sz="2400" b="1">
                        <a:latin typeface="黑体" panose="02010609060101010101" charset="-122"/>
                        <a:ea typeface="黑体" panose="02010609060101010101" charset="-122"/>
                      </a:endParaRPr>
                    </a:p>
                  </a:txBody>
                  <a:tcPr anchor="ctr">
                    <a:solidFill>
                      <a:schemeClr val="accent1">
                        <a:lumMod val="20000"/>
                        <a:lumOff val="80000"/>
                      </a:schemeClr>
                    </a:solidFill>
                  </a:tcPr>
                </a:tc>
                <a:tc>
                  <a:txBody>
                    <a:bodyPr/>
                    <a:lstStyle/>
                    <a:p>
                      <a:pPr algn="ctr"/>
                      <a:endParaRPr lang="zh-CN" altLang="en-US" sz="2200" b="1"/>
                    </a:p>
                  </a:txBody>
                  <a:tcPr anchor="ctr"/>
                </a:tc>
              </a:tr>
              <a:tr h="1146175">
                <a:tc>
                  <a:txBody>
                    <a:bodyPr/>
                    <a:lstStyle/>
                    <a:p>
                      <a:pPr algn="ctr">
                        <a:buNone/>
                      </a:pPr>
                      <a:r>
                        <a:rPr lang="zh-CN" altLang="zh-CN" sz="2400" b="1">
                          <a:latin typeface="黑体" panose="02010609060101010101" charset="-122"/>
                          <a:ea typeface="黑体" panose="02010609060101010101" charset="-122"/>
                          <a:sym typeface="+mn-ea"/>
                        </a:rPr>
                        <a:t>主要材料</a:t>
                      </a:r>
                      <a:endParaRPr lang="zh-CN" altLang="zh-CN" sz="2400" b="1">
                        <a:latin typeface="黑体" panose="02010609060101010101" charset="-122"/>
                        <a:ea typeface="黑体" panose="02010609060101010101" charset="-122"/>
                        <a:sym typeface="+mn-ea"/>
                      </a:endParaRPr>
                    </a:p>
                  </a:txBody>
                  <a:tcPr anchor="ctr">
                    <a:solidFill>
                      <a:schemeClr val="accent1">
                        <a:lumMod val="20000"/>
                        <a:lumOff val="80000"/>
                      </a:schemeClr>
                    </a:solidFill>
                  </a:tcPr>
                </a:tc>
                <a:tc>
                  <a:txBody>
                    <a:bodyPr/>
                    <a:lstStyle/>
                    <a:p>
                      <a:pPr algn="ctr">
                        <a:buNone/>
                      </a:pPr>
                      <a:endParaRPr lang="zh-CN" altLang="en-US" sz="2200" b="1"/>
                    </a:p>
                  </a:txBody>
                  <a:tcPr anchor="ctr"/>
                </a:tc>
              </a:tr>
              <a:tr h="1667510">
                <a:tc>
                  <a:txBody>
                    <a:bodyPr/>
                    <a:lstStyle/>
                    <a:p>
                      <a:pPr algn="ctr"/>
                      <a:r>
                        <a:rPr lang="zh-CN" altLang="zh-CN" sz="2400" b="1">
                          <a:latin typeface="黑体" panose="02010609060101010101" charset="-122"/>
                          <a:ea typeface="黑体" panose="02010609060101010101" charset="-122"/>
                        </a:rPr>
                        <a:t>特征</a:t>
                      </a:r>
                      <a:endParaRPr lang="zh-CN" altLang="zh-CN" sz="2400" b="1">
                        <a:latin typeface="黑体" panose="02010609060101010101" charset="-122"/>
                        <a:ea typeface="黑体" panose="02010609060101010101" charset="-122"/>
                      </a:endParaRPr>
                    </a:p>
                  </a:txBody>
                  <a:tcPr anchor="ctr">
                    <a:solidFill>
                      <a:schemeClr val="accent1">
                        <a:lumMod val="20000"/>
                        <a:lumOff val="80000"/>
                      </a:schemeClr>
                    </a:solidFill>
                  </a:tcPr>
                </a:tc>
                <a:tc>
                  <a:txBody>
                    <a:bodyPr/>
                    <a:lstStyle/>
                    <a:p>
                      <a:pPr algn="ctr"/>
                      <a:endParaRPr lang="zh-CN" altLang="en-US" sz="2200" b="1"/>
                    </a:p>
                  </a:txBody>
                  <a:tcPr anchor="ctr"/>
                </a:tc>
              </a:tr>
              <a:tr h="985876">
                <a:tc rowSpan="2">
                  <a:txBody>
                    <a:bodyPr/>
                    <a:lstStyle/>
                    <a:p>
                      <a:pPr algn="ctr"/>
                      <a:r>
                        <a:rPr lang="zh-CN" altLang="zh-CN" sz="2400" b="1">
                          <a:latin typeface="黑体" panose="02010609060101010101" charset="-122"/>
                          <a:ea typeface="黑体" panose="02010609060101010101" charset="-122"/>
                        </a:rPr>
                        <a:t>发展</a:t>
                      </a:r>
                      <a:endParaRPr lang="zh-CN" altLang="zh-CN" sz="2400" b="1">
                        <a:latin typeface="黑体" panose="02010609060101010101" charset="-122"/>
                        <a:ea typeface="黑体" panose="02010609060101010101" charset="-122"/>
                      </a:endParaRPr>
                    </a:p>
                  </a:txBody>
                  <a:tcPr anchor="ctr">
                    <a:solidFill>
                      <a:schemeClr val="accent1">
                        <a:lumMod val="20000"/>
                        <a:lumOff val="80000"/>
                      </a:schemeClr>
                    </a:solidFill>
                  </a:tcPr>
                </a:tc>
                <a:tc>
                  <a:txBody>
                    <a:bodyPr/>
                    <a:lstStyle/>
                    <a:p>
                      <a:pPr algn="ctr"/>
                      <a:endParaRPr lang="zh-CN" altLang="en-US" sz="2200" b="1"/>
                    </a:p>
                  </a:txBody>
                  <a:tcPr anchor="ctr"/>
                </a:tc>
              </a:tr>
              <a:tr h="713740">
                <a:tc vMerge="1">
                  <a:tcPr/>
                </a:tc>
                <a:tc>
                  <a:txBody>
                    <a:bodyPr/>
                    <a:lstStyle/>
                    <a:p>
                      <a:pPr algn="ctr"/>
                      <a:endParaRPr lang="zh-CN" altLang="en-US" sz="2200" b="1"/>
                    </a:p>
                  </a:txBody>
                  <a:tcPr anchor="ctr"/>
                </a:tc>
              </a:tr>
            </a:tbl>
          </a:graphicData>
        </a:graphic>
      </p:graphicFrame>
      <p:sp>
        <p:nvSpPr>
          <p:cNvPr id="3" name="文本框 2"/>
          <p:cNvSpPr txBox="1"/>
          <p:nvPr>
            <p:custDataLst>
              <p:tags r:id="rId2"/>
            </p:custDataLst>
          </p:nvPr>
        </p:nvSpPr>
        <p:spPr>
          <a:xfrm>
            <a:off x="1368425" y="6008370"/>
            <a:ext cx="3325495" cy="645160"/>
          </a:xfrm>
          <a:prstGeom prst="rect">
            <a:avLst/>
          </a:prstGeom>
          <a:noFill/>
        </p:spPr>
        <p:txBody>
          <a:bodyPr wrap="square">
            <a:spAutoFit/>
          </a:bodyPr>
          <a:lstStyle>
            <a:defPPr>
              <a:defRPr lang="zh-CN"/>
            </a:defPPr>
            <a:lvl1pPr>
              <a:lnSpc>
                <a:spcPct val="150000"/>
              </a:lnSpc>
              <a:defRPr sz="2400"/>
            </a:lvl1pPr>
          </a:lstStyle>
          <a:p>
            <a:pPr algn="l">
              <a:buClrTx/>
              <a:buSzTx/>
              <a:buFontTx/>
            </a:pPr>
            <a:r>
              <a:rPr lang="zh-CN" altLang="zh-CN" b="1">
                <a:solidFill>
                  <a:srgbClr val="1D41D5"/>
                </a:solidFill>
                <a:latin typeface="黑体" panose="02010609060101010101" charset="-122"/>
                <a:ea typeface="黑体" panose="02010609060101010101" charset="-122"/>
              </a:rPr>
              <a:t>复合式公寓：4世纪时</a:t>
            </a:r>
            <a:endParaRPr lang="zh-CN" altLang="zh-CN" b="1">
              <a:solidFill>
                <a:srgbClr val="1D41D5"/>
              </a:solidFill>
              <a:latin typeface="黑体" panose="02010609060101010101" charset="-122"/>
              <a:ea typeface="黑体" panose="02010609060101010101" charset="-122"/>
            </a:endParaRPr>
          </a:p>
        </p:txBody>
      </p:sp>
      <p:sp>
        <p:nvSpPr>
          <p:cNvPr id="4" name="文本框 3"/>
          <p:cNvSpPr txBox="1"/>
          <p:nvPr>
            <p:custDataLst>
              <p:tags r:id="rId3"/>
            </p:custDataLst>
          </p:nvPr>
        </p:nvSpPr>
        <p:spPr>
          <a:xfrm>
            <a:off x="442595" y="591820"/>
            <a:ext cx="3328670" cy="460375"/>
          </a:xfrm>
          <a:prstGeom prst="rect">
            <a:avLst/>
          </a:prstGeom>
          <a:noFill/>
        </p:spPr>
        <p:txBody>
          <a:bodyPr wrap="square">
            <a:spAutoFit/>
          </a:bodyPr>
          <a:lstStyle/>
          <a:p>
            <a:pPr algn="l">
              <a:buClrTx/>
              <a:buSzTx/>
              <a:buFontTx/>
            </a:pPr>
            <a:r>
              <a:rPr lang="zh-CN" altLang="en-US" sz="2400" b="1">
                <a:solidFill>
                  <a:srgbClr val="FF0000"/>
                </a:solidFill>
                <a:effectLst/>
                <a:latin typeface="黑体" panose="02010609060101010101" charset="-122"/>
                <a:ea typeface="黑体" panose="02010609060101010101" charset="-122"/>
                <a:cs typeface="黑体" panose="02010609060101010101" charset="-122"/>
              </a:rPr>
              <a:t>4.古希腊罗马的民居</a:t>
            </a:r>
            <a:endParaRPr lang="zh-CN" altLang="en-US" sz="2400" b="1">
              <a:solidFill>
                <a:srgbClr val="FF0000"/>
              </a:solidFill>
              <a:effectLst/>
              <a:latin typeface="黑体" panose="02010609060101010101" charset="-122"/>
              <a:ea typeface="黑体" panose="02010609060101010101" charset="-122"/>
              <a:cs typeface="黑体" panose="02010609060101010101" charset="-122"/>
            </a:endParaRPr>
          </a:p>
        </p:txBody>
      </p:sp>
      <p:sp>
        <p:nvSpPr>
          <p:cNvPr id="7" name="文本框 6"/>
          <p:cNvSpPr txBox="1"/>
          <p:nvPr>
            <p:custDataLst>
              <p:tags r:id="rId4"/>
            </p:custDataLst>
          </p:nvPr>
        </p:nvSpPr>
        <p:spPr>
          <a:xfrm>
            <a:off x="1504315" y="1550035"/>
            <a:ext cx="3075940" cy="460375"/>
          </a:xfrm>
          <a:prstGeom prst="rect">
            <a:avLst/>
          </a:prstGeom>
          <a:noFill/>
        </p:spPr>
        <p:txBody>
          <a:bodyPr wrap="square">
            <a:spAutoFit/>
          </a:bodyPr>
          <a:lstStyle/>
          <a:p>
            <a:r>
              <a:rPr lang="zh-CN" altLang="zh-CN" sz="2400" b="1">
                <a:solidFill>
                  <a:srgbClr val="1D41D5"/>
                </a:solidFill>
                <a:latin typeface="黑体" panose="02010609060101010101" charset="-122"/>
                <a:ea typeface="黑体" panose="02010609060101010101" charset="-122"/>
              </a:rPr>
              <a:t>中庭、凹室、正屋等</a:t>
            </a:r>
            <a:endParaRPr lang="zh-CN" altLang="zh-CN" sz="2400" b="1">
              <a:solidFill>
                <a:srgbClr val="1D41D5"/>
              </a:solidFill>
              <a:latin typeface="黑体" panose="02010609060101010101" charset="-122"/>
              <a:ea typeface="黑体" panose="02010609060101010101" charset="-122"/>
            </a:endParaRPr>
          </a:p>
        </p:txBody>
      </p:sp>
      <p:sp>
        <p:nvSpPr>
          <p:cNvPr id="9" name="文本框 8"/>
          <p:cNvSpPr txBox="1"/>
          <p:nvPr>
            <p:custDataLst>
              <p:tags r:id="rId5"/>
            </p:custDataLst>
          </p:nvPr>
        </p:nvSpPr>
        <p:spPr>
          <a:xfrm>
            <a:off x="1336675" y="3329940"/>
            <a:ext cx="3441700" cy="1753235"/>
          </a:xfrm>
          <a:prstGeom prst="rect">
            <a:avLst/>
          </a:prstGeom>
          <a:noFill/>
        </p:spPr>
        <p:txBody>
          <a:bodyPr wrap="square">
            <a:spAutoFit/>
          </a:bodyPr>
          <a:lstStyle>
            <a:defPPr>
              <a:defRPr lang="zh-CN"/>
            </a:defPPr>
            <a:lvl1pPr>
              <a:lnSpc>
                <a:spcPct val="150000"/>
              </a:lnSpc>
              <a:defRPr sz="2400"/>
            </a:lvl1pPr>
          </a:lstStyle>
          <a:p>
            <a:r>
              <a:rPr lang="zh-CN" altLang="zh-CN" b="1">
                <a:solidFill>
                  <a:srgbClr val="1D41D5"/>
                </a:solidFill>
                <a:latin typeface="黑体" panose="02010609060101010101" charset="-122"/>
                <a:ea typeface="黑体" panose="02010609060101010101" charset="-122"/>
              </a:rPr>
              <a:t>混凝土、拱券和希腊柱式相结合，成为古罗马建筑最主要的特征。</a:t>
            </a:r>
            <a:endParaRPr lang="zh-CN" altLang="zh-CN" b="1">
              <a:solidFill>
                <a:srgbClr val="1D41D5"/>
              </a:solidFill>
              <a:latin typeface="黑体" panose="02010609060101010101" charset="-122"/>
              <a:ea typeface="黑体" panose="02010609060101010101" charset="-122"/>
            </a:endParaRPr>
          </a:p>
        </p:txBody>
      </p:sp>
      <p:sp>
        <p:nvSpPr>
          <p:cNvPr id="11" name="文本框 10"/>
          <p:cNvSpPr txBox="1"/>
          <p:nvPr>
            <p:custDataLst>
              <p:tags r:id="rId6"/>
            </p:custDataLst>
          </p:nvPr>
        </p:nvSpPr>
        <p:spPr>
          <a:xfrm>
            <a:off x="1452729" y="5208416"/>
            <a:ext cx="2504232" cy="645160"/>
          </a:xfrm>
          <a:prstGeom prst="rect">
            <a:avLst/>
          </a:prstGeom>
          <a:noFill/>
        </p:spPr>
        <p:txBody>
          <a:bodyPr wrap="square">
            <a:spAutoFit/>
          </a:bodyPr>
          <a:lstStyle>
            <a:defPPr>
              <a:defRPr lang="zh-CN"/>
            </a:defPPr>
            <a:lvl1pPr>
              <a:lnSpc>
                <a:spcPct val="150000"/>
              </a:lnSpc>
              <a:defRPr sz="2400"/>
            </a:lvl1pPr>
          </a:lstStyle>
          <a:p>
            <a:pPr algn="l">
              <a:buClrTx/>
              <a:buSzTx/>
              <a:buFontTx/>
            </a:pPr>
            <a:r>
              <a:rPr lang="zh-CN" altLang="zh-CN" b="1">
                <a:solidFill>
                  <a:srgbClr val="1D41D5"/>
                </a:solidFill>
                <a:latin typeface="黑体" panose="02010609060101010101" charset="-122"/>
                <a:ea typeface="黑体" panose="02010609060101010101" charset="-122"/>
              </a:rPr>
              <a:t>集体住宅：3世纪</a:t>
            </a:r>
            <a:endParaRPr lang="zh-CN" altLang="zh-CN" b="1">
              <a:solidFill>
                <a:srgbClr val="1D41D5"/>
              </a:solidFill>
              <a:latin typeface="黑体" panose="02010609060101010101" charset="-122"/>
              <a:ea typeface="黑体" panose="02010609060101010101" charset="-122"/>
            </a:endParaRPr>
          </a:p>
        </p:txBody>
      </p:sp>
      <p:sp>
        <p:nvSpPr>
          <p:cNvPr id="13" name="文本框 12"/>
          <p:cNvSpPr txBox="1"/>
          <p:nvPr>
            <p:custDataLst>
              <p:tags r:id="rId7"/>
            </p:custDataLst>
          </p:nvPr>
        </p:nvSpPr>
        <p:spPr>
          <a:xfrm>
            <a:off x="1227455" y="2138045"/>
            <a:ext cx="3639820" cy="1198880"/>
          </a:xfrm>
          <a:prstGeom prst="rect">
            <a:avLst/>
          </a:prstGeom>
          <a:noFill/>
        </p:spPr>
        <p:txBody>
          <a:bodyPr wrap="square">
            <a:spAutoFit/>
          </a:bodyPr>
          <a:lstStyle/>
          <a:p>
            <a:pPr>
              <a:lnSpc>
                <a:spcPct val="150000"/>
              </a:lnSpc>
            </a:pPr>
            <a:r>
              <a:rPr lang="zh-CN" altLang="en-US" sz="2400" b="1">
                <a:solidFill>
                  <a:srgbClr val="1D41D5"/>
                </a:solidFill>
                <a:latin typeface="黑体" panose="02010609060101010101" charset="-122"/>
                <a:ea typeface="黑体" panose="02010609060101010101" charset="-122"/>
              </a:rPr>
              <a:t>木、石、砖为主要材料，后来混凝土逐渐得到普及</a:t>
            </a:r>
            <a:endParaRPr lang="zh-CN" altLang="en-US" sz="2400" b="1">
              <a:solidFill>
                <a:srgbClr val="1D41D5"/>
              </a:solidFill>
              <a:latin typeface="黑体" panose="02010609060101010101" charset="-122"/>
              <a:ea typeface="黑体" panose="02010609060101010101" charset="-122"/>
            </a:endParaRPr>
          </a:p>
        </p:txBody>
      </p:sp>
      <p:pic>
        <p:nvPicPr>
          <p:cNvPr id="16" name="图片 15"/>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l="30099" t="10171" r="26385" b="38607"/>
          <a:stretch>
            <a:fillRect/>
          </a:stretch>
        </p:blipFill>
        <p:spPr>
          <a:xfrm>
            <a:off x="5222467" y="539384"/>
            <a:ext cx="3683251" cy="5780686"/>
          </a:xfrm>
          <a:prstGeom prst="rect">
            <a:avLst/>
          </a:prstGeom>
        </p:spPr>
      </p:pic>
      <p:grpSp>
        <p:nvGrpSpPr>
          <p:cNvPr id="6" name="组合 5"/>
          <p:cNvGrpSpPr/>
          <p:nvPr/>
        </p:nvGrpSpPr>
        <p:grpSpPr>
          <a:xfrm>
            <a:off x="8942070" y="723900"/>
            <a:ext cx="3157220" cy="2903855"/>
            <a:chOff x="14082" y="1140"/>
            <a:chExt cx="4972" cy="4573"/>
          </a:xfrm>
        </p:grpSpPr>
        <p:sp>
          <p:nvSpPr>
            <p:cNvPr id="2" name="文本框 1"/>
            <p:cNvSpPr txBox="1"/>
            <p:nvPr>
              <p:custDataLst>
                <p:tags r:id="rId10"/>
              </p:custDataLst>
            </p:nvPr>
          </p:nvSpPr>
          <p:spPr>
            <a:xfrm>
              <a:off x="14360" y="5085"/>
              <a:ext cx="4408" cy="628"/>
            </a:xfrm>
            <a:prstGeom prst="rect">
              <a:avLst/>
            </a:prstGeom>
            <a:noFill/>
            <a:ln>
              <a:noFill/>
            </a:ln>
          </p:spPr>
          <p:txBody>
            <a:bodyPr wrap="square" rtlCol="0">
              <a:spAutoFit/>
            </a:bodyPr>
            <a:lstStyle>
              <a:defPPr>
                <a:defRPr lang="zh-CN"/>
              </a:defPPr>
              <a:lvl1pPr>
                <a:defRPr sz="2000" b="1">
                  <a:latin typeface="方正宋刻本秀楷简体" panose="02000000000000000000" charset="-122"/>
                  <a:ea typeface="方正宋刻本秀楷简体" panose="02000000000000000000" charset="-122"/>
                </a:defRPr>
              </a:lvl1pPr>
            </a:lstStyle>
            <a:p>
              <a:r>
                <a:rPr lang="zh-CN" altLang="en-US"/>
                <a:t>古罗马高层住宅模型</a:t>
              </a:r>
              <a:endParaRPr lang="zh-CN" altLang="en-US"/>
            </a:p>
          </p:txBody>
        </p:sp>
        <p:pic>
          <p:nvPicPr>
            <p:cNvPr id="8" name="图片 7"/>
            <p:cNvPicPr>
              <a:picLocks noChangeAspect="1"/>
            </p:cNvPicPr>
            <p:nvPr/>
          </p:nvPicPr>
          <p:blipFill>
            <a:blip r:embed="rId11"/>
            <a:stretch>
              <a:fillRect/>
            </a:stretch>
          </p:blipFill>
          <p:spPr>
            <a:xfrm>
              <a:off x="14082" y="1140"/>
              <a:ext cx="4973" cy="3877"/>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custDataLst>
              <p:tags r:id="rId1"/>
            </p:custDataLst>
          </p:nvPr>
        </p:nvSpPr>
        <p:spPr bwMode="auto">
          <a:xfrm>
            <a:off x="701675" y="1333500"/>
            <a:ext cx="11048365" cy="1753235"/>
          </a:xfrm>
          <a:prstGeom prst="rect">
            <a:avLst/>
          </a:prstGeom>
          <a:noFill/>
          <a:ln w="12700" cmpd="sng">
            <a:solidFill>
              <a:schemeClr val="tx1"/>
            </a:solidFill>
            <a:prstDash val="sysDot"/>
          </a:ln>
        </p:spPr>
        <p:txBody>
          <a:bodyPr wrap="square">
            <a:spAutoFit/>
          </a:bodyPr>
          <a:lstStyle/>
          <a:p>
            <a:pPr>
              <a:lnSpc>
                <a:spcPct val="150000"/>
              </a:lnSpc>
            </a:pPr>
            <a:r>
              <a:rPr lang="zh-CN" altLang="en-US" sz="2400" b="1">
                <a:latin typeface="楷体" panose="02010609060101010101" charset="-122"/>
                <a:ea typeface="楷体" panose="02010609060101010101" charset="-122"/>
                <a:cs typeface="Times New Roman" panose="02020603050405020304" pitchFamily="18" charset="0"/>
              </a:rPr>
              <a:t>北美大平原的印第安人过着游猎生活，住在圆锥形的帐篷中。</a:t>
            </a:r>
            <a:endParaRPr lang="zh-CN" altLang="en-US" sz="2400" b="1">
              <a:latin typeface="楷体" panose="02010609060101010101" charset="-122"/>
              <a:ea typeface="楷体" panose="02010609060101010101" charset="-122"/>
              <a:cs typeface="Times New Roman" panose="02020603050405020304" pitchFamily="18" charset="0"/>
            </a:endParaRPr>
          </a:p>
          <a:p>
            <a:pPr>
              <a:lnSpc>
                <a:spcPct val="150000"/>
              </a:lnSpc>
            </a:pPr>
            <a:r>
              <a:rPr lang="zh-CN" altLang="en-US" sz="2400" b="1">
                <a:latin typeface="楷体" panose="02010609060101010101" charset="-122"/>
                <a:ea typeface="楷体" panose="02010609060101010101" charset="-122"/>
                <a:cs typeface="Times New Roman" panose="02020603050405020304" pitchFamily="18" charset="0"/>
              </a:rPr>
              <a:t>亚马孙雨林中处于刀耕火种阶段的印第安人，在一块地方耕作两三年后便会迁徙到别处，他们住在圆形的公共居所中，屋内不分隔间，每个家庭有自己的区域。</a:t>
            </a:r>
            <a:endParaRPr lang="zh-CN" altLang="en-US" sz="2400" b="1">
              <a:latin typeface="楷体" panose="02010609060101010101" charset="-122"/>
              <a:ea typeface="楷体" panose="02010609060101010101" charset="-122"/>
              <a:cs typeface="Times New Roman" panose="02020603050405020304" pitchFamily="18" charset="0"/>
            </a:endParaRPr>
          </a:p>
        </p:txBody>
      </p:sp>
      <p:sp>
        <p:nvSpPr>
          <p:cNvPr id="8" name="文本框 7"/>
          <p:cNvSpPr txBox="1"/>
          <p:nvPr>
            <p:custDataLst>
              <p:tags r:id="rId2"/>
            </p:custDataLst>
          </p:nvPr>
        </p:nvSpPr>
        <p:spPr>
          <a:xfrm>
            <a:off x="977265" y="819150"/>
            <a:ext cx="2525395" cy="460375"/>
          </a:xfrm>
          <a:prstGeom prst="rect">
            <a:avLst/>
          </a:prstGeom>
          <a:noFill/>
        </p:spPr>
        <p:txBody>
          <a:bodyPr wrap="square">
            <a:spAutoFit/>
          </a:bodyPr>
          <a:lstStyle/>
          <a:p>
            <a:pPr algn="l">
              <a:lnSpc>
                <a:spcPct val="100000"/>
              </a:lnSpc>
              <a:buClrTx/>
              <a:buSzTx/>
              <a:buFontTx/>
            </a:pPr>
            <a:r>
              <a:rPr lang="zh-CN" altLang="en-US" sz="2400" b="1">
                <a:solidFill>
                  <a:srgbClr val="FF0000"/>
                </a:solidFill>
                <a:effectLst/>
                <a:latin typeface="黑体" panose="02010609060101010101" charset="-122"/>
                <a:ea typeface="黑体" panose="02010609060101010101" charset="-122"/>
                <a:cs typeface="黑体" panose="02010609060101010101" charset="-122"/>
              </a:rPr>
              <a:t>5</a:t>
            </a:r>
            <a:r>
              <a:rPr lang="en-US" altLang="zh-CN" sz="2400" b="1">
                <a:solidFill>
                  <a:srgbClr val="FF0000"/>
                </a:solidFill>
                <a:effectLst/>
                <a:latin typeface="黑体" panose="02010609060101010101" charset="-122"/>
                <a:ea typeface="黑体" panose="02010609060101010101" charset="-122"/>
                <a:cs typeface="黑体" panose="02010609060101010101" charset="-122"/>
              </a:rPr>
              <a:t>.</a:t>
            </a:r>
            <a:r>
              <a:rPr lang="zh-CN" altLang="en-US" sz="2400" b="1">
                <a:solidFill>
                  <a:srgbClr val="FF0000"/>
                </a:solidFill>
                <a:effectLst/>
                <a:latin typeface="黑体" panose="02010609060101010101" charset="-122"/>
                <a:ea typeface="黑体" panose="02010609060101010101" charset="-122"/>
                <a:cs typeface="黑体" panose="02010609060101010101" charset="-122"/>
              </a:rPr>
              <a:t>美洲的民居</a:t>
            </a:r>
            <a:endParaRPr lang="zh-CN" altLang="en-US" sz="2400" b="1">
              <a:solidFill>
                <a:srgbClr val="FF0000"/>
              </a:solidFill>
              <a:effectLst/>
              <a:latin typeface="黑体" panose="02010609060101010101" charset="-122"/>
              <a:ea typeface="黑体" panose="02010609060101010101" charset="-122"/>
              <a:cs typeface="黑体" panose="02010609060101010101" charset="-122"/>
            </a:endParaRPr>
          </a:p>
        </p:txBody>
      </p:sp>
      <p:grpSp>
        <p:nvGrpSpPr>
          <p:cNvPr id="7" name="组合 6"/>
          <p:cNvGrpSpPr/>
          <p:nvPr/>
        </p:nvGrpSpPr>
        <p:grpSpPr>
          <a:xfrm>
            <a:off x="1275715" y="3274695"/>
            <a:ext cx="9556750" cy="3390265"/>
            <a:chOff x="2009" y="5542"/>
            <a:chExt cx="15050" cy="5339"/>
          </a:xfrm>
        </p:grpSpPr>
        <p:pic>
          <p:nvPicPr>
            <p:cNvPr id="4097" name="图片 16"/>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2009" y="5543"/>
              <a:ext cx="6760" cy="4514"/>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custDataLst>
                <p:tags r:id="rId5"/>
              </p:custDataLst>
            </p:nvPr>
          </p:nvSpPr>
          <p:spPr>
            <a:xfrm>
              <a:off x="10555" y="10156"/>
              <a:ext cx="6504" cy="725"/>
            </a:xfrm>
            <a:prstGeom prst="rect">
              <a:avLst/>
            </a:prstGeom>
            <a:noFill/>
            <a:ln>
              <a:noFill/>
            </a:ln>
          </p:spPr>
          <p:txBody>
            <a:bodyPr wrap="square" rtlCol="0">
              <a:spAutoFit/>
            </a:bodyPr>
            <a:lstStyle>
              <a:defPPr>
                <a:defRPr lang="zh-CN"/>
              </a:defPPr>
              <a:lvl1pPr>
                <a:defRPr sz="2000" b="1">
                  <a:latin typeface="方正宋刻本秀楷简体" panose="02000000000000000000" charset="-122"/>
                  <a:ea typeface="方正宋刻本秀楷简体" panose="02000000000000000000" charset="-122"/>
                </a:defRPr>
              </a:lvl1pPr>
            </a:lstStyle>
            <a:p>
              <a:pPr algn="ctr"/>
              <a:r>
                <a:rPr lang="zh-CN" altLang="zh-CN" sz="2400">
                  <a:latin typeface="楷体" panose="02010609060101010101" charset="-122"/>
                  <a:ea typeface="楷体" panose="02010609060101010101" charset="-122"/>
                </a:rPr>
                <a:t>印度安人居住的圆锥形帐篷</a:t>
              </a:r>
              <a:endParaRPr lang="zh-CN" altLang="zh-CN" sz="2400">
                <a:latin typeface="楷体" panose="02010609060101010101" charset="-122"/>
                <a:ea typeface="楷体" panose="02010609060101010101" charset="-122"/>
              </a:endParaRPr>
            </a:p>
          </p:txBody>
        </p:sp>
        <p:pic>
          <p:nvPicPr>
            <p:cNvPr id="4" name="图片 3"/>
            <p:cNvPicPr>
              <a:picLocks noChangeAspect="1"/>
            </p:cNvPicPr>
            <p:nvPr/>
          </p:nvPicPr>
          <p:blipFill>
            <a:blip r:embed="rId6"/>
            <a:srcRect r="6704"/>
            <a:stretch>
              <a:fillRect/>
            </a:stretch>
          </p:blipFill>
          <p:spPr>
            <a:xfrm>
              <a:off x="10717" y="5542"/>
              <a:ext cx="6323" cy="4515"/>
            </a:xfrm>
            <a:prstGeom prst="rect">
              <a:avLst/>
            </a:prstGeom>
          </p:spPr>
        </p:pic>
      </p:grpSp>
      <p:sp>
        <p:nvSpPr>
          <p:cNvPr id="5" name="文本框 4"/>
          <p:cNvSpPr txBox="1"/>
          <p:nvPr/>
        </p:nvSpPr>
        <p:spPr>
          <a:xfrm>
            <a:off x="320040" y="163830"/>
            <a:ext cx="3294380" cy="521970"/>
          </a:xfrm>
          <a:prstGeom prst="rect">
            <a:avLst/>
          </a:prstGeom>
          <a:noFill/>
        </p:spPr>
        <p:txBody>
          <a:bodyPr wrap="square" rtlCol="0" anchor="t">
            <a:spAutoFit/>
          </a:bodyPr>
          <a:lstStyle/>
          <a:p>
            <a:pPr algn="l">
              <a:lnSpc>
                <a:spcPct val="100000"/>
              </a:lnSpc>
              <a:spcAft>
                <a:spcPts val="600"/>
              </a:spcAft>
              <a:buClrTx/>
              <a:buSzTx/>
              <a:buFontTx/>
            </a:pPr>
            <a:r>
              <a:rPr lang="zh-CN" altLang="en-US" sz="2800" b="1" dirty="0">
                <a:latin typeface="黑体" panose="02010609060101010101" charset="-122"/>
                <a:ea typeface="黑体" panose="02010609060101010101" charset="-122"/>
                <a:cs typeface="黑体" panose="02010609060101010101" charset="-122"/>
              </a:rPr>
              <a:t>二</a:t>
            </a:r>
            <a:r>
              <a:rPr lang="en-US" altLang="zh-CN" sz="2800" b="1" dirty="0">
                <a:latin typeface="黑体" panose="02010609060101010101" charset="-122"/>
                <a:ea typeface="黑体" panose="02010609060101010101" charset="-122"/>
                <a:cs typeface="黑体" panose="02010609060101010101" charset="-122"/>
              </a:rPr>
              <a:t>.</a:t>
            </a:r>
            <a:r>
              <a:rPr lang="zh-CN" altLang="en-US" sz="2800" b="1" dirty="0">
                <a:latin typeface="黑体" panose="02010609060101010101" charset="-122"/>
                <a:ea typeface="黑体" panose="02010609060101010101" charset="-122"/>
                <a:cs typeface="黑体" panose="02010609060101010101" charset="-122"/>
              </a:rPr>
              <a:t>世界各地的民居</a:t>
            </a:r>
            <a:endParaRPr lang="zh-CN" altLang="en-US" sz="2800" b="1" dirty="0">
              <a:solidFill>
                <a:srgbClr val="0B5FD1"/>
              </a:solidFill>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62380" y="2205990"/>
            <a:ext cx="2428875" cy="829945"/>
          </a:xfrm>
          <a:prstGeom prst="rect">
            <a:avLst/>
          </a:prstGeom>
          <a:noFill/>
        </p:spPr>
        <p:txBody>
          <a:bodyPr wrap="square" rtlCol="0" anchor="t">
            <a:spAutoFit/>
          </a:bodyPr>
          <a:lstStyle/>
          <a:p>
            <a:pPr algn="ctr"/>
            <a:r>
              <a:rPr lang="zh-CN" altLang="en-US" sz="2400" b="1">
                <a:solidFill>
                  <a:srgbClr val="1D41D5"/>
                </a:solidFill>
                <a:latin typeface="黑体" panose="02010609060101010101" charset="-122"/>
                <a:ea typeface="黑体" panose="02010609060101010101" charset="-122"/>
              </a:rPr>
              <a:t>古代人类的</a:t>
            </a:r>
            <a:endParaRPr lang="zh-CN" altLang="en-US" sz="2400" b="1">
              <a:solidFill>
                <a:srgbClr val="1D41D5"/>
              </a:solidFill>
              <a:latin typeface="黑体" panose="02010609060101010101" charset="-122"/>
              <a:ea typeface="黑体" panose="02010609060101010101" charset="-122"/>
            </a:endParaRPr>
          </a:p>
          <a:p>
            <a:pPr algn="ctr"/>
            <a:r>
              <a:rPr lang="zh-CN" altLang="en-US" sz="2400" b="1">
                <a:solidFill>
                  <a:srgbClr val="1D41D5"/>
                </a:solidFill>
                <a:latin typeface="黑体" panose="02010609060101010101" charset="-122"/>
                <a:ea typeface="黑体" panose="02010609060101010101" charset="-122"/>
              </a:rPr>
              <a:t>居住形式与环境</a:t>
            </a:r>
            <a:endParaRPr lang="zh-CN" altLang="en-US" sz="2400" b="1">
              <a:solidFill>
                <a:srgbClr val="1D41D5"/>
              </a:solidFill>
              <a:latin typeface="黑体" panose="02010609060101010101" charset="-122"/>
              <a:ea typeface="黑体" panose="02010609060101010101" charset="-122"/>
            </a:endParaRPr>
          </a:p>
        </p:txBody>
      </p:sp>
      <p:sp>
        <p:nvSpPr>
          <p:cNvPr id="6" name="文本框 5"/>
          <p:cNvSpPr txBox="1"/>
          <p:nvPr/>
        </p:nvSpPr>
        <p:spPr>
          <a:xfrm>
            <a:off x="1262380" y="4538345"/>
            <a:ext cx="2513330" cy="460375"/>
          </a:xfrm>
          <a:prstGeom prst="rect">
            <a:avLst/>
          </a:prstGeom>
          <a:noFill/>
        </p:spPr>
        <p:txBody>
          <a:bodyPr wrap="square" rtlCol="0" anchor="t">
            <a:spAutoFit/>
          </a:bodyPr>
          <a:lstStyle/>
          <a:p>
            <a:pPr algn="ctr"/>
            <a:r>
              <a:rPr lang="zh-CN" altLang="en-US" sz="2400" b="1">
                <a:solidFill>
                  <a:srgbClr val="1D41D5"/>
                </a:solidFill>
                <a:latin typeface="黑体" panose="02010609060101010101" charset="-122"/>
                <a:ea typeface="黑体" panose="02010609060101010101" charset="-122"/>
              </a:rPr>
              <a:t>世界各地的民居</a:t>
            </a:r>
            <a:endParaRPr lang="zh-CN" altLang="en-US" sz="2400" b="1">
              <a:solidFill>
                <a:srgbClr val="1D41D5"/>
              </a:solidFill>
              <a:latin typeface="黑体" panose="02010609060101010101" charset="-122"/>
              <a:ea typeface="黑体" panose="02010609060101010101" charset="-122"/>
            </a:endParaRPr>
          </a:p>
        </p:txBody>
      </p:sp>
      <p:sp>
        <p:nvSpPr>
          <p:cNvPr id="7" name="文本框 6"/>
          <p:cNvSpPr txBox="1"/>
          <p:nvPr/>
        </p:nvSpPr>
        <p:spPr>
          <a:xfrm>
            <a:off x="5936615" y="419735"/>
            <a:ext cx="1830705" cy="460375"/>
          </a:xfrm>
          <a:prstGeom prst="rect">
            <a:avLst/>
          </a:prstGeom>
          <a:solidFill>
            <a:srgbClr val="FFFF00"/>
          </a:solidFill>
        </p:spPr>
        <p:txBody>
          <a:bodyPr wrap="square" rtlCol="0">
            <a:spAutoFit/>
          </a:bodyPr>
          <a:lstStyle/>
          <a:p>
            <a:pPr algn="ctr"/>
            <a:r>
              <a:rPr lang="zh-CN" altLang="en-US" sz="2400" b="1">
                <a:solidFill>
                  <a:srgbClr val="1D41D5"/>
                </a:solidFill>
                <a:latin typeface="黑体" panose="02010609060101010101" charset="-122"/>
                <a:ea typeface="黑体" panose="02010609060101010101" charset="-122"/>
              </a:rPr>
              <a:t>生产力发展</a:t>
            </a:r>
            <a:endParaRPr lang="zh-CN" altLang="en-US" sz="2400" b="1">
              <a:solidFill>
                <a:srgbClr val="1D41D5"/>
              </a:solidFill>
              <a:latin typeface="黑体" panose="02010609060101010101" charset="-122"/>
              <a:ea typeface="黑体" panose="02010609060101010101" charset="-122"/>
            </a:endParaRPr>
          </a:p>
        </p:txBody>
      </p:sp>
      <p:cxnSp>
        <p:nvCxnSpPr>
          <p:cNvPr id="8" name="直接箭头连接符 7"/>
          <p:cNvCxnSpPr>
            <a:stCxn id="7" idx="2"/>
          </p:cNvCxnSpPr>
          <p:nvPr/>
        </p:nvCxnSpPr>
        <p:spPr>
          <a:xfrm flipH="1">
            <a:off x="4763770" y="880110"/>
            <a:ext cx="2088515" cy="1362710"/>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690620" y="1380490"/>
            <a:ext cx="1454150" cy="829945"/>
          </a:xfrm>
          <a:prstGeom prst="rect">
            <a:avLst/>
          </a:prstGeom>
          <a:noFill/>
        </p:spPr>
        <p:txBody>
          <a:bodyPr wrap="square" rtlCol="0">
            <a:spAutoFit/>
          </a:bodyPr>
          <a:lstStyle/>
          <a:p>
            <a:r>
              <a:rPr lang="zh-CN" altLang="en-US" sz="2400" b="1">
                <a:solidFill>
                  <a:srgbClr val="FF0000"/>
                </a:solidFill>
                <a:latin typeface="楷体" panose="02010609060101010101" charset="-122"/>
                <a:ea typeface="楷体" panose="02010609060101010101" charset="-122"/>
              </a:rPr>
              <a:t>农业出现</a:t>
            </a:r>
            <a:endParaRPr lang="zh-CN" altLang="en-US" sz="2400" b="1">
              <a:solidFill>
                <a:srgbClr val="FF0000"/>
              </a:solidFill>
              <a:latin typeface="楷体" panose="02010609060101010101" charset="-122"/>
              <a:ea typeface="楷体" panose="02010609060101010101" charset="-122"/>
            </a:endParaRPr>
          </a:p>
          <a:p>
            <a:r>
              <a:rPr lang="zh-CN" altLang="en-US" sz="2400" b="1">
                <a:solidFill>
                  <a:srgbClr val="FF0000"/>
                </a:solidFill>
                <a:latin typeface="楷体" panose="02010609060101010101" charset="-122"/>
                <a:ea typeface="楷体" panose="02010609060101010101" charset="-122"/>
              </a:rPr>
              <a:t>筑屋定居</a:t>
            </a:r>
            <a:endParaRPr lang="zh-CN" altLang="en-US" sz="2400" b="1">
              <a:solidFill>
                <a:srgbClr val="FF0000"/>
              </a:solidFill>
              <a:latin typeface="楷体" panose="02010609060101010101" charset="-122"/>
              <a:ea typeface="楷体" panose="02010609060101010101" charset="-122"/>
            </a:endParaRPr>
          </a:p>
        </p:txBody>
      </p:sp>
      <p:sp>
        <p:nvSpPr>
          <p:cNvPr id="10" name="文本框 9"/>
          <p:cNvSpPr txBox="1"/>
          <p:nvPr/>
        </p:nvSpPr>
        <p:spPr>
          <a:xfrm>
            <a:off x="3902710" y="2177415"/>
            <a:ext cx="795020" cy="829945"/>
          </a:xfrm>
          <a:prstGeom prst="rect">
            <a:avLst/>
          </a:prstGeom>
          <a:noFill/>
          <a:ln>
            <a:noFill/>
          </a:ln>
        </p:spPr>
        <p:txBody>
          <a:bodyPr wrap="none" rtlCol="0">
            <a:spAutoFit/>
          </a:bodyPr>
          <a:lstStyle/>
          <a:p>
            <a:r>
              <a:rPr lang="zh-CN" altLang="en-US" sz="2400" b="1">
                <a:latin typeface="黑体" panose="02010609060101010101" charset="-122"/>
                <a:ea typeface="黑体" panose="02010609060101010101" charset="-122"/>
              </a:rPr>
              <a:t>村落</a:t>
            </a:r>
            <a:endParaRPr lang="zh-CN" altLang="en-US" sz="2400" b="1">
              <a:latin typeface="黑体" panose="02010609060101010101" charset="-122"/>
              <a:ea typeface="黑体" panose="02010609060101010101" charset="-122"/>
            </a:endParaRPr>
          </a:p>
          <a:p>
            <a:r>
              <a:rPr lang="zh-CN" altLang="en-US" sz="2400" b="1">
                <a:latin typeface="黑体" panose="02010609060101010101" charset="-122"/>
                <a:ea typeface="黑体" panose="02010609060101010101" charset="-122"/>
              </a:rPr>
              <a:t>产生</a:t>
            </a:r>
            <a:endParaRPr lang="zh-CN" altLang="en-US" sz="2400" b="1">
              <a:latin typeface="黑体" panose="02010609060101010101" charset="-122"/>
              <a:ea typeface="黑体" panose="02010609060101010101" charset="-122"/>
            </a:endParaRPr>
          </a:p>
        </p:txBody>
      </p:sp>
      <p:cxnSp>
        <p:nvCxnSpPr>
          <p:cNvPr id="11" name="直接箭头连接符 10"/>
          <p:cNvCxnSpPr>
            <a:stCxn id="10" idx="3"/>
            <a:endCxn id="12" idx="1"/>
          </p:cNvCxnSpPr>
          <p:nvPr/>
        </p:nvCxnSpPr>
        <p:spPr>
          <a:xfrm flipV="1">
            <a:off x="4697730" y="2581910"/>
            <a:ext cx="1788795" cy="1079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486525" y="2166620"/>
            <a:ext cx="868045" cy="829945"/>
          </a:xfrm>
          <a:prstGeom prst="rect">
            <a:avLst/>
          </a:prstGeom>
          <a:noFill/>
          <a:ln>
            <a:noFill/>
          </a:ln>
        </p:spPr>
        <p:txBody>
          <a:bodyPr wrap="square" rtlCol="0">
            <a:spAutoFit/>
          </a:bodyPr>
          <a:lstStyle/>
          <a:p>
            <a:r>
              <a:rPr lang="zh-CN" altLang="en-US" sz="2400" b="1">
                <a:latin typeface="黑体" panose="02010609060101010101" charset="-122"/>
                <a:ea typeface="黑体" panose="02010609060101010101" charset="-122"/>
              </a:rPr>
              <a:t>集镇</a:t>
            </a:r>
            <a:endParaRPr lang="zh-CN" altLang="en-US" sz="2400" b="1">
              <a:latin typeface="黑体" panose="02010609060101010101" charset="-122"/>
              <a:ea typeface="黑体" panose="02010609060101010101" charset="-122"/>
            </a:endParaRPr>
          </a:p>
          <a:p>
            <a:r>
              <a:rPr lang="zh-CN" altLang="en-US" sz="2400" b="1">
                <a:latin typeface="黑体" panose="02010609060101010101" charset="-122"/>
                <a:ea typeface="黑体" panose="02010609060101010101" charset="-122"/>
              </a:rPr>
              <a:t>出现</a:t>
            </a:r>
            <a:endParaRPr lang="zh-CN" altLang="en-US" sz="2400" b="1">
              <a:latin typeface="黑体" panose="02010609060101010101" charset="-122"/>
              <a:ea typeface="黑体" panose="02010609060101010101" charset="-122"/>
            </a:endParaRPr>
          </a:p>
        </p:txBody>
      </p:sp>
      <p:cxnSp>
        <p:nvCxnSpPr>
          <p:cNvPr id="13" name="直接箭头连接符 12"/>
          <p:cNvCxnSpPr/>
          <p:nvPr/>
        </p:nvCxnSpPr>
        <p:spPr>
          <a:xfrm>
            <a:off x="6872605" y="880110"/>
            <a:ext cx="13970" cy="126555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6487795" y="1386205"/>
            <a:ext cx="2432050" cy="829945"/>
          </a:xfrm>
          <a:prstGeom prst="rect">
            <a:avLst/>
          </a:prstGeom>
          <a:noFill/>
        </p:spPr>
        <p:txBody>
          <a:bodyPr wrap="square" rtlCol="0">
            <a:spAutoFit/>
          </a:bodyPr>
          <a:lstStyle/>
          <a:p>
            <a:pPr algn="ctr"/>
            <a:r>
              <a:rPr lang="zh-CN" altLang="en-US" sz="2400" b="1">
                <a:solidFill>
                  <a:srgbClr val="FF0000"/>
                </a:solidFill>
                <a:latin typeface="楷体" panose="02010609060101010101" charset="-122"/>
                <a:ea typeface="楷体" panose="02010609060101010101" charset="-122"/>
              </a:rPr>
              <a:t>农业手工业分离</a:t>
            </a:r>
            <a:endParaRPr lang="zh-CN" altLang="en-US" sz="2400" b="1">
              <a:solidFill>
                <a:srgbClr val="FF0000"/>
              </a:solidFill>
              <a:latin typeface="楷体" panose="02010609060101010101" charset="-122"/>
              <a:ea typeface="楷体" panose="02010609060101010101" charset="-122"/>
            </a:endParaRPr>
          </a:p>
          <a:p>
            <a:pPr algn="ctr"/>
            <a:r>
              <a:rPr lang="zh-CN" altLang="en-US" sz="2400" b="1">
                <a:solidFill>
                  <a:srgbClr val="FF0000"/>
                </a:solidFill>
                <a:latin typeface="楷体" panose="02010609060101010101" charset="-122"/>
                <a:ea typeface="楷体" panose="02010609060101010101" charset="-122"/>
              </a:rPr>
              <a:t>商业发展</a:t>
            </a:r>
            <a:endParaRPr lang="zh-CN" altLang="en-US" sz="2400" b="1">
              <a:solidFill>
                <a:srgbClr val="FF0000"/>
              </a:solidFill>
              <a:latin typeface="楷体" panose="02010609060101010101" charset="-122"/>
              <a:ea typeface="楷体" panose="02010609060101010101" charset="-122"/>
            </a:endParaRPr>
          </a:p>
        </p:txBody>
      </p:sp>
      <p:cxnSp>
        <p:nvCxnSpPr>
          <p:cNvPr id="15" name="直接箭头连接符 14"/>
          <p:cNvCxnSpPr/>
          <p:nvPr/>
        </p:nvCxnSpPr>
        <p:spPr>
          <a:xfrm flipV="1">
            <a:off x="7583805" y="2516505"/>
            <a:ext cx="2014855" cy="635"/>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9629140" y="2145030"/>
            <a:ext cx="878205" cy="829945"/>
          </a:xfrm>
          <a:prstGeom prst="rect">
            <a:avLst/>
          </a:prstGeom>
          <a:noFill/>
          <a:ln>
            <a:noFill/>
          </a:ln>
        </p:spPr>
        <p:txBody>
          <a:bodyPr wrap="square" rtlCol="0">
            <a:spAutoFit/>
          </a:bodyPr>
          <a:lstStyle/>
          <a:p>
            <a:r>
              <a:rPr lang="zh-CN" altLang="en-US" sz="2400">
                <a:latin typeface="黑体" panose="02010609060101010101" charset="-122"/>
                <a:ea typeface="黑体" panose="02010609060101010101" charset="-122"/>
              </a:rPr>
              <a:t>城市</a:t>
            </a:r>
            <a:endParaRPr lang="zh-CN" altLang="en-US" sz="2400">
              <a:latin typeface="黑体" panose="02010609060101010101" charset="-122"/>
              <a:ea typeface="黑体" panose="02010609060101010101" charset="-122"/>
            </a:endParaRPr>
          </a:p>
          <a:p>
            <a:r>
              <a:rPr lang="zh-CN" altLang="en-US" sz="2400">
                <a:latin typeface="黑体" panose="02010609060101010101" charset="-122"/>
                <a:ea typeface="黑体" panose="02010609060101010101" charset="-122"/>
              </a:rPr>
              <a:t>产生</a:t>
            </a:r>
            <a:endParaRPr lang="zh-CN" altLang="en-US" sz="2400">
              <a:latin typeface="黑体" panose="02010609060101010101" charset="-122"/>
              <a:ea typeface="黑体" panose="02010609060101010101" charset="-122"/>
            </a:endParaRPr>
          </a:p>
        </p:txBody>
      </p:sp>
      <p:cxnSp>
        <p:nvCxnSpPr>
          <p:cNvPr id="17" name="直接箭头连接符 16"/>
          <p:cNvCxnSpPr>
            <a:stCxn id="7" idx="2"/>
          </p:cNvCxnSpPr>
          <p:nvPr/>
        </p:nvCxnSpPr>
        <p:spPr>
          <a:xfrm>
            <a:off x="6852285" y="880110"/>
            <a:ext cx="3042920" cy="1254760"/>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575165" y="1377315"/>
            <a:ext cx="2305050" cy="829945"/>
          </a:xfrm>
          <a:prstGeom prst="rect">
            <a:avLst/>
          </a:prstGeom>
          <a:noFill/>
        </p:spPr>
        <p:txBody>
          <a:bodyPr wrap="square" rtlCol="0">
            <a:spAutoFit/>
          </a:bodyPr>
          <a:lstStyle/>
          <a:p>
            <a:r>
              <a:rPr lang="zh-CN" altLang="en-US" sz="2400" b="1">
                <a:solidFill>
                  <a:srgbClr val="FF0000"/>
                </a:solidFill>
                <a:latin typeface="楷体" panose="02010609060101010101" charset="-122"/>
                <a:ea typeface="楷体" panose="02010609060101010101" charset="-122"/>
              </a:rPr>
              <a:t>政治、经济、军事多种功能</a:t>
            </a:r>
            <a:endParaRPr lang="zh-CN" altLang="en-US" sz="2400" b="1">
              <a:solidFill>
                <a:srgbClr val="FF0000"/>
              </a:solidFill>
              <a:latin typeface="楷体" panose="02010609060101010101" charset="-122"/>
              <a:ea typeface="楷体" panose="02010609060101010101" charset="-122"/>
            </a:endParaRPr>
          </a:p>
        </p:txBody>
      </p:sp>
      <p:sp>
        <p:nvSpPr>
          <p:cNvPr id="20" name="文本框 19"/>
          <p:cNvSpPr txBox="1"/>
          <p:nvPr/>
        </p:nvSpPr>
        <p:spPr>
          <a:xfrm>
            <a:off x="4185285" y="3697605"/>
            <a:ext cx="1713230" cy="2306320"/>
          </a:xfrm>
          <a:prstGeom prst="rect">
            <a:avLst/>
          </a:prstGeom>
          <a:noFill/>
        </p:spPr>
        <p:txBody>
          <a:bodyPr wrap="none" rtlCol="0">
            <a:spAutoFit/>
          </a:bodyPr>
          <a:lstStyle/>
          <a:p>
            <a:pPr>
              <a:lnSpc>
                <a:spcPct val="120000"/>
              </a:lnSpc>
            </a:pPr>
            <a:r>
              <a:rPr lang="zh-CN" altLang="en-US" sz="2400" b="1">
                <a:latin typeface="黑体" panose="02010609060101010101" charset="-122"/>
                <a:ea typeface="黑体" panose="02010609060101010101" charset="-122"/>
              </a:rPr>
              <a:t>两河流域</a:t>
            </a:r>
            <a:endParaRPr lang="zh-CN" altLang="en-US" sz="2400" b="1">
              <a:latin typeface="黑体" panose="02010609060101010101" charset="-122"/>
              <a:ea typeface="黑体" panose="02010609060101010101" charset="-122"/>
            </a:endParaRPr>
          </a:p>
          <a:p>
            <a:pPr>
              <a:lnSpc>
                <a:spcPct val="120000"/>
              </a:lnSpc>
            </a:pPr>
            <a:r>
              <a:rPr lang="zh-CN" altLang="en-US" sz="2400" b="1">
                <a:latin typeface="黑体" panose="02010609060101010101" charset="-122"/>
                <a:ea typeface="黑体" panose="02010609060101010101" charset="-122"/>
              </a:rPr>
              <a:t>古埃及</a:t>
            </a:r>
            <a:endParaRPr lang="zh-CN" altLang="en-US" sz="2400" b="1">
              <a:latin typeface="黑体" panose="02010609060101010101" charset="-122"/>
              <a:ea typeface="黑体" panose="02010609060101010101" charset="-122"/>
            </a:endParaRPr>
          </a:p>
          <a:p>
            <a:pPr>
              <a:lnSpc>
                <a:spcPct val="120000"/>
              </a:lnSpc>
            </a:pPr>
            <a:r>
              <a:rPr lang="zh-CN" altLang="en-US" sz="2400" b="1">
                <a:latin typeface="黑体" panose="02010609060101010101" charset="-122"/>
                <a:ea typeface="黑体" panose="02010609060101010101" charset="-122"/>
              </a:rPr>
              <a:t>古代中国</a:t>
            </a:r>
            <a:endParaRPr lang="zh-CN" altLang="en-US" sz="2400" b="1">
              <a:latin typeface="黑体" panose="02010609060101010101" charset="-122"/>
              <a:ea typeface="黑体" panose="02010609060101010101" charset="-122"/>
            </a:endParaRPr>
          </a:p>
          <a:p>
            <a:pPr>
              <a:lnSpc>
                <a:spcPct val="120000"/>
              </a:lnSpc>
            </a:pPr>
            <a:r>
              <a:rPr lang="zh-CN" altLang="en-US" sz="2400" b="1">
                <a:latin typeface="黑体" panose="02010609060101010101" charset="-122"/>
                <a:ea typeface="黑体" panose="02010609060101010101" charset="-122"/>
              </a:rPr>
              <a:t>古希腊罗马</a:t>
            </a:r>
            <a:endParaRPr lang="zh-CN" altLang="en-US" sz="2400" b="1">
              <a:latin typeface="黑体" panose="02010609060101010101" charset="-122"/>
              <a:ea typeface="黑体" panose="02010609060101010101" charset="-122"/>
            </a:endParaRPr>
          </a:p>
          <a:p>
            <a:pPr>
              <a:lnSpc>
                <a:spcPct val="120000"/>
              </a:lnSpc>
            </a:pPr>
            <a:r>
              <a:rPr lang="zh-CN" altLang="en-US" sz="2400" b="1">
                <a:latin typeface="黑体" panose="02010609060101010101" charset="-122"/>
                <a:ea typeface="黑体" panose="02010609060101010101" charset="-122"/>
              </a:rPr>
              <a:t>美洲</a:t>
            </a:r>
            <a:endParaRPr lang="zh-CN" altLang="en-US" sz="2400" b="1">
              <a:latin typeface="黑体" panose="02010609060101010101" charset="-122"/>
              <a:ea typeface="黑体" panose="02010609060101010101" charset="-122"/>
            </a:endParaRPr>
          </a:p>
        </p:txBody>
      </p:sp>
      <p:sp>
        <p:nvSpPr>
          <p:cNvPr id="2" name="文本框 1"/>
          <p:cNvSpPr txBox="1"/>
          <p:nvPr/>
        </p:nvSpPr>
        <p:spPr>
          <a:xfrm>
            <a:off x="520065" y="1899285"/>
            <a:ext cx="535940" cy="3784600"/>
          </a:xfrm>
          <a:prstGeom prst="rect">
            <a:avLst/>
          </a:prstGeom>
          <a:noFill/>
        </p:spPr>
        <p:txBody>
          <a:bodyPr wrap="square" rtlCol="0">
            <a:spAutoFit/>
          </a:bodyPr>
          <a:lstStyle/>
          <a:p>
            <a:r>
              <a:rPr lang="zh-CN" altLang="en-US" sz="2400" b="1">
                <a:solidFill>
                  <a:srgbClr val="FF0000"/>
                </a:solidFill>
                <a:effectLst/>
                <a:latin typeface="黑体" panose="02010609060101010101" charset="-122"/>
                <a:ea typeface="黑体" panose="02010609060101010101" charset="-122"/>
                <a:cs typeface="黑体" panose="02010609060101010101" charset="-122"/>
              </a:rPr>
              <a:t>古代的村落集镇和城市</a:t>
            </a:r>
            <a:endParaRPr lang="zh-CN" altLang="en-US" sz="2400" b="1">
              <a:solidFill>
                <a:srgbClr val="FF0000"/>
              </a:solidFill>
              <a:effectLst/>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623570" y="436245"/>
            <a:ext cx="795020" cy="460375"/>
          </a:xfrm>
          <a:prstGeom prst="rect">
            <a:avLst/>
          </a:prstGeom>
          <a:solidFill>
            <a:schemeClr val="accent1">
              <a:lumMod val="20000"/>
              <a:lumOff val="80000"/>
            </a:schemeClr>
          </a:solidFill>
          <a:ln w="15875">
            <a:solidFill>
              <a:srgbClr val="FF0000"/>
            </a:solidFill>
          </a:ln>
        </p:spPr>
        <p:txBody>
          <a:bodyPr wrap="none" rtlCol="0" anchor="t">
            <a:spAutoFit/>
          </a:bodyPr>
          <a:lstStyle/>
          <a:p>
            <a:pPr algn="l"/>
            <a:r>
              <a:rPr lang="zh-CN" sz="2400" b="1" dirty="0">
                <a:solidFill>
                  <a:schemeClr val="tx1"/>
                </a:solidFill>
                <a:uFillTx/>
                <a:latin typeface="黑体" panose="02010609060101010101" charset="-122"/>
                <a:ea typeface="黑体" panose="02010609060101010101" charset="-122"/>
                <a:cs typeface="黑体" panose="02010609060101010101" charset="-122"/>
                <a:sym typeface="+mn-ea"/>
              </a:rPr>
              <a:t>小结</a:t>
            </a:r>
            <a:endParaRPr lang="zh-CN" sz="2400" b="1" dirty="0">
              <a:solidFill>
                <a:schemeClr val="tx1"/>
              </a:solidFill>
              <a:uFillTx/>
              <a:latin typeface="黑体" panose="02010609060101010101" charset="-122"/>
              <a:ea typeface="黑体" panose="02010609060101010101" charset="-122"/>
              <a:cs typeface="黑体" panose="02010609060101010101" charset="-122"/>
              <a:sym typeface="+mn-ea"/>
            </a:endParaRPr>
          </a:p>
        </p:txBody>
      </p:sp>
      <p:sp>
        <p:nvSpPr>
          <p:cNvPr id="21" name="AutoShape 8"/>
          <p:cNvSpPr/>
          <p:nvPr>
            <p:custDataLst>
              <p:tags r:id="rId1"/>
            </p:custDataLst>
          </p:nvPr>
        </p:nvSpPr>
        <p:spPr bwMode="auto">
          <a:xfrm rot="10800000" flipH="1">
            <a:off x="1186180" y="2370455"/>
            <a:ext cx="162560" cy="2899410"/>
          </a:xfrm>
          <a:prstGeom prst="leftBrace">
            <a:avLst>
              <a:gd name="adj1" fmla="val 168034"/>
              <a:gd name="adj2" fmla="val 50252"/>
            </a:avLst>
          </a:prstGeom>
          <a:noFill/>
          <a:ln w="25400">
            <a:solidFill>
              <a:schemeClr val="tx1"/>
            </a:solidFill>
            <a:round/>
          </a:ln>
          <a:effectLst/>
        </p:spPr>
        <p:txBody>
          <a:bodyPr wrap="none" anchor="ctr"/>
          <a:lstStyle/>
          <a:p>
            <a:endParaRPr lang="zh-CN" altLang="en-US"/>
          </a:p>
        </p:txBody>
      </p:sp>
      <p:sp>
        <p:nvSpPr>
          <p:cNvPr id="22" name="AutoShape 8"/>
          <p:cNvSpPr/>
          <p:nvPr>
            <p:custDataLst>
              <p:tags r:id="rId2"/>
            </p:custDataLst>
          </p:nvPr>
        </p:nvSpPr>
        <p:spPr bwMode="auto">
          <a:xfrm rot="10800000" flipH="1">
            <a:off x="3873500" y="3787775"/>
            <a:ext cx="162560" cy="2187575"/>
          </a:xfrm>
          <a:prstGeom prst="leftBrace">
            <a:avLst>
              <a:gd name="adj1" fmla="val 168034"/>
              <a:gd name="adj2" fmla="val 50252"/>
            </a:avLst>
          </a:prstGeom>
          <a:noFill/>
          <a:ln w="25400">
            <a:solidFill>
              <a:schemeClr val="tx1"/>
            </a:solidFill>
            <a:round/>
          </a:ln>
          <a:effectLst/>
        </p:spPr>
        <p:txBody>
          <a:bodyPr wrap="none" anchor="ctr"/>
          <a:lstStyle/>
          <a:p>
            <a:endParaRPr lang="zh-CN" altLang="en-US"/>
          </a:p>
        </p:txBody>
      </p:sp>
      <p:sp>
        <p:nvSpPr>
          <p:cNvPr id="24" name="文本框 23"/>
          <p:cNvSpPr txBox="1"/>
          <p:nvPr>
            <p:custDataLst>
              <p:tags r:id="rId3"/>
            </p:custDataLst>
          </p:nvPr>
        </p:nvSpPr>
        <p:spPr>
          <a:xfrm>
            <a:off x="6308090" y="3097530"/>
            <a:ext cx="5683250" cy="2306955"/>
          </a:xfrm>
          <a:prstGeom prst="rect">
            <a:avLst/>
          </a:prstGeom>
          <a:noFill/>
          <a:ln w="12700" cmpd="sng">
            <a:solidFill>
              <a:srgbClr val="FF0000"/>
            </a:solidFill>
            <a:prstDash val="solid"/>
          </a:ln>
        </p:spPr>
        <p:txBody>
          <a:bodyPr wrap="square" rtlCol="0">
            <a:spAutoFit/>
          </a:bodyPr>
          <a:lstStyle/>
          <a:p>
            <a:pPr>
              <a:lnSpc>
                <a:spcPct val="150000"/>
              </a:lnSpc>
            </a:pPr>
            <a:r>
              <a:rPr lang="zh-CN" altLang="en-US" sz="2400" b="1" dirty="0">
                <a:latin typeface="黑体" panose="02010609060101010101" charset="-122"/>
                <a:ea typeface="黑体" panose="02010609060101010101" charset="-122"/>
              </a:rPr>
              <a:t>从村落到城市的演进，本质上是社会生产力发展和社会分工越来越细密的产物；</a:t>
            </a:r>
            <a:r>
              <a:rPr lang="zh-CN" altLang="zh-CN" sz="2400" b="1" dirty="0">
                <a:latin typeface="黑体" panose="02010609060101010101" charset="-122"/>
                <a:ea typeface="黑体" panose="02010609060101010101" charset="-122"/>
              </a:rPr>
              <a:t>也是</a:t>
            </a:r>
            <a:r>
              <a:rPr lang="zh-CN" altLang="en-US" sz="2400" b="1" dirty="0">
                <a:latin typeface="黑体" panose="02010609060101010101" charset="-122"/>
                <a:ea typeface="黑体" panose="02010609060101010101" charset="-122"/>
              </a:rPr>
              <a:t>人类居住环境不断改善的进程；</a:t>
            </a:r>
            <a:r>
              <a:rPr lang="zh-CN" altLang="en-US" sz="2400" b="1" dirty="0">
                <a:latin typeface="黑体" panose="02010609060101010101" charset="-122"/>
                <a:ea typeface="黑体" panose="02010609060101010101" charset="-122"/>
                <a:sym typeface="+mn-ea"/>
              </a:rPr>
              <a:t>也是生活方式与价值观念改变的过程。</a:t>
            </a:r>
            <a:endParaRPr lang="zh-CN" altLang="en-US" sz="2400" b="1" dirty="0">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4902" y="17644"/>
            <a:ext cx="1718676" cy="460375"/>
          </a:xfrm>
          <a:prstGeom prst="rect">
            <a:avLst/>
          </a:prstGeom>
          <a:solidFill>
            <a:srgbClr val="FFFF00"/>
          </a:solidFill>
        </p:spPr>
        <p:txBody>
          <a:bodyPr wrap="square" rtlCol="0">
            <a:spAutoFit/>
          </a:bodyPr>
          <a:lstStyle/>
          <a:p>
            <a:pPr algn="ctr">
              <a:buClrTx/>
              <a:buSzTx/>
              <a:buFontTx/>
            </a:pPr>
            <a:r>
              <a:rPr lang="zh-CN" altLang="en-US" sz="2400" b="1" smtClean="0">
                <a:latin typeface="黑体" panose="02010609060101010101" charset="-122"/>
                <a:ea typeface="黑体" panose="02010609060101010101" charset="-122"/>
                <a:cs typeface="黑体" panose="02010609060101010101" charset="-122"/>
              </a:rPr>
              <a:t>链接高考</a:t>
            </a:r>
            <a:endParaRPr lang="zh-CN" altLang="en-US" sz="2400" b="1" dirty="0" smtClean="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3" name="TextBox 1"/>
          <p:cNvSpPr txBox="1"/>
          <p:nvPr/>
        </p:nvSpPr>
        <p:spPr>
          <a:xfrm>
            <a:off x="399733" y="478155"/>
            <a:ext cx="11553825" cy="3415030"/>
          </a:xfrm>
          <a:prstGeom prst="rect">
            <a:avLst/>
          </a:prstGeom>
          <a:noFill/>
          <a:ln w="12700" cap="flat" cmpd="sng">
            <a:solidFill>
              <a:schemeClr val="tx1"/>
            </a:solidFill>
            <a:prstDash val="sysDot"/>
            <a:round/>
            <a:headEnd type="none" w="med" len="med"/>
            <a:tailEnd type="none" w="med" len="med"/>
          </a:ln>
        </p:spPr>
        <p:txBody>
          <a:bodyPr wrap="square" lIns="43193" rIns="43193" anchor="t" anchorCtr="0">
            <a:spAutoFit/>
          </a:bodyPr>
          <a:lstStyle/>
          <a:p>
            <a:pPr fontAlgn="auto">
              <a:lnSpc>
                <a:spcPct val="150000"/>
              </a:lnSpc>
            </a:pPr>
            <a:r>
              <a:rPr sz="2400" b="1" dirty="0">
                <a:solidFill>
                  <a:srgbClr val="FF0000"/>
                </a:solidFill>
                <a:latin typeface="黑体" panose="02010609060101010101" charset="-122"/>
                <a:ea typeface="黑体" panose="02010609060101010101" charset="-122"/>
                <a:sym typeface="+mn-ea"/>
              </a:rPr>
              <a:t>（202</a:t>
            </a:r>
            <a:r>
              <a:rPr lang="en-US" sz="2400" b="1" dirty="0">
                <a:solidFill>
                  <a:srgbClr val="FF0000"/>
                </a:solidFill>
                <a:latin typeface="黑体" panose="02010609060101010101" charset="-122"/>
                <a:ea typeface="黑体" panose="02010609060101010101" charset="-122"/>
                <a:sym typeface="+mn-ea"/>
              </a:rPr>
              <a:t>2</a:t>
            </a:r>
            <a:r>
              <a:rPr sz="2400" b="1" dirty="0">
                <a:solidFill>
                  <a:srgbClr val="FF0000"/>
                </a:solidFill>
                <a:latin typeface="黑体" panose="02010609060101010101" charset="-122"/>
                <a:ea typeface="黑体" panose="02010609060101010101" charset="-122"/>
                <a:sym typeface="+mn-ea"/>
              </a:rPr>
              <a:t>·</a:t>
            </a:r>
            <a:r>
              <a:rPr lang="zh-CN" sz="2400" b="1" dirty="0">
                <a:solidFill>
                  <a:srgbClr val="FF0000"/>
                </a:solidFill>
                <a:latin typeface="黑体" panose="02010609060101010101" charset="-122"/>
                <a:ea typeface="黑体" panose="02010609060101010101" charset="-122"/>
                <a:sym typeface="+mn-ea"/>
              </a:rPr>
              <a:t>北京</a:t>
            </a:r>
            <a:r>
              <a:rPr sz="2400" b="1" dirty="0">
                <a:solidFill>
                  <a:srgbClr val="FF0000"/>
                </a:solidFill>
                <a:latin typeface="黑体" panose="02010609060101010101" charset="-122"/>
                <a:ea typeface="黑体" panose="02010609060101010101" charset="-122"/>
                <a:sym typeface="+mn-ea"/>
              </a:rPr>
              <a:t>高考·</a:t>
            </a:r>
            <a:r>
              <a:rPr lang="en-US" sz="2400" b="1" dirty="0">
                <a:solidFill>
                  <a:srgbClr val="FF0000"/>
                </a:solidFill>
                <a:latin typeface="黑体" panose="02010609060101010101" charset="-122"/>
                <a:ea typeface="黑体" panose="02010609060101010101" charset="-122"/>
                <a:sym typeface="+mn-ea"/>
              </a:rPr>
              <a:t>5</a:t>
            </a:r>
            <a:r>
              <a:rPr sz="2400" b="1" dirty="0">
                <a:solidFill>
                  <a:srgbClr val="FF0000"/>
                </a:solidFill>
                <a:latin typeface="黑体" panose="02010609060101010101" charset="-122"/>
                <a:ea typeface="黑体" panose="02010609060101010101" charset="-122"/>
                <a:sym typeface="+mn-ea"/>
              </a:rPr>
              <a:t>）</a:t>
            </a:r>
            <a:r>
              <a:rPr sz="2400" b="1" dirty="0">
                <a:latin typeface="黑体" panose="02010609060101010101" charset="-122"/>
                <a:ea typeface="黑体" panose="02010609060101010101" charset="-122"/>
              </a:rPr>
              <a:t>西方有“条条大路通罗马”的说法，中国古代也有“处处有路透长安”的谚语。这两句话蕴含的历史信息是</a:t>
            </a:r>
            <a:endParaRPr sz="2400" b="1" dirty="0">
              <a:latin typeface="黑体" panose="02010609060101010101" charset="-122"/>
              <a:ea typeface="黑体" panose="02010609060101010101" charset="-122"/>
            </a:endParaRPr>
          </a:p>
          <a:p>
            <a:pPr fontAlgn="auto">
              <a:lnSpc>
                <a:spcPct val="150000"/>
              </a:lnSpc>
            </a:pP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A．长安城的设计借鉴了罗马城市布局</a:t>
            </a:r>
            <a:endParaRPr sz="2400" b="1" dirty="0">
              <a:solidFill>
                <a:srgbClr val="1D41D5"/>
              </a:solidFill>
              <a:latin typeface="黑体" panose="02010609060101010101" charset="-122"/>
              <a:ea typeface="黑体" panose="02010609060101010101" charset="-122"/>
            </a:endParaRPr>
          </a:p>
          <a:p>
            <a:pPr fontAlgn="auto">
              <a:lnSpc>
                <a:spcPct val="150000"/>
              </a:lnSpc>
            </a:pP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B．长安和罗马两地之间的交通网络密集</a:t>
            </a:r>
            <a:endParaRPr sz="2400" b="1" dirty="0">
              <a:solidFill>
                <a:srgbClr val="1D41D5"/>
              </a:solidFill>
              <a:latin typeface="黑体" panose="02010609060101010101" charset="-122"/>
              <a:ea typeface="黑体" panose="02010609060101010101" charset="-122"/>
            </a:endParaRPr>
          </a:p>
          <a:p>
            <a:pPr fontAlgn="auto">
              <a:lnSpc>
                <a:spcPct val="150000"/>
              </a:lnSpc>
            </a:pP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C．古代商路便利了东西方之间的文化交流</a:t>
            </a:r>
            <a:endParaRPr sz="2400" b="1" dirty="0">
              <a:solidFill>
                <a:srgbClr val="1D41D5"/>
              </a:solidFill>
              <a:latin typeface="黑体" panose="02010609060101010101" charset="-122"/>
              <a:ea typeface="黑体" panose="02010609060101010101" charset="-122"/>
            </a:endParaRPr>
          </a:p>
          <a:p>
            <a:pPr fontAlgn="auto">
              <a:lnSpc>
                <a:spcPct val="150000"/>
              </a:lnSpc>
            </a:pP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D．长安和罗马都曾经是帝国交通网络的中心</a:t>
            </a:r>
            <a:endParaRPr sz="2400" b="1" dirty="0">
              <a:solidFill>
                <a:srgbClr val="1D41D5"/>
              </a:solidFill>
              <a:latin typeface="黑体" panose="02010609060101010101" charset="-122"/>
              <a:ea typeface="黑体" panose="02010609060101010101" charset="-122"/>
            </a:endParaRPr>
          </a:p>
        </p:txBody>
      </p:sp>
      <p:sp>
        <p:nvSpPr>
          <p:cNvPr id="5" name="矩形 50178"/>
          <p:cNvSpPr>
            <a:spLocks noTextEdit="1"/>
          </p:cNvSpPr>
          <p:nvPr/>
        </p:nvSpPr>
        <p:spPr>
          <a:xfrm>
            <a:off x="10956925" y="1788795"/>
            <a:ext cx="929640" cy="1069975"/>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lstStyle/>
          <a:p>
            <a:pPr algn="ctr"/>
            <a:r>
              <a:rPr lang="en-US" altLang="zh-CN" sz="432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rPr>
              <a:t>D</a:t>
            </a:r>
            <a:endParaRPr lang="en-US" altLang="zh-CN" sz="432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
        <p:nvSpPr>
          <p:cNvPr id="2" name="TextBox 1"/>
          <p:cNvSpPr txBox="1"/>
          <p:nvPr/>
        </p:nvSpPr>
        <p:spPr>
          <a:xfrm>
            <a:off x="410210" y="3896360"/>
            <a:ext cx="11554460" cy="2861310"/>
          </a:xfrm>
          <a:prstGeom prst="rect">
            <a:avLst/>
          </a:prstGeom>
          <a:noFill/>
          <a:ln w="12700" cap="flat" cmpd="sng">
            <a:solidFill>
              <a:schemeClr val="tx1"/>
            </a:solidFill>
            <a:prstDash val="sysDot"/>
            <a:round/>
            <a:headEnd type="none" w="med" len="med"/>
            <a:tailEnd type="none" w="med" len="med"/>
          </a:ln>
        </p:spPr>
        <p:txBody>
          <a:bodyPr wrap="square" lIns="43193" rIns="43193" anchor="t" anchorCtr="0">
            <a:spAutoFit/>
          </a:bodyPr>
          <a:lstStyle/>
          <a:p>
            <a:pPr fontAlgn="auto">
              <a:lnSpc>
                <a:spcPct val="150000"/>
              </a:lnSpc>
            </a:pPr>
            <a:r>
              <a:rPr sz="2400" b="1" dirty="0">
                <a:solidFill>
                  <a:srgbClr val="FF0000"/>
                </a:solidFill>
                <a:latin typeface="黑体" panose="02010609060101010101" charset="-122"/>
                <a:ea typeface="黑体" panose="02010609060101010101" charset="-122"/>
                <a:sym typeface="+mn-ea"/>
              </a:rPr>
              <a:t>（202</a:t>
            </a:r>
            <a:r>
              <a:rPr lang="en-US" sz="2400" b="1" dirty="0">
                <a:solidFill>
                  <a:srgbClr val="FF0000"/>
                </a:solidFill>
                <a:latin typeface="黑体" panose="02010609060101010101" charset="-122"/>
                <a:ea typeface="黑体" panose="02010609060101010101" charset="-122"/>
                <a:sym typeface="+mn-ea"/>
              </a:rPr>
              <a:t>2</a:t>
            </a:r>
            <a:r>
              <a:rPr sz="2400" b="1" dirty="0">
                <a:solidFill>
                  <a:srgbClr val="FF0000"/>
                </a:solidFill>
                <a:latin typeface="黑体" panose="02010609060101010101" charset="-122"/>
                <a:ea typeface="黑体" panose="02010609060101010101" charset="-122"/>
                <a:sym typeface="+mn-ea"/>
              </a:rPr>
              <a:t>·</a:t>
            </a:r>
            <a:r>
              <a:rPr lang="zh-CN" sz="2400" b="1" dirty="0">
                <a:solidFill>
                  <a:srgbClr val="FF0000"/>
                </a:solidFill>
                <a:latin typeface="黑体" panose="02010609060101010101" charset="-122"/>
                <a:ea typeface="黑体" panose="02010609060101010101" charset="-122"/>
                <a:sym typeface="+mn-ea"/>
              </a:rPr>
              <a:t>海南</a:t>
            </a:r>
            <a:r>
              <a:rPr sz="2400" b="1" dirty="0">
                <a:solidFill>
                  <a:srgbClr val="FF0000"/>
                </a:solidFill>
                <a:latin typeface="黑体" panose="02010609060101010101" charset="-122"/>
                <a:ea typeface="黑体" panose="02010609060101010101" charset="-122"/>
                <a:sym typeface="+mn-ea"/>
              </a:rPr>
              <a:t>高考·</a:t>
            </a:r>
            <a:r>
              <a:rPr lang="en-US" sz="2400" b="1" dirty="0">
                <a:solidFill>
                  <a:srgbClr val="FF0000"/>
                </a:solidFill>
                <a:latin typeface="黑体" panose="02010609060101010101" charset="-122"/>
                <a:ea typeface="黑体" panose="02010609060101010101" charset="-122"/>
                <a:sym typeface="+mn-ea"/>
              </a:rPr>
              <a:t>1</a:t>
            </a:r>
            <a:r>
              <a:rPr sz="2400" b="1" dirty="0">
                <a:solidFill>
                  <a:srgbClr val="FF0000"/>
                </a:solidFill>
                <a:latin typeface="黑体" panose="02010609060101010101" charset="-122"/>
                <a:ea typeface="黑体" panose="02010609060101010101" charset="-122"/>
                <a:sym typeface="+mn-ea"/>
              </a:rPr>
              <a:t>）</a:t>
            </a:r>
            <a:r>
              <a:rPr sz="2400" b="1" dirty="0">
                <a:latin typeface="黑体" panose="02010609060101010101" charset="-122"/>
                <a:ea typeface="黑体" panose="02010609060101010101" charset="-122"/>
              </a:rPr>
              <a:t>船型屋是海南黎族先民的住所。其形如倒扣木船，通常高2</a:t>
            </a:r>
            <a:r>
              <a:rPr lang="en-US" sz="2400" b="1" dirty="0">
                <a:latin typeface="黑体" panose="02010609060101010101" charset="-122"/>
                <a:ea typeface="黑体" panose="02010609060101010101" charset="-122"/>
              </a:rPr>
              <a:t>.</a:t>
            </a:r>
            <a:r>
              <a:rPr sz="2400" b="1" dirty="0">
                <a:latin typeface="黑体" panose="02010609060101010101" charset="-122"/>
                <a:ea typeface="黑体" panose="02010609060101010101" charset="-122"/>
              </a:rPr>
              <a:t>5米左右，“屋宇以竹为棚，下居牲畜，人处其上”。人们用树皮捆绑梁柱固定房架，以细长树枝或竹片编成网状骨架，上覆茅草制成屋顶，在前后墙壁涂上泥巴建成房屋主体。这说明船型屋的建造取决于</a:t>
            </a:r>
            <a:endParaRPr sz="2400" b="1" dirty="0">
              <a:latin typeface="黑体" panose="02010609060101010101" charset="-122"/>
              <a:ea typeface="黑体" panose="02010609060101010101" charset="-122"/>
            </a:endParaRPr>
          </a:p>
          <a:p>
            <a:pPr fontAlgn="auto">
              <a:lnSpc>
                <a:spcPct val="150000"/>
              </a:lnSpc>
            </a:pP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A．人们的审美观念 </a:t>
            </a: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B．经济发展水平   C．集体劳作的形式</a:t>
            </a: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 D．传统文化习俗</a:t>
            </a:r>
            <a:endParaRPr sz="2400" b="1" dirty="0">
              <a:solidFill>
                <a:srgbClr val="1D41D5"/>
              </a:solidFill>
              <a:latin typeface="黑体" panose="02010609060101010101" charset="-122"/>
              <a:ea typeface="黑体" panose="02010609060101010101" charset="-122"/>
            </a:endParaRPr>
          </a:p>
        </p:txBody>
      </p:sp>
      <p:sp>
        <p:nvSpPr>
          <p:cNvPr id="6" name="矩形 50178"/>
          <p:cNvSpPr>
            <a:spLocks noTextEdit="1"/>
          </p:cNvSpPr>
          <p:nvPr/>
        </p:nvSpPr>
        <p:spPr>
          <a:xfrm>
            <a:off x="11289665" y="5273675"/>
            <a:ext cx="821055" cy="949960"/>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lstStyle/>
          <a:p>
            <a:pPr algn="ctr"/>
            <a:r>
              <a:rPr lang="en-US" altLang="zh-CN" sz="432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rPr>
              <a:t>B</a:t>
            </a:r>
            <a:endParaRPr lang="en-US" altLang="zh-CN" sz="432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p:nvPr/>
        </p:nvSpPr>
        <p:spPr>
          <a:xfrm>
            <a:off x="625475" y="3745865"/>
            <a:ext cx="11020425" cy="2903220"/>
          </a:xfrm>
          <a:prstGeom prst="rect">
            <a:avLst/>
          </a:prstGeom>
          <a:noFill/>
          <a:ln w="12700" cap="flat" cmpd="sng">
            <a:noFill/>
            <a:prstDash val="sysDot"/>
            <a:round/>
            <a:headEnd type="none" w="med" len="med"/>
            <a:tailEnd type="none" w="med" len="med"/>
          </a:ln>
        </p:spPr>
        <p:txBody>
          <a:bodyPr wrap="square" lIns="43193" rIns="43193" anchor="t" anchorCtr="0">
            <a:noAutofit/>
          </a:bodyPr>
          <a:lstStyle/>
          <a:p>
            <a:pPr fontAlgn="auto">
              <a:lnSpc>
                <a:spcPct val="150000"/>
              </a:lnSpc>
            </a:pPr>
            <a:r>
              <a:rPr sz="2000" b="1" dirty="0">
                <a:solidFill>
                  <a:srgbClr val="FF0000"/>
                </a:solidFill>
                <a:latin typeface="黑体" panose="02010609060101010101" charset="-122"/>
                <a:ea typeface="黑体" panose="02010609060101010101" charset="-122"/>
              </a:rPr>
              <a:t>【解析】</a:t>
            </a:r>
            <a:endParaRPr sz="2000" b="1" dirty="0">
              <a:solidFill>
                <a:srgbClr val="FF0000"/>
              </a:solidFill>
              <a:latin typeface="黑体" panose="02010609060101010101" charset="-122"/>
              <a:ea typeface="黑体" panose="02010609060101010101" charset="-122"/>
            </a:endParaRPr>
          </a:p>
          <a:p>
            <a:pPr fontAlgn="auto">
              <a:lnSpc>
                <a:spcPct val="150000"/>
              </a:lnSpc>
            </a:pPr>
            <a:r>
              <a:rPr sz="2000" b="1" dirty="0">
                <a:solidFill>
                  <a:srgbClr val="FF0000"/>
                </a:solidFill>
                <a:latin typeface="黑体" panose="02010609060101010101" charset="-122"/>
                <a:ea typeface="黑体" panose="02010609060101010101" charset="-122"/>
              </a:rPr>
              <a:t> </a:t>
            </a:r>
            <a:r>
              <a:rPr lang="en-US" sz="2000" b="1" dirty="0">
                <a:solidFill>
                  <a:srgbClr val="FF0000"/>
                </a:solidFill>
                <a:latin typeface="黑体" panose="02010609060101010101" charset="-122"/>
                <a:ea typeface="黑体" panose="02010609060101010101" charset="-122"/>
              </a:rPr>
              <a:t>   </a:t>
            </a:r>
            <a:r>
              <a:rPr sz="2000" b="1" dirty="0">
                <a:solidFill>
                  <a:srgbClr val="1D41D5"/>
                </a:solidFill>
                <a:latin typeface="黑体" panose="02010609060101010101" charset="-122"/>
                <a:ea typeface="黑体" panose="02010609060101010101" charset="-122"/>
              </a:rPr>
              <a:t>两宋城市坊市制度瓦解，“更为开放”，突破了空间限制，早市夜市昼夜相接，突破了空间上的限制，“全天候”经营，故选B项；</a:t>
            </a:r>
            <a:endParaRPr sz="2000" b="1" dirty="0">
              <a:latin typeface="黑体" panose="02010609060101010101" charset="-122"/>
              <a:ea typeface="黑体" panose="02010609060101010101" charset="-122"/>
            </a:endParaRPr>
          </a:p>
          <a:p>
            <a:pPr fontAlgn="auto">
              <a:lnSpc>
                <a:spcPct val="150000"/>
              </a:lnSpc>
            </a:pPr>
            <a:r>
              <a:rPr lang="en-US" sz="2000" b="1" dirty="0">
                <a:latin typeface="黑体" panose="02010609060101010101" charset="-122"/>
                <a:ea typeface="黑体" panose="02010609060101010101" charset="-122"/>
              </a:rPr>
              <a:t>    </a:t>
            </a:r>
            <a:r>
              <a:rPr sz="2000" b="1" dirty="0">
                <a:latin typeface="黑体" panose="02010609060101010101" charset="-122"/>
                <a:ea typeface="黑体" panose="02010609060101010101" charset="-122"/>
              </a:rPr>
              <a:t>A项只突破了空间上的限制，排除A 项；</a:t>
            </a:r>
            <a:endParaRPr sz="2000" b="1" dirty="0">
              <a:latin typeface="黑体" panose="02010609060101010101" charset="-122"/>
              <a:ea typeface="黑体" panose="02010609060101010101" charset="-122"/>
            </a:endParaRPr>
          </a:p>
          <a:p>
            <a:pPr fontAlgn="auto">
              <a:lnSpc>
                <a:spcPct val="150000"/>
              </a:lnSpc>
            </a:pPr>
            <a:r>
              <a:rPr lang="en-US" sz="2000" b="1" dirty="0">
                <a:latin typeface="黑体" panose="02010609060101010101" charset="-122"/>
                <a:ea typeface="黑体" panose="02010609060101010101" charset="-122"/>
              </a:rPr>
              <a:t>    </a:t>
            </a:r>
            <a:r>
              <a:rPr sz="2000" b="1" dirty="0">
                <a:latin typeface="黑体" panose="02010609060101010101" charset="-122"/>
                <a:ea typeface="黑体" panose="02010609060101010101" charset="-122"/>
              </a:rPr>
              <a:t>商业活动不再受到官吏的直接监管，排除C项；</a:t>
            </a:r>
            <a:endParaRPr sz="2000" b="1" dirty="0">
              <a:latin typeface="黑体" panose="02010609060101010101" charset="-122"/>
              <a:ea typeface="黑体" panose="02010609060101010101" charset="-122"/>
            </a:endParaRPr>
          </a:p>
          <a:p>
            <a:pPr fontAlgn="auto">
              <a:lnSpc>
                <a:spcPct val="150000"/>
              </a:lnSpc>
            </a:pPr>
            <a:r>
              <a:rPr sz="2000" b="1" dirty="0">
                <a:latin typeface="黑体" panose="02010609060101010101" charset="-122"/>
                <a:ea typeface="黑体" panose="02010609060101010101" charset="-122"/>
              </a:rPr>
              <a:t> </a:t>
            </a:r>
            <a:r>
              <a:rPr lang="en-US" sz="2000" b="1" dirty="0">
                <a:latin typeface="黑体" panose="02010609060101010101" charset="-122"/>
                <a:ea typeface="黑体" panose="02010609060101010101" charset="-122"/>
              </a:rPr>
              <a:t>   </a:t>
            </a:r>
            <a:r>
              <a:rPr sz="2000" b="1" dirty="0">
                <a:latin typeface="黑体" panose="02010609060101010101" charset="-122"/>
                <a:ea typeface="黑体" panose="02010609060101010101" charset="-122"/>
              </a:rPr>
              <a:t>材料反映出原有“市”的管理没有适应新的经济形势，因此须要突破原有限制，排除D项。</a:t>
            </a:r>
            <a:endParaRPr sz="2000" b="1" dirty="0">
              <a:latin typeface="黑体" panose="02010609060101010101" charset="-122"/>
              <a:ea typeface="黑体" panose="02010609060101010101" charset="-122"/>
            </a:endParaRPr>
          </a:p>
        </p:txBody>
      </p:sp>
      <p:sp>
        <p:nvSpPr>
          <p:cNvPr id="4" name="文本框 3"/>
          <p:cNvSpPr txBox="1"/>
          <p:nvPr/>
        </p:nvSpPr>
        <p:spPr>
          <a:xfrm>
            <a:off x="614902" y="93209"/>
            <a:ext cx="1718676" cy="460375"/>
          </a:xfrm>
          <a:prstGeom prst="rect">
            <a:avLst/>
          </a:prstGeom>
          <a:solidFill>
            <a:srgbClr val="FFFF00"/>
          </a:solidFill>
        </p:spPr>
        <p:txBody>
          <a:bodyPr wrap="square" rtlCol="0">
            <a:spAutoFit/>
          </a:bodyPr>
          <a:lstStyle/>
          <a:p>
            <a:pPr algn="ctr">
              <a:buClrTx/>
              <a:buSzTx/>
              <a:buFontTx/>
            </a:pPr>
            <a:r>
              <a:rPr lang="zh-CN" altLang="en-US" sz="2400" b="1" smtClean="0">
                <a:latin typeface="黑体" panose="02010609060101010101" charset="-122"/>
                <a:ea typeface="黑体" panose="02010609060101010101" charset="-122"/>
                <a:cs typeface="黑体" panose="02010609060101010101" charset="-122"/>
              </a:rPr>
              <a:t>链接高考</a:t>
            </a:r>
            <a:endParaRPr lang="zh-CN" altLang="en-US" sz="2400" b="1" dirty="0" smtClean="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3" name="TextBox 1"/>
          <p:cNvSpPr txBox="1"/>
          <p:nvPr/>
        </p:nvSpPr>
        <p:spPr>
          <a:xfrm>
            <a:off x="399733" y="694055"/>
            <a:ext cx="11553825" cy="2861310"/>
          </a:xfrm>
          <a:prstGeom prst="rect">
            <a:avLst/>
          </a:prstGeom>
          <a:noFill/>
          <a:ln w="12700" cap="flat" cmpd="sng">
            <a:solidFill>
              <a:schemeClr val="tx1"/>
            </a:solidFill>
            <a:prstDash val="sysDot"/>
            <a:round/>
            <a:headEnd type="none" w="med" len="med"/>
            <a:tailEnd type="none" w="med" len="med"/>
          </a:ln>
        </p:spPr>
        <p:txBody>
          <a:bodyPr wrap="square" lIns="43193" rIns="43193" anchor="t" anchorCtr="0">
            <a:spAutoFit/>
          </a:bodyPr>
          <a:lstStyle/>
          <a:p>
            <a:pPr fontAlgn="auto">
              <a:lnSpc>
                <a:spcPct val="150000"/>
              </a:lnSpc>
            </a:pPr>
            <a:r>
              <a:rPr sz="2400" b="1" dirty="0">
                <a:solidFill>
                  <a:srgbClr val="FF0000"/>
                </a:solidFill>
                <a:latin typeface="黑体" panose="02010609060101010101" charset="-122"/>
                <a:ea typeface="黑体" panose="02010609060101010101" charset="-122"/>
              </a:rPr>
              <a:t>（2020.1·浙江高考·5）</a:t>
            </a:r>
            <a:r>
              <a:rPr sz="2400" b="1" dirty="0">
                <a:latin typeface="黑体" panose="02010609060101010101" charset="-122"/>
                <a:ea typeface="黑体" panose="02010609060101010101" charset="-122"/>
              </a:rPr>
              <a:t>有学者认为：“在建筑和城市规划上，两宋时期更为开放的城市设计导致了全天候的生活方式的出现。而这相应地促进了本地市场和全国商业的发展”。这种“更为开放”“全天候”的城市景象表现在</a:t>
            </a:r>
            <a:endParaRPr sz="2400" b="1" dirty="0">
              <a:latin typeface="黑体" panose="02010609060101010101" charset="-122"/>
              <a:ea typeface="黑体" panose="02010609060101010101" charset="-122"/>
            </a:endParaRPr>
          </a:p>
          <a:p>
            <a:pPr fontAlgn="auto">
              <a:lnSpc>
                <a:spcPct val="150000"/>
              </a:lnSpc>
            </a:pP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A．夜市经营实现常态化             B．“市”突破了时间和空间上的限制</a:t>
            </a:r>
            <a:endParaRPr sz="2400" b="1" dirty="0">
              <a:solidFill>
                <a:srgbClr val="1D41D5"/>
              </a:solidFill>
              <a:latin typeface="黑体" panose="02010609060101010101" charset="-122"/>
              <a:ea typeface="黑体" panose="02010609060101010101" charset="-122"/>
            </a:endParaRPr>
          </a:p>
          <a:p>
            <a:pPr fontAlgn="auto">
              <a:lnSpc>
                <a:spcPct val="150000"/>
              </a:lnSpc>
            </a:pPr>
            <a:r>
              <a:rPr lang="en-US" sz="2400" b="1" dirty="0">
                <a:solidFill>
                  <a:srgbClr val="1D41D5"/>
                </a:solidFill>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C．商业活动不再受到官吏的监管     D．原有“市”的管理足以适应新的经济形势</a:t>
            </a:r>
            <a:endParaRPr sz="2400" b="1" dirty="0">
              <a:solidFill>
                <a:srgbClr val="1D41D5"/>
              </a:solidFill>
              <a:latin typeface="黑体" panose="02010609060101010101" charset="-122"/>
              <a:ea typeface="黑体" panose="02010609060101010101" charset="-122"/>
            </a:endParaRPr>
          </a:p>
        </p:txBody>
      </p:sp>
      <p:sp>
        <p:nvSpPr>
          <p:cNvPr id="5" name="矩形 50178"/>
          <p:cNvSpPr>
            <a:spLocks noTextEdit="1"/>
          </p:cNvSpPr>
          <p:nvPr/>
        </p:nvSpPr>
        <p:spPr>
          <a:xfrm>
            <a:off x="10956925" y="1788795"/>
            <a:ext cx="929640" cy="1069975"/>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lstStyle/>
          <a:p>
            <a:pPr algn="ctr"/>
            <a:r>
              <a:rPr lang="en-US" altLang="zh-CN" sz="432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rPr>
              <a:t>B</a:t>
            </a:r>
            <a:endParaRPr lang="en-US" altLang="zh-CN" sz="432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4902" y="17644"/>
            <a:ext cx="1718676" cy="460375"/>
          </a:xfrm>
          <a:prstGeom prst="rect">
            <a:avLst/>
          </a:prstGeom>
          <a:solidFill>
            <a:srgbClr val="FFFF00"/>
          </a:solidFill>
        </p:spPr>
        <p:txBody>
          <a:bodyPr wrap="square" rtlCol="0">
            <a:spAutoFit/>
          </a:bodyPr>
          <a:lstStyle/>
          <a:p>
            <a:pPr algn="ctr">
              <a:buClrTx/>
              <a:buSzTx/>
              <a:buFontTx/>
            </a:pPr>
            <a:r>
              <a:rPr lang="zh-CN" altLang="en-US" sz="2400" b="1" smtClean="0">
                <a:latin typeface="黑体" panose="02010609060101010101" charset="-122"/>
                <a:ea typeface="黑体" panose="02010609060101010101" charset="-122"/>
                <a:cs typeface="黑体" panose="02010609060101010101" charset="-122"/>
              </a:rPr>
              <a:t>链接高考</a:t>
            </a:r>
            <a:endParaRPr lang="zh-CN" altLang="en-US" sz="2400" b="1" dirty="0" smtClean="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3" name="TextBox 1"/>
          <p:cNvSpPr txBox="1"/>
          <p:nvPr/>
        </p:nvSpPr>
        <p:spPr>
          <a:xfrm>
            <a:off x="257810" y="499745"/>
            <a:ext cx="11696065" cy="3969385"/>
          </a:xfrm>
          <a:prstGeom prst="rect">
            <a:avLst/>
          </a:prstGeom>
          <a:noFill/>
          <a:ln w="12700" cap="flat" cmpd="sng">
            <a:solidFill>
              <a:schemeClr val="tx1"/>
            </a:solidFill>
            <a:prstDash val="sysDot"/>
            <a:round/>
            <a:headEnd type="none" w="med" len="med"/>
            <a:tailEnd type="none" w="med" len="med"/>
          </a:ln>
        </p:spPr>
        <p:txBody>
          <a:bodyPr wrap="square" lIns="43193" rIns="43193" anchor="t" anchorCtr="0">
            <a:spAutoFit/>
          </a:bodyPr>
          <a:lstStyle/>
          <a:p>
            <a:pPr fontAlgn="auto">
              <a:lnSpc>
                <a:spcPct val="150000"/>
              </a:lnSpc>
            </a:pPr>
            <a:r>
              <a:rPr sz="2400" b="1" dirty="0">
                <a:solidFill>
                  <a:srgbClr val="FF0000"/>
                </a:solidFill>
                <a:latin typeface="黑体" panose="02010609060101010101" charset="-122"/>
                <a:ea typeface="黑体" panose="02010609060101010101" charset="-122"/>
              </a:rPr>
              <a:t>（2020.7·浙江高考·6）</a:t>
            </a:r>
            <a:r>
              <a:rPr sz="2400" b="1" dirty="0">
                <a:latin typeface="黑体" panose="02010609060101010101" charset="-122"/>
                <a:ea typeface="黑体" panose="02010609060101010101" charset="-122"/>
              </a:rPr>
              <a:t>南宋有学者记述：“午至鄂渚，泊鹦鹉洲前南市堤下。南市在城外，沿江数万家，廛闬（街道里巷）甚盛，列肆如栉，酒垆楼栏尤壮丽，外郡未见其比。盖川、广、荆、襄、淮、浙贸迁之会，货物之至者，无不售，且不问多少，一日可尽，其盛壮如此。”这反映了“南市”在当时</a:t>
            </a:r>
            <a:endParaRPr sz="2400" b="1" dirty="0">
              <a:latin typeface="黑体" panose="02010609060101010101" charset="-122"/>
              <a:ea typeface="黑体" panose="02010609060101010101" charset="-122"/>
            </a:endParaRPr>
          </a:p>
          <a:p>
            <a:pPr fontAlgn="auto">
              <a:lnSpc>
                <a:spcPct val="150000"/>
              </a:lnSpc>
            </a:pPr>
            <a:r>
              <a:rPr sz="2400" b="1" dirty="0">
                <a:latin typeface="黑体" panose="02010609060101010101" charset="-122"/>
                <a:ea typeface="黑体" panose="02010609060101010101" charset="-122"/>
              </a:rPr>
              <a:t>   </a:t>
            </a:r>
            <a:r>
              <a:rPr sz="2400" b="1" dirty="0">
                <a:solidFill>
                  <a:srgbClr val="1D41D5"/>
                </a:solidFill>
                <a:latin typeface="黑体" panose="02010609060101010101" charset="-122"/>
                <a:ea typeface="黑体" panose="02010609060101010101" charset="-122"/>
              </a:rPr>
              <a:t> ①突破了政府在空间上的限制            ②已成为独立的商业都会</a:t>
            </a:r>
            <a:endParaRPr sz="2400" b="1" dirty="0">
              <a:solidFill>
                <a:srgbClr val="1D41D5"/>
              </a:solidFill>
              <a:latin typeface="黑体" panose="02010609060101010101" charset="-122"/>
              <a:ea typeface="黑体" panose="02010609060101010101" charset="-122"/>
            </a:endParaRPr>
          </a:p>
          <a:p>
            <a:pPr fontAlgn="auto">
              <a:lnSpc>
                <a:spcPct val="150000"/>
              </a:lnSpc>
            </a:pPr>
            <a:r>
              <a:rPr sz="2400" b="1" dirty="0">
                <a:solidFill>
                  <a:srgbClr val="1D41D5"/>
                </a:solidFill>
                <a:latin typeface="黑体" panose="02010609060101010101" charset="-122"/>
                <a:ea typeface="黑体" panose="02010609060101010101" charset="-122"/>
              </a:rPr>
              <a:t>    ③具有比较完备的饮食服务设施          ④贸易通宵达旦，往来不绝</a:t>
            </a:r>
            <a:endParaRPr sz="2400" b="1" dirty="0">
              <a:solidFill>
                <a:srgbClr val="1D41D5"/>
              </a:solidFill>
              <a:latin typeface="黑体" panose="02010609060101010101" charset="-122"/>
              <a:ea typeface="黑体" panose="02010609060101010101" charset="-122"/>
            </a:endParaRPr>
          </a:p>
          <a:p>
            <a:pPr fontAlgn="auto">
              <a:lnSpc>
                <a:spcPct val="150000"/>
              </a:lnSpc>
            </a:pPr>
            <a:r>
              <a:rPr lang="en-US" sz="2400" b="1" dirty="0">
                <a:latin typeface="黑体" panose="02010609060101010101" charset="-122"/>
                <a:ea typeface="黑体" panose="02010609060101010101" charset="-122"/>
              </a:rPr>
              <a:t>  </a:t>
            </a:r>
            <a:r>
              <a:rPr sz="2400" b="1" dirty="0">
                <a:latin typeface="黑体" panose="02010609060101010101" charset="-122"/>
                <a:ea typeface="黑体" panose="02010609060101010101" charset="-122"/>
              </a:rPr>
              <a:t>A．①②            B．①③            C．②③            D．③④</a:t>
            </a:r>
            <a:endParaRPr sz="2400" b="1" dirty="0">
              <a:latin typeface="黑体" panose="02010609060101010101" charset="-122"/>
              <a:ea typeface="黑体" panose="02010609060101010101" charset="-122"/>
            </a:endParaRPr>
          </a:p>
        </p:txBody>
      </p:sp>
      <p:sp>
        <p:nvSpPr>
          <p:cNvPr id="5" name="矩形 50178"/>
          <p:cNvSpPr>
            <a:spLocks noTextEdit="1"/>
          </p:cNvSpPr>
          <p:nvPr/>
        </p:nvSpPr>
        <p:spPr>
          <a:xfrm>
            <a:off x="10923905" y="2585720"/>
            <a:ext cx="929640" cy="1069975"/>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lstStyle/>
          <a:p>
            <a:pPr algn="ctr"/>
            <a:r>
              <a:rPr lang="en-US" altLang="zh-CN" sz="432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rPr>
              <a:t>B</a:t>
            </a:r>
            <a:endParaRPr lang="en-US" altLang="zh-CN" sz="4320">
              <a:gradFill rotWithShape="1">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
        <p:nvSpPr>
          <p:cNvPr id="2" name="文本框 1"/>
          <p:cNvSpPr txBox="1"/>
          <p:nvPr/>
        </p:nvSpPr>
        <p:spPr>
          <a:xfrm>
            <a:off x="383540" y="4581525"/>
            <a:ext cx="11569700" cy="2245360"/>
          </a:xfrm>
          <a:prstGeom prst="rect">
            <a:avLst/>
          </a:prstGeom>
          <a:noFill/>
        </p:spPr>
        <p:txBody>
          <a:bodyPr wrap="square" rtlCol="0" anchor="t">
            <a:spAutoFit/>
          </a:bodyPr>
          <a:lstStyle/>
          <a:p>
            <a:pPr fontAlgn="auto">
              <a:lnSpc>
                <a:spcPct val="100000"/>
              </a:lnSpc>
            </a:pPr>
            <a:r>
              <a:rPr sz="2000" b="1" dirty="0">
                <a:solidFill>
                  <a:srgbClr val="FF0000"/>
                </a:solidFill>
                <a:latin typeface="黑体" panose="02010609060101010101" charset="-122"/>
                <a:ea typeface="黑体" panose="02010609060101010101" charset="-122"/>
                <a:sym typeface="+mn-ea"/>
              </a:rPr>
              <a:t>【解析】 </a:t>
            </a:r>
            <a:r>
              <a:rPr lang="en-US" sz="2000" b="1" dirty="0">
                <a:solidFill>
                  <a:srgbClr val="FF0000"/>
                </a:solidFill>
                <a:latin typeface="黑体" panose="02010609060101010101" charset="-122"/>
                <a:ea typeface="黑体" panose="02010609060101010101" charset="-122"/>
                <a:sym typeface="+mn-ea"/>
              </a:rPr>
              <a:t> </a:t>
            </a:r>
            <a:r>
              <a:rPr lang="zh-CN" altLang="en-US" sz="2000" b="1" dirty="0">
                <a:solidFill>
                  <a:srgbClr val="1D41D5"/>
                </a:solidFill>
                <a:latin typeface="黑体" panose="02010609060101010101" charset="-122"/>
                <a:ea typeface="黑体" panose="02010609060101010101" charset="-122"/>
                <a:sym typeface="+mn-ea"/>
              </a:rPr>
              <a:t>由</a:t>
            </a:r>
            <a:r>
              <a:rPr sz="2000" b="1" dirty="0">
                <a:solidFill>
                  <a:srgbClr val="1D41D5"/>
                </a:solidFill>
                <a:latin typeface="黑体" panose="02010609060101010101" charset="-122"/>
                <a:ea typeface="黑体" panose="02010609060101010101" charset="-122"/>
                <a:sym typeface="+mn-ea"/>
              </a:rPr>
              <a:t>材料“南市在城外，沿江数万家，廛闬（街道里巷）甚盛”可知，“南市”突破了政府在空间上的限制，故①正确；</a:t>
            </a:r>
            <a:endParaRPr sz="2000" b="1" dirty="0">
              <a:latin typeface="黑体" panose="02010609060101010101" charset="-122"/>
              <a:ea typeface="黑体" panose="02010609060101010101" charset="-122"/>
            </a:endParaRPr>
          </a:p>
          <a:p>
            <a:pPr fontAlgn="auto">
              <a:lnSpc>
                <a:spcPct val="100000"/>
              </a:lnSpc>
            </a:pPr>
            <a:r>
              <a:rPr lang="en-US" altLang="zh-CN" sz="2000" b="1" dirty="0">
                <a:latin typeface="黑体" panose="02010609060101010101" charset="-122"/>
                <a:ea typeface="黑体" panose="02010609060101010101" charset="-122"/>
                <a:sym typeface="+mn-ea"/>
              </a:rPr>
              <a:t>    </a:t>
            </a:r>
            <a:r>
              <a:rPr lang="zh-CN" sz="2000" b="1" dirty="0">
                <a:latin typeface="黑体" panose="02010609060101010101" charset="-122"/>
                <a:ea typeface="黑体" panose="02010609060101010101" charset="-122"/>
                <a:sym typeface="+mn-ea"/>
              </a:rPr>
              <a:t>由</a:t>
            </a:r>
            <a:r>
              <a:rPr sz="2000" b="1" dirty="0">
                <a:latin typeface="黑体" panose="02010609060101010101" charset="-122"/>
                <a:ea typeface="黑体" panose="02010609060101010101" charset="-122"/>
                <a:sym typeface="+mn-ea"/>
              </a:rPr>
              <a:t>材料“午至鄂渚，泊鹦鹉洲前南市堤下。南市在城外”可知，南市是城市的外延，并未成为独立的商业都会，故②错误；</a:t>
            </a:r>
            <a:endParaRPr sz="2000" b="1" dirty="0">
              <a:latin typeface="黑体" panose="02010609060101010101" charset="-122"/>
              <a:ea typeface="黑体" panose="02010609060101010101" charset="-122"/>
            </a:endParaRPr>
          </a:p>
          <a:p>
            <a:pPr fontAlgn="auto">
              <a:lnSpc>
                <a:spcPct val="100000"/>
              </a:lnSpc>
            </a:pPr>
            <a:r>
              <a:rPr lang="en-US" altLang="zh-CN" sz="2000" b="1" dirty="0">
                <a:latin typeface="黑体" panose="02010609060101010101" charset="-122"/>
                <a:ea typeface="黑体" panose="02010609060101010101" charset="-122"/>
                <a:sym typeface="+mn-ea"/>
              </a:rPr>
              <a:t> </a:t>
            </a:r>
            <a:r>
              <a:rPr lang="en-US" altLang="zh-CN" sz="2000" b="1" dirty="0">
                <a:solidFill>
                  <a:srgbClr val="1D41D5"/>
                </a:solidFill>
                <a:latin typeface="黑体" panose="02010609060101010101" charset="-122"/>
                <a:ea typeface="黑体" panose="02010609060101010101" charset="-122"/>
                <a:sym typeface="+mn-ea"/>
              </a:rPr>
              <a:t>   </a:t>
            </a:r>
            <a:r>
              <a:rPr lang="zh-CN" sz="2000" b="1" dirty="0">
                <a:solidFill>
                  <a:srgbClr val="1D41D5"/>
                </a:solidFill>
                <a:latin typeface="黑体" panose="02010609060101010101" charset="-122"/>
                <a:ea typeface="黑体" panose="02010609060101010101" charset="-122"/>
                <a:sym typeface="+mn-ea"/>
              </a:rPr>
              <a:t>由</a:t>
            </a:r>
            <a:r>
              <a:rPr sz="2000" b="1" dirty="0">
                <a:solidFill>
                  <a:srgbClr val="1D41D5"/>
                </a:solidFill>
                <a:latin typeface="黑体" panose="02010609060101010101" charset="-122"/>
                <a:ea typeface="黑体" panose="02010609060101010101" charset="-122"/>
                <a:sym typeface="+mn-ea"/>
              </a:rPr>
              <a:t>材料“列肆如栉，酒垆楼栏尤壮丽”可知，饮食服务设施比较完备，故③正确；</a:t>
            </a:r>
            <a:endParaRPr sz="2000" b="1" dirty="0">
              <a:latin typeface="黑体" panose="02010609060101010101" charset="-122"/>
              <a:ea typeface="黑体" panose="02010609060101010101" charset="-122"/>
            </a:endParaRPr>
          </a:p>
          <a:p>
            <a:pPr fontAlgn="auto">
              <a:lnSpc>
                <a:spcPct val="100000"/>
              </a:lnSpc>
            </a:pPr>
            <a:r>
              <a:rPr lang="en-US" altLang="zh-CN" sz="2000" b="1" dirty="0">
                <a:latin typeface="黑体" panose="02010609060101010101" charset="-122"/>
                <a:ea typeface="黑体" panose="02010609060101010101" charset="-122"/>
                <a:sym typeface="+mn-ea"/>
              </a:rPr>
              <a:t>    </a:t>
            </a:r>
            <a:r>
              <a:rPr lang="zh-CN" sz="2000" b="1" dirty="0">
                <a:latin typeface="黑体" panose="02010609060101010101" charset="-122"/>
                <a:ea typeface="黑体" panose="02010609060101010101" charset="-122"/>
                <a:sym typeface="+mn-ea"/>
              </a:rPr>
              <a:t>由</a:t>
            </a:r>
            <a:r>
              <a:rPr sz="2000" b="1" dirty="0">
                <a:latin typeface="黑体" panose="02010609060101010101" charset="-122"/>
                <a:ea typeface="黑体" panose="02010609060101010101" charset="-122"/>
                <a:sym typeface="+mn-ea"/>
              </a:rPr>
              <a:t>材料“货物之至者，无不售，且不问多少，一日可尽”可知，外地来此贸易的货物能在一日之内售罄，而非指贸易活动的时间，故④错误，选择B项符合题意。</a:t>
            </a:r>
            <a:endParaRPr lang="zh-CN" altLang="en-US" sz="2000" b="1" dirty="0">
              <a:latin typeface="黑体" panose="02010609060101010101" charset="-122"/>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08225" y="751205"/>
            <a:ext cx="7380605" cy="645160"/>
          </a:xfrm>
          <a:prstGeom prst="rect">
            <a:avLst/>
          </a:prstGeom>
          <a:noFill/>
        </p:spPr>
        <p:txBody>
          <a:bodyPr wrap="square" rtlCol="0">
            <a:spAutoFit/>
          </a:bodyPr>
          <a:lstStyle/>
          <a:p>
            <a:r>
              <a:rPr lang="zh-CN" altLang="en-US" sz="36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第</a:t>
            </a:r>
            <a:r>
              <a:rPr lang="en-US" altLang="zh-CN" sz="36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10</a:t>
            </a:r>
            <a:r>
              <a:rPr lang="zh-CN" altLang="en-US" sz="36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课</a:t>
            </a:r>
            <a:r>
              <a:rPr lang="en-US" altLang="zh-CN" sz="36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  </a:t>
            </a:r>
            <a:r>
              <a:rPr lang="zh-CN" altLang="en-US" sz="36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古代的村落、集镇和城市</a:t>
            </a:r>
            <a:endParaRPr lang="zh-CN" altLang="en-US" sz="36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2193290" y="4953635"/>
            <a:ext cx="7981950" cy="1420495"/>
          </a:xfrm>
          <a:prstGeom prst="rect">
            <a:avLst/>
          </a:prstGeom>
          <a:noFill/>
          <a:ln w="12700" cmpd="sng">
            <a:solidFill>
              <a:schemeClr val="tx1"/>
            </a:solidFill>
            <a:prstDash val="sysDot"/>
          </a:ln>
        </p:spPr>
        <p:txBody>
          <a:bodyPr wrap="square" rtlCol="0" anchor="t">
            <a:spAutoFit/>
          </a:bodyPr>
          <a:lstStyle/>
          <a:p>
            <a:pPr>
              <a:lnSpc>
                <a:spcPct val="120000"/>
              </a:lnSpc>
            </a:pPr>
            <a:r>
              <a:rPr sz="2400" b="1">
                <a:solidFill>
                  <a:srgbClr val="FF0000"/>
                </a:solidFill>
                <a:latin typeface="楷体" panose="02010609060101010101" charset="-122"/>
                <a:ea typeface="楷体" panose="02010609060101010101" charset="-122"/>
                <a:cs typeface="微软雅黑" panose="020B0503020204020204" charset="-122"/>
                <a:sym typeface="+mn-ea"/>
              </a:rPr>
              <a:t>课程标准</a:t>
            </a:r>
            <a:r>
              <a:rPr lang="zh-CN" altLang="en-US" sz="2400" b="1">
                <a:solidFill>
                  <a:srgbClr val="FF0000"/>
                </a:solidFill>
                <a:latin typeface="楷体" panose="02010609060101010101" charset="-122"/>
                <a:ea typeface="楷体" panose="02010609060101010101" charset="-122"/>
                <a:cs typeface="楷体" panose="02010609060101010101" charset="-122"/>
              </a:rPr>
              <a:t>：</a:t>
            </a:r>
            <a:endParaRPr lang="zh-CN" altLang="en-US" sz="2400" b="1">
              <a:solidFill>
                <a:srgbClr val="FF0000"/>
              </a:solidFill>
              <a:latin typeface="楷体" panose="02010609060101010101" charset="-122"/>
              <a:ea typeface="楷体" panose="02010609060101010101" charset="-122"/>
              <a:cs typeface="楷体" panose="02010609060101010101" charset="-122"/>
            </a:endParaRPr>
          </a:p>
          <a:p>
            <a:pPr algn="l">
              <a:lnSpc>
                <a:spcPct val="120000"/>
              </a:lnSpc>
              <a:buClrTx/>
              <a:buSzTx/>
              <a:buFontTx/>
            </a:pPr>
            <a:r>
              <a:rPr lang="zh-CN" altLang="en-US" sz="2400" b="1">
                <a:solidFill>
                  <a:srgbClr val="1D41D5"/>
                </a:solidFill>
                <a:latin typeface="楷体" panose="02010609060101010101" charset="-122"/>
                <a:ea typeface="楷体" panose="02010609060101010101" charset="-122"/>
                <a:cs typeface="楷体" panose="02010609060101010101" charset="-122"/>
                <a:sym typeface="+mn-ea"/>
              </a:rPr>
              <a:t>了解人类居住条件的变迁及各地民居的差异及其特征</a:t>
            </a:r>
            <a:endParaRPr lang="zh-CN" altLang="en-US" sz="2400" b="1">
              <a:solidFill>
                <a:srgbClr val="1D41D5"/>
              </a:solidFill>
              <a:latin typeface="楷体" panose="02010609060101010101" charset="-122"/>
              <a:ea typeface="楷体" panose="02010609060101010101" charset="-122"/>
              <a:cs typeface="楷体" panose="02010609060101010101" charset="-122"/>
              <a:sym typeface="+mn-ea"/>
            </a:endParaRPr>
          </a:p>
          <a:p>
            <a:pPr algn="l">
              <a:lnSpc>
                <a:spcPct val="120000"/>
              </a:lnSpc>
              <a:buClrTx/>
              <a:buSzTx/>
              <a:buFontTx/>
            </a:pPr>
            <a:r>
              <a:rPr lang="zh-CN" altLang="en-US" sz="2400" b="1">
                <a:solidFill>
                  <a:srgbClr val="1D41D5"/>
                </a:solidFill>
                <a:latin typeface="楷体" panose="02010609060101010101" charset="-122"/>
                <a:ea typeface="楷体" panose="02010609060101010101" charset="-122"/>
                <a:cs typeface="楷体" panose="02010609060101010101" charset="-122"/>
                <a:sym typeface="+mn-ea"/>
              </a:rPr>
              <a:t>了解古代村落、集镇和城市形成的原因及影响</a:t>
            </a:r>
            <a:endParaRPr lang="zh-CN" altLang="en-US" sz="2400" b="1">
              <a:solidFill>
                <a:srgbClr val="1D41D5"/>
              </a:solidFill>
              <a:latin typeface="楷体" panose="02010609060101010101" charset="-122"/>
              <a:ea typeface="楷体" panose="02010609060101010101" charset="-122"/>
              <a:cs typeface="楷体" panose="02010609060101010101" charset="-122"/>
            </a:endParaRPr>
          </a:p>
        </p:txBody>
      </p:sp>
      <p:grpSp>
        <p:nvGrpSpPr>
          <p:cNvPr id="3" name="组合 2"/>
          <p:cNvGrpSpPr/>
          <p:nvPr/>
        </p:nvGrpSpPr>
        <p:grpSpPr>
          <a:xfrm>
            <a:off x="1481455" y="1647825"/>
            <a:ext cx="9067165" cy="3239135"/>
            <a:chOff x="3405" y="2947"/>
            <a:chExt cx="14279" cy="5101"/>
          </a:xfrm>
        </p:grpSpPr>
        <p:pic>
          <p:nvPicPr>
            <p:cNvPr id="7" name="图片 6"/>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16598" r="16526"/>
            <a:stretch>
              <a:fillRect/>
            </a:stretch>
          </p:blipFill>
          <p:spPr>
            <a:xfrm>
              <a:off x="3405" y="2971"/>
              <a:ext cx="4067" cy="4450"/>
            </a:xfrm>
            <a:prstGeom prst="rect">
              <a:avLst/>
            </a:prstGeom>
            <a:effectLst>
              <a:softEdge rad="279400"/>
            </a:effectLst>
          </p:spPr>
        </p:pic>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891" y="2991"/>
              <a:ext cx="4619" cy="4451"/>
            </a:xfrm>
            <a:prstGeom prst="rect">
              <a:avLst/>
            </a:prstGeom>
            <a:effectLst>
              <a:softEdge rad="254000"/>
            </a:effectLst>
          </p:spPr>
        </p:pic>
        <p:pic>
          <p:nvPicPr>
            <p:cNvPr id="9" name="图片 8"/>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2929" y="2947"/>
              <a:ext cx="4755" cy="4382"/>
            </a:xfrm>
            <a:prstGeom prst="rect">
              <a:avLst/>
            </a:prstGeom>
            <a:effectLst>
              <a:softEdge rad="228600"/>
            </a:effectLst>
          </p:spPr>
        </p:pic>
        <p:sp>
          <p:nvSpPr>
            <p:cNvPr id="11" name="矩形 10"/>
            <p:cNvSpPr/>
            <p:nvPr/>
          </p:nvSpPr>
          <p:spPr>
            <a:xfrm>
              <a:off x="4672" y="7032"/>
              <a:ext cx="1761" cy="101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楷体" panose="02010609060101010101" charset="-122"/>
                  <a:ea typeface="楷体" panose="02010609060101010101" charset="-122"/>
                  <a:cs typeface="+mn-cs"/>
                </a:rPr>
                <a:t>村落</a:t>
              </a:r>
              <a:endParaRPr kumimoji="0" lang="zh-CN" altLang="en-US" sz="2400" b="1" i="0" u="none" strike="noStrike" kern="1200" cap="none" spc="0" normalizeH="0" baseline="0" noProof="0" dirty="0">
                <a:ln>
                  <a:noFill/>
                </a:ln>
                <a:effectLst/>
                <a:uLnTx/>
                <a:uFillTx/>
                <a:latin typeface="楷体" panose="02010609060101010101" charset="-122"/>
                <a:ea typeface="楷体" panose="02010609060101010101" charset="-122"/>
                <a:cs typeface="+mn-cs"/>
              </a:endParaRPr>
            </a:p>
          </p:txBody>
        </p:sp>
        <p:sp>
          <p:nvSpPr>
            <p:cNvPr id="12" name="矩形 11"/>
            <p:cNvSpPr/>
            <p:nvPr/>
          </p:nvSpPr>
          <p:spPr>
            <a:xfrm>
              <a:off x="9553" y="7029"/>
              <a:ext cx="1761" cy="101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2400" b="1" dirty="0">
                  <a:latin typeface="楷体" panose="02010609060101010101" charset="-122"/>
                  <a:ea typeface="楷体" panose="02010609060101010101" charset="-122"/>
                </a:rPr>
                <a:t>集</a:t>
              </a:r>
              <a:r>
                <a:rPr kumimoji="0" lang="zh-CN" altLang="en-US" sz="2400" b="1" i="0" u="none" strike="noStrike" kern="1200" cap="none" spc="0" normalizeH="0" baseline="0" noProof="0" dirty="0">
                  <a:ln>
                    <a:noFill/>
                  </a:ln>
                  <a:effectLst/>
                  <a:uLnTx/>
                  <a:uFillTx/>
                  <a:latin typeface="楷体" panose="02010609060101010101" charset="-122"/>
                  <a:ea typeface="楷体" panose="02010609060101010101" charset="-122"/>
                  <a:cs typeface="+mn-cs"/>
                </a:rPr>
                <a:t>镇</a:t>
              </a:r>
              <a:endParaRPr kumimoji="0" lang="zh-CN" altLang="en-US" sz="2400" b="1" i="0" u="none" strike="noStrike" kern="1200" cap="none" spc="0" normalizeH="0" baseline="0" noProof="0" dirty="0">
                <a:ln>
                  <a:noFill/>
                </a:ln>
                <a:effectLst/>
                <a:uLnTx/>
                <a:uFillTx/>
                <a:latin typeface="楷体" panose="02010609060101010101" charset="-122"/>
                <a:ea typeface="楷体" panose="02010609060101010101" charset="-122"/>
                <a:cs typeface="+mn-cs"/>
              </a:endParaRPr>
            </a:p>
          </p:txBody>
        </p:sp>
        <p:sp>
          <p:nvSpPr>
            <p:cNvPr id="13" name="矩形 12"/>
            <p:cNvSpPr/>
            <p:nvPr/>
          </p:nvSpPr>
          <p:spPr>
            <a:xfrm>
              <a:off x="14570" y="7005"/>
              <a:ext cx="1761" cy="101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effectLst/>
                  <a:uLnTx/>
                  <a:uFillTx/>
                  <a:latin typeface="楷体" panose="02010609060101010101" charset="-122"/>
                  <a:ea typeface="楷体" panose="02010609060101010101" charset="-122"/>
                  <a:cs typeface="+mn-cs"/>
                </a:rPr>
                <a:t>城市</a:t>
              </a:r>
              <a:endParaRPr kumimoji="0" lang="zh-CN" altLang="en-US" sz="2400" b="1" i="0" u="none" strike="noStrike" kern="1200" cap="none" spc="0" normalizeH="0" baseline="0" noProof="0" dirty="0">
                <a:ln>
                  <a:noFill/>
                </a:ln>
                <a:effectLst/>
                <a:uLnTx/>
                <a:uFillTx/>
                <a:latin typeface="楷体" panose="02010609060101010101" charset="-122"/>
                <a:ea typeface="楷体" panose="02010609060101010101" charset="-122"/>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custDataLst>
              <p:tags r:id="rId1"/>
            </p:custDataLst>
          </p:nvPr>
        </p:nvSpPr>
        <p:spPr>
          <a:xfrm>
            <a:off x="358140" y="266065"/>
            <a:ext cx="6195060" cy="521970"/>
          </a:xfrm>
          <a:prstGeom prst="rect">
            <a:avLst/>
          </a:prstGeom>
          <a:noFill/>
        </p:spPr>
        <p:txBody>
          <a:bodyPr wrap="square" rtlCol="0">
            <a:spAutoFit/>
          </a:bodyPr>
          <a:lstStyle>
            <a:defPPr>
              <a:defRPr lang="zh-CN"/>
            </a:defPPr>
            <a:lvl1pPr>
              <a:spcAft>
                <a:spcPts val="600"/>
              </a:spcAft>
              <a:defRPr sz="2800" b="1">
                <a:latin typeface="华文新魏" panose="02010800040101010101" pitchFamily="2" charset="-122"/>
                <a:ea typeface="华文新魏" panose="02010800040101010101" pitchFamily="2" charset="-122"/>
              </a:defRPr>
            </a:lvl1pPr>
          </a:lstStyle>
          <a:p>
            <a:r>
              <a:rPr lang="zh-CN" altLang="en-US" dirty="0">
                <a:latin typeface="黑体" panose="02010609060101010101" charset="-122"/>
                <a:ea typeface="黑体" panose="02010609060101010101" charset="-122"/>
                <a:cs typeface="黑体" panose="02010609060101010101" charset="-122"/>
              </a:rPr>
              <a:t>一</a:t>
            </a:r>
            <a:r>
              <a:rPr lang="en-US" altLang="zh-CN" dirty="0">
                <a:latin typeface="黑体" panose="02010609060101010101" charset="-122"/>
                <a:ea typeface="黑体" panose="02010609060101010101" charset="-122"/>
                <a:cs typeface="黑体" panose="02010609060101010101" charset="-122"/>
              </a:rPr>
              <a:t>.</a:t>
            </a:r>
            <a:r>
              <a:rPr lang="zh-CN" altLang="en-US" dirty="0">
                <a:latin typeface="黑体" panose="02010609060101010101" charset="-122"/>
                <a:ea typeface="黑体" panose="02010609060101010101" charset="-122"/>
                <a:cs typeface="黑体" panose="02010609060101010101" charset="-122"/>
              </a:rPr>
              <a:t>人类居住形式和居住环境的演变</a:t>
            </a:r>
            <a:endParaRPr lang="zh-CN" altLang="en-US" dirty="0">
              <a:latin typeface="黑体" panose="02010609060101010101" charset="-122"/>
              <a:ea typeface="黑体" panose="02010609060101010101" charset="-122"/>
              <a:cs typeface="黑体" panose="02010609060101010101" charset="-122"/>
            </a:endParaRPr>
          </a:p>
        </p:txBody>
      </p:sp>
      <p:sp>
        <p:nvSpPr>
          <p:cNvPr id="4" name="文本框 2"/>
          <p:cNvSpPr txBox="1"/>
          <p:nvPr>
            <p:custDataLst>
              <p:tags r:id="rId2"/>
            </p:custDataLst>
          </p:nvPr>
        </p:nvSpPr>
        <p:spPr>
          <a:xfrm>
            <a:off x="7005955" y="91440"/>
            <a:ext cx="4999990" cy="829945"/>
          </a:xfrm>
          <a:prstGeom prst="rect">
            <a:avLst/>
          </a:prstGeom>
          <a:noFill/>
          <a:ln w="12700" cmpd="sng">
            <a:solidFill>
              <a:schemeClr val="tx1"/>
            </a:solidFill>
            <a:prstDash val="sysDot"/>
          </a:ln>
        </p:spPr>
        <p:txBody>
          <a:bodyPr wrap="square" rtlCol="0">
            <a:spAutoFit/>
          </a:bodyPr>
          <a:lstStyle/>
          <a:p>
            <a:r>
              <a:rPr lang="zh-CN" altLang="en-US" sz="2400" b="1" dirty="0">
                <a:solidFill>
                  <a:srgbClr val="0000CC"/>
                </a:solidFill>
                <a:highlight>
                  <a:srgbClr val="FFFF00"/>
                </a:highlight>
                <a:latin typeface="楷体" panose="02010609060101010101" charset="-122"/>
                <a:ea typeface="楷体" panose="02010609060101010101" charset="-122"/>
              </a:rPr>
              <a:t>自主学习：</a:t>
            </a:r>
            <a:r>
              <a:rPr lang="zh-CN" altLang="en-US" sz="2400" b="1" dirty="0">
                <a:highlight>
                  <a:srgbClr val="FFFF00"/>
                </a:highlight>
                <a:latin typeface="楷体" panose="02010609060101010101" charset="-122"/>
                <a:ea typeface="楷体" panose="02010609060101010101" charset="-122"/>
              </a:rPr>
              <a:t>阅读教材概括古代人类居住形式和居住环境的发展演变</a:t>
            </a:r>
            <a:endParaRPr lang="zh-CN" altLang="en-US" sz="2400" b="1" dirty="0">
              <a:latin typeface="楷体" panose="02010609060101010101" charset="-122"/>
              <a:ea typeface="楷体" panose="02010609060101010101" charset="-122"/>
            </a:endParaRPr>
          </a:p>
        </p:txBody>
      </p:sp>
      <p:sp>
        <p:nvSpPr>
          <p:cNvPr id="9" name="文本框 3"/>
          <p:cNvSpPr txBox="1"/>
          <p:nvPr>
            <p:custDataLst>
              <p:tags r:id="rId3"/>
            </p:custDataLst>
          </p:nvPr>
        </p:nvSpPr>
        <p:spPr>
          <a:xfrm>
            <a:off x="471416" y="3206388"/>
            <a:ext cx="2020570" cy="460375"/>
          </a:xfrm>
          <a:prstGeom prst="rect">
            <a:avLst/>
          </a:prstGeom>
          <a:noFill/>
        </p:spPr>
        <p:txBody>
          <a:bodyPr wrap="none" rtlCol="0">
            <a:spAutoFit/>
          </a:bodyPr>
          <a:lstStyle/>
          <a:p>
            <a:r>
              <a:rPr lang="en-US" altLang="zh-CN" sz="2400" b="1" dirty="0" smtClean="0">
                <a:solidFill>
                  <a:srgbClr val="FF0000"/>
                </a:solidFill>
                <a:latin typeface="黑体" panose="02010609060101010101" charset="-122"/>
                <a:ea typeface="黑体" panose="02010609060101010101" charset="-122"/>
                <a:cs typeface="黑体" panose="02010609060101010101" charset="-122"/>
              </a:rPr>
              <a:t>1.</a:t>
            </a:r>
            <a:r>
              <a:rPr lang="zh-CN" altLang="en-US" sz="2400" b="1" dirty="0" smtClean="0">
                <a:solidFill>
                  <a:srgbClr val="FF0000"/>
                </a:solidFill>
                <a:latin typeface="黑体" panose="02010609060101010101" charset="-122"/>
                <a:ea typeface="黑体" panose="02010609060101010101" charset="-122"/>
                <a:cs typeface="黑体" panose="02010609060101010101" charset="-122"/>
              </a:rPr>
              <a:t>村</a:t>
            </a:r>
            <a:r>
              <a:rPr lang="zh-CN" altLang="en-US" sz="2400" b="1" dirty="0">
                <a:solidFill>
                  <a:srgbClr val="FF0000"/>
                </a:solidFill>
                <a:latin typeface="黑体" panose="02010609060101010101" charset="-122"/>
                <a:ea typeface="黑体" panose="02010609060101010101" charset="-122"/>
                <a:cs typeface="黑体" panose="02010609060101010101" charset="-122"/>
              </a:rPr>
              <a:t>落的产生</a:t>
            </a:r>
            <a:endParaRPr lang="zh-CN" altLang="en-US" sz="2400" b="1" dirty="0">
              <a:solidFill>
                <a:srgbClr val="FF0000"/>
              </a:solidFill>
              <a:latin typeface="黑体" panose="02010609060101010101" charset="-122"/>
              <a:ea typeface="黑体" panose="02010609060101010101" charset="-122"/>
              <a:cs typeface="黑体" panose="02010609060101010101" charset="-122"/>
            </a:endParaRPr>
          </a:p>
        </p:txBody>
      </p:sp>
      <p:sp>
        <p:nvSpPr>
          <p:cNvPr id="10" name="文本框 6"/>
          <p:cNvSpPr txBox="1"/>
          <p:nvPr>
            <p:custDataLst>
              <p:tags r:id="rId4"/>
            </p:custDataLst>
          </p:nvPr>
        </p:nvSpPr>
        <p:spPr>
          <a:xfrm>
            <a:off x="432435" y="3715385"/>
            <a:ext cx="938530" cy="460375"/>
          </a:xfrm>
          <a:prstGeom prst="rect">
            <a:avLst/>
          </a:prstGeom>
          <a:noFill/>
        </p:spPr>
        <p:txBody>
          <a:bodyPr wrap="square">
            <a:spAutoFit/>
          </a:bodyPr>
          <a:lstStyle/>
          <a:p>
            <a:pPr algn="ctr"/>
            <a:r>
              <a:rPr lang="zh-CN" altLang="en-US" sz="2400" b="1" dirty="0">
                <a:solidFill>
                  <a:srgbClr val="0000CC"/>
                </a:solidFill>
                <a:latin typeface="黑体" panose="02010609060101010101" charset="-122"/>
                <a:ea typeface="黑体" panose="02010609060101010101" charset="-122"/>
              </a:rPr>
              <a:t>条件</a:t>
            </a:r>
            <a:endParaRPr lang="zh-CN" altLang="en-US" sz="2400" b="1" dirty="0">
              <a:solidFill>
                <a:srgbClr val="0000CC"/>
              </a:solidFill>
              <a:latin typeface="黑体" panose="02010609060101010101" charset="-122"/>
              <a:ea typeface="黑体" panose="02010609060101010101" charset="-122"/>
            </a:endParaRPr>
          </a:p>
        </p:txBody>
      </p:sp>
      <p:sp>
        <p:nvSpPr>
          <p:cNvPr id="11" name="文本框 10"/>
          <p:cNvSpPr txBox="1"/>
          <p:nvPr>
            <p:custDataLst>
              <p:tags r:id="rId5"/>
            </p:custDataLst>
          </p:nvPr>
        </p:nvSpPr>
        <p:spPr>
          <a:xfrm>
            <a:off x="422910" y="4794885"/>
            <a:ext cx="938530" cy="460375"/>
          </a:xfrm>
          <a:prstGeom prst="rect">
            <a:avLst/>
          </a:prstGeom>
          <a:noFill/>
        </p:spPr>
        <p:txBody>
          <a:bodyPr wrap="square">
            <a:spAutoFit/>
          </a:bodyPr>
          <a:lstStyle/>
          <a:p>
            <a:pPr algn="ctr"/>
            <a:r>
              <a:rPr lang="zh-CN" altLang="en-US" sz="2400" b="1" dirty="0">
                <a:solidFill>
                  <a:srgbClr val="0000CC"/>
                </a:solidFill>
                <a:latin typeface="黑体" panose="02010609060101010101" charset="-122"/>
                <a:ea typeface="黑体" panose="02010609060101010101" charset="-122"/>
              </a:rPr>
              <a:t>表现</a:t>
            </a:r>
            <a:endParaRPr lang="zh-CN" altLang="en-US" sz="2400" b="1" dirty="0">
              <a:solidFill>
                <a:srgbClr val="0000CC"/>
              </a:solidFill>
              <a:latin typeface="黑体" panose="02010609060101010101" charset="-122"/>
              <a:ea typeface="黑体" panose="02010609060101010101" charset="-122"/>
            </a:endParaRPr>
          </a:p>
        </p:txBody>
      </p:sp>
      <p:sp>
        <p:nvSpPr>
          <p:cNvPr id="12" name="文本框 12"/>
          <p:cNvSpPr txBox="1"/>
          <p:nvPr>
            <p:custDataLst>
              <p:tags r:id="rId6"/>
            </p:custDataLst>
          </p:nvPr>
        </p:nvSpPr>
        <p:spPr>
          <a:xfrm>
            <a:off x="393065" y="6141720"/>
            <a:ext cx="938530" cy="460375"/>
          </a:xfrm>
          <a:prstGeom prst="rect">
            <a:avLst/>
          </a:prstGeom>
          <a:noFill/>
        </p:spPr>
        <p:txBody>
          <a:bodyPr wrap="square">
            <a:spAutoFit/>
          </a:bodyPr>
          <a:lstStyle/>
          <a:p>
            <a:pPr algn="ctr"/>
            <a:r>
              <a:rPr lang="zh-CN" altLang="en-US" sz="2400" b="1" dirty="0">
                <a:solidFill>
                  <a:srgbClr val="0000CC"/>
                </a:solidFill>
                <a:latin typeface="黑体" panose="02010609060101010101" charset="-122"/>
                <a:ea typeface="黑体" panose="02010609060101010101" charset="-122"/>
              </a:rPr>
              <a:t>意义</a:t>
            </a:r>
            <a:endParaRPr lang="zh-CN" altLang="en-US" sz="2400" b="1" dirty="0">
              <a:solidFill>
                <a:srgbClr val="0000CC"/>
              </a:solidFill>
              <a:latin typeface="黑体" panose="02010609060101010101" charset="-122"/>
              <a:ea typeface="黑体" panose="02010609060101010101" charset="-122"/>
            </a:endParaRPr>
          </a:p>
        </p:txBody>
      </p:sp>
      <p:sp>
        <p:nvSpPr>
          <p:cNvPr id="13" name="文本框 17"/>
          <p:cNvSpPr txBox="1"/>
          <p:nvPr>
            <p:custDataLst>
              <p:tags r:id="rId7"/>
            </p:custDataLst>
          </p:nvPr>
        </p:nvSpPr>
        <p:spPr>
          <a:xfrm>
            <a:off x="1370330" y="3704590"/>
            <a:ext cx="5408930" cy="460375"/>
          </a:xfrm>
          <a:prstGeom prst="rect">
            <a:avLst/>
          </a:prstGeom>
          <a:noFill/>
          <a:ln w="12700" cmpd="sng">
            <a:solidFill>
              <a:schemeClr val="tx1"/>
            </a:solidFill>
            <a:prstDash val="sysDot"/>
          </a:ln>
        </p:spPr>
        <p:txBody>
          <a:bodyPr wrap="square" rtlCol="0">
            <a:spAutoFit/>
          </a:bodyPr>
          <a:lstStyle/>
          <a:p>
            <a:pPr algn="l">
              <a:buClrTx/>
              <a:buSzTx/>
              <a:buFontTx/>
            </a:pPr>
            <a:r>
              <a:rPr lang="zh-CN" altLang="en-US" sz="2400" b="1" dirty="0">
                <a:latin typeface="楷体" panose="02010609060101010101" charset="-122"/>
                <a:ea typeface="楷体" panose="02010609060101010101" charset="-122"/>
              </a:rPr>
              <a:t>原始农业出现，</a:t>
            </a:r>
            <a:r>
              <a:rPr lang="zh-CN" altLang="en-US" sz="2400" b="1" dirty="0">
                <a:latin typeface="楷体" panose="02010609060101010101" charset="-122"/>
                <a:ea typeface="楷体" panose="02010609060101010101" charset="-122"/>
                <a:sym typeface="+mn-ea"/>
              </a:rPr>
              <a:t>筑屋定居形成聚居点。</a:t>
            </a:r>
            <a:endParaRPr lang="zh-CN" altLang="en-US" sz="2400" b="1" dirty="0">
              <a:latin typeface="楷体" panose="02010609060101010101" charset="-122"/>
              <a:ea typeface="楷体" panose="02010609060101010101" charset="-122"/>
              <a:sym typeface="+mn-ea"/>
            </a:endParaRPr>
          </a:p>
        </p:txBody>
      </p:sp>
      <p:sp>
        <p:nvSpPr>
          <p:cNvPr id="15" name="文本框 19"/>
          <p:cNvSpPr txBox="1"/>
          <p:nvPr>
            <p:custDataLst>
              <p:tags r:id="rId8"/>
            </p:custDataLst>
          </p:nvPr>
        </p:nvSpPr>
        <p:spPr>
          <a:xfrm>
            <a:off x="1352550" y="4316095"/>
            <a:ext cx="6442710" cy="1568450"/>
          </a:xfrm>
          <a:prstGeom prst="rect">
            <a:avLst/>
          </a:prstGeom>
          <a:noFill/>
          <a:ln w="12700" cmpd="sng">
            <a:solidFill>
              <a:schemeClr val="tx1"/>
            </a:solidFill>
            <a:prstDash val="sysDot"/>
          </a:ln>
        </p:spPr>
        <p:txBody>
          <a:bodyPr wrap="square">
            <a:spAutoFit/>
          </a:bodyPr>
          <a:lstStyle/>
          <a:p>
            <a:r>
              <a:rPr lang="zh-CN" altLang="en-US" sz="2400" b="1">
                <a:solidFill>
                  <a:srgbClr val="FF0000"/>
                </a:solidFill>
                <a:latin typeface="楷体" panose="02010609060101010101" charset="-122"/>
                <a:ea typeface="楷体" panose="02010609060101010101" charset="-122"/>
                <a:cs typeface="仿宋" panose="02010609060101010101" pitchFamily="49" charset="-122"/>
                <a:sym typeface="+mn-ea"/>
              </a:rPr>
              <a:t>最早</a:t>
            </a:r>
            <a:r>
              <a:rPr lang="zh-CN" altLang="en-US" sz="2400" b="1">
                <a:latin typeface="楷体" panose="02010609060101010101" charset="-122"/>
                <a:ea typeface="楷体" panose="02010609060101010101" charset="-122"/>
                <a:cs typeface="仿宋" panose="02010609060101010101" pitchFamily="49" charset="-122"/>
                <a:sym typeface="+mn-ea"/>
              </a:rPr>
              <a:t>出现在两河流域</a:t>
            </a:r>
            <a:r>
              <a:rPr lang="zh-CN" altLang="en-US" sz="2400" b="1">
                <a:solidFill>
                  <a:srgbClr val="1D41D5"/>
                </a:solidFill>
                <a:latin typeface="楷体" panose="02010609060101010101" charset="-122"/>
                <a:ea typeface="楷体" panose="02010609060101010101" charset="-122"/>
                <a:cs typeface="仿宋" panose="02010609060101010101" pitchFamily="49" charset="-122"/>
                <a:sym typeface="+mn-ea"/>
              </a:rPr>
              <a:t>（耶莫遗址）</a:t>
            </a:r>
            <a:r>
              <a:rPr lang="zh-CN" altLang="en-US" sz="2400" b="1">
                <a:latin typeface="楷体" panose="02010609060101010101" charset="-122"/>
                <a:ea typeface="楷体" panose="02010609060101010101" charset="-122"/>
                <a:cs typeface="仿宋" panose="02010609060101010101" pitchFamily="49" charset="-122"/>
                <a:sym typeface="+mn-ea"/>
              </a:rPr>
              <a:t>；</a:t>
            </a:r>
            <a:endParaRPr lang="zh-CN" altLang="en-US" sz="2400" b="1">
              <a:latin typeface="楷体" panose="02010609060101010101" charset="-122"/>
              <a:ea typeface="楷体" panose="02010609060101010101" charset="-122"/>
              <a:cs typeface="仿宋" panose="02010609060101010101" pitchFamily="49" charset="-122"/>
            </a:endParaRPr>
          </a:p>
          <a:p>
            <a:r>
              <a:rPr lang="zh-CN" altLang="en-US" sz="2400" b="1" noProof="0">
                <a:ln>
                  <a:noFill/>
                </a:ln>
                <a:solidFill>
                  <a:schemeClr val="tx1"/>
                </a:solidFill>
                <a:effectLst/>
                <a:uLnTx/>
                <a:uFillTx/>
                <a:latin typeface="楷体" panose="02010609060101010101" charset="-122"/>
                <a:ea typeface="楷体" panose="02010609060101010101" charset="-122"/>
                <a:cs typeface="仿宋" panose="02010609060101010101" pitchFamily="49" charset="-122"/>
                <a:sym typeface="+mn-ea"/>
              </a:rPr>
              <a:t>埃及的尼罗河流域、印度的印度河和恒河流域、中国的黄河、长江和辽河流域等，也存在大量的原始村落遗址。</a:t>
            </a:r>
            <a:endParaRPr lang="zh-CN" altLang="en-US" sz="2400" b="1" noProof="0" dirty="0">
              <a:ln>
                <a:noFill/>
              </a:ln>
              <a:solidFill>
                <a:schemeClr val="tx1"/>
              </a:solidFill>
              <a:effectLst/>
              <a:uLnTx/>
              <a:uFillTx/>
              <a:latin typeface="楷体" panose="02010609060101010101" charset="-122"/>
              <a:ea typeface="楷体" panose="02010609060101010101" charset="-122"/>
              <a:cs typeface="仿宋" panose="02010609060101010101" pitchFamily="49" charset="-122"/>
              <a:sym typeface="+mn-ea"/>
            </a:endParaRPr>
          </a:p>
        </p:txBody>
      </p:sp>
      <p:sp>
        <p:nvSpPr>
          <p:cNvPr id="16" name="文本框 20"/>
          <p:cNvSpPr txBox="1"/>
          <p:nvPr>
            <p:custDataLst>
              <p:tags r:id="rId9"/>
            </p:custDataLst>
          </p:nvPr>
        </p:nvSpPr>
        <p:spPr>
          <a:xfrm>
            <a:off x="1332230" y="5983605"/>
            <a:ext cx="5507355" cy="829945"/>
          </a:xfrm>
          <a:prstGeom prst="rect">
            <a:avLst/>
          </a:prstGeom>
          <a:noFill/>
          <a:ln w="12700" cmpd="sng">
            <a:solidFill>
              <a:schemeClr val="tx1"/>
            </a:solidFill>
            <a:prstDash val="sysDot"/>
          </a:ln>
        </p:spPr>
        <p:txBody>
          <a:bodyPr wrap="square">
            <a:spAutoFit/>
          </a:bodyPr>
          <a:lstStyle/>
          <a:p>
            <a:pPr algn="l">
              <a:buClrTx/>
              <a:buSzTx/>
              <a:buFontTx/>
            </a:pPr>
            <a:r>
              <a:rPr lang="zh-CN" altLang="en-US" sz="2400" b="1" dirty="0">
                <a:latin typeface="楷体" panose="02010609060101010101" charset="-122"/>
                <a:ea typeface="楷体" panose="02010609060101010101" charset="-122"/>
              </a:rPr>
              <a:t>为定居、繁衍和防卫提供了条件和保障，也为人们进行集体活动提供了便利。</a:t>
            </a:r>
            <a:endParaRPr lang="zh-CN" altLang="en-US" sz="2400" b="1" dirty="0">
              <a:latin typeface="楷体" panose="02010609060101010101" charset="-122"/>
              <a:ea typeface="楷体" panose="02010609060101010101" charset="-122"/>
            </a:endParaRPr>
          </a:p>
        </p:txBody>
      </p:sp>
      <p:pic>
        <p:nvPicPr>
          <p:cNvPr id="23" name="图片 22" descr="穴居"/>
          <p:cNvPicPr>
            <a:picLocks noChangeAspect="1"/>
          </p:cNvPicPr>
          <p:nvPr>
            <p:custDataLst>
              <p:tags r:id="rId10"/>
            </p:custDataLst>
          </p:nvPr>
        </p:nvPicPr>
        <p:blipFill>
          <a:blip r:embed="rId11"/>
          <a:srcRect l="-3093" t="-399" r="3093" b="399"/>
          <a:stretch>
            <a:fillRect/>
          </a:stretch>
        </p:blipFill>
        <p:spPr>
          <a:xfrm>
            <a:off x="948690" y="744855"/>
            <a:ext cx="4109720" cy="2371090"/>
          </a:xfrm>
          <a:prstGeom prst="rect">
            <a:avLst/>
          </a:prstGeom>
        </p:spPr>
      </p:pic>
      <p:pic>
        <p:nvPicPr>
          <p:cNvPr id="25" name="图片 24" descr="巢居"/>
          <p:cNvPicPr>
            <a:picLocks noChangeAspect="1"/>
          </p:cNvPicPr>
          <p:nvPr/>
        </p:nvPicPr>
        <p:blipFill>
          <a:blip r:embed="rId12"/>
          <a:srcRect l="10262" t="11425" r="6726" b="7463"/>
          <a:stretch>
            <a:fillRect/>
          </a:stretch>
        </p:blipFill>
        <p:spPr>
          <a:xfrm>
            <a:off x="5389245" y="993140"/>
            <a:ext cx="2439035" cy="1993265"/>
          </a:xfrm>
          <a:prstGeom prst="rect">
            <a:avLst/>
          </a:prstGeom>
        </p:spPr>
      </p:pic>
      <p:sp>
        <p:nvSpPr>
          <p:cNvPr id="2" name="文本框 1"/>
          <p:cNvSpPr txBox="1"/>
          <p:nvPr/>
        </p:nvSpPr>
        <p:spPr>
          <a:xfrm>
            <a:off x="8068945" y="1425575"/>
            <a:ext cx="3937000" cy="398780"/>
          </a:xfrm>
          <a:prstGeom prst="rect">
            <a:avLst/>
          </a:prstGeom>
          <a:solidFill>
            <a:schemeClr val="accent5">
              <a:lumMod val="20000"/>
              <a:lumOff val="80000"/>
            </a:schemeClr>
          </a:solidFill>
          <a:ln>
            <a:solidFill>
              <a:srgbClr val="FF0000"/>
            </a:solidFill>
          </a:ln>
        </p:spPr>
        <p:txBody>
          <a:bodyPr wrap="square" rtlCol="0" anchor="t">
            <a:spAutoFit/>
          </a:bodyPr>
          <a:lstStyle/>
          <a:p>
            <a:pPr algn="ct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穴居</a:t>
            </a:r>
            <a:r>
              <a:rPr lang="zh-CN" altLang="en-US" sz="2000" b="1">
                <a:solidFill>
                  <a:schemeClr val="tx1"/>
                </a:solidFill>
                <a:latin typeface="Arial" panose="020B0604020202020204" pitchFamily="34" charset="0"/>
                <a:ea typeface="黑体" panose="02010609060101010101" charset="-122"/>
                <a:cs typeface="Arial" panose="020B0604020202020204" pitchFamily="34" charset="0"/>
                <a:sym typeface="+mn-ea"/>
              </a:rPr>
              <a:t>、</a:t>
            </a: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巢居</a:t>
            </a:r>
            <a:r>
              <a:rPr lang="zh-CN" altLang="en-US" sz="2000" b="1">
                <a:solidFill>
                  <a:schemeClr val="tx1"/>
                </a:solidFill>
                <a:latin typeface="Arial" panose="020B0604020202020204" pitchFamily="34" charset="0"/>
                <a:ea typeface="黑体" panose="02010609060101010101" charset="-122"/>
                <a:cs typeface="Arial" panose="020B0604020202020204" pitchFamily="34" charset="0"/>
                <a:sym typeface="+mn-ea"/>
              </a:rPr>
              <a:t>、</a:t>
            </a: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半穴居、地面筑屋</a:t>
            </a:r>
            <a:endParaRPr lang="zh-CN" altLang="en-US" sz="2000" b="1">
              <a:solidFill>
                <a:schemeClr val="tx1"/>
              </a:solidFill>
              <a:latin typeface="黑体" panose="02010609060101010101" charset="-122"/>
              <a:ea typeface="黑体" panose="02010609060101010101" charset="-122"/>
              <a:cs typeface="黑体" panose="02010609060101010101" charset="-122"/>
              <a:sym typeface="+mn-ea"/>
            </a:endParaRPr>
          </a:p>
        </p:txBody>
      </p:sp>
      <p:grpSp>
        <p:nvGrpSpPr>
          <p:cNvPr id="20" name="组合 19"/>
          <p:cNvGrpSpPr/>
          <p:nvPr/>
        </p:nvGrpSpPr>
        <p:grpSpPr>
          <a:xfrm>
            <a:off x="8200338" y="4642440"/>
            <a:ext cx="3514864" cy="2013007"/>
            <a:chOff x="12273" y="4667"/>
            <a:chExt cx="6060" cy="3569"/>
          </a:xfrm>
        </p:grpSpPr>
        <p:pic>
          <p:nvPicPr>
            <p:cNvPr id="5" name="Picture 2"/>
            <p:cNvPicPr>
              <a:picLocks noChangeAspect="1" noChangeArrowheads="1"/>
            </p:cNvPicPr>
            <p:nvPr>
              <p:custDataLst>
                <p:tags r:id="rId13"/>
              </p:custDataLst>
            </p:nvPr>
          </p:nvPicPr>
          <p:blipFill>
            <a:blip r:embed="rId14">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r="1135" b="11149"/>
            <a:stretch>
              <a:fillRect/>
            </a:stretch>
          </p:blipFill>
          <p:spPr bwMode="auto">
            <a:xfrm>
              <a:off x="12273" y="4667"/>
              <a:ext cx="5922" cy="2941"/>
            </a:xfrm>
            <a:prstGeom prst="rect">
              <a:avLst/>
            </a:prstGeom>
            <a:noFill/>
            <a:ln w="38100">
              <a:solidFill>
                <a:srgbClr val="1D6564"/>
              </a:solidFill>
            </a:ln>
            <a:extLst>
              <a:ext uri="{909E8E84-426E-40DD-AFC4-6F175D3DCCD1}">
                <a14:hiddenFill xmlns:a14="http://schemas.microsoft.com/office/drawing/2010/main">
                  <a:solidFill>
                    <a:srgbClr val="FFFFFF"/>
                  </a:solidFill>
                </a14:hiddenFill>
              </a:ext>
            </a:extLst>
          </p:spPr>
        </p:pic>
        <p:sp>
          <p:nvSpPr>
            <p:cNvPr id="6" name="文本框 5"/>
            <p:cNvSpPr txBox="1"/>
            <p:nvPr>
              <p:custDataLst>
                <p:tags r:id="rId16"/>
              </p:custDataLst>
            </p:nvPr>
          </p:nvSpPr>
          <p:spPr>
            <a:xfrm>
              <a:off x="12421" y="7583"/>
              <a:ext cx="5912" cy="653"/>
            </a:xfrm>
            <a:prstGeom prst="rect">
              <a:avLst/>
            </a:prstGeom>
            <a:noFill/>
          </p:spPr>
          <p:txBody>
            <a:bodyPr wrap="square">
              <a:spAutoFit/>
            </a:bodyPr>
            <a:lstStyle/>
            <a:p>
              <a:r>
                <a:rPr lang="zh-CN" altLang="en-US">
                  <a:solidFill>
                    <a:schemeClr val="tx1"/>
                  </a:solidFill>
                  <a:latin typeface="黑体" panose="02010609060101010101" charset="-122"/>
                  <a:ea typeface="黑体" panose="02010609060101010101" charset="-122"/>
                </a:rPr>
                <a:t>“华夏第一村”</a:t>
              </a:r>
              <a:r>
                <a:rPr lang="en-US" altLang="zh-CN">
                  <a:solidFill>
                    <a:schemeClr val="tx1"/>
                  </a:solidFill>
                  <a:latin typeface="黑体" panose="02010609060101010101" charset="-122"/>
                  <a:ea typeface="黑体" panose="02010609060101010101" charset="-122"/>
                </a:rPr>
                <a:t>——</a:t>
              </a:r>
              <a:r>
                <a:rPr lang="zh-CN" altLang="en-US">
                  <a:solidFill>
                    <a:schemeClr val="tx1"/>
                  </a:solidFill>
                  <a:latin typeface="黑体" panose="02010609060101010101" charset="-122"/>
                  <a:ea typeface="黑体" panose="02010609060101010101" charset="-122"/>
                </a:rPr>
                <a:t>兴隆洼遗址</a:t>
              </a:r>
              <a:endParaRPr lang="zh-CN" altLang="en-US">
                <a:solidFill>
                  <a:schemeClr val="tx1"/>
                </a:solidFill>
                <a:latin typeface="黑体" panose="02010609060101010101" charset="-122"/>
                <a:ea typeface="黑体" panose="02010609060101010101" charset="-122"/>
              </a:endParaRPr>
            </a:p>
          </p:txBody>
        </p:sp>
      </p:grpSp>
      <p:grpSp>
        <p:nvGrpSpPr>
          <p:cNvPr id="26" name="组合 25"/>
          <p:cNvGrpSpPr/>
          <p:nvPr/>
        </p:nvGrpSpPr>
        <p:grpSpPr>
          <a:xfrm>
            <a:off x="7871377" y="4610330"/>
            <a:ext cx="4310463" cy="2003195"/>
            <a:chOff x="10422" y="5525"/>
            <a:chExt cx="7544" cy="3352"/>
          </a:xfrm>
        </p:grpSpPr>
        <p:pic>
          <p:nvPicPr>
            <p:cNvPr id="22" name="图片 21"/>
            <p:cNvPicPr>
              <a:picLocks noChangeAspect="1"/>
            </p:cNvPicPr>
            <p:nvPr>
              <p:custDataLst>
                <p:tags r:id="rId17"/>
              </p:custDataLst>
            </p:nvPr>
          </p:nvPicPr>
          <p:blipFill>
            <a:blip r:embed="rId18"/>
            <a:srcRect l="4209" t="22520" r="2665" b="10184"/>
            <a:stretch>
              <a:fillRect/>
            </a:stretch>
          </p:blipFill>
          <p:spPr>
            <a:xfrm>
              <a:off x="10422" y="5525"/>
              <a:ext cx="7544" cy="3352"/>
            </a:xfrm>
            <a:prstGeom prst="rect">
              <a:avLst/>
            </a:prstGeom>
            <a:ln>
              <a:solidFill>
                <a:schemeClr val="tx1"/>
              </a:solidFill>
            </a:ln>
          </p:spPr>
        </p:pic>
        <p:sp>
          <p:nvSpPr>
            <p:cNvPr id="24" name="文本框 23"/>
            <p:cNvSpPr txBox="1"/>
            <p:nvPr>
              <p:custDataLst>
                <p:tags r:id="rId19"/>
              </p:custDataLst>
            </p:nvPr>
          </p:nvSpPr>
          <p:spPr>
            <a:xfrm>
              <a:off x="11152" y="6005"/>
              <a:ext cx="4105" cy="1080"/>
            </a:xfrm>
            <a:prstGeom prst="rect">
              <a:avLst/>
            </a:prstGeom>
            <a:ln w="12700" cmpd="sng">
              <a:solidFill>
                <a:schemeClr val="tx1"/>
              </a:solidFill>
              <a:prstDash val="sysDo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altLang="en-US" b="1">
                  <a:solidFill>
                    <a:schemeClr val="tx1"/>
                  </a:solidFill>
                  <a:latin typeface="黑体" panose="02010609060101010101" charset="-122"/>
                  <a:ea typeface="黑体" panose="02010609060101010101" charset="-122"/>
                  <a:sym typeface="+mn-ea"/>
                </a:rPr>
                <a:t>最早出现在两河流域</a:t>
              </a:r>
              <a:endParaRPr lang="zh-CN" altLang="en-US" b="1">
                <a:solidFill>
                  <a:schemeClr val="tx1"/>
                </a:solidFill>
                <a:latin typeface="黑体" panose="02010609060101010101" charset="-122"/>
                <a:ea typeface="黑体" panose="02010609060101010101" charset="-122"/>
                <a:sym typeface="+mn-ea"/>
              </a:endParaRPr>
            </a:p>
            <a:p>
              <a:pPr algn="ctr"/>
              <a:r>
                <a:rPr lang="zh-CN" altLang="en-US" b="1">
                  <a:solidFill>
                    <a:srgbClr val="1D41D5"/>
                  </a:solidFill>
                  <a:latin typeface="楷体" panose="02010609060101010101" charset="-122"/>
                  <a:ea typeface="楷体" panose="02010609060101010101" charset="-122"/>
                  <a:cs typeface="仿宋" panose="02010609060101010101" pitchFamily="49" charset="-122"/>
                  <a:sym typeface="+mn-ea"/>
                </a:rPr>
                <a:t>（耶莫遗址）</a:t>
              </a:r>
              <a:endParaRPr lang="zh-CN" altLang="en-US" b="1">
                <a:solidFill>
                  <a:srgbClr val="1D41D5"/>
                </a:solidFill>
                <a:latin typeface="楷体" panose="02010609060101010101" charset="-122"/>
                <a:ea typeface="楷体" panose="02010609060101010101" charset="-122"/>
                <a:cs typeface="仿宋" panose="02010609060101010101" pitchFamily="49" charset="-122"/>
                <a:sym typeface="+mn-ea"/>
              </a:endParaRPr>
            </a:p>
          </p:txBody>
        </p:sp>
      </p:grpSp>
      <p:sp>
        <p:nvSpPr>
          <p:cNvPr id="7" name="文本框 6"/>
          <p:cNvSpPr txBox="1"/>
          <p:nvPr/>
        </p:nvSpPr>
        <p:spPr>
          <a:xfrm>
            <a:off x="7504430" y="2677795"/>
            <a:ext cx="4502150" cy="1568450"/>
          </a:xfrm>
          <a:prstGeom prst="rect">
            <a:avLst/>
          </a:prstGeom>
          <a:solidFill>
            <a:schemeClr val="accent5">
              <a:lumMod val="20000"/>
              <a:lumOff val="80000"/>
            </a:schemeClr>
          </a:solidFill>
          <a:ln w="12700" cmpd="sng">
            <a:solidFill>
              <a:schemeClr val="accent1">
                <a:shade val="50000"/>
              </a:schemeClr>
            </a:solidFill>
            <a:prstDash val="sysDot"/>
          </a:ln>
        </p:spPr>
        <p:txBody>
          <a:bodyPr wrap="square" rtlCol="0">
            <a:spAutoFit/>
          </a:bodyPr>
          <a:lstStyle/>
          <a:p>
            <a:pPr indent="457200" algn="l"/>
            <a:r>
              <a:rPr lang="zh-CN" altLang="en-US" sz="1600" b="1">
                <a:latin typeface="楷体" panose="02010609060101010101" charset="-122"/>
                <a:ea typeface="楷体" panose="02010609060101010101" charset="-122"/>
                <a:cs typeface="楷体" panose="02010609060101010101" charset="-122"/>
                <a:sym typeface="+mn-ea"/>
              </a:rPr>
              <a:t>家，上面“宀”表示房子,下面“豕”,即猪。有了房子就有了遮风避雨的地方，有了猪就有了稳定的食物来源，家就是解决温饱的地方。这就是古人对“家”的朴素理解。</a:t>
            </a:r>
            <a:endParaRPr lang="zh-CN" altLang="en-US" sz="1600" b="1">
              <a:latin typeface="楷体" panose="02010609060101010101" charset="-122"/>
              <a:ea typeface="楷体" panose="02010609060101010101" charset="-122"/>
              <a:cs typeface="楷体" panose="02010609060101010101" charset="-122"/>
              <a:sym typeface="+mn-ea"/>
            </a:endParaRPr>
          </a:p>
          <a:p>
            <a:pPr indent="457200" algn="l"/>
            <a:r>
              <a:rPr lang="zh-CN" altLang="en-US" sz="1600" b="1">
                <a:latin typeface="楷体" panose="02010609060101010101" charset="-122"/>
                <a:ea typeface="楷体" panose="02010609060101010101" charset="-122"/>
                <a:cs typeface="楷体" panose="02010609060101010101" charset="-122"/>
                <a:sym typeface="+mn-ea"/>
              </a:rPr>
              <a:t>古代生产力低下,圈养的生猪能提供食物安全感，因此蓄养生猪便成了</a:t>
            </a:r>
            <a:r>
              <a:rPr lang="zh-CN" altLang="en-US" sz="1600" b="1">
                <a:solidFill>
                  <a:srgbClr val="FF0000"/>
                </a:solidFill>
                <a:latin typeface="楷体" panose="02010609060101010101" charset="-122"/>
                <a:ea typeface="楷体" panose="02010609060101010101" charset="-122"/>
                <a:cs typeface="楷体" panose="02010609060101010101" charset="-122"/>
                <a:sym typeface="+mn-ea"/>
              </a:rPr>
              <a:t>定居生活</a:t>
            </a:r>
            <a:r>
              <a:rPr lang="zh-CN" altLang="en-US" sz="1600" b="1">
                <a:latin typeface="楷体" panose="02010609060101010101" charset="-122"/>
                <a:ea typeface="楷体" panose="02010609060101010101" charset="-122"/>
                <a:cs typeface="楷体" panose="02010609060101010101" charset="-122"/>
                <a:sym typeface="+mn-ea"/>
              </a:rPr>
              <a:t>的标志。</a:t>
            </a:r>
            <a:endParaRPr lang="zh-CN" altLang="en-US" sz="1600" b="1">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1" name="内容占位符 2"/>
          <p:cNvSpPr>
            <a:spLocks noGrp="1"/>
          </p:cNvSpPr>
          <p:nvPr/>
        </p:nvSpPr>
        <p:spPr>
          <a:xfrm>
            <a:off x="7282180" y="2742565"/>
            <a:ext cx="4899660" cy="1463040"/>
          </a:xfrm>
          <a:prstGeom prst="rect">
            <a:avLst/>
          </a:prstGeom>
          <a:solidFill>
            <a:schemeClr val="bg1"/>
          </a:solidFill>
          <a:ln>
            <a:solidFill>
              <a:schemeClr val="tx1"/>
            </a:solidFill>
          </a:ln>
        </p:spPr>
        <p:txBody>
          <a:bodyPr vert="horz" lIns="90000" tIns="46800" rIns="90000" bIns="46800" rtlCol="0"/>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rgbClr val="000000">
                    <a:lumMod val="65000"/>
                    <a:lumOff val="35000"/>
                  </a:srgb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rgbClr val="000000">
                    <a:lumMod val="65000"/>
                    <a:lumOff val="35000"/>
                  </a:srgb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rgbClr val="000000">
                    <a:lumMod val="65000"/>
                    <a:lumOff val="35000"/>
                  </a:srgb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rgbClr val="000000">
                    <a:lumMod val="65000"/>
                    <a:lumOff val="35000"/>
                  </a:srgb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rgbClr val="000000">
                    <a:lumMod val="65000"/>
                    <a:lumOff val="35000"/>
                  </a:srgbClr>
                </a:solidFill>
                <a:uFillTx/>
                <a:latin typeface="Arial" panose="020B0604020202020204" pitchFamily="34" charset="0"/>
                <a:ea typeface="微软雅黑" panose="020B050302020402020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9pPr>
          </a:lstStyle>
          <a:p>
            <a:pPr marL="0" indent="0">
              <a:lnSpc>
                <a:spcPct val="100000"/>
              </a:lnSpc>
              <a:buNone/>
            </a:pPr>
            <a:r>
              <a:rPr lang="en-US" altLang="zh-CN" dirty="0">
                <a:solidFill>
                  <a:schemeClr val="tx1"/>
                </a:solidFill>
                <a:latin typeface="楷体" panose="02010609060101010101" charset="-122"/>
                <a:ea typeface="楷体" panose="02010609060101010101" charset="-122"/>
                <a:cs typeface="楷体" panose="02010609060101010101" charset="-122"/>
              </a:rPr>
              <a:t>  </a:t>
            </a:r>
            <a:r>
              <a:rPr lang="en-US" altLang="zh-CN" sz="2000" b="1" dirty="0">
                <a:solidFill>
                  <a:schemeClr val="tx1"/>
                </a:solidFill>
                <a:latin typeface="楷体" panose="02010609060101010101" charset="-122"/>
                <a:ea typeface="楷体" panose="02010609060101010101" charset="-122"/>
                <a:cs typeface="楷体" panose="02010609060101010101" charset="-122"/>
              </a:rPr>
              <a:t>“</a:t>
            </a:r>
            <a:r>
              <a:rPr sz="2000" b="1" dirty="0">
                <a:solidFill>
                  <a:srgbClr val="FF0000"/>
                </a:solidFill>
                <a:latin typeface="楷体" panose="02010609060101010101" charset="-122"/>
                <a:ea typeface="楷体" panose="02010609060101010101" charset="-122"/>
                <a:cs typeface="楷体" panose="02010609060101010101" charset="-122"/>
              </a:rPr>
              <a:t>农业</a:t>
            </a:r>
            <a:r>
              <a:rPr sz="2000" b="1" dirty="0">
                <a:solidFill>
                  <a:schemeClr val="tx1"/>
                </a:solidFill>
                <a:latin typeface="楷体" panose="02010609060101010101" charset="-122"/>
                <a:ea typeface="楷体" panose="02010609060101010101" charset="-122"/>
                <a:cs typeface="楷体" panose="02010609060101010101" charset="-122"/>
              </a:rPr>
              <a:t>生产的周期性劳动，要求人们较长时间居住在同一地方</a:t>
            </a:r>
            <a:r>
              <a:rPr lang="en-US" altLang="zh-CN" sz="2000" b="1" dirty="0">
                <a:solidFill>
                  <a:schemeClr val="tx1"/>
                </a:solidFill>
                <a:latin typeface="楷体" panose="02010609060101010101" charset="-122"/>
                <a:ea typeface="楷体" panose="02010609060101010101" charset="-122"/>
                <a:cs typeface="楷体" panose="02010609060101010101" charset="-122"/>
              </a:rPr>
              <a:t>……</a:t>
            </a:r>
            <a:r>
              <a:rPr sz="2000" b="1" dirty="0">
                <a:solidFill>
                  <a:schemeClr val="tx1"/>
                </a:solidFill>
                <a:latin typeface="楷体" panose="02010609060101010101" charset="-122"/>
                <a:ea typeface="楷体" panose="02010609060101010101" charset="-122"/>
                <a:cs typeface="楷体" panose="02010609060101010101" charset="-122"/>
              </a:rPr>
              <a:t>人类过上了</a:t>
            </a:r>
            <a:r>
              <a:rPr sz="2000" b="1" dirty="0">
                <a:solidFill>
                  <a:srgbClr val="FF0000"/>
                </a:solidFill>
                <a:latin typeface="楷体" panose="02010609060101010101" charset="-122"/>
                <a:ea typeface="楷体" panose="02010609060101010101" charset="-122"/>
                <a:cs typeface="楷体" panose="02010609060101010101" charset="-122"/>
              </a:rPr>
              <a:t>定居生活</a:t>
            </a:r>
            <a:r>
              <a:rPr sz="2000" b="1" dirty="0">
                <a:solidFill>
                  <a:schemeClr val="tx1"/>
                </a:solidFill>
                <a:latin typeface="楷体" panose="02010609060101010101" charset="-122"/>
                <a:ea typeface="楷体" panose="02010609060101010101" charset="-122"/>
                <a:cs typeface="楷体" panose="02010609060101010101" charset="-122"/>
              </a:rPr>
              <a:t>，产生了原始的农业</a:t>
            </a:r>
            <a:r>
              <a:rPr sz="2000" b="1" dirty="0">
                <a:solidFill>
                  <a:srgbClr val="FF0000"/>
                </a:solidFill>
                <a:latin typeface="楷体" panose="02010609060101010101" charset="-122"/>
                <a:ea typeface="楷体" panose="02010609060101010101" charset="-122"/>
                <a:cs typeface="楷体" panose="02010609060101010101" charset="-122"/>
              </a:rPr>
              <a:t>村落</a:t>
            </a:r>
            <a:r>
              <a:rPr sz="2000" b="1" dirty="0">
                <a:solidFill>
                  <a:schemeClr val="tx1"/>
                </a:solidFill>
                <a:latin typeface="楷体" panose="02010609060101010101" charset="-122"/>
                <a:ea typeface="楷体" panose="02010609060101010101" charset="-122"/>
                <a:cs typeface="楷体" panose="02010609060101010101" charset="-122"/>
              </a:rPr>
              <a:t>。</a:t>
            </a:r>
            <a:r>
              <a:rPr lang="en-US" altLang="zh-CN" sz="2000" b="1" dirty="0">
                <a:solidFill>
                  <a:schemeClr val="tx1"/>
                </a:solidFill>
                <a:latin typeface="楷体" panose="02010609060101010101" charset="-122"/>
                <a:ea typeface="楷体" panose="02010609060101010101" charset="-122"/>
                <a:cs typeface="楷体" panose="02010609060101010101" charset="-122"/>
              </a:rPr>
              <a:t>”</a:t>
            </a:r>
            <a:endParaRPr lang="en-US" altLang="zh-CN" b="1" dirty="0">
              <a:solidFill>
                <a:schemeClr val="tx1"/>
              </a:solidFill>
              <a:latin typeface="楷体" panose="02010609060101010101" charset="-122"/>
              <a:ea typeface="楷体" panose="02010609060101010101" charset="-122"/>
              <a:cs typeface="楷体" panose="02010609060101010101" charset="-122"/>
            </a:endParaRPr>
          </a:p>
          <a:p>
            <a:pPr marL="0" indent="0">
              <a:lnSpc>
                <a:spcPct val="100000"/>
              </a:lnSpc>
              <a:buNone/>
            </a:pPr>
            <a:r>
              <a:rPr lang="en-US" altLang="zh-CN" b="1" dirty="0">
                <a:solidFill>
                  <a:schemeClr val="tx1"/>
                </a:solidFill>
                <a:latin typeface="楷体" panose="02010609060101010101" charset="-122"/>
                <a:ea typeface="楷体" panose="02010609060101010101" charset="-122"/>
                <a:cs typeface="楷体" panose="02010609060101010101" charset="-122"/>
              </a:rPr>
              <a:t>            </a:t>
            </a:r>
            <a:r>
              <a:rPr lang="en-US" altLang="zh-CN" sz="2000" b="1" dirty="0">
                <a:solidFill>
                  <a:schemeClr val="tx1"/>
                </a:solidFill>
                <a:latin typeface="楷体" panose="02010609060101010101" charset="-122"/>
                <a:ea typeface="楷体" panose="02010609060101010101" charset="-122"/>
                <a:cs typeface="楷体" panose="02010609060101010101" charset="-122"/>
              </a:rPr>
              <a:t> ——</a:t>
            </a:r>
            <a:r>
              <a:rPr lang="zh-CN" altLang="en-US" sz="2000" b="1" dirty="0">
                <a:solidFill>
                  <a:schemeClr val="tx1"/>
                </a:solidFill>
                <a:latin typeface="楷体" panose="02010609060101010101" charset="-122"/>
                <a:ea typeface="楷体" panose="02010609060101010101" charset="-122"/>
                <a:cs typeface="楷体" panose="02010609060101010101" charset="-122"/>
              </a:rPr>
              <a:t>杨林《中外经济史》</a:t>
            </a:r>
            <a:endParaRPr lang="zh-CN" altLang="en-US" sz="2000" b="1" dirty="0">
              <a:solidFill>
                <a:schemeClr val="tx1"/>
              </a:solidFill>
              <a:latin typeface="楷体" panose="02010609060101010101" charset="-122"/>
              <a:ea typeface="楷体" panose="02010609060101010101" charset="-122"/>
              <a:cs typeface="楷体" panose="02010609060101010101" charset="-122"/>
            </a:endParaRPr>
          </a:p>
        </p:txBody>
      </p:sp>
    </p:spTree>
    <p:custDataLst>
      <p:tags r:id="rId20"/>
    </p:custData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subTnLst>
                                    <p:set>
                                      <p:cBhvr override="childStyle">
                                        <p:cTn dur="65" fill="hold" display="1" masterRel="nextClick" afterEffect="1"/>
                                        <p:tgtEl>
                                          <p:spTgt spid="7"/>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bldLvl="0" animBg="1"/>
      <p:bldP spid="15" grpId="0" bldLvl="0" animBg="1" uiExpand="1" build="allAtOnce"/>
      <p:bldP spid="16" grpId="0" bldLvl="0" animBg="1"/>
      <p:bldP spid="2" grpId="0" bldLvl="0" animBg="1"/>
      <p:bldP spid="7" grpId="0" bldLvl="0" animBg="1"/>
      <p:bldP spid="21" grpId="0" bldLvl="0" animBg="1"/>
      <p:bldP spid="21"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1525" y="3542665"/>
            <a:ext cx="11262360" cy="2181225"/>
          </a:xfrm>
          <a:prstGeom prst="rect">
            <a:avLst/>
          </a:prstGeom>
          <a:noFill/>
          <a:ln w="12700" cmpd="sng">
            <a:solidFill>
              <a:schemeClr val="tx1"/>
            </a:solidFill>
            <a:prstDash val="solid"/>
          </a:ln>
        </p:spPr>
        <p:txBody>
          <a:bodyPr wrap="square" rtlCol="0" anchor="t">
            <a:spAutoFit/>
          </a:bodyPr>
          <a:lstStyle/>
          <a:p>
            <a:pPr indent="457200" fontAlgn="auto">
              <a:lnSpc>
                <a:spcPts val="3260"/>
              </a:lnSpc>
            </a:pPr>
            <a:r>
              <a:rPr lang="zh-CN" altLang="en-US" sz="2000" b="1">
                <a:solidFill>
                  <a:schemeClr val="tx1"/>
                </a:solidFill>
                <a:latin typeface="楷体" panose="02010609060101010101" charset="-122"/>
                <a:ea typeface="楷体" panose="02010609060101010101" charset="-122"/>
                <a:cs typeface="楷体" panose="02010609060101010101" charset="-122"/>
              </a:rPr>
              <a:t>生产力的发展使手工业从农业中分离出来</a:t>
            </a:r>
            <a:r>
              <a:rPr lang="en-US" altLang="zh-CN" sz="2000" b="1">
                <a:solidFill>
                  <a:schemeClr val="tx1"/>
                </a:solidFill>
                <a:latin typeface="楷体" panose="02010609060101010101" charset="-122"/>
                <a:ea typeface="楷体" panose="02010609060101010101" charset="-122"/>
                <a:cs typeface="楷体" panose="02010609060101010101" charset="-122"/>
              </a:rPr>
              <a:t>......</a:t>
            </a: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出现了直接以交换为目的的商品生产，便于手工业品与农产品交换的</a:t>
            </a: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农村聚落</a:t>
            </a: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逐步发展成为了</a:t>
            </a: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集市</a:t>
            </a:r>
            <a:r>
              <a:rPr lang="en-US" altLang="zh-CN" sz="2000" b="1">
                <a:solidFill>
                  <a:schemeClr val="tx1"/>
                </a:solidFill>
                <a:latin typeface="楷体" panose="02010609060101010101" charset="-122"/>
                <a:ea typeface="楷体" panose="02010609060101010101" charset="-122"/>
                <a:cs typeface="楷体" panose="02010609060101010101" charset="-122"/>
                <a:sym typeface="+mn-ea"/>
              </a:rPr>
              <a:t>……</a:t>
            </a:r>
            <a:endParaRPr lang="en-US" altLang="zh-CN" sz="2000" b="1">
              <a:solidFill>
                <a:schemeClr val="tx1"/>
              </a:solidFill>
              <a:latin typeface="楷体" panose="02010609060101010101" charset="-122"/>
              <a:ea typeface="楷体" panose="02010609060101010101" charset="-122"/>
              <a:cs typeface="楷体" panose="02010609060101010101" charset="-122"/>
              <a:sym typeface="+mn-ea"/>
            </a:endParaRPr>
          </a:p>
          <a:p>
            <a:pPr indent="457200" fontAlgn="auto">
              <a:lnSpc>
                <a:spcPts val="3260"/>
              </a:lnSpc>
            </a:pP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生产力的进一步发展使商业成为与手工业和农业并列的独立经济部门，适应手工业生产相对集中的需要和商人务商的便利，集市就演化成农民、手工业者和商人共同定居的具有多种功能的</a:t>
            </a: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集镇</a:t>
            </a: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a:solidFill>
                  <a:schemeClr val="tx1"/>
                </a:solidFill>
                <a:latin typeface="楷体" panose="02010609060101010101" charset="-122"/>
                <a:ea typeface="楷体" panose="02010609060101010101" charset="-122"/>
                <a:cs typeface="楷体" panose="02010609060101010101" charset="-122"/>
                <a:sym typeface="+mn-ea"/>
              </a:rPr>
              <a:t>   </a:t>
            </a:r>
            <a:endParaRPr lang="en-US" altLang="zh-CN" sz="2800" b="1">
              <a:solidFill>
                <a:schemeClr val="tx1"/>
              </a:solidFill>
              <a:latin typeface="楷体" panose="02010609060101010101" charset="-122"/>
              <a:ea typeface="楷体" panose="02010609060101010101" charset="-122"/>
              <a:cs typeface="楷体" panose="02010609060101010101" charset="-122"/>
              <a:sym typeface="+mn-ea"/>
            </a:endParaRPr>
          </a:p>
          <a:p>
            <a:pPr indent="457200" fontAlgn="auto">
              <a:lnSpc>
                <a:spcPts val="3260"/>
              </a:lnSpc>
            </a:pPr>
            <a:r>
              <a:rPr lang="en-US" altLang="zh-CN" sz="28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2000" b="1">
                <a:solidFill>
                  <a:schemeClr val="tx1"/>
                </a:solidFill>
                <a:latin typeface="楷体" panose="02010609060101010101" charset="-122"/>
                <a:ea typeface="楷体" panose="02010609060101010101" charset="-122"/>
                <a:cs typeface="楷体" panose="02010609060101010101" charset="-122"/>
              </a:rPr>
              <a:t>——张虎林《农村经济学》国际文化出版公司</a:t>
            </a:r>
            <a:endParaRPr lang="zh-CN" altLang="en-US" sz="2000" b="1">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a:off x="3689985" y="887095"/>
            <a:ext cx="8202295" cy="398780"/>
          </a:xfrm>
          <a:prstGeom prst="rect">
            <a:avLst/>
          </a:prstGeom>
          <a:solidFill>
            <a:schemeClr val="accent4">
              <a:lumMod val="40000"/>
              <a:lumOff val="60000"/>
            </a:schemeClr>
          </a:solidFill>
          <a:ln w="12700" cmpd="sng">
            <a:solidFill>
              <a:schemeClr val="tx1"/>
            </a:solidFill>
            <a:prstDash val="sysDot"/>
          </a:ln>
        </p:spPr>
        <p:txBody>
          <a:bodyPr wrap="square" rtlCol="0">
            <a:spAutoFit/>
          </a:bodyPr>
          <a:lstStyle/>
          <a:p>
            <a:pPr algn="l">
              <a:buClrTx/>
              <a:buSzTx/>
              <a:buFontTx/>
            </a:pPr>
            <a:r>
              <a:rPr lang="zh-CN" altLang="en-US" sz="2000" b="1" dirty="0">
                <a:latin typeface="楷体" panose="02010609060101010101" charset="-122"/>
                <a:ea typeface="楷体" panose="02010609060101010101" charset="-122"/>
              </a:rPr>
              <a:t>阅读教材，梳理集镇出现的过程，从中归纳出集镇出现有哪些原因？</a:t>
            </a:r>
            <a:endParaRPr lang="zh-CN" altLang="en-US" sz="2000" b="1" dirty="0">
              <a:latin typeface="楷体" panose="02010609060101010101" charset="-122"/>
              <a:ea typeface="楷体" panose="02010609060101010101" charset="-122"/>
            </a:endParaRPr>
          </a:p>
        </p:txBody>
      </p:sp>
      <p:sp>
        <p:nvSpPr>
          <p:cNvPr id="3" name="文本框 1"/>
          <p:cNvSpPr txBox="1"/>
          <p:nvPr>
            <p:custDataLst>
              <p:tags r:id="rId1"/>
            </p:custDataLst>
          </p:nvPr>
        </p:nvSpPr>
        <p:spPr>
          <a:xfrm>
            <a:off x="358140" y="266065"/>
            <a:ext cx="6258560" cy="521970"/>
          </a:xfrm>
          <a:prstGeom prst="rect">
            <a:avLst/>
          </a:prstGeom>
          <a:noFill/>
        </p:spPr>
        <p:txBody>
          <a:bodyPr wrap="square" rtlCol="0">
            <a:spAutoFit/>
          </a:bodyPr>
          <a:lstStyle>
            <a:defPPr>
              <a:defRPr lang="zh-CN"/>
            </a:defPPr>
            <a:lvl1pPr>
              <a:spcAft>
                <a:spcPts val="600"/>
              </a:spcAft>
              <a:defRPr sz="2800" b="1">
                <a:latin typeface="华文新魏" panose="02010800040101010101" pitchFamily="2" charset="-122"/>
                <a:ea typeface="华文新魏" panose="02010800040101010101" pitchFamily="2" charset="-122"/>
              </a:defRPr>
            </a:lvl1pPr>
          </a:lstStyle>
          <a:p>
            <a:r>
              <a:rPr lang="zh-CN" altLang="en-US" dirty="0">
                <a:latin typeface="黑体" panose="02010609060101010101" charset="-122"/>
                <a:ea typeface="黑体" panose="02010609060101010101" charset="-122"/>
                <a:cs typeface="黑体" panose="02010609060101010101" charset="-122"/>
              </a:rPr>
              <a:t>一</a:t>
            </a:r>
            <a:r>
              <a:rPr lang="en-US" altLang="zh-CN" dirty="0">
                <a:latin typeface="黑体" panose="02010609060101010101" charset="-122"/>
                <a:ea typeface="黑体" panose="02010609060101010101" charset="-122"/>
                <a:cs typeface="黑体" panose="02010609060101010101" charset="-122"/>
              </a:rPr>
              <a:t>.</a:t>
            </a:r>
            <a:r>
              <a:rPr lang="zh-CN" altLang="en-US" dirty="0">
                <a:latin typeface="黑体" panose="02010609060101010101" charset="-122"/>
                <a:ea typeface="黑体" panose="02010609060101010101" charset="-122"/>
                <a:cs typeface="黑体" panose="02010609060101010101" charset="-122"/>
              </a:rPr>
              <a:t>人类居住形式和居住环境的演变</a:t>
            </a:r>
            <a:endParaRPr lang="zh-CN" altLang="en-US" dirty="0">
              <a:latin typeface="黑体" panose="02010609060101010101" charset="-122"/>
              <a:ea typeface="黑体" panose="02010609060101010101" charset="-122"/>
              <a:cs typeface="黑体" panose="02010609060101010101" charset="-122"/>
            </a:endParaRPr>
          </a:p>
        </p:txBody>
      </p:sp>
      <p:sp>
        <p:nvSpPr>
          <p:cNvPr id="41" name="文本框 3"/>
          <p:cNvSpPr txBox="1"/>
          <p:nvPr>
            <p:custDataLst>
              <p:tags r:id="rId2"/>
            </p:custDataLst>
          </p:nvPr>
        </p:nvSpPr>
        <p:spPr>
          <a:xfrm>
            <a:off x="974627" y="832125"/>
            <a:ext cx="2020570" cy="460375"/>
          </a:xfrm>
          <a:prstGeom prst="rect">
            <a:avLst/>
          </a:prstGeom>
          <a:noFill/>
        </p:spPr>
        <p:txBody>
          <a:bodyPr wrap="none" rtlCol="0">
            <a:spAutoFit/>
          </a:bodyPr>
          <a:lstStyle>
            <a:defPPr>
              <a:defRPr lang="zh-CN"/>
            </a:defPPr>
            <a:lvl1pPr>
              <a:defRPr sz="2400" b="1">
                <a:latin typeface="黑体" panose="02010609060101010101" charset="-122"/>
                <a:ea typeface="黑体" panose="02010609060101010101" charset="-122"/>
              </a:defRPr>
            </a:lvl1pPr>
          </a:lstStyle>
          <a:p>
            <a:pPr algn="l">
              <a:buClrTx/>
              <a:buSzTx/>
              <a:buFontTx/>
            </a:pPr>
            <a:r>
              <a:rPr lang="zh-CN" altLang="en-US" dirty="0">
                <a:solidFill>
                  <a:srgbClr val="FF0000"/>
                </a:solidFill>
                <a:cs typeface="黑体" panose="02010609060101010101" charset="-122"/>
              </a:rPr>
              <a:t>2.集镇的出现</a:t>
            </a:r>
            <a:endParaRPr lang="zh-CN" altLang="en-US" dirty="0">
              <a:solidFill>
                <a:srgbClr val="FF0000"/>
              </a:solidFill>
              <a:cs typeface="黑体" panose="02010609060101010101" charset="-122"/>
            </a:endParaRPr>
          </a:p>
        </p:txBody>
      </p:sp>
      <p:sp>
        <p:nvSpPr>
          <p:cNvPr id="42" name="文本框 6"/>
          <p:cNvSpPr txBox="1"/>
          <p:nvPr>
            <p:custDataLst>
              <p:tags r:id="rId3"/>
            </p:custDataLst>
          </p:nvPr>
        </p:nvSpPr>
        <p:spPr>
          <a:xfrm>
            <a:off x="772160" y="1436370"/>
            <a:ext cx="975995" cy="460375"/>
          </a:xfrm>
          <a:prstGeom prst="rect">
            <a:avLst/>
          </a:prstGeom>
          <a:noFill/>
        </p:spPr>
        <p:txBody>
          <a:bodyPr wrap="square">
            <a:spAutoFit/>
          </a:bodyPr>
          <a:lstStyle>
            <a:defPPr>
              <a:defRPr lang="zh-CN"/>
            </a:defPPr>
            <a:lvl1pPr algn="ctr">
              <a:defRPr sz="2400" b="1">
                <a:solidFill>
                  <a:srgbClr val="0000CC"/>
                </a:solidFill>
                <a:latin typeface="黑体" panose="02010609060101010101" charset="-122"/>
                <a:ea typeface="黑体" panose="02010609060101010101" charset="-122"/>
              </a:defRPr>
            </a:lvl1pPr>
          </a:lstStyle>
          <a:p>
            <a:r>
              <a:rPr lang="zh-CN" altLang="en-US"/>
              <a:t>原因</a:t>
            </a:r>
            <a:endParaRPr lang="zh-CN" altLang="en-US"/>
          </a:p>
        </p:txBody>
      </p:sp>
      <p:sp>
        <p:nvSpPr>
          <p:cNvPr id="43" name="文本框 10"/>
          <p:cNvSpPr txBox="1"/>
          <p:nvPr>
            <p:custDataLst>
              <p:tags r:id="rId4"/>
            </p:custDataLst>
          </p:nvPr>
        </p:nvSpPr>
        <p:spPr>
          <a:xfrm>
            <a:off x="690245" y="2353945"/>
            <a:ext cx="1078230" cy="460375"/>
          </a:xfrm>
          <a:prstGeom prst="rect">
            <a:avLst/>
          </a:prstGeom>
          <a:noFill/>
        </p:spPr>
        <p:txBody>
          <a:bodyPr wrap="square">
            <a:spAutoFit/>
          </a:bodyPr>
          <a:lstStyle>
            <a:defPPr>
              <a:defRPr lang="zh-CN"/>
            </a:defPPr>
            <a:lvl1pPr algn="ctr">
              <a:defRPr sz="2400" b="1">
                <a:solidFill>
                  <a:srgbClr val="0000CC"/>
                </a:solidFill>
                <a:latin typeface="黑体" panose="02010609060101010101" charset="-122"/>
                <a:ea typeface="黑体" panose="02010609060101010101" charset="-122"/>
              </a:defRPr>
            </a:lvl1pPr>
          </a:lstStyle>
          <a:p>
            <a:r>
              <a:rPr lang="zh-CN" altLang="en-US"/>
              <a:t>过程</a:t>
            </a:r>
            <a:endParaRPr lang="zh-CN" altLang="en-US"/>
          </a:p>
        </p:txBody>
      </p:sp>
      <p:sp>
        <p:nvSpPr>
          <p:cNvPr id="45" name="文本框 16"/>
          <p:cNvSpPr txBox="1"/>
          <p:nvPr>
            <p:custDataLst>
              <p:tags r:id="rId5"/>
            </p:custDataLst>
          </p:nvPr>
        </p:nvSpPr>
        <p:spPr>
          <a:xfrm>
            <a:off x="1830070" y="1931670"/>
            <a:ext cx="10061575" cy="1445260"/>
          </a:xfrm>
          <a:prstGeom prst="rect">
            <a:avLst/>
          </a:prstGeom>
          <a:noFill/>
        </p:spPr>
        <p:txBody>
          <a:bodyPr wrap="square" rtlCol="0">
            <a:spAutoFit/>
          </a:bodyPr>
          <a:lstStyle>
            <a:defPPr>
              <a:defRPr lang="zh-CN"/>
            </a:defPPr>
            <a:lvl1pPr>
              <a:defRPr sz="2400">
                <a:solidFill>
                  <a:srgbClr val="FF0000"/>
                </a:solidFill>
                <a:latin typeface="微软雅黑" panose="020B0503020204020204" charset="-122"/>
                <a:ea typeface="微软雅黑" panose="020B0503020204020204" charset="-122"/>
              </a:defRPr>
            </a:lvl1pPr>
          </a:lstStyle>
          <a:p>
            <a:pPr fontAlgn="base">
              <a:lnSpc>
                <a:spcPct val="110000"/>
              </a:lnSpc>
              <a:spcBef>
                <a:spcPct val="0"/>
              </a:spcBef>
              <a:spcAft>
                <a:spcPct val="0"/>
              </a:spcAft>
              <a:defRPr/>
            </a:pPr>
            <a:r>
              <a:rPr lang="zh-CN" altLang="en-US" sz="2000" b="1" smtClean="0">
                <a:solidFill>
                  <a:schemeClr val="tx1"/>
                </a:solidFill>
                <a:latin typeface="黑体" panose="02010609060101010101" charset="-122"/>
                <a:ea typeface="黑体" panose="02010609060101010101" charset="-122"/>
                <a:cs typeface="黑体" panose="02010609060101010101" charset="-122"/>
                <a:sym typeface="+mn-ea"/>
              </a:rPr>
              <a:t>①</a:t>
            </a: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原始社会末期，手工业与农业分离，手工业者开始在便于交换的地方集聚，</a:t>
            </a:r>
            <a:endParaRPr lang="zh-CN" altLang="en-US" sz="2000" b="1">
              <a:solidFill>
                <a:schemeClr val="tx1"/>
              </a:solidFill>
              <a:latin typeface="黑体" panose="02010609060101010101" charset="-122"/>
              <a:ea typeface="黑体" panose="02010609060101010101" charset="-122"/>
              <a:cs typeface="黑体" panose="02010609060101010101" charset="-122"/>
              <a:sym typeface="+mn-ea"/>
            </a:endParaRPr>
          </a:p>
          <a:p>
            <a:pPr fontAlgn="base">
              <a:lnSpc>
                <a:spcPct val="110000"/>
              </a:lnSpc>
              <a:spcBef>
                <a:spcPct val="0"/>
              </a:spcBef>
              <a:spcAft>
                <a:spcPct val="0"/>
              </a:spcAft>
              <a:defRPr/>
            </a:pP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 </a:t>
            </a:r>
            <a:r>
              <a:rPr lang="en-US" altLang="zh-CN" sz="2000" b="1">
                <a:solidFill>
                  <a:schemeClr val="tx1"/>
                </a:solidFill>
                <a:latin typeface="黑体" panose="02010609060101010101" charset="-122"/>
                <a:ea typeface="黑体" panose="02010609060101010101" charset="-122"/>
                <a:cs typeface="黑体" panose="02010609060101010101" charset="-122"/>
                <a:sym typeface="+mn-ea"/>
              </a:rPr>
              <a:t> </a:t>
            </a: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形成了古代集镇的雏形。</a:t>
            </a:r>
            <a:endParaRPr lang="zh-CN" altLang="en-US" sz="2000" b="1">
              <a:solidFill>
                <a:schemeClr val="tx1"/>
              </a:solidFill>
              <a:latin typeface="黑体" panose="02010609060101010101" charset="-122"/>
              <a:ea typeface="黑体" panose="02010609060101010101" charset="-122"/>
              <a:cs typeface="黑体" panose="02010609060101010101" charset="-122"/>
            </a:endParaRPr>
          </a:p>
          <a:p>
            <a:pPr fontAlgn="base">
              <a:lnSpc>
                <a:spcPct val="110000"/>
              </a:lnSpc>
              <a:spcBef>
                <a:spcPct val="0"/>
              </a:spcBef>
              <a:spcAft>
                <a:spcPct val="0"/>
              </a:spcAft>
              <a:defRPr/>
            </a:pP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②商人的出现使手工业者聚居的地方迅速繁荣，逐渐成为一定地域内的经济中心。</a:t>
            </a:r>
            <a:endParaRPr lang="zh-CN" altLang="en-US" sz="2000" b="1">
              <a:solidFill>
                <a:schemeClr val="tx1"/>
              </a:solidFill>
              <a:latin typeface="黑体" panose="02010609060101010101" charset="-122"/>
              <a:ea typeface="黑体" panose="02010609060101010101" charset="-122"/>
              <a:cs typeface="黑体" panose="02010609060101010101" charset="-122"/>
            </a:endParaRPr>
          </a:p>
          <a:p>
            <a:pPr fontAlgn="base">
              <a:lnSpc>
                <a:spcPct val="110000"/>
              </a:lnSpc>
              <a:spcBef>
                <a:spcPct val="0"/>
              </a:spcBef>
              <a:spcAft>
                <a:spcPct val="0"/>
              </a:spcAft>
              <a:defRPr/>
            </a:pP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③商人和手工业者为了保护其财富和人身安全，在聚居的地方筑垒设防，形成集镇。</a:t>
            </a:r>
            <a:endParaRPr lang="zh-CN" altLang="en-US" sz="2000" b="1" dirty="0">
              <a:solidFill>
                <a:schemeClr val="tx1"/>
              </a:solidFill>
              <a:latin typeface="黑体" panose="02010609060101010101" charset="-122"/>
              <a:ea typeface="黑体" panose="02010609060101010101" charset="-122"/>
              <a:cs typeface="黑体" panose="02010609060101010101" charset="-122"/>
              <a:sym typeface="+mn-ea"/>
            </a:endParaRPr>
          </a:p>
        </p:txBody>
      </p:sp>
      <p:cxnSp>
        <p:nvCxnSpPr>
          <p:cNvPr id="2" name="直接连接符 1"/>
          <p:cNvCxnSpPr/>
          <p:nvPr/>
        </p:nvCxnSpPr>
        <p:spPr>
          <a:xfrm flipV="1">
            <a:off x="1447800" y="3996055"/>
            <a:ext cx="4393565" cy="501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795780" y="1423670"/>
            <a:ext cx="2772410" cy="460375"/>
          </a:xfrm>
          <a:prstGeom prst="rect">
            <a:avLst/>
          </a:prstGeom>
          <a:noFill/>
        </p:spPr>
        <p:txBody>
          <a:bodyPr wrap="square" rtlCol="0" anchor="t">
            <a:spAutoFit/>
          </a:bodyPr>
          <a:lstStyle/>
          <a:p>
            <a:pPr algn="l">
              <a:lnSpc>
                <a:spcPct val="100000"/>
              </a:lnSpc>
              <a:buClrTx/>
              <a:buSzTx/>
              <a:buFontTx/>
            </a:pPr>
            <a:r>
              <a:rPr lang="zh-CN" altLang="en-US" sz="2400" b="1" dirty="0">
                <a:latin typeface="黑体" panose="02010609060101010101" charset="-122"/>
                <a:ea typeface="黑体" panose="02010609060101010101" charset="-122"/>
                <a:sym typeface="+mn-ea"/>
              </a:rPr>
              <a:t>社会生产力的发展</a:t>
            </a:r>
            <a:endParaRPr lang="zh-CN" altLang="en-US" sz="2400" b="1" dirty="0">
              <a:latin typeface="黑体" panose="02010609060101010101" charset="-122"/>
              <a:ea typeface="黑体" panose="02010609060101010101" charset="-122"/>
              <a:sym typeface="+mn-ea"/>
            </a:endParaRPr>
          </a:p>
        </p:txBody>
      </p:sp>
      <p:sp>
        <p:nvSpPr>
          <p:cNvPr id="44" name="文本框 12"/>
          <p:cNvSpPr txBox="1"/>
          <p:nvPr>
            <p:custDataLst>
              <p:tags r:id="rId6"/>
            </p:custDataLst>
          </p:nvPr>
        </p:nvSpPr>
        <p:spPr>
          <a:xfrm>
            <a:off x="793750" y="6031865"/>
            <a:ext cx="909320" cy="460375"/>
          </a:xfrm>
          <a:prstGeom prst="rect">
            <a:avLst/>
          </a:prstGeom>
          <a:noFill/>
        </p:spPr>
        <p:txBody>
          <a:bodyPr wrap="square">
            <a:spAutoFit/>
          </a:bodyPr>
          <a:lstStyle>
            <a:defPPr>
              <a:defRPr lang="zh-CN"/>
            </a:defPPr>
            <a:lvl1pPr algn="ctr">
              <a:defRPr sz="2400" b="1">
                <a:solidFill>
                  <a:srgbClr val="0000CC"/>
                </a:solidFill>
                <a:latin typeface="黑体" panose="02010609060101010101" charset="-122"/>
                <a:ea typeface="黑体" panose="02010609060101010101" charset="-122"/>
              </a:defRPr>
            </a:lvl1pPr>
          </a:lstStyle>
          <a:p>
            <a:r>
              <a:rPr lang="zh-CN" altLang="en-US"/>
              <a:t>意义</a:t>
            </a:r>
            <a:endParaRPr lang="zh-CN" altLang="en-US"/>
          </a:p>
        </p:txBody>
      </p:sp>
      <p:sp>
        <p:nvSpPr>
          <p:cNvPr id="50" name="文本框 23"/>
          <p:cNvSpPr txBox="1"/>
          <p:nvPr>
            <p:custDataLst>
              <p:tags r:id="rId7"/>
            </p:custDataLst>
          </p:nvPr>
        </p:nvSpPr>
        <p:spPr>
          <a:xfrm>
            <a:off x="1995170" y="5890260"/>
            <a:ext cx="7222490" cy="829945"/>
          </a:xfrm>
          <a:prstGeom prst="rect">
            <a:avLst/>
          </a:prstGeom>
          <a:noFill/>
        </p:spPr>
        <p:txBody>
          <a:bodyPr wrap="square" rtlCol="0">
            <a:spAutoFit/>
          </a:bodyPr>
          <a:lstStyle>
            <a:defPPr>
              <a:defRPr lang="zh-CN"/>
            </a:defPPr>
            <a:lvl1pPr>
              <a:defRPr sz="2400">
                <a:solidFill>
                  <a:srgbClr val="FF0000"/>
                </a:solidFill>
                <a:latin typeface="微软雅黑" panose="020B0503020204020204" charset="-122"/>
                <a:ea typeface="微软雅黑" panose="020B0503020204020204" charset="-122"/>
              </a:defRPr>
            </a:lvl1pPr>
          </a:lstStyle>
          <a:p>
            <a:r>
              <a:rPr lang="zh-CN" altLang="en-US" b="1" dirty="0">
                <a:solidFill>
                  <a:schemeClr val="tx1"/>
                </a:solidFill>
                <a:latin typeface="黑体" panose="02010609060101010101" charset="-122"/>
                <a:ea typeface="黑体" panose="02010609060101010101" charset="-122"/>
                <a:sym typeface="+mn-ea"/>
              </a:rPr>
              <a:t>促进了市场的繁荣和社会生产力的发展</a:t>
            </a:r>
            <a:endParaRPr lang="en-US" altLang="zh-CN" b="1" dirty="0">
              <a:solidFill>
                <a:schemeClr val="tx1"/>
              </a:solidFill>
              <a:latin typeface="黑体" panose="02010609060101010101" charset="-122"/>
              <a:ea typeface="黑体" panose="02010609060101010101" charset="-122"/>
              <a:sym typeface="+mn-ea"/>
            </a:endParaRPr>
          </a:p>
          <a:p>
            <a:r>
              <a:rPr lang="zh-CN" altLang="en-US" b="1" dirty="0">
                <a:solidFill>
                  <a:schemeClr val="tx1"/>
                </a:solidFill>
                <a:latin typeface="黑体" panose="02010609060101010101" charset="-122"/>
                <a:ea typeface="黑体" panose="02010609060101010101" charset="-122"/>
              </a:rPr>
              <a:t>沟通城乡（繁荣城市经济，促进农村商品经济发展）</a:t>
            </a:r>
            <a:endParaRPr lang="zh-CN" altLang="en-US" b="1" dirty="0">
              <a:solidFill>
                <a:schemeClr val="tx1"/>
              </a:solidFill>
              <a:latin typeface="黑体" panose="02010609060101010101" charset="-122"/>
              <a:ea typeface="黑体" panose="02010609060101010101" charset="-122"/>
            </a:endParaRPr>
          </a:p>
        </p:txBody>
      </p:sp>
      <p:cxnSp>
        <p:nvCxnSpPr>
          <p:cNvPr id="19" name="直接连接符 18"/>
          <p:cNvCxnSpPr/>
          <p:nvPr/>
        </p:nvCxnSpPr>
        <p:spPr>
          <a:xfrm flipV="1">
            <a:off x="1391285" y="4848225"/>
            <a:ext cx="7540625" cy="279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AutoShape 8"/>
          <p:cNvSpPr/>
          <p:nvPr>
            <p:custDataLst>
              <p:tags r:id="rId8"/>
            </p:custDataLst>
          </p:nvPr>
        </p:nvSpPr>
        <p:spPr bwMode="auto">
          <a:xfrm rot="10800000" flipH="1">
            <a:off x="1748155" y="2019300"/>
            <a:ext cx="86360" cy="1109980"/>
          </a:xfrm>
          <a:prstGeom prst="leftBrace">
            <a:avLst>
              <a:gd name="adj1" fmla="val 112499"/>
              <a:gd name="adj2" fmla="val 50252"/>
            </a:avLst>
          </a:prstGeom>
          <a:noFill/>
          <a:ln w="25400">
            <a:solidFill>
              <a:schemeClr val="tx1"/>
            </a:solidFill>
            <a:round/>
          </a:ln>
          <a:effectLst/>
        </p:spPr>
        <p:txBody>
          <a:bodyPr wrap="none" anchor="ctr"/>
          <a:lstStyle/>
          <a:p>
            <a:endParaRPr lang="zh-CN" altLang="en-US"/>
          </a:p>
        </p:txBody>
      </p:sp>
      <p:sp>
        <p:nvSpPr>
          <p:cNvPr id="7" name="AutoShape 8"/>
          <p:cNvSpPr/>
          <p:nvPr>
            <p:custDataLst>
              <p:tags r:id="rId9"/>
            </p:custDataLst>
          </p:nvPr>
        </p:nvSpPr>
        <p:spPr bwMode="auto">
          <a:xfrm rot="10800000" flipH="1">
            <a:off x="1834515" y="5889625"/>
            <a:ext cx="76200" cy="765810"/>
          </a:xfrm>
          <a:prstGeom prst="leftBrace">
            <a:avLst>
              <a:gd name="adj1" fmla="val 168034"/>
              <a:gd name="adj2" fmla="val 50252"/>
            </a:avLst>
          </a:prstGeom>
          <a:noFill/>
          <a:ln w="25400">
            <a:solidFill>
              <a:schemeClr val="tx1"/>
            </a:solidFill>
            <a:round/>
          </a:ln>
          <a:effectLst/>
        </p:spPr>
        <p:txBody>
          <a:bodyPr wrap="none" anchor="ctr"/>
          <a:lstStyle/>
          <a:p>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0"/>
                            </p:stCondLst>
                            <p:childTnLst>
                              <p:par>
                                <p:cTn id="24" presetID="16" presetClass="entr" presetSubtype="21"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41" grpId="0"/>
      <p:bldP spid="42" grpId="0"/>
      <p:bldP spid="43" grpId="0"/>
      <p:bldP spid="45" grpId="0"/>
      <p:bldP spid="18" grpId="0"/>
      <p:bldP spid="44" grpId="0"/>
      <p:bldP spid="50" grpId="0"/>
      <p:bldP spid="4" grpId="0" bldLvl="0" animBg="1"/>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custDataLst>
              <p:tags r:id="rId1"/>
            </p:custDataLst>
          </p:nvPr>
        </p:nvGraphicFramePr>
        <p:xfrm>
          <a:off x="680085" y="719455"/>
          <a:ext cx="6142355" cy="3684270"/>
        </p:xfrm>
        <a:graphic>
          <a:graphicData uri="http://schemas.openxmlformats.org/drawingml/2006/table">
            <a:tbl>
              <a:tblPr firstRow="1" bandRow="1">
                <a:tableStyleId>{5940675A-B579-460E-94D1-54222C63F5DA}</a:tableStyleId>
              </a:tblPr>
              <a:tblGrid>
                <a:gridCol w="1504950"/>
                <a:gridCol w="4637405"/>
              </a:tblGrid>
              <a:tr h="463550">
                <a:tc>
                  <a:txBody>
                    <a:bodyPr/>
                    <a:lstStyle/>
                    <a:p>
                      <a:pPr indent="0" algn="ctr">
                        <a:buNone/>
                      </a:pPr>
                      <a:r>
                        <a:rPr lang="en-US" sz="2400" b="1">
                          <a:solidFill>
                            <a:schemeClr val="tx1"/>
                          </a:solidFill>
                          <a:latin typeface="黑体" panose="02010609060101010101" charset="-122"/>
                          <a:ea typeface="黑体" panose="02010609060101010101" charset="-122"/>
                          <a:cs typeface="宋体" panose="02010600030101010101" pitchFamily="2" charset="-122"/>
                        </a:rPr>
                        <a:t>时期</a:t>
                      </a:r>
                      <a:endParaRPr lang="en-US" altLang="en-US" sz="2400" b="1">
                        <a:solidFill>
                          <a:schemeClr val="tx1"/>
                        </a:solidFill>
                        <a:latin typeface="黑体" panose="02010609060101010101" charset="-122"/>
                        <a:ea typeface="黑体" panose="02010609060101010101"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lstStyle/>
                    <a:p>
                      <a:pPr indent="0" algn="ctr">
                        <a:buNone/>
                      </a:pPr>
                      <a:r>
                        <a:rPr lang="en-US" sz="2400" b="1">
                          <a:solidFill>
                            <a:schemeClr val="tx1"/>
                          </a:solidFill>
                          <a:latin typeface="黑体" panose="02010609060101010101" charset="-122"/>
                          <a:ea typeface="黑体" panose="02010609060101010101" charset="-122"/>
                          <a:cs typeface="宋体" panose="02010600030101010101" pitchFamily="2" charset="-122"/>
                        </a:rPr>
                        <a:t>表现</a:t>
                      </a:r>
                      <a:endParaRPr lang="en-US" altLang="en-US" sz="2400" b="1">
                        <a:solidFill>
                          <a:schemeClr val="tx1"/>
                        </a:solidFill>
                        <a:latin typeface="黑体" panose="02010609060101010101" charset="-122"/>
                        <a:ea typeface="黑体" panose="02010609060101010101"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822960">
                <a:tc>
                  <a:txBody>
                    <a:bodyPr/>
                    <a:lstStyle/>
                    <a:p>
                      <a:pPr indent="0" algn="ctr">
                        <a:lnSpc>
                          <a:spcPct val="110000"/>
                        </a:lnSpc>
                        <a:buNone/>
                      </a:pPr>
                      <a:r>
                        <a:rPr lang="en-US" sz="2400" b="1">
                          <a:solidFill>
                            <a:srgbClr val="000000"/>
                          </a:solidFill>
                          <a:latin typeface="黑体" panose="02010609060101010101" charset="-122"/>
                          <a:ea typeface="黑体" panose="02010609060101010101" charset="-122"/>
                          <a:cs typeface="宋体" panose="02010600030101010101" pitchFamily="2" charset="-122"/>
                        </a:rPr>
                        <a:t>原始社会末期</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lnSpc>
                          <a:spcPct val="100000"/>
                        </a:lnSpc>
                        <a:buClrTx/>
                        <a:buSzTx/>
                        <a:buFontTx/>
                        <a:buNone/>
                      </a:pPr>
                      <a:r>
                        <a:rPr lang="en-US" sz="1800" b="0">
                          <a:solidFill>
                            <a:srgbClr val="000000"/>
                          </a:solidFill>
                          <a:latin typeface="黑体" panose="02010609060101010101" charset="-122"/>
                          <a:ea typeface="黑体" panose="02010609060101010101" charset="-122"/>
                          <a:cs typeface="宋体" panose="02010600030101010101" pitchFamily="2" charset="-122"/>
                        </a:rPr>
                        <a:t>   </a:t>
                      </a:r>
                      <a:r>
                        <a:rPr lang="zh-CN" altLang="en-US" sz="2400" b="1">
                          <a:solidFill>
                            <a:srgbClr val="0000CC"/>
                          </a:solidFill>
                          <a:latin typeface="黑体" panose="02010609060101010101" charset="-122"/>
                          <a:ea typeface="黑体" panose="02010609060101010101" charset="-122"/>
                        </a:rPr>
                        <a:t>集镇雏形</a:t>
                      </a:r>
                      <a:endParaRPr lang="zh-CN" altLang="en-US" sz="2400" b="1">
                        <a:solidFill>
                          <a:srgbClr val="0000CC"/>
                        </a:solidFill>
                        <a:latin typeface="黑体" panose="02010609060101010101" charset="-122"/>
                        <a:ea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1970">
                <a:tc>
                  <a:txBody>
                    <a:bodyPr/>
                    <a:lstStyle/>
                    <a:p>
                      <a:pPr indent="0" algn="ctr">
                        <a:lnSpc>
                          <a:spcPct val="110000"/>
                        </a:lnSpc>
                        <a:buNone/>
                      </a:pPr>
                      <a:r>
                        <a:rPr lang="en-US" sz="2400" b="1">
                          <a:solidFill>
                            <a:srgbClr val="000000"/>
                          </a:solidFill>
                          <a:latin typeface="黑体" panose="02010609060101010101" charset="-122"/>
                          <a:ea typeface="黑体" panose="02010609060101010101" charset="-122"/>
                          <a:cs typeface="黑体" panose="02010609060101010101" charset="-122"/>
                        </a:rPr>
                        <a:t>北魏-唐</a:t>
                      </a:r>
                      <a:endParaRPr lang="en-US" altLang="en-US" sz="2400" b="1">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10000"/>
                        </a:lnSpc>
                        <a:buNone/>
                      </a:pPr>
                      <a:endParaRPr lang="en-US" altLang="en-US" sz="2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6095">
                <a:tc>
                  <a:txBody>
                    <a:bodyPr/>
                    <a:lstStyle/>
                    <a:p>
                      <a:pPr indent="0" algn="ctr">
                        <a:lnSpc>
                          <a:spcPct val="110000"/>
                        </a:lnSpc>
                        <a:buNone/>
                      </a:pPr>
                      <a:r>
                        <a:rPr lang="en-US" sz="2400" b="1">
                          <a:solidFill>
                            <a:srgbClr val="000000"/>
                          </a:solidFill>
                          <a:latin typeface="黑体" panose="02010609060101010101" charset="-122"/>
                          <a:ea typeface="黑体" panose="02010609060101010101" charset="-122"/>
                          <a:cs typeface="宋体" panose="02010600030101010101" pitchFamily="2" charset="-122"/>
                        </a:rPr>
                        <a:t>北宋</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lnSpc>
                          <a:spcPct val="110000"/>
                        </a:lnSpc>
                        <a:buNone/>
                      </a:pPr>
                      <a:endParaRPr lang="en-US" altLang="en-US" sz="2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14705">
                <a:tc>
                  <a:txBody>
                    <a:bodyPr/>
                    <a:lstStyle/>
                    <a:p>
                      <a:pPr indent="0" algn="ctr">
                        <a:lnSpc>
                          <a:spcPct val="110000"/>
                        </a:lnSpc>
                        <a:buNone/>
                      </a:pPr>
                      <a:r>
                        <a:rPr lang="en-US" sz="2400" b="1">
                          <a:solidFill>
                            <a:srgbClr val="000000"/>
                          </a:solidFill>
                          <a:latin typeface="黑体" panose="02010609060101010101" charset="-122"/>
                          <a:ea typeface="黑体" panose="02010609060101010101" charset="-122"/>
                          <a:cs typeface="宋体" panose="02010600030101010101" pitchFamily="2" charset="-122"/>
                        </a:rPr>
                        <a:t>元朝</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10000"/>
                        </a:lnSpc>
                        <a:buNone/>
                      </a:pPr>
                      <a:endParaRPr lang="en-US" altLang="en-US" sz="2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4990">
                <a:tc>
                  <a:txBody>
                    <a:bodyPr/>
                    <a:lstStyle/>
                    <a:p>
                      <a:pPr indent="0" algn="ctr">
                        <a:lnSpc>
                          <a:spcPct val="110000"/>
                        </a:lnSpc>
                        <a:buNone/>
                      </a:pPr>
                      <a:r>
                        <a:rPr lang="en-US" sz="2400" b="1">
                          <a:solidFill>
                            <a:srgbClr val="000000"/>
                          </a:solidFill>
                          <a:latin typeface="黑体" panose="02010609060101010101" charset="-122"/>
                          <a:ea typeface="黑体" panose="02010609060101010101" charset="-122"/>
                          <a:cs typeface="宋体" panose="02010600030101010101" pitchFamily="2" charset="-122"/>
                        </a:rPr>
                        <a:t>明清</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10000"/>
                        </a:lnSpc>
                        <a:buNone/>
                      </a:pPr>
                      <a:endParaRPr lang="en-US" altLang="en-US" sz="20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2178050" y="1959610"/>
            <a:ext cx="3470910" cy="497205"/>
          </a:xfrm>
          <a:prstGeom prst="rect">
            <a:avLst/>
          </a:prstGeom>
          <a:noFill/>
        </p:spPr>
        <p:txBody>
          <a:bodyPr wrap="square" rtlCol="0" anchor="t">
            <a:spAutoFit/>
          </a:bodyPr>
          <a:lstStyle/>
          <a:p>
            <a:pPr algn="ctr">
              <a:lnSpc>
                <a:spcPct val="110000"/>
              </a:lnSpc>
              <a:buClrTx/>
              <a:buSzTx/>
              <a:buFontTx/>
            </a:pPr>
            <a:r>
              <a:rPr lang="zh-CN" altLang="en-US" sz="2400" b="1">
                <a:solidFill>
                  <a:srgbClr val="0000CC"/>
                </a:solidFill>
                <a:latin typeface="黑体" panose="02010609060101010101" charset="-122"/>
                <a:ea typeface="黑体" panose="02010609060101010101" charset="-122"/>
                <a:sym typeface="+mn-ea"/>
              </a:rPr>
              <a:t>出于军事目的而设置镇</a:t>
            </a:r>
            <a:endParaRPr lang="zh-CN" altLang="en-US" sz="2400" b="1">
              <a:solidFill>
                <a:srgbClr val="0000CC"/>
              </a:solidFill>
              <a:latin typeface="黑体" panose="02010609060101010101" charset="-122"/>
              <a:ea typeface="黑体" panose="02010609060101010101" charset="-122"/>
              <a:cs typeface="宋体" panose="02010600030101010101" pitchFamily="2" charset="-122"/>
              <a:sym typeface="+mn-ea"/>
            </a:endParaRPr>
          </a:p>
        </p:txBody>
      </p:sp>
      <p:sp>
        <p:nvSpPr>
          <p:cNvPr id="7" name="文本框 6"/>
          <p:cNvSpPr txBox="1"/>
          <p:nvPr/>
        </p:nvSpPr>
        <p:spPr>
          <a:xfrm>
            <a:off x="2282825" y="2482215"/>
            <a:ext cx="3561715" cy="497205"/>
          </a:xfrm>
          <a:prstGeom prst="rect">
            <a:avLst/>
          </a:prstGeom>
          <a:noFill/>
        </p:spPr>
        <p:txBody>
          <a:bodyPr wrap="square" rtlCol="0" anchor="t">
            <a:spAutoFit/>
          </a:bodyPr>
          <a:lstStyle/>
          <a:p>
            <a:pPr algn="l">
              <a:lnSpc>
                <a:spcPct val="110000"/>
              </a:lnSpc>
              <a:buClrTx/>
              <a:buSzTx/>
              <a:buFontTx/>
            </a:pPr>
            <a:r>
              <a:rPr lang="zh-CN" altLang="en-US" sz="2400" b="1">
                <a:solidFill>
                  <a:srgbClr val="0000CC"/>
                </a:solidFill>
                <a:latin typeface="黑体" panose="02010609060101010101" charset="-122"/>
                <a:ea typeface="黑体" panose="02010609060101010101" charset="-122"/>
                <a:sym typeface="+mn-ea"/>
              </a:rPr>
              <a:t>工商业集镇</a:t>
            </a:r>
            <a:r>
              <a:rPr lang="zh-CN" altLang="en-US" sz="2400" b="1">
                <a:solidFill>
                  <a:srgbClr val="0000CC"/>
                </a:solidFill>
                <a:latin typeface="黑体" panose="02010609060101010101" charset="-122"/>
                <a:ea typeface="黑体" panose="02010609060101010101" charset="-122"/>
              </a:rPr>
              <a:t>，</a:t>
            </a:r>
            <a:r>
              <a:rPr lang="zh-CN" altLang="en-US" sz="2400" b="1">
                <a:solidFill>
                  <a:srgbClr val="0000CC"/>
                </a:solidFill>
                <a:latin typeface="黑体" panose="02010609060101010101" charset="-122"/>
                <a:ea typeface="黑体" panose="02010609060101010101" charset="-122"/>
                <a:sym typeface="+mn-ea"/>
              </a:rPr>
              <a:t>行政集镇</a:t>
            </a:r>
            <a:endParaRPr lang="zh-CN" altLang="en-US" sz="2400" b="1">
              <a:solidFill>
                <a:srgbClr val="0000CC"/>
              </a:solidFill>
              <a:latin typeface="黑体" panose="02010609060101010101" charset="-122"/>
              <a:ea typeface="黑体" panose="02010609060101010101" charset="-122"/>
              <a:sym typeface="+mn-ea"/>
            </a:endParaRPr>
          </a:p>
        </p:txBody>
      </p:sp>
      <p:sp>
        <p:nvSpPr>
          <p:cNvPr id="9" name="文本框 8"/>
          <p:cNvSpPr txBox="1"/>
          <p:nvPr/>
        </p:nvSpPr>
        <p:spPr>
          <a:xfrm>
            <a:off x="2284095" y="2957830"/>
            <a:ext cx="4504690" cy="902970"/>
          </a:xfrm>
          <a:prstGeom prst="rect">
            <a:avLst/>
          </a:prstGeom>
          <a:noFill/>
        </p:spPr>
        <p:txBody>
          <a:bodyPr wrap="square" rtlCol="0" anchor="t">
            <a:spAutoFit/>
          </a:bodyPr>
          <a:lstStyle/>
          <a:p>
            <a:pPr algn="l">
              <a:lnSpc>
                <a:spcPct val="110000"/>
              </a:lnSpc>
              <a:buClrTx/>
              <a:buSzTx/>
              <a:buFontTx/>
            </a:pPr>
            <a:r>
              <a:rPr lang="zh-CN" altLang="en-US" sz="2400" b="1">
                <a:solidFill>
                  <a:srgbClr val="0000CC"/>
                </a:solidFill>
                <a:latin typeface="黑体" panose="02010609060101010101" charset="-122"/>
                <a:ea typeface="黑体" panose="02010609060101010101" charset="-122"/>
                <a:sym typeface="+mn-ea"/>
              </a:rPr>
              <a:t>漕运和海运发达，</a:t>
            </a:r>
            <a:endParaRPr lang="zh-CN" altLang="en-US" sz="2400" b="1">
              <a:solidFill>
                <a:srgbClr val="0000CC"/>
              </a:solidFill>
              <a:latin typeface="黑体" panose="02010609060101010101" charset="-122"/>
              <a:ea typeface="黑体" panose="02010609060101010101" charset="-122"/>
              <a:sym typeface="+mn-ea"/>
            </a:endParaRPr>
          </a:p>
          <a:p>
            <a:pPr algn="l">
              <a:lnSpc>
                <a:spcPct val="110000"/>
              </a:lnSpc>
              <a:buClrTx/>
              <a:buSzTx/>
              <a:buFontTx/>
            </a:pPr>
            <a:r>
              <a:rPr lang="zh-CN" altLang="en-US" sz="2400" b="1">
                <a:solidFill>
                  <a:srgbClr val="0000CC"/>
                </a:solidFill>
                <a:latin typeface="黑体" panose="02010609060101010101" charset="-122"/>
                <a:ea typeface="黑体" panose="02010609060101010101" charset="-122"/>
                <a:sym typeface="+mn-ea"/>
              </a:rPr>
              <a:t>运河沿岸兴起了很多工商业集镇</a:t>
            </a:r>
            <a:endParaRPr lang="zh-CN" altLang="en-US" sz="2400" b="1">
              <a:solidFill>
                <a:srgbClr val="0000CC"/>
              </a:solidFill>
              <a:latin typeface="黑体" panose="02010609060101010101" charset="-122"/>
              <a:ea typeface="黑体" panose="02010609060101010101" charset="-122"/>
              <a:sym typeface="+mn-ea"/>
            </a:endParaRPr>
          </a:p>
        </p:txBody>
      </p:sp>
      <p:sp>
        <p:nvSpPr>
          <p:cNvPr id="10" name="文本框 9"/>
          <p:cNvSpPr txBox="1"/>
          <p:nvPr/>
        </p:nvSpPr>
        <p:spPr>
          <a:xfrm>
            <a:off x="2261870" y="3845560"/>
            <a:ext cx="4509770" cy="497205"/>
          </a:xfrm>
          <a:prstGeom prst="rect">
            <a:avLst/>
          </a:prstGeom>
          <a:noFill/>
        </p:spPr>
        <p:txBody>
          <a:bodyPr wrap="square" rtlCol="0" anchor="t">
            <a:spAutoFit/>
          </a:bodyPr>
          <a:lstStyle/>
          <a:p>
            <a:pPr algn="l">
              <a:lnSpc>
                <a:spcPct val="110000"/>
              </a:lnSpc>
              <a:buClrTx/>
              <a:buSzTx/>
              <a:buFontTx/>
            </a:pPr>
            <a:r>
              <a:rPr lang="zh-CN" altLang="en-US" sz="2400" b="1">
                <a:solidFill>
                  <a:srgbClr val="0000CC"/>
                </a:solidFill>
                <a:latin typeface="黑体" panose="02010609060101010101" charset="-122"/>
                <a:ea typeface="黑体" panose="02010609060101010101" charset="-122"/>
                <a:sym typeface="+mn-ea"/>
              </a:rPr>
              <a:t>集镇进一步发展，出现专业分工</a:t>
            </a:r>
            <a:endParaRPr lang="zh-CN" altLang="en-US" sz="2400" b="1">
              <a:solidFill>
                <a:srgbClr val="0000CC"/>
              </a:solidFill>
              <a:latin typeface="黑体" panose="02010609060101010101" charset="-122"/>
              <a:ea typeface="黑体" panose="02010609060101010101" charset="-122"/>
              <a:cs typeface="宋体" panose="02010600030101010101" pitchFamily="2" charset="-122"/>
              <a:sym typeface="+mn-ea"/>
            </a:endParaRPr>
          </a:p>
        </p:txBody>
      </p:sp>
      <p:sp>
        <p:nvSpPr>
          <p:cNvPr id="2" name="文本框 1"/>
          <p:cNvSpPr txBox="1"/>
          <p:nvPr>
            <p:custDataLst>
              <p:tags r:id="rId2"/>
            </p:custDataLst>
          </p:nvPr>
        </p:nvSpPr>
        <p:spPr>
          <a:xfrm>
            <a:off x="2914650" y="257810"/>
            <a:ext cx="3896995" cy="460375"/>
          </a:xfrm>
          <a:prstGeom prst="rect">
            <a:avLst/>
          </a:prstGeom>
          <a:noFill/>
        </p:spPr>
        <p:txBody>
          <a:bodyPr wrap="square" rtlCol="0">
            <a:spAutoFit/>
          </a:bodyPr>
          <a:lstStyle/>
          <a:p>
            <a:pPr algn="ctr">
              <a:buClrTx/>
              <a:buSzTx/>
              <a:buFontTx/>
            </a:pPr>
            <a:r>
              <a:rPr lang="zh-CN" altLang="en-US" sz="2400" b="1">
                <a:solidFill>
                  <a:srgbClr val="0000CC"/>
                </a:solidFill>
                <a:latin typeface="黑体" panose="02010609060101010101" charset="-122"/>
                <a:ea typeface="黑体" panose="02010609060101010101" charset="-122"/>
                <a:sym typeface="+mn-ea"/>
              </a:rPr>
              <a:t>中国古代的集镇发展概况</a:t>
            </a:r>
            <a:r>
              <a:rPr lang="en-US" altLang="zh-CN" sz="2400" b="1">
                <a:solidFill>
                  <a:srgbClr val="0000CC"/>
                </a:solidFill>
                <a:latin typeface="黑体" panose="02010609060101010101" charset="-122"/>
                <a:ea typeface="黑体" panose="02010609060101010101" charset="-122"/>
                <a:sym typeface="+mn-ea"/>
              </a:rPr>
              <a:t> </a:t>
            </a:r>
            <a:endParaRPr lang="en-US" altLang="zh-CN" sz="2400" b="1">
              <a:solidFill>
                <a:srgbClr val="0000CC"/>
              </a:solidFill>
              <a:latin typeface="黑体" panose="02010609060101010101" charset="-122"/>
              <a:ea typeface="黑体" panose="02010609060101010101" charset="-122"/>
              <a:sym typeface="+mn-ea"/>
            </a:endParaRPr>
          </a:p>
        </p:txBody>
      </p:sp>
      <p:sp>
        <p:nvSpPr>
          <p:cNvPr id="35" name="矩形 34"/>
          <p:cNvSpPr/>
          <p:nvPr>
            <p:custDataLst>
              <p:tags r:id="rId3"/>
            </p:custDataLst>
          </p:nvPr>
        </p:nvSpPr>
        <p:spPr>
          <a:xfrm>
            <a:off x="2091055" y="4869180"/>
            <a:ext cx="5431790" cy="398780"/>
          </a:xfrm>
          <a:prstGeom prst="rect">
            <a:avLst/>
          </a:prstGeom>
          <a:solidFill>
            <a:schemeClr val="accent4">
              <a:lumMod val="40000"/>
              <a:lumOff val="60000"/>
            </a:schemeClr>
          </a:solidFill>
          <a:ln w="9525">
            <a:noFill/>
          </a:ln>
        </p:spPr>
        <p:txBody>
          <a:bodyPr wrap="square" anchor="t">
            <a:spAutoFit/>
          </a:bodyPr>
          <a:lstStyle/>
          <a:p>
            <a:pPr eaLnBrk="0" hangingPunct="0"/>
            <a:r>
              <a:rPr lang="zh-CN" altLang="en-US" sz="2000" b="1">
                <a:solidFill>
                  <a:srgbClr val="0000CC"/>
                </a:solidFill>
                <a:latin typeface="黑体" panose="02010609060101010101" charset="-122"/>
                <a:ea typeface="黑体" panose="02010609060101010101" charset="-122"/>
              </a:rPr>
              <a:t>以汉口镇兴起为例概括集镇兴起和发展的因素</a:t>
            </a:r>
            <a:endParaRPr lang="zh-CN" altLang="en-US" sz="2000" b="1" dirty="0">
              <a:solidFill>
                <a:srgbClr val="0000CC"/>
              </a:solidFill>
              <a:uFillTx/>
              <a:latin typeface="黑体" panose="02010609060101010101" charset="-122"/>
              <a:ea typeface="黑体" panose="02010609060101010101" charset="-122"/>
              <a:cs typeface="宋体" panose="02010600030101010101" pitchFamily="2" charset="-122"/>
            </a:endParaRPr>
          </a:p>
        </p:txBody>
      </p:sp>
      <p:sp>
        <p:nvSpPr>
          <p:cNvPr id="27" name="矩形 26"/>
          <p:cNvSpPr/>
          <p:nvPr>
            <p:custDataLst>
              <p:tags r:id="rId4"/>
            </p:custDataLst>
          </p:nvPr>
        </p:nvSpPr>
        <p:spPr>
          <a:xfrm>
            <a:off x="3147695" y="5279390"/>
            <a:ext cx="3909060" cy="429895"/>
          </a:xfrm>
          <a:prstGeom prst="rect">
            <a:avLst/>
          </a:prstGeom>
          <a:solidFill>
            <a:srgbClr val="FFFF00"/>
          </a:solidFill>
          <a:ln w="9525">
            <a:noFill/>
          </a:ln>
        </p:spPr>
        <p:txBody>
          <a:bodyPr wrap="square" anchor="t">
            <a:spAutoFit/>
          </a:bodyPr>
          <a:lstStyle/>
          <a:p>
            <a:pPr algn="ctr">
              <a:lnSpc>
                <a:spcPct val="110000"/>
              </a:lnSpc>
              <a:buClrTx/>
              <a:buSzTx/>
              <a:buFontTx/>
            </a:pPr>
            <a:r>
              <a:rPr lang="en-US" sz="2000" b="1">
                <a:solidFill>
                  <a:srgbClr val="000000"/>
                </a:solidFill>
                <a:latin typeface="黑体" panose="02010609060101010101" charset="-122"/>
                <a:ea typeface="黑体" panose="02010609060101010101" charset="-122"/>
                <a:cs typeface="宋体" panose="02010600030101010101" pitchFamily="2" charset="-122"/>
              </a:rPr>
              <a:t>工商业的发展促使集镇大量出现</a:t>
            </a:r>
            <a:endParaRPr lang="en-US" sz="2000" b="1">
              <a:solidFill>
                <a:srgbClr val="000000"/>
              </a:solidFill>
              <a:latin typeface="黑体" panose="02010609060101010101" charset="-122"/>
              <a:ea typeface="黑体" panose="02010609060101010101" charset="-122"/>
              <a:cs typeface="宋体" panose="02010600030101010101" pitchFamily="2" charset="-122"/>
            </a:endParaRPr>
          </a:p>
        </p:txBody>
      </p:sp>
      <p:sp>
        <p:nvSpPr>
          <p:cNvPr id="3" name="文本框 2"/>
          <p:cNvSpPr txBox="1"/>
          <p:nvPr/>
        </p:nvSpPr>
        <p:spPr>
          <a:xfrm>
            <a:off x="266700" y="4413885"/>
            <a:ext cx="7438390" cy="398780"/>
          </a:xfrm>
          <a:prstGeom prst="rect">
            <a:avLst/>
          </a:prstGeom>
          <a:noFill/>
        </p:spPr>
        <p:txBody>
          <a:bodyPr wrap="square" rtlCol="0" anchor="t">
            <a:spAutoFit/>
          </a:bodyPr>
          <a:lstStyle/>
          <a:p>
            <a:r>
              <a:rPr lang="zh-CN" sz="2000" b="1" kern="100" dirty="0">
                <a:latin typeface="宋体" panose="02010600030101010101" pitchFamily="2" charset="-122"/>
                <a:ea typeface="宋体" panose="02010600030101010101" pitchFamily="2" charset="-122"/>
                <a:cs typeface="宋体" panose="02010600030101010101" pitchFamily="2" charset="-122"/>
                <a:sym typeface="+mn-ea"/>
              </a:rPr>
              <a:t>石门镇榨油业发达，干家窑镇</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100" dirty="0">
                <a:latin typeface="宋体" panose="02010600030101010101" pitchFamily="2" charset="-122"/>
                <a:ea typeface="宋体" panose="02010600030101010101" pitchFamily="2" charset="-122"/>
                <a:cs typeface="宋体" panose="02010600030101010101" pitchFamily="2" charset="-122"/>
                <a:sym typeface="+mn-ea"/>
              </a:rPr>
              <a:t>民多业陶</a:t>
            </a:r>
            <a:r>
              <a:rPr lang="en-US" altLang="zh-CN" sz="2000" b="1" kern="1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100" dirty="0">
                <a:latin typeface="宋体" panose="02010600030101010101" pitchFamily="2" charset="-122"/>
                <a:ea typeface="宋体" panose="02010600030101010101" pitchFamily="2" charset="-122"/>
                <a:cs typeface="宋体" panose="02010600030101010101" pitchFamily="2" charset="-122"/>
                <a:sym typeface="+mn-ea"/>
              </a:rPr>
              <a:t>，盛泽镇丝织业兴盛</a:t>
            </a:r>
            <a:endParaRPr lang="zh-CN" altLang="en-US" sz="2000" b="1" kern="100"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2" name="文本框 11"/>
          <p:cNvSpPr txBox="1"/>
          <p:nvPr/>
        </p:nvSpPr>
        <p:spPr>
          <a:xfrm>
            <a:off x="266700" y="4859020"/>
            <a:ext cx="1824990" cy="398780"/>
          </a:xfrm>
          <a:prstGeom prst="rect">
            <a:avLst/>
          </a:prstGeom>
          <a:noFill/>
        </p:spPr>
        <p:txBody>
          <a:bodyPr wrap="square" rtlCol="0" anchor="t">
            <a:spAutoFit/>
          </a:bodyPr>
          <a:lstStyle/>
          <a:p>
            <a:r>
              <a:rPr lang="zh-CN" altLang="en-US" sz="2000" b="1" dirty="0">
                <a:solidFill>
                  <a:srgbClr val="FF0000"/>
                </a:solidFill>
                <a:uFillTx/>
                <a:latin typeface="黑体" panose="02010609060101010101" charset="-122"/>
                <a:ea typeface="黑体" panose="02010609060101010101" charset="-122"/>
                <a:sym typeface="+mn-ea"/>
              </a:rPr>
              <a:t>历史纵横</a:t>
            </a:r>
            <a:r>
              <a:rPr lang="en-US" altLang="zh-CN" sz="2000" b="1" dirty="0">
                <a:solidFill>
                  <a:srgbClr val="FF0000"/>
                </a:solidFill>
                <a:uFillTx/>
                <a:latin typeface="黑体" panose="02010609060101010101" charset="-122"/>
                <a:ea typeface="黑体" panose="02010609060101010101" charset="-122"/>
                <a:sym typeface="+mn-ea"/>
              </a:rPr>
              <a:t>p55</a:t>
            </a:r>
            <a:r>
              <a:rPr lang="zh-CN" altLang="en-US" sz="2000" b="1" dirty="0">
                <a:solidFill>
                  <a:srgbClr val="FF0000"/>
                </a:solidFill>
                <a:uFillTx/>
                <a:latin typeface="黑体" panose="02010609060101010101" charset="-122"/>
                <a:ea typeface="黑体" panose="02010609060101010101" charset="-122"/>
                <a:sym typeface="+mn-ea"/>
              </a:rPr>
              <a:t>：</a:t>
            </a:r>
            <a:endParaRPr lang="zh-CN" altLang="en-US" sz="2000" b="1" dirty="0">
              <a:solidFill>
                <a:srgbClr val="FF0000"/>
              </a:solidFill>
              <a:uFillTx/>
              <a:latin typeface="黑体" panose="02010609060101010101" charset="-122"/>
              <a:ea typeface="黑体" panose="02010609060101010101" charset="-122"/>
              <a:sym typeface="+mn-ea"/>
            </a:endParaRPr>
          </a:p>
        </p:txBody>
      </p:sp>
      <p:sp>
        <p:nvSpPr>
          <p:cNvPr id="41" name="文本框 3"/>
          <p:cNvSpPr txBox="1"/>
          <p:nvPr>
            <p:custDataLst>
              <p:tags r:id="rId5"/>
            </p:custDataLst>
          </p:nvPr>
        </p:nvSpPr>
        <p:spPr>
          <a:xfrm>
            <a:off x="679987" y="228875"/>
            <a:ext cx="2020570" cy="460375"/>
          </a:xfrm>
          <a:prstGeom prst="rect">
            <a:avLst/>
          </a:prstGeom>
          <a:noFill/>
        </p:spPr>
        <p:txBody>
          <a:bodyPr wrap="none" rtlCol="0">
            <a:spAutoFit/>
          </a:bodyPr>
          <a:lstStyle>
            <a:defPPr>
              <a:defRPr lang="zh-CN"/>
            </a:defPPr>
            <a:lvl1pPr>
              <a:defRPr sz="2400" b="1">
                <a:latin typeface="黑体" panose="02010609060101010101" charset="-122"/>
                <a:ea typeface="黑体" panose="02010609060101010101" charset="-122"/>
              </a:defRPr>
            </a:lvl1pPr>
          </a:lstStyle>
          <a:p>
            <a:pPr algn="l">
              <a:buClrTx/>
              <a:buSzTx/>
              <a:buFontTx/>
            </a:pPr>
            <a:r>
              <a:rPr lang="zh-CN" altLang="en-US" dirty="0">
                <a:solidFill>
                  <a:srgbClr val="FF0000"/>
                </a:solidFill>
                <a:cs typeface="黑体" panose="02010609060101010101" charset="-122"/>
              </a:rPr>
              <a:t>2.集镇的出现</a:t>
            </a:r>
            <a:endParaRPr lang="zh-CN" altLang="en-US" dirty="0">
              <a:solidFill>
                <a:srgbClr val="FF0000"/>
              </a:solidFill>
              <a:cs typeface="黑体" panose="02010609060101010101" charset="-122"/>
            </a:endParaRPr>
          </a:p>
        </p:txBody>
      </p:sp>
      <p:sp>
        <p:nvSpPr>
          <p:cNvPr id="13" name="文本框 12"/>
          <p:cNvSpPr txBox="1"/>
          <p:nvPr/>
        </p:nvSpPr>
        <p:spPr>
          <a:xfrm>
            <a:off x="245110" y="5783580"/>
            <a:ext cx="7633335" cy="1014730"/>
          </a:xfrm>
          <a:prstGeom prst="rect">
            <a:avLst/>
          </a:prstGeom>
          <a:noFill/>
          <a:ln w="12700" cmpd="sng">
            <a:solidFill>
              <a:schemeClr val="tx1"/>
            </a:solidFill>
            <a:prstDash val="sysDot"/>
          </a:ln>
        </p:spPr>
        <p:txBody>
          <a:bodyPr wrap="square" rtlCol="0" anchor="t">
            <a:spAutoFit/>
          </a:bodyPr>
          <a:lstStyle/>
          <a:p>
            <a:pPr marL="0" marR="0" lvl="0" indent="0" algn="l" defTabSz="914400" rtl="0" eaLnBrk="0" fontAlgn="base" latinLnBrk="0" hangingPunct="0">
              <a:lnSpc>
                <a:spcPct val="100000"/>
              </a:lnSpc>
              <a:spcBef>
                <a:spcPts val="0"/>
              </a:spcBef>
              <a:spcAft>
                <a:spcPts val="0"/>
              </a:spcAft>
              <a:buClrTx/>
              <a:buSzTx/>
              <a:buFontTx/>
              <a:buNone/>
              <a:defRPr/>
            </a:pPr>
            <a:r>
              <a:rPr lang="en-US" altLang="zh-CN" b="1" noProof="0" dirty="0">
                <a:ln>
                  <a:noFill/>
                </a:ln>
                <a:solidFill>
                  <a:schemeClr val="tx1"/>
                </a:solidFill>
                <a:effectLst/>
                <a:uLnTx/>
                <a:uFillTx/>
                <a:latin typeface="楷体" panose="02010609060101010101" charset="-122"/>
                <a:ea typeface="楷体" panose="02010609060101010101" charset="-122"/>
                <a:sym typeface="+mn-ea"/>
              </a:rPr>
              <a:t>    </a:t>
            </a:r>
            <a:r>
              <a:rPr lang="zh-CN" altLang="en-US" sz="2000" b="1" noProof="0" dirty="0">
                <a:ln>
                  <a:noFill/>
                </a:ln>
                <a:solidFill>
                  <a:schemeClr val="tx1"/>
                </a:solidFill>
                <a:effectLst/>
                <a:uLnTx/>
                <a:uFillTx/>
                <a:latin typeface="楷体" panose="02010609060101010101" charset="-122"/>
                <a:ea typeface="楷体" panose="02010609060101010101" charset="-122"/>
                <a:sym typeface="+mn-ea"/>
              </a:rPr>
              <a:t>史书中汉口之地的记载，最早见于</a:t>
            </a:r>
            <a:r>
              <a:rPr lang="en-US" altLang="zh-CN" sz="2000" b="1" noProof="0" dirty="0">
                <a:ln>
                  <a:noFill/>
                </a:ln>
                <a:solidFill>
                  <a:schemeClr val="tx1"/>
                </a:solidFill>
                <a:effectLst/>
                <a:uLnTx/>
                <a:uFillTx/>
                <a:latin typeface="楷体" panose="02010609060101010101" charset="-122"/>
                <a:ea typeface="楷体" panose="02010609060101010101" charset="-122"/>
                <a:sym typeface="+mn-ea"/>
              </a:rPr>
              <a:t>《</a:t>
            </a:r>
            <a:r>
              <a:rPr lang="zh-CN" altLang="en-US" sz="2000" b="1" noProof="0" dirty="0">
                <a:ln>
                  <a:noFill/>
                </a:ln>
                <a:solidFill>
                  <a:schemeClr val="tx1"/>
                </a:solidFill>
                <a:effectLst/>
                <a:uLnTx/>
                <a:uFillTx/>
                <a:latin typeface="楷体" panose="02010609060101010101" charset="-122"/>
                <a:ea typeface="楷体" panose="02010609060101010101" charset="-122"/>
                <a:sym typeface="+mn-ea"/>
              </a:rPr>
              <a:t>左传</a:t>
            </a:r>
            <a:r>
              <a:rPr lang="en-US" altLang="zh-CN" sz="2000" b="1" noProof="0" dirty="0">
                <a:ln>
                  <a:noFill/>
                </a:ln>
                <a:solidFill>
                  <a:schemeClr val="tx1"/>
                </a:solidFill>
                <a:effectLst/>
                <a:uLnTx/>
                <a:uFillTx/>
                <a:latin typeface="楷体" panose="02010609060101010101" charset="-122"/>
                <a:ea typeface="楷体" panose="02010609060101010101" charset="-122"/>
                <a:sym typeface="+mn-ea"/>
              </a:rPr>
              <a:t>》</a:t>
            </a:r>
            <a:r>
              <a:rPr lang="zh-CN" altLang="en-US" sz="2000" b="1" noProof="0" dirty="0">
                <a:ln>
                  <a:noFill/>
                </a:ln>
                <a:solidFill>
                  <a:schemeClr val="tx1"/>
                </a:solidFill>
                <a:effectLst/>
                <a:uLnTx/>
                <a:uFillTx/>
                <a:latin typeface="楷体" panose="02010609060101010101" charset="-122"/>
                <a:ea typeface="楷体" panose="02010609060101010101" charset="-122"/>
                <a:sym typeface="+mn-ea"/>
              </a:rPr>
              <a:t>，时称夏汭。汉魏六朝至唐宋时称夏口，或称沔口，主要为军事重镇，</a:t>
            </a:r>
            <a:r>
              <a:rPr lang="zh-CN" altLang="en-US" sz="2000" b="1" dirty="0">
                <a:solidFill>
                  <a:schemeClr val="tx1"/>
                </a:solidFill>
                <a:latin typeface="楷体" panose="02010609060101010101" charset="-122"/>
                <a:ea typeface="楷体" panose="02010609060101010101" charset="-122"/>
                <a:sym typeface="+mn-ea"/>
              </a:rPr>
              <a:t>梁武帝筑汉口城，始有汉口之称。</a:t>
            </a:r>
            <a:r>
              <a:rPr lang="en-US" altLang="zh-CN" sz="2000" b="1" dirty="0">
                <a:solidFill>
                  <a:schemeClr val="tx1"/>
                </a:solidFill>
                <a:latin typeface="楷体" panose="02010609060101010101" charset="-122"/>
                <a:ea typeface="楷体" panose="02010609060101010101" charset="-122"/>
                <a:sym typeface="+mn-ea"/>
              </a:rPr>
              <a:t>       </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——摘自《清代盐商笔下的汉口镇》</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p:txBody>
      </p:sp>
      <p:grpSp>
        <p:nvGrpSpPr>
          <p:cNvPr id="4" name="组合 3"/>
          <p:cNvGrpSpPr/>
          <p:nvPr/>
        </p:nvGrpSpPr>
        <p:grpSpPr>
          <a:xfrm>
            <a:off x="7773035" y="572135"/>
            <a:ext cx="3813810" cy="4392295"/>
            <a:chOff x="12241" y="901"/>
            <a:chExt cx="6006" cy="6917"/>
          </a:xfrm>
        </p:grpSpPr>
        <p:pic>
          <p:nvPicPr>
            <p:cNvPr id="19" name="图片 18"/>
            <p:cNvPicPr>
              <a:picLocks noChangeAspect="1"/>
            </p:cNvPicPr>
            <p:nvPr>
              <p:custDataLst>
                <p:tags r:id="rId6"/>
              </p:custDataLst>
            </p:nvPr>
          </p:nvPicPr>
          <p:blipFill>
            <a:blip r:embed="rId7"/>
            <a:stretch>
              <a:fillRect/>
            </a:stretch>
          </p:blipFill>
          <p:spPr>
            <a:xfrm>
              <a:off x="12241" y="901"/>
              <a:ext cx="6006" cy="6294"/>
            </a:xfrm>
            <a:prstGeom prst="rect">
              <a:avLst/>
            </a:prstGeom>
          </p:spPr>
        </p:pic>
        <p:sp>
          <p:nvSpPr>
            <p:cNvPr id="20" name="文本框 19"/>
            <p:cNvSpPr txBox="1"/>
            <p:nvPr/>
          </p:nvSpPr>
          <p:spPr>
            <a:xfrm>
              <a:off x="13160" y="7190"/>
              <a:ext cx="4934" cy="628"/>
            </a:xfrm>
            <a:prstGeom prst="rect">
              <a:avLst/>
            </a:prstGeom>
            <a:noFill/>
          </p:spPr>
          <p:txBody>
            <a:bodyPr wrap="square" rtlCol="0" anchor="t">
              <a:spAutoFit/>
            </a:bodyPr>
            <a:lstStyle/>
            <a:p>
              <a:r>
                <a:rPr lang="zh-CN" altLang="en-US" sz="2000" b="1">
                  <a:latin typeface="黑体" panose="02010609060101010101" charset="-122"/>
                  <a:ea typeface="黑体" panose="02010609060101010101" charset="-122"/>
                  <a:sym typeface="+mn-ea"/>
                </a:rPr>
                <a:t>明清时期全国四大名镇</a:t>
              </a:r>
              <a:endParaRPr lang="zh-CN" altLang="en-US" sz="2000" b="1">
                <a:latin typeface="黑体" panose="02010609060101010101" charset="-122"/>
                <a:ea typeface="黑体" panose="02010609060101010101" charset="-122"/>
                <a:sym typeface="+mn-ea"/>
              </a:endParaRPr>
            </a:p>
          </p:txBody>
        </p:sp>
      </p:grpSp>
      <p:sp>
        <p:nvSpPr>
          <p:cNvPr id="8" name="文本框 7"/>
          <p:cNvSpPr txBox="1"/>
          <p:nvPr/>
        </p:nvSpPr>
        <p:spPr>
          <a:xfrm>
            <a:off x="8563610" y="5185410"/>
            <a:ext cx="2474595" cy="460375"/>
          </a:xfrm>
          <a:prstGeom prst="rect">
            <a:avLst/>
          </a:prstGeom>
          <a:noFill/>
        </p:spPr>
        <p:txBody>
          <a:bodyPr wrap="square" rtlCol="0" anchor="t">
            <a:spAutoFit/>
          </a:bodyPr>
          <a:lstStyle/>
          <a:p>
            <a:pPr algn="l" eaLnBrk="0" hangingPunct="0">
              <a:buClrTx/>
              <a:buSzTx/>
              <a:buFontTx/>
            </a:pPr>
            <a:r>
              <a:rPr lang="zh-CN" altLang="en-US" sz="2400" b="1">
                <a:solidFill>
                  <a:srgbClr val="FF0000"/>
                </a:solidFill>
                <a:latin typeface="黑体" panose="02010609060101010101" charset="-122"/>
                <a:ea typeface="黑体" panose="02010609060101010101" charset="-122"/>
                <a:sym typeface="+mn-ea"/>
              </a:rPr>
              <a:t>集镇的特点：</a:t>
            </a:r>
            <a:endParaRPr lang="zh-CN" altLang="en-US" sz="2400" b="1">
              <a:solidFill>
                <a:srgbClr val="FF0000"/>
              </a:solidFill>
              <a:latin typeface="黑体" panose="02010609060101010101" charset="-122"/>
              <a:ea typeface="黑体" panose="02010609060101010101" charset="-122"/>
              <a:sym typeface="+mn-ea"/>
            </a:endParaRPr>
          </a:p>
        </p:txBody>
      </p:sp>
      <p:sp>
        <p:nvSpPr>
          <p:cNvPr id="11" name="文本框 10"/>
          <p:cNvSpPr txBox="1"/>
          <p:nvPr/>
        </p:nvSpPr>
        <p:spPr>
          <a:xfrm>
            <a:off x="8241030" y="5708015"/>
            <a:ext cx="3886200" cy="1198880"/>
          </a:xfrm>
          <a:prstGeom prst="rect">
            <a:avLst/>
          </a:prstGeom>
          <a:solidFill>
            <a:srgbClr val="FFFF00"/>
          </a:solidFill>
        </p:spPr>
        <p:txBody>
          <a:bodyPr wrap="square" rtlCol="0" anchor="t">
            <a:spAutoFit/>
          </a:bodyPr>
          <a:lstStyle/>
          <a:p>
            <a:pPr eaLnBrk="0" hangingPunct="0"/>
            <a:r>
              <a:rPr lang="zh-CN" altLang="en-US" sz="2400" b="1">
                <a:latin typeface="黑体" panose="02010609060101010101" charset="-122"/>
                <a:ea typeface="黑体" panose="02010609060101010101" charset="-122"/>
                <a:sym typeface="+mn-ea"/>
              </a:rPr>
              <a:t>工商业繁荣，专业化程度高</a:t>
            </a:r>
            <a:endParaRPr lang="zh-CN" altLang="en-US" sz="2400" b="1">
              <a:solidFill>
                <a:schemeClr val="tx1"/>
              </a:solidFill>
              <a:latin typeface="黑体" panose="02010609060101010101" charset="-122"/>
              <a:ea typeface="黑体" panose="02010609060101010101" charset="-122"/>
            </a:endParaRPr>
          </a:p>
          <a:p>
            <a:pPr eaLnBrk="0" hangingPunct="0"/>
            <a:r>
              <a:rPr lang="zh-CN" altLang="en-US" sz="2400" b="1">
                <a:latin typeface="黑体" panose="02010609060101010101" charset="-122"/>
                <a:ea typeface="黑体" panose="02010609060101010101" charset="-122"/>
                <a:sym typeface="+mn-ea"/>
              </a:rPr>
              <a:t>地理位置优越，交通便利</a:t>
            </a:r>
            <a:endParaRPr lang="zh-CN" altLang="en-US" sz="2400" b="1">
              <a:solidFill>
                <a:schemeClr val="tx1"/>
              </a:solidFill>
              <a:latin typeface="黑体" panose="02010609060101010101" charset="-122"/>
              <a:ea typeface="黑体" panose="02010609060101010101" charset="-122"/>
              <a:sym typeface="+mn-ea"/>
            </a:endParaRPr>
          </a:p>
          <a:p>
            <a:pPr eaLnBrk="0" hangingPunct="0"/>
            <a:r>
              <a:rPr lang="zh-CN" altLang="en-US" sz="2400" b="1">
                <a:latin typeface="黑体" panose="02010609060101010101" charset="-122"/>
                <a:ea typeface="黑体" panose="02010609060101010101" charset="-122"/>
                <a:sym typeface="宋体" panose="02010600030101010101" pitchFamily="2" charset="-122"/>
              </a:rPr>
              <a:t>带有政治、军事因素</a:t>
            </a:r>
            <a:endParaRPr lang="zh-CN" altLang="en-US" sz="2400" b="1">
              <a:latin typeface="黑体" panose="02010609060101010101" charset="-122"/>
              <a:ea typeface="黑体" panose="02010609060101010101" charset="-122"/>
              <a:sym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ox(in)">
                                      <p:cBhvr>
                                        <p:cTn id="31" dur="500"/>
                                        <p:tgtEl>
                                          <p:spTgt spid="3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35" grpId="0" bldLvl="0" animBg="1"/>
      <p:bldP spid="27" grpId="0" bldLvl="0" animBg="1"/>
      <p:bldP spid="3" grpId="0"/>
      <p:bldP spid="12" grpId="0"/>
      <p:bldP spid="13" grpId="0" bldLvl="0" animBg="1"/>
      <p:bldP spid="8" grpId="0"/>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9290" y="839470"/>
            <a:ext cx="2745740" cy="460375"/>
          </a:xfrm>
          <a:prstGeom prst="rect">
            <a:avLst/>
          </a:prstGeom>
          <a:noFill/>
        </p:spPr>
        <p:txBody>
          <a:bodyPr wrap="square" rtlCol="0" anchor="t">
            <a:spAutoFit/>
          </a:bodyPr>
          <a:lstStyle/>
          <a:p>
            <a:pPr algn="l">
              <a:lnSpc>
                <a:spcPct val="100000"/>
              </a:lnSpc>
              <a:buClrTx/>
              <a:buSzTx/>
              <a:buFontTx/>
            </a:pPr>
            <a:r>
              <a:rPr lang="en-US" altLang="zh-CN" sz="2400" b="1" dirty="0">
                <a:solidFill>
                  <a:srgbClr val="FF0000"/>
                </a:solidFill>
                <a:latin typeface="黑体" panose="02010609060101010101" charset="-122"/>
                <a:ea typeface="黑体" panose="02010609060101010101" charset="-122"/>
                <a:cs typeface="黑体" panose="02010609060101010101" charset="-122"/>
              </a:rPr>
              <a:t>3.</a:t>
            </a:r>
            <a:r>
              <a:rPr lang="zh-CN" altLang="en-US" sz="2400" b="1" dirty="0">
                <a:solidFill>
                  <a:srgbClr val="FF0000"/>
                </a:solidFill>
                <a:latin typeface="黑体" panose="02010609060101010101" charset="-122"/>
                <a:ea typeface="黑体" panose="02010609060101010101" charset="-122"/>
                <a:cs typeface="黑体" panose="02010609060101010101" charset="-122"/>
              </a:rPr>
              <a:t>城市的产生</a:t>
            </a:r>
            <a:endParaRPr lang="zh-CN" altLang="en-US" sz="2400" b="1">
              <a:solidFill>
                <a:schemeClr val="tx1"/>
              </a:solidFill>
            </a:endParaRPr>
          </a:p>
        </p:txBody>
      </p:sp>
      <p:sp>
        <p:nvSpPr>
          <p:cNvPr id="5" name="文本框 4"/>
          <p:cNvSpPr txBox="1"/>
          <p:nvPr>
            <p:custDataLst>
              <p:tags r:id="rId1"/>
            </p:custDataLst>
          </p:nvPr>
        </p:nvSpPr>
        <p:spPr>
          <a:xfrm>
            <a:off x="5884545" y="3207385"/>
            <a:ext cx="5315585" cy="706755"/>
          </a:xfrm>
          <a:prstGeom prst="rect">
            <a:avLst/>
          </a:prstGeom>
          <a:noFill/>
          <a:ln w="12700" cmpd="sng">
            <a:solidFill>
              <a:schemeClr val="tx1"/>
            </a:solidFill>
            <a:prstDash val="sysDot"/>
          </a:ln>
        </p:spPr>
        <p:txBody>
          <a:bodyPr wrap="square" rtlCol="0">
            <a:spAutoFit/>
          </a:bodyPr>
          <a:lstStyle/>
          <a:p>
            <a:r>
              <a:rPr lang="zh-CN" altLang="en-US" sz="2000" b="1" dirty="0">
                <a:latin typeface="楷体" panose="02010609060101010101" charset="-122"/>
                <a:ea typeface="楷体" panose="02010609060101010101" charset="-122"/>
                <a:cs typeface="楷体" panose="02010609060101010101" charset="-122"/>
              </a:rPr>
              <a:t>“城，郭也，都邑之地，筑此以资保障也”。</a:t>
            </a:r>
            <a:endParaRPr lang="zh-CN" altLang="en-US" sz="2000" b="1" dirty="0">
              <a:latin typeface="楷体" panose="02010609060101010101" charset="-122"/>
              <a:ea typeface="楷体" panose="02010609060101010101" charset="-122"/>
              <a:cs typeface="楷体" panose="02010609060101010101" charset="-122"/>
            </a:endParaRPr>
          </a:p>
          <a:p>
            <a:r>
              <a:rPr lang="zh-CN" altLang="en-US" sz="2000" b="1" dirty="0">
                <a:latin typeface="楷体" panose="02010609060101010101" charset="-122"/>
                <a:ea typeface="楷体" panose="02010609060101010101" charset="-122"/>
                <a:cs typeface="楷体" panose="02010609060101010101" charset="-122"/>
              </a:rPr>
              <a:t>“市，买卖所之也。”“贸、贾，市也”。</a:t>
            </a:r>
            <a:endParaRPr lang="zh-CN" altLang="en-US" sz="2000" b="1" dirty="0">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2"/>
            </p:custDataLst>
          </p:nvPr>
        </p:nvSpPr>
        <p:spPr>
          <a:xfrm>
            <a:off x="6664960" y="2604770"/>
            <a:ext cx="4740275" cy="460375"/>
          </a:xfrm>
          <a:prstGeom prst="rect">
            <a:avLst/>
          </a:prstGeom>
          <a:noFill/>
        </p:spPr>
        <p:txBody>
          <a:bodyPr wrap="square" rtlCol="0">
            <a:spAutoFit/>
          </a:bodyPr>
          <a:lstStyle/>
          <a:p>
            <a:r>
              <a:rPr lang="en-US" altLang="zh-CN" sz="2400" b="1" dirty="0">
                <a:solidFill>
                  <a:srgbClr val="FF0000"/>
                </a:solidFill>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rPr>
              <a:t>城</a:t>
            </a:r>
            <a:r>
              <a:rPr lang="en-US" altLang="zh-CN" sz="2400" b="1" dirty="0">
                <a:solidFill>
                  <a:srgbClr val="FF0000"/>
                </a:solidFill>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rPr>
              <a:t>与</a:t>
            </a:r>
            <a:r>
              <a:rPr lang="en-US" altLang="zh-CN" sz="2400" b="1" dirty="0">
                <a:solidFill>
                  <a:srgbClr val="FF0000"/>
                </a:solidFill>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rPr>
              <a:t>市</a:t>
            </a:r>
            <a:r>
              <a:rPr lang="en-US" altLang="zh-CN" sz="2400" b="1" dirty="0">
                <a:solidFill>
                  <a:srgbClr val="FF0000"/>
                </a:solidFill>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rPr>
              <a:t>是一回事吗？</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2084070" y="1400175"/>
            <a:ext cx="9676130" cy="460375"/>
          </a:xfrm>
          <a:prstGeom prst="rect">
            <a:avLst/>
          </a:prstGeom>
          <a:noFill/>
        </p:spPr>
        <p:txBody>
          <a:bodyPr wrap="none" rtlCol="0" anchor="t">
            <a:spAutoFit/>
          </a:bodyPr>
          <a:lstStyle/>
          <a:p>
            <a:r>
              <a:rPr lang="zh-CN" altLang="en-US" sz="2400" b="1">
                <a:latin typeface="黑体" panose="02010609060101010101" charset="-122"/>
                <a:ea typeface="黑体" panose="02010609060101010101" charset="-122"/>
                <a:cs typeface="黑体" panose="02010609060101010101" charset="-122"/>
                <a:sym typeface="+mn-ea"/>
              </a:rPr>
              <a:t>约前3500一前3100年，两河流域南部的苏美尔人生活的地区出现城市。</a:t>
            </a:r>
            <a:endParaRPr lang="zh-CN" altLang="en-US" sz="2400" b="1">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nvSpPr>
        <p:spPr>
          <a:xfrm>
            <a:off x="1892935" y="1963420"/>
            <a:ext cx="10283190" cy="497205"/>
          </a:xfrm>
          <a:prstGeom prst="rect">
            <a:avLst/>
          </a:prstGeom>
          <a:noFill/>
        </p:spPr>
        <p:txBody>
          <a:bodyPr wrap="none" rtlCol="0" anchor="t">
            <a:spAutoFit/>
          </a:bodyPr>
          <a:lstStyle/>
          <a:p>
            <a:pPr algn="l">
              <a:lnSpc>
                <a:spcPct val="110000"/>
              </a:lnSpc>
            </a:pPr>
            <a:r>
              <a:rPr lang="zh-CN" altLang="en-US" sz="2400" b="1">
                <a:latin typeface="黑体" panose="02010609060101010101" charset="-122"/>
                <a:ea typeface="黑体" panose="02010609060101010101" charset="-122"/>
                <a:sym typeface="+mn-ea"/>
              </a:rPr>
              <a:t>城市是一定区域内</a:t>
            </a:r>
            <a:r>
              <a:rPr lang="zh-CN" altLang="en-US" sz="2400" b="1">
                <a:highlight>
                  <a:srgbClr val="FFFF00"/>
                </a:highlight>
                <a:latin typeface="黑体" panose="02010609060101010101" charset="-122"/>
                <a:ea typeface="黑体" panose="02010609060101010101" charset="-122"/>
                <a:sym typeface="+mn-ea"/>
              </a:rPr>
              <a:t>政治权力</a:t>
            </a:r>
            <a:r>
              <a:rPr lang="zh-CN" altLang="en-US" sz="2400" b="1">
                <a:latin typeface="黑体" panose="02010609060101010101" charset="-122"/>
                <a:ea typeface="黑体" panose="02010609060101010101" charset="-122"/>
                <a:sym typeface="+mn-ea"/>
              </a:rPr>
              <a:t>、</a:t>
            </a:r>
            <a:r>
              <a:rPr lang="zh-CN" altLang="en-US" sz="2400" b="1">
                <a:highlight>
                  <a:srgbClr val="FFFF00"/>
                </a:highlight>
                <a:latin typeface="黑体" panose="02010609060101010101" charset="-122"/>
                <a:ea typeface="黑体" panose="02010609060101010101" charset="-122"/>
                <a:sym typeface="+mn-ea"/>
              </a:rPr>
              <a:t>军事防御</a:t>
            </a:r>
            <a:r>
              <a:rPr lang="zh-CN" altLang="en-US" sz="2400" b="1">
                <a:latin typeface="黑体" panose="02010609060101010101" charset="-122"/>
                <a:ea typeface="黑体" panose="02010609060101010101" charset="-122"/>
                <a:sym typeface="+mn-ea"/>
              </a:rPr>
              <a:t>、</a:t>
            </a:r>
            <a:r>
              <a:rPr lang="zh-CN" altLang="en-US" sz="2400" b="1">
                <a:highlight>
                  <a:srgbClr val="FFFF00"/>
                </a:highlight>
                <a:latin typeface="黑体" panose="02010609060101010101" charset="-122"/>
                <a:ea typeface="黑体" panose="02010609060101010101" charset="-122"/>
                <a:sym typeface="+mn-ea"/>
              </a:rPr>
              <a:t>经济活动</a:t>
            </a:r>
            <a:r>
              <a:rPr lang="zh-CN" altLang="en-US" sz="2400" b="1">
                <a:latin typeface="黑体" panose="02010609060101010101" charset="-122"/>
                <a:ea typeface="黑体" panose="02010609060101010101" charset="-122"/>
                <a:sym typeface="+mn-ea"/>
              </a:rPr>
              <a:t>、</a:t>
            </a:r>
            <a:r>
              <a:rPr lang="zh-CN" altLang="en-US" sz="2400" b="1">
                <a:highlight>
                  <a:srgbClr val="FFFF00"/>
                </a:highlight>
                <a:latin typeface="黑体" panose="02010609060101010101" charset="-122"/>
                <a:ea typeface="黑体" panose="02010609060101010101" charset="-122"/>
                <a:sym typeface="+mn-ea"/>
              </a:rPr>
              <a:t>宗教祭祀</a:t>
            </a:r>
            <a:r>
              <a:rPr lang="zh-CN" altLang="en-US" sz="2400" b="1">
                <a:latin typeface="黑体" panose="02010609060101010101" charset="-122"/>
                <a:ea typeface="黑体" panose="02010609060101010101" charset="-122"/>
                <a:sym typeface="+mn-ea"/>
              </a:rPr>
              <a:t>的中心场所。</a:t>
            </a:r>
            <a:endParaRPr lang="zh-CN" altLang="en-US" sz="2400" b="1">
              <a:latin typeface="黑体" panose="02010609060101010101" charset="-122"/>
              <a:ea typeface="黑体" panose="02010609060101010101" charset="-122"/>
              <a:sym typeface="+mn-ea"/>
            </a:endParaRPr>
          </a:p>
        </p:txBody>
      </p:sp>
      <p:sp>
        <p:nvSpPr>
          <p:cNvPr id="9" name="文本框 8"/>
          <p:cNvSpPr txBox="1"/>
          <p:nvPr/>
        </p:nvSpPr>
        <p:spPr>
          <a:xfrm>
            <a:off x="10781665" y="3176905"/>
            <a:ext cx="1409700" cy="398780"/>
          </a:xfrm>
          <a:prstGeom prst="rect">
            <a:avLst/>
          </a:prstGeom>
          <a:noFill/>
        </p:spPr>
        <p:txBody>
          <a:bodyPr wrap="square" rtlCol="0" anchor="t">
            <a:spAutoFit/>
          </a:bodyPr>
          <a:lstStyle/>
          <a:p>
            <a:r>
              <a:rPr lang="zh-CN" altLang="en-US" sz="2000">
                <a:highlight>
                  <a:srgbClr val="FFFF00"/>
                </a:highlight>
                <a:sym typeface="+mn-ea"/>
              </a:rPr>
              <a:t>政治</a:t>
            </a:r>
            <a:r>
              <a:rPr lang="en-US" altLang="zh-CN" sz="2000">
                <a:highlight>
                  <a:srgbClr val="FFFF00"/>
                </a:highlight>
                <a:sym typeface="+mn-ea"/>
              </a:rPr>
              <a:t>+</a:t>
            </a:r>
            <a:r>
              <a:rPr lang="zh-CN" altLang="en-US" sz="2000">
                <a:highlight>
                  <a:srgbClr val="FFFF00"/>
                </a:highlight>
                <a:sym typeface="+mn-ea"/>
              </a:rPr>
              <a:t>军事</a:t>
            </a:r>
            <a:endParaRPr lang="zh-CN" altLang="en-US" sz="2000">
              <a:highlight>
                <a:srgbClr val="FFFF00"/>
              </a:highlight>
              <a:sym typeface="+mn-ea"/>
            </a:endParaRPr>
          </a:p>
        </p:txBody>
      </p:sp>
      <p:sp>
        <p:nvSpPr>
          <p:cNvPr id="10" name="文本框 9"/>
          <p:cNvSpPr txBox="1"/>
          <p:nvPr/>
        </p:nvSpPr>
        <p:spPr>
          <a:xfrm>
            <a:off x="10782300" y="3620135"/>
            <a:ext cx="1297305" cy="398780"/>
          </a:xfrm>
          <a:prstGeom prst="rect">
            <a:avLst/>
          </a:prstGeom>
          <a:noFill/>
        </p:spPr>
        <p:txBody>
          <a:bodyPr wrap="square" rtlCol="0" anchor="t">
            <a:spAutoFit/>
          </a:bodyPr>
          <a:lstStyle/>
          <a:p>
            <a:r>
              <a:rPr lang="zh-CN" altLang="en-US" sz="2000">
                <a:highlight>
                  <a:srgbClr val="FFFF00"/>
                </a:highlight>
                <a:sym typeface="+mn-ea"/>
              </a:rPr>
              <a:t>经济活动</a:t>
            </a:r>
            <a:endParaRPr lang="zh-CN" altLang="en-US" sz="2000">
              <a:highlight>
                <a:srgbClr val="FFFF00"/>
              </a:highlight>
              <a:sym typeface="+mn-ea"/>
            </a:endParaRPr>
          </a:p>
        </p:txBody>
      </p:sp>
      <p:sp>
        <p:nvSpPr>
          <p:cNvPr id="2" name="文本框 1"/>
          <p:cNvSpPr txBox="1"/>
          <p:nvPr/>
        </p:nvSpPr>
        <p:spPr>
          <a:xfrm>
            <a:off x="896620" y="1374140"/>
            <a:ext cx="1022985" cy="497205"/>
          </a:xfrm>
          <a:prstGeom prst="rect">
            <a:avLst/>
          </a:prstGeom>
          <a:noFill/>
        </p:spPr>
        <p:txBody>
          <a:bodyPr wrap="square" rtlCol="0" anchor="t">
            <a:spAutoFit/>
          </a:bodyPr>
          <a:lstStyle/>
          <a:p>
            <a:pPr>
              <a:lnSpc>
                <a:spcPct val="110000"/>
              </a:lnSpc>
            </a:pPr>
            <a:r>
              <a:rPr lang="zh-CN" altLang="en-US" sz="2400" b="1">
                <a:solidFill>
                  <a:srgbClr val="0000CC"/>
                </a:solidFill>
                <a:latin typeface="黑体" panose="02010609060101010101" charset="-122"/>
                <a:ea typeface="黑体" panose="02010609060101010101" charset="-122"/>
                <a:sym typeface="+mn-ea"/>
              </a:rPr>
              <a:t>出现：</a:t>
            </a:r>
            <a:endParaRPr lang="zh-CN" altLang="en-US"/>
          </a:p>
        </p:txBody>
      </p:sp>
      <p:sp>
        <p:nvSpPr>
          <p:cNvPr id="3" name="文本框 2"/>
          <p:cNvSpPr txBox="1"/>
          <p:nvPr/>
        </p:nvSpPr>
        <p:spPr>
          <a:xfrm>
            <a:off x="897255" y="1943735"/>
            <a:ext cx="1154430" cy="497205"/>
          </a:xfrm>
          <a:prstGeom prst="rect">
            <a:avLst/>
          </a:prstGeom>
          <a:noFill/>
        </p:spPr>
        <p:txBody>
          <a:bodyPr wrap="square" rtlCol="0" anchor="t">
            <a:spAutoFit/>
          </a:bodyPr>
          <a:lstStyle/>
          <a:p>
            <a:pPr algn="l">
              <a:lnSpc>
                <a:spcPct val="110000"/>
              </a:lnSpc>
              <a:buClrTx/>
              <a:buSzTx/>
              <a:buFontTx/>
            </a:pPr>
            <a:r>
              <a:rPr lang="zh-CN" altLang="en-US" sz="2400" b="1">
                <a:solidFill>
                  <a:srgbClr val="0000CC"/>
                </a:solidFill>
                <a:latin typeface="黑体" panose="02010609060101010101" charset="-122"/>
                <a:ea typeface="黑体" panose="02010609060101010101" charset="-122"/>
                <a:sym typeface="+mn-ea"/>
              </a:rPr>
              <a:t>含义：</a:t>
            </a:r>
            <a:endParaRPr lang="zh-CN" altLang="en-US" sz="2400" b="1">
              <a:solidFill>
                <a:srgbClr val="0000CC"/>
              </a:solidFill>
              <a:latin typeface="黑体" panose="02010609060101010101" charset="-122"/>
              <a:ea typeface="黑体" panose="02010609060101010101" charset="-122"/>
            </a:endParaRPr>
          </a:p>
        </p:txBody>
      </p:sp>
      <p:sp>
        <p:nvSpPr>
          <p:cNvPr id="11" name="文本框 1"/>
          <p:cNvSpPr txBox="1"/>
          <p:nvPr>
            <p:custDataLst>
              <p:tags r:id="rId3"/>
            </p:custDataLst>
          </p:nvPr>
        </p:nvSpPr>
        <p:spPr>
          <a:xfrm>
            <a:off x="358140" y="266065"/>
            <a:ext cx="6022340" cy="521970"/>
          </a:xfrm>
          <a:prstGeom prst="rect">
            <a:avLst/>
          </a:prstGeom>
          <a:noFill/>
        </p:spPr>
        <p:txBody>
          <a:bodyPr wrap="square" rtlCol="0">
            <a:spAutoFit/>
          </a:bodyPr>
          <a:lstStyle>
            <a:defPPr>
              <a:defRPr lang="zh-CN"/>
            </a:defPPr>
            <a:lvl1pPr>
              <a:spcAft>
                <a:spcPts val="600"/>
              </a:spcAft>
              <a:defRPr sz="2800" b="1">
                <a:latin typeface="华文新魏" panose="02010800040101010101" pitchFamily="2" charset="-122"/>
                <a:ea typeface="华文新魏" panose="02010800040101010101" pitchFamily="2" charset="-122"/>
              </a:defRPr>
            </a:lvl1pPr>
          </a:lstStyle>
          <a:p>
            <a:r>
              <a:rPr lang="zh-CN" altLang="en-US" dirty="0">
                <a:latin typeface="黑体" panose="02010609060101010101" charset="-122"/>
                <a:ea typeface="黑体" panose="02010609060101010101" charset="-122"/>
                <a:cs typeface="黑体" panose="02010609060101010101" charset="-122"/>
              </a:rPr>
              <a:t>一</a:t>
            </a:r>
            <a:r>
              <a:rPr lang="en-US" altLang="zh-CN" dirty="0">
                <a:latin typeface="黑体" panose="02010609060101010101" charset="-122"/>
                <a:ea typeface="黑体" panose="02010609060101010101" charset="-122"/>
                <a:cs typeface="黑体" panose="02010609060101010101" charset="-122"/>
              </a:rPr>
              <a:t>.</a:t>
            </a:r>
            <a:r>
              <a:rPr lang="zh-CN" altLang="en-US" dirty="0">
                <a:latin typeface="黑体" panose="02010609060101010101" charset="-122"/>
                <a:ea typeface="黑体" panose="02010609060101010101" charset="-122"/>
                <a:cs typeface="黑体" panose="02010609060101010101" charset="-122"/>
              </a:rPr>
              <a:t>人类居住形式和居住环境的演变</a:t>
            </a:r>
            <a:endParaRPr lang="zh-CN" altLang="en-US" dirty="0">
              <a:latin typeface="黑体" panose="02010609060101010101" charset="-122"/>
              <a:ea typeface="黑体" panose="02010609060101010101" charset="-122"/>
              <a:cs typeface="黑体" panose="02010609060101010101" charset="-122"/>
            </a:endParaRPr>
          </a:p>
        </p:txBody>
      </p:sp>
      <p:sp>
        <p:nvSpPr>
          <p:cNvPr id="12" name="文本框 11"/>
          <p:cNvSpPr txBox="1"/>
          <p:nvPr>
            <p:custDataLst>
              <p:tags r:id="rId4"/>
            </p:custDataLst>
          </p:nvPr>
        </p:nvSpPr>
        <p:spPr>
          <a:xfrm>
            <a:off x="882650" y="2660015"/>
            <a:ext cx="2407920" cy="497205"/>
          </a:xfrm>
          <a:prstGeom prst="rect">
            <a:avLst/>
          </a:prstGeom>
          <a:noFill/>
        </p:spPr>
        <p:txBody>
          <a:bodyPr wrap="square" rtlCol="0" anchor="t">
            <a:spAutoFit/>
          </a:bodyPr>
          <a:lstStyle/>
          <a:p>
            <a:pPr lvl="0" algn="l">
              <a:lnSpc>
                <a:spcPct val="110000"/>
              </a:lnSpc>
              <a:buClrTx/>
              <a:buSzTx/>
              <a:buFontTx/>
            </a:pPr>
            <a:r>
              <a:rPr lang="zh-CN" altLang="en-US" sz="2400" b="1">
                <a:solidFill>
                  <a:srgbClr val="0000CC"/>
                </a:solidFill>
                <a:latin typeface="黑体" panose="02010609060101010101" charset="-122"/>
                <a:ea typeface="黑体" panose="02010609060101010101" charset="-122"/>
                <a:sym typeface="+mn-ea"/>
              </a:rPr>
              <a:t>中国古代的城市：</a:t>
            </a:r>
            <a:endParaRPr kumimoji="0" lang="zh-CN" altLang="en-US" sz="2400" b="1" i="0" u="none" strike="noStrike" kern="1200" cap="none" spc="0" normalizeH="0" baseline="0">
              <a:solidFill>
                <a:srgbClr val="0000CC"/>
              </a:solidFill>
              <a:latin typeface="黑体" panose="02010609060101010101" charset="-122"/>
              <a:ea typeface="黑体" panose="02010609060101010101" charset="-122"/>
              <a:cs typeface="+mn-cs"/>
            </a:endParaRPr>
          </a:p>
        </p:txBody>
      </p:sp>
      <p:graphicFrame>
        <p:nvGraphicFramePr>
          <p:cNvPr id="13" name="表格 12"/>
          <p:cNvGraphicFramePr>
            <a:graphicFrameLocks noGrp="1"/>
          </p:cNvGraphicFramePr>
          <p:nvPr>
            <p:custDataLst>
              <p:tags r:id="rId5"/>
            </p:custDataLst>
          </p:nvPr>
        </p:nvGraphicFramePr>
        <p:xfrm>
          <a:off x="719008" y="3552694"/>
          <a:ext cx="4926965" cy="2468245"/>
        </p:xfrm>
        <a:graphic>
          <a:graphicData uri="http://schemas.openxmlformats.org/drawingml/2006/table">
            <a:tbl>
              <a:tblPr firstRow="1" bandRow="1">
                <a:tableStyleId>{5940675A-B579-460E-94D1-54222C63F5DA}</a:tableStyleId>
              </a:tblPr>
              <a:tblGrid>
                <a:gridCol w="768985"/>
                <a:gridCol w="4157980"/>
              </a:tblGrid>
              <a:tr h="675640">
                <a:tc>
                  <a:txBody>
                    <a:bodyPr/>
                    <a:lstStyle/>
                    <a:p>
                      <a:pPr indent="0" algn="ctr">
                        <a:buNone/>
                      </a:pPr>
                      <a:r>
                        <a:rPr lang="en-US" sz="2000" b="1">
                          <a:latin typeface="黑体" panose="02010609060101010101" charset="-122"/>
                          <a:ea typeface="黑体" panose="02010609060101010101" charset="-122"/>
                          <a:cs typeface="宋体" panose="02010600030101010101" pitchFamily="2" charset="-122"/>
                        </a:rPr>
                        <a:t>布局</a:t>
                      </a:r>
                      <a:endParaRPr lang="en-US" altLang="en-US" sz="2000" b="1">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lstStyle/>
                    <a:p>
                      <a:pPr indent="0">
                        <a:lnSpc>
                          <a:spcPct val="110000"/>
                        </a:lnSpc>
                        <a:buNone/>
                      </a:pPr>
                      <a:endParaRPr lang="en-US" altLang="en-US" sz="2400" b="0" u="sng">
                        <a:solidFill>
                          <a:srgbClr val="FF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74395">
                <a:tc rowSpan="2">
                  <a:txBody>
                    <a:bodyPr/>
                    <a:lstStyle/>
                    <a:p>
                      <a:pPr indent="0" algn="ctr">
                        <a:buNone/>
                      </a:pPr>
                      <a:r>
                        <a:rPr lang="en-US" sz="2000" b="1">
                          <a:latin typeface="黑体" panose="02010609060101010101" charset="-122"/>
                          <a:ea typeface="黑体" panose="02010609060101010101" charset="-122"/>
                          <a:cs typeface="宋体" panose="02010600030101010101" pitchFamily="2" charset="-122"/>
                        </a:rPr>
                        <a:t>发展</a:t>
                      </a:r>
                      <a:endParaRPr lang="en-US" altLang="en-US" sz="2000" b="1">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lstStyle/>
                    <a:p>
                      <a:pPr indent="0">
                        <a:lnSpc>
                          <a:spcPct val="110000"/>
                        </a:lnSpc>
                        <a:buNone/>
                      </a:pPr>
                      <a:endParaRPr lang="en-US" altLang="en-US" sz="2000" b="1" err="1">
                        <a:solidFill>
                          <a:srgbClr val="1D41D5"/>
                        </a:solidFill>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821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algn="l">
                        <a:lnSpc>
                          <a:spcPct val="110000"/>
                        </a:lnSpc>
                        <a:buClrTx/>
                        <a:buSzTx/>
                        <a:buFontTx/>
                        <a:buNone/>
                      </a:pPr>
                      <a:endParaRPr lang="zh-CN" altLang="en-US" sz="2400" b="1">
                        <a:solidFill>
                          <a:srgbClr val="0000CC"/>
                        </a:solidFill>
                        <a:latin typeface="黑体" panose="02010609060101010101" charset="-122"/>
                        <a:ea typeface="黑体" panose="02010609060101010101" charset="-122"/>
                      </a:endParaRPr>
                    </a:p>
                    <a:p>
                      <a:pPr indent="0">
                        <a:lnSpc>
                          <a:spcPct val="110000"/>
                        </a:lnSpc>
                        <a:buNone/>
                      </a:pPr>
                      <a:endParaRPr lang="en-US" altLang="en-US" sz="2000" b="1">
                        <a:latin typeface="黑体" panose="02010609060101010101" charset="-122"/>
                        <a:ea typeface="黑体" panose="02010609060101010101"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4" name="文本框 13"/>
          <p:cNvSpPr txBox="1"/>
          <p:nvPr/>
        </p:nvSpPr>
        <p:spPr>
          <a:xfrm>
            <a:off x="1447800" y="3715385"/>
            <a:ext cx="4285615" cy="398780"/>
          </a:xfrm>
          <a:prstGeom prst="rect">
            <a:avLst/>
          </a:prstGeom>
          <a:noFill/>
        </p:spPr>
        <p:txBody>
          <a:bodyPr wrap="square" rtlCol="0" anchor="t">
            <a:spAutoFit/>
          </a:bodyPr>
          <a:lstStyle/>
          <a:p>
            <a:r>
              <a:rPr lang="en-US" sz="2000" b="1">
                <a:solidFill>
                  <a:schemeClr val="tx1"/>
                </a:solidFill>
                <a:latin typeface="楷体" panose="02010609060101010101" charset="-122"/>
                <a:ea typeface="楷体" panose="02010609060101010101" charset="-122"/>
                <a:cs typeface="宋体" panose="02010600030101010101" pitchFamily="2" charset="-122"/>
                <a:sym typeface="+mn-ea"/>
              </a:rPr>
              <a:t>宫殿区、手工业区和商业区、居民区</a:t>
            </a:r>
            <a:endParaRPr lang="en-US" altLang="en-US" sz="2000" b="1">
              <a:solidFill>
                <a:schemeClr val="tx1"/>
              </a:solidFill>
              <a:latin typeface="楷体" panose="02010609060101010101" charset="-122"/>
              <a:ea typeface="楷体" panose="02010609060101010101" charset="-122"/>
              <a:cs typeface="宋体" panose="02010600030101010101" pitchFamily="2" charset="-122"/>
              <a:sym typeface="+mn-ea"/>
            </a:endParaRPr>
          </a:p>
        </p:txBody>
      </p:sp>
      <p:sp>
        <p:nvSpPr>
          <p:cNvPr id="15" name="文本框 14"/>
          <p:cNvSpPr txBox="1"/>
          <p:nvPr/>
        </p:nvSpPr>
        <p:spPr>
          <a:xfrm>
            <a:off x="2349500" y="4368800"/>
            <a:ext cx="3264535" cy="706755"/>
          </a:xfrm>
          <a:prstGeom prst="rect">
            <a:avLst/>
          </a:prstGeom>
          <a:noFill/>
        </p:spPr>
        <p:txBody>
          <a:bodyPr wrap="square" rtlCol="0" anchor="t">
            <a:spAutoFit/>
          </a:bodyPr>
          <a:lstStyle/>
          <a:p>
            <a:r>
              <a:rPr lang="en-US" sz="2000" b="1">
                <a:solidFill>
                  <a:srgbClr val="FF0000"/>
                </a:solidFill>
                <a:latin typeface="楷体" panose="02010609060101010101" charset="-122"/>
                <a:ea typeface="楷体" panose="02010609060101010101" charset="-122"/>
                <a:cs typeface="宋体" panose="02010600030101010101" pitchFamily="2" charset="-122"/>
                <a:sym typeface="+mn-ea"/>
              </a:rPr>
              <a:t>城市初具规模，</a:t>
            </a:r>
            <a:r>
              <a:rPr lang="en-US" sz="2000" b="1">
                <a:latin typeface="楷体" panose="02010609060101010101" charset="-122"/>
                <a:ea typeface="楷体" panose="02010609060101010101" charset="-122"/>
                <a:cs typeface="宋体" panose="02010600030101010101" pitchFamily="2" charset="-122"/>
                <a:sym typeface="+mn-ea"/>
              </a:rPr>
              <a:t>统治者的</a:t>
            </a:r>
            <a:endParaRPr lang="en-US" sz="2000" b="1">
              <a:latin typeface="楷体" panose="02010609060101010101" charset="-122"/>
              <a:ea typeface="楷体" panose="02010609060101010101" charset="-122"/>
              <a:cs typeface="宋体" panose="02010600030101010101" pitchFamily="2" charset="-122"/>
              <a:sym typeface="+mn-ea"/>
            </a:endParaRPr>
          </a:p>
          <a:p>
            <a:r>
              <a:rPr lang="en-US" sz="2000" b="1">
                <a:latin typeface="楷体" panose="02010609060101010101" charset="-122"/>
                <a:ea typeface="楷体" panose="02010609060101010101" charset="-122"/>
                <a:cs typeface="宋体" panose="02010600030101010101" pitchFamily="2" charset="-122"/>
                <a:sym typeface="+mn-ea"/>
              </a:rPr>
              <a:t>宫殿和宗庙位于城市的中心</a:t>
            </a:r>
            <a:endParaRPr lang="en-US" altLang="en-US" sz="2000" b="1">
              <a:latin typeface="楷体" panose="02010609060101010101" charset="-122"/>
              <a:ea typeface="楷体" panose="02010609060101010101" charset="-122"/>
              <a:cs typeface="宋体" panose="02010600030101010101" pitchFamily="2" charset="-122"/>
              <a:sym typeface="+mn-ea"/>
            </a:endParaRPr>
          </a:p>
        </p:txBody>
      </p:sp>
      <p:sp>
        <p:nvSpPr>
          <p:cNvPr id="18" name="文本框 17"/>
          <p:cNvSpPr txBox="1"/>
          <p:nvPr/>
        </p:nvSpPr>
        <p:spPr>
          <a:xfrm>
            <a:off x="2313305" y="5236210"/>
            <a:ext cx="2999740" cy="768350"/>
          </a:xfrm>
          <a:prstGeom prst="rect">
            <a:avLst/>
          </a:prstGeom>
          <a:noFill/>
        </p:spPr>
        <p:txBody>
          <a:bodyPr wrap="square" rtlCol="0" anchor="t">
            <a:spAutoFit/>
          </a:bodyPr>
          <a:lstStyle/>
          <a:p>
            <a:pPr algn="l">
              <a:lnSpc>
                <a:spcPct val="110000"/>
              </a:lnSpc>
            </a:pPr>
            <a:r>
              <a:rPr lang="en-US" sz="2000" b="1">
                <a:solidFill>
                  <a:srgbClr val="FF0000"/>
                </a:solidFill>
                <a:latin typeface="楷体" panose="02010609060101010101" charset="-122"/>
                <a:ea typeface="楷体" panose="02010609060101010101" charset="-122"/>
                <a:cs typeface="宋体" panose="02010600030101010101" pitchFamily="2" charset="-122"/>
                <a:sym typeface="+mn-ea"/>
              </a:rPr>
              <a:t>营建城市形成制度</a:t>
            </a:r>
            <a:endParaRPr lang="en-US" sz="2000" b="1" u="sng">
              <a:solidFill>
                <a:srgbClr val="FF0000"/>
              </a:solidFill>
              <a:latin typeface="楷体" panose="02010609060101010101" charset="-122"/>
              <a:ea typeface="楷体" panose="02010609060101010101" charset="-122"/>
              <a:cs typeface="宋体" panose="02010600030101010101" pitchFamily="2" charset="-122"/>
            </a:endParaRPr>
          </a:p>
          <a:p>
            <a:pPr algn="l">
              <a:lnSpc>
                <a:spcPct val="110000"/>
              </a:lnSpc>
            </a:pPr>
            <a:r>
              <a:rPr lang="en-US" sz="2000" b="1">
                <a:latin typeface="楷体" panose="02010609060101010101" charset="-122"/>
                <a:ea typeface="楷体" panose="02010609060101010101" charset="-122"/>
                <a:cs typeface="宋体" panose="02010600030101010101" pitchFamily="2" charset="-122"/>
                <a:sym typeface="+mn-ea"/>
              </a:rPr>
              <a:t>周朝城邑大致分为三等</a:t>
            </a:r>
            <a:endParaRPr lang="en-US" altLang="en-US" sz="2000" b="1">
              <a:solidFill>
                <a:schemeClr val="tx1"/>
              </a:solidFill>
              <a:latin typeface="楷体" panose="02010609060101010101" charset="-122"/>
              <a:ea typeface="楷体" panose="02010609060101010101" charset="-122"/>
              <a:cs typeface="宋体" panose="02010600030101010101" pitchFamily="2" charset="-122"/>
              <a:sym typeface="+mn-ea"/>
            </a:endParaRPr>
          </a:p>
        </p:txBody>
      </p:sp>
      <p:sp>
        <p:nvSpPr>
          <p:cNvPr id="26" name="文本框 25"/>
          <p:cNvSpPr txBox="1"/>
          <p:nvPr/>
        </p:nvSpPr>
        <p:spPr>
          <a:xfrm>
            <a:off x="1515110" y="4490720"/>
            <a:ext cx="808990" cy="429895"/>
          </a:xfrm>
          <a:prstGeom prst="rect">
            <a:avLst/>
          </a:prstGeom>
          <a:noFill/>
        </p:spPr>
        <p:txBody>
          <a:bodyPr wrap="square" rtlCol="0" anchor="t">
            <a:spAutoFit/>
          </a:bodyPr>
          <a:lstStyle/>
          <a:p>
            <a:pPr indent="0">
              <a:lnSpc>
                <a:spcPct val="110000"/>
              </a:lnSpc>
              <a:buNone/>
            </a:pPr>
            <a:r>
              <a:rPr lang="zh-CN" altLang="en-US" sz="2000" b="1">
                <a:solidFill>
                  <a:srgbClr val="0000CC"/>
                </a:solidFill>
                <a:latin typeface="黑体" panose="02010609060101010101" charset="-122"/>
                <a:ea typeface="黑体" panose="02010609060101010101" charset="-122"/>
                <a:sym typeface="+mn-ea"/>
              </a:rPr>
              <a:t>商朝</a:t>
            </a:r>
            <a:endParaRPr lang="zh-CN" altLang="en-US" sz="2000" b="1">
              <a:solidFill>
                <a:srgbClr val="0000CC"/>
              </a:solidFill>
              <a:latin typeface="黑体" panose="02010609060101010101" charset="-122"/>
              <a:ea typeface="黑体" panose="02010609060101010101" charset="-122"/>
              <a:sym typeface="+mn-ea"/>
            </a:endParaRPr>
          </a:p>
        </p:txBody>
      </p:sp>
      <p:sp>
        <p:nvSpPr>
          <p:cNvPr id="27" name="文本框 26"/>
          <p:cNvSpPr txBox="1"/>
          <p:nvPr/>
        </p:nvSpPr>
        <p:spPr>
          <a:xfrm>
            <a:off x="1517650" y="5354320"/>
            <a:ext cx="790575" cy="429895"/>
          </a:xfrm>
          <a:prstGeom prst="rect">
            <a:avLst/>
          </a:prstGeom>
          <a:noFill/>
        </p:spPr>
        <p:txBody>
          <a:bodyPr wrap="square" rtlCol="0" anchor="t">
            <a:spAutoFit/>
          </a:bodyPr>
          <a:lstStyle/>
          <a:p>
            <a:pPr algn="l">
              <a:lnSpc>
                <a:spcPct val="110000"/>
              </a:lnSpc>
              <a:buClrTx/>
              <a:buSzTx/>
              <a:buFontTx/>
              <a:buNone/>
            </a:pPr>
            <a:r>
              <a:rPr lang="zh-CN" altLang="en-US" sz="2000" b="1">
                <a:solidFill>
                  <a:srgbClr val="0000CC"/>
                </a:solidFill>
                <a:latin typeface="黑体" panose="02010609060101010101" charset="-122"/>
                <a:ea typeface="黑体" panose="02010609060101010101" charset="-122"/>
                <a:sym typeface="+mn-ea"/>
              </a:rPr>
              <a:t>周朝</a:t>
            </a:r>
            <a:endParaRPr lang="zh-CN" altLang="en-US" sz="2000" b="1">
              <a:solidFill>
                <a:srgbClr val="0000CC"/>
              </a:solidFill>
              <a:latin typeface="黑体" panose="02010609060101010101" charset="-122"/>
              <a:ea typeface="黑体" panose="02010609060101010101" charset="-122"/>
              <a:sym typeface="+mn-ea"/>
            </a:endParaRPr>
          </a:p>
        </p:txBody>
      </p:sp>
      <p:sp>
        <p:nvSpPr>
          <p:cNvPr id="30" name="文本1"/>
          <p:cNvSpPr>
            <a:spLocks noChangeArrowheads="1"/>
          </p:cNvSpPr>
          <p:nvPr/>
        </p:nvSpPr>
        <p:spPr bwMode="gray">
          <a:xfrm>
            <a:off x="6097270" y="4277995"/>
            <a:ext cx="5615940" cy="1203325"/>
          </a:xfrm>
          <a:prstGeom prst="roundRect">
            <a:avLst>
              <a:gd name="adj" fmla="val 11505"/>
            </a:avLst>
          </a:prstGeom>
          <a:noFill/>
          <a:ln w="12700" cap="flat" cmpd="sng" algn="ctr">
            <a:solidFill>
              <a:schemeClr val="tx1"/>
            </a:solidFill>
            <a:prstDash val="sysDot"/>
          </a:ln>
          <a:effectLst/>
        </p:spPr>
        <p:txBody>
          <a:bodyPr lIns="62126" tIns="31062" rIns="62126" bIns="3106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000" b="1">
                <a:solidFill>
                  <a:schemeClr val="tx1"/>
                </a:solidFill>
                <a:latin typeface="楷体" panose="02010609060101010101" charset="-122"/>
                <a:ea typeface="楷体" panose="02010609060101010101" charset="-122"/>
              </a:rPr>
              <a:t>    </a:t>
            </a:r>
            <a:r>
              <a:rPr lang="zh-CN" altLang="en-US" sz="2000" b="1">
                <a:solidFill>
                  <a:schemeClr val="tx1"/>
                </a:solidFill>
                <a:latin typeface="楷体" panose="02010609060101010101" charset="-122"/>
                <a:ea typeface="楷体" panose="02010609060101010101" charset="-122"/>
              </a:rPr>
              <a:t>匠人营国，方九里，旁三门。国中九经九纬，经涂九轨。左祖右社，前朝后市，市朝一夫。</a:t>
            </a:r>
            <a:endParaRPr lang="zh-CN" altLang="en-US" sz="2000" b="1">
              <a:solidFill>
                <a:schemeClr val="tx1"/>
              </a:solidFill>
              <a:latin typeface="楷体" panose="02010609060101010101" charset="-122"/>
              <a:ea typeface="楷体" panose="02010609060101010101" charset="-122"/>
            </a:endParaRPr>
          </a:p>
          <a:p>
            <a:pPr algn="r" fontAlgn="base">
              <a:lnSpc>
                <a:spcPct val="120000"/>
              </a:lnSpc>
              <a:spcBef>
                <a:spcPct val="0"/>
              </a:spcBef>
              <a:spcAft>
                <a:spcPct val="0"/>
              </a:spcAft>
              <a:defRPr/>
            </a:pPr>
            <a:r>
              <a:rPr lang="en-US" altLang="zh-CN" sz="2000" b="1">
                <a:solidFill>
                  <a:schemeClr val="tx1"/>
                </a:solidFill>
                <a:latin typeface="楷体" panose="02010609060101010101" charset="-122"/>
                <a:ea typeface="楷体" panose="02010609060101010101" charset="-122"/>
              </a:rPr>
              <a:t>——</a:t>
            </a:r>
            <a:r>
              <a:rPr lang="zh-CN" altLang="en-US" sz="2000" b="1">
                <a:solidFill>
                  <a:schemeClr val="tx1"/>
                </a:solidFill>
                <a:latin typeface="楷体" panose="02010609060101010101" charset="-122"/>
                <a:ea typeface="楷体" panose="02010609060101010101" charset="-122"/>
              </a:rPr>
              <a:t>《周礼</a:t>
            </a:r>
            <a:r>
              <a:rPr lang="en-US" altLang="zh-CN" sz="2000" b="1">
                <a:solidFill>
                  <a:schemeClr val="tx1"/>
                </a:solidFill>
                <a:latin typeface="楷体" panose="02010609060101010101" charset="-122"/>
                <a:ea typeface="楷体" panose="02010609060101010101" charset="-122"/>
              </a:rPr>
              <a:t>·</a:t>
            </a:r>
            <a:r>
              <a:rPr lang="zh-CN" altLang="en-US" sz="2000" b="1">
                <a:solidFill>
                  <a:schemeClr val="tx1"/>
                </a:solidFill>
                <a:latin typeface="楷体" panose="02010609060101010101" charset="-122"/>
                <a:ea typeface="楷体" panose="02010609060101010101" charset="-122"/>
              </a:rPr>
              <a:t>考工记》</a:t>
            </a:r>
            <a:endParaRPr lang="zh-CN" altLang="en-US" sz="2000" b="1">
              <a:solidFill>
                <a:schemeClr val="tx1"/>
              </a:solidFill>
              <a:latin typeface="楷体" panose="02010609060101010101" charset="-122"/>
              <a:ea typeface="楷体" panose="02010609060101010101" charset="-122"/>
            </a:endParaRPr>
          </a:p>
        </p:txBody>
      </p:sp>
      <p:grpSp>
        <p:nvGrpSpPr>
          <p:cNvPr id="32" name="组合 31"/>
          <p:cNvGrpSpPr/>
          <p:nvPr/>
        </p:nvGrpSpPr>
        <p:grpSpPr>
          <a:xfrm>
            <a:off x="7169150" y="2451735"/>
            <a:ext cx="4614545" cy="3486150"/>
            <a:chOff x="11354" y="2567"/>
            <a:chExt cx="7267" cy="5490"/>
          </a:xfrm>
        </p:grpSpPr>
        <p:pic>
          <p:nvPicPr>
            <p:cNvPr id="2050" name="Picture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r="1960" b="11681"/>
            <a:stretch>
              <a:fillRect/>
            </a:stretch>
          </p:blipFill>
          <p:spPr bwMode="auto">
            <a:xfrm>
              <a:off x="11514" y="2567"/>
              <a:ext cx="6979" cy="48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文本框 30"/>
            <p:cNvSpPr txBox="1"/>
            <p:nvPr>
              <p:custDataLst>
                <p:tags r:id="rId8"/>
              </p:custDataLst>
            </p:nvPr>
          </p:nvSpPr>
          <p:spPr>
            <a:xfrm>
              <a:off x="11354" y="7390"/>
              <a:ext cx="7267" cy="66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R="0" lvl="0" indent="0" algn="ctr" defTabSz="914400" rtl="0" eaLnBrk="1" fontAlgn="auto" latinLnBrk="0" hangingPunct="1">
                <a:lnSpc>
                  <a:spcPct val="120000"/>
                </a:lnSpc>
                <a:spcBef>
                  <a:spcPct val="0"/>
                </a:spcBef>
                <a:spcAft>
                  <a:spcPts val="1200"/>
                </a:spcAft>
                <a:buClrTx/>
                <a:buSzTx/>
                <a:buFont typeface="Arial" panose="020B0604020202020204" pitchFamily="34" charset="0"/>
                <a:buNone/>
                <a:defRPr/>
              </a:pPr>
              <a:r>
                <a:rPr kumimoji="0" lang="zh-CN" altLang="en-US"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rPr>
                <a:t>郑州商城遗址是中国商朝早中期都城遗址</a:t>
              </a:r>
              <a:endParaRPr kumimoji="0" lang="zh-CN" altLang="en-US" b="1" i="0" u="none" strike="noStrike" kern="1200" cap="none" spc="0" normalizeH="0" baseline="0" noProof="0">
                <a:ln>
                  <a:noFill/>
                </a:ln>
                <a:solidFill>
                  <a:prstClr val="black"/>
                </a:solidFill>
                <a:effectLst/>
                <a:uLnTx/>
                <a:uFillTx/>
                <a:latin typeface="楷体" panose="02010609060101010101" charset="-122"/>
                <a:ea typeface="楷体" panose="02010609060101010101" charset="-122"/>
              </a:endParaRPr>
            </a:p>
          </p:txBody>
        </p:sp>
      </p:grpSp>
      <p:sp>
        <p:nvSpPr>
          <p:cNvPr id="16" name="矩形 15"/>
          <p:cNvSpPr/>
          <p:nvPr/>
        </p:nvSpPr>
        <p:spPr>
          <a:xfrm>
            <a:off x="6100445" y="5873115"/>
            <a:ext cx="5699760" cy="429895"/>
          </a:xfrm>
          <a:prstGeom prst="rect">
            <a:avLst/>
          </a:prstGeom>
          <a:solidFill>
            <a:srgbClr val="FFFF00"/>
          </a:solidFill>
          <a:ln w="12700" cmpd="sng">
            <a:solidFill>
              <a:srgbClr val="FF0000"/>
            </a:solidFill>
            <a:prstDash val="solid"/>
          </a:ln>
        </p:spPr>
        <p:txBody>
          <a:bodyPr wrap="square">
            <a:spAutoFit/>
          </a:bodyPr>
          <a:lstStyle/>
          <a:p>
            <a:pPr>
              <a:lnSpc>
                <a:spcPct val="110000"/>
              </a:lnSpc>
            </a:pPr>
            <a:r>
              <a:rPr lang="en-US" altLang="zh-CN" sz="2000" b="1" dirty="0">
                <a:solidFill>
                  <a:srgbClr val="FF0000"/>
                </a:solidFill>
                <a:latin typeface="黑体" panose="02010609060101010101" charset="-122"/>
                <a:ea typeface="黑体" panose="02010609060101010101" charset="-122"/>
                <a:cs typeface="楷体" panose="02010609060101010101" charset="-122"/>
              </a:rPr>
              <a:t>p56</a:t>
            </a:r>
            <a:r>
              <a:rPr lang="zh-CN" altLang="en-US" sz="2000" b="1" dirty="0">
                <a:solidFill>
                  <a:srgbClr val="FF0000"/>
                </a:solidFill>
                <a:latin typeface="黑体" panose="02010609060101010101" charset="-122"/>
                <a:ea typeface="黑体" panose="02010609060101010101" charset="-122"/>
                <a:cs typeface="楷体" panose="02010609060101010101" charset="-122"/>
              </a:rPr>
              <a:t>学思之窗：</a:t>
            </a:r>
            <a:r>
              <a:rPr lang="zh-CN" altLang="en-US" sz="2000" b="1" dirty="0">
                <a:solidFill>
                  <a:schemeClr val="tx1"/>
                </a:solidFill>
                <a:latin typeface="黑体" panose="02010609060101010101" charset="-122"/>
                <a:ea typeface="黑体" panose="02010609060101010101" charset="-122"/>
                <a:cs typeface="楷体" panose="02010609060101010101" charset="-122"/>
              </a:rPr>
              <a:t>上述材料对城市的布局有何规定？</a:t>
            </a:r>
            <a:endParaRPr lang="zh-CN" altLang="en-US" sz="2000" b="1" dirty="0">
              <a:solidFill>
                <a:schemeClr val="tx1"/>
              </a:solidFill>
              <a:latin typeface="黑体" panose="02010609060101010101" charset="-122"/>
              <a:ea typeface="黑体" panose="02010609060101010101" charset="-122"/>
              <a:cs typeface="楷体" panose="02010609060101010101" charset="-122"/>
            </a:endParaRPr>
          </a:p>
        </p:txBody>
      </p:sp>
      <p:sp>
        <p:nvSpPr>
          <p:cNvPr id="17" name="文本框 16"/>
          <p:cNvSpPr txBox="1"/>
          <p:nvPr/>
        </p:nvSpPr>
        <p:spPr>
          <a:xfrm>
            <a:off x="5646420" y="6407785"/>
            <a:ext cx="6233795" cy="398780"/>
          </a:xfrm>
          <a:prstGeom prst="rect">
            <a:avLst/>
          </a:prstGeom>
          <a:noFill/>
        </p:spPr>
        <p:txBody>
          <a:bodyPr wrap="square" rtlCol="0">
            <a:spAutoFit/>
          </a:bodyPr>
          <a:lstStyle/>
          <a:p>
            <a:r>
              <a:rPr lang="zh-CN" altLang="en-US" sz="2000" b="1">
                <a:solidFill>
                  <a:srgbClr val="1D41D5"/>
                </a:solidFill>
                <a:latin typeface="黑体" panose="02010609060101010101" charset="-122"/>
                <a:ea typeface="黑体" panose="02010609060101010101" charset="-122"/>
              </a:rPr>
              <a:t>思路引领：体现礼制，突出王城、宫城、王权、尊卑</a:t>
            </a:r>
            <a:endParaRPr lang="zh-CN" altLang="en-US" sz="2000" b="1">
              <a:solidFill>
                <a:srgbClr val="1D41D5"/>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subTnLst>
                                    <p:set>
                                      <p:cBhvr override="childStyle">
                                        <p:cTn dur="65" fill="hold" display="1" masterRel="nextClick" afterEffect="1"/>
                                        <p:tgtEl>
                                          <p:spTgt spid="32"/>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dissolv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1" nodeType="clickEffec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par>
                          <p:cTn id="73" fill="hold">
                            <p:stCondLst>
                              <p:cond delay="500"/>
                            </p:stCondLst>
                            <p:childTnLst>
                              <p:par>
                                <p:cTn id="74" presetID="2" presetClass="entr" presetSubtype="4"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1"/>
      <p:bldP spid="8" grpId="1"/>
      <p:bldP spid="9" grpId="0"/>
      <p:bldP spid="10" grpId="0"/>
      <p:bldP spid="2" grpId="0"/>
      <p:bldP spid="3" grpId="0"/>
      <p:bldP spid="12" grpId="0"/>
      <p:bldP spid="14" grpId="0"/>
      <p:bldP spid="15" grpId="0"/>
      <p:bldP spid="18" grpId="0"/>
      <p:bldP spid="26" grpId="0"/>
      <p:bldP spid="27" grpId="0"/>
      <p:bldP spid="30" grpId="1" bldLvl="0" animBg="1"/>
      <p:bldP spid="16" grpId="0" bldLvl="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30605" y="1306830"/>
            <a:ext cx="2576830" cy="497205"/>
          </a:xfrm>
          <a:prstGeom prst="rect">
            <a:avLst/>
          </a:prstGeom>
          <a:noFill/>
        </p:spPr>
        <p:txBody>
          <a:bodyPr wrap="square" rtlCol="0" anchor="t">
            <a:spAutoFit/>
          </a:bodyPr>
          <a:lstStyle/>
          <a:p>
            <a:pPr algn="l">
              <a:lnSpc>
                <a:spcPct val="110000"/>
              </a:lnSpc>
              <a:buClrTx/>
              <a:buSzTx/>
              <a:buFontTx/>
            </a:pPr>
            <a:r>
              <a:rPr lang="zh-CN" altLang="en-US" sz="2400" b="1">
                <a:solidFill>
                  <a:srgbClr val="0000CC"/>
                </a:solidFill>
                <a:latin typeface="黑体" panose="02010609060101010101" charset="-122"/>
                <a:ea typeface="黑体" panose="02010609060101010101" charset="-122"/>
              </a:rPr>
              <a:t>西方古代的城市</a:t>
            </a:r>
            <a:endParaRPr lang="zh-CN" altLang="en-US" sz="2400" b="1">
              <a:solidFill>
                <a:srgbClr val="0000CC"/>
              </a:solidFill>
              <a:latin typeface="黑体" panose="02010609060101010101" charset="-122"/>
              <a:ea typeface="黑体" panose="02010609060101010101" charset="-122"/>
            </a:endParaRPr>
          </a:p>
        </p:txBody>
      </p:sp>
      <p:graphicFrame>
        <p:nvGraphicFramePr>
          <p:cNvPr id="2" name="表格 1"/>
          <p:cNvGraphicFramePr/>
          <p:nvPr>
            <p:custDataLst>
              <p:tags r:id="rId1"/>
            </p:custDataLst>
          </p:nvPr>
        </p:nvGraphicFramePr>
        <p:xfrm>
          <a:off x="226695" y="2954020"/>
          <a:ext cx="5786755" cy="3629025"/>
        </p:xfrm>
        <a:graphic>
          <a:graphicData uri="http://schemas.openxmlformats.org/drawingml/2006/table">
            <a:tbl>
              <a:tblPr firstRow="1" bandRow="1">
                <a:tableStyleId>{5940675A-B579-460E-94D1-54222C63F5DA}</a:tableStyleId>
              </a:tblPr>
              <a:tblGrid>
                <a:gridCol w="1063625"/>
                <a:gridCol w="4723130"/>
              </a:tblGrid>
              <a:tr h="475615">
                <a:tc>
                  <a:txBody>
                    <a:bodyPr/>
                    <a:lstStyle/>
                    <a:p>
                      <a:pPr indent="0" algn="ctr">
                        <a:lnSpc>
                          <a:spcPct val="110000"/>
                        </a:lnSpc>
                        <a:buNone/>
                      </a:pPr>
                      <a:endParaRPr lang="zh-CN" altLang="en-US" sz="2000" b="1">
                        <a:solidFill>
                          <a:schemeClr val="tx1"/>
                        </a:solidFill>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a:lstStyle/>
                    <a:p>
                      <a:pPr indent="0" algn="ctr">
                        <a:lnSpc>
                          <a:spcPct val="110000"/>
                        </a:lnSpc>
                        <a:buNone/>
                      </a:pPr>
                      <a:r>
                        <a:rPr lang="en-US" sz="2000" b="1">
                          <a:solidFill>
                            <a:schemeClr val="tx1"/>
                          </a:solidFill>
                          <a:latin typeface="黑体" panose="02010609060101010101" charset="-122"/>
                          <a:ea typeface="黑体" panose="02010609060101010101" charset="-122"/>
                          <a:cs typeface="宋体" panose="02010600030101010101" pitchFamily="2" charset="-122"/>
                        </a:rPr>
                        <a:t>表现</a:t>
                      </a:r>
                      <a:endParaRPr lang="en-US" altLang="en-US" sz="2000" b="1">
                        <a:solidFill>
                          <a:schemeClr val="tx1"/>
                        </a:solidFill>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882015">
                <a:tc>
                  <a:txBody>
                    <a:bodyPr/>
                    <a:lstStyle/>
                    <a:p>
                      <a:pPr indent="0" algn="ctr">
                        <a:lnSpc>
                          <a:spcPct val="110000"/>
                        </a:lnSpc>
                        <a:buNone/>
                      </a:pPr>
                      <a:r>
                        <a:rPr lang="en-US" sz="2400" b="1">
                          <a:latin typeface="黑体" panose="02010609060101010101" charset="-122"/>
                          <a:ea typeface="黑体" panose="02010609060101010101" charset="-122"/>
                          <a:cs typeface="宋体" panose="02010600030101010101" pitchFamily="2" charset="-122"/>
                        </a:rPr>
                        <a:t>古希腊</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10000"/>
                        </a:lnSpc>
                        <a:buNone/>
                      </a:pPr>
                      <a:endParaRPr lang="en-US" altLang="en-US" sz="2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84885">
                <a:tc>
                  <a:txBody>
                    <a:bodyPr/>
                    <a:lstStyle/>
                    <a:p>
                      <a:pPr indent="0" algn="ctr">
                        <a:lnSpc>
                          <a:spcPct val="110000"/>
                        </a:lnSpc>
                        <a:buNone/>
                      </a:pPr>
                      <a:r>
                        <a:rPr lang="en-US" sz="2400" b="1">
                          <a:latin typeface="黑体" panose="02010609060101010101" charset="-122"/>
                          <a:ea typeface="黑体" panose="02010609060101010101" charset="-122"/>
                          <a:cs typeface="宋体" panose="02010600030101010101" pitchFamily="2" charset="-122"/>
                        </a:rPr>
                        <a:t>古罗马</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10000"/>
                        </a:lnSpc>
                        <a:buNone/>
                      </a:pPr>
                      <a:endParaRPr lang="en-US" altLang="en-US" sz="2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86510">
                <a:tc>
                  <a:txBody>
                    <a:bodyPr/>
                    <a:lstStyle/>
                    <a:p>
                      <a:pPr indent="0" algn="ctr">
                        <a:lnSpc>
                          <a:spcPct val="110000"/>
                        </a:lnSpc>
                        <a:buNone/>
                      </a:pPr>
                      <a:r>
                        <a:rPr lang="en-US" sz="2400" b="1">
                          <a:latin typeface="黑体" panose="02010609060101010101" charset="-122"/>
                          <a:ea typeface="黑体" panose="02010609060101010101" charset="-122"/>
                          <a:cs typeface="宋体" panose="02010600030101010101" pitchFamily="2" charset="-122"/>
                        </a:rPr>
                        <a:t>欧洲</a:t>
                      </a:r>
                      <a:endParaRPr lang="en-US" sz="2400" b="1">
                        <a:latin typeface="黑体" panose="02010609060101010101" charset="-122"/>
                        <a:ea typeface="黑体" panose="02010609060101010101" charset="-122"/>
                        <a:cs typeface="宋体" panose="02010600030101010101" pitchFamily="2" charset="-122"/>
                      </a:endParaRPr>
                    </a:p>
                    <a:p>
                      <a:pPr indent="0" algn="ctr">
                        <a:lnSpc>
                          <a:spcPct val="110000"/>
                        </a:lnSpc>
                        <a:buNone/>
                      </a:pPr>
                      <a:r>
                        <a:rPr lang="en-US" sz="2400" b="1">
                          <a:latin typeface="黑体" panose="02010609060101010101" charset="-122"/>
                          <a:ea typeface="黑体" panose="02010609060101010101" charset="-122"/>
                          <a:cs typeface="宋体" panose="02010600030101010101" pitchFamily="2" charset="-122"/>
                        </a:rPr>
                        <a:t>中古</a:t>
                      </a:r>
                      <a:endParaRPr lang="en-US" sz="2400" b="1">
                        <a:latin typeface="黑体" panose="02010609060101010101" charset="-122"/>
                        <a:ea typeface="黑体" panose="02010609060101010101" charset="-122"/>
                        <a:cs typeface="宋体" panose="02010600030101010101" pitchFamily="2" charset="-122"/>
                      </a:endParaRPr>
                    </a:p>
                    <a:p>
                      <a:pPr indent="0" algn="ctr">
                        <a:lnSpc>
                          <a:spcPct val="110000"/>
                        </a:lnSpc>
                        <a:buNone/>
                      </a:pPr>
                      <a:r>
                        <a:rPr lang="en-US" sz="2400" b="1">
                          <a:latin typeface="黑体" panose="02010609060101010101" charset="-122"/>
                          <a:ea typeface="黑体" panose="02010609060101010101" charset="-122"/>
                          <a:cs typeface="宋体" panose="02010600030101010101" pitchFamily="2" charset="-122"/>
                        </a:rPr>
                        <a:t>时期</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10000"/>
                        </a:lnSpc>
                        <a:buNone/>
                      </a:pPr>
                      <a:endParaRPr lang="en-US" altLang="en-US" sz="2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pSp>
        <p:nvGrpSpPr>
          <p:cNvPr id="13" name="组合 12"/>
          <p:cNvGrpSpPr/>
          <p:nvPr/>
        </p:nvGrpSpPr>
        <p:grpSpPr>
          <a:xfrm>
            <a:off x="6360160" y="0"/>
            <a:ext cx="5831840" cy="4093210"/>
            <a:chOff x="10016" y="0"/>
            <a:chExt cx="9184" cy="6446"/>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6" y="0"/>
              <a:ext cx="9184" cy="6446"/>
            </a:xfrm>
            <a:prstGeom prst="rect">
              <a:avLst/>
            </a:prstGeom>
          </p:spPr>
        </p:pic>
        <p:sp>
          <p:nvSpPr>
            <p:cNvPr id="19" name="矩形 18"/>
            <p:cNvSpPr/>
            <p:nvPr/>
          </p:nvSpPr>
          <p:spPr>
            <a:xfrm>
              <a:off x="10016" y="103"/>
              <a:ext cx="3760" cy="7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effectLst/>
                  <a:uLnTx/>
                  <a:uFillTx/>
                  <a:latin typeface="楷体" panose="02010609060101010101" charset="-122"/>
                  <a:ea typeface="楷体" panose="02010609060101010101" charset="-122"/>
                </a:rPr>
                <a:t>古代雅典城市示意图</a:t>
              </a:r>
              <a:endParaRPr kumimoji="0" lang="zh-CN" altLang="en-US" b="1" i="0" u="none" strike="noStrike" kern="1200" cap="none" spc="0" normalizeH="0" baseline="0" noProof="0" dirty="0">
                <a:ln>
                  <a:noFill/>
                </a:ln>
                <a:effectLst/>
                <a:uLnTx/>
                <a:uFillTx/>
                <a:latin typeface="楷体" panose="02010609060101010101" charset="-122"/>
                <a:ea typeface="楷体" panose="02010609060101010101" charset="-122"/>
              </a:endParaRPr>
            </a:p>
          </p:txBody>
        </p:sp>
      </p:grpSp>
      <p:sp>
        <p:nvSpPr>
          <p:cNvPr id="20" name="文本框 19"/>
          <p:cNvSpPr txBox="1"/>
          <p:nvPr/>
        </p:nvSpPr>
        <p:spPr>
          <a:xfrm>
            <a:off x="1357630" y="3438525"/>
            <a:ext cx="4472305" cy="902970"/>
          </a:xfrm>
          <a:prstGeom prst="rect">
            <a:avLst/>
          </a:prstGeom>
          <a:noFill/>
        </p:spPr>
        <p:txBody>
          <a:bodyPr wrap="square" rtlCol="0" anchor="t">
            <a:spAutoFit/>
          </a:bodyPr>
          <a:lstStyle/>
          <a:p>
            <a:pPr algn="l">
              <a:lnSpc>
                <a:spcPct val="110000"/>
              </a:lnSpc>
            </a:pPr>
            <a:r>
              <a:rPr lang="en-US" sz="2400" b="1">
                <a:latin typeface="楷体" panose="02010609060101010101" charset="-122"/>
                <a:ea typeface="楷体" panose="02010609060101010101" charset="-122"/>
                <a:cs typeface="宋体" panose="02010600030101010101" pitchFamily="2" charset="-122"/>
                <a:sym typeface="+mn-ea"/>
              </a:rPr>
              <a:t>城市布局中已反映出</a:t>
            </a:r>
            <a:r>
              <a:rPr lang="en-US" sz="2400" b="1">
                <a:solidFill>
                  <a:srgbClr val="FF0000"/>
                </a:solidFill>
                <a:latin typeface="楷体" panose="02010609060101010101" charset="-122"/>
                <a:ea typeface="楷体" panose="02010609060101010101" charset="-122"/>
                <a:cs typeface="宋体" panose="02010600030101010101" pitchFamily="2" charset="-122"/>
                <a:sym typeface="+mn-ea"/>
              </a:rPr>
              <a:t>行政、防御、宗教和商业</a:t>
            </a:r>
            <a:r>
              <a:rPr lang="en-US" sz="2400" b="1">
                <a:latin typeface="楷体" panose="02010609060101010101" charset="-122"/>
                <a:ea typeface="楷体" panose="02010609060101010101" charset="-122"/>
                <a:cs typeface="宋体" panose="02010600030101010101" pitchFamily="2" charset="-122"/>
                <a:sym typeface="+mn-ea"/>
              </a:rPr>
              <a:t>的功能</a:t>
            </a:r>
            <a:endParaRPr lang="en-US" altLang="en-US" sz="2400" b="1">
              <a:latin typeface="楷体" panose="02010609060101010101" charset="-122"/>
              <a:ea typeface="楷体" panose="02010609060101010101" charset="-122"/>
              <a:cs typeface="宋体" panose="02010600030101010101" pitchFamily="2" charset="-122"/>
              <a:sym typeface="+mn-ea"/>
            </a:endParaRPr>
          </a:p>
        </p:txBody>
      </p:sp>
      <p:sp>
        <p:nvSpPr>
          <p:cNvPr id="21" name="圆角矩形 20"/>
          <p:cNvSpPr/>
          <p:nvPr/>
        </p:nvSpPr>
        <p:spPr>
          <a:xfrm>
            <a:off x="7849235" y="2061210"/>
            <a:ext cx="1101725" cy="38925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8086090" y="2480310"/>
            <a:ext cx="2058035" cy="255905"/>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8085455" y="1382395"/>
            <a:ext cx="866140" cy="52895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8950960" y="2291080"/>
            <a:ext cx="727075" cy="2698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7056755" y="1990090"/>
            <a:ext cx="792480" cy="460375"/>
          </a:xfrm>
          <a:prstGeom prst="rect">
            <a:avLst/>
          </a:prstGeom>
          <a:noFill/>
        </p:spPr>
        <p:txBody>
          <a:bodyPr wrap="none" rtlCol="0" anchor="t">
            <a:spAutoFit/>
          </a:bodyPr>
          <a:lstStyle/>
          <a:p>
            <a:r>
              <a:rPr lang="zh-CN" sz="2400">
                <a:highlight>
                  <a:srgbClr val="FFFF00"/>
                </a:highlight>
                <a:sym typeface="+mn-ea"/>
              </a:rPr>
              <a:t>行政</a:t>
            </a:r>
            <a:endParaRPr lang="zh-CN"/>
          </a:p>
        </p:txBody>
      </p:sp>
      <p:sp>
        <p:nvSpPr>
          <p:cNvPr id="26" name="文本框 25"/>
          <p:cNvSpPr txBox="1"/>
          <p:nvPr/>
        </p:nvSpPr>
        <p:spPr>
          <a:xfrm>
            <a:off x="9846945" y="1911350"/>
            <a:ext cx="792480" cy="460375"/>
          </a:xfrm>
          <a:prstGeom prst="rect">
            <a:avLst/>
          </a:prstGeom>
          <a:noFill/>
        </p:spPr>
        <p:txBody>
          <a:bodyPr wrap="none" rtlCol="0" anchor="t">
            <a:spAutoFit/>
          </a:bodyPr>
          <a:lstStyle/>
          <a:p>
            <a:r>
              <a:rPr lang="zh-CN" sz="2400">
                <a:highlight>
                  <a:srgbClr val="FFFF00"/>
                </a:highlight>
                <a:sym typeface="+mn-ea"/>
              </a:rPr>
              <a:t>防御</a:t>
            </a:r>
            <a:endParaRPr lang="zh-CN"/>
          </a:p>
        </p:txBody>
      </p:sp>
      <p:sp>
        <p:nvSpPr>
          <p:cNvPr id="27" name="文本框 26"/>
          <p:cNvSpPr txBox="1"/>
          <p:nvPr/>
        </p:nvSpPr>
        <p:spPr>
          <a:xfrm>
            <a:off x="8159115" y="2706370"/>
            <a:ext cx="792480" cy="460375"/>
          </a:xfrm>
          <a:prstGeom prst="rect">
            <a:avLst/>
          </a:prstGeom>
          <a:noFill/>
        </p:spPr>
        <p:txBody>
          <a:bodyPr wrap="none" rtlCol="0" anchor="t">
            <a:spAutoFit/>
          </a:bodyPr>
          <a:lstStyle/>
          <a:p>
            <a:r>
              <a:rPr lang="zh-CN" sz="2400">
                <a:highlight>
                  <a:srgbClr val="FFFF00"/>
                </a:highlight>
                <a:sym typeface="+mn-ea"/>
              </a:rPr>
              <a:t>宗教</a:t>
            </a:r>
            <a:endParaRPr lang="zh-CN"/>
          </a:p>
        </p:txBody>
      </p:sp>
      <p:sp>
        <p:nvSpPr>
          <p:cNvPr id="28" name="文本框 27"/>
          <p:cNvSpPr txBox="1"/>
          <p:nvPr/>
        </p:nvSpPr>
        <p:spPr>
          <a:xfrm>
            <a:off x="8879840" y="1224280"/>
            <a:ext cx="792480" cy="460375"/>
          </a:xfrm>
          <a:prstGeom prst="rect">
            <a:avLst/>
          </a:prstGeom>
          <a:noFill/>
        </p:spPr>
        <p:txBody>
          <a:bodyPr wrap="none" rtlCol="0" anchor="t">
            <a:spAutoFit/>
          </a:bodyPr>
          <a:lstStyle/>
          <a:p>
            <a:r>
              <a:rPr lang="zh-CN" sz="2400">
                <a:highlight>
                  <a:srgbClr val="FFFF00"/>
                </a:highlight>
                <a:sym typeface="+mn-ea"/>
              </a:rPr>
              <a:t>商业</a:t>
            </a:r>
            <a:endParaRPr lang="zh-CN"/>
          </a:p>
        </p:txBody>
      </p:sp>
      <p:sp>
        <p:nvSpPr>
          <p:cNvPr id="29" name="文本框 28"/>
          <p:cNvSpPr txBox="1"/>
          <p:nvPr/>
        </p:nvSpPr>
        <p:spPr>
          <a:xfrm>
            <a:off x="1286510" y="4368800"/>
            <a:ext cx="4552950" cy="902970"/>
          </a:xfrm>
          <a:prstGeom prst="rect">
            <a:avLst/>
          </a:prstGeom>
          <a:noFill/>
        </p:spPr>
        <p:txBody>
          <a:bodyPr wrap="square" rtlCol="0" anchor="t">
            <a:spAutoFit/>
          </a:bodyPr>
          <a:lstStyle/>
          <a:p>
            <a:pPr algn="l">
              <a:lnSpc>
                <a:spcPct val="110000"/>
              </a:lnSpc>
            </a:pPr>
            <a:r>
              <a:rPr lang="en-US" sz="2400" b="1">
                <a:latin typeface="楷体" panose="02010609060101010101" charset="-122"/>
                <a:ea typeface="楷体" panose="02010609060101010101" charset="-122"/>
                <a:cs typeface="宋体" panose="02010600030101010101" pitchFamily="2" charset="-122"/>
                <a:sym typeface="+mn-ea"/>
              </a:rPr>
              <a:t>城市的</a:t>
            </a:r>
            <a:r>
              <a:rPr lang="en-US" sz="2400" b="1">
                <a:solidFill>
                  <a:srgbClr val="FF0000"/>
                </a:solidFill>
                <a:latin typeface="楷体" panose="02010609060101010101" charset="-122"/>
                <a:ea typeface="楷体" panose="02010609060101010101" charset="-122"/>
                <a:cs typeface="宋体" panose="02010600030101010101" pitchFamily="2" charset="-122"/>
                <a:sym typeface="+mn-ea"/>
              </a:rPr>
              <a:t>道路系统</a:t>
            </a:r>
            <a:r>
              <a:rPr lang="en-US" sz="2400" b="1">
                <a:latin typeface="楷体" panose="02010609060101010101" charset="-122"/>
                <a:ea typeface="楷体" panose="02010609060101010101" charset="-122"/>
                <a:cs typeface="宋体" panose="02010600030101010101" pitchFamily="2" charset="-122"/>
                <a:sym typeface="+mn-ea"/>
              </a:rPr>
              <a:t>和</a:t>
            </a:r>
            <a:r>
              <a:rPr lang="en-US" sz="2400" b="1">
                <a:solidFill>
                  <a:srgbClr val="FF0000"/>
                </a:solidFill>
                <a:latin typeface="楷体" panose="02010609060101010101" charset="-122"/>
                <a:ea typeface="楷体" panose="02010609060101010101" charset="-122"/>
                <a:cs typeface="宋体" panose="02010600030101010101" pitchFamily="2" charset="-122"/>
                <a:sym typeface="+mn-ea"/>
              </a:rPr>
              <a:t>供水排水系统</a:t>
            </a:r>
            <a:r>
              <a:rPr lang="en-US" sz="2400" b="1">
                <a:latin typeface="楷体" panose="02010609060101010101" charset="-122"/>
                <a:ea typeface="楷体" panose="02010609060101010101" charset="-122"/>
                <a:cs typeface="宋体" panose="02010600030101010101" pitchFamily="2" charset="-122"/>
                <a:sym typeface="+mn-ea"/>
              </a:rPr>
              <a:t>，成为后来西方城市建设的标准</a:t>
            </a:r>
            <a:endParaRPr lang="en-US" altLang="en-US" sz="2400" b="1">
              <a:latin typeface="楷体" panose="02010609060101010101" charset="-122"/>
              <a:ea typeface="楷体" panose="02010609060101010101" charset="-122"/>
              <a:cs typeface="宋体" panose="02010600030101010101" pitchFamily="2" charset="-122"/>
              <a:sym typeface="+mn-ea"/>
            </a:endParaRPr>
          </a:p>
        </p:txBody>
      </p:sp>
      <p:pic>
        <p:nvPicPr>
          <p:cNvPr id="30" name="图片 29"/>
          <p:cNvPicPr>
            <a:picLocks noChangeAspect="1"/>
          </p:cNvPicPr>
          <p:nvPr/>
        </p:nvPicPr>
        <p:blipFill>
          <a:blip r:embed="rId3"/>
          <a:stretch>
            <a:fillRect/>
          </a:stretch>
        </p:blipFill>
        <p:spPr>
          <a:xfrm>
            <a:off x="7135495" y="734695"/>
            <a:ext cx="4608195" cy="3137535"/>
          </a:xfrm>
          <a:prstGeom prst="rect">
            <a:avLst/>
          </a:prstGeom>
        </p:spPr>
      </p:pic>
      <p:sp>
        <p:nvSpPr>
          <p:cNvPr id="31" name="文本框 30"/>
          <p:cNvSpPr txBox="1"/>
          <p:nvPr/>
        </p:nvSpPr>
        <p:spPr>
          <a:xfrm>
            <a:off x="7529830" y="789305"/>
            <a:ext cx="2753995" cy="368300"/>
          </a:xfrm>
          <a:prstGeom prst="rect">
            <a:avLst/>
          </a:prstGeom>
          <a:solidFill>
            <a:schemeClr val="bg1">
              <a:alpha val="90000"/>
            </a:schemeClr>
          </a:solidFill>
        </p:spPr>
        <p:txBody>
          <a:bodyPr wrap="square" rtlCol="0">
            <a:spAutoFit/>
          </a:bodyPr>
          <a:lstStyle/>
          <a:p>
            <a:pPr algn="ctr"/>
            <a:r>
              <a:rPr lang="zh-CN" altLang="en-US" b="1">
                <a:solidFill>
                  <a:schemeClr val="tx1"/>
                </a:solidFill>
                <a:latin typeface="楷体" panose="02010609060101010101" charset="-122"/>
                <a:ea typeface="楷体" panose="02010609060101010101" charset="-122"/>
                <a:cs typeface="方正粗楷简体" panose="02000000000000000000" charset="-122"/>
              </a:rPr>
              <a:t>古罗马阿庇亚大道遗址</a:t>
            </a:r>
            <a:endParaRPr lang="zh-CN" altLang="en-US" b="1">
              <a:solidFill>
                <a:schemeClr val="tx1"/>
              </a:solidFill>
              <a:latin typeface="楷体" panose="02010609060101010101" charset="-122"/>
              <a:ea typeface="楷体" panose="02010609060101010101" charset="-122"/>
              <a:cs typeface="方正粗楷简体" panose="02000000000000000000" charset="-122"/>
            </a:endParaRPr>
          </a:p>
        </p:txBody>
      </p:sp>
      <p:sp>
        <p:nvSpPr>
          <p:cNvPr id="35" name="文本框 34"/>
          <p:cNvSpPr txBox="1"/>
          <p:nvPr/>
        </p:nvSpPr>
        <p:spPr>
          <a:xfrm>
            <a:off x="1194435" y="5364480"/>
            <a:ext cx="4981575" cy="902970"/>
          </a:xfrm>
          <a:prstGeom prst="rect">
            <a:avLst/>
          </a:prstGeom>
          <a:noFill/>
        </p:spPr>
        <p:txBody>
          <a:bodyPr wrap="square" rtlCol="0" anchor="t">
            <a:spAutoFit/>
          </a:bodyPr>
          <a:lstStyle/>
          <a:p>
            <a:pPr algn="l">
              <a:lnSpc>
                <a:spcPct val="110000"/>
              </a:lnSpc>
            </a:pPr>
            <a:r>
              <a:rPr lang="en-US" sz="2400" b="1">
                <a:latin typeface="楷体" panose="02010609060101010101" charset="-122"/>
                <a:ea typeface="楷体" panose="02010609060101010101" charset="-122"/>
                <a:cs typeface="宋体" panose="02010600030101010101" pitchFamily="2" charset="-122"/>
                <a:sym typeface="+mn-ea"/>
              </a:rPr>
              <a:t>10-11世纪，出现了一些以手工业者和商人为核心的新型城市和城镇</a:t>
            </a:r>
            <a:endParaRPr lang="en-US" altLang="en-US" sz="2400" b="1">
              <a:latin typeface="楷体" panose="02010609060101010101" charset="-122"/>
              <a:ea typeface="楷体" panose="02010609060101010101" charset="-122"/>
              <a:cs typeface="宋体" panose="02010600030101010101" pitchFamily="2" charset="-122"/>
              <a:sym typeface="+mn-ea"/>
            </a:endParaRPr>
          </a:p>
        </p:txBody>
      </p:sp>
      <p:sp>
        <p:nvSpPr>
          <p:cNvPr id="5" name="文本框 4"/>
          <p:cNvSpPr txBox="1"/>
          <p:nvPr/>
        </p:nvSpPr>
        <p:spPr>
          <a:xfrm>
            <a:off x="1043940" y="1786255"/>
            <a:ext cx="5084445" cy="460375"/>
          </a:xfrm>
          <a:prstGeom prst="rect">
            <a:avLst/>
          </a:prstGeom>
          <a:noFill/>
        </p:spPr>
        <p:txBody>
          <a:bodyPr wrap="square" rtlCol="0" anchor="t">
            <a:spAutoFit/>
          </a:bodyPr>
          <a:lstStyle/>
          <a:p>
            <a:r>
              <a:rPr lang="zh-CN" altLang="en-US" sz="2400" b="1">
                <a:latin typeface="黑体" panose="02010609060101010101" charset="-122"/>
                <a:ea typeface="黑体" panose="02010609060101010101" charset="-122"/>
                <a:sym typeface="+mn-ea"/>
              </a:rPr>
              <a:t>典型代表：</a:t>
            </a:r>
            <a:r>
              <a:rPr lang="zh-CN" altLang="en-US" sz="2400" b="1">
                <a:latin typeface="楷体" panose="02010609060101010101" charset="-122"/>
                <a:ea typeface="楷体" panose="02010609060101010101" charset="-122"/>
                <a:sym typeface="+mn-ea"/>
              </a:rPr>
              <a:t>古希腊和古罗马的城市</a:t>
            </a:r>
            <a:endParaRPr lang="zh-CN" altLang="en-US" sz="2400" b="1">
              <a:latin typeface="楷体" panose="02010609060101010101" charset="-122"/>
              <a:ea typeface="楷体" panose="02010609060101010101" charset="-122"/>
              <a:sym typeface="+mn-ea"/>
            </a:endParaRPr>
          </a:p>
        </p:txBody>
      </p:sp>
      <p:sp>
        <p:nvSpPr>
          <p:cNvPr id="6" name="文本框 5"/>
          <p:cNvSpPr txBox="1"/>
          <p:nvPr/>
        </p:nvSpPr>
        <p:spPr>
          <a:xfrm>
            <a:off x="1063625" y="2224405"/>
            <a:ext cx="989330" cy="497205"/>
          </a:xfrm>
          <a:prstGeom prst="rect">
            <a:avLst/>
          </a:prstGeom>
          <a:noFill/>
        </p:spPr>
        <p:txBody>
          <a:bodyPr wrap="square" rtlCol="0" anchor="t">
            <a:spAutoFit/>
          </a:bodyPr>
          <a:lstStyle/>
          <a:p>
            <a:pPr>
              <a:lnSpc>
                <a:spcPct val="110000"/>
              </a:lnSpc>
            </a:pPr>
            <a:r>
              <a:rPr lang="zh-CN" altLang="en-US" sz="2400" b="1">
                <a:latin typeface="黑体" panose="02010609060101010101" charset="-122"/>
                <a:ea typeface="黑体" panose="02010609060101010101" charset="-122"/>
                <a:sym typeface="+mn-ea"/>
              </a:rPr>
              <a:t>表现：</a:t>
            </a:r>
            <a:endParaRPr lang="zh-CN" altLang="en-US" sz="2400" b="1">
              <a:latin typeface="黑体" panose="02010609060101010101" charset="-122"/>
              <a:ea typeface="黑体" panose="02010609060101010101" charset="-122"/>
              <a:sym typeface="+mn-ea"/>
            </a:endParaRPr>
          </a:p>
        </p:txBody>
      </p:sp>
      <p:sp>
        <p:nvSpPr>
          <p:cNvPr id="7" name="文本框 6"/>
          <p:cNvSpPr txBox="1"/>
          <p:nvPr/>
        </p:nvSpPr>
        <p:spPr>
          <a:xfrm>
            <a:off x="750570" y="859790"/>
            <a:ext cx="2745740" cy="460375"/>
          </a:xfrm>
          <a:prstGeom prst="rect">
            <a:avLst/>
          </a:prstGeom>
          <a:noFill/>
        </p:spPr>
        <p:txBody>
          <a:bodyPr wrap="square" rtlCol="0" anchor="t">
            <a:spAutoFit/>
          </a:bodyPr>
          <a:lstStyle/>
          <a:p>
            <a:pPr algn="l">
              <a:lnSpc>
                <a:spcPct val="100000"/>
              </a:lnSpc>
              <a:buClrTx/>
              <a:buSzTx/>
              <a:buFontTx/>
            </a:pPr>
            <a:r>
              <a:rPr lang="en-US" altLang="zh-CN" sz="2400" b="1" dirty="0">
                <a:solidFill>
                  <a:srgbClr val="FF0000"/>
                </a:solidFill>
                <a:latin typeface="黑体" panose="02010609060101010101" charset="-122"/>
                <a:ea typeface="黑体" panose="02010609060101010101" charset="-122"/>
                <a:cs typeface="黑体" panose="02010609060101010101" charset="-122"/>
              </a:rPr>
              <a:t>3.</a:t>
            </a:r>
            <a:r>
              <a:rPr lang="zh-CN" altLang="en-US" sz="2400" b="1" dirty="0">
                <a:solidFill>
                  <a:srgbClr val="FF0000"/>
                </a:solidFill>
                <a:latin typeface="黑体" panose="02010609060101010101" charset="-122"/>
                <a:ea typeface="黑体" panose="02010609060101010101" charset="-122"/>
                <a:cs typeface="黑体" panose="02010609060101010101" charset="-122"/>
              </a:rPr>
              <a:t>城市的产生</a:t>
            </a:r>
            <a:endParaRPr lang="zh-CN" altLang="en-US" sz="2400" b="1">
              <a:solidFill>
                <a:schemeClr val="tx1"/>
              </a:solidFill>
            </a:endParaRPr>
          </a:p>
        </p:txBody>
      </p:sp>
      <p:sp>
        <p:nvSpPr>
          <p:cNvPr id="11" name="文本框 1"/>
          <p:cNvSpPr txBox="1"/>
          <p:nvPr>
            <p:custDataLst>
              <p:tags r:id="rId4"/>
            </p:custDataLst>
          </p:nvPr>
        </p:nvSpPr>
        <p:spPr>
          <a:xfrm>
            <a:off x="358140" y="266065"/>
            <a:ext cx="6002655" cy="521970"/>
          </a:xfrm>
          <a:prstGeom prst="rect">
            <a:avLst/>
          </a:prstGeom>
          <a:noFill/>
        </p:spPr>
        <p:txBody>
          <a:bodyPr wrap="square" rtlCol="0">
            <a:spAutoFit/>
          </a:bodyPr>
          <a:lstStyle>
            <a:defPPr>
              <a:defRPr lang="zh-CN"/>
            </a:defPPr>
            <a:lvl1pPr>
              <a:spcAft>
                <a:spcPts val="600"/>
              </a:spcAft>
              <a:defRPr sz="2800" b="1">
                <a:latin typeface="华文新魏" panose="02010800040101010101" pitchFamily="2" charset="-122"/>
                <a:ea typeface="华文新魏" panose="02010800040101010101" pitchFamily="2" charset="-122"/>
              </a:defRPr>
            </a:lvl1pPr>
          </a:lstStyle>
          <a:p>
            <a:r>
              <a:rPr lang="zh-CN" altLang="en-US" dirty="0">
                <a:latin typeface="黑体" panose="02010609060101010101" charset="-122"/>
                <a:ea typeface="黑体" panose="02010609060101010101" charset="-122"/>
                <a:cs typeface="黑体" panose="02010609060101010101" charset="-122"/>
              </a:rPr>
              <a:t>一</a:t>
            </a:r>
            <a:r>
              <a:rPr lang="en-US" altLang="zh-CN" dirty="0">
                <a:latin typeface="黑体" panose="02010609060101010101" charset="-122"/>
                <a:ea typeface="黑体" panose="02010609060101010101" charset="-122"/>
                <a:cs typeface="黑体" panose="02010609060101010101" charset="-122"/>
              </a:rPr>
              <a:t>.</a:t>
            </a:r>
            <a:r>
              <a:rPr lang="zh-CN" altLang="en-US" dirty="0">
                <a:latin typeface="黑体" panose="02010609060101010101" charset="-122"/>
                <a:ea typeface="黑体" panose="02010609060101010101" charset="-122"/>
                <a:cs typeface="黑体" panose="02010609060101010101" charset="-122"/>
              </a:rPr>
              <a:t>人类居住形式和居住环境的演变</a:t>
            </a:r>
            <a:endParaRPr lang="zh-CN" altLang="en-US" dirty="0">
              <a:latin typeface="黑体" panose="02010609060101010101" charset="-122"/>
              <a:ea typeface="黑体" panose="02010609060101010101" charset="-122"/>
              <a:cs typeface="黑体" panose="02010609060101010101" charset="-122"/>
            </a:endParaRPr>
          </a:p>
        </p:txBody>
      </p:sp>
      <p:grpSp>
        <p:nvGrpSpPr>
          <p:cNvPr id="8" name="组合 7"/>
          <p:cNvGrpSpPr/>
          <p:nvPr/>
        </p:nvGrpSpPr>
        <p:grpSpPr>
          <a:xfrm>
            <a:off x="6108928" y="4204335"/>
            <a:ext cx="3022953" cy="2452476"/>
            <a:chOff x="568" y="2128"/>
            <a:chExt cx="5527" cy="4564"/>
          </a:xfrm>
        </p:grpSpPr>
        <p:pic>
          <p:nvPicPr>
            <p:cNvPr id="5124" name="Picture 4"/>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bwMode="auto">
            <a:xfrm>
              <a:off x="568" y="2128"/>
              <a:ext cx="5527" cy="3686"/>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custDataLst>
                <p:tags r:id="rId7"/>
              </p:custDataLst>
            </p:nvPr>
          </p:nvSpPr>
          <p:spPr>
            <a:xfrm>
              <a:off x="1769" y="5950"/>
              <a:ext cx="4190" cy="742"/>
            </a:xfrm>
            <a:prstGeom prst="rect">
              <a:avLst/>
            </a:prstGeom>
            <a:solidFill>
              <a:schemeClr val="bg1"/>
            </a:solidFill>
            <a:ln>
              <a:noFill/>
            </a:ln>
          </p:spPr>
          <p:txBody>
            <a:bodyPr wrap="square" rtlCol="0">
              <a:spAutoFit/>
            </a:bodyPr>
            <a:lstStyle>
              <a:defPPr>
                <a:defRPr lang="zh-CN"/>
              </a:defPPr>
              <a:lvl1pPr>
                <a:defRPr sz="2000" b="1">
                  <a:latin typeface="方正宋刻本秀楷简体" panose="02000000000000000000" charset="-122"/>
                  <a:ea typeface="方正宋刻本秀楷简体" panose="02000000000000000000" charset="-122"/>
                </a:defRPr>
              </a:lvl1pPr>
            </a:lstStyle>
            <a:p>
              <a:r>
                <a:rPr lang="zh-CN" altLang="en-US">
                  <a:latin typeface="楷体" panose="02010609060101010101" charset="-122"/>
                  <a:ea typeface="楷体" panose="02010609060101010101" charset="-122"/>
                </a:rPr>
                <a:t>古罗马城供水系统</a:t>
              </a:r>
              <a:endParaRPr lang="zh-CN" altLang="en-US">
                <a:latin typeface="楷体" panose="02010609060101010101" charset="-122"/>
                <a:ea typeface="楷体" panose="02010609060101010101" charset="-122"/>
              </a:endParaRPr>
            </a:p>
          </p:txBody>
        </p:sp>
      </p:grpSp>
      <p:grpSp>
        <p:nvGrpSpPr>
          <p:cNvPr id="10" name="组合 9"/>
          <p:cNvGrpSpPr/>
          <p:nvPr/>
        </p:nvGrpSpPr>
        <p:grpSpPr>
          <a:xfrm>
            <a:off x="9151647" y="4163624"/>
            <a:ext cx="3050522" cy="2429792"/>
            <a:chOff x="-99" y="6536"/>
            <a:chExt cx="6541" cy="5195"/>
          </a:xfrm>
        </p:grpSpPr>
        <p:pic>
          <p:nvPicPr>
            <p:cNvPr id="5126" name="Picture 6"/>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99" y="6536"/>
              <a:ext cx="6541" cy="4357"/>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custDataLst>
                <p:tags r:id="rId10"/>
              </p:custDataLst>
            </p:nvPr>
          </p:nvSpPr>
          <p:spPr>
            <a:xfrm>
              <a:off x="710" y="10878"/>
              <a:ext cx="5391" cy="853"/>
            </a:xfrm>
            <a:prstGeom prst="rect">
              <a:avLst/>
            </a:prstGeom>
            <a:solidFill>
              <a:schemeClr val="bg1"/>
            </a:solidFill>
            <a:ln>
              <a:noFill/>
            </a:ln>
          </p:spPr>
          <p:txBody>
            <a:bodyPr wrap="square" rtlCol="0">
              <a:spAutoFit/>
            </a:bodyPr>
            <a:lstStyle>
              <a:defPPr>
                <a:defRPr lang="zh-CN"/>
              </a:defPPr>
              <a:lvl1pPr>
                <a:defRPr sz="2000" b="1">
                  <a:latin typeface="方正宋刻本秀楷简体" panose="02000000000000000000" charset="-122"/>
                  <a:ea typeface="方正宋刻本秀楷简体" panose="02000000000000000000" charset="-122"/>
                </a:defRPr>
              </a:lvl1pPr>
            </a:lstStyle>
            <a:p>
              <a:pPr algn="ctr"/>
              <a:r>
                <a:rPr lang="zh-CN" altLang="en-US">
                  <a:latin typeface="楷体" panose="02010609060101010101" charset="-122"/>
                  <a:ea typeface="楷体" panose="02010609060101010101" charset="-122"/>
                </a:rPr>
                <a:t>古罗马城排水系统</a:t>
              </a:r>
              <a:endParaRPr lang="zh-CN" altLang="en-US">
                <a:latin typeface="楷体" panose="02010609060101010101" charset="-122"/>
                <a:ea typeface="楷体" panose="02010609060101010101" charset="-122"/>
              </a:endParaRPr>
            </a:p>
          </p:txBody>
        </p:sp>
      </p:grpSp>
      <p:pic>
        <p:nvPicPr>
          <p:cNvPr id="32772" name="Picture 4" descr="c"/>
          <p:cNvPicPr>
            <a:picLocks noChangeAspect="1"/>
          </p:cNvPicPr>
          <p:nvPr/>
        </p:nvPicPr>
        <p:blipFill>
          <a:blip r:embed="rId11">
            <a:lum contrast="12000"/>
          </a:blip>
          <a:stretch>
            <a:fillRect/>
          </a:stretch>
        </p:blipFill>
        <p:spPr>
          <a:xfrm>
            <a:off x="7379335" y="1382395"/>
            <a:ext cx="4177030" cy="3923665"/>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dissolv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9"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dissolve">
                                      <p:cBhvr>
                                        <p:cTn id="72" dur="500"/>
                                        <p:tgtEl>
                                          <p:spTgt spid="30"/>
                                        </p:tgtEl>
                                      </p:cBhvr>
                                    </p:animEffect>
                                  </p:childTnLst>
                                </p:cTn>
                              </p:par>
                              <p:par>
                                <p:cTn id="73" presetID="47"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1" presetClass="entr" presetSubtype="0"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par>
                          <p:cTn id="81" fill="hold">
                            <p:stCondLst>
                              <p:cond delay="1000"/>
                            </p:stCondLst>
                            <p:childTnLst>
                              <p:par>
                                <p:cTn id="82" presetID="1" presetClass="entr" presetSubtype="0"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2" presetClass="entr" presetSubtype="4"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additive="base">
                                        <p:cTn id="88" dur="500"/>
                                        <p:tgtEl>
                                          <p:spTgt spid="35"/>
                                        </p:tgtEl>
                                        <p:attrNameLst>
                                          <p:attrName>ppt_y</p:attrName>
                                        </p:attrNameLst>
                                      </p:cBhvr>
                                      <p:tavLst>
                                        <p:tav tm="0">
                                          <p:val>
                                            <p:strVal val="#ppt_y+#ppt_h*1.125000"/>
                                          </p:val>
                                        </p:tav>
                                        <p:tav tm="100000">
                                          <p:val>
                                            <p:strVal val="#ppt_y"/>
                                          </p:val>
                                        </p:tav>
                                      </p:tavLst>
                                    </p:anim>
                                    <p:animEffect transition="in" filter="wipe(up)">
                                      <p:cBhvr>
                                        <p:cTn id="89" dur="500"/>
                                        <p:tgtEl>
                                          <p:spTgt spid="35"/>
                                        </p:tgtEl>
                                      </p:cBhvr>
                                    </p:animEffect>
                                  </p:childTnLst>
                                </p:cTn>
                              </p:par>
                            </p:childTnLst>
                          </p:cTn>
                        </p:par>
                        <p:par>
                          <p:cTn id="90" fill="hold">
                            <p:stCondLst>
                              <p:cond delay="500"/>
                            </p:stCondLst>
                            <p:childTnLst>
                              <p:par>
                                <p:cTn id="91" presetID="9" presetClass="entr" presetSubtype="0" fill="hold" nodeType="afterEffect">
                                  <p:stCondLst>
                                    <p:cond delay="0"/>
                                  </p:stCondLst>
                                  <p:childTnLst>
                                    <p:set>
                                      <p:cBhvr>
                                        <p:cTn id="92" dur="1" fill="hold">
                                          <p:stCondLst>
                                            <p:cond delay="0"/>
                                          </p:stCondLst>
                                        </p:cTn>
                                        <p:tgtEl>
                                          <p:spTgt spid="32772"/>
                                        </p:tgtEl>
                                        <p:attrNameLst>
                                          <p:attrName>style.visibility</p:attrName>
                                        </p:attrNameLst>
                                      </p:cBhvr>
                                      <p:to>
                                        <p:strVal val="visible"/>
                                      </p:to>
                                    </p:set>
                                    <p:animEffect transition="in" filter="dissolve">
                                      <p:cBhvr>
                                        <p:cTn id="93"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ldLvl="0" animBg="1"/>
      <p:bldP spid="22" grpId="0" bldLvl="0" animBg="1"/>
      <p:bldP spid="23" grpId="0" bldLvl="0" animBg="1"/>
      <p:bldP spid="24" grpId="0" bldLvl="0" animBg="1"/>
      <p:bldP spid="25" grpId="0"/>
      <p:bldP spid="26" grpId="0"/>
      <p:bldP spid="27" grpId="0"/>
      <p:bldP spid="28" grpId="0"/>
      <p:bldP spid="29" grpId="0"/>
      <p:bldP spid="31" grpId="0" bldLvl="0" animBg="1"/>
      <p:bldP spid="35"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p:cNvGraphicFramePr>
            <a:graphicFrameLocks noGrp="1"/>
          </p:cNvGraphicFramePr>
          <p:nvPr>
            <p:custDataLst>
              <p:tags r:id="rId1"/>
            </p:custDataLst>
          </p:nvPr>
        </p:nvGraphicFramePr>
        <p:xfrm>
          <a:off x="929005" y="1378585"/>
          <a:ext cx="8488045" cy="2435225"/>
        </p:xfrm>
        <a:graphic>
          <a:graphicData uri="http://schemas.openxmlformats.org/drawingml/2006/table">
            <a:tbl>
              <a:tblPr firstRow="1" bandRow="1">
                <a:tableStyleId>{5C22544A-7EE6-4342-B048-85BDC9FD1C3A}</a:tableStyleId>
              </a:tblPr>
              <a:tblGrid>
                <a:gridCol w="1136015"/>
                <a:gridCol w="1122045"/>
                <a:gridCol w="1666240"/>
                <a:gridCol w="3288665"/>
              </a:tblGrid>
              <a:tr h="487045">
                <a:tc>
                  <a:txBody>
                    <a:bodyPr/>
                    <a:lstStyle/>
                    <a:p>
                      <a:pPr algn="ctr"/>
                      <a:endParaRPr lang="zh-CN" altLang="en-US" b="1">
                        <a:solidFill>
                          <a:schemeClr val="tx1"/>
                        </a:solidFill>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2400" b="1">
                          <a:solidFill>
                            <a:schemeClr val="tx1"/>
                          </a:solidFill>
                          <a:latin typeface="黑体" panose="02010609060101010101" charset="-122"/>
                          <a:ea typeface="黑体" panose="02010609060101010101" charset="-122"/>
                        </a:rPr>
                        <a:t>村落</a:t>
                      </a:r>
                      <a:endParaRPr lang="zh-CN" altLang="en-US" sz="2400" b="1">
                        <a:solidFill>
                          <a:schemeClr val="tx1"/>
                        </a:solidFill>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2400" b="1">
                          <a:solidFill>
                            <a:schemeClr val="tx1"/>
                          </a:solidFill>
                          <a:latin typeface="黑体" panose="02010609060101010101" charset="-122"/>
                          <a:ea typeface="黑体" panose="02010609060101010101" charset="-122"/>
                        </a:rPr>
                        <a:t>集镇</a:t>
                      </a:r>
                      <a:endParaRPr lang="zh-CN" altLang="en-US" sz="2400" b="1">
                        <a:solidFill>
                          <a:schemeClr val="tx1"/>
                        </a:solidFill>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zh-CN" altLang="en-US" sz="2400" b="1">
                          <a:solidFill>
                            <a:schemeClr val="tx1"/>
                          </a:solidFill>
                          <a:latin typeface="黑体" panose="02010609060101010101" charset="-122"/>
                          <a:ea typeface="黑体" panose="02010609060101010101" charset="-122"/>
                        </a:rPr>
                        <a:t>城市</a:t>
                      </a:r>
                      <a:endParaRPr lang="zh-CN" altLang="en-US" sz="2400" b="1">
                        <a:solidFill>
                          <a:schemeClr val="tx1"/>
                        </a:solidFill>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87003">
                <a:tc>
                  <a:txBody>
                    <a:bodyPr/>
                    <a:lstStyle/>
                    <a:p>
                      <a:pPr algn="ctr"/>
                      <a:r>
                        <a:rPr lang="zh-CN" altLang="en-US" sz="2400" b="1">
                          <a:latin typeface="黑体" panose="02010609060101010101" charset="-122"/>
                          <a:ea typeface="黑体" panose="02010609060101010101" charset="-122"/>
                        </a:rPr>
                        <a:t>经济</a:t>
                      </a:r>
                      <a:endParaRPr lang="zh-CN" altLang="en-US" sz="2400" b="1">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87045">
                <a:tc>
                  <a:txBody>
                    <a:bodyPr/>
                    <a:lstStyle/>
                    <a:p>
                      <a:pPr algn="ctr"/>
                      <a:r>
                        <a:rPr lang="zh-CN" altLang="en-US" sz="2400" b="1">
                          <a:latin typeface="黑体" panose="02010609060101010101" charset="-122"/>
                          <a:ea typeface="黑体" panose="02010609060101010101" charset="-122"/>
                        </a:rPr>
                        <a:t>人口</a:t>
                      </a:r>
                      <a:endParaRPr lang="zh-CN" altLang="en-US" sz="2400" b="1">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87003">
                <a:tc>
                  <a:txBody>
                    <a:bodyPr/>
                    <a:lstStyle/>
                    <a:p>
                      <a:pPr algn="ctr"/>
                      <a:r>
                        <a:rPr lang="zh-CN" altLang="en-US" sz="2400" b="1">
                          <a:latin typeface="黑体" panose="02010609060101010101" charset="-122"/>
                          <a:ea typeface="黑体" panose="02010609060101010101" charset="-122"/>
                        </a:rPr>
                        <a:t>规模</a:t>
                      </a:r>
                      <a:endParaRPr lang="zh-CN" altLang="en-US" sz="2400" b="1">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87045">
                <a:tc>
                  <a:txBody>
                    <a:bodyPr/>
                    <a:lstStyle/>
                    <a:p>
                      <a:pPr algn="ctr"/>
                      <a:r>
                        <a:rPr lang="zh-CN" altLang="en-US" sz="2400" b="1">
                          <a:latin typeface="黑体" panose="02010609060101010101" charset="-122"/>
                          <a:ea typeface="黑体" panose="02010609060101010101" charset="-122"/>
                        </a:rPr>
                        <a:t>功能</a:t>
                      </a:r>
                      <a:endParaRPr lang="zh-CN" altLang="en-US" sz="2400" b="1">
                        <a:latin typeface="黑体" panose="02010609060101010101" charset="-122"/>
                        <a:ea typeface="黑体" panose="02010609060101010101"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CN" alt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28" name="组合 27"/>
          <p:cNvGrpSpPr/>
          <p:nvPr/>
        </p:nvGrpSpPr>
        <p:grpSpPr>
          <a:xfrm>
            <a:off x="3148330" y="1914525"/>
            <a:ext cx="1828165" cy="1882775"/>
            <a:chOff x="6216" y="2487"/>
            <a:chExt cx="2879" cy="2965"/>
          </a:xfrm>
        </p:grpSpPr>
        <p:sp>
          <p:nvSpPr>
            <p:cNvPr id="6" name="文本框 5"/>
            <p:cNvSpPr txBox="1"/>
            <p:nvPr>
              <p:custDataLst>
                <p:tags r:id="rId2"/>
              </p:custDataLst>
            </p:nvPr>
          </p:nvSpPr>
          <p:spPr>
            <a:xfrm>
              <a:off x="6216" y="2487"/>
              <a:ext cx="2879" cy="628"/>
            </a:xfrm>
            <a:prstGeom prst="rect">
              <a:avLst/>
            </a:prstGeom>
            <a:noFill/>
          </p:spPr>
          <p:txBody>
            <a:bodyPr wrap="square" rtlCol="0">
              <a:spAutoFit/>
            </a:bodyPr>
            <a:lstStyle/>
            <a:p>
              <a:pPr algn="l">
                <a:buClrTx/>
                <a:buSzTx/>
                <a:buFontTx/>
              </a:pPr>
              <a:r>
                <a:rPr lang="zh-CN" altLang="en-US" sz="2000" b="1" dirty="0">
                  <a:solidFill>
                    <a:srgbClr val="FF0000"/>
                  </a:solidFill>
                  <a:latin typeface="黑体" panose="02010609060101010101" charset="-122"/>
                  <a:ea typeface="黑体" panose="02010609060101010101" charset="-122"/>
                </a:rPr>
                <a:t>手工业、商业</a:t>
              </a:r>
              <a:endParaRPr lang="zh-CN" altLang="en-US" sz="2000" b="1" dirty="0">
                <a:solidFill>
                  <a:srgbClr val="FF0000"/>
                </a:solidFill>
                <a:latin typeface="黑体" panose="02010609060101010101" charset="-122"/>
                <a:ea typeface="黑体" panose="02010609060101010101" charset="-122"/>
              </a:endParaRPr>
            </a:p>
          </p:txBody>
        </p:sp>
        <p:sp>
          <p:nvSpPr>
            <p:cNvPr id="10" name="文本框 9"/>
            <p:cNvSpPr txBox="1"/>
            <p:nvPr>
              <p:custDataLst>
                <p:tags r:id="rId3"/>
              </p:custDataLst>
            </p:nvPr>
          </p:nvSpPr>
          <p:spPr>
            <a:xfrm>
              <a:off x="7066" y="3294"/>
              <a:ext cx="1255" cy="628"/>
            </a:xfrm>
            <a:prstGeom prst="rect">
              <a:avLst/>
            </a:prstGeom>
            <a:noFill/>
          </p:spPr>
          <p:txBody>
            <a:bodyPr wrap="square" rtlCol="0">
              <a:spAutoFit/>
            </a:bodyPr>
            <a:lstStyle/>
            <a:p>
              <a:r>
                <a:rPr lang="zh-CN" altLang="en-US" sz="2000" b="1" dirty="0">
                  <a:solidFill>
                    <a:srgbClr val="FF0000"/>
                  </a:solidFill>
                  <a:latin typeface="黑体" panose="02010609060101010101" charset="-122"/>
                  <a:ea typeface="黑体" panose="02010609060101010101" charset="-122"/>
                </a:rPr>
                <a:t>较多</a:t>
              </a:r>
              <a:endParaRPr lang="zh-CN" altLang="en-US" sz="2000" b="1" dirty="0">
                <a:solidFill>
                  <a:srgbClr val="FF0000"/>
                </a:solidFill>
                <a:latin typeface="黑体" panose="02010609060101010101" charset="-122"/>
                <a:ea typeface="黑体" panose="02010609060101010101" charset="-122"/>
              </a:endParaRPr>
            </a:p>
          </p:txBody>
        </p:sp>
        <p:sp>
          <p:nvSpPr>
            <p:cNvPr id="14" name="文本框 13"/>
            <p:cNvSpPr txBox="1"/>
            <p:nvPr>
              <p:custDataLst>
                <p:tags r:id="rId4"/>
              </p:custDataLst>
            </p:nvPr>
          </p:nvSpPr>
          <p:spPr>
            <a:xfrm>
              <a:off x="7066" y="4060"/>
              <a:ext cx="1255" cy="628"/>
            </a:xfrm>
            <a:prstGeom prst="rect">
              <a:avLst/>
            </a:prstGeom>
            <a:noFill/>
          </p:spPr>
          <p:txBody>
            <a:bodyPr wrap="square" rtlCol="0">
              <a:spAutoFit/>
            </a:bodyPr>
            <a:lstStyle/>
            <a:p>
              <a:r>
                <a:rPr lang="zh-CN" altLang="en-US" sz="2000" b="1" dirty="0">
                  <a:solidFill>
                    <a:srgbClr val="FF0000"/>
                  </a:solidFill>
                  <a:latin typeface="黑体" panose="02010609060101010101" charset="-122"/>
                  <a:ea typeface="黑体" panose="02010609060101010101" charset="-122"/>
                </a:rPr>
                <a:t>较大</a:t>
              </a:r>
              <a:endParaRPr lang="zh-CN" altLang="en-US" sz="2000" b="1" dirty="0">
                <a:solidFill>
                  <a:srgbClr val="FF0000"/>
                </a:solidFill>
                <a:latin typeface="黑体" panose="02010609060101010101" charset="-122"/>
                <a:ea typeface="黑体" panose="02010609060101010101" charset="-122"/>
              </a:endParaRPr>
            </a:p>
          </p:txBody>
        </p:sp>
        <p:sp>
          <p:nvSpPr>
            <p:cNvPr id="16" name="文本框 15"/>
            <p:cNvSpPr txBox="1"/>
            <p:nvPr>
              <p:custDataLst>
                <p:tags r:id="rId5"/>
              </p:custDataLst>
            </p:nvPr>
          </p:nvSpPr>
          <p:spPr>
            <a:xfrm>
              <a:off x="6413" y="4824"/>
              <a:ext cx="2446" cy="628"/>
            </a:xfrm>
            <a:prstGeom prst="rect">
              <a:avLst/>
            </a:prstGeom>
            <a:noFill/>
          </p:spPr>
          <p:txBody>
            <a:bodyPr wrap="square" rtlCol="0">
              <a:spAutoFit/>
            </a:bodyPr>
            <a:lstStyle/>
            <a:p>
              <a:r>
                <a:rPr lang="zh-CN" altLang="en-US" sz="2000" b="1" dirty="0">
                  <a:solidFill>
                    <a:srgbClr val="FF0000"/>
                  </a:solidFill>
                  <a:latin typeface="黑体" panose="02010609060101010101" charset="-122"/>
                  <a:ea typeface="黑体" panose="02010609060101010101" charset="-122"/>
                </a:rPr>
                <a:t>经济、军事</a:t>
              </a:r>
              <a:endParaRPr lang="zh-CN" altLang="en-US" sz="2000" b="1" dirty="0">
                <a:solidFill>
                  <a:srgbClr val="FF0000"/>
                </a:solidFill>
                <a:latin typeface="黑体" panose="02010609060101010101" charset="-122"/>
                <a:ea typeface="黑体" panose="02010609060101010101" charset="-122"/>
              </a:endParaRPr>
            </a:p>
          </p:txBody>
        </p:sp>
      </p:grpSp>
      <p:grpSp>
        <p:nvGrpSpPr>
          <p:cNvPr id="29" name="组合 28"/>
          <p:cNvGrpSpPr/>
          <p:nvPr/>
        </p:nvGrpSpPr>
        <p:grpSpPr>
          <a:xfrm>
            <a:off x="5073015" y="1894205"/>
            <a:ext cx="3307715" cy="1865630"/>
            <a:chOff x="9094" y="2503"/>
            <a:chExt cx="5209" cy="2938"/>
          </a:xfrm>
        </p:grpSpPr>
        <p:sp>
          <p:nvSpPr>
            <p:cNvPr id="7" name="文本框 6"/>
            <p:cNvSpPr txBox="1"/>
            <p:nvPr>
              <p:custDataLst>
                <p:tags r:id="rId6"/>
              </p:custDataLst>
            </p:nvPr>
          </p:nvSpPr>
          <p:spPr>
            <a:xfrm>
              <a:off x="9549" y="2503"/>
              <a:ext cx="3912" cy="628"/>
            </a:xfrm>
            <a:prstGeom prst="rect">
              <a:avLst/>
            </a:prstGeom>
            <a:noFill/>
          </p:spPr>
          <p:txBody>
            <a:bodyPr wrap="square" rtlCol="0">
              <a:spAutoFit/>
            </a:bodyPr>
            <a:lstStyle/>
            <a:p>
              <a:pPr algn="l">
                <a:buClrTx/>
                <a:buSzTx/>
                <a:buFontTx/>
              </a:pPr>
              <a:r>
                <a:rPr lang="zh-CN" altLang="en-US" sz="2000" b="1" dirty="0">
                  <a:solidFill>
                    <a:srgbClr val="FF0000"/>
                  </a:solidFill>
                  <a:latin typeface="黑体" panose="02010609060101010101" charset="-122"/>
                  <a:ea typeface="黑体" panose="02010609060101010101" charset="-122"/>
                </a:rPr>
                <a:t>手工业、商业</a:t>
              </a:r>
              <a:endParaRPr lang="zh-CN" altLang="en-US" sz="2000" b="1" dirty="0">
                <a:solidFill>
                  <a:srgbClr val="FF0000"/>
                </a:solidFill>
                <a:latin typeface="黑体" panose="02010609060101010101" charset="-122"/>
                <a:ea typeface="黑体" panose="02010609060101010101" charset="-122"/>
              </a:endParaRPr>
            </a:p>
          </p:txBody>
        </p:sp>
        <p:sp>
          <p:nvSpPr>
            <p:cNvPr id="11" name="文本框 10"/>
            <p:cNvSpPr txBox="1"/>
            <p:nvPr>
              <p:custDataLst>
                <p:tags r:id="rId7"/>
              </p:custDataLst>
            </p:nvPr>
          </p:nvSpPr>
          <p:spPr>
            <a:xfrm>
              <a:off x="10354" y="3314"/>
              <a:ext cx="1255" cy="628"/>
            </a:xfrm>
            <a:prstGeom prst="rect">
              <a:avLst/>
            </a:prstGeom>
            <a:noFill/>
          </p:spPr>
          <p:txBody>
            <a:bodyPr wrap="square" rtlCol="0">
              <a:spAutoFit/>
            </a:bodyPr>
            <a:lstStyle/>
            <a:p>
              <a:pPr algn="l">
                <a:buClrTx/>
                <a:buSzTx/>
                <a:buFontTx/>
              </a:pPr>
              <a:r>
                <a:rPr lang="zh-CN" altLang="en-US" sz="2000" b="1" dirty="0">
                  <a:solidFill>
                    <a:srgbClr val="FF0000"/>
                  </a:solidFill>
                  <a:latin typeface="黑体" panose="02010609060101010101" charset="-122"/>
                  <a:ea typeface="黑体" panose="02010609060101010101" charset="-122"/>
                </a:rPr>
                <a:t>多</a:t>
              </a:r>
              <a:endParaRPr lang="zh-CN" altLang="en-US" sz="2000" b="1" dirty="0">
                <a:solidFill>
                  <a:srgbClr val="FF0000"/>
                </a:solidFill>
                <a:latin typeface="黑体" panose="02010609060101010101" charset="-122"/>
                <a:ea typeface="黑体" panose="02010609060101010101" charset="-122"/>
              </a:endParaRPr>
            </a:p>
          </p:txBody>
        </p:sp>
        <p:sp>
          <p:nvSpPr>
            <p:cNvPr id="15" name="文本框 14"/>
            <p:cNvSpPr txBox="1"/>
            <p:nvPr>
              <p:custDataLst>
                <p:tags r:id="rId8"/>
              </p:custDataLst>
            </p:nvPr>
          </p:nvSpPr>
          <p:spPr>
            <a:xfrm>
              <a:off x="10379" y="4060"/>
              <a:ext cx="1255" cy="628"/>
            </a:xfrm>
            <a:prstGeom prst="rect">
              <a:avLst/>
            </a:prstGeom>
            <a:noFill/>
          </p:spPr>
          <p:txBody>
            <a:bodyPr wrap="square" rtlCol="0">
              <a:spAutoFit/>
            </a:bodyPr>
            <a:lstStyle/>
            <a:p>
              <a:r>
                <a:rPr lang="zh-CN" altLang="en-US" sz="2000" b="1" dirty="0">
                  <a:solidFill>
                    <a:srgbClr val="FF0000"/>
                  </a:solidFill>
                  <a:latin typeface="黑体" panose="02010609060101010101" charset="-122"/>
                  <a:ea typeface="黑体" panose="02010609060101010101" charset="-122"/>
                </a:rPr>
                <a:t>大</a:t>
              </a:r>
              <a:endParaRPr lang="zh-CN" altLang="en-US" sz="2000" b="1" dirty="0">
                <a:solidFill>
                  <a:srgbClr val="FF0000"/>
                </a:solidFill>
                <a:latin typeface="黑体" panose="02010609060101010101" charset="-122"/>
                <a:ea typeface="黑体" panose="02010609060101010101" charset="-122"/>
              </a:endParaRPr>
            </a:p>
          </p:txBody>
        </p:sp>
        <p:sp>
          <p:nvSpPr>
            <p:cNvPr id="17" name="文本框 16"/>
            <p:cNvSpPr txBox="1"/>
            <p:nvPr>
              <p:custDataLst>
                <p:tags r:id="rId9"/>
              </p:custDataLst>
            </p:nvPr>
          </p:nvSpPr>
          <p:spPr>
            <a:xfrm>
              <a:off x="9094" y="4813"/>
              <a:ext cx="5209" cy="628"/>
            </a:xfrm>
            <a:prstGeom prst="rect">
              <a:avLst/>
            </a:prstGeom>
            <a:noFill/>
          </p:spPr>
          <p:txBody>
            <a:bodyPr wrap="square" rtlCol="0">
              <a:spAutoFit/>
            </a:bodyPr>
            <a:lstStyle/>
            <a:p>
              <a:pPr algn="l">
                <a:buClrTx/>
                <a:buSzTx/>
                <a:buFontTx/>
              </a:pPr>
              <a:r>
                <a:rPr lang="zh-CN" altLang="en-US" sz="2000" b="1" dirty="0">
                  <a:solidFill>
                    <a:srgbClr val="FF0000"/>
                  </a:solidFill>
                  <a:latin typeface="黑体" panose="02010609060101010101" charset="-122"/>
                  <a:ea typeface="黑体" panose="02010609060101010101" charset="-122"/>
                </a:rPr>
                <a:t>政治、经济、军事、文化</a:t>
              </a:r>
              <a:endParaRPr lang="zh-CN" altLang="en-US" sz="2000" b="1" dirty="0">
                <a:solidFill>
                  <a:srgbClr val="FF0000"/>
                </a:solidFill>
                <a:latin typeface="黑体" panose="02010609060101010101" charset="-122"/>
                <a:ea typeface="黑体" panose="02010609060101010101" charset="-122"/>
              </a:endParaRPr>
            </a:p>
          </p:txBody>
        </p:sp>
      </p:grpSp>
      <p:grpSp>
        <p:nvGrpSpPr>
          <p:cNvPr id="27" name="组合 26"/>
          <p:cNvGrpSpPr/>
          <p:nvPr/>
        </p:nvGrpSpPr>
        <p:grpSpPr>
          <a:xfrm>
            <a:off x="2131060" y="1896745"/>
            <a:ext cx="1395095" cy="1864360"/>
            <a:chOff x="4636" y="2511"/>
            <a:chExt cx="2477" cy="2936"/>
          </a:xfrm>
        </p:grpSpPr>
        <p:sp>
          <p:nvSpPr>
            <p:cNvPr id="5" name="文本框 4"/>
            <p:cNvSpPr txBox="1"/>
            <p:nvPr>
              <p:custDataLst>
                <p:tags r:id="rId10"/>
              </p:custDataLst>
            </p:nvPr>
          </p:nvSpPr>
          <p:spPr>
            <a:xfrm>
              <a:off x="4636" y="2511"/>
              <a:ext cx="1530" cy="628"/>
            </a:xfrm>
            <a:prstGeom prst="rect">
              <a:avLst/>
            </a:prstGeom>
            <a:noFill/>
          </p:spPr>
          <p:txBody>
            <a:bodyPr wrap="square" rtlCol="0">
              <a:spAutoFit/>
            </a:bodyPr>
            <a:lstStyle/>
            <a:p>
              <a:r>
                <a:rPr lang="zh-CN" altLang="en-US" sz="2000" b="1" dirty="0">
                  <a:solidFill>
                    <a:srgbClr val="FF0000"/>
                  </a:solidFill>
                  <a:latin typeface="黑体" panose="02010609060101010101" charset="-122"/>
                  <a:ea typeface="黑体" panose="02010609060101010101" charset="-122"/>
                </a:rPr>
                <a:t>农业</a:t>
              </a:r>
              <a:endParaRPr lang="zh-CN" altLang="en-US" sz="2000" b="1" dirty="0">
                <a:solidFill>
                  <a:srgbClr val="FF0000"/>
                </a:solidFill>
                <a:latin typeface="黑体" panose="02010609060101010101" charset="-122"/>
                <a:ea typeface="黑体" panose="02010609060101010101" charset="-122"/>
              </a:endParaRPr>
            </a:p>
          </p:txBody>
        </p:sp>
        <p:sp>
          <p:nvSpPr>
            <p:cNvPr id="9" name="文本框 8"/>
            <p:cNvSpPr txBox="1"/>
            <p:nvPr>
              <p:custDataLst>
                <p:tags r:id="rId11"/>
              </p:custDataLst>
            </p:nvPr>
          </p:nvSpPr>
          <p:spPr>
            <a:xfrm>
              <a:off x="4668" y="3314"/>
              <a:ext cx="1255" cy="628"/>
            </a:xfrm>
            <a:prstGeom prst="rect">
              <a:avLst/>
            </a:prstGeom>
            <a:noFill/>
          </p:spPr>
          <p:txBody>
            <a:bodyPr wrap="square" rtlCol="0">
              <a:spAutoFit/>
            </a:bodyPr>
            <a:lstStyle/>
            <a:p>
              <a:r>
                <a:rPr lang="zh-CN" altLang="en-US" sz="2000" b="1" dirty="0">
                  <a:solidFill>
                    <a:srgbClr val="FF0000"/>
                  </a:solidFill>
                  <a:latin typeface="黑体" panose="02010609060101010101" charset="-122"/>
                  <a:ea typeface="黑体" panose="02010609060101010101" charset="-122"/>
                </a:rPr>
                <a:t>较少</a:t>
              </a:r>
              <a:endParaRPr lang="zh-CN" altLang="en-US" sz="2000" b="1" dirty="0">
                <a:solidFill>
                  <a:srgbClr val="FF0000"/>
                </a:solidFill>
                <a:latin typeface="黑体" panose="02010609060101010101" charset="-122"/>
                <a:ea typeface="黑体" panose="02010609060101010101" charset="-122"/>
              </a:endParaRPr>
            </a:p>
          </p:txBody>
        </p:sp>
        <p:sp>
          <p:nvSpPr>
            <p:cNvPr id="13" name="文本框 12"/>
            <p:cNvSpPr txBox="1"/>
            <p:nvPr>
              <p:custDataLst>
                <p:tags r:id="rId12"/>
              </p:custDataLst>
            </p:nvPr>
          </p:nvSpPr>
          <p:spPr>
            <a:xfrm>
              <a:off x="4667" y="4099"/>
              <a:ext cx="1255" cy="628"/>
            </a:xfrm>
            <a:prstGeom prst="rect">
              <a:avLst/>
            </a:prstGeom>
            <a:noFill/>
          </p:spPr>
          <p:txBody>
            <a:bodyPr wrap="square" rtlCol="0">
              <a:spAutoFit/>
            </a:bodyPr>
            <a:lstStyle/>
            <a:p>
              <a:r>
                <a:rPr lang="zh-CN" altLang="en-US" sz="2000" b="1" dirty="0">
                  <a:solidFill>
                    <a:srgbClr val="FF0000"/>
                  </a:solidFill>
                  <a:latin typeface="黑体" panose="02010609060101010101" charset="-122"/>
                  <a:ea typeface="黑体" panose="02010609060101010101" charset="-122"/>
                </a:rPr>
                <a:t>较小</a:t>
              </a:r>
              <a:endParaRPr lang="zh-CN" altLang="en-US" sz="2000" b="1" dirty="0">
                <a:solidFill>
                  <a:srgbClr val="FF0000"/>
                </a:solidFill>
                <a:latin typeface="黑体" panose="02010609060101010101" charset="-122"/>
                <a:ea typeface="黑体" panose="02010609060101010101" charset="-122"/>
              </a:endParaRPr>
            </a:p>
          </p:txBody>
        </p:sp>
        <p:sp>
          <p:nvSpPr>
            <p:cNvPr id="18" name="文本框 17"/>
            <p:cNvSpPr txBox="1"/>
            <p:nvPr>
              <p:custDataLst>
                <p:tags r:id="rId13"/>
              </p:custDataLst>
            </p:nvPr>
          </p:nvSpPr>
          <p:spPr>
            <a:xfrm>
              <a:off x="4668" y="4819"/>
              <a:ext cx="2445" cy="628"/>
            </a:xfrm>
            <a:prstGeom prst="rect">
              <a:avLst/>
            </a:prstGeom>
            <a:noFill/>
          </p:spPr>
          <p:txBody>
            <a:bodyPr wrap="square" rtlCol="0">
              <a:spAutoFit/>
            </a:bodyPr>
            <a:lstStyle/>
            <a:p>
              <a:r>
                <a:rPr lang="zh-CN" altLang="en-US" sz="2000" b="1" dirty="0">
                  <a:solidFill>
                    <a:srgbClr val="FF0000"/>
                  </a:solidFill>
                  <a:latin typeface="黑体" panose="02010609060101010101" charset="-122"/>
                  <a:ea typeface="黑体" panose="02010609060101010101" charset="-122"/>
                </a:rPr>
                <a:t>经济</a:t>
              </a:r>
              <a:endParaRPr lang="zh-CN" altLang="en-US" sz="2000" b="1" dirty="0">
                <a:solidFill>
                  <a:srgbClr val="FF0000"/>
                </a:solidFill>
                <a:latin typeface="黑体" panose="02010609060101010101" charset="-122"/>
                <a:ea typeface="黑体" panose="02010609060101010101" charset="-122"/>
              </a:endParaRPr>
            </a:p>
          </p:txBody>
        </p:sp>
      </p:grpSp>
      <p:sp>
        <p:nvSpPr>
          <p:cNvPr id="20" name="文本框 19"/>
          <p:cNvSpPr txBox="1"/>
          <p:nvPr>
            <p:custDataLst>
              <p:tags r:id="rId14"/>
            </p:custDataLst>
          </p:nvPr>
        </p:nvSpPr>
        <p:spPr>
          <a:xfrm>
            <a:off x="8338820" y="1836420"/>
            <a:ext cx="2924810" cy="460375"/>
          </a:xfrm>
          <a:prstGeom prst="rect">
            <a:avLst/>
          </a:prstGeom>
          <a:noFill/>
        </p:spPr>
        <p:txBody>
          <a:bodyPr wrap="square" rtlCol="0">
            <a:spAutoFit/>
          </a:bodyPr>
          <a:lstStyle/>
          <a:p>
            <a:pPr algn="ctr"/>
            <a:r>
              <a:rPr lang="zh-CN" altLang="en-US" sz="2400" b="1">
                <a:latin typeface="黑体" panose="02010609060101010101" charset="-122"/>
                <a:ea typeface="黑体" panose="02010609060101010101" charset="-122"/>
              </a:rPr>
              <a:t>经济越来越多元</a:t>
            </a:r>
            <a:endParaRPr lang="zh-CN" altLang="en-US" sz="2400" b="1">
              <a:latin typeface="黑体" panose="02010609060101010101" charset="-122"/>
              <a:ea typeface="黑体" panose="02010609060101010101" charset="-122"/>
            </a:endParaRPr>
          </a:p>
        </p:txBody>
      </p:sp>
      <p:sp>
        <p:nvSpPr>
          <p:cNvPr id="21" name="文本框 20"/>
          <p:cNvSpPr txBox="1"/>
          <p:nvPr>
            <p:custDataLst>
              <p:tags r:id="rId15"/>
            </p:custDataLst>
          </p:nvPr>
        </p:nvSpPr>
        <p:spPr>
          <a:xfrm>
            <a:off x="8490585" y="2359660"/>
            <a:ext cx="2562860" cy="460375"/>
          </a:xfrm>
          <a:prstGeom prst="rect">
            <a:avLst/>
          </a:prstGeom>
          <a:noFill/>
        </p:spPr>
        <p:txBody>
          <a:bodyPr wrap="square" rtlCol="0">
            <a:spAutoFit/>
          </a:bodyPr>
          <a:lstStyle/>
          <a:p>
            <a:pPr algn="ctr"/>
            <a:r>
              <a:rPr lang="zh-CN" altLang="en-US" sz="2400" b="1">
                <a:latin typeface="黑体" panose="02010609060101010101" charset="-122"/>
                <a:ea typeface="黑体" panose="02010609060101010101" charset="-122"/>
              </a:rPr>
              <a:t>人口越来越众多</a:t>
            </a:r>
            <a:endParaRPr lang="zh-CN" altLang="en-US" sz="2400" b="1">
              <a:latin typeface="黑体" panose="02010609060101010101" charset="-122"/>
              <a:ea typeface="黑体" panose="02010609060101010101" charset="-122"/>
            </a:endParaRPr>
          </a:p>
        </p:txBody>
      </p:sp>
      <p:sp>
        <p:nvSpPr>
          <p:cNvPr id="22" name="文本框 21"/>
          <p:cNvSpPr txBox="1"/>
          <p:nvPr>
            <p:custDataLst>
              <p:tags r:id="rId16"/>
            </p:custDataLst>
          </p:nvPr>
        </p:nvSpPr>
        <p:spPr>
          <a:xfrm>
            <a:off x="8621395" y="2854960"/>
            <a:ext cx="2344420" cy="460375"/>
          </a:xfrm>
          <a:prstGeom prst="rect">
            <a:avLst/>
          </a:prstGeom>
          <a:noFill/>
        </p:spPr>
        <p:txBody>
          <a:bodyPr wrap="square" rtlCol="0">
            <a:spAutoFit/>
          </a:bodyPr>
          <a:lstStyle/>
          <a:p>
            <a:pPr algn="ctr"/>
            <a:r>
              <a:rPr lang="zh-CN" altLang="en-US" sz="2400" b="1">
                <a:latin typeface="黑体" panose="02010609060101010101" charset="-122"/>
                <a:ea typeface="黑体" panose="02010609060101010101" charset="-122"/>
              </a:rPr>
              <a:t>规模越来越庞大</a:t>
            </a:r>
            <a:endParaRPr lang="zh-CN" altLang="en-US" sz="2400" b="1">
              <a:latin typeface="黑体" panose="02010609060101010101" charset="-122"/>
              <a:ea typeface="黑体" panose="02010609060101010101" charset="-122"/>
            </a:endParaRPr>
          </a:p>
        </p:txBody>
      </p:sp>
      <p:sp>
        <p:nvSpPr>
          <p:cNvPr id="23" name="文本框 22"/>
          <p:cNvSpPr txBox="1"/>
          <p:nvPr>
            <p:custDataLst>
              <p:tags r:id="rId17"/>
            </p:custDataLst>
          </p:nvPr>
        </p:nvSpPr>
        <p:spPr>
          <a:xfrm>
            <a:off x="8590915" y="3355340"/>
            <a:ext cx="2364105" cy="460375"/>
          </a:xfrm>
          <a:prstGeom prst="rect">
            <a:avLst/>
          </a:prstGeom>
          <a:noFill/>
        </p:spPr>
        <p:txBody>
          <a:bodyPr wrap="square" rtlCol="0">
            <a:spAutoFit/>
          </a:bodyPr>
          <a:lstStyle/>
          <a:p>
            <a:pPr algn="ctr"/>
            <a:r>
              <a:rPr lang="zh-CN" altLang="en-US" sz="2400" b="1">
                <a:latin typeface="黑体" panose="02010609060101010101" charset="-122"/>
                <a:ea typeface="黑体" panose="02010609060101010101" charset="-122"/>
              </a:rPr>
              <a:t>功能越来越复杂</a:t>
            </a:r>
            <a:endParaRPr lang="zh-CN" altLang="en-US" sz="2400" b="1">
              <a:latin typeface="黑体" panose="02010609060101010101" charset="-122"/>
              <a:ea typeface="黑体" panose="02010609060101010101" charset="-122"/>
            </a:endParaRPr>
          </a:p>
        </p:txBody>
      </p:sp>
      <p:sp>
        <p:nvSpPr>
          <p:cNvPr id="24" name="文本框 23"/>
          <p:cNvSpPr txBox="1"/>
          <p:nvPr>
            <p:custDataLst>
              <p:tags r:id="rId18"/>
            </p:custDataLst>
          </p:nvPr>
        </p:nvSpPr>
        <p:spPr>
          <a:xfrm>
            <a:off x="1520825" y="4206240"/>
            <a:ext cx="7949565" cy="2306955"/>
          </a:xfrm>
          <a:prstGeom prst="rect">
            <a:avLst/>
          </a:prstGeom>
          <a:noFill/>
          <a:ln w="12700" cmpd="sng">
            <a:solidFill>
              <a:schemeClr val="tx1"/>
            </a:solidFill>
            <a:prstDash val="sysDot"/>
          </a:ln>
        </p:spPr>
        <p:txBody>
          <a:bodyPr wrap="square" rtlCol="0">
            <a:spAutoFit/>
          </a:bodyPr>
          <a:lstStyle/>
          <a:p>
            <a:pPr>
              <a:lnSpc>
                <a:spcPct val="150000"/>
              </a:lnSpc>
            </a:pPr>
            <a:r>
              <a:rPr lang="zh-CN" altLang="en-US" sz="2400" b="1" dirty="0">
                <a:latin typeface="黑体" panose="02010609060101010101" charset="-122"/>
                <a:ea typeface="黑体" panose="02010609060101010101" charset="-122"/>
              </a:rPr>
              <a:t>从洞穴到城市的演进，</a:t>
            </a:r>
            <a:endParaRPr lang="zh-CN" altLang="en-US" sz="2400" b="1" dirty="0">
              <a:latin typeface="黑体" panose="02010609060101010101" charset="-122"/>
              <a:ea typeface="黑体" panose="02010609060101010101" charset="-122"/>
            </a:endParaRPr>
          </a:p>
          <a:p>
            <a:pPr>
              <a:lnSpc>
                <a:spcPct val="150000"/>
              </a:lnSpc>
            </a:pPr>
            <a:r>
              <a:rPr lang="zh-CN" altLang="en-US" sz="2400" b="1" dirty="0">
                <a:solidFill>
                  <a:srgbClr val="FF0000"/>
                </a:solidFill>
                <a:latin typeface="黑体" panose="02010609060101010101" charset="-122"/>
                <a:ea typeface="黑体" panose="02010609060101010101" charset="-122"/>
              </a:rPr>
              <a:t>本质上</a:t>
            </a:r>
            <a:r>
              <a:rPr lang="zh-CN" altLang="en-US" sz="2400" b="1" dirty="0">
                <a:latin typeface="黑体" panose="02010609060101010101" charset="-122"/>
                <a:ea typeface="黑体" panose="02010609060101010101" charset="-122"/>
              </a:rPr>
              <a:t>是社会生产力发展和社会分工越来越细密的产物；</a:t>
            </a:r>
            <a:endParaRPr lang="zh-CN" altLang="en-US" sz="2400" b="1" dirty="0">
              <a:latin typeface="黑体" panose="02010609060101010101" charset="-122"/>
              <a:ea typeface="黑体" panose="02010609060101010101" charset="-122"/>
            </a:endParaRPr>
          </a:p>
          <a:p>
            <a:pPr>
              <a:lnSpc>
                <a:spcPct val="150000"/>
              </a:lnSpc>
            </a:pPr>
            <a:r>
              <a:rPr lang="zh-CN" altLang="zh-CN" sz="2400" b="1" dirty="0">
                <a:latin typeface="黑体" panose="02010609060101010101" charset="-122"/>
                <a:ea typeface="黑体" panose="02010609060101010101" charset="-122"/>
              </a:rPr>
              <a:t>也是</a:t>
            </a:r>
            <a:r>
              <a:rPr lang="zh-CN" altLang="en-US" sz="2400" b="1" dirty="0">
                <a:latin typeface="黑体" panose="02010609060101010101" charset="-122"/>
                <a:ea typeface="黑体" panose="02010609060101010101" charset="-122"/>
              </a:rPr>
              <a:t>人类居住环境不断改善的进程；</a:t>
            </a:r>
            <a:endParaRPr lang="zh-CN" altLang="en-US" sz="2400" b="1" dirty="0">
              <a:latin typeface="黑体" panose="02010609060101010101" charset="-122"/>
              <a:ea typeface="黑体" panose="02010609060101010101" charset="-122"/>
            </a:endParaRPr>
          </a:p>
          <a:p>
            <a:pPr>
              <a:lnSpc>
                <a:spcPct val="150000"/>
              </a:lnSpc>
            </a:pPr>
            <a:r>
              <a:rPr lang="zh-CN" altLang="en-US" sz="2400" b="1" dirty="0">
                <a:latin typeface="黑体" panose="02010609060101010101" charset="-122"/>
                <a:ea typeface="黑体" panose="02010609060101010101" charset="-122"/>
                <a:sym typeface="+mn-ea"/>
              </a:rPr>
              <a:t>也是生活方式与价值观念改变的过程。</a:t>
            </a:r>
            <a:endParaRPr lang="zh-CN" altLang="en-US" sz="2400" b="1" dirty="0">
              <a:latin typeface="黑体" panose="02010609060101010101" charset="-122"/>
              <a:ea typeface="黑体" panose="02010609060101010101" charset="-122"/>
              <a:sym typeface="+mn-ea"/>
            </a:endParaRPr>
          </a:p>
        </p:txBody>
      </p:sp>
      <p:sp>
        <p:nvSpPr>
          <p:cNvPr id="3" name="文本框 2"/>
          <p:cNvSpPr txBox="1"/>
          <p:nvPr>
            <p:custDataLst>
              <p:tags r:id="rId19"/>
            </p:custDataLst>
          </p:nvPr>
        </p:nvSpPr>
        <p:spPr>
          <a:xfrm>
            <a:off x="119380" y="861695"/>
            <a:ext cx="11958955" cy="460375"/>
          </a:xfrm>
          <a:prstGeom prst="rect">
            <a:avLst/>
          </a:prstGeom>
          <a:noFill/>
          <a:ln w="12700" cmpd="sng">
            <a:noFill/>
            <a:prstDash val="sysDot"/>
          </a:ln>
        </p:spPr>
        <p:txBody>
          <a:bodyPr wrap="square" rtlCol="0">
            <a:spAutoFit/>
          </a:bodyPr>
          <a:lstStyle/>
          <a:p>
            <a:r>
              <a:rPr lang="zh-CN" altLang="en-US" sz="2400" b="1" dirty="0">
                <a:solidFill>
                  <a:srgbClr val="1D41D5"/>
                </a:solidFill>
                <a:latin typeface="黑体" panose="02010609060101010101" charset="-122"/>
                <a:ea typeface="黑体" panose="02010609060101010101" charset="-122"/>
                <a:sym typeface="+mn-ea"/>
              </a:rPr>
              <a:t>三者关系：</a:t>
            </a:r>
            <a:r>
              <a:rPr lang="zh-CN" altLang="en-US" sz="2400" b="1" dirty="0">
                <a:solidFill>
                  <a:srgbClr val="1D41D5"/>
                </a:solidFill>
                <a:latin typeface="黑体" panose="02010609060101010101" charset="-122"/>
                <a:ea typeface="黑体" panose="02010609060101010101" charset="-122"/>
              </a:rPr>
              <a:t>村落为集镇、城市的发展提供条件；集镇、城市的出现也带动了村落的发展。</a:t>
            </a:r>
            <a:endParaRPr lang="zh-CN" altLang="en-US" sz="2400" b="1" dirty="0">
              <a:solidFill>
                <a:srgbClr val="1D41D5"/>
              </a:solidFill>
              <a:latin typeface="黑体" panose="02010609060101010101" charset="-122"/>
              <a:ea typeface="黑体" panose="02010609060101010101" charset="-122"/>
            </a:endParaRPr>
          </a:p>
        </p:txBody>
      </p:sp>
      <p:sp>
        <p:nvSpPr>
          <p:cNvPr id="25" name="文本框 24"/>
          <p:cNvSpPr txBox="1"/>
          <p:nvPr/>
        </p:nvSpPr>
        <p:spPr>
          <a:xfrm>
            <a:off x="2157095" y="353060"/>
            <a:ext cx="6763385" cy="460375"/>
          </a:xfrm>
          <a:prstGeom prst="rect">
            <a:avLst/>
          </a:prstGeom>
          <a:noFill/>
        </p:spPr>
        <p:txBody>
          <a:bodyPr wrap="square" rtlCol="0" anchor="t">
            <a:spAutoFit/>
          </a:bodyPr>
          <a:lstStyle/>
          <a:p>
            <a:pPr algn="ctr"/>
            <a:r>
              <a:rPr lang="zh-CN" altLang="en-US" sz="2400" b="1" dirty="0">
                <a:latin typeface="黑体" panose="02010609060101010101" charset="-122"/>
                <a:ea typeface="黑体" panose="02010609060101010101" charset="-122"/>
                <a:sym typeface="+mn-ea"/>
              </a:rPr>
              <a:t>古代的村落、集镇、城市都是人类的居住地</a:t>
            </a:r>
            <a:endParaRPr lang="zh-CN" altLang="en-US" sz="2400" b="1" dirty="0">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2" grpId="0" bldLvl="0" animBg="1"/>
      <p:bldP spid="23" grpId="0" bldLvl="0" animBg="1"/>
      <p:bldP spid="24" grpId="0" bldLvl="0" animBg="1"/>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0040" y="163830"/>
            <a:ext cx="3294380" cy="521970"/>
          </a:xfrm>
          <a:prstGeom prst="rect">
            <a:avLst/>
          </a:prstGeom>
          <a:noFill/>
        </p:spPr>
        <p:txBody>
          <a:bodyPr wrap="square" rtlCol="0" anchor="t">
            <a:spAutoFit/>
          </a:bodyPr>
          <a:lstStyle/>
          <a:p>
            <a:pPr algn="l">
              <a:lnSpc>
                <a:spcPct val="100000"/>
              </a:lnSpc>
              <a:spcAft>
                <a:spcPts val="600"/>
              </a:spcAft>
              <a:buClrTx/>
              <a:buSzTx/>
              <a:buFontTx/>
            </a:pPr>
            <a:r>
              <a:rPr lang="zh-CN" altLang="en-US" sz="2800" b="1" dirty="0">
                <a:latin typeface="黑体" panose="02010609060101010101" charset="-122"/>
                <a:ea typeface="黑体" panose="02010609060101010101" charset="-122"/>
                <a:cs typeface="黑体" panose="02010609060101010101" charset="-122"/>
              </a:rPr>
              <a:t>二</a:t>
            </a:r>
            <a:r>
              <a:rPr lang="en-US" altLang="zh-CN" sz="2800" b="1" dirty="0">
                <a:latin typeface="黑体" panose="02010609060101010101" charset="-122"/>
                <a:ea typeface="黑体" panose="02010609060101010101" charset="-122"/>
                <a:cs typeface="黑体" panose="02010609060101010101" charset="-122"/>
              </a:rPr>
              <a:t>.</a:t>
            </a:r>
            <a:r>
              <a:rPr lang="zh-CN" altLang="en-US" sz="2800" b="1" dirty="0">
                <a:latin typeface="黑体" panose="02010609060101010101" charset="-122"/>
                <a:ea typeface="黑体" panose="02010609060101010101" charset="-122"/>
                <a:cs typeface="黑体" panose="02010609060101010101" charset="-122"/>
              </a:rPr>
              <a:t>世界各地的民居</a:t>
            </a:r>
            <a:endParaRPr lang="zh-CN" altLang="en-US" sz="2800" b="1" dirty="0">
              <a:solidFill>
                <a:srgbClr val="0B5FD1"/>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3330575" y="809625"/>
            <a:ext cx="5273675" cy="460375"/>
          </a:xfrm>
          <a:prstGeom prst="rect">
            <a:avLst/>
          </a:prstGeom>
          <a:solidFill>
            <a:schemeClr val="accent1">
              <a:lumMod val="20000"/>
              <a:lumOff val="80000"/>
            </a:schemeClr>
          </a:solidFill>
          <a:ln w="12700" cmpd="sng">
            <a:solidFill>
              <a:srgbClr val="FF0000"/>
            </a:solidFill>
            <a:prstDash val="solid"/>
          </a:ln>
        </p:spPr>
        <p:txBody>
          <a:bodyPr wrap="square" rtlCol="0">
            <a:spAutoFit/>
          </a:bodyPr>
          <a:lstStyle/>
          <a:p>
            <a:r>
              <a:rPr lang="zh-CN" altLang="en-US" sz="2400" b="1">
                <a:latin typeface="楷体" panose="02010609060101010101" charset="-122"/>
                <a:ea typeface="楷体" panose="02010609060101010101" charset="-122"/>
              </a:rPr>
              <a:t>结合下面材料，归纳影响民居的因素</a:t>
            </a:r>
            <a:endParaRPr lang="zh-CN" altLang="en-US" sz="2400" b="1">
              <a:latin typeface="楷体" panose="02010609060101010101" charset="-122"/>
              <a:ea typeface="楷体" panose="02010609060101010101" charset="-122"/>
            </a:endParaRPr>
          </a:p>
        </p:txBody>
      </p:sp>
      <p:grpSp>
        <p:nvGrpSpPr>
          <p:cNvPr id="10" name="组合 9"/>
          <p:cNvGrpSpPr/>
          <p:nvPr/>
        </p:nvGrpSpPr>
        <p:grpSpPr>
          <a:xfrm>
            <a:off x="1366520" y="1383665"/>
            <a:ext cx="3982085" cy="3218815"/>
            <a:chOff x="998" y="2765"/>
            <a:chExt cx="6271" cy="5069"/>
          </a:xfrm>
        </p:grpSpPr>
        <p:pic>
          <p:nvPicPr>
            <p:cNvPr id="4" name="内容占位符 3" descr="01dd675540f3200000017c94c53ecd.jpg@1280w_1l_2o_100sh"/>
            <p:cNvPicPr>
              <a:picLocks noChangeAspect="1"/>
            </p:cNvPicPr>
            <p:nvPr/>
          </p:nvPicPr>
          <p:blipFill>
            <a:blip r:embed="rId1"/>
            <a:srcRect b="22981"/>
            <a:stretch>
              <a:fillRect/>
            </a:stretch>
          </p:blipFill>
          <p:spPr>
            <a:xfrm>
              <a:off x="1045" y="2765"/>
              <a:ext cx="6224" cy="5064"/>
            </a:xfrm>
            <a:prstGeom prst="rect">
              <a:avLst/>
            </a:prstGeom>
          </p:spPr>
        </p:pic>
        <p:sp>
          <p:nvSpPr>
            <p:cNvPr id="6" name="文本框 5"/>
            <p:cNvSpPr txBox="1"/>
            <p:nvPr/>
          </p:nvSpPr>
          <p:spPr>
            <a:xfrm>
              <a:off x="998" y="6333"/>
              <a:ext cx="1751" cy="1501"/>
            </a:xfrm>
            <a:prstGeom prst="rect">
              <a:avLst/>
            </a:prstGeom>
            <a:solidFill>
              <a:schemeClr val="accent1">
                <a:lumMod val="20000"/>
                <a:lumOff val="80000"/>
              </a:schemeClr>
            </a:solidFill>
          </p:spPr>
          <p:txBody>
            <a:bodyPr wrap="square" rtlCol="0">
              <a:spAutoFit/>
            </a:bodyPr>
            <a:lstStyle/>
            <a:p>
              <a:r>
                <a:rPr lang="zh-CN" altLang="en-US" sz="2000" b="1">
                  <a:latin typeface="楷体" panose="02010609060101010101" charset="-122"/>
                  <a:ea typeface="楷体" panose="02010609060101010101" charset="-122"/>
                  <a:cs typeface="楷体" panose="02010609060101010101" charset="-122"/>
                  <a:sym typeface="+mn-ea"/>
                </a:rPr>
                <a:t>巢居</a:t>
              </a:r>
              <a:endParaRPr lang="zh-CN" altLang="en-US" sz="2000" b="1">
                <a:solidFill>
                  <a:schemeClr val="tx1"/>
                </a:solidFill>
                <a:latin typeface="楷体" panose="02010609060101010101" charset="-122"/>
                <a:ea typeface="楷体" panose="02010609060101010101" charset="-122"/>
                <a:cs typeface="楷体" panose="02010609060101010101" charset="-122"/>
              </a:endParaRPr>
            </a:p>
            <a:p>
              <a:r>
                <a:rPr lang="zh-CN" altLang="en-US" b="1">
                  <a:solidFill>
                    <a:schemeClr val="tx1"/>
                  </a:solidFill>
                  <a:latin typeface="楷体" panose="02010609060101010101" charset="-122"/>
                  <a:ea typeface="楷体" panose="02010609060101010101" charset="-122"/>
                  <a:cs typeface="楷体" panose="02010609060101010101" charset="-122"/>
                </a:rPr>
                <a:t>中国南方潮湿多雨</a:t>
              </a:r>
              <a:endParaRPr lang="zh-CN" altLang="en-US" b="1">
                <a:solidFill>
                  <a:schemeClr val="tx1"/>
                </a:solidFill>
                <a:latin typeface="楷体" panose="02010609060101010101" charset="-122"/>
                <a:ea typeface="楷体" panose="02010609060101010101" charset="-122"/>
                <a:cs typeface="楷体" panose="02010609060101010101" charset="-122"/>
              </a:endParaRPr>
            </a:p>
          </p:txBody>
        </p:sp>
      </p:grpSp>
      <p:grpSp>
        <p:nvGrpSpPr>
          <p:cNvPr id="11" name="组合 10"/>
          <p:cNvGrpSpPr/>
          <p:nvPr/>
        </p:nvGrpSpPr>
        <p:grpSpPr>
          <a:xfrm>
            <a:off x="5534025" y="1383665"/>
            <a:ext cx="5413679" cy="3170555"/>
            <a:chOff x="7564" y="2765"/>
            <a:chExt cx="9006" cy="5727"/>
          </a:xfrm>
          <a:solidFill>
            <a:schemeClr val="accent1">
              <a:lumMod val="20000"/>
              <a:lumOff val="80000"/>
            </a:schemeClr>
          </a:solidFill>
        </p:grpSpPr>
        <p:pic>
          <p:nvPicPr>
            <p:cNvPr id="5" name="图片 4"/>
            <p:cNvPicPr>
              <a:picLocks noChangeAspect="1"/>
            </p:cNvPicPr>
            <p:nvPr/>
          </p:nvPicPr>
          <p:blipFill>
            <a:blip r:embed="rId2"/>
            <a:srcRect l="5846" t="19935" r="10648" b="14111"/>
            <a:stretch>
              <a:fillRect/>
            </a:stretch>
          </p:blipFill>
          <p:spPr>
            <a:xfrm>
              <a:off x="7564" y="2765"/>
              <a:ext cx="8242" cy="5727"/>
            </a:xfrm>
            <a:prstGeom prst="rect">
              <a:avLst/>
            </a:prstGeom>
            <a:grpFill/>
          </p:spPr>
        </p:pic>
        <p:sp>
          <p:nvSpPr>
            <p:cNvPr id="7" name="文本框 6"/>
            <p:cNvSpPr txBox="1"/>
            <p:nvPr/>
          </p:nvSpPr>
          <p:spPr>
            <a:xfrm>
              <a:off x="14606" y="6689"/>
              <a:ext cx="1964" cy="1722"/>
            </a:xfrm>
            <a:prstGeom prst="rect">
              <a:avLst/>
            </a:prstGeom>
            <a:solidFill>
              <a:schemeClr val="accent1">
                <a:lumMod val="20000"/>
                <a:lumOff val="80000"/>
              </a:schemeClr>
            </a:solidFill>
          </p:spPr>
          <p:txBody>
            <a:bodyPr wrap="square" rtlCol="0">
              <a:spAutoFit/>
            </a:bodyPr>
            <a:lstStyle/>
            <a:p>
              <a:pPr lvl="0" algn="l">
                <a:buClrTx/>
                <a:buSzTx/>
                <a:buFontTx/>
              </a:pPr>
              <a:r>
                <a:rPr lang="zh-CN" altLang="en-US" sz="2000" b="1">
                  <a:latin typeface="楷体" panose="02010609060101010101" charset="-122"/>
                  <a:ea typeface="楷体" panose="02010609060101010101" charset="-122"/>
                  <a:cs typeface="楷体" panose="02010609060101010101" charset="-122"/>
                  <a:sym typeface="+mn-ea"/>
                </a:rPr>
                <a:t>穴居</a:t>
              </a:r>
              <a:endParaRPr lang="zh-CN" altLang="en-US" sz="2000" b="1">
                <a:latin typeface="楷体" panose="02010609060101010101" charset="-122"/>
                <a:ea typeface="楷体" panose="02010609060101010101" charset="-122"/>
                <a:cs typeface="楷体" panose="02010609060101010101" charset="-122"/>
                <a:sym typeface="+mn-ea"/>
              </a:endParaRPr>
            </a:p>
            <a:p>
              <a:pPr lvl="0" algn="l">
                <a:buClrTx/>
                <a:buSzTx/>
                <a:buFontTx/>
              </a:pPr>
              <a:r>
                <a:rPr lang="zh-CN" altLang="en-US" b="1">
                  <a:latin typeface="楷体" panose="02010609060101010101" charset="-122"/>
                  <a:ea typeface="楷体" panose="02010609060101010101" charset="-122"/>
                  <a:cs typeface="楷体" panose="02010609060101010101" charset="-122"/>
                  <a:sym typeface="+mn-ea"/>
                </a:rPr>
                <a:t>中国北方干燥少雨</a:t>
              </a:r>
              <a:endParaRPr lang="zh-CN" altLang="en-US" b="1">
                <a:latin typeface="楷体" panose="02010609060101010101" charset="-122"/>
                <a:ea typeface="楷体" panose="02010609060101010101" charset="-122"/>
                <a:cs typeface="楷体" panose="02010609060101010101" charset="-122"/>
                <a:sym typeface="+mn-ea"/>
              </a:endParaRPr>
            </a:p>
          </p:txBody>
        </p:sp>
      </p:grpSp>
      <p:sp>
        <p:nvSpPr>
          <p:cNvPr id="8" name="文本框 7"/>
          <p:cNvSpPr txBox="1"/>
          <p:nvPr/>
        </p:nvSpPr>
        <p:spPr>
          <a:xfrm>
            <a:off x="262255" y="4645660"/>
            <a:ext cx="11666220" cy="1876425"/>
          </a:xfrm>
          <a:prstGeom prst="rect">
            <a:avLst/>
          </a:prstGeom>
          <a:noFill/>
        </p:spPr>
        <p:txBody>
          <a:bodyPr wrap="square" rtlCol="0" anchor="t">
            <a:spAutoFit/>
          </a:bodyPr>
          <a:lstStyle/>
          <a:p>
            <a:pPr indent="457200" fontAlgn="auto"/>
            <a:r>
              <a:rPr lang="zh-CN" altLang="en-US" sz="2400" b="1">
                <a:solidFill>
                  <a:schemeClr val="tx1"/>
                </a:solidFill>
                <a:latin typeface="楷体" panose="02010609060101010101" charset="-122"/>
                <a:ea typeface="楷体" panose="02010609060101010101" charset="-122"/>
                <a:cs typeface="楷体" panose="02010609060101010101" charset="-122"/>
              </a:rPr>
              <a:t>随着经济发展生产力水平的提高，木构架建筑的墙壁逐步</a:t>
            </a:r>
            <a:r>
              <a:rPr lang="zh-CN" altLang="en-US" sz="2400" b="1">
                <a:solidFill>
                  <a:srgbClr val="FF0000"/>
                </a:solidFill>
                <a:latin typeface="楷体" panose="02010609060101010101" charset="-122"/>
                <a:ea typeface="楷体" panose="02010609060101010101" charset="-122"/>
                <a:cs typeface="楷体" panose="02010609060101010101" charset="-122"/>
              </a:rPr>
              <a:t>以砖代替</a:t>
            </a:r>
            <a:r>
              <a:rPr lang="en-US" sz="2400" b="1">
                <a:solidFill>
                  <a:schemeClr val="tx1"/>
                </a:solidFill>
                <a:latin typeface="楷体" panose="02010609060101010101" charset="-122"/>
                <a:ea typeface="楷体" panose="02010609060101010101" charset="-122"/>
                <a:cs typeface="楷体" panose="02010609060101010101" charset="-122"/>
              </a:rPr>
              <a:t>……</a:t>
            </a:r>
            <a:endParaRPr lang="en-US" sz="2400" b="1">
              <a:solidFill>
                <a:schemeClr val="tx1"/>
              </a:solidFill>
              <a:latin typeface="楷体" panose="02010609060101010101" charset="-122"/>
              <a:ea typeface="楷体" panose="02010609060101010101" charset="-122"/>
              <a:cs typeface="楷体" panose="02010609060101010101" charset="-122"/>
            </a:endParaRPr>
          </a:p>
          <a:p>
            <a:pPr indent="457200" algn="r" fontAlgn="auto"/>
            <a:r>
              <a:rPr lang="en-US" altLang="zh-CN" sz="2000" b="1">
                <a:solidFill>
                  <a:schemeClr val="tx1"/>
                </a:solidFill>
                <a:latin typeface="楷体" panose="02010609060101010101" charset="-122"/>
                <a:ea typeface="楷体" panose="02010609060101010101" charset="-122"/>
                <a:cs typeface="楷体" panose="02010609060101010101" charset="-122"/>
              </a:rPr>
              <a:t>——《中国古代建筑史》</a:t>
            </a:r>
            <a:endParaRPr lang="en-US" altLang="zh-CN" sz="2000" b="1">
              <a:solidFill>
                <a:schemeClr val="tx1"/>
              </a:solidFill>
              <a:latin typeface="楷体" panose="02010609060101010101" charset="-122"/>
              <a:ea typeface="楷体" panose="02010609060101010101" charset="-122"/>
              <a:cs typeface="楷体" panose="02010609060101010101" charset="-122"/>
            </a:endParaRPr>
          </a:p>
          <a:p>
            <a:pPr indent="457200" fontAlgn="auto"/>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房屋面阔</a:t>
            </a:r>
            <a:r>
              <a:rPr lang="zh-CN" altLang="en-US" sz="2400" b="1">
                <a:latin typeface="楷体" panose="02010609060101010101" charset="-122"/>
                <a:ea typeface="楷体" panose="02010609060101010101" charset="-122"/>
                <a:cs typeface="楷体" panose="02010609060101010101" charset="-122"/>
                <a:sym typeface="+mn-ea"/>
              </a:rPr>
              <a:t>九间为皇帝专用，七间为王以上用，五间限贵族、显宦用，小官及庶人只能建三间之屋;</a:t>
            </a:r>
            <a:r>
              <a:rPr lang="en-US" altLang="zh-CN" sz="24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在油漆彩画上</a:t>
            </a:r>
            <a:r>
              <a:rPr lang="zh-CN" altLang="en-US" sz="2400" b="1">
                <a:latin typeface="楷体" panose="02010609060101010101" charset="-122"/>
                <a:ea typeface="楷体" panose="02010609060101010101" charset="-122"/>
                <a:cs typeface="楷体" panose="02010609060101010101" charset="-122"/>
                <a:sym typeface="+mn-ea"/>
              </a:rPr>
              <a:t>，只有皇宫、寺观、贵邸方可用朱，一般官可用土红，庶民只用黑色</a:t>
            </a:r>
            <a:r>
              <a:rPr lang="en-US" altLang="zh-CN" sz="2400" b="1">
                <a:latin typeface="楷体" panose="02010609060101010101" charset="-122"/>
                <a:ea typeface="楷体" panose="02010609060101010101" charset="-122"/>
                <a:cs typeface="楷体" panose="02010609060101010101" charset="-122"/>
                <a:sym typeface="+mn-ea"/>
              </a:rPr>
              <a:t>......                                 </a:t>
            </a:r>
            <a:r>
              <a:rPr lang="en-US" altLang="zh-CN" sz="2000" b="1">
                <a:latin typeface="楷体" panose="02010609060101010101" charset="-122"/>
                <a:ea typeface="楷体" panose="02010609060101010101" charset="-122"/>
                <a:cs typeface="楷体" panose="02010609060101010101" charset="-122"/>
                <a:sym typeface="+mn-ea"/>
              </a:rPr>
              <a:t>——傅熹年《中国古代建筑十论》</a:t>
            </a:r>
            <a:endParaRPr lang="en-US" altLang="zh-CN" sz="2400" b="1">
              <a:solidFill>
                <a:schemeClr val="tx1"/>
              </a:solidFill>
              <a:latin typeface="楷体" panose="02010609060101010101" charset="-122"/>
              <a:ea typeface="楷体" panose="02010609060101010101" charset="-122"/>
              <a:cs typeface="楷体" panose="02010609060101010101" charset="-122"/>
            </a:endParaRPr>
          </a:p>
        </p:txBody>
      </p:sp>
      <p:sp>
        <p:nvSpPr>
          <p:cNvPr id="9" name="文本框 8"/>
          <p:cNvSpPr txBox="1"/>
          <p:nvPr/>
        </p:nvSpPr>
        <p:spPr>
          <a:xfrm>
            <a:off x="4692015" y="2582545"/>
            <a:ext cx="1528445" cy="460375"/>
          </a:xfrm>
          <a:prstGeom prst="rect">
            <a:avLst/>
          </a:prstGeom>
          <a:solidFill>
            <a:srgbClr val="FFFF00"/>
          </a:solidFill>
        </p:spPr>
        <p:txBody>
          <a:bodyPr wrap="square" rtlCol="0" anchor="t">
            <a:spAutoFit/>
          </a:bodyPr>
          <a:lstStyle/>
          <a:p>
            <a:pPr algn="ctr"/>
            <a:r>
              <a:rPr lang="zh-CN" altLang="en-US" sz="2400" b="1">
                <a:solidFill>
                  <a:srgbClr val="1D41D5"/>
                </a:solidFill>
              </a:rPr>
              <a:t>自然环境</a:t>
            </a:r>
            <a:endParaRPr lang="zh-CN" altLang="en-US" sz="2400" b="1">
              <a:solidFill>
                <a:srgbClr val="1D41D5"/>
              </a:solidFill>
            </a:endParaRPr>
          </a:p>
        </p:txBody>
      </p:sp>
      <p:sp>
        <p:nvSpPr>
          <p:cNvPr id="12" name="文本框 11"/>
          <p:cNvSpPr txBox="1"/>
          <p:nvPr/>
        </p:nvSpPr>
        <p:spPr>
          <a:xfrm>
            <a:off x="4692015" y="5005705"/>
            <a:ext cx="1528445" cy="460375"/>
          </a:xfrm>
          <a:prstGeom prst="rect">
            <a:avLst/>
          </a:prstGeom>
          <a:solidFill>
            <a:srgbClr val="FFFF00"/>
          </a:solidFill>
        </p:spPr>
        <p:txBody>
          <a:bodyPr wrap="square" rtlCol="0" anchor="t">
            <a:spAutoFit/>
          </a:bodyPr>
          <a:lstStyle/>
          <a:p>
            <a:pPr algn="ctr"/>
            <a:r>
              <a:rPr lang="zh-CN" altLang="en-US" sz="2400" b="1">
                <a:solidFill>
                  <a:srgbClr val="1D41D5"/>
                </a:solidFill>
              </a:rPr>
              <a:t>经济水平</a:t>
            </a:r>
            <a:endParaRPr lang="zh-CN" altLang="en-US" sz="2400" b="1">
              <a:solidFill>
                <a:srgbClr val="1D41D5"/>
              </a:solidFill>
            </a:endParaRPr>
          </a:p>
        </p:txBody>
      </p:sp>
      <p:sp>
        <p:nvSpPr>
          <p:cNvPr id="13" name="文本框 12"/>
          <p:cNvSpPr txBox="1"/>
          <p:nvPr/>
        </p:nvSpPr>
        <p:spPr>
          <a:xfrm>
            <a:off x="4732655" y="6181090"/>
            <a:ext cx="1527810" cy="460375"/>
          </a:xfrm>
          <a:prstGeom prst="rect">
            <a:avLst/>
          </a:prstGeom>
          <a:solidFill>
            <a:srgbClr val="FFFF00"/>
          </a:solidFill>
        </p:spPr>
        <p:txBody>
          <a:bodyPr wrap="square" rtlCol="0" anchor="t">
            <a:spAutoFit/>
          </a:bodyPr>
          <a:lstStyle/>
          <a:p>
            <a:pPr algn="ctr"/>
            <a:r>
              <a:rPr lang="zh-CN" altLang="en-US" sz="2400" b="1">
                <a:solidFill>
                  <a:srgbClr val="1D41D5"/>
                </a:solidFill>
              </a:rPr>
              <a:t>文化习俗</a:t>
            </a:r>
            <a:endParaRPr lang="zh-CN" altLang="en-US" sz="2400" b="1">
              <a:solidFill>
                <a:srgbClr val="1D41D5"/>
              </a:solidFill>
            </a:endParaRPr>
          </a:p>
        </p:txBody>
      </p:sp>
      <p:sp>
        <p:nvSpPr>
          <p:cNvPr id="14" name="文本框 13"/>
          <p:cNvSpPr txBox="1"/>
          <p:nvPr/>
        </p:nvSpPr>
        <p:spPr>
          <a:xfrm>
            <a:off x="945515" y="799465"/>
            <a:ext cx="1829435" cy="497205"/>
          </a:xfrm>
          <a:prstGeom prst="rect">
            <a:avLst/>
          </a:prstGeom>
          <a:noFill/>
        </p:spPr>
        <p:txBody>
          <a:bodyPr wrap="square" rtlCol="0" anchor="t">
            <a:spAutoFit/>
          </a:bodyPr>
          <a:lstStyle/>
          <a:p>
            <a:pPr>
              <a:lnSpc>
                <a:spcPct val="110000"/>
              </a:lnSpc>
            </a:pPr>
            <a:r>
              <a:rPr lang="zh-CN" altLang="en-US" sz="2400" b="1">
                <a:solidFill>
                  <a:srgbClr val="FF0000"/>
                </a:solidFill>
                <a:latin typeface="黑体" panose="02010609060101010101" charset="-122"/>
                <a:ea typeface="黑体" panose="02010609060101010101" charset="-122"/>
                <a:sym typeface="+mn-ea"/>
              </a:rPr>
              <a:t>影响因素</a:t>
            </a:r>
            <a:endParaRPr lang="zh-CN" altLang="en-US" sz="2400" b="1">
              <a:solidFill>
                <a:srgbClr val="FF0000"/>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ldLvl="0" animBg="1"/>
      <p:bldP spid="12" grpId="0" bldLvl="0" animBg="1"/>
      <p:bldP spid="13" grpId="0" bldLvl="0" animBg="1"/>
    </p:bldLst>
  </p:timing>
</p:sld>
</file>

<file path=ppt/tags/tag1.xml><?xml version="1.0" encoding="utf-8"?>
<p:tagLst xmlns:p="http://schemas.openxmlformats.org/presentationml/2006/main">
  <p:tag name="AS_UNIQUEID" val="1431"/>
</p:tagLst>
</file>

<file path=ppt/tags/tag10.xml><?xml version="1.0" encoding="utf-8"?>
<p:tagLst xmlns:p="http://schemas.openxmlformats.org/presentationml/2006/main">
  <p:tag name="KSO_WM_UNIT_PLACING_PICTURE_USER_VIEWPORT" val="{&quot;height&quot;:5024.694488188977,&quot;width&quot;:5214.581102362205}"/>
</p:tagLst>
</file>

<file path=ppt/tags/tag100.xml><?xml version="1.0" encoding="utf-8"?>
<p:tagLst xmlns:p="http://schemas.openxmlformats.org/presentationml/2006/main">
  <p:tag name="AS_UNIQUEID" val="1742"/>
</p:tagLst>
</file>

<file path=ppt/tags/tag101.xml><?xml version="1.0" encoding="utf-8"?>
<p:tagLst xmlns:p="http://schemas.openxmlformats.org/presentationml/2006/main">
  <p:tag name="AS_UNIQUEID" val="1738"/>
</p:tagLst>
</file>

<file path=ppt/tags/tag102.xml><?xml version="1.0" encoding="utf-8"?>
<p:tagLst xmlns:p="http://schemas.openxmlformats.org/presentationml/2006/main">
  <p:tag name="AS_UNIQUEID" val="1739"/>
</p:tagLst>
</file>

<file path=ppt/tags/tag103.xml><?xml version="1.0" encoding="utf-8"?>
<p:tagLst xmlns:p="http://schemas.openxmlformats.org/presentationml/2006/main">
  <p:tag name="AS_UNIQUEID" val="1747"/>
</p:tagLst>
</file>

<file path=ppt/tags/tag104.xml><?xml version="1.0" encoding="utf-8"?>
<p:tagLst xmlns:p="http://schemas.openxmlformats.org/presentationml/2006/main">
  <p:tag name="AS_UNIQUEID" val="1748"/>
</p:tagLst>
</file>

<file path=ppt/tags/tag105.xml><?xml version="1.0" encoding="utf-8"?>
<p:tagLst xmlns:p="http://schemas.openxmlformats.org/presentationml/2006/main">
  <p:tag name="AS_UNIQUEID" val="977"/>
  <p:tag name="KSO_WM_UNIT_TABLE_BEAUTIFY" val="smartTable{5c811e70-804b-48f7-980c-ca9d05aa4385}"/>
</p:tagLst>
</file>

<file path=ppt/tags/tag106.xml><?xml version="1.0" encoding="utf-8"?>
<p:tagLst xmlns:p="http://schemas.openxmlformats.org/presentationml/2006/main">
  <p:tag name="AS_UNIQUEID" val="978"/>
</p:tagLst>
</file>

<file path=ppt/tags/tag107.xml><?xml version="1.0" encoding="utf-8"?>
<p:tagLst xmlns:p="http://schemas.openxmlformats.org/presentationml/2006/main">
  <p:tag name="AS_UNIQUEID" val="979"/>
</p:tagLst>
</file>

<file path=ppt/tags/tag108.xml><?xml version="1.0" encoding="utf-8"?>
<p:tagLst xmlns:p="http://schemas.openxmlformats.org/presentationml/2006/main">
  <p:tag name="AS_UNIQUEID" val="980"/>
</p:tagLst>
</file>

<file path=ppt/tags/tag109.xml><?xml version="1.0" encoding="utf-8"?>
<p:tagLst xmlns:p="http://schemas.openxmlformats.org/presentationml/2006/main">
  <p:tag name="AS_UNIQUEID" val="981"/>
</p:tagLst>
</file>

<file path=ppt/tags/tag11.xml><?xml version="1.0" encoding="utf-8"?>
<p:tagLst xmlns:p="http://schemas.openxmlformats.org/presentationml/2006/main">
  <p:tag name="KSO_WM_UNIT_PLACING_PICTURE_USER_VIEWPORT" val="{&quot;height&quot;:5196,&quot;width&quot;:5638.212598425197}"/>
</p:tagLst>
</file>

<file path=ppt/tags/tag110.xml><?xml version="1.0" encoding="utf-8"?>
<p:tagLst xmlns:p="http://schemas.openxmlformats.org/presentationml/2006/main">
  <p:tag name="AS_UNIQUEID" val="982"/>
</p:tagLst>
</file>

<file path=ppt/tags/tag111.xml><?xml version="1.0" encoding="utf-8"?>
<p:tagLst xmlns:p="http://schemas.openxmlformats.org/presentationml/2006/main">
  <p:tag name="AS_UNIQUEID" val="983"/>
</p:tagLst>
</file>

<file path=ppt/tags/tag112.xml><?xml version="1.0" encoding="utf-8"?>
<p:tagLst xmlns:p="http://schemas.openxmlformats.org/presentationml/2006/main">
  <p:tag name="AS_UNIQUEID" val="985"/>
</p:tagLst>
</file>

<file path=ppt/tags/tag113.xml><?xml version="1.0" encoding="utf-8"?>
<p:tagLst xmlns:p="http://schemas.openxmlformats.org/presentationml/2006/main">
  <p:tag name="AS_UNIQUEID" val="986"/>
</p:tagLst>
</file>

<file path=ppt/tags/tag114.xml><?xml version="1.0" encoding="utf-8"?>
<p:tagLst xmlns:p="http://schemas.openxmlformats.org/presentationml/2006/main">
  <p:tag name="AS_UNIQUEID" val="990"/>
</p:tagLst>
</file>

<file path=ppt/tags/tag115.xml><?xml version="1.0" encoding="utf-8"?>
<p:tagLst xmlns:p="http://schemas.openxmlformats.org/presentationml/2006/main">
  <p:tag name="AS_UNIQUEID" val="992"/>
</p:tagLst>
</file>

<file path=ppt/tags/tag116.xml><?xml version="1.0" encoding="utf-8"?>
<p:tagLst xmlns:p="http://schemas.openxmlformats.org/presentationml/2006/main">
  <p:tag name="AS_UNIQUEID" val="989"/>
</p:tagLst>
</file>

<file path=ppt/tags/tag117.xml><?xml version="1.0" encoding="utf-8"?>
<p:tagLst xmlns:p="http://schemas.openxmlformats.org/presentationml/2006/main">
  <p:tag name="AS_UNIQUEID" val="991"/>
</p:tagLst>
</file>

<file path=ppt/tags/tag118.xml><?xml version="1.0" encoding="utf-8"?>
<p:tagLst xmlns:p="http://schemas.openxmlformats.org/presentationml/2006/main">
  <p:tag name="AS_UNIQUEID" val="2993"/>
</p:tagLst>
</file>

<file path=ppt/tags/tag119.xml><?xml version="1.0" encoding="utf-8"?>
<p:tagLst xmlns:p="http://schemas.openxmlformats.org/presentationml/2006/main">
  <p:tag name="AS_UNIQUEID" val="2993"/>
</p:tagLst>
</file>

<file path=ppt/tags/tag12.xml><?xml version="1.0" encoding="utf-8"?>
<p:tagLst xmlns:p="http://schemas.openxmlformats.org/presentationml/2006/main">
  <p:tag name="AS_UNIQUEID" val="592"/>
</p:tagLst>
</file>

<file path=ppt/tags/tag120.xml><?xml version="1.0" encoding="utf-8"?>
<p:tagLst xmlns:p="http://schemas.openxmlformats.org/presentationml/2006/main">
  <p:tag name="AS_UNIQUEID" val="1051"/>
</p:tagLst>
</file>

<file path=ppt/tags/tag121.xml><?xml version="1.0" encoding="utf-8"?>
<p:tagLst xmlns:p="http://schemas.openxmlformats.org/presentationml/2006/main">
  <p:tag name="COMMONDATA" val="eyJoZGlkIjoiMjU1M2Q4NGVmZjI4ZDVjMWU3OTFmM2YwZjVmZjBjOGUifQ=="/>
  <p:tag name="KSO_WPP_MARK_KEY" val="93cfdc4a-428f-4a83-984f-9c000f6c5f26"/>
  <p:tag name="KSO_WM_SCREEN_THEME_FLAG" val="7gsKFQbRss6GV+i65MnBGUq2YOlz3Ae9ibK3P5kH8GbmnI9I4B801VidsRljh7kjcNyHLVSd8P1S+qQICzxJeT33DR5v5yjO1mF0KDM1ntE="/>
  <p:tag name="commondata" val="eyJoZGlkIjoiOTc3M2Y5NzIzMDFlZjAyY2Q4Njk5ODkyYjFjNzBiNTQifQ=="/>
</p:tagLst>
</file>

<file path=ppt/tags/tag13.xml><?xml version="1.0" encoding="utf-8"?>
<p:tagLst xmlns:p="http://schemas.openxmlformats.org/presentationml/2006/main">
  <p:tag name="AS_UNIQUEID" val="593"/>
</p:tagLst>
</file>

<file path=ppt/tags/tag14.xml><?xml version="1.0" encoding="utf-8"?>
<p:tagLst xmlns:p="http://schemas.openxmlformats.org/presentationml/2006/main">
  <p:tag name="AS_UNIQUEID" val="598"/>
</p:tagLst>
</file>

<file path=ppt/tags/tag15.xml><?xml version="1.0" encoding="utf-8"?>
<p:tagLst xmlns:p="http://schemas.openxmlformats.org/presentationml/2006/main">
  <p:tag name="AS_UNIQUEID" val="599"/>
</p:tagLst>
</file>

<file path=ppt/tags/tag16.xml><?xml version="1.0" encoding="utf-8"?>
<p:tagLst xmlns:p="http://schemas.openxmlformats.org/presentationml/2006/main">
  <p:tag name="AS_UNIQUEID" val="600"/>
</p:tagLst>
</file>

<file path=ppt/tags/tag17.xml><?xml version="1.0" encoding="utf-8"?>
<p:tagLst xmlns:p="http://schemas.openxmlformats.org/presentationml/2006/main">
  <p:tag name="AS_UNIQUEID" val="601"/>
</p:tagLst>
</file>

<file path=ppt/tags/tag18.xml><?xml version="1.0" encoding="utf-8"?>
<p:tagLst xmlns:p="http://schemas.openxmlformats.org/presentationml/2006/main">
  <p:tag name="AS_UNIQUEID" val="602"/>
</p:tagLst>
</file>

<file path=ppt/tags/tag19.xml><?xml version="1.0" encoding="utf-8"?>
<p:tagLst xmlns:p="http://schemas.openxmlformats.org/presentationml/2006/main">
  <p:tag name="AS_UNIQUEID" val="604"/>
</p:tagLst>
</file>

<file path=ppt/tags/tag2.xml><?xml version="1.0" encoding="utf-8"?>
<p:tagLst xmlns:p="http://schemas.openxmlformats.org/presentationml/2006/main">
  <p:tag name="AS_UNIQUEID" val="1432"/>
</p:tagLst>
</file>

<file path=ppt/tags/tag20.xml><?xml version="1.0" encoding="utf-8"?>
<p:tagLst xmlns:p="http://schemas.openxmlformats.org/presentationml/2006/main">
  <p:tag name="AS_UNIQUEID" val="605"/>
</p:tagLst>
</file>

<file path=ppt/tags/tag21.xml><?xml version="1.0" encoding="utf-8"?>
<p:tagLst xmlns:p="http://schemas.openxmlformats.org/presentationml/2006/main">
  <p:tag name="KSO_WM_UNIT_PLACING_PICTURE_USER_VIEWPORT" val="{&quot;height&quot;:3734,&quot;width&quot;:6472}"/>
</p:tagLst>
</file>

<file path=ppt/tags/tag22.xml><?xml version="1.0" encoding="utf-8"?>
<p:tagLst xmlns:p="http://schemas.openxmlformats.org/presentationml/2006/main">
  <p:tag name="AS_UNIQUEID" val="1111"/>
</p:tagLst>
</file>

<file path=ppt/tags/tag23.xml><?xml version="1.0" encoding="utf-8"?>
<p:tagLst xmlns:p="http://schemas.openxmlformats.org/presentationml/2006/main">
  <p:tag name="AS_UNIQUEID" val="1109"/>
</p:tagLst>
</file>

<file path=ppt/tags/tag24.xml><?xml version="1.0" encoding="utf-8"?>
<p:tagLst xmlns:p="http://schemas.openxmlformats.org/presentationml/2006/main">
  <p:tag name="AS_UNIQUEID" val="1131"/>
</p:tagLst>
</file>

<file path=ppt/tags/tag25.xml><?xml version="1.0" encoding="utf-8"?>
<p:tagLst xmlns:p="http://schemas.openxmlformats.org/presentationml/2006/main">
  <p:tag name="AS_UNIQUEID" val="1132"/>
</p:tagLst>
</file>

<file path=ppt/tags/tag26.xml><?xml version="1.0" encoding="utf-8"?>
<p:tagLst xmlns:p="http://schemas.openxmlformats.org/presentationml/2006/main">
  <p:tag name="ISLIDE.ICON" val="#407144;#407158;"/>
</p:tagLst>
</file>

<file path=ppt/tags/tag27.xml><?xml version="1.0" encoding="utf-8"?>
<p:tagLst xmlns:p="http://schemas.openxmlformats.org/presentationml/2006/main">
  <p:tag name="AS_UNIQUEID" val="592"/>
</p:tagLst>
</file>

<file path=ppt/tags/tag28.xml><?xml version="1.0" encoding="utf-8"?>
<p:tagLst xmlns:p="http://schemas.openxmlformats.org/presentationml/2006/main">
  <p:tag name="AS_UNIQUEID" val="612"/>
</p:tagLst>
</file>

<file path=ppt/tags/tag29.xml><?xml version="1.0" encoding="utf-8"?>
<p:tagLst xmlns:p="http://schemas.openxmlformats.org/presentationml/2006/main">
  <p:tag name="AS_UNIQUEID" val="613"/>
</p:tagLst>
</file>

<file path=ppt/tags/tag3.xml><?xml version="1.0" encoding="utf-8"?>
<p:tagLst xmlns:p="http://schemas.openxmlformats.org/presentationml/2006/main">
  <p:tag name="AS_UNIQUEID" val="1433"/>
</p:tagLst>
</file>

<file path=ppt/tags/tag30.xml><?xml version="1.0" encoding="utf-8"?>
<p:tagLst xmlns:p="http://schemas.openxmlformats.org/presentationml/2006/main">
  <p:tag name="AS_UNIQUEID" val="614"/>
</p:tagLst>
</file>

<file path=ppt/tags/tag31.xml><?xml version="1.0" encoding="utf-8"?>
<p:tagLst xmlns:p="http://schemas.openxmlformats.org/presentationml/2006/main">
  <p:tag name="AS_UNIQUEID" val="616"/>
</p:tagLst>
</file>

<file path=ppt/tags/tag32.xml><?xml version="1.0" encoding="utf-8"?>
<p:tagLst xmlns:p="http://schemas.openxmlformats.org/presentationml/2006/main">
  <p:tag name="AS_UNIQUEID" val="615"/>
</p:tagLst>
</file>

<file path=ppt/tags/tag33.xml><?xml version="1.0" encoding="utf-8"?>
<p:tagLst xmlns:p="http://schemas.openxmlformats.org/presentationml/2006/main">
  <p:tag name="AS_UNIQUEID" val="618"/>
</p:tagLst>
</file>

<file path=ppt/tags/tag34.xml><?xml version="1.0" encoding="utf-8"?>
<p:tagLst xmlns:p="http://schemas.openxmlformats.org/presentationml/2006/main">
  <p:tag name="AS_UNIQUEID" val="2993"/>
</p:tagLst>
</file>

<file path=ppt/tags/tag35.xml><?xml version="1.0" encoding="utf-8"?>
<p:tagLst xmlns:p="http://schemas.openxmlformats.org/presentationml/2006/main">
  <p:tag name="AS_UNIQUEID" val="2993"/>
</p:tagLst>
</file>

<file path=ppt/tags/tag36.xml><?xml version="1.0" encoding="utf-8"?>
<p:tagLst xmlns:p="http://schemas.openxmlformats.org/presentationml/2006/main">
  <p:tag name="KSO_WM_UNIT_TABLE_BEAUTIFY" val="smartTable{57eb4858-bd84-4783-b665-a332c7d39a05}"/>
  <p:tag name="TABLE_ENDDRAG_ORIGIN_RECT" val="483*283"/>
  <p:tag name="TABLE_ENDDRAG_RECT" val="53*63*483*283"/>
</p:tagLst>
</file>

<file path=ppt/tags/tag37.xml><?xml version="1.0" encoding="utf-8"?>
<p:tagLst xmlns:p="http://schemas.openxmlformats.org/presentationml/2006/main">
  <p:tag name="AS_UNIQUEID" val="953"/>
</p:tagLst>
</file>

<file path=ppt/tags/tag38.xml><?xml version="1.0" encoding="utf-8"?>
<p:tagLst xmlns:p="http://schemas.openxmlformats.org/presentationml/2006/main">
  <p:tag name="AS_UNIQUEID" val="396"/>
</p:tagLst>
</file>

<file path=ppt/tags/tag39.xml><?xml version="1.0" encoding="utf-8"?>
<p:tagLst xmlns:p="http://schemas.openxmlformats.org/presentationml/2006/main">
  <p:tag name="AS_UNIQUEID" val="397"/>
</p:tagLst>
</file>

<file path=ppt/tags/tag4.xml><?xml version="1.0" encoding="utf-8"?>
<p:tagLst xmlns:p="http://schemas.openxmlformats.org/presentationml/2006/main">
  <p:tag name="AS_UNIQUEID" val="1434"/>
</p:tagLst>
</file>

<file path=ppt/tags/tag40.xml><?xml version="1.0" encoding="utf-8"?>
<p:tagLst xmlns:p="http://schemas.openxmlformats.org/presentationml/2006/main">
  <p:tag name="AS_UNIQUEID" val="612"/>
</p:tagLst>
</file>

<file path=ppt/tags/tag41.xml><?xml version="1.0" encoding="utf-8"?>
<p:tagLst xmlns:p="http://schemas.openxmlformats.org/presentationml/2006/main">
  <p:tag name="AS_UNIQUEID" val="1365"/>
</p:tagLst>
</file>

<file path=ppt/tags/tag42.xml><?xml version="1.0" encoding="utf-8"?>
<p:tagLst xmlns:p="http://schemas.openxmlformats.org/presentationml/2006/main">
  <p:tag name="AS_UNIQUEID" val="962"/>
</p:tagLst>
</file>

<file path=ppt/tags/tag43.xml><?xml version="1.0" encoding="utf-8"?>
<p:tagLst xmlns:p="http://schemas.openxmlformats.org/presentationml/2006/main">
  <p:tag name="AS_UNIQUEID" val="966"/>
</p:tagLst>
</file>

<file path=ppt/tags/tag44.xml><?xml version="1.0" encoding="utf-8"?>
<p:tagLst xmlns:p="http://schemas.openxmlformats.org/presentationml/2006/main">
  <p:tag name="AS_UNIQUEID" val="592"/>
</p:tagLst>
</file>

<file path=ppt/tags/tag45.xml><?xml version="1.0" encoding="utf-8"?>
<p:tagLst xmlns:p="http://schemas.openxmlformats.org/presentationml/2006/main">
  <p:tag name="AS_UNIQUEID" val="1637"/>
</p:tagLst>
</file>

<file path=ppt/tags/tag46.xml><?xml version="1.0" encoding="utf-8"?>
<p:tagLst xmlns:p="http://schemas.openxmlformats.org/presentationml/2006/main">
  <p:tag name="AS_UNIQUEID" val="1638"/>
  <p:tag name="KSO_WM_UNIT_TABLE_BEAUTIFY" val="smartTable{ce2e486e-f722-490c-8838-9de979653e92}"/>
  <p:tag name="TABLE_ENDDRAG_ORIGIN_RECT" val="447*283"/>
  <p:tag name="TABLE_ENDDRAG_RECT" val="33*212*447*283"/>
</p:tagLst>
</file>

<file path=ppt/tags/tag47.xml><?xml version="1.0" encoding="utf-8"?>
<p:tagLst xmlns:p="http://schemas.openxmlformats.org/presentationml/2006/main">
  <p:tag name="AS_UNIQUEID" val="641"/>
</p:tagLst>
</file>

<file path=ppt/tags/tag48.xml><?xml version="1.0" encoding="utf-8"?>
<p:tagLst xmlns:p="http://schemas.openxmlformats.org/presentationml/2006/main">
  <p:tag name="AS_UNIQUEID" val="749"/>
</p:tagLst>
</file>

<file path=ppt/tags/tag49.xml><?xml version="1.0" encoding="utf-8"?>
<p:tagLst xmlns:p="http://schemas.openxmlformats.org/presentationml/2006/main">
  <p:tag name="KSO_WM_UNIT_TABLE_BEAUTIFY" val="smartTable{6d799d66-7200-4524-aeeb-fb2c9587e58a}"/>
  <p:tag name="TABLE_ENDDRAG_ORIGIN_RECT" val="445*285"/>
  <p:tag name="TABLE_ENDDRAG_RECT" val="17*232*445*285"/>
</p:tagLst>
</file>

<file path=ppt/tags/tag5.xml><?xml version="1.0" encoding="utf-8"?>
<p:tagLst xmlns:p="http://schemas.openxmlformats.org/presentationml/2006/main">
  <p:tag name="AS_UNIQUEID" val="1435"/>
</p:tagLst>
</file>

<file path=ppt/tags/tag50.xml><?xml version="1.0" encoding="utf-8"?>
<p:tagLst xmlns:p="http://schemas.openxmlformats.org/presentationml/2006/main">
  <p:tag name="AS_UNIQUEID" val="592"/>
</p:tagLst>
</file>

<file path=ppt/tags/tag51.xml><?xml version="1.0" encoding="utf-8"?>
<p:tagLst xmlns:p="http://schemas.openxmlformats.org/presentationml/2006/main">
  <p:tag name="AS_UNIQUEID" val="917"/>
</p:tagLst>
</file>

<file path=ppt/tags/tag52.xml><?xml version="1.0" encoding="utf-8"?>
<p:tagLst xmlns:p="http://schemas.openxmlformats.org/presentationml/2006/main">
  <p:tag name="AS_UNIQUEID" val="921"/>
</p:tagLst>
</file>

<file path=ppt/tags/tag53.xml><?xml version="1.0" encoding="utf-8"?>
<p:tagLst xmlns:p="http://schemas.openxmlformats.org/presentationml/2006/main">
  <p:tag name="AS_UNIQUEID" val="918"/>
</p:tagLst>
</file>

<file path=ppt/tags/tag54.xml><?xml version="1.0" encoding="utf-8"?>
<p:tagLst xmlns:p="http://schemas.openxmlformats.org/presentationml/2006/main">
  <p:tag name="AS_UNIQUEID" val="922"/>
</p:tagLst>
</file>

<file path=ppt/tags/tag55.xml><?xml version="1.0" encoding="utf-8"?>
<p:tagLst xmlns:p="http://schemas.openxmlformats.org/presentationml/2006/main">
  <p:tag name="AS_UNIQUEID" val="1030"/>
  <p:tag name="KSO_WM_UNIT_TABLE_BEAUTIFY" val="smartTable{32cd058d-f802-45e2-a236-ae76fafd6be5}"/>
  <p:tag name="TABLE_ENDDRAG_ORIGIN_RECT" val="668*191"/>
  <p:tag name="TABLE_ENDDRAG_RECT" val="34*84*668*191"/>
</p:tagLst>
</file>

<file path=ppt/tags/tag56.xml><?xml version="1.0" encoding="utf-8"?>
<p:tagLst xmlns:p="http://schemas.openxmlformats.org/presentationml/2006/main">
  <p:tag name="AS_UNIQUEID" val="1033"/>
</p:tagLst>
</file>

<file path=ppt/tags/tag57.xml><?xml version="1.0" encoding="utf-8"?>
<p:tagLst xmlns:p="http://schemas.openxmlformats.org/presentationml/2006/main">
  <p:tag name="AS_UNIQUEID" val="1037"/>
</p:tagLst>
</file>

<file path=ppt/tags/tag58.xml><?xml version="1.0" encoding="utf-8"?>
<p:tagLst xmlns:p="http://schemas.openxmlformats.org/presentationml/2006/main">
  <p:tag name="AS_UNIQUEID" val="1041"/>
</p:tagLst>
</file>

<file path=ppt/tags/tag59.xml><?xml version="1.0" encoding="utf-8"?>
<p:tagLst xmlns:p="http://schemas.openxmlformats.org/presentationml/2006/main">
  <p:tag name="AS_UNIQUEID" val="1043"/>
</p:tagLst>
</file>

<file path=ppt/tags/tag6.xml><?xml version="1.0" encoding="utf-8"?>
<p:tagLst xmlns:p="http://schemas.openxmlformats.org/presentationml/2006/main">
  <p:tag name="AS_UNIQUEID" val="1436"/>
</p:tagLst>
</file>

<file path=ppt/tags/tag60.xml><?xml version="1.0" encoding="utf-8"?>
<p:tagLst xmlns:p="http://schemas.openxmlformats.org/presentationml/2006/main">
  <p:tag name="AS_UNIQUEID" val="1034"/>
</p:tagLst>
</file>

<file path=ppt/tags/tag61.xml><?xml version="1.0" encoding="utf-8"?>
<p:tagLst xmlns:p="http://schemas.openxmlformats.org/presentationml/2006/main">
  <p:tag name="AS_UNIQUEID" val="1038"/>
</p:tagLst>
</file>

<file path=ppt/tags/tag62.xml><?xml version="1.0" encoding="utf-8"?>
<p:tagLst xmlns:p="http://schemas.openxmlformats.org/presentationml/2006/main">
  <p:tag name="AS_UNIQUEID" val="1042"/>
</p:tagLst>
</file>

<file path=ppt/tags/tag63.xml><?xml version="1.0" encoding="utf-8"?>
<p:tagLst xmlns:p="http://schemas.openxmlformats.org/presentationml/2006/main">
  <p:tag name="AS_UNIQUEID" val="1044"/>
</p:tagLst>
</file>

<file path=ppt/tags/tag64.xml><?xml version="1.0" encoding="utf-8"?>
<p:tagLst xmlns:p="http://schemas.openxmlformats.org/presentationml/2006/main">
  <p:tag name="AS_UNIQUEID" val="1032"/>
</p:tagLst>
</file>

<file path=ppt/tags/tag65.xml><?xml version="1.0" encoding="utf-8"?>
<p:tagLst xmlns:p="http://schemas.openxmlformats.org/presentationml/2006/main">
  <p:tag name="AS_UNIQUEID" val="1036"/>
</p:tagLst>
</file>

<file path=ppt/tags/tag66.xml><?xml version="1.0" encoding="utf-8"?>
<p:tagLst xmlns:p="http://schemas.openxmlformats.org/presentationml/2006/main">
  <p:tag name="AS_UNIQUEID" val="1040"/>
</p:tagLst>
</file>

<file path=ppt/tags/tag67.xml><?xml version="1.0" encoding="utf-8"?>
<p:tagLst xmlns:p="http://schemas.openxmlformats.org/presentationml/2006/main">
  <p:tag name="AS_UNIQUEID" val="1045"/>
</p:tagLst>
</file>

<file path=ppt/tags/tag68.xml><?xml version="1.0" encoding="utf-8"?>
<p:tagLst xmlns:p="http://schemas.openxmlformats.org/presentationml/2006/main">
  <p:tag name="AS_UNIQUEID" val="1047"/>
</p:tagLst>
</file>

<file path=ppt/tags/tag69.xml><?xml version="1.0" encoding="utf-8"?>
<p:tagLst xmlns:p="http://schemas.openxmlformats.org/presentationml/2006/main">
  <p:tag name="AS_UNIQUEID" val="1048"/>
</p:tagLst>
</file>

<file path=ppt/tags/tag7.xml><?xml version="1.0" encoding="utf-8"?>
<p:tagLst xmlns:p="http://schemas.openxmlformats.org/presentationml/2006/main">
  <p:tag name="AS_UNIQUEID" val="726"/>
</p:tagLst>
</file>

<file path=ppt/tags/tag70.xml><?xml version="1.0" encoding="utf-8"?>
<p:tagLst xmlns:p="http://schemas.openxmlformats.org/presentationml/2006/main">
  <p:tag name="AS_UNIQUEID" val="1049"/>
</p:tagLst>
</file>

<file path=ppt/tags/tag71.xml><?xml version="1.0" encoding="utf-8"?>
<p:tagLst xmlns:p="http://schemas.openxmlformats.org/presentationml/2006/main">
  <p:tag name="AS_UNIQUEID" val="1050"/>
</p:tagLst>
</file>

<file path=ppt/tags/tag72.xml><?xml version="1.0" encoding="utf-8"?>
<p:tagLst xmlns:p="http://schemas.openxmlformats.org/presentationml/2006/main">
  <p:tag name="AS_UNIQUEID" val="1051"/>
</p:tagLst>
</file>

<file path=ppt/tags/tag73.xml><?xml version="1.0" encoding="utf-8"?>
<p:tagLst xmlns:p="http://schemas.openxmlformats.org/presentationml/2006/main">
  <p:tag name="AS_UNIQUEID" val="1052"/>
</p:tagLst>
</file>

<file path=ppt/tags/tag74.xml><?xml version="1.0" encoding="utf-8"?>
<p:tagLst xmlns:p="http://schemas.openxmlformats.org/presentationml/2006/main">
  <p:tag name="AS_UNIQUEID" val="1689"/>
</p:tagLst>
</file>

<file path=ppt/tags/tag75.xml><?xml version="1.0" encoding="utf-8"?>
<p:tagLst xmlns:p="http://schemas.openxmlformats.org/presentationml/2006/main">
  <p:tag name="AS_UNIQUEID" val="956"/>
</p:tagLst>
</file>

<file path=ppt/tags/tag76.xml><?xml version="1.0" encoding="utf-8"?>
<p:tagLst xmlns:p="http://schemas.openxmlformats.org/presentationml/2006/main">
  <p:tag name="AS_UNIQUEID" val="1693"/>
</p:tagLst>
</file>

<file path=ppt/tags/tag77.xml><?xml version="1.0" encoding="utf-8"?>
<p:tagLst xmlns:p="http://schemas.openxmlformats.org/presentationml/2006/main">
  <p:tag name="AS_UNIQUEID" val="955"/>
</p:tagLst>
</file>

<file path=ppt/tags/tag78.xml><?xml version="1.0" encoding="utf-8"?>
<p:tagLst xmlns:p="http://schemas.openxmlformats.org/presentationml/2006/main">
  <p:tag name="AS_UNIQUEID" val="2993"/>
</p:tagLst>
</file>

<file path=ppt/tags/tag79.xml><?xml version="1.0" encoding="utf-8"?>
<p:tagLst xmlns:p="http://schemas.openxmlformats.org/presentationml/2006/main">
  <p:tag name="AS_UNIQUEID" val="2993"/>
</p:tagLst>
</file>

<file path=ppt/tags/tag8.xml><?xml version="1.0" encoding="utf-8"?>
<p:tagLst xmlns:p="http://schemas.openxmlformats.org/presentationml/2006/main">
  <p:tag name="AS_UNIQUEID" val="592"/>
</p:tagLst>
</file>

<file path=ppt/tags/tag80.xml><?xml version="1.0" encoding="utf-8"?>
<p:tagLst xmlns:p="http://schemas.openxmlformats.org/presentationml/2006/main">
  <p:tag name="AS_UNIQUEID" val="961"/>
</p:tagLst>
</file>

<file path=ppt/tags/tag81.xml><?xml version="1.0" encoding="utf-8"?>
<p:tagLst xmlns:p="http://schemas.openxmlformats.org/presentationml/2006/main">
  <p:tag name="AS_UNIQUEID" val="963"/>
</p:tagLst>
</file>

<file path=ppt/tags/tag82.xml><?xml version="1.0" encoding="utf-8"?>
<p:tagLst xmlns:p="http://schemas.openxmlformats.org/presentationml/2006/main">
  <p:tag name="AS_UNIQUEID" val="962"/>
</p:tagLst>
</file>

<file path=ppt/tags/tag83.xml><?xml version="1.0" encoding="utf-8"?>
<p:tagLst xmlns:p="http://schemas.openxmlformats.org/presentationml/2006/main">
  <p:tag name="AS_UNIQUEID" val="966"/>
</p:tagLst>
</file>

<file path=ppt/tags/tag84.xml><?xml version="1.0" encoding="utf-8"?>
<p:tagLst xmlns:p="http://schemas.openxmlformats.org/presentationml/2006/main">
  <p:tag name="AS_UNIQUEID" val="986"/>
</p:tagLst>
</file>

<file path=ppt/tags/tag85.xml><?xml version="1.0" encoding="utf-8"?>
<p:tagLst xmlns:p="http://schemas.openxmlformats.org/presentationml/2006/main">
  <p:tag name="AS_UNIQUEID" val="966"/>
</p:tagLst>
</file>

<file path=ppt/tags/tag86.xml><?xml version="1.0" encoding="utf-8"?>
<p:tagLst xmlns:p="http://schemas.openxmlformats.org/presentationml/2006/main">
  <p:tag name="AS_UNIQUEID" val="985"/>
</p:tagLst>
</file>

<file path=ppt/tags/tag87.xml><?xml version="1.0" encoding="utf-8"?>
<p:tagLst xmlns:p="http://schemas.openxmlformats.org/presentationml/2006/main">
  <p:tag name="AS_UNIQUEID" val="966"/>
</p:tagLst>
</file>

<file path=ppt/tags/tag88.xml><?xml version="1.0" encoding="utf-8"?>
<p:tagLst xmlns:p="http://schemas.openxmlformats.org/presentationml/2006/main">
  <p:tag name="AS_UNIQUEID" val="964"/>
</p:tagLst>
</file>

<file path=ppt/tags/tag89.xml><?xml version="1.0" encoding="utf-8"?>
<p:tagLst xmlns:p="http://schemas.openxmlformats.org/presentationml/2006/main">
  <p:tag name="AS_UNIQUEID" val="1702"/>
</p:tagLst>
</file>

<file path=ppt/tags/tag9.xml><?xml version="1.0" encoding="utf-8"?>
<p:tagLst xmlns:p="http://schemas.openxmlformats.org/presentationml/2006/main">
  <p:tag name="KSO_WM_UNIT_PLACING_PICTURE_USER_VIEWPORT" val="{&quot;height&quot;:5024.694488188977,&quot;width&quot;:4593.003149606299}"/>
</p:tagLst>
</file>

<file path=ppt/tags/tag90.xml><?xml version="1.0" encoding="utf-8"?>
<p:tagLst xmlns:p="http://schemas.openxmlformats.org/presentationml/2006/main">
  <p:tag name="AS_UNIQUEID" val="1021"/>
</p:tagLst>
</file>

<file path=ppt/tags/tag91.xml><?xml version="1.0" encoding="utf-8"?>
<p:tagLst xmlns:p="http://schemas.openxmlformats.org/presentationml/2006/main">
  <p:tag name="AS_UNIQUEID" val="965"/>
</p:tagLst>
</file>

<file path=ppt/tags/tag92.xml><?xml version="1.0" encoding="utf-8"?>
<p:tagLst xmlns:p="http://schemas.openxmlformats.org/presentationml/2006/main">
  <p:tag name="AS_UNIQUEID" val="963"/>
</p:tagLst>
</file>

<file path=ppt/tags/tag93.xml><?xml version="1.0" encoding="utf-8"?>
<p:tagLst xmlns:p="http://schemas.openxmlformats.org/presentationml/2006/main">
  <p:tag name="AS_UNIQUEID" val="1723"/>
</p:tagLst>
</file>

<file path=ppt/tags/tag94.xml><?xml version="1.0" encoding="utf-8"?>
<p:tagLst xmlns:p="http://schemas.openxmlformats.org/presentationml/2006/main">
  <p:tag name="AS_UNIQUEID" val="1736"/>
</p:tagLst>
</file>

<file path=ppt/tags/tag95.xml><?xml version="1.0" encoding="utf-8"?>
<p:tagLst xmlns:p="http://schemas.openxmlformats.org/presentationml/2006/main">
  <p:tag name="AS_UNIQUEID" val="699"/>
</p:tagLst>
</file>

<file path=ppt/tags/tag96.xml><?xml version="1.0" encoding="utf-8"?>
<p:tagLst xmlns:p="http://schemas.openxmlformats.org/presentationml/2006/main">
  <p:tag name="KSO_WM_UNIT_PLACING_PICTURE_USER_VIEWPORT" val="{&quot;height&quot;:3062,&quot;width&quot;:3800}"/>
</p:tagLst>
</file>

<file path=ppt/tags/tag97.xml><?xml version="1.0" encoding="utf-8"?>
<p:tagLst xmlns:p="http://schemas.openxmlformats.org/presentationml/2006/main">
  <p:tag name="AS_UNIQUEID" val="698"/>
</p:tagLst>
</file>

<file path=ppt/tags/tag98.xml><?xml version="1.0" encoding="utf-8"?>
<p:tagLst xmlns:p="http://schemas.openxmlformats.org/presentationml/2006/main">
  <p:tag name="AS_UNIQUEID" val="700"/>
</p:tagLst>
</file>

<file path=ppt/tags/tag99.xml><?xml version="1.0" encoding="utf-8"?>
<p:tagLst xmlns:p="http://schemas.openxmlformats.org/presentationml/2006/main">
  <p:tag name="AS_UNIQUEID" val="172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4518</Words>
  <Application>WPS 演示</Application>
  <PresentationFormat>宽屏</PresentationFormat>
  <Paragraphs>487</Paragraphs>
  <Slides>19</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19</vt:i4>
      </vt:variant>
    </vt:vector>
  </HeadingPairs>
  <TitlesOfParts>
    <vt:vector size="36" baseType="lpstr">
      <vt:lpstr>Arial</vt:lpstr>
      <vt:lpstr>宋体</vt:lpstr>
      <vt:lpstr>Wingdings</vt:lpstr>
      <vt:lpstr>楷体</vt:lpstr>
      <vt:lpstr>等线</vt:lpstr>
      <vt:lpstr>黑体</vt:lpstr>
      <vt:lpstr>华文新魏</vt:lpstr>
      <vt:lpstr>微软雅黑</vt:lpstr>
      <vt:lpstr>仿宋</vt:lpstr>
      <vt:lpstr>Wingdings</vt:lpstr>
      <vt:lpstr>方正粗楷简体</vt:lpstr>
      <vt:lpstr>方正宋刻本秀楷简体</vt:lpstr>
      <vt:lpstr>华文宋体</vt:lpstr>
      <vt:lpstr>Times New Roman</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吕大大大品</cp:lastModifiedBy>
  <cp:revision>4</cp:revision>
  <dcterms:created xsi:type="dcterms:W3CDTF">2022-01-02T13:13:00Z</dcterms:created>
  <dcterms:modified xsi:type="dcterms:W3CDTF">2024-11-25T11:39:34Z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63E198B396834C799A40BBDAEB9D65D9</vt:lpwstr>
  </property>
  <property fmtid="{D5CDD505-2E9C-101B-9397-08002B2CF9AE}" pid="3" name="KSOProductBuildVer">
    <vt:lpwstr>2052-12.1.0.16417</vt:lpwstr>
  </property>
</Properties>
</file>