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1.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2.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3.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0" r:id="rId2"/>
  </p:sldMasterIdLst>
  <p:notesMasterIdLst>
    <p:notesMasterId r:id="rId36"/>
  </p:notesMasterIdLst>
  <p:handoutMasterIdLst>
    <p:handoutMasterId r:id="rId37"/>
  </p:handoutMasterIdLst>
  <p:sldIdLst>
    <p:sldId id="1273" r:id="rId3"/>
    <p:sldId id="1223" r:id="rId4"/>
    <p:sldId id="1226" r:id="rId5"/>
    <p:sldId id="1227" r:id="rId6"/>
    <p:sldId id="1248" r:id="rId7"/>
    <p:sldId id="1301" r:id="rId8"/>
    <p:sldId id="1366" r:id="rId9"/>
    <p:sldId id="1250" r:id="rId10"/>
    <p:sldId id="1271" r:id="rId11"/>
    <p:sldId id="1303" r:id="rId12"/>
    <p:sldId id="1228" r:id="rId13"/>
    <p:sldId id="1367" r:id="rId14"/>
    <p:sldId id="1305" r:id="rId15"/>
    <p:sldId id="1229" r:id="rId16"/>
    <p:sldId id="1333" r:id="rId17"/>
    <p:sldId id="1326" r:id="rId18"/>
    <p:sldId id="1233" r:id="rId19"/>
    <p:sldId id="1234" r:id="rId20"/>
    <p:sldId id="1351" r:id="rId21"/>
    <p:sldId id="1235" r:id="rId22"/>
    <p:sldId id="1236" r:id="rId23"/>
    <p:sldId id="1327" r:id="rId24"/>
    <p:sldId id="1237" r:id="rId25"/>
    <p:sldId id="1331" r:id="rId26"/>
    <p:sldId id="1329" r:id="rId27"/>
    <p:sldId id="1240" r:id="rId28"/>
    <p:sldId id="1332" r:id="rId29"/>
    <p:sldId id="1242" r:id="rId30"/>
    <p:sldId id="1243" r:id="rId31"/>
    <p:sldId id="1245" r:id="rId32"/>
    <p:sldId id="1352" r:id="rId33"/>
    <p:sldId id="1246" r:id="rId34"/>
    <p:sldId id="1368" r:id="rId35"/>
  </p:sldIdLst>
  <p:sldSz cx="12192000" cy="6858000"/>
  <p:notesSz cx="6858000" cy="9144000"/>
  <p:embeddedFontLst>
    <p:embeddedFont>
      <p:font typeface="微软雅黑" panose="020B0503020204020204" pitchFamily="34" charset="-122"/>
      <p:regular r:id="rId38"/>
      <p:bold r:id="rId39"/>
    </p:embeddedFont>
    <p:embeddedFont>
      <p:font typeface="Calibri" panose="020F0502020204030204" pitchFamily="34" charset="0"/>
      <p:regular r:id="rId40"/>
      <p:bold r:id="rId41"/>
      <p:italic r:id="rId42"/>
      <p:boldItalic r:id="rId43"/>
    </p:embeddedFont>
    <p:embeddedFont>
      <p:font typeface="华文楷体" panose="02010600040101010101" pitchFamily="2" charset="-122"/>
      <p:regular r:id="rId44"/>
    </p:embeddedFont>
    <p:embeddedFont>
      <p:font typeface="汉仪全唐诗简" panose="02010600030101010101" charset="-122"/>
      <p:regular r:id="rId45"/>
    </p:embeddedFont>
    <p:embeddedFont>
      <p:font typeface="汉仪颜楷简" panose="02010600030101010101" charset="-122"/>
      <p:regular r:id="rId46"/>
    </p:embeddedFont>
    <p:embeddedFont>
      <p:font typeface="等线" panose="02010600030101010101" pitchFamily="2" charset="-122"/>
      <p:regular r:id="rId47"/>
      <p:bold r:id="rId48"/>
    </p:embeddedFont>
    <p:embeddedFont>
      <p:font typeface="方正大标宋简体" panose="02010600030101010101" charset="-122"/>
      <p:regular r:id="rId49"/>
    </p:embeddedFont>
    <p:embeddedFont>
      <p:font typeface="汉仪大宋简" panose="02010600030101010101" charset="-122"/>
      <p:regular r:id="rId50"/>
    </p:embeddedFont>
  </p:embeddedFontLst>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0E61CAD-0E72-47C5-9AC0-28A9789D02C0}">
          <p14:sldIdLst>
            <p14:sldId id="1273"/>
            <p14:sldId id="1223"/>
            <p14:sldId id="1226"/>
            <p14:sldId id="1227"/>
            <p14:sldId id="1248"/>
            <p14:sldId id="1301"/>
            <p14:sldId id="1366"/>
            <p14:sldId id="1250"/>
            <p14:sldId id="1271"/>
            <p14:sldId id="1303"/>
            <p14:sldId id="1228"/>
            <p14:sldId id="1367"/>
            <p14:sldId id="1305"/>
            <p14:sldId id="1229"/>
            <p14:sldId id="1333"/>
            <p14:sldId id="1326"/>
            <p14:sldId id="1233"/>
            <p14:sldId id="1234"/>
            <p14:sldId id="1351"/>
            <p14:sldId id="1235"/>
            <p14:sldId id="1236"/>
            <p14:sldId id="1327"/>
            <p14:sldId id="1237"/>
            <p14:sldId id="1331"/>
            <p14:sldId id="1329"/>
            <p14:sldId id="1240"/>
            <p14:sldId id="1332"/>
            <p14:sldId id="1242"/>
            <p14:sldId id="1243"/>
            <p14:sldId id="1245"/>
            <p14:sldId id="1352"/>
            <p14:sldId id="1246"/>
            <p14:sldId id="1368"/>
          </p14:sldIdLst>
        </p14:section>
      </p14:sectionLst>
    </p:ext>
    <p:ext uri="{EFAFB233-063F-42B5-8137-9DF3F51BA10A}">
      <p15:sldGuideLst xmlns:p15="http://schemas.microsoft.com/office/powerpoint/2012/main">
        <p15:guide id="1" orient="horz" pos="240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525"/>
    <a:srgbClr val="326185"/>
    <a:srgbClr val="1F74AD"/>
    <a:srgbClr val="5B9CD6"/>
    <a:srgbClr val="69A35B"/>
    <a:srgbClr val="1AA3AA"/>
    <a:srgbClr val="0070C0"/>
    <a:srgbClr val="1E213D"/>
    <a:srgbClr val="F2F2F2"/>
    <a:srgbClr val="22CA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43"/>
  </p:normalViewPr>
  <p:slideViewPr>
    <p:cSldViewPr snapToGrid="0" showGuides="1">
      <p:cViewPr varScale="1">
        <p:scale>
          <a:sx n="43" d="100"/>
          <a:sy n="43" d="100"/>
        </p:scale>
        <p:origin x="54" y="660"/>
      </p:cViewPr>
      <p:guideLst>
        <p:guide orient="horz" pos="2405"/>
        <p:guide pos="384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2022-12-17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90640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51C6C-8D7F-4A28-B123-DFDBB38F899C}" type="datetimeFigureOut">
              <a:rPr lang="zh-CN" altLang="en-US" smtClean="0"/>
              <a:t>2022-12-17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3FB3D-B612-4D07-8154-C57AC9CAB948}" type="slidenum">
              <a:rPr lang="zh-CN" altLang="en-US" smtClean="0"/>
              <a:t>‹#›</a:t>
            </a:fld>
            <a:endParaRPr lang="zh-CN" altLang="en-US"/>
          </a:p>
        </p:txBody>
      </p:sp>
    </p:spTree>
    <p:extLst>
      <p:ext uri="{BB962C8B-B14F-4D97-AF65-F5344CB8AC3E}">
        <p14:creationId xmlns:p14="http://schemas.microsoft.com/office/powerpoint/2010/main" val="188707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921528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54625"/>
          <p:cNvSpPr>
            <a:spLocks noGrp="1" noRot="1" noChangeAspect="1" noTextEdit="1"/>
          </p:cNvSpPr>
          <p:nvPr>
            <p:ph type="sldImg"/>
          </p:nvPr>
        </p:nvSpPr>
        <p:spPr/>
      </p:sp>
      <p:sp>
        <p:nvSpPr>
          <p:cNvPr id="10242" name="文本占位符 154626"/>
          <p:cNvSpPr>
            <a:spLocks noGrp="1"/>
          </p:cNvSpPr>
          <p:nvPr>
            <p:ph type="body"/>
          </p:nvPr>
        </p:nvSpPr>
        <p:spPr/>
        <p:txBody>
          <a:bodyPr wrap="square" lIns="91440" tIns="45720" rIns="91440" bIns="45720" anchor="t" anchorCtr="0"/>
          <a:lstStyle/>
          <a:p>
            <a:pPr lvl="0" eaLnBrk="1" hangingPunct="1"/>
            <a:endParaRPr lang="zh-CN" altLang="zh-CN" dirty="0"/>
          </a:p>
        </p:txBody>
      </p:sp>
      <p:sp>
        <p:nvSpPr>
          <p:cNvPr id="10243" name="灯片编号占位符 1"/>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en-US" sz="1200" dirty="0">
                <a:latin typeface="Arial" panose="020B0604020202020204" pitchFamily="34" charset="0"/>
              </a:rPr>
              <a:t>24</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2115015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277222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3.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71.xml"/><Relationship Id="rId10" Type="http://schemas.openxmlformats.org/officeDocument/2006/relationships/image" Target="../media/image2.png"/><Relationship Id="rId4" Type="http://schemas.openxmlformats.org/officeDocument/2006/relationships/tags" Target="../tags/tag70.xml"/><Relationship Id="rId9"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file:///C:\Users\1V994W2\PycharmProjects\PPT_Background_Generation/pic_temp/1_pic_quater_left_down.png" TargetMode="Externa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3.png"/><Relationship Id="rId5" Type="http://schemas.openxmlformats.org/officeDocument/2006/relationships/tags" Target="../tags/tag79.xml"/><Relationship Id="rId10" Type="http://schemas.openxmlformats.org/officeDocument/2006/relationships/image" Target="file:///C:\Users\1V994W2\PycharmProjects\PPT_Background_Generation/pic_temp/0_pic_quater_right_down.png" TargetMode="External"/><Relationship Id="rId4" Type="http://schemas.openxmlformats.org/officeDocument/2006/relationships/tags" Target="../tags/tag78.xml"/><Relationship Id="rId9"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84.xml"/><Relationship Id="rId7"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9" Type="http://schemas.openxmlformats.org/officeDocument/2006/relationships/image" Target="file:///C:\Users\1V994W2\PycharmProjects\PPT_Background_Generation/pic_temp/pic_sup.png"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0.xml"/><Relationship Id="rId7"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file:///C:\Users\1V994W2\PycharmProjects\PPT_Background_Generation/pic_temp/1_pic_quater_left_down.png" TargetMode="External"/><Relationship Id="rId5" Type="http://schemas.openxmlformats.org/officeDocument/2006/relationships/tags" Target="../tags/tag92.xml"/><Relationship Id="rId10" Type="http://schemas.openxmlformats.org/officeDocument/2006/relationships/image" Target="../media/image3.png"/><Relationship Id="rId4" Type="http://schemas.openxmlformats.org/officeDocument/2006/relationships/tags" Target="../tags/tag91.xml"/><Relationship Id="rId9" Type="http://schemas.openxmlformats.org/officeDocument/2006/relationships/image" Target="file:///C:\Users\1V994W2\PycharmProjects\PPT_Background_Generation/pic_temp/0_pic_quater_right_down.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media/image3.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98.xml"/><Relationship Id="rId10" Type="http://schemas.openxmlformats.org/officeDocument/2006/relationships/image" Target="../media/image2.png"/><Relationship Id="rId4" Type="http://schemas.openxmlformats.org/officeDocument/2006/relationships/tags" Target="../tags/tag97.xml"/><Relationship Id="rId9"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3.png"/><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2.png"/><Relationship Id="rId5" Type="http://schemas.openxmlformats.org/officeDocument/2006/relationships/tags" Target="../tags/tag114.xml"/><Relationship Id="rId10" Type="http://schemas.openxmlformats.org/officeDocument/2006/relationships/slideMaster" Target="../slideMasters/slideMaster2.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file:///C:\Users\1V994W2\PycharmProjects\PPT_Background_Generation/pic_temp/1_pic_quater_left_down.png"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image" Target="../media/image3.png"/><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image" Target="../media/image2.png"/><Relationship Id="rId5" Type="http://schemas.openxmlformats.org/officeDocument/2006/relationships/tags" Target="../tags/tag123.xml"/><Relationship Id="rId10" Type="http://schemas.openxmlformats.org/officeDocument/2006/relationships/slideMaster" Target="../slideMasters/slideMaster2.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image" Target="file:///C:\Users\1V994W2\PycharmProjects\PPT_Background_Generation/pic_temp/1_pic_quater_left_down.png"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image" Target="../media/image2.png"/><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slideMaster" Target="../slideMasters/slideMaster2.xml"/><Relationship Id="rId2" Type="http://schemas.openxmlformats.org/officeDocument/2006/relationships/tags" Target="../tags/tag129.xml"/><Relationship Id="rId16" Type="http://schemas.openxmlformats.org/officeDocument/2006/relationships/image" Target="file:///C:\Users\1V994W2\PycharmProjects\PPT_Background_Generation/pic_temp/1_pic_quater_left_down.png" TargetMode="Externa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5" Type="http://schemas.openxmlformats.org/officeDocument/2006/relationships/image" Target="../media/image3.png"/><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image" Target="file:///C:\Users\1V994W2\PycharmProjects\PPT_Background_Generation/pic_temp/0_pic_quater_right_down.png" TargetMode="Externa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image" Target="../media/image3.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143.xml"/><Relationship Id="rId10" Type="http://schemas.openxmlformats.org/officeDocument/2006/relationships/image" Target="../media/image2.png"/><Relationship Id="rId4" Type="http://schemas.openxmlformats.org/officeDocument/2006/relationships/tags" Target="../tags/tag142.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file:///C:\Users\1V994W2\PycharmProjects\PPT_Background_Generation/pic_temp/pic_sup.png" TargetMode="External"/><Relationship Id="rId5" Type="http://schemas.openxmlformats.org/officeDocument/2006/relationships/tags" Target="../tags/tag12.xml"/><Relationship Id="rId10" Type="http://schemas.openxmlformats.org/officeDocument/2006/relationships/image" Target="../media/image1.png"/><Relationship Id="rId4" Type="http://schemas.openxmlformats.org/officeDocument/2006/relationships/tags" Target="../tags/tag11.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20.xml"/><Relationship Id="rId10" Type="http://schemas.openxmlformats.org/officeDocument/2006/relationships/image" Target="../media/image2.png"/><Relationship Id="rId4" Type="http://schemas.openxmlformats.org/officeDocument/2006/relationships/tags" Target="../tags/tag19.xml"/><Relationship Id="rId9"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6.xml"/><Relationship Id="rId7"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image" Target="file:///C:\Users\1V994W2\PycharmProjects\PPT_Background_Generation/pic_temp/pic_half_down.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3.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2.png"/><Relationship Id="rId5" Type="http://schemas.openxmlformats.org/officeDocument/2006/relationships/tags" Target="../tags/tag34.xml"/><Relationship Id="rId10" Type="http://schemas.openxmlformats.org/officeDocument/2006/relationships/slideMaster" Target="../slideMasters/slideMaster2.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file:///C:\Users\1V994W2\PycharmProjects\PPT_Background_Generation/pic_temp/1_pic_quater_left_down.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2.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slideMaster" Target="../slideMasters/slideMaster2.xml"/><Relationship Id="rId2" Type="http://schemas.openxmlformats.org/officeDocument/2006/relationships/tags" Target="../tags/tag40.xml"/><Relationship Id="rId16" Type="http://schemas.openxmlformats.org/officeDocument/2006/relationships/image" Target="file:///C:\Users\1V994W2\PycharmProjects\PPT_Background_Generation/pic_temp/1_pic_quater_left_down.png" TargetMode="Externa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image" Target="../media/image3.png"/><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file:///C:\Users\1V994W2\PycharmProjects\PPT_Background_Generation/pic_temp/0_pic_quater_right_down.png" TargetMode="External"/></Relationships>
</file>

<file path=ppt/slideLayouts/_rels/slideLayout7.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left.png" TargetMode="External"/><Relationship Id="rId3" Type="http://schemas.openxmlformats.org/officeDocument/2006/relationships/tags" Target="../tags/tag52.xml"/><Relationship Id="rId7" Type="http://schemas.openxmlformats.org/officeDocument/2006/relationships/image" Target="../media/image5.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2.xml"/><Relationship Id="rId5" Type="http://schemas.openxmlformats.org/officeDocument/2006/relationships/tags" Target="../tags/tag54.xml"/><Relationship Id="rId4" Type="http://schemas.openxmlformats.org/officeDocument/2006/relationships/tags" Target="../tags/tag53.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3.pn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2.png"/><Relationship Id="rId5" Type="http://schemas.openxmlformats.org/officeDocument/2006/relationships/tags" Target="../tags/tag62.xml"/><Relationship Id="rId10" Type="http://schemas.openxmlformats.org/officeDocument/2006/relationships/slideMaster" Target="../slideMasters/slideMaster2.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image" Target="file:///C:\Users\1V994W2\PycharmProjects\PPT_Background_Generation/pic_temp/1_pic_quater_left_down.pn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a:off x="0" y="0"/>
            <a:ext cx="12192000" cy="588767"/>
            <a:chOff x="0" y="0"/>
            <a:chExt cx="12192000" cy="588767"/>
          </a:xfrm>
        </p:grpSpPr>
        <p:pic>
          <p:nvPicPr>
            <p:cNvPr id="8" name="图片 7"/>
            <p:cNvPicPr/>
            <p:nvPr userDrawn="1">
              <p:custDataLst>
                <p:tags r:id="rId7"/>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print">
              <a:extLst>
                <a:ext uri="{28A0092B-C50C-407E-A947-70E740481C1C}">
                  <a14:useLocalDpi xmlns:a14="http://schemas.microsoft.com/office/drawing/2010/main" val="0"/>
                </a:ext>
              </a:extLst>
            </a:blip>
            <a:stretch>
              <a:fillRect/>
            </a:stretch>
          </p:blipFill>
          <p:spPr>
            <a:xfrm>
              <a:off x="11471910" y="0"/>
              <a:ext cx="720090" cy="515186"/>
            </a:xfrm>
            <a:prstGeom prst="rect">
              <a:avLst/>
            </a:prstGeom>
          </p:spPr>
        </p:pic>
      </p:grpSp>
      <p:sp>
        <p:nvSpPr>
          <p:cNvPr id="2" name="竖排标题 1"/>
          <p:cNvSpPr>
            <a:spLocks noGrp="1"/>
          </p:cNvSpPr>
          <p:nvPr>
            <p:ph type="title" orient="vert"/>
            <p:custDataLst>
              <p:tags r:id="rId2"/>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5" name="页脚占位符 4"/>
          <p:cNvSpPr>
            <a:spLocks noGrp="1"/>
          </p:cNvSpPr>
          <p:nvPr>
            <p:ph type="ftr" sz="quarter" idx="11"/>
            <p:custDataLst>
              <p:tags r:id="rId5"/>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1"/>
            </p:custDataLst>
          </p:nvPr>
        </p:nvGrpSpPr>
        <p:grpSpPr>
          <a:xfrm>
            <a:off x="0" y="0"/>
            <a:ext cx="12192000" cy="588767"/>
            <a:chOff x="0" y="0"/>
            <a:chExt cx="12192000" cy="588767"/>
          </a:xfrm>
        </p:grpSpPr>
        <p:pic>
          <p:nvPicPr>
            <p:cNvPr id="8" name="图片 7"/>
            <p:cNvPicPr/>
            <p:nvPr userDrawn="1">
              <p:custDataLst>
                <p:tags r:id="rId6"/>
              </p:custDataLst>
            </p:nvPr>
          </p:nvPicPr>
          <p:blipFill>
            <a:blip r:embed="rId9" r:link="rId10" cstate="print">
              <a:extLst>
                <a:ext uri="{28A0092B-C50C-407E-A947-70E740481C1C}">
                  <a14:useLocalDpi xmlns:a14="http://schemas.microsoft.com/office/drawing/2010/main" val="0"/>
                </a:ext>
              </a:extLst>
            </a:blip>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print">
              <a:extLst>
                <a:ext uri="{28A0092B-C50C-407E-A947-70E740481C1C}">
                  <a14:useLocalDpi xmlns:a14="http://schemas.microsoft.com/office/drawing/2010/main" val="0"/>
                </a:ext>
              </a:extLst>
            </a:blip>
            <a:stretch>
              <a:fillRect/>
            </a:stretch>
          </p:blipFill>
          <p:spPr>
            <a:xfrm>
              <a:off x="11471910" y="0"/>
              <a:ext cx="720090" cy="515186"/>
            </a:xfrm>
            <a:prstGeom prst="rect">
              <a:avLst/>
            </a:prstGeom>
          </p:spPr>
        </p:pic>
      </p:grpSp>
      <p:sp>
        <p:nvSpPr>
          <p:cNvPr id="3" name="日期占位符 2"/>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8" r:link="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6730982" y="4287202"/>
            <a:ext cx="4572036" cy="370205"/>
          </a:xfrm>
        </p:spPr>
        <p:txBody>
          <a:bodyPr vert="horz" wrap="square" lIns="0" tIns="0" rIns="0" bIns="0" anchor="t" anchorCtr="0">
            <a:normAutofit/>
          </a:bodyPr>
          <a:lstStyle>
            <a:lvl1pPr marL="457200" marR="0" indent="-45720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6730982" y="2910522"/>
            <a:ext cx="4572036" cy="1172210"/>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720090" cy="588645"/>
          </a:xfrm>
          <a:prstGeom prst="rect">
            <a:avLst/>
          </a:prstGeom>
        </p:spPr>
      </p:pic>
      <p:pic>
        <p:nvPicPr>
          <p:cNvPr id="6" name="图片 5"/>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11471910" y="0"/>
            <a:ext cx="720090" cy="514985"/>
          </a:xfrm>
          <a:prstGeom prst="rect">
            <a:avLst/>
          </a:prstGeom>
        </p:spPr>
      </p:pic>
      <p:sp>
        <p:nvSpPr>
          <p:cNvPr id="2" name="标题 1"/>
          <p:cNvSpPr>
            <a:spLocks noGrp="1"/>
          </p:cNvSpPr>
          <p:nvPr>
            <p:ph type="title"/>
            <p:custDataLst>
              <p:tags r:id="rId3"/>
            </p:custDataLst>
          </p:nvPr>
        </p:nvSpPr>
        <p:spPr>
          <a:xfrm>
            <a:off x="669882" y="443230"/>
            <a:ext cx="10852237"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4" name="页脚占位符 3"/>
          <p:cNvSpPr>
            <a:spLocks noGrp="1"/>
          </p:cNvSpPr>
          <p:nvPr>
            <p:ph type="ftr" sz="quarter" idx="11"/>
            <p:custDataLst>
              <p:tags r:id="rId5"/>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720090" cy="588645"/>
          </a:xfrm>
          <a:prstGeom prst="rect">
            <a:avLst/>
          </a:prstGeom>
        </p:spPr>
      </p:pic>
      <p:pic>
        <p:nvPicPr>
          <p:cNvPr id="8" name="图片 7"/>
          <p:cNvPicPr/>
          <p:nvPr userDrawn="1">
            <p:custDataLst>
              <p:tags r:id="rId3"/>
            </p:custDataLst>
          </p:nvPr>
        </p:nvPicPr>
        <p:blipFill>
          <a:blip r:embed="rId12" r:link="rId13" cstate="print">
            <a:extLst>
              <a:ext uri="{28A0092B-C50C-407E-A947-70E740481C1C}">
                <a14:useLocalDpi xmlns:a14="http://schemas.microsoft.com/office/drawing/2010/main" val="0"/>
              </a:ext>
            </a:extLst>
          </a:blip>
          <a:stretch>
            <a:fillRect/>
          </a:stretch>
        </p:blipFill>
        <p:spPr>
          <a:xfrm>
            <a:off x="11471910" y="0"/>
            <a:ext cx="720090" cy="514985"/>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4" name="页脚占位符 3"/>
          <p:cNvSpPr>
            <a:spLocks noGrp="1"/>
          </p:cNvSpPr>
          <p:nvPr>
            <p:ph type="ftr" sz="quarter" idx="11"/>
            <p:custDataLst>
              <p:tags r:id="rId7"/>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11471910" y="0"/>
            <a:ext cx="720090" cy="588767"/>
          </a:xfrm>
          <a:prstGeom prst="rect">
            <a:avLst/>
          </a:prstGeom>
        </p:spPr>
      </p:pic>
      <p:sp>
        <p:nvSpPr>
          <p:cNvPr id="2" name="标题 1"/>
          <p:cNvSpPr>
            <a:spLocks noGrp="1"/>
          </p:cNvSpPr>
          <p:nvPr>
            <p:ph type="title" hasCustomPrompt="1"/>
            <p:custDataLst>
              <p:tags r:id="rId3"/>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4" name="页脚占位符 3"/>
          <p:cNvSpPr>
            <a:spLocks noGrp="1"/>
          </p:cNvSpPr>
          <p:nvPr>
            <p:ph type="ftr" sz="quarter" idx="11"/>
            <p:custDataLst>
              <p:tags r:id="rId5"/>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720090" cy="588645"/>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10" y="0"/>
            <a:ext cx="720090" cy="514985"/>
          </a:xfrm>
          <a:prstGeom prst="rect">
            <a:avLst/>
          </a:prstGeom>
        </p:spPr>
      </p:pic>
      <p:sp>
        <p:nvSpPr>
          <p:cNvPr id="2" name="标题 1"/>
          <p:cNvSpPr>
            <a:spLocks noGrp="1"/>
          </p:cNvSpPr>
          <p:nvPr>
            <p:ph type="title"/>
            <p:custDataLst>
              <p:tags r:id="rId4"/>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720090" cy="588645"/>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10" y="0"/>
            <a:ext cx="720090" cy="514985"/>
          </a:xfrm>
          <a:prstGeom prst="rect">
            <a:avLst/>
          </a:prstGeom>
        </p:spPr>
      </p:pic>
      <p:sp>
        <p:nvSpPr>
          <p:cNvPr id="2" name="标题 1"/>
          <p:cNvSpPr>
            <a:spLocks noGrp="1"/>
          </p:cNvSpPr>
          <p:nvPr>
            <p:ph type="title"/>
            <p:custDataLst>
              <p:tags r:id="rId4"/>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2"/>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10" y="6269355"/>
            <a:ext cx="720090" cy="588645"/>
          </a:xfrm>
          <a:prstGeom prst="rect">
            <a:avLst/>
          </a:prstGeom>
        </p:spPr>
      </p:pic>
      <p:pic>
        <p:nvPicPr>
          <p:cNvPr id="10" name="图片 9"/>
          <p:cNvPicPr/>
          <p:nvPr userDrawn="1">
            <p:custDataLst>
              <p:tags r:id="rId3"/>
            </p:custDataLst>
          </p:nvPr>
        </p:nvPicPr>
        <p:blipFill>
          <a:blip r:embed="rId15" r:link="rId16" cstate="print">
            <a:extLst>
              <a:ext uri="{28A0092B-C50C-407E-A947-70E740481C1C}">
                <a14:useLocalDpi xmlns:a14="http://schemas.microsoft.com/office/drawing/2010/main" val="0"/>
              </a:ext>
            </a:extLst>
          </a:blip>
          <a:stretch>
            <a:fillRect/>
          </a:stretch>
        </p:blipFill>
        <p:spPr>
          <a:xfrm>
            <a:off x="0" y="6343015"/>
            <a:ext cx="720090" cy="514985"/>
          </a:xfrm>
          <a:prstGeom prst="rect">
            <a:avLst/>
          </a:prstGeom>
        </p:spPr>
      </p:pic>
      <p:sp>
        <p:nvSpPr>
          <p:cNvPr id="2" name="标题 1"/>
          <p:cNvSpPr>
            <a:spLocks noGrp="1"/>
          </p:cNvSpPr>
          <p:nvPr>
            <p:ph type="title"/>
            <p:custDataLst>
              <p:tags r:id="rId4"/>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2"/>
            </p:custDataLst>
          </p:nvPr>
        </p:nvPicPr>
        <p:blipFill>
          <a:blip r:embed="rId10" r:link="rId11">
            <a:extLst>
              <a:ext uri="{28A0092B-C50C-407E-A947-70E740481C1C}">
                <a14:useLocalDpi xmlns:a14="http://schemas.microsoft.com/office/drawing/2010/main" val="0"/>
              </a:ext>
            </a:extLst>
          </a:blip>
          <a:stretch>
            <a:fillRect/>
          </a:stretch>
        </p:blipFill>
        <p:spPr>
          <a:xfrm>
            <a:off x="10571480" y="5533390"/>
            <a:ext cx="1619885" cy="1324610"/>
          </a:xfrm>
          <a:prstGeom prst="rect">
            <a:avLst/>
          </a:prstGeom>
        </p:spPr>
      </p:pic>
      <p:pic>
        <p:nvPicPr>
          <p:cNvPr id="8" name="图片 7"/>
          <p:cNvPicPr/>
          <p:nvPr userDrawn="1">
            <p:custDataLst>
              <p:tags r:id="rId3"/>
            </p:custDataLst>
          </p:nvPr>
        </p:nvPicPr>
        <p:blipFill>
          <a:blip r:embed="rId12" r:link="rId13">
            <a:extLst>
              <a:ext uri="{28A0092B-C50C-407E-A947-70E740481C1C}">
                <a14:useLocalDpi xmlns:a14="http://schemas.microsoft.com/office/drawing/2010/main" val="0"/>
              </a:ext>
            </a:extLst>
          </a:blip>
          <a:stretch>
            <a:fillRect/>
          </a:stretch>
        </p:blipFill>
        <p:spPr>
          <a:xfrm>
            <a:off x="0" y="5699125"/>
            <a:ext cx="1619885" cy="1158875"/>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1"/>
            </p:custDataLst>
          </p:nvPr>
        </p:nvPicPr>
        <p:blipFill>
          <a:blip r:embed="rId10" r:link="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17" name="页脚占位符 16"/>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5"/>
            </p:custDataLst>
          </p:nvPr>
        </p:nvSpPr>
        <p:spPr>
          <a:xfrm>
            <a:off x="5824998" y="4349844"/>
            <a:ext cx="1910715" cy="408940"/>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6"/>
            </p:custDataLst>
          </p:nvPr>
        </p:nvSpPr>
        <p:spPr>
          <a:xfrm>
            <a:off x="5824998" y="4824823"/>
            <a:ext cx="1910715" cy="408940"/>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标题 2"/>
          <p:cNvSpPr>
            <a:spLocks noGrp="1"/>
          </p:cNvSpPr>
          <p:nvPr>
            <p:ph type="ctrTitle" idx="14" hasCustomPrompt="1"/>
            <p:custDataLst>
              <p:tags r:id="rId7"/>
            </p:custDataLst>
          </p:nvPr>
        </p:nvSpPr>
        <p:spPr>
          <a:xfrm>
            <a:off x="5848493" y="2423890"/>
            <a:ext cx="4825365" cy="97091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
        <p:nvSpPr>
          <p:cNvPr id="2" name="副标题 1"/>
          <p:cNvSpPr>
            <a:spLocks noGrp="1"/>
          </p:cNvSpPr>
          <p:nvPr>
            <p:ph type="subTitle" idx="13" hasCustomPrompt="1"/>
            <p:custDataLst>
              <p:tags r:id="rId8"/>
            </p:custDataLst>
          </p:nvPr>
        </p:nvSpPr>
        <p:spPr>
          <a:xfrm>
            <a:off x="5848492" y="3599274"/>
            <a:ext cx="4826000" cy="370205"/>
          </a:xfrm>
        </p:spPr>
        <p:txBody>
          <a:bodyPr vert="horz" wrap="square" lIns="0" tIns="0" rIns="0" bIns="0" anchor="t" anchorCtr="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a:off x="0" y="0"/>
            <a:ext cx="12192000" cy="588767"/>
            <a:chOff x="0" y="0"/>
            <a:chExt cx="12192000" cy="588767"/>
          </a:xfrm>
        </p:grpSpPr>
        <p:pic>
          <p:nvPicPr>
            <p:cNvPr id="8" name="图片 7"/>
            <p:cNvPicPr/>
            <p:nvPr userDrawn="1">
              <p:custDataLst>
                <p:tags r:id="rId7"/>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print">
              <a:extLst>
                <a:ext uri="{28A0092B-C50C-407E-A947-70E740481C1C}">
                  <a14:useLocalDpi xmlns:a14="http://schemas.microsoft.com/office/drawing/2010/main" val="0"/>
                </a:ext>
              </a:extLst>
            </a:blip>
            <a:stretch>
              <a:fillRect/>
            </a:stretch>
          </p:blipFill>
          <p:spPr>
            <a:xfrm>
              <a:off x="11471910" y="0"/>
              <a:ext cx="720090" cy="515186"/>
            </a:xfrm>
            <a:prstGeom prst="rect">
              <a:avLst/>
            </a:prstGeom>
          </p:spPr>
        </p:pic>
      </p:grpSp>
      <p:sp>
        <p:nvSpPr>
          <p:cNvPr id="2" name="标题 1"/>
          <p:cNvSpPr>
            <a:spLocks noGrp="1"/>
          </p:cNvSpPr>
          <p:nvPr>
            <p:ph type="title"/>
            <p:custDataLst>
              <p:tags r:id="rId2"/>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5" name="页脚占位符 4"/>
          <p:cNvSpPr>
            <a:spLocks noGrp="1"/>
          </p:cNvSpPr>
          <p:nvPr>
            <p:ph type="ftr" sz="quarter" idx="11"/>
            <p:custDataLst>
              <p:tags r:id="rId5"/>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4064000" y="0"/>
            <a:ext cx="4064000" cy="1141984"/>
          </a:xfrm>
          <a:prstGeom prst="rect">
            <a:avLst/>
          </a:prstGeom>
        </p:spPr>
      </p:pic>
      <p:sp>
        <p:nvSpPr>
          <p:cNvPr id="4" name="日期占位符 3"/>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5" name="页脚占位符 4"/>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3" name="标题 2"/>
          <p:cNvSpPr>
            <a:spLocks noGrp="1"/>
          </p:cNvSpPr>
          <p:nvPr>
            <p:ph type="ctrTitle" idx="14" hasCustomPrompt="1"/>
            <p:custDataLst>
              <p:tags r:id="rId5"/>
            </p:custDataLst>
          </p:nvPr>
        </p:nvSpPr>
        <p:spPr>
          <a:xfrm>
            <a:off x="4131946" y="2702560"/>
            <a:ext cx="5767705" cy="835660"/>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
        <p:nvSpPr>
          <p:cNvPr id="2" name="副标题 1"/>
          <p:cNvSpPr>
            <a:spLocks noGrp="1"/>
          </p:cNvSpPr>
          <p:nvPr>
            <p:ph type="subTitle" idx="13" hasCustomPrompt="1"/>
            <p:custDataLst>
              <p:tags r:id="rId6"/>
            </p:custDataLst>
          </p:nvPr>
        </p:nvSpPr>
        <p:spPr>
          <a:xfrm>
            <a:off x="4131946" y="3741421"/>
            <a:ext cx="5767705" cy="321945"/>
          </a:xfrm>
        </p:spPr>
        <p:txBody>
          <a:bodyPr vert="horz" wrap="square" lIns="0" tIns="0" rIns="0" bIns="0" anchor="t" anchorCtr="0">
            <a:normAutofit/>
          </a:bodyPr>
          <a:lstStyle>
            <a:lvl1pPr marL="0" marR="0" indent="0" algn="dist" defTabSz="914400" rtl="0" eaLnBrk="1" fontAlgn="auto" latinLnBrk="0" hangingPunct="1">
              <a:lnSpc>
                <a:spcPct val="100000"/>
              </a:lnSpc>
              <a:spcBef>
                <a:spcPts val="0"/>
              </a:spcBef>
              <a:spcAft>
                <a:spcPts val="0"/>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0" y="0"/>
            <a:ext cx="12192000" cy="588767"/>
            <a:chOff x="0" y="0"/>
            <a:chExt cx="12192000" cy="588767"/>
          </a:xfrm>
        </p:grpSpPr>
        <p:pic>
          <p:nvPicPr>
            <p:cNvPr id="9" name="图片 8"/>
            <p:cNvPicPr/>
            <p:nvPr userDrawn="1">
              <p:custDataLst>
                <p:tags r:id="rId8"/>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10" y="0"/>
              <a:ext cx="720090" cy="515186"/>
            </a:xfrm>
            <a:prstGeom prst="rect">
              <a:avLst/>
            </a:prstGeom>
          </p:spPr>
        </p:pic>
      </p:grpSp>
      <p:sp>
        <p:nvSpPr>
          <p:cNvPr id="2" name="标题 1"/>
          <p:cNvSpPr>
            <a:spLocks noGrp="1"/>
          </p:cNvSpPr>
          <p:nvPr>
            <p:ph type="title"/>
            <p:custDataLst>
              <p:tags r:id="rId2"/>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6" name="页脚占位符 5"/>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0" y="0"/>
            <a:ext cx="12192000" cy="588767"/>
            <a:chOff x="0" y="0"/>
            <a:chExt cx="12192000" cy="588767"/>
          </a:xfrm>
        </p:grpSpPr>
        <p:pic>
          <p:nvPicPr>
            <p:cNvPr id="11" name="图片 10"/>
            <p:cNvPicPr/>
            <p:nvPr userDrawn="1">
              <p:custDataLst>
                <p:tags r:id="rId10"/>
              </p:custDataLst>
            </p:nvPr>
          </p:nvPicPr>
          <p:blipFill>
            <a:blip r:embed="rId13" r:link="rId14" cstate="print">
              <a:extLst>
                <a:ext uri="{28A0092B-C50C-407E-A947-70E740481C1C}">
                  <a14:useLocalDpi xmlns:a14="http://schemas.microsoft.com/office/drawing/2010/main" val="0"/>
                </a:ext>
              </a:extLst>
            </a:blip>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print">
              <a:extLst>
                <a:ext uri="{28A0092B-C50C-407E-A947-70E740481C1C}">
                  <a14:useLocalDpi xmlns:a14="http://schemas.microsoft.com/office/drawing/2010/main" val="0"/>
                </a:ext>
              </a:extLst>
            </a:blip>
            <a:stretch>
              <a:fillRect/>
            </a:stretch>
          </p:blipFill>
          <p:spPr>
            <a:xfrm>
              <a:off x="11471910" y="0"/>
              <a:ext cx="720090" cy="515186"/>
            </a:xfrm>
            <a:prstGeom prst="rect">
              <a:avLst/>
            </a:prstGeom>
          </p:spPr>
        </p:pic>
      </p:grpSp>
      <p:sp>
        <p:nvSpPr>
          <p:cNvPr id="2" name="标题 1"/>
          <p:cNvSpPr>
            <a:spLocks noGrp="1"/>
          </p:cNvSpPr>
          <p:nvPr>
            <p:ph type="title"/>
            <p:custDataLst>
              <p:tags r:id="rId2"/>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8" name="页脚占位符 7"/>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7" r:link="rId8" cstate="print">
            <a:extLst>
              <a:ext uri="{28A0092B-C50C-407E-A947-70E740481C1C}">
                <a14:useLocalDpi xmlns:a14="http://schemas.microsoft.com/office/drawing/2010/main" val="0"/>
              </a:ext>
            </a:extLst>
          </a:blip>
          <a:stretch>
            <a:fillRect/>
          </a:stretch>
        </p:blipFill>
        <p:spPr>
          <a:xfrm>
            <a:off x="0" y="1397000"/>
            <a:ext cx="3612445" cy="4064000"/>
          </a:xfrm>
          <a:prstGeom prst="rect">
            <a:avLst/>
          </a:prstGeom>
        </p:spPr>
      </p:pic>
      <p:sp>
        <p:nvSpPr>
          <p:cNvPr id="2" name="标题 1"/>
          <p:cNvSpPr>
            <a:spLocks noGrp="1"/>
          </p:cNvSpPr>
          <p:nvPr>
            <p:ph type="title"/>
            <p:custDataLst>
              <p:tags r:id="rId2"/>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4" name="页脚占位符 3"/>
          <p:cNvSpPr>
            <a:spLocks noGrp="1"/>
          </p:cNvSpPr>
          <p:nvPr>
            <p:ph type="ftr" sz="quarter" idx="11"/>
            <p:custDataLst>
              <p:tags r:id="rId4"/>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0" y="0"/>
            <a:ext cx="12192000" cy="588767"/>
            <a:chOff x="0" y="0"/>
            <a:chExt cx="12192000" cy="588767"/>
          </a:xfrm>
        </p:grpSpPr>
        <p:pic>
          <p:nvPicPr>
            <p:cNvPr id="9" name="图片 8"/>
            <p:cNvPicPr/>
            <p:nvPr userDrawn="1">
              <p:custDataLst>
                <p:tags r:id="rId8"/>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10" y="0"/>
              <a:ext cx="720090" cy="515186"/>
            </a:xfrm>
            <a:prstGeom prst="rect">
              <a:avLst/>
            </a:prstGeom>
          </p:spPr>
        </p:pic>
      </p:grpSp>
      <p:sp>
        <p:nvSpPr>
          <p:cNvPr id="2" name="标题 1"/>
          <p:cNvSpPr>
            <a:spLocks noGrp="1"/>
          </p:cNvSpPr>
          <p:nvPr>
            <p:ph type="title"/>
            <p:custDataLst>
              <p:tags r:id="rId2"/>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2022-12-17</a:t>
            </a:fld>
            <a:endParaRPr lang="zh-CN" altLang="en-US" dirty="0"/>
          </a:p>
        </p:txBody>
      </p:sp>
      <p:sp>
        <p:nvSpPr>
          <p:cNvPr id="6" name="页脚占位符 5"/>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ags" Target="../tags/tag3.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tags" Target="../tags/tag7.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ags" Target="../tags/tag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tags" Target="../tags/tag6.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ags" Target="../tags/tag5.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2022-12-17</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72.xml"/><Relationship Id="rId1" Type="http://schemas.openxmlformats.org/officeDocument/2006/relationships/tags" Target="../tags/tag17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image" Target="../media/image16.png"/><Relationship Id="rId4"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8.xml"/><Relationship Id="rId1" Type="http://schemas.openxmlformats.org/officeDocument/2006/relationships/tags" Target="../tags/tag176.xml"/></Relationships>
</file>

<file path=ppt/slides/_rels/slide14.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image" Target="../media/image18.jpeg"/><Relationship Id="rId4"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8.xml"/><Relationship Id="rId1" Type="http://schemas.openxmlformats.org/officeDocument/2006/relationships/tags" Target="../tags/tag18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85.xml"/><Relationship Id="rId7" Type="http://schemas.openxmlformats.org/officeDocument/2006/relationships/image" Target="../media/image22.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Layout" Target="../slideLayouts/slideLayout8.xml"/><Relationship Id="rId5" Type="http://schemas.openxmlformats.org/officeDocument/2006/relationships/tags" Target="../tags/tag187.xml"/><Relationship Id="rId10" Type="http://schemas.openxmlformats.org/officeDocument/2006/relationships/image" Target="../media/image25.jpeg"/><Relationship Id="rId4" Type="http://schemas.openxmlformats.org/officeDocument/2006/relationships/tags" Target="../tags/tag186.xml"/><Relationship Id="rId9"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slideLayout" Target="../slideLayouts/slideLayout2.xml"/><Relationship Id="rId4" Type="http://schemas.openxmlformats.org/officeDocument/2006/relationships/tags" Target="../tags/tag15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8.xml"/></Relationships>
</file>

<file path=ppt/slides/_rels/slide21.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image" Target="../media/image29.jpeg"/><Relationship Id="rId4"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8.xml"/><Relationship Id="rId1" Type="http://schemas.openxmlformats.org/officeDocument/2006/relationships/tags" Target="../tags/tag19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9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8.xml"/><Relationship Id="rId1" Type="http://schemas.openxmlformats.org/officeDocument/2006/relationships/tags" Target="../tags/tag194.xml"/></Relationships>
</file>

<file path=ppt/slides/_rels/slide2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197.xml"/><Relationship Id="rId7" Type="http://schemas.openxmlformats.org/officeDocument/2006/relationships/image" Target="../media/image23.png"/><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22.png"/><Relationship Id="rId5" Type="http://schemas.openxmlformats.org/officeDocument/2006/relationships/slideLayout" Target="../slideLayouts/slideLayout8.xml"/><Relationship Id="rId4" Type="http://schemas.openxmlformats.org/officeDocument/2006/relationships/tags" Target="../tags/tag198.xml"/><Relationship Id="rId9"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9.xml"/></Relationships>
</file>

<file path=ppt/slides/_rels/slide2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202.xml"/><Relationship Id="rId7" Type="http://schemas.openxmlformats.org/officeDocument/2006/relationships/image" Target="../media/image35.jpeg"/><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slideLayout" Target="../slideLayouts/slideLayout8.xml"/><Relationship Id="rId5" Type="http://schemas.openxmlformats.org/officeDocument/2006/relationships/tags" Target="../tags/tag204.xml"/><Relationship Id="rId4" Type="http://schemas.openxmlformats.org/officeDocument/2006/relationships/tags" Target="../tags/tag203.xml"/></Relationships>
</file>

<file path=ppt/slides/_rels/slide29.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39.jpeg"/><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09.xml"/><Relationship Id="rId1" Type="http://schemas.openxmlformats.org/officeDocument/2006/relationships/tags" Target="../tags/tag208.xml"/><Relationship Id="rId4"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tags" Target="../tags/tag212.xml"/><Relationship Id="rId7" Type="http://schemas.openxmlformats.org/officeDocument/2006/relationships/slideLayout" Target="../slideLayouts/slideLayout8.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5" Type="http://schemas.openxmlformats.org/officeDocument/2006/relationships/tags" Target="../tags/tag214.xml"/><Relationship Id="rId10" Type="http://schemas.openxmlformats.org/officeDocument/2006/relationships/image" Target="../media/image43.jpeg"/><Relationship Id="rId4" Type="http://schemas.openxmlformats.org/officeDocument/2006/relationships/tags" Target="../tags/tag213.xml"/><Relationship Id="rId9"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5.xml"/><Relationship Id="rId1" Type="http://schemas.openxmlformats.org/officeDocument/2006/relationships/tags" Target="../tags/tag15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image" Target="../media/image11.png"/><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slideLayout" Target="../slideLayouts/slideLayout13.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5" Type="http://schemas.openxmlformats.org/officeDocument/2006/relationships/tags" Target="../tags/tag160.xml"/><Relationship Id="rId10" Type="http://schemas.openxmlformats.org/officeDocument/2006/relationships/tags" Target="../tags/tag165.xml"/><Relationship Id="rId4" Type="http://schemas.openxmlformats.org/officeDocument/2006/relationships/tags" Target="../tags/tag159.xml"/><Relationship Id="rId9" Type="http://schemas.openxmlformats.org/officeDocument/2006/relationships/tags" Target="../tags/tag16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6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9.xml"/><Relationship Id="rId1" Type="http://schemas.openxmlformats.org/officeDocument/2006/relationships/tags" Target="../tags/tag1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09625" y="1412875"/>
            <a:ext cx="7200265" cy="4188460"/>
          </a:xfrm>
          <a:prstGeom prst="rect">
            <a:avLst/>
          </a:prstGeom>
        </p:spPr>
        <p:style>
          <a:lnRef idx="2">
            <a:schemeClr val="accent6"/>
          </a:lnRef>
          <a:fillRef idx="1">
            <a:schemeClr val="lt1"/>
          </a:fillRef>
          <a:effectRef idx="0">
            <a:schemeClr val="accent6"/>
          </a:effectRef>
          <a:fontRef idx="minor">
            <a:schemeClr val="dk1"/>
          </a:fontRef>
        </p:style>
        <p:txBody>
          <a:bodyPr>
            <a:noAutofit/>
          </a:bodyPr>
          <a:lstStyle/>
          <a:p>
            <a:pPr indent="266700">
              <a:lnSpc>
                <a:spcPct val="120000"/>
              </a:lnSpc>
            </a:pPr>
            <a:r>
              <a:rPr lang="en-US" sz="2800" b="0">
                <a:latin typeface="汉仪颜楷简" panose="00020600040101010101" charset="-122"/>
                <a:ea typeface="汉仪颜楷简" panose="00020600040101010101" charset="-122"/>
                <a:cs typeface="汉仪颜楷简" panose="00020600040101010101" charset="-122"/>
              </a:rPr>
              <a:t>19</a:t>
            </a:r>
            <a:r>
              <a:rPr lang="zh-CN" sz="2800" b="0">
                <a:latin typeface="汉仪颜楷简" panose="00020600040101010101" charset="-122"/>
                <a:ea typeface="汉仪颜楷简" panose="00020600040101010101" charset="-122"/>
                <a:cs typeface="汉仪颜楷简" panose="00020600040101010101" charset="-122"/>
              </a:rPr>
              <a:t>世纪以来，全球范围内的资金流动、人才流动和技术转移日益频繁。从</a:t>
            </a:r>
            <a:r>
              <a:rPr lang="en-US" sz="2800" b="0">
                <a:latin typeface="汉仪颜楷简" panose="00020600040101010101" charset="-122"/>
                <a:ea typeface="汉仪颜楷简" panose="00020600040101010101" charset="-122"/>
                <a:cs typeface="汉仪颜楷简" panose="00020600040101010101" charset="-122"/>
              </a:rPr>
              <a:t>1930</a:t>
            </a:r>
            <a:r>
              <a:rPr lang="zh-CN" sz="2800" b="0">
                <a:latin typeface="汉仪颜楷简" panose="00020600040101010101" charset="-122"/>
                <a:ea typeface="汉仪颜楷简" panose="00020600040101010101" charset="-122"/>
                <a:cs typeface="汉仪颜楷简" panose="00020600040101010101" charset="-122"/>
              </a:rPr>
              <a:t>年到</a:t>
            </a:r>
            <a:r>
              <a:rPr lang="en-US" sz="2800" b="0">
                <a:latin typeface="汉仪颜楷简" panose="00020600040101010101" charset="-122"/>
                <a:ea typeface="汉仪颜楷简" panose="00020600040101010101" charset="-122"/>
                <a:cs typeface="汉仪颜楷简" panose="00020600040101010101" charset="-122"/>
              </a:rPr>
              <a:t>1990</a:t>
            </a:r>
            <a:r>
              <a:rPr lang="zh-CN" sz="2800" b="0">
                <a:latin typeface="汉仪颜楷简" panose="00020600040101010101" charset="-122"/>
                <a:ea typeface="汉仪颜楷简" panose="00020600040101010101" charset="-122"/>
                <a:cs typeface="汉仪颜楷简" panose="00020600040101010101" charset="-122"/>
              </a:rPr>
              <a:t>年，随着世界全新沟通的实现，空运成本已从平均每英里</a:t>
            </a:r>
            <a:r>
              <a:rPr lang="en-US" sz="2800" b="0">
                <a:latin typeface="汉仪颜楷简" panose="00020600040101010101" charset="-122"/>
                <a:ea typeface="汉仪颜楷简" panose="00020600040101010101" charset="-122"/>
                <a:cs typeface="汉仪颜楷简" panose="00020600040101010101" charset="-122"/>
              </a:rPr>
              <a:t>68</a:t>
            </a:r>
            <a:r>
              <a:rPr lang="zh-CN" sz="2800" b="0">
                <a:latin typeface="汉仪颜楷简" panose="00020600040101010101" charset="-122"/>
                <a:ea typeface="汉仪颜楷简" panose="00020600040101010101" charset="-122"/>
                <a:cs typeface="汉仪颜楷简" panose="00020600040101010101" charset="-122"/>
              </a:rPr>
              <a:t>美分降到</a:t>
            </a:r>
            <a:r>
              <a:rPr lang="en-US" sz="2800" b="0">
                <a:latin typeface="汉仪颜楷简" panose="00020600040101010101" charset="-122"/>
                <a:ea typeface="汉仪颜楷简" panose="00020600040101010101" charset="-122"/>
                <a:cs typeface="汉仪颜楷简" panose="00020600040101010101" charset="-122"/>
              </a:rPr>
              <a:t>11</a:t>
            </a:r>
            <a:r>
              <a:rPr lang="zh-CN" sz="2800" b="0">
                <a:latin typeface="汉仪颜楷简" panose="00020600040101010101" charset="-122"/>
                <a:ea typeface="汉仪颜楷简" panose="00020600040101010101" charset="-122"/>
                <a:cs typeface="汉仪颜楷简" panose="00020600040101010101" charset="-122"/>
              </a:rPr>
              <a:t>美分，纽约与伦敦的三分钟的电话费从</a:t>
            </a:r>
            <a:r>
              <a:rPr lang="en-US" sz="2800" b="0">
                <a:latin typeface="汉仪颜楷简" panose="00020600040101010101" charset="-122"/>
                <a:ea typeface="汉仪颜楷简" panose="00020600040101010101" charset="-122"/>
                <a:cs typeface="汉仪颜楷简" panose="00020600040101010101" charset="-122"/>
              </a:rPr>
              <a:t>244</a:t>
            </a:r>
            <a:r>
              <a:rPr lang="zh-CN" sz="2800" b="0">
                <a:latin typeface="汉仪颜楷简" panose="00020600040101010101" charset="-122"/>
                <a:ea typeface="汉仪颜楷简" panose="00020600040101010101" charset="-122"/>
                <a:cs typeface="汉仪颜楷简" panose="00020600040101010101" charset="-122"/>
              </a:rPr>
              <a:t>美元降到</a:t>
            </a:r>
            <a:r>
              <a:rPr lang="en-US" sz="2800" b="0">
                <a:latin typeface="汉仪颜楷简" panose="00020600040101010101" charset="-122"/>
                <a:ea typeface="汉仪颜楷简" panose="00020600040101010101" charset="-122"/>
                <a:cs typeface="汉仪颜楷简" panose="00020600040101010101" charset="-122"/>
              </a:rPr>
              <a:t>3</a:t>
            </a:r>
            <a:r>
              <a:rPr lang="zh-CN" sz="2800" b="0">
                <a:latin typeface="汉仪颜楷简" panose="00020600040101010101" charset="-122"/>
                <a:ea typeface="汉仪颜楷简" panose="00020600040101010101" charset="-122"/>
                <a:cs typeface="汉仪颜楷简" panose="00020600040101010101" charset="-122"/>
              </a:rPr>
              <a:t>美元。</a:t>
            </a:r>
            <a:r>
              <a:rPr lang="en-US" sz="2800" b="0">
                <a:latin typeface="汉仪颜楷简" panose="00020600040101010101" charset="-122"/>
                <a:ea typeface="汉仪颜楷简" panose="00020600040101010101" charset="-122"/>
                <a:cs typeface="汉仪颜楷简" panose="00020600040101010101" charset="-122"/>
              </a:rPr>
              <a:t>1964~1965</a:t>
            </a:r>
            <a:r>
              <a:rPr lang="zh-CN" sz="2800" b="0">
                <a:latin typeface="汉仪颜楷简" panose="00020600040101010101" charset="-122"/>
                <a:ea typeface="汉仪颜楷简" panose="00020600040101010101" charset="-122"/>
                <a:cs typeface="汉仪颜楷简" panose="00020600040101010101" charset="-122"/>
              </a:rPr>
              <a:t>年在纽约举行的世界展览会上，</a:t>
            </a:r>
            <a:r>
              <a:rPr lang="zh-CN" sz="2800" b="0">
                <a:solidFill>
                  <a:srgbClr val="FF0000"/>
                </a:solidFill>
                <a:latin typeface="汉仪颜楷简" panose="00020600040101010101" charset="-122"/>
                <a:ea typeface="汉仪颜楷简" panose="00020600040101010101" charset="-122"/>
                <a:cs typeface="汉仪颜楷简" panose="00020600040101010101" charset="-122"/>
              </a:rPr>
              <a:t>沃特·迪士尼公司的一句广告语说：“世界太小了。”</a:t>
            </a:r>
            <a:r>
              <a:rPr lang="zh-CN" sz="2800" b="0">
                <a:latin typeface="汉仪颜楷简" panose="00020600040101010101" charset="-122"/>
                <a:ea typeface="汉仪颜楷简" panose="00020600040101010101" charset="-122"/>
                <a:cs typeface="汉仪颜楷简" panose="00020600040101010101" charset="-122"/>
              </a:rPr>
              <a:t>——高德步、王珏《世界经济史》</a:t>
            </a:r>
            <a:endParaRPr lang="zh-CN" altLang="en-US" sz="2800" b="0">
              <a:latin typeface="汉仪颜楷简" panose="00020600040101010101" charset="-122"/>
              <a:ea typeface="汉仪颜楷简" panose="00020600040101010101" charset="-122"/>
              <a:cs typeface="汉仪颜楷简" panose="00020600040101010101" charset="-122"/>
            </a:endParaRPr>
          </a:p>
        </p:txBody>
      </p:sp>
      <p:sp>
        <p:nvSpPr>
          <p:cNvPr id="4" name="文本框 3"/>
          <p:cNvSpPr txBox="1"/>
          <p:nvPr/>
        </p:nvSpPr>
        <p:spPr>
          <a:xfrm>
            <a:off x="8468995" y="2389505"/>
            <a:ext cx="3251835" cy="1899285"/>
          </a:xfrm>
          <a:prstGeom prst="rect">
            <a:avLst/>
          </a:prstGeom>
          <a:noFill/>
          <a:ln w="9525">
            <a:noFill/>
          </a:ln>
        </p:spPr>
        <p:txBody>
          <a:bodyPr wrap="square">
            <a:spAutoFit/>
          </a:bodyPr>
          <a:lstStyle/>
          <a:p>
            <a:pPr indent="0">
              <a:lnSpc>
                <a:spcPct val="140000"/>
              </a:lnSpc>
            </a:pPr>
            <a:r>
              <a:rPr lang="en-US" sz="2800" b="0">
                <a:latin typeface="方正大标宋简体" panose="02000000000000000000" charset="-122"/>
                <a:ea typeface="方正大标宋简体" panose="02000000000000000000" charset="-122"/>
              </a:rPr>
              <a:t>①</a:t>
            </a:r>
            <a:r>
              <a:rPr lang="zh-CN" sz="2800" b="0">
                <a:latin typeface="方正大标宋简体" panose="02000000000000000000" charset="-122"/>
                <a:ea typeface="方正大标宋简体" panose="02000000000000000000" charset="-122"/>
              </a:rPr>
              <a:t>科学技术的创新</a:t>
            </a:r>
          </a:p>
          <a:p>
            <a:pPr indent="0">
              <a:lnSpc>
                <a:spcPct val="140000"/>
              </a:lnSpc>
            </a:pPr>
            <a:r>
              <a:rPr lang="en-US" sz="2800" b="0">
                <a:latin typeface="方正大标宋简体" panose="02000000000000000000" charset="-122"/>
                <a:ea typeface="方正大标宋简体" panose="02000000000000000000" charset="-122"/>
              </a:rPr>
              <a:t>②</a:t>
            </a:r>
            <a:r>
              <a:rPr lang="zh-CN" sz="2800" b="0">
                <a:latin typeface="方正大标宋简体" panose="02000000000000000000" charset="-122"/>
                <a:ea typeface="方正大标宋简体" panose="02000000000000000000" charset="-122"/>
              </a:rPr>
              <a:t>世界市场的形成</a:t>
            </a:r>
          </a:p>
          <a:p>
            <a:pPr indent="0">
              <a:lnSpc>
                <a:spcPct val="140000"/>
              </a:lnSpc>
            </a:pPr>
            <a:r>
              <a:rPr lang="zh-CN" sz="2800" b="0">
                <a:latin typeface="方正大标宋简体" panose="02000000000000000000" charset="-122"/>
                <a:ea typeface="方正大标宋简体" panose="02000000000000000000" charset="-122"/>
              </a:rPr>
              <a:t>③经济全球化</a:t>
            </a:r>
            <a:endParaRPr lang="zh-CN" altLang="en-US" sz="2800" b="0">
              <a:latin typeface="方正大标宋简体" panose="02000000000000000000" charset="-122"/>
              <a:ea typeface="方正大标宋简体" panose="02000000000000000000" charset="-122"/>
            </a:endParaRPr>
          </a:p>
        </p:txBody>
      </p:sp>
      <p:sp>
        <p:nvSpPr>
          <p:cNvPr id="5" name="文本框 4"/>
          <p:cNvSpPr txBox="1"/>
          <p:nvPr/>
        </p:nvSpPr>
        <p:spPr>
          <a:xfrm>
            <a:off x="575945" y="607060"/>
            <a:ext cx="9041765" cy="521970"/>
          </a:xfrm>
          <a:prstGeom prst="rect">
            <a:avLst/>
          </a:prstGeom>
          <a:noFill/>
        </p:spPr>
        <p:txBody>
          <a:bodyPr wrap="square" rtlCol="0">
            <a:spAutoFit/>
          </a:bodyPr>
          <a:lstStyle/>
          <a:p>
            <a:r>
              <a:rPr lang="zh-CN" sz="2800">
                <a:latin typeface="汉仪颜楷简" panose="00020600040101010101" charset="-122"/>
                <a:ea typeface="汉仪颜楷简" panose="00020600040101010101" charset="-122"/>
                <a:cs typeface="汉仪颜楷简" panose="00020600040101010101" charset="-122"/>
                <a:sym typeface="+mn-ea"/>
              </a:rPr>
              <a:t>【课前思考】这一广告语出现的历史背景是什么？</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203835" y="226060"/>
            <a:ext cx="11837670"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4</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：从首届广交会到首届进博会展示出中国经济怎样的发展历程？</a:t>
            </a:r>
          </a:p>
        </p:txBody>
      </p:sp>
      <p:pic>
        <p:nvPicPr>
          <p:cNvPr id="4" name="图片 3"/>
          <p:cNvPicPr>
            <a:picLocks noChangeAspect="1"/>
          </p:cNvPicPr>
          <p:nvPr>
            <p:custDataLst>
              <p:tags r:id="rId1"/>
            </p:custDataLst>
          </p:nvPr>
        </p:nvPicPr>
        <p:blipFill>
          <a:blip r:embed="rId4"/>
          <a:stretch>
            <a:fillRect/>
          </a:stretch>
        </p:blipFill>
        <p:spPr>
          <a:xfrm>
            <a:off x="207010" y="3515360"/>
            <a:ext cx="7743190" cy="3219450"/>
          </a:xfrm>
          <a:prstGeom prst="rect">
            <a:avLst/>
          </a:prstGeom>
        </p:spPr>
      </p:pic>
      <p:pic>
        <p:nvPicPr>
          <p:cNvPr id="2" name="图片 1"/>
          <p:cNvPicPr>
            <a:picLocks noChangeAspect="1"/>
          </p:cNvPicPr>
          <p:nvPr>
            <p:custDataLst>
              <p:tags r:id="rId2"/>
            </p:custDataLst>
          </p:nvPr>
        </p:nvPicPr>
        <p:blipFill>
          <a:blip r:embed="rId5"/>
          <a:stretch>
            <a:fillRect/>
          </a:stretch>
        </p:blipFill>
        <p:spPr>
          <a:xfrm>
            <a:off x="203835" y="748030"/>
            <a:ext cx="7745730" cy="2834005"/>
          </a:xfrm>
          <a:prstGeom prst="rect">
            <a:avLst/>
          </a:prstGeom>
        </p:spPr>
      </p:pic>
      <p:sp>
        <p:nvSpPr>
          <p:cNvPr id="7" name="文本框 6"/>
          <p:cNvSpPr txBox="1"/>
          <p:nvPr/>
        </p:nvSpPr>
        <p:spPr>
          <a:xfrm>
            <a:off x="207010" y="1400175"/>
            <a:ext cx="3898900" cy="171704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noAutofit/>
          </a:bodyPr>
          <a:lstStyle/>
          <a:p>
            <a:pPr algn="just">
              <a:lnSpc>
                <a:spcPct val="125000"/>
              </a:lnSpc>
              <a:spcBef>
                <a:spcPts val="0"/>
              </a:spcBef>
              <a:spcAft>
                <a:spcPts val="0"/>
              </a:spcAft>
              <a:buClrTx/>
              <a:buSzTx/>
              <a:buFontTx/>
            </a:pPr>
            <a:r>
              <a:rPr lang="zh-CN" sz="2800">
                <a:latin typeface="Calibri" panose="020F0502020204030204" charset="0"/>
                <a:ea typeface="方正大标宋简体" panose="02000000000000000000" charset="-122"/>
                <a:cs typeface="微软雅黑" panose="020B0503020204020204" charset="-122"/>
                <a:sym typeface="+mn-ea"/>
              </a:rPr>
              <a:t>①</a:t>
            </a:r>
            <a:r>
              <a:rPr lang="zh-CN" sz="2800">
                <a:latin typeface="方正大标宋简体" panose="02000000000000000000" charset="-122"/>
                <a:ea typeface="方正大标宋简体" panose="02000000000000000000" charset="-122"/>
                <a:cs typeface="微软雅黑" panose="020B0503020204020204" charset="-122"/>
                <a:sym typeface="+mn-ea"/>
              </a:rPr>
              <a:t>奠基：社会主义革命与建设的曲折探索，奠定现代化的工业基础。</a:t>
            </a:r>
          </a:p>
        </p:txBody>
      </p:sp>
      <p:sp>
        <p:nvSpPr>
          <p:cNvPr id="8" name="文本框 7"/>
          <p:cNvSpPr txBox="1"/>
          <p:nvPr/>
        </p:nvSpPr>
        <p:spPr>
          <a:xfrm>
            <a:off x="8261350" y="3691890"/>
            <a:ext cx="3780155" cy="1727835"/>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p>
            <a:pPr algn="just">
              <a:lnSpc>
                <a:spcPct val="95000"/>
              </a:lnSpc>
              <a:spcBef>
                <a:spcPts val="0"/>
              </a:spcBef>
              <a:spcAft>
                <a:spcPts val="0"/>
              </a:spcAft>
              <a:buClrTx/>
              <a:buSzTx/>
              <a:buFontTx/>
            </a:pPr>
            <a:r>
              <a:rPr lang="zh-CN" altLang="en-US" sz="2800">
                <a:latin typeface="Calibri" panose="020F0502020204030204" charset="0"/>
                <a:ea typeface="方正大标宋简体" panose="02000000000000000000" charset="-122"/>
                <a:cs typeface="微软雅黑" panose="020B0503020204020204" charset="-122"/>
                <a:sym typeface="+mn-ea"/>
              </a:rPr>
              <a:t>③</a:t>
            </a:r>
            <a:r>
              <a:rPr lang="zh-CN" altLang="en-US" sz="2800">
                <a:latin typeface="方正大标宋简体" panose="02000000000000000000" charset="-122"/>
                <a:ea typeface="方正大标宋简体" panose="02000000000000000000" charset="-122"/>
                <a:cs typeface="微软雅黑" panose="020B0503020204020204" charset="-122"/>
                <a:sym typeface="+mn-ea"/>
              </a:rPr>
              <a:t>成就：</a:t>
            </a:r>
            <a:r>
              <a:rPr lang="en-US" altLang="zh-CN" sz="2800">
                <a:latin typeface="方正大标宋简体" panose="02000000000000000000" charset="-122"/>
                <a:ea typeface="方正大标宋简体" panose="02000000000000000000" charset="-122"/>
                <a:cs typeface="微软雅黑" panose="020B0503020204020204" charset="-122"/>
                <a:sym typeface="+mn-ea"/>
              </a:rPr>
              <a:t> </a:t>
            </a:r>
            <a:r>
              <a:rPr lang="en-US" altLang="zh-CN" sz="2800">
                <a:solidFill>
                  <a:srgbClr val="FF0000"/>
                </a:solidFill>
                <a:latin typeface="方正大标宋简体" panose="02000000000000000000" charset="-122"/>
                <a:ea typeface="方正大标宋简体" panose="02000000000000000000" charset="-122"/>
                <a:cs typeface="微软雅黑" panose="020B0503020204020204" charset="-122"/>
                <a:sym typeface="+mn-ea"/>
              </a:rPr>
              <a:t>2010</a:t>
            </a:r>
            <a:r>
              <a:rPr lang="zh-CN" altLang="en-US" sz="2800">
                <a:solidFill>
                  <a:srgbClr val="FF0000"/>
                </a:solidFill>
                <a:latin typeface="方正大标宋简体" panose="02000000000000000000" charset="-122"/>
                <a:ea typeface="方正大标宋简体" panose="02000000000000000000" charset="-122"/>
                <a:cs typeface="微软雅黑" panose="020B0503020204020204" charset="-122"/>
                <a:sym typeface="+mn-ea"/>
              </a:rPr>
              <a:t>年</a:t>
            </a:r>
            <a:r>
              <a:rPr lang="zh-CN" altLang="en-US" sz="2800">
                <a:latin typeface="方正大标宋简体" panose="02000000000000000000" charset="-122"/>
                <a:ea typeface="方正大标宋简体" panose="02000000000000000000" charset="-122"/>
                <a:cs typeface="微软雅黑" panose="020B0503020204020204" charset="-122"/>
                <a:sym typeface="+mn-ea"/>
              </a:rPr>
              <a:t>中国经济总量超越日本</a:t>
            </a:r>
            <a:r>
              <a:rPr lang="en-US" altLang="zh-CN" sz="2800">
                <a:latin typeface="方正大标宋简体" panose="02000000000000000000" charset="-122"/>
                <a:ea typeface="方正大标宋简体" panose="02000000000000000000" charset="-122"/>
                <a:cs typeface="微软雅黑" panose="020B0503020204020204" charset="-122"/>
                <a:sym typeface="+mn-ea"/>
              </a:rPr>
              <a:t>,</a:t>
            </a:r>
            <a:r>
              <a:rPr lang="zh-CN" altLang="en-US" sz="2800">
                <a:latin typeface="方正大标宋简体" panose="02000000000000000000" charset="-122"/>
                <a:ea typeface="方正大标宋简体" panose="02000000000000000000" charset="-122"/>
                <a:cs typeface="微软雅黑" panose="020B0503020204020204" charset="-122"/>
                <a:sym typeface="+mn-ea"/>
              </a:rPr>
              <a:t>成为仅次于美国的世界第二大经济体。</a:t>
            </a:r>
          </a:p>
        </p:txBody>
      </p:sp>
      <p:sp>
        <p:nvSpPr>
          <p:cNvPr id="9" name="文本框 8"/>
          <p:cNvSpPr txBox="1"/>
          <p:nvPr/>
        </p:nvSpPr>
        <p:spPr>
          <a:xfrm>
            <a:off x="4392930" y="2477770"/>
            <a:ext cx="3616960" cy="1706245"/>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noAutofit/>
          </a:bodyPr>
          <a:lstStyle/>
          <a:p>
            <a:pPr algn="just">
              <a:lnSpc>
                <a:spcPct val="125000"/>
              </a:lnSpc>
              <a:spcBef>
                <a:spcPts val="0"/>
              </a:spcBef>
              <a:spcAft>
                <a:spcPts val="0"/>
              </a:spcAft>
              <a:buClrTx/>
              <a:buSzTx/>
              <a:buFontTx/>
            </a:pPr>
            <a:r>
              <a:rPr lang="zh-CN" sz="2800">
                <a:latin typeface="Calibri" panose="020F0502020204030204" charset="0"/>
                <a:ea typeface="方正大标宋简体" panose="02000000000000000000" charset="-122"/>
                <a:cs typeface="微软雅黑" panose="020B0503020204020204" charset="-122"/>
                <a:sym typeface="+mn-ea"/>
              </a:rPr>
              <a:t>②</a:t>
            </a:r>
            <a:r>
              <a:rPr lang="zh-CN" sz="2800">
                <a:latin typeface="方正大标宋简体" panose="02000000000000000000" charset="-122"/>
                <a:ea typeface="方正大标宋简体" panose="02000000000000000000" charset="-122"/>
                <a:cs typeface="微软雅黑" panose="020B0503020204020204" charset="-122"/>
                <a:sym typeface="+mn-ea"/>
              </a:rPr>
              <a:t>转折：</a:t>
            </a:r>
            <a:r>
              <a:rPr lang="en-US" altLang="zh-CN" sz="2800">
                <a:latin typeface="方正大标宋简体" panose="02000000000000000000" charset="-122"/>
                <a:ea typeface="方正大标宋简体" panose="02000000000000000000" charset="-122"/>
                <a:cs typeface="微软雅黑" panose="020B0503020204020204" charset="-122"/>
                <a:sym typeface="+mn-ea"/>
              </a:rPr>
              <a:t>1978</a:t>
            </a:r>
            <a:r>
              <a:rPr lang="zh-CN" altLang="en-US" sz="2800">
                <a:latin typeface="方正大标宋简体" panose="02000000000000000000" charset="-122"/>
                <a:ea typeface="方正大标宋简体" panose="02000000000000000000" charset="-122"/>
                <a:cs typeface="微软雅黑" panose="020B0503020204020204" charset="-122"/>
                <a:sym typeface="+mn-ea"/>
              </a:rPr>
              <a:t>年中共十一届三中全会召开，实现伟大历史转折。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文本框 8"/>
          <p:cNvSpPr txBox="1"/>
          <p:nvPr/>
        </p:nvSpPr>
        <p:spPr>
          <a:xfrm>
            <a:off x="593090" y="1338580"/>
            <a:ext cx="11275695" cy="553085"/>
          </a:xfrm>
          <a:prstGeom prst="rect">
            <a:avLst/>
          </a:prstGeom>
          <a:noFill/>
          <a:ln w="9525">
            <a:noFill/>
          </a:ln>
        </p:spPr>
        <p:txBody>
          <a:bodyPr wrap="square">
            <a:spAutoFit/>
          </a:bodyPr>
          <a:lstStyle/>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微软雅黑" panose="020B0503020204020204" charset="-122"/>
              </a:rPr>
              <a:t>①原因：资本主义经济虽然有所发展，但是</a:t>
            </a:r>
            <a:r>
              <a:rPr lang="zh-CN" altLang="en-US" sz="2400">
                <a:solidFill>
                  <a:srgbClr val="FF0000"/>
                </a:solidFill>
                <a:latin typeface="方正大标宋简体" panose="02000000000000000000" charset="-122"/>
                <a:ea typeface="方正大标宋简体" panose="02000000000000000000" charset="-122"/>
                <a:cs typeface="微软雅黑" panose="020B0503020204020204" charset="-122"/>
              </a:rPr>
              <a:t>资本主义制度的基本矛盾</a:t>
            </a:r>
            <a:r>
              <a:rPr lang="zh-CN" altLang="en-US" sz="2400">
                <a:solidFill>
                  <a:srgbClr val="000000"/>
                </a:solidFill>
                <a:latin typeface="方正大标宋简体" panose="02000000000000000000" charset="-122"/>
                <a:ea typeface="方正大标宋简体" panose="02000000000000000000" charset="-122"/>
                <a:cs typeface="微软雅黑" panose="020B0503020204020204" charset="-122"/>
              </a:rPr>
              <a:t>犹存。</a:t>
            </a:r>
          </a:p>
        </p:txBody>
      </p:sp>
      <p:sp>
        <p:nvSpPr>
          <p:cNvPr id="4" name="文本框 3"/>
          <p:cNvSpPr txBox="1"/>
          <p:nvPr>
            <p:custDataLst>
              <p:tags r:id="rId2"/>
            </p:custDataLst>
          </p:nvPr>
        </p:nvSpPr>
        <p:spPr>
          <a:xfrm>
            <a:off x="6261100" y="67310"/>
            <a:ext cx="5744210" cy="521970"/>
          </a:xfrm>
          <a:prstGeom prst="rect">
            <a:avLst/>
          </a:prstGeom>
          <a:noFill/>
        </p:spPr>
        <p:txBody>
          <a:bodyPr wrap="square" rtlCol="0">
            <a:spAutoFit/>
          </a:bodyPr>
          <a:lstStyle/>
          <a:p>
            <a:pPr algn="r"/>
            <a:r>
              <a:rPr lang="zh-CN" altLang="en-US" sz="2800">
                <a:latin typeface="Times New Roman" panose="02020603050405020304" charset="0"/>
                <a:ea typeface="汉仪大宋简" panose="02010600000101010101" charset="-122"/>
                <a:cs typeface="微软雅黑" panose="020B0503020204020204" charset="-122"/>
                <a:sym typeface="+mn-ea"/>
              </a:rPr>
              <a:t>（</a:t>
            </a:r>
            <a:r>
              <a:rPr lang="en-US" altLang="zh-CN" sz="2800">
                <a:latin typeface="Times New Roman" panose="02020603050405020304" charset="0"/>
                <a:ea typeface="汉仪大宋简" panose="02010600000101010101" charset="-122"/>
                <a:cs typeface="微软雅黑" panose="020B0503020204020204" charset="-122"/>
                <a:sym typeface="+mn-ea"/>
              </a:rPr>
              <a:t>1</a:t>
            </a:r>
            <a:r>
              <a:rPr lang="zh-CN" altLang="en-US" sz="2800">
                <a:latin typeface="Times New Roman" panose="02020603050405020304" charset="0"/>
                <a:ea typeface="汉仪大宋简" panose="02010600000101010101" charset="-122"/>
                <a:cs typeface="微软雅黑" panose="020B0503020204020204" charset="-122"/>
                <a:sym typeface="+mn-ea"/>
              </a:rPr>
              <a:t>）</a:t>
            </a:r>
            <a:r>
              <a:rPr lang="en-US" altLang="zh-CN" sz="2800" dirty="0">
                <a:latin typeface="Times New Roman" panose="02020603050405020304" charset="0"/>
                <a:ea typeface="汉仪大宋简" panose="02010600000101010101" charset="-122"/>
                <a:sym typeface="+mn-ea"/>
              </a:rPr>
              <a:t>“</a:t>
            </a:r>
            <a:r>
              <a:rPr lang="zh-CN" altLang="en-US" sz="2800" dirty="0">
                <a:latin typeface="Times New Roman" panose="02020603050405020304" charset="0"/>
                <a:ea typeface="汉仪大宋简" panose="02010600000101010101" charset="-122"/>
                <a:sym typeface="+mn-ea"/>
              </a:rPr>
              <a:t>一战</a:t>
            </a:r>
            <a:r>
              <a:rPr lang="en-US" altLang="zh-CN" sz="2800" dirty="0">
                <a:latin typeface="Times New Roman" panose="02020603050405020304" charset="0"/>
                <a:ea typeface="汉仪大宋简" panose="02010600000101010101" charset="-122"/>
                <a:sym typeface="+mn-ea"/>
              </a:rPr>
              <a:t>”</a:t>
            </a:r>
            <a:r>
              <a:rPr lang="zh-CN" altLang="en-US" sz="2800" dirty="0">
                <a:latin typeface="Times New Roman" panose="02020603050405020304" charset="0"/>
                <a:ea typeface="汉仪大宋简" panose="02010600000101010101" charset="-122"/>
                <a:sym typeface="+mn-ea"/>
              </a:rPr>
              <a:t>后的资本主义之路</a:t>
            </a:r>
            <a:endParaRPr lang="zh-CN" altLang="en-US" sz="2800">
              <a:solidFill>
                <a:schemeClr val="tx1"/>
              </a:solidFill>
              <a:latin typeface="Times New Roman" panose="02020603050405020304" charset="0"/>
              <a:ea typeface="汉仪大宋简" panose="02010600000101010101" charset="-122"/>
              <a:cs typeface="微软雅黑" panose="020B0503020204020204" charset="-122"/>
            </a:endParaRPr>
          </a:p>
        </p:txBody>
      </p:sp>
      <p:pic>
        <p:nvPicPr>
          <p:cNvPr id="11" name="图片 10"/>
          <p:cNvPicPr>
            <a:picLocks noChangeAspect="1"/>
          </p:cNvPicPr>
          <p:nvPr/>
        </p:nvPicPr>
        <p:blipFill>
          <a:blip r:embed="rId4"/>
          <a:stretch>
            <a:fillRect/>
          </a:stretch>
        </p:blipFill>
        <p:spPr>
          <a:xfrm>
            <a:off x="7598410" y="2088515"/>
            <a:ext cx="4406900" cy="4458335"/>
          </a:xfrm>
          <a:prstGeom prst="rect">
            <a:avLst/>
          </a:prstGeom>
          <a:ln>
            <a:solidFill>
              <a:schemeClr val="accent1"/>
            </a:solidFill>
          </a:ln>
        </p:spPr>
      </p:pic>
      <p:sp>
        <p:nvSpPr>
          <p:cNvPr id="13" name="文本框 12"/>
          <p:cNvSpPr txBox="1"/>
          <p:nvPr/>
        </p:nvSpPr>
        <p:spPr>
          <a:xfrm>
            <a:off x="593090" y="5284470"/>
            <a:ext cx="6701155" cy="1252855"/>
          </a:xfrm>
          <a:prstGeom prst="rect">
            <a:avLst/>
          </a:prstGeom>
          <a:noFill/>
        </p:spPr>
        <p:txBody>
          <a:bodyPr wrap="square" rtlCol="0" anchor="t">
            <a:spAutoFit/>
          </a:bodyPr>
          <a:lstStyle/>
          <a:p>
            <a:pPr indent="0" algn="just">
              <a:lnSpc>
                <a:spcPct val="10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微软雅黑" panose="020B0503020204020204" charset="-122"/>
                <a:sym typeface="+mn-ea"/>
              </a:rPr>
              <a:t>③应对：资本主义国家经济遭受重创；美国通过罗斯福新政扭转危机；德国、意大利、日本走上法西斯道路，发动了第二次世界大战。</a:t>
            </a:r>
          </a:p>
        </p:txBody>
      </p:sp>
      <p:sp>
        <p:nvSpPr>
          <p:cNvPr id="14" name="文本框 13"/>
          <p:cNvSpPr txBox="1"/>
          <p:nvPr/>
        </p:nvSpPr>
        <p:spPr>
          <a:xfrm>
            <a:off x="593090" y="2556510"/>
            <a:ext cx="5983605" cy="252412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marL="342900" lvl="0" indent="-342900" algn="l">
              <a:lnSpc>
                <a:spcPct val="80000"/>
              </a:lnSpc>
              <a:buClrTx/>
              <a:buSzTx/>
              <a:buFont typeface="Arial" panose="020B0604020202020204" pitchFamily="34" charset="0"/>
              <a:buChar char="•"/>
            </a:pPr>
            <a:r>
              <a:rPr lang="zh-CN" altLang="en-US" sz="2400" b="1">
                <a:solidFill>
                  <a:srgbClr val="000000"/>
                </a:solidFill>
                <a:latin typeface="Times New Roman" panose="02020603050405020304" charset="0"/>
                <a:ea typeface="汉仪全唐诗简" panose="00020600040101010101" charset="-122"/>
                <a:cs typeface="微软雅黑" panose="020B0503020204020204" charset="-122"/>
                <a:sym typeface="+mn-ea"/>
              </a:rPr>
              <a:t>“作为一个国家，我们拒绝了任何彻底的革命计划。为了永远地纠正我们经济制度中的</a:t>
            </a:r>
            <a:r>
              <a:rPr lang="zh-CN" altLang="en-US" sz="2400" b="1">
                <a:solidFill>
                  <a:srgbClr val="C00000"/>
                </a:solidFill>
                <a:latin typeface="Times New Roman" panose="02020603050405020304" charset="0"/>
                <a:ea typeface="汉仪全唐诗简" panose="00020600040101010101" charset="-122"/>
                <a:cs typeface="微软雅黑" panose="020B0503020204020204" charset="-122"/>
                <a:sym typeface="+mn-ea"/>
              </a:rPr>
              <a:t>严重缺点</a:t>
            </a:r>
            <a:r>
              <a:rPr lang="zh-CN" altLang="en-US" sz="2400" b="1">
                <a:solidFill>
                  <a:srgbClr val="000000"/>
                </a:solidFill>
                <a:latin typeface="Times New Roman" panose="02020603050405020304" charset="0"/>
                <a:ea typeface="汉仪全唐诗简" panose="00020600040101010101" charset="-122"/>
                <a:cs typeface="微软雅黑" panose="020B0503020204020204" charset="-122"/>
                <a:sym typeface="+mn-ea"/>
              </a:rPr>
              <a:t>，我们靠的是旧民主秩序的</a:t>
            </a:r>
            <a:r>
              <a:rPr lang="zh-CN" altLang="en-US" sz="2400" b="1">
                <a:solidFill>
                  <a:srgbClr val="C00000"/>
                </a:solidFill>
                <a:latin typeface="Times New Roman" panose="02020603050405020304" charset="0"/>
                <a:ea typeface="汉仪全唐诗简" panose="00020600040101010101" charset="-122"/>
                <a:cs typeface="微软雅黑" panose="020B0503020204020204" charset="-122"/>
                <a:sym typeface="+mn-ea"/>
              </a:rPr>
              <a:t>新应用</a:t>
            </a:r>
            <a:r>
              <a:rPr lang="zh-CN" altLang="en-US" sz="2400" b="1">
                <a:solidFill>
                  <a:srgbClr val="000000"/>
                </a:solidFill>
                <a:latin typeface="Times New Roman" panose="02020603050405020304" charset="0"/>
                <a:ea typeface="汉仪全唐诗简" panose="00020600040101010101" charset="-122"/>
                <a:cs typeface="微软雅黑" panose="020B0503020204020204" charset="-122"/>
                <a:sym typeface="+mn-ea"/>
              </a:rPr>
              <a:t>。”——罗斯福</a:t>
            </a:r>
          </a:p>
          <a:p>
            <a:pPr marL="342900" lvl="0" indent="-342900" algn="l">
              <a:lnSpc>
                <a:spcPct val="80000"/>
              </a:lnSpc>
              <a:buClrTx/>
              <a:buSzTx/>
              <a:buFont typeface="Arial" panose="020B0604020202020204" pitchFamily="34" charset="0"/>
              <a:buChar char="•"/>
            </a:pPr>
            <a:endParaRPr lang="zh-CN" altLang="en-US" sz="2400" b="1">
              <a:solidFill>
                <a:srgbClr val="000000"/>
              </a:solidFill>
              <a:latin typeface="Times New Roman" panose="02020603050405020304" charset="0"/>
              <a:ea typeface="汉仪全唐诗简" panose="00020600040101010101" charset="-122"/>
              <a:cs typeface="微软雅黑" panose="020B0503020204020204" charset="-122"/>
              <a:sym typeface="+mn-ea"/>
            </a:endParaRPr>
          </a:p>
          <a:p>
            <a:pPr marL="342900" lvl="0" indent="-342900" algn="r">
              <a:lnSpc>
                <a:spcPct val="80000"/>
              </a:lnSpc>
              <a:buClrTx/>
              <a:buSzTx/>
              <a:buFont typeface="Arial" panose="020B0604020202020204" pitchFamily="34" charset="0"/>
              <a:buChar char="•"/>
            </a:pPr>
            <a:r>
              <a:rPr lang="zh-CN" altLang="en-US" sz="2400" b="1">
                <a:solidFill>
                  <a:srgbClr val="000000"/>
                </a:solidFill>
                <a:latin typeface="Times New Roman" panose="02020603050405020304" charset="0"/>
                <a:ea typeface="汉仪全唐诗简" panose="00020600040101010101" charset="-122"/>
                <a:cs typeface="微软雅黑" panose="020B0503020204020204" charset="-122"/>
                <a:sym typeface="+mn-ea"/>
              </a:rPr>
              <a:t>用</a:t>
            </a:r>
            <a:r>
              <a:rPr lang="zh-CN" altLang="en-US" sz="2400" b="1">
                <a:solidFill>
                  <a:srgbClr val="C00000"/>
                </a:solidFill>
                <a:latin typeface="Times New Roman" panose="02020603050405020304" charset="0"/>
                <a:ea typeface="汉仪全唐诗简" panose="00020600040101010101" charset="-122"/>
                <a:cs typeface="微软雅黑" panose="020B0503020204020204" charset="-122"/>
                <a:sym typeface="+mn-ea"/>
              </a:rPr>
              <a:t>德国的剑</a:t>
            </a:r>
            <a:r>
              <a:rPr lang="zh-CN" altLang="en-US" sz="2400" b="1">
                <a:solidFill>
                  <a:srgbClr val="000000"/>
                </a:solidFill>
                <a:latin typeface="Times New Roman" panose="02020603050405020304" charset="0"/>
                <a:ea typeface="汉仪全唐诗简" panose="00020600040101010101" charset="-122"/>
                <a:cs typeface="微软雅黑" panose="020B0503020204020204" charset="-122"/>
                <a:sym typeface="+mn-ea"/>
              </a:rPr>
              <a:t>为德国的犁取得土地，为德国人民取得每天的面包。——希特勒</a:t>
            </a:r>
            <a:endParaRPr kumimoji="0" lang="zh-CN" altLang="en-US" sz="2400" b="1" i="0" u="none" strike="noStrike" kern="1200" cap="none" spc="0" normalizeH="0" baseline="0">
              <a:solidFill>
                <a:srgbClr val="000000"/>
              </a:solidFill>
              <a:latin typeface="Times New Roman" panose="02020603050405020304" charset="0"/>
              <a:ea typeface="汉仪全唐诗简" panose="00020600040101010101" charset="-122"/>
              <a:cs typeface="微软雅黑" panose="020B0503020204020204" charset="-122"/>
              <a:sym typeface="+mn-ea"/>
            </a:endParaRPr>
          </a:p>
        </p:txBody>
      </p:sp>
      <p:sp>
        <p:nvSpPr>
          <p:cNvPr id="19" name="文本框 18"/>
          <p:cNvSpPr txBox="1"/>
          <p:nvPr/>
        </p:nvSpPr>
        <p:spPr>
          <a:xfrm>
            <a:off x="0" y="702945"/>
            <a:ext cx="12191365"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1</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：罗斯福和希特勒的讲话反映了怎样的经济变化？各国如何应对变化？</a:t>
            </a:r>
          </a:p>
        </p:txBody>
      </p:sp>
      <p:sp>
        <p:nvSpPr>
          <p:cNvPr id="20" name="圆角矩形标注 19"/>
          <p:cNvSpPr/>
          <p:nvPr/>
        </p:nvSpPr>
        <p:spPr>
          <a:xfrm>
            <a:off x="1346200" y="2709545"/>
            <a:ext cx="1507490" cy="455930"/>
          </a:xfrm>
          <a:prstGeom prst="wedgeRoundRectCallout">
            <a:avLst>
              <a:gd name="adj1" fmla="val 54718"/>
              <a:gd name="adj2" fmla="val 8858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400">
                <a:latin typeface="汉仪颜楷简" panose="00020600040101010101" charset="-122"/>
                <a:ea typeface="汉仪颜楷简" panose="00020600040101010101" charset="-122"/>
                <a:cs typeface="汉仪颜楷简" panose="00020600040101010101" charset="-122"/>
              </a:rPr>
              <a:t>自由放任</a:t>
            </a:r>
          </a:p>
        </p:txBody>
      </p:sp>
      <p:sp>
        <p:nvSpPr>
          <p:cNvPr id="3" name="圆角矩形标注 2"/>
          <p:cNvSpPr/>
          <p:nvPr/>
        </p:nvSpPr>
        <p:spPr>
          <a:xfrm>
            <a:off x="3422650" y="3590925"/>
            <a:ext cx="3641725" cy="455930"/>
          </a:xfrm>
          <a:prstGeom prst="wedgeRoundRectCallout">
            <a:avLst>
              <a:gd name="adj1" fmla="val -69272"/>
              <a:gd name="adj2" fmla="val -5988"/>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400">
                <a:latin typeface="汉仪颜楷简" panose="00020600040101010101" charset="-122"/>
                <a:ea typeface="汉仪颜楷简" panose="00020600040101010101" charset="-122"/>
                <a:cs typeface="汉仪颜楷简" panose="00020600040101010101" charset="-122"/>
              </a:rPr>
              <a:t>特点：国家干预经济</a:t>
            </a:r>
          </a:p>
        </p:txBody>
      </p:sp>
      <p:sp>
        <p:nvSpPr>
          <p:cNvPr id="6" name="圆角矩形标注 5"/>
          <p:cNvSpPr/>
          <p:nvPr/>
        </p:nvSpPr>
        <p:spPr>
          <a:xfrm>
            <a:off x="4625975" y="2556510"/>
            <a:ext cx="3726815" cy="455930"/>
          </a:xfrm>
          <a:prstGeom prst="wedgeRoundRectCallout">
            <a:avLst>
              <a:gd name="adj1" fmla="val -14857"/>
              <a:gd name="adj2" fmla="val 116852"/>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400">
                <a:latin typeface="汉仪颜楷简" panose="00020600040101010101" charset="-122"/>
                <a:ea typeface="汉仪颜楷简" panose="00020600040101010101" charset="-122"/>
                <a:cs typeface="汉仪颜楷简" panose="00020600040101010101" charset="-122"/>
              </a:rPr>
              <a:t>目的：维护资本主义制度</a:t>
            </a:r>
          </a:p>
        </p:txBody>
      </p:sp>
      <p:sp>
        <p:nvSpPr>
          <p:cNvPr id="7" name="圆角矩形标注 6"/>
          <p:cNvSpPr/>
          <p:nvPr/>
        </p:nvSpPr>
        <p:spPr>
          <a:xfrm>
            <a:off x="1257935" y="4650105"/>
            <a:ext cx="2164715" cy="455930"/>
          </a:xfrm>
          <a:prstGeom prst="wedgeRoundRectCallout">
            <a:avLst>
              <a:gd name="adj1" fmla="val 10398"/>
              <a:gd name="adj2" fmla="val -9582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400">
                <a:latin typeface="汉仪颜楷简" panose="00020600040101010101" charset="-122"/>
                <a:ea typeface="汉仪颜楷简" panose="00020600040101010101" charset="-122"/>
                <a:cs typeface="汉仪颜楷简" panose="00020600040101010101" charset="-122"/>
              </a:rPr>
              <a:t>武力对外扩张</a:t>
            </a:r>
          </a:p>
        </p:txBody>
      </p:sp>
      <p:sp>
        <p:nvSpPr>
          <p:cNvPr id="8" name="文本框 7"/>
          <p:cNvSpPr txBox="1"/>
          <p:nvPr/>
        </p:nvSpPr>
        <p:spPr>
          <a:xfrm>
            <a:off x="593090" y="1947545"/>
            <a:ext cx="7679690" cy="553085"/>
          </a:xfrm>
          <a:prstGeom prst="rect">
            <a:avLst/>
          </a:prstGeom>
          <a:noFill/>
        </p:spPr>
        <p:txBody>
          <a:bodyPr wrap="square" rtlCol="0" anchor="t">
            <a:spAutoFit/>
          </a:bodyPr>
          <a:lstStyle/>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微软雅黑" panose="020B0503020204020204" charset="-122"/>
                <a:sym typeface="+mn-ea"/>
              </a:rPr>
              <a:t>②结果：资本主义世界出现空前严重的经济危机。</a:t>
            </a:r>
          </a:p>
        </p:txBody>
      </p:sp>
      <p:sp>
        <p:nvSpPr>
          <p:cNvPr id="10" name="文本框 9"/>
          <p:cNvSpPr txBox="1"/>
          <p:nvPr/>
        </p:nvSpPr>
        <p:spPr>
          <a:xfrm>
            <a:off x="517525" y="31115"/>
            <a:ext cx="6155690" cy="583565"/>
          </a:xfrm>
          <a:prstGeom prst="rect">
            <a:avLst/>
          </a:prstGeom>
          <a:noFill/>
        </p:spPr>
        <p:txBody>
          <a:bodyPr wrap="square" rtlCol="0">
            <a:spAutoFit/>
          </a:bodyPr>
          <a:lstStyle/>
          <a:p>
            <a:pPr lvl="0" algn="l">
              <a:buClrTx/>
              <a:buSzTx/>
              <a:buFontTx/>
            </a:pPr>
            <a:r>
              <a:rPr lang="zh-CN" altLang="en-US" sz="3200" dirty="0">
                <a:latin typeface="Times New Roman" panose="02020603050405020304" charset="0"/>
                <a:ea typeface="汉仪大宋简" panose="02010600000101010101" charset="-122"/>
                <a:sym typeface="+mn-ea"/>
              </a:rPr>
              <a:t>2.资本</a:t>
            </a:r>
            <a:r>
              <a:rPr lang="zh-CN" sz="3200">
                <a:latin typeface="Times New Roman" panose="02020603050405020304" charset="0"/>
                <a:ea typeface="汉仪大宋简" panose="02010600000101010101" charset="-122"/>
                <a:cs typeface="微软雅黑" panose="020B0503020204020204" charset="-122"/>
                <a:sym typeface="+mn-ea"/>
              </a:rPr>
              <a:t>主义世界的经济发展</a:t>
            </a:r>
            <a:endParaRPr lang="zh-CN" altLang="en-US" sz="3200" dirty="0">
              <a:solidFill>
                <a:schemeClr val="tx1"/>
              </a:solidFill>
              <a:latin typeface="Times New Roman" panose="02020603050405020304" charset="0"/>
              <a:ea typeface="汉仪大宋简" panose="02010600000101010101" charset="-122"/>
              <a:cs typeface="微软雅黑" panose="020B050302020402020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0" grpId="0" bldLvl="0" animBg="1"/>
      <p:bldP spid="3" grpId="0" bldLvl="0" animBg="1"/>
      <p:bldP spid="6" grpId="0" bldLvl="0" animBg="1"/>
      <p:bldP spid="7" grpId="0" bldLvl="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5"/>
          <a:stretch>
            <a:fillRect/>
          </a:stretch>
        </p:blipFill>
        <p:spPr>
          <a:xfrm>
            <a:off x="0" y="502920"/>
            <a:ext cx="12108180" cy="6249670"/>
          </a:xfrm>
          <a:prstGeom prst="rect">
            <a:avLst/>
          </a:prstGeom>
        </p:spPr>
      </p:pic>
      <p:sp>
        <p:nvSpPr>
          <p:cNvPr id="6" name="文本框 5"/>
          <p:cNvSpPr txBox="1"/>
          <p:nvPr>
            <p:custDataLst>
              <p:tags r:id="rId2"/>
            </p:custDataLst>
          </p:nvPr>
        </p:nvSpPr>
        <p:spPr>
          <a:xfrm>
            <a:off x="635" y="287655"/>
            <a:ext cx="12191365"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2</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：结合教材和下列数据，概括</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20</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世纪初期</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 </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的</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经济危机</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有何具体表现？</a:t>
            </a:r>
          </a:p>
        </p:txBody>
      </p:sp>
      <p:sp>
        <p:nvSpPr>
          <p:cNvPr id="7" name="文本框 6"/>
          <p:cNvSpPr txBox="1"/>
          <p:nvPr>
            <p:custDataLst>
              <p:tags r:id="rId3"/>
            </p:custDataLst>
          </p:nvPr>
        </p:nvSpPr>
        <p:spPr>
          <a:xfrm>
            <a:off x="1032510" y="2287905"/>
            <a:ext cx="10300335" cy="108140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lvl="0" algn="just">
              <a:lnSpc>
                <a:spcPct val="115000"/>
              </a:lnSpc>
              <a:spcBef>
                <a:spcPts val="0"/>
              </a:spcBef>
              <a:spcAft>
                <a:spcPts val="0"/>
              </a:spcAft>
              <a:buClrTx/>
              <a:buSzTx/>
              <a:buFontTx/>
            </a:pPr>
            <a:r>
              <a:rPr lang="zh-CN" altLang="en-US" sz="2800">
                <a:solidFill>
                  <a:srgbClr val="000000"/>
                </a:solidFill>
                <a:latin typeface="方正大标宋简体" panose="02000000000000000000" charset="-122"/>
                <a:ea typeface="方正大标宋简体" panose="02000000000000000000" charset="-122"/>
                <a:cs typeface="微软雅黑" panose="020B0503020204020204" charset="-122"/>
                <a:sym typeface="+mn-ea"/>
              </a:rPr>
              <a:t>④表现：银行倒闭、企业破产、市场萧条、生产锐减，失业人数激增，人民生活水平大幅下降，社会矛盾尖锐。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30175" y="1106805"/>
            <a:ext cx="8148955" cy="5664835"/>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35" y="589280"/>
            <a:ext cx="12191365"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3</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：结合第六课和下表，分析二战后西方国家的经济发展的原因及其成果。</a:t>
            </a:r>
            <a:endPar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endParaRPr>
          </a:p>
        </p:txBody>
      </p:sp>
      <p:sp>
        <p:nvSpPr>
          <p:cNvPr id="3" name="文本框 2"/>
          <p:cNvSpPr txBox="1"/>
          <p:nvPr/>
        </p:nvSpPr>
        <p:spPr>
          <a:xfrm>
            <a:off x="6525260" y="1650365"/>
            <a:ext cx="5120005" cy="1014095"/>
          </a:xfrm>
          <a:prstGeom prst="rect">
            <a:avLst/>
          </a:prstGeom>
        </p:spPr>
        <p:style>
          <a:lnRef idx="2">
            <a:schemeClr val="dk1"/>
          </a:lnRef>
          <a:fillRef idx="1">
            <a:schemeClr val="lt1"/>
          </a:fillRef>
          <a:effectRef idx="0">
            <a:schemeClr val="dk1"/>
          </a:effectRef>
          <a:fontRef idx="minor">
            <a:schemeClr val="dk1"/>
          </a:fontRef>
        </p:style>
        <p:txBody>
          <a:bodyPr wrap="square" rtlCol="0" anchor="t">
            <a:noAutofit/>
          </a:bodyPr>
          <a:lstStyle/>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微软雅黑" panose="020B0503020204020204" charset="-122"/>
                <a:sym typeface="+mn-ea"/>
              </a:rPr>
              <a:t>②经济政策的影响：</a:t>
            </a:r>
            <a:r>
              <a:rPr lang="zh-CN" altLang="en-US" sz="2400">
                <a:solidFill>
                  <a:srgbClr val="FF0000"/>
                </a:solidFill>
                <a:latin typeface="方正大标宋简体" panose="02000000000000000000" charset="-122"/>
                <a:ea typeface="方正大标宋简体" panose="02000000000000000000" charset="-122"/>
                <a:cs typeface="微软雅黑" panose="020B0503020204020204" charset="-122"/>
                <a:sym typeface="+mn-ea"/>
              </a:rPr>
              <a:t>政府宏观调控与市场调节相结合是主要手段。</a:t>
            </a:r>
          </a:p>
        </p:txBody>
      </p:sp>
      <p:sp>
        <p:nvSpPr>
          <p:cNvPr id="4" name="文本框 3"/>
          <p:cNvSpPr txBox="1"/>
          <p:nvPr/>
        </p:nvSpPr>
        <p:spPr>
          <a:xfrm>
            <a:off x="9173845" y="2800350"/>
            <a:ext cx="2912745" cy="1706245"/>
          </a:xfrm>
          <a:prstGeom prst="wedgeRoundRectCallout">
            <a:avLst>
              <a:gd name="adj1" fmla="val -61925"/>
              <a:gd name="adj2" fmla="val -55173"/>
              <a:gd name="adj3" fmla="val 16667"/>
            </a:avLst>
          </a:prstGeom>
        </p:spPr>
        <p:style>
          <a:lnRef idx="2">
            <a:schemeClr val="dk1">
              <a:shade val="50000"/>
            </a:schemeClr>
          </a:lnRef>
          <a:fillRef idx="1">
            <a:schemeClr val="dk1"/>
          </a:fillRef>
          <a:effectRef idx="0">
            <a:schemeClr val="dk1"/>
          </a:effectRef>
          <a:fontRef idx="minor">
            <a:schemeClr val="lt1"/>
          </a:fontRef>
        </p:style>
        <p:txBody>
          <a:bodyPr wrap="square" rtlCol="0" anchor="t">
            <a:noAutofit/>
          </a:bodyPr>
          <a:lstStyle/>
          <a:p>
            <a:pPr indent="0" algn="just">
              <a:lnSpc>
                <a:spcPct val="105000"/>
              </a:lnSpc>
              <a:spcBef>
                <a:spcPts val="0"/>
              </a:spcBef>
              <a:spcAft>
                <a:spcPts val="0"/>
              </a:spcAft>
            </a:pPr>
            <a:r>
              <a:rPr lang="zh-CN" altLang="en-US" sz="2400">
                <a:solidFill>
                  <a:schemeClr val="bg1"/>
                </a:solidFill>
                <a:latin typeface="汉仪颜楷简" panose="00020600040101010101" charset="-122"/>
                <a:ea typeface="汉仪颜楷简" panose="00020600040101010101" charset="-122"/>
                <a:cs typeface="微软雅黑" panose="020B0503020204020204" charset="-122"/>
                <a:sym typeface="+mn-ea"/>
              </a:rPr>
              <a:t>措施：经济计划、财政政策、货币政策、收入政策以及福利政策等</a:t>
            </a:r>
          </a:p>
        </p:txBody>
      </p:sp>
      <p:sp>
        <p:nvSpPr>
          <p:cNvPr id="5" name="文本框 4"/>
          <p:cNvSpPr txBox="1"/>
          <p:nvPr/>
        </p:nvSpPr>
        <p:spPr>
          <a:xfrm>
            <a:off x="286385" y="1649730"/>
            <a:ext cx="5253990" cy="1014730"/>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lstStyle/>
          <a:p>
            <a:pPr lvl="0" algn="just">
              <a:lnSpc>
                <a:spcPct val="125000"/>
              </a:lnSpc>
              <a:spcBef>
                <a:spcPts val="0"/>
              </a:spcBef>
              <a:spcAft>
                <a:spcPts val="0"/>
              </a:spcAft>
              <a:buClrTx/>
              <a:buSzTx/>
              <a:buFontTx/>
            </a:pPr>
            <a:r>
              <a:rPr lang="zh-CN" altLang="en-US" sz="2400">
                <a:solidFill>
                  <a:srgbClr val="000000"/>
                </a:solidFill>
                <a:latin typeface="方正大标宋简体" panose="02000000000000000000" charset="-122"/>
                <a:ea typeface="方正大标宋简体" panose="02000000000000000000" charset="-122"/>
                <a:cs typeface="微软雅黑" panose="020B0503020204020204" charset="-122"/>
                <a:sym typeface="+mn-ea"/>
              </a:rPr>
              <a:t>①科技革命的推动：</a:t>
            </a:r>
            <a:r>
              <a:rPr lang="zh-CN" altLang="en-US" sz="2400">
                <a:solidFill>
                  <a:srgbClr val="FF0000"/>
                </a:solidFill>
                <a:latin typeface="方正大标宋简体" panose="02000000000000000000" charset="-122"/>
                <a:ea typeface="方正大标宋简体" panose="02000000000000000000" charset="-122"/>
                <a:cs typeface="微软雅黑" panose="020B0503020204020204" charset="-122"/>
                <a:sym typeface="+mn-ea"/>
              </a:rPr>
              <a:t>现代科技的进步促进新兴产业发展与传统产业升级。</a:t>
            </a:r>
          </a:p>
        </p:txBody>
      </p:sp>
      <p:sp>
        <p:nvSpPr>
          <p:cNvPr id="20" name="文本框 19"/>
          <p:cNvSpPr txBox="1"/>
          <p:nvPr/>
        </p:nvSpPr>
        <p:spPr>
          <a:xfrm>
            <a:off x="0" y="3223895"/>
            <a:ext cx="9173845" cy="629920"/>
          </a:xfrm>
          <a:prstGeom prst="rect">
            <a:avLst/>
          </a:prstGeom>
          <a:solidFill>
            <a:srgbClr val="C00000"/>
          </a:solidFill>
        </p:spPr>
        <p:style>
          <a:lnRef idx="2">
            <a:schemeClr val="accent6"/>
          </a:lnRef>
          <a:fillRef idx="1">
            <a:schemeClr val="lt1"/>
          </a:fillRef>
          <a:effectRef idx="0">
            <a:schemeClr val="accent6"/>
          </a:effectRef>
          <a:fontRef idx="minor">
            <a:schemeClr val="dk1"/>
          </a:fontRef>
        </p:style>
        <p:txBody>
          <a:bodyPr wrap="square" rtlCol="0" anchor="t">
            <a:spAutoFit/>
          </a:bodyPr>
          <a:lstStyle/>
          <a:p>
            <a:pPr indent="0" algn="just">
              <a:lnSpc>
                <a:spcPct val="125000"/>
              </a:lnSpc>
              <a:spcBef>
                <a:spcPts val="0"/>
              </a:spcBef>
              <a:spcAft>
                <a:spcPts val="0"/>
              </a:spcAft>
            </a:pPr>
            <a:r>
              <a:rPr lang="zh-CN" altLang="en-US" sz="2800">
                <a:solidFill>
                  <a:schemeClr val="bg1"/>
                </a:solidFill>
                <a:latin typeface="方正大标宋简体" panose="02000000000000000000" charset="-122"/>
                <a:ea typeface="方正大标宋简体" panose="02000000000000000000" charset="-122"/>
                <a:cs typeface="微软雅黑" panose="020B0503020204020204" charset="-122"/>
                <a:sym typeface="+mn-ea"/>
              </a:rPr>
              <a:t>成果：实现经济快速增长；极大提高了各部门的生产效率。</a:t>
            </a:r>
          </a:p>
        </p:txBody>
      </p:sp>
      <p:sp>
        <p:nvSpPr>
          <p:cNvPr id="7" name="文本框 6"/>
          <p:cNvSpPr txBox="1"/>
          <p:nvPr/>
        </p:nvSpPr>
        <p:spPr>
          <a:xfrm>
            <a:off x="8496300" y="4506595"/>
            <a:ext cx="3416935" cy="2084070"/>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lstStyle/>
          <a:p>
            <a:pPr lvl="0" algn="l">
              <a:lnSpc>
                <a:spcPct val="90000"/>
              </a:lnSpc>
              <a:buClrTx/>
              <a:buSzTx/>
              <a:buFontTx/>
            </a:pPr>
            <a:r>
              <a:rPr lang="zh-CN" altLang="en-US" sz="2400" b="1">
                <a:solidFill>
                  <a:srgbClr val="000000"/>
                </a:solidFill>
                <a:latin typeface="Times New Roman" panose="02020603050405020304" charset="0"/>
                <a:ea typeface="汉仪全唐诗简" panose="00020600040101010101" charset="-122"/>
                <a:cs typeface="微软雅黑" panose="020B0503020204020204" charset="-122"/>
                <a:sym typeface="Arial" panose="020B0604020202020204"/>
              </a:rPr>
              <a:t>社会有一个梯子和一张</a:t>
            </a:r>
            <a:r>
              <a:rPr lang="zh-CN" altLang="en-US" sz="2400" b="1">
                <a:solidFill>
                  <a:srgbClr val="C00000"/>
                </a:solidFill>
                <a:latin typeface="Times New Roman" panose="02020603050405020304" charset="0"/>
                <a:ea typeface="汉仪全唐诗简" panose="00020600040101010101" charset="-122"/>
                <a:cs typeface="微软雅黑" panose="020B0503020204020204" charset="-122"/>
                <a:sym typeface="Arial" panose="020B0604020202020204"/>
              </a:rPr>
              <a:t>安全网</a:t>
            </a:r>
            <a:r>
              <a:rPr lang="zh-CN" altLang="en-US" sz="2400" b="1">
                <a:solidFill>
                  <a:srgbClr val="000000"/>
                </a:solidFill>
                <a:latin typeface="Times New Roman" panose="02020603050405020304" charset="0"/>
                <a:ea typeface="汉仪全唐诗简" panose="00020600040101010101" charset="-122"/>
                <a:cs typeface="微软雅黑" panose="020B0503020204020204" charset="-122"/>
                <a:sym typeface="Arial" panose="020B0604020202020204"/>
              </a:rPr>
              <a:t>，梯子用来供人们自己努力改善生活，安全网则用来防止人们跌入深渊。 </a:t>
            </a:r>
          </a:p>
          <a:p>
            <a:pPr lvl="0" algn="l">
              <a:lnSpc>
                <a:spcPct val="90000"/>
              </a:lnSpc>
              <a:buClrTx/>
              <a:buSzTx/>
              <a:buFontTx/>
            </a:pPr>
            <a:r>
              <a:rPr lang="zh-CN" altLang="en-US" sz="2400" b="1">
                <a:solidFill>
                  <a:srgbClr val="000000"/>
                </a:solidFill>
                <a:latin typeface="Times New Roman" panose="02020603050405020304" charset="0"/>
                <a:ea typeface="汉仪全唐诗简" panose="00020600040101010101" charset="-122"/>
                <a:cs typeface="微软雅黑" panose="020B0503020204020204" charset="-122"/>
                <a:sym typeface="Arial" panose="020B0604020202020204"/>
              </a:rPr>
              <a:t>——英国首相撒切尔</a:t>
            </a:r>
          </a:p>
        </p:txBody>
      </p:sp>
      <p:sp>
        <p:nvSpPr>
          <p:cNvPr id="8" name="文本框 7"/>
          <p:cNvSpPr txBox="1"/>
          <p:nvPr>
            <p:custDataLst>
              <p:tags r:id="rId1"/>
            </p:custDataLst>
          </p:nvPr>
        </p:nvSpPr>
        <p:spPr>
          <a:xfrm>
            <a:off x="6261100" y="67310"/>
            <a:ext cx="5744210" cy="521970"/>
          </a:xfrm>
          <a:prstGeom prst="rect">
            <a:avLst/>
          </a:prstGeom>
          <a:noFill/>
        </p:spPr>
        <p:txBody>
          <a:bodyPr wrap="square" rtlCol="0">
            <a:spAutoFit/>
          </a:bodyPr>
          <a:lstStyle/>
          <a:p>
            <a:pPr algn="r"/>
            <a:r>
              <a:rPr lang="zh-CN" altLang="en-US" sz="2800">
                <a:latin typeface="Times New Roman" panose="02020603050405020304" charset="0"/>
                <a:ea typeface="汉仪大宋简" panose="02010600000101010101" charset="-122"/>
                <a:cs typeface="微软雅黑" panose="020B0503020204020204" charset="-122"/>
                <a:sym typeface="+mn-ea"/>
              </a:rPr>
              <a:t>（</a:t>
            </a:r>
            <a:r>
              <a:rPr lang="en-US" altLang="zh-CN" sz="2800">
                <a:latin typeface="Times New Roman" panose="02020603050405020304" charset="0"/>
                <a:ea typeface="汉仪大宋简" panose="02010600000101010101" charset="-122"/>
                <a:cs typeface="微软雅黑" panose="020B0503020204020204" charset="-122"/>
                <a:sym typeface="+mn-ea"/>
              </a:rPr>
              <a:t>2</a:t>
            </a:r>
            <a:r>
              <a:rPr lang="zh-CN" altLang="en-US" sz="2800">
                <a:latin typeface="Times New Roman" panose="02020603050405020304" charset="0"/>
                <a:ea typeface="汉仪大宋简" panose="02010600000101010101" charset="-122"/>
                <a:cs typeface="微软雅黑" panose="020B0503020204020204" charset="-122"/>
                <a:sym typeface="+mn-ea"/>
              </a:rPr>
              <a:t>）</a:t>
            </a:r>
            <a:r>
              <a:rPr lang="en-US" altLang="zh-CN" sz="2800" dirty="0">
                <a:latin typeface="Times New Roman" panose="02020603050405020304" charset="0"/>
                <a:ea typeface="汉仪大宋简" panose="02010600000101010101" charset="-122"/>
                <a:sym typeface="+mn-ea"/>
              </a:rPr>
              <a:t>“</a:t>
            </a:r>
            <a:r>
              <a:rPr lang="zh-CN" altLang="en-US" sz="2800" dirty="0">
                <a:latin typeface="Times New Roman" panose="02020603050405020304" charset="0"/>
                <a:ea typeface="汉仪大宋简" panose="02010600000101010101" charset="-122"/>
                <a:sym typeface="+mn-ea"/>
              </a:rPr>
              <a:t>二战</a:t>
            </a:r>
            <a:r>
              <a:rPr lang="en-US" altLang="zh-CN" sz="2800" dirty="0">
                <a:latin typeface="Times New Roman" panose="02020603050405020304" charset="0"/>
                <a:ea typeface="汉仪大宋简" panose="02010600000101010101" charset="-122"/>
                <a:sym typeface="+mn-ea"/>
              </a:rPr>
              <a:t>”</a:t>
            </a:r>
            <a:r>
              <a:rPr lang="zh-CN" altLang="en-US" sz="2800" dirty="0">
                <a:latin typeface="Times New Roman" panose="02020603050405020304" charset="0"/>
                <a:ea typeface="汉仪大宋简" panose="02010600000101010101" charset="-122"/>
                <a:sym typeface="+mn-ea"/>
              </a:rPr>
              <a:t>后的资本主义之路</a:t>
            </a:r>
            <a:endParaRPr lang="zh-CN" altLang="en-US" sz="2800">
              <a:solidFill>
                <a:schemeClr val="tx1"/>
              </a:solidFill>
              <a:latin typeface="Times New Roman" panose="02020603050405020304" charset="0"/>
              <a:ea typeface="汉仪大宋简" panose="02010600000101010101"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文本框 17"/>
          <p:cNvSpPr txBox="1"/>
          <p:nvPr>
            <p:custDataLst>
              <p:tags r:id="rId2"/>
            </p:custDataLst>
          </p:nvPr>
        </p:nvSpPr>
        <p:spPr>
          <a:xfrm>
            <a:off x="349885" y="4117975"/>
            <a:ext cx="7599045" cy="2375535"/>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t" anchorCtr="0" forceAA="0" compatLnSpc="1">
            <a:noAutofit/>
          </a:bodyPr>
          <a:lstStyle/>
          <a:p>
            <a:pPr lvl="0" algn="just">
              <a:lnSpc>
                <a:spcPct val="125000"/>
              </a:lnSpc>
              <a:spcBef>
                <a:spcPts val="0"/>
              </a:spcBef>
              <a:spcAft>
                <a:spcPts val="0"/>
              </a:spcAft>
              <a:buClrTx/>
              <a:buSzTx/>
              <a:buFontTx/>
            </a:pPr>
            <a:r>
              <a:rPr lang="zh-CN" altLang="en-US" sz="2800">
                <a:solidFill>
                  <a:schemeClr val="tx1"/>
                </a:solidFill>
                <a:latin typeface="方正大标宋简体" panose="02000000000000000000" charset="-122"/>
                <a:ea typeface="方正大标宋简体" panose="02000000000000000000" charset="-122"/>
                <a:cs typeface="微软雅黑" panose="020B0503020204020204" charset="-122"/>
                <a:sym typeface="+mn-ea"/>
              </a:rPr>
              <a:t>局限：经济变化</a:t>
            </a:r>
            <a:r>
              <a:rPr lang="zh-CN" altLang="en-US" sz="2800">
                <a:solidFill>
                  <a:srgbClr val="FF0000"/>
                </a:solidFill>
                <a:latin typeface="方正大标宋简体" panose="02000000000000000000" charset="-122"/>
                <a:ea typeface="方正大标宋简体" panose="02000000000000000000" charset="-122"/>
                <a:cs typeface="微软雅黑" panose="020B0503020204020204" charset="-122"/>
                <a:sym typeface="+mn-ea"/>
              </a:rPr>
              <a:t>并没有解决资本主义生产社会化与生产资料私人占有之间的固有矛盾</a:t>
            </a:r>
            <a:r>
              <a:rPr lang="zh-CN" altLang="en-US" sz="2800">
                <a:solidFill>
                  <a:schemeClr val="tx1"/>
                </a:solidFill>
                <a:latin typeface="方正大标宋简体" panose="02000000000000000000" charset="-122"/>
                <a:ea typeface="方正大标宋简体" panose="02000000000000000000" charset="-122"/>
                <a:cs typeface="微软雅黑" panose="020B0503020204020204" charset="-122"/>
                <a:sym typeface="+mn-ea"/>
              </a:rPr>
              <a:t>。随着全球化的发展，世界范围内</a:t>
            </a:r>
            <a:r>
              <a:rPr lang="zh-CN" altLang="en-US" sz="2800">
                <a:solidFill>
                  <a:srgbClr val="FF0000"/>
                </a:solidFill>
                <a:latin typeface="方正大标宋简体" panose="02000000000000000000" charset="-122"/>
                <a:ea typeface="方正大标宋简体" panose="02000000000000000000" charset="-122"/>
                <a:cs typeface="微软雅黑" panose="020B0503020204020204" charset="-122"/>
                <a:sym typeface="+mn-ea"/>
              </a:rPr>
              <a:t>贫富分化加剧</a:t>
            </a:r>
            <a:r>
              <a:rPr lang="zh-CN" altLang="en-US" sz="2800">
                <a:solidFill>
                  <a:schemeClr val="tx1"/>
                </a:solidFill>
                <a:latin typeface="方正大标宋简体" panose="02000000000000000000" charset="-122"/>
                <a:ea typeface="方正大标宋简体" panose="02000000000000000000" charset="-122"/>
                <a:cs typeface="微软雅黑" panose="020B0503020204020204" charset="-122"/>
                <a:sym typeface="+mn-ea"/>
              </a:rPr>
              <a:t>，</a:t>
            </a:r>
            <a:r>
              <a:rPr lang="zh-CN" altLang="en-US" sz="2800">
                <a:solidFill>
                  <a:srgbClr val="FF0000"/>
                </a:solidFill>
                <a:latin typeface="方正大标宋简体" panose="02000000000000000000" charset="-122"/>
                <a:ea typeface="方正大标宋简体" panose="02000000000000000000" charset="-122"/>
                <a:cs typeface="微软雅黑" panose="020B0503020204020204" charset="-122"/>
                <a:sym typeface="+mn-ea"/>
              </a:rPr>
              <a:t>经济危机时有发生，波及范围更大</a:t>
            </a:r>
            <a:r>
              <a:rPr lang="zh-CN" altLang="en-US" sz="2800">
                <a:solidFill>
                  <a:schemeClr val="tx1"/>
                </a:solidFill>
                <a:latin typeface="方正大标宋简体" panose="02000000000000000000" charset="-122"/>
                <a:ea typeface="方正大标宋简体" panose="02000000000000000000" charset="-122"/>
                <a:cs typeface="微软雅黑" panose="020B0503020204020204" charset="-122"/>
                <a:sym typeface="+mn-ea"/>
              </a:rPr>
              <a:t>。</a:t>
            </a:r>
          </a:p>
        </p:txBody>
      </p:sp>
      <p:sp>
        <p:nvSpPr>
          <p:cNvPr id="6" name="文本框 5"/>
          <p:cNvSpPr txBox="1"/>
          <p:nvPr>
            <p:custDataLst>
              <p:tags r:id="rId3"/>
            </p:custDataLst>
          </p:nvPr>
        </p:nvSpPr>
        <p:spPr>
          <a:xfrm>
            <a:off x="6261100" y="67310"/>
            <a:ext cx="5744210" cy="521970"/>
          </a:xfrm>
          <a:prstGeom prst="rect">
            <a:avLst/>
          </a:prstGeom>
          <a:noFill/>
        </p:spPr>
        <p:txBody>
          <a:bodyPr wrap="square" rtlCol="0">
            <a:spAutoFit/>
          </a:bodyPr>
          <a:lstStyle/>
          <a:p>
            <a:pPr algn="r"/>
            <a:r>
              <a:rPr lang="zh-CN" altLang="en-US" sz="2800">
                <a:latin typeface="Times New Roman" panose="02020603050405020304" charset="0"/>
                <a:ea typeface="汉仪大宋简" panose="02010600000101010101" charset="-122"/>
                <a:cs typeface="微软雅黑" panose="020B0503020204020204" charset="-122"/>
                <a:sym typeface="+mn-ea"/>
              </a:rPr>
              <a:t>（</a:t>
            </a:r>
            <a:r>
              <a:rPr lang="en-US" altLang="zh-CN" sz="2800">
                <a:latin typeface="Times New Roman" panose="02020603050405020304" charset="0"/>
                <a:ea typeface="汉仪大宋简" panose="02010600000101010101" charset="-122"/>
                <a:cs typeface="微软雅黑" panose="020B0503020204020204" charset="-122"/>
                <a:sym typeface="+mn-ea"/>
              </a:rPr>
              <a:t>2</a:t>
            </a:r>
            <a:r>
              <a:rPr lang="zh-CN" altLang="en-US" sz="2800">
                <a:latin typeface="Times New Roman" panose="02020603050405020304" charset="0"/>
                <a:ea typeface="汉仪大宋简" panose="02010600000101010101" charset="-122"/>
                <a:cs typeface="微软雅黑" panose="020B0503020204020204" charset="-122"/>
                <a:sym typeface="+mn-ea"/>
              </a:rPr>
              <a:t>）</a:t>
            </a:r>
            <a:r>
              <a:rPr lang="en-US" altLang="zh-CN" sz="2800" dirty="0">
                <a:latin typeface="Times New Roman" panose="02020603050405020304" charset="0"/>
                <a:ea typeface="汉仪大宋简" panose="02010600000101010101" charset="-122"/>
                <a:sym typeface="+mn-ea"/>
              </a:rPr>
              <a:t>“</a:t>
            </a:r>
            <a:r>
              <a:rPr lang="zh-CN" altLang="en-US" sz="2800" dirty="0">
                <a:latin typeface="Times New Roman" panose="02020603050405020304" charset="0"/>
                <a:ea typeface="汉仪大宋简" panose="02010600000101010101" charset="-122"/>
                <a:sym typeface="+mn-ea"/>
              </a:rPr>
              <a:t>二战</a:t>
            </a:r>
            <a:r>
              <a:rPr lang="en-US" altLang="zh-CN" sz="2800" dirty="0">
                <a:latin typeface="Times New Roman" panose="02020603050405020304" charset="0"/>
                <a:ea typeface="汉仪大宋简" panose="02010600000101010101" charset="-122"/>
                <a:sym typeface="+mn-ea"/>
              </a:rPr>
              <a:t>”</a:t>
            </a:r>
            <a:r>
              <a:rPr lang="zh-CN" altLang="en-US" sz="2800" dirty="0">
                <a:latin typeface="Times New Roman" panose="02020603050405020304" charset="0"/>
                <a:ea typeface="汉仪大宋简" panose="02010600000101010101" charset="-122"/>
                <a:sym typeface="+mn-ea"/>
              </a:rPr>
              <a:t>后的资本主义之路</a:t>
            </a:r>
            <a:endParaRPr lang="zh-CN" altLang="en-US" sz="2800">
              <a:solidFill>
                <a:schemeClr val="tx1"/>
              </a:solidFill>
              <a:latin typeface="Times New Roman" panose="02020603050405020304" charset="0"/>
              <a:ea typeface="汉仪大宋简" panose="02010600000101010101" charset="-122"/>
              <a:cs typeface="微软雅黑" panose="020B0503020204020204" charset="-122"/>
            </a:endParaRPr>
          </a:p>
        </p:txBody>
      </p:sp>
      <p:sp>
        <p:nvSpPr>
          <p:cNvPr id="19" name="文本框 18"/>
          <p:cNvSpPr txBox="1"/>
          <p:nvPr/>
        </p:nvSpPr>
        <p:spPr>
          <a:xfrm>
            <a:off x="0" y="789305"/>
            <a:ext cx="12191365"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4</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：下列两则材料反映了什么问题？</a:t>
            </a:r>
            <a:endPar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endParaRPr>
          </a:p>
        </p:txBody>
      </p:sp>
      <p:sp>
        <p:nvSpPr>
          <p:cNvPr id="24" name="文本框 23"/>
          <p:cNvSpPr txBox="1"/>
          <p:nvPr/>
        </p:nvSpPr>
        <p:spPr>
          <a:xfrm>
            <a:off x="349885" y="1640205"/>
            <a:ext cx="7561580" cy="2148205"/>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noAutofit/>
          </a:bodyPr>
          <a:lstStyle/>
          <a:p>
            <a:pPr lvl="0" algn="l">
              <a:lnSpc>
                <a:spcPct val="90000"/>
              </a:lnSpc>
              <a:buClrTx/>
              <a:buSzTx/>
              <a:buFontTx/>
            </a:pP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到1976年,占美国人口1%的美国最富有的人所拥有的财产总和占国家总财富的20%,但到了90年代中期,这1%的最有钱人已占有了49%的国家总财富。</a:t>
            </a:r>
          </a:p>
          <a:p>
            <a:pPr lvl="0" algn="l">
              <a:lnSpc>
                <a:spcPct val="90000"/>
              </a:lnSpc>
              <a:buClrTx/>
              <a:buSzTx/>
              <a:buFontTx/>
            </a:pP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——《现代资本主义三次工业革命中的成功者》</a:t>
            </a:r>
          </a:p>
        </p:txBody>
      </p:sp>
      <p:pic>
        <p:nvPicPr>
          <p:cNvPr id="26" name="图片 25"/>
          <p:cNvPicPr>
            <a:picLocks noChangeAspect="1"/>
          </p:cNvPicPr>
          <p:nvPr/>
        </p:nvPicPr>
        <p:blipFill>
          <a:blip r:embed="rId5"/>
          <a:stretch>
            <a:fillRect/>
          </a:stretch>
        </p:blipFill>
        <p:spPr>
          <a:xfrm>
            <a:off x="8171815" y="1155065"/>
            <a:ext cx="3833495" cy="555180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箭头连接符 1"/>
          <p:cNvCxnSpPr/>
          <p:nvPr/>
        </p:nvCxnSpPr>
        <p:spPr>
          <a:xfrm flipV="1">
            <a:off x="29210" y="3213100"/>
            <a:ext cx="12221210" cy="29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851660" y="2720340"/>
            <a:ext cx="1652905" cy="521970"/>
          </a:xfrm>
          <a:prstGeom prst="rect">
            <a:avLst/>
          </a:prstGeom>
          <a:noFill/>
        </p:spPr>
        <p:txBody>
          <a:bodyPr wrap="square" rtlCol="0" anchor="t">
            <a:spAutoFit/>
          </a:bodyPr>
          <a:lstStyle/>
          <a:p>
            <a:pPr algn="ctr">
              <a:buNone/>
            </a:pPr>
            <a:r>
              <a:rPr lang="zh-CN" altLang="en-US" sz="2800">
                <a:latin typeface="方正大标宋简体" panose="02000000000000000000" charset="-122"/>
                <a:ea typeface="方正大标宋简体" panose="02000000000000000000" charset="-122"/>
                <a:sym typeface="+mn-ea"/>
              </a:rPr>
              <a:t>重商主义</a:t>
            </a:r>
          </a:p>
        </p:txBody>
      </p:sp>
      <p:sp>
        <p:nvSpPr>
          <p:cNvPr id="4" name="文本框 3"/>
          <p:cNvSpPr txBox="1"/>
          <p:nvPr/>
        </p:nvSpPr>
        <p:spPr>
          <a:xfrm>
            <a:off x="5299710" y="2720340"/>
            <a:ext cx="1770380" cy="521970"/>
          </a:xfrm>
          <a:prstGeom prst="rect">
            <a:avLst/>
          </a:prstGeom>
          <a:noFill/>
        </p:spPr>
        <p:txBody>
          <a:bodyPr wrap="square" rtlCol="0">
            <a:spAutoFit/>
          </a:bodyPr>
          <a:lstStyle/>
          <a:p>
            <a:pPr algn="ctr"/>
            <a:r>
              <a:rPr lang="zh-CN" altLang="en-US" sz="2800">
                <a:solidFill>
                  <a:srgbClr val="FF0000"/>
                </a:solidFill>
                <a:latin typeface="方正大标宋简体" panose="02000000000000000000" charset="-122"/>
                <a:ea typeface="方正大标宋简体" panose="02000000000000000000" charset="-122"/>
                <a:sym typeface="+mn-ea"/>
              </a:rPr>
              <a:t>自由主义</a:t>
            </a:r>
          </a:p>
        </p:txBody>
      </p:sp>
      <p:sp>
        <p:nvSpPr>
          <p:cNvPr id="5" name="文本框 4"/>
          <p:cNvSpPr txBox="1"/>
          <p:nvPr/>
        </p:nvSpPr>
        <p:spPr>
          <a:xfrm>
            <a:off x="8820785" y="2691130"/>
            <a:ext cx="2162810" cy="521970"/>
          </a:xfrm>
          <a:prstGeom prst="rect">
            <a:avLst/>
          </a:prstGeom>
          <a:noFill/>
        </p:spPr>
        <p:txBody>
          <a:bodyPr wrap="square" rtlCol="0">
            <a:spAutoFit/>
          </a:bodyPr>
          <a:lstStyle/>
          <a:p>
            <a:pPr algn="ctr"/>
            <a:r>
              <a:rPr lang="zh-CN" altLang="en-US" sz="2800">
                <a:solidFill>
                  <a:srgbClr val="FF0000"/>
                </a:solidFill>
                <a:latin typeface="方正大标宋简体" panose="02000000000000000000" charset="-122"/>
                <a:ea typeface="方正大标宋简体" panose="02000000000000000000" charset="-122"/>
                <a:sym typeface="+mn-ea"/>
              </a:rPr>
              <a:t>凯恩斯主义</a:t>
            </a:r>
          </a:p>
        </p:txBody>
      </p:sp>
      <p:sp>
        <p:nvSpPr>
          <p:cNvPr id="12" name="文本框 11"/>
          <p:cNvSpPr txBox="1"/>
          <p:nvPr/>
        </p:nvSpPr>
        <p:spPr>
          <a:xfrm>
            <a:off x="29210" y="0"/>
            <a:ext cx="12162155" cy="521970"/>
          </a:xfrm>
          <a:prstGeom prst="rect">
            <a:avLst/>
          </a:prstGeom>
          <a:noFill/>
        </p:spPr>
        <p:txBody>
          <a:bodyPr wrap="square" rtlCol="0">
            <a:spAutoFit/>
          </a:bodyPr>
          <a:lstStyle/>
          <a:p>
            <a:pPr algn="ctr"/>
            <a:r>
              <a:rPr lang="zh-CN" sz="2800" b="1">
                <a:solidFill>
                  <a:srgbClr val="000000"/>
                </a:solidFill>
                <a:latin typeface="Times New Roman" panose="02020603050405020304" charset="0"/>
                <a:ea typeface="汉仪大宋简" panose="02010600000101010101" charset="-122"/>
                <a:cs typeface="微软雅黑" panose="020B0503020204020204" charset="-122"/>
              </a:rPr>
              <a:t>小结：新航路开辟以来资本主义国家的三大经济思想</a:t>
            </a:r>
          </a:p>
        </p:txBody>
      </p:sp>
      <p:sp>
        <p:nvSpPr>
          <p:cNvPr id="6" name="文本框 5"/>
          <p:cNvSpPr txBox="1"/>
          <p:nvPr/>
        </p:nvSpPr>
        <p:spPr>
          <a:xfrm>
            <a:off x="1464945" y="3242310"/>
            <a:ext cx="2467610" cy="460375"/>
          </a:xfrm>
          <a:prstGeom prst="rect">
            <a:avLst/>
          </a:prstGeom>
          <a:noFill/>
        </p:spPr>
        <p:txBody>
          <a:bodyPr wrap="square" rtlCol="0" anchor="t">
            <a:spAutoFit/>
          </a:bodyPr>
          <a:lstStyle/>
          <a:p>
            <a:r>
              <a:rPr lang="en-US" altLang="zh-CN" sz="2400">
                <a:latin typeface="方正大标宋简体" panose="02000000000000000000" charset="-122"/>
                <a:ea typeface="方正大标宋简体" panose="02000000000000000000" charset="-122"/>
                <a:cs typeface="方正大标宋简体" panose="02000000000000000000" charset="-122"/>
                <a:sym typeface="+mn-ea"/>
              </a:rPr>
              <a:t>16</a:t>
            </a:r>
            <a:r>
              <a:rPr lang="zh-CN" altLang="en-US" sz="2400">
                <a:latin typeface="方正大标宋简体" panose="02000000000000000000" charset="-122"/>
                <a:ea typeface="方正大标宋简体" panose="02000000000000000000" charset="-122"/>
                <a:cs typeface="方正大标宋简体" panose="02000000000000000000" charset="-122"/>
                <a:sym typeface="+mn-ea"/>
              </a:rPr>
              <a:t>世纪</a:t>
            </a:r>
            <a:r>
              <a:rPr lang="en-US" altLang="zh-CN" sz="2400">
                <a:latin typeface="方正大标宋简体" panose="02000000000000000000" charset="-122"/>
                <a:ea typeface="方正大标宋简体" panose="02000000000000000000" charset="-122"/>
                <a:cs typeface="方正大标宋简体" panose="02000000000000000000" charset="-122"/>
                <a:sym typeface="+mn-ea"/>
              </a:rPr>
              <a:t>—18</a:t>
            </a:r>
            <a:r>
              <a:rPr lang="zh-CN" altLang="en-US" sz="2400">
                <a:latin typeface="方正大标宋简体" panose="02000000000000000000" charset="-122"/>
                <a:ea typeface="方正大标宋简体" panose="02000000000000000000" charset="-122"/>
                <a:cs typeface="方正大标宋简体" panose="02000000000000000000" charset="-122"/>
                <a:sym typeface="+mn-ea"/>
              </a:rPr>
              <a:t>世纪</a:t>
            </a:r>
          </a:p>
        </p:txBody>
      </p:sp>
      <p:sp>
        <p:nvSpPr>
          <p:cNvPr id="7" name="文本框 6"/>
          <p:cNvSpPr txBox="1"/>
          <p:nvPr/>
        </p:nvSpPr>
        <p:spPr>
          <a:xfrm>
            <a:off x="4842510" y="3213100"/>
            <a:ext cx="3369310" cy="460375"/>
          </a:xfrm>
          <a:prstGeom prst="rect">
            <a:avLst/>
          </a:prstGeom>
          <a:noFill/>
        </p:spPr>
        <p:txBody>
          <a:bodyPr wrap="square" rtlCol="0" anchor="t">
            <a:spAutoFit/>
          </a:bodyPr>
          <a:lstStyle/>
          <a:p>
            <a:r>
              <a:rPr lang="en-US" altLang="zh-CN" sz="2400">
                <a:latin typeface="方正大标宋简体" panose="02000000000000000000" charset="-122"/>
                <a:ea typeface="方正大标宋简体" panose="02000000000000000000" charset="-122"/>
                <a:cs typeface="方正大标宋简体" panose="02000000000000000000" charset="-122"/>
                <a:sym typeface="+mn-ea"/>
              </a:rPr>
              <a:t>18</a:t>
            </a:r>
            <a:r>
              <a:rPr lang="zh-CN" altLang="en-US" sz="2400">
                <a:latin typeface="方正大标宋简体" panose="02000000000000000000" charset="-122"/>
                <a:ea typeface="方正大标宋简体" panose="02000000000000000000" charset="-122"/>
                <a:cs typeface="方正大标宋简体" panose="02000000000000000000" charset="-122"/>
                <a:sym typeface="+mn-ea"/>
              </a:rPr>
              <a:t>世纪</a:t>
            </a:r>
            <a:r>
              <a:rPr lang="en-US" altLang="zh-CN" sz="2400">
                <a:latin typeface="方正大标宋简体" panose="02000000000000000000" charset="-122"/>
                <a:ea typeface="方正大标宋简体" panose="02000000000000000000" charset="-122"/>
                <a:cs typeface="方正大标宋简体" panose="02000000000000000000" charset="-122"/>
                <a:sym typeface="+mn-ea"/>
              </a:rPr>
              <a:t>—20</a:t>
            </a:r>
            <a:r>
              <a:rPr lang="zh-CN" altLang="en-US" sz="2400">
                <a:latin typeface="方正大标宋简体" panose="02000000000000000000" charset="-122"/>
                <a:ea typeface="方正大标宋简体" panose="02000000000000000000" charset="-122"/>
                <a:cs typeface="方正大标宋简体" panose="02000000000000000000" charset="-122"/>
                <a:sym typeface="+mn-ea"/>
              </a:rPr>
              <a:t>世纪</a:t>
            </a:r>
            <a:r>
              <a:rPr lang="en-US" altLang="zh-CN" sz="2400">
                <a:latin typeface="方正大标宋简体" panose="02000000000000000000" charset="-122"/>
                <a:ea typeface="方正大标宋简体" panose="02000000000000000000" charset="-122"/>
                <a:cs typeface="方正大标宋简体" panose="02000000000000000000" charset="-122"/>
                <a:sym typeface="+mn-ea"/>
              </a:rPr>
              <a:t>30</a:t>
            </a:r>
            <a:r>
              <a:rPr lang="zh-CN" altLang="en-US" sz="2400">
                <a:latin typeface="方正大标宋简体" panose="02000000000000000000" charset="-122"/>
                <a:ea typeface="方正大标宋简体" panose="02000000000000000000" charset="-122"/>
                <a:cs typeface="方正大标宋简体" panose="02000000000000000000" charset="-122"/>
                <a:sym typeface="+mn-ea"/>
              </a:rPr>
              <a:t>年代</a:t>
            </a:r>
          </a:p>
        </p:txBody>
      </p:sp>
      <p:sp>
        <p:nvSpPr>
          <p:cNvPr id="8" name="文本框 7"/>
          <p:cNvSpPr txBox="1"/>
          <p:nvPr/>
        </p:nvSpPr>
        <p:spPr>
          <a:xfrm>
            <a:off x="8282305" y="3213100"/>
            <a:ext cx="3240405" cy="460375"/>
          </a:xfrm>
          <a:prstGeom prst="rect">
            <a:avLst/>
          </a:prstGeom>
          <a:noFill/>
        </p:spPr>
        <p:txBody>
          <a:bodyPr wrap="square" rtlCol="0">
            <a:spAutoFit/>
          </a:bodyPr>
          <a:lstStyle/>
          <a:p>
            <a:pPr algn="ctr">
              <a:buNone/>
            </a:pPr>
            <a:r>
              <a:rPr lang="en-US" altLang="zh-CN"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20</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世纪</a:t>
            </a:r>
            <a:r>
              <a:rPr lang="en-US" altLang="zh-CN"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30—70</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年代</a:t>
            </a:r>
          </a:p>
        </p:txBody>
      </p:sp>
      <p:grpSp>
        <p:nvGrpSpPr>
          <p:cNvPr id="28" name="组合 27"/>
          <p:cNvGrpSpPr/>
          <p:nvPr/>
        </p:nvGrpSpPr>
        <p:grpSpPr>
          <a:xfrm>
            <a:off x="1640840" y="5329555"/>
            <a:ext cx="9328785" cy="829310"/>
            <a:chOff x="2584" y="8393"/>
            <a:chExt cx="14691" cy="1306"/>
          </a:xfrm>
        </p:grpSpPr>
        <p:sp>
          <p:nvSpPr>
            <p:cNvPr id="9" name="文本框 8"/>
            <p:cNvSpPr txBox="1"/>
            <p:nvPr/>
          </p:nvSpPr>
          <p:spPr>
            <a:xfrm>
              <a:off x="2584" y="8393"/>
              <a:ext cx="3384" cy="1307"/>
            </a:xfrm>
            <a:prstGeom prst="rect">
              <a:avLst/>
            </a:prstGeom>
            <a:noFill/>
          </p:spPr>
          <p:txBody>
            <a:bodyPr wrap="square" rtlCol="0" anchor="t">
              <a:spAutoFit/>
            </a:bodyPr>
            <a:lstStyle/>
            <a:p>
              <a:pPr algn="ctr"/>
              <a:r>
                <a:rPr lang="zh-CN" altLang="en-US" sz="2400">
                  <a:latin typeface="方正大标宋简体" panose="02000000000000000000" charset="-122"/>
                  <a:ea typeface="方正大标宋简体" panose="02000000000000000000" charset="-122"/>
                  <a:cs typeface="方正大标宋简体" panose="02000000000000000000" charset="-122"/>
                  <a:sym typeface="+mn-ea"/>
                </a:rPr>
                <a:t>特权贸易公司</a:t>
              </a:r>
            </a:p>
            <a:p>
              <a:pPr algn="ctr"/>
              <a:r>
                <a:rPr lang="zh-CN" altLang="en-US" sz="2400">
                  <a:latin typeface="方正大标宋简体" panose="02000000000000000000" charset="-122"/>
                  <a:ea typeface="方正大标宋简体" panose="02000000000000000000" charset="-122"/>
                  <a:cs typeface="方正大标宋简体" panose="02000000000000000000" charset="-122"/>
                  <a:sym typeface="+mn-ea"/>
                </a:rPr>
                <a:t>殖民掠夺</a:t>
              </a:r>
            </a:p>
          </p:txBody>
        </p:sp>
        <p:sp>
          <p:nvSpPr>
            <p:cNvPr id="10" name="文本框 9"/>
            <p:cNvSpPr txBox="1"/>
            <p:nvPr/>
          </p:nvSpPr>
          <p:spPr>
            <a:xfrm>
              <a:off x="8048" y="8603"/>
              <a:ext cx="3384" cy="725"/>
            </a:xfrm>
            <a:prstGeom prst="rect">
              <a:avLst/>
            </a:prstGeom>
            <a:noFill/>
          </p:spPr>
          <p:txBody>
            <a:bodyPr wrap="square" rtlCol="0" anchor="t">
              <a:spAutoFit/>
            </a:bodyPr>
            <a:lstStyle/>
            <a:p>
              <a:pPr algn="ctr">
                <a:buNone/>
              </a:pPr>
              <a:r>
                <a:rPr lang="zh-CN" altLang="en-US" sz="2400">
                  <a:solidFill>
                    <a:srgbClr val="FF0000"/>
                  </a:solidFill>
                  <a:latin typeface="方正大标宋简体" panose="02000000000000000000" charset="-122"/>
                  <a:ea typeface="方正大标宋简体" panose="02000000000000000000" charset="-122"/>
                  <a:sym typeface="+mn-ea"/>
                </a:rPr>
                <a:t>自由放任政策</a:t>
              </a:r>
              <a:endParaRPr lang="zh-CN" altLang="en-US" sz="2400">
                <a:latin typeface="方正大标宋简体" panose="02000000000000000000" charset="-122"/>
                <a:ea typeface="方正大标宋简体" panose="02000000000000000000" charset="-122"/>
                <a:cs typeface="方正大标宋简体" panose="02000000000000000000" charset="-122"/>
                <a:sym typeface="+mn-ea"/>
              </a:endParaRPr>
            </a:p>
          </p:txBody>
        </p:sp>
        <p:sp>
          <p:nvSpPr>
            <p:cNvPr id="11" name="文本框 10"/>
            <p:cNvSpPr txBox="1"/>
            <p:nvPr/>
          </p:nvSpPr>
          <p:spPr>
            <a:xfrm>
              <a:off x="13891" y="8603"/>
              <a:ext cx="3384" cy="725"/>
            </a:xfrm>
            <a:prstGeom prst="rect">
              <a:avLst/>
            </a:prstGeom>
            <a:noFill/>
          </p:spPr>
          <p:txBody>
            <a:bodyPr wrap="square" rtlCol="0" anchor="t">
              <a:spAutoFit/>
            </a:bodyPr>
            <a:lstStyle/>
            <a:p>
              <a:pPr algn="ctr">
                <a:buNone/>
              </a:pPr>
              <a:r>
                <a:rPr lang="zh-CN" altLang="en-US" sz="2400">
                  <a:solidFill>
                    <a:srgbClr val="FF0000"/>
                  </a:solidFill>
                  <a:latin typeface="方正大标宋简体" panose="02000000000000000000" charset="-122"/>
                  <a:ea typeface="方正大标宋简体" panose="02000000000000000000" charset="-122"/>
                  <a:sym typeface="+mn-ea"/>
                </a:rPr>
                <a:t>罗斯福新政</a:t>
              </a:r>
            </a:p>
          </p:txBody>
        </p:sp>
      </p:grpSp>
      <p:sp>
        <p:nvSpPr>
          <p:cNvPr id="13" name="矩形 12"/>
          <p:cNvSpPr/>
          <p:nvPr/>
        </p:nvSpPr>
        <p:spPr>
          <a:xfrm>
            <a:off x="136525" y="5356225"/>
            <a:ext cx="1353820" cy="4705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a:latin typeface="汉仪颜楷简" panose="00020600040101010101" charset="-122"/>
                <a:ea typeface="汉仪颜楷简" panose="00020600040101010101" charset="-122"/>
              </a:rPr>
              <a:t>表现</a:t>
            </a:r>
          </a:p>
        </p:txBody>
      </p:sp>
      <p:sp>
        <p:nvSpPr>
          <p:cNvPr id="14" name="矩形 13"/>
          <p:cNvSpPr/>
          <p:nvPr/>
        </p:nvSpPr>
        <p:spPr>
          <a:xfrm>
            <a:off x="111125" y="1550035"/>
            <a:ext cx="1353820" cy="4705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a:latin typeface="汉仪颜楷简" panose="00020600040101010101" charset="-122"/>
                <a:ea typeface="汉仪颜楷简" panose="00020600040101010101" charset="-122"/>
              </a:rPr>
              <a:t>原因</a:t>
            </a:r>
          </a:p>
        </p:txBody>
      </p:sp>
      <p:sp>
        <p:nvSpPr>
          <p:cNvPr id="15" name="文本框 14"/>
          <p:cNvSpPr txBox="1"/>
          <p:nvPr/>
        </p:nvSpPr>
        <p:spPr>
          <a:xfrm>
            <a:off x="1490345" y="1550035"/>
            <a:ext cx="3032125" cy="460375"/>
          </a:xfrm>
          <a:prstGeom prst="rect">
            <a:avLst/>
          </a:prstGeom>
          <a:noFill/>
        </p:spPr>
        <p:txBody>
          <a:bodyPr wrap="square" rtlCol="0" anchor="t">
            <a:spAutoFit/>
          </a:bodyPr>
          <a:lstStyle/>
          <a:p>
            <a:r>
              <a:rPr lang="zh-CN" altLang="en-US" sz="2400">
                <a:latin typeface="方正大标宋简体" panose="02000000000000000000" charset="-122"/>
                <a:ea typeface="方正大标宋简体" panose="02000000000000000000" charset="-122"/>
                <a:sym typeface="+mn-ea"/>
              </a:rPr>
              <a:t>资本原始积累的需要</a:t>
            </a:r>
            <a:endParaRPr lang="zh-CN" altLang="en-US" sz="2400">
              <a:latin typeface="方正大标宋简体" panose="02000000000000000000" charset="-122"/>
              <a:ea typeface="方正大标宋简体" panose="02000000000000000000" charset="-122"/>
              <a:cs typeface="方正大标宋简体" panose="02000000000000000000" charset="-122"/>
              <a:sym typeface="+mn-ea"/>
            </a:endParaRPr>
          </a:p>
        </p:txBody>
      </p:sp>
      <p:sp>
        <p:nvSpPr>
          <p:cNvPr id="16" name="文本框 15"/>
          <p:cNvSpPr txBox="1"/>
          <p:nvPr/>
        </p:nvSpPr>
        <p:spPr>
          <a:xfrm>
            <a:off x="4956175" y="1529715"/>
            <a:ext cx="2679065" cy="829945"/>
          </a:xfrm>
          <a:prstGeom prst="rect">
            <a:avLst/>
          </a:prstGeom>
          <a:noFill/>
        </p:spPr>
        <p:txBody>
          <a:bodyPr wrap="square" rtlCol="0" anchor="t">
            <a:spAutoFit/>
          </a:bodyPr>
          <a:lstStyle/>
          <a:p>
            <a:pPr algn="ctr">
              <a:buNone/>
            </a:pPr>
            <a:r>
              <a:rPr lang="zh-CN" altLang="en-US" sz="2400">
                <a:latin typeface="方正大标宋简体" panose="02000000000000000000" charset="-122"/>
                <a:ea typeface="方正大标宋简体" panose="02000000000000000000" charset="-122"/>
                <a:sym typeface="+mn-ea"/>
              </a:rPr>
              <a:t>资本主义经济发展需要开拓世界市场</a:t>
            </a:r>
            <a:endParaRPr lang="zh-CN" altLang="en-US" sz="2400">
              <a:latin typeface="方正大标宋简体" panose="02000000000000000000" charset="-122"/>
              <a:ea typeface="方正大标宋简体" panose="02000000000000000000" charset="-122"/>
              <a:cs typeface="方正大标宋简体" panose="02000000000000000000" charset="-122"/>
              <a:sym typeface="+mn-ea"/>
            </a:endParaRPr>
          </a:p>
        </p:txBody>
      </p:sp>
      <p:sp>
        <p:nvSpPr>
          <p:cNvPr id="17" name="文本框 16"/>
          <p:cNvSpPr txBox="1"/>
          <p:nvPr/>
        </p:nvSpPr>
        <p:spPr>
          <a:xfrm>
            <a:off x="8722995" y="1503045"/>
            <a:ext cx="2799715" cy="829945"/>
          </a:xfrm>
          <a:prstGeom prst="rect">
            <a:avLst/>
          </a:prstGeom>
          <a:noFill/>
        </p:spPr>
        <p:txBody>
          <a:bodyPr wrap="square" rtlCol="0" anchor="t">
            <a:spAutoFit/>
          </a:bodyPr>
          <a:lstStyle/>
          <a:p>
            <a:pPr algn="ctr">
              <a:buNone/>
            </a:pPr>
            <a:r>
              <a:rPr lang="zh-CN" altLang="en-US" sz="2400">
                <a:latin typeface="方正大标宋简体" panose="02000000000000000000" charset="-122"/>
                <a:ea typeface="方正大标宋简体" panose="02000000000000000000" charset="-122"/>
                <a:sym typeface="+mn-ea"/>
              </a:rPr>
              <a:t>垄断资本主义发展，资本主义矛盾激化</a:t>
            </a:r>
            <a:endParaRPr lang="zh-CN" altLang="en-US" sz="2400">
              <a:solidFill>
                <a:srgbClr val="FF0000"/>
              </a:solidFill>
              <a:latin typeface="方正大标宋简体" panose="02000000000000000000" charset="-122"/>
              <a:ea typeface="方正大标宋简体" panose="02000000000000000000" charset="-122"/>
              <a:sym typeface="+mn-ea"/>
            </a:endParaRPr>
          </a:p>
        </p:txBody>
      </p:sp>
      <p:sp>
        <p:nvSpPr>
          <p:cNvPr id="19" name="文本框 18"/>
          <p:cNvSpPr txBox="1"/>
          <p:nvPr/>
        </p:nvSpPr>
        <p:spPr>
          <a:xfrm>
            <a:off x="1753235" y="3952240"/>
            <a:ext cx="1923415" cy="1198880"/>
          </a:xfrm>
          <a:prstGeom prst="rect">
            <a:avLst/>
          </a:prstGeom>
          <a:noFill/>
        </p:spPr>
        <p:txBody>
          <a:bodyPr wrap="square" rtlCol="0" anchor="t">
            <a:spAutoFit/>
          </a:bodyPr>
          <a:lstStyle/>
          <a:p>
            <a:pPr algn="ctr">
              <a:buNone/>
            </a:pPr>
            <a:r>
              <a:rPr lang="zh-CN" altLang="en-US" sz="2400">
                <a:latin typeface="方正大标宋简体" panose="02000000000000000000" charset="-122"/>
                <a:ea typeface="方正大标宋简体" panose="02000000000000000000" charset="-122"/>
                <a:sym typeface="+mn-ea"/>
              </a:rPr>
              <a:t>政府主导</a:t>
            </a:r>
          </a:p>
          <a:p>
            <a:pPr algn="ctr">
              <a:buNone/>
            </a:pPr>
            <a:r>
              <a:rPr lang="zh-CN" altLang="en-US" sz="2400">
                <a:latin typeface="方正大标宋简体" panose="02000000000000000000" charset="-122"/>
                <a:ea typeface="方正大标宋简体" panose="02000000000000000000" charset="-122"/>
                <a:sym typeface="+mn-ea"/>
              </a:rPr>
              <a:t>垄断外贸</a:t>
            </a:r>
          </a:p>
          <a:p>
            <a:pPr algn="ctr">
              <a:buNone/>
            </a:pPr>
            <a:r>
              <a:rPr lang="zh-CN" altLang="en-US" sz="2400">
                <a:latin typeface="方正大标宋简体" panose="02000000000000000000" charset="-122"/>
                <a:ea typeface="方正大标宋简体" panose="02000000000000000000" charset="-122"/>
                <a:sym typeface="+mn-ea"/>
              </a:rPr>
              <a:t>提高关税</a:t>
            </a:r>
            <a:endParaRPr lang="zh-CN" altLang="en-US" sz="2400">
              <a:latin typeface="方正大标宋简体" panose="02000000000000000000" charset="-122"/>
              <a:ea typeface="方正大标宋简体" panose="02000000000000000000" charset="-122"/>
              <a:cs typeface="方正大标宋简体" panose="02000000000000000000" charset="-122"/>
              <a:sym typeface="+mn-ea"/>
            </a:endParaRPr>
          </a:p>
        </p:txBody>
      </p:sp>
      <p:sp>
        <p:nvSpPr>
          <p:cNvPr id="20" name="文本框 19"/>
          <p:cNvSpPr txBox="1"/>
          <p:nvPr/>
        </p:nvSpPr>
        <p:spPr>
          <a:xfrm>
            <a:off x="5269865" y="3952240"/>
            <a:ext cx="1805305" cy="1198880"/>
          </a:xfrm>
          <a:prstGeom prst="rect">
            <a:avLst/>
          </a:prstGeom>
          <a:noFill/>
        </p:spPr>
        <p:txBody>
          <a:bodyPr wrap="square" rtlCol="0" anchor="t">
            <a:spAutoFit/>
          </a:bodyPr>
          <a:lstStyle/>
          <a:p>
            <a:pPr algn="ctr">
              <a:buNone/>
            </a:pPr>
            <a:r>
              <a:rPr lang="zh-CN" altLang="en-US" sz="2400">
                <a:solidFill>
                  <a:srgbClr val="FF0000"/>
                </a:solidFill>
                <a:latin typeface="方正大标宋简体" panose="02000000000000000000" charset="-122"/>
                <a:ea typeface="方正大标宋简体" panose="02000000000000000000" charset="-122"/>
                <a:sym typeface="+mn-ea"/>
              </a:rPr>
              <a:t>自由贸易</a:t>
            </a:r>
          </a:p>
          <a:p>
            <a:pPr algn="ctr">
              <a:buNone/>
            </a:pPr>
            <a:r>
              <a:rPr lang="zh-CN" altLang="en-US" sz="2400">
                <a:solidFill>
                  <a:srgbClr val="FF0000"/>
                </a:solidFill>
                <a:latin typeface="方正大标宋简体" panose="02000000000000000000" charset="-122"/>
                <a:ea typeface="方正大标宋简体" panose="02000000000000000000" charset="-122"/>
                <a:sym typeface="+mn-ea"/>
              </a:rPr>
              <a:t>自由竞争</a:t>
            </a:r>
          </a:p>
          <a:p>
            <a:pPr algn="ctr">
              <a:buNone/>
            </a:pPr>
            <a:r>
              <a:rPr lang="zh-CN" altLang="en-US" sz="2400">
                <a:solidFill>
                  <a:srgbClr val="FF0000"/>
                </a:solidFill>
                <a:latin typeface="方正大标宋简体" panose="02000000000000000000" charset="-122"/>
                <a:ea typeface="方正大标宋简体" panose="02000000000000000000" charset="-122"/>
                <a:sym typeface="+mn-ea"/>
              </a:rPr>
              <a:t>自由经营</a:t>
            </a:r>
            <a:endParaRPr lang="zh-CN" altLang="en-US" sz="2400">
              <a:latin typeface="方正大标宋简体" panose="02000000000000000000" charset="-122"/>
              <a:ea typeface="方正大标宋简体" panose="02000000000000000000" charset="-122"/>
              <a:cs typeface="方正大标宋简体" panose="02000000000000000000" charset="-122"/>
              <a:sym typeface="+mn-ea"/>
            </a:endParaRPr>
          </a:p>
        </p:txBody>
      </p:sp>
      <p:sp>
        <p:nvSpPr>
          <p:cNvPr id="21" name="文本框 20"/>
          <p:cNvSpPr txBox="1"/>
          <p:nvPr/>
        </p:nvSpPr>
        <p:spPr>
          <a:xfrm>
            <a:off x="8627110" y="4095750"/>
            <a:ext cx="2836545" cy="829945"/>
          </a:xfrm>
          <a:prstGeom prst="rect">
            <a:avLst/>
          </a:prstGeom>
          <a:noFill/>
        </p:spPr>
        <p:txBody>
          <a:bodyPr wrap="square" rtlCol="0" anchor="t">
            <a:spAutoFit/>
          </a:bodyPr>
          <a:lstStyle/>
          <a:p>
            <a:pPr algn="ctr">
              <a:buNone/>
            </a:pPr>
            <a:r>
              <a:rPr lang="zh-CN" altLang="en-US" sz="2400">
                <a:latin typeface="方正大标宋简体" panose="02000000000000000000" charset="-122"/>
                <a:ea typeface="方正大标宋简体" panose="02000000000000000000" charset="-122"/>
                <a:sym typeface="+mn-ea"/>
              </a:rPr>
              <a:t>国家全面干预经济，宏观调控</a:t>
            </a:r>
            <a:endParaRPr lang="zh-CN" altLang="en-US" sz="2400">
              <a:solidFill>
                <a:srgbClr val="FF0000"/>
              </a:solidFill>
              <a:latin typeface="方正大标宋简体" panose="02000000000000000000" charset="-122"/>
              <a:ea typeface="方正大标宋简体" panose="02000000000000000000" charset="-122"/>
              <a:sym typeface="+mn-ea"/>
            </a:endParaRPr>
          </a:p>
        </p:txBody>
      </p:sp>
      <p:sp>
        <p:nvSpPr>
          <p:cNvPr id="22" name="矩形 21"/>
          <p:cNvSpPr/>
          <p:nvPr/>
        </p:nvSpPr>
        <p:spPr>
          <a:xfrm>
            <a:off x="136525" y="4095750"/>
            <a:ext cx="1353820" cy="4705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a:latin typeface="汉仪颜楷简" panose="00020600040101010101" charset="-122"/>
                <a:ea typeface="汉仪颜楷简" panose="00020600040101010101" charset="-122"/>
              </a:rPr>
              <a:t>主张</a:t>
            </a:r>
          </a:p>
        </p:txBody>
      </p:sp>
      <p:sp>
        <p:nvSpPr>
          <p:cNvPr id="23" name="矩形 22"/>
          <p:cNvSpPr/>
          <p:nvPr/>
        </p:nvSpPr>
        <p:spPr>
          <a:xfrm>
            <a:off x="111125" y="684530"/>
            <a:ext cx="1353820" cy="4705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a:latin typeface="汉仪颜楷简" panose="00020600040101010101" charset="-122"/>
                <a:ea typeface="汉仪颜楷简" panose="00020600040101010101" charset="-122"/>
              </a:rPr>
              <a:t>阶段</a:t>
            </a:r>
          </a:p>
        </p:txBody>
      </p:sp>
      <p:grpSp>
        <p:nvGrpSpPr>
          <p:cNvPr id="27" name="组合 26"/>
          <p:cNvGrpSpPr/>
          <p:nvPr/>
        </p:nvGrpSpPr>
        <p:grpSpPr>
          <a:xfrm>
            <a:off x="1753235" y="665480"/>
            <a:ext cx="9865360" cy="482600"/>
            <a:chOff x="2761" y="1048"/>
            <a:chExt cx="15536" cy="760"/>
          </a:xfrm>
        </p:grpSpPr>
        <p:sp>
          <p:nvSpPr>
            <p:cNvPr id="24" name="文本框 23"/>
            <p:cNvSpPr txBox="1"/>
            <p:nvPr/>
          </p:nvSpPr>
          <p:spPr>
            <a:xfrm>
              <a:off x="2761" y="1048"/>
              <a:ext cx="3769" cy="725"/>
            </a:xfrm>
            <a:prstGeom prst="rect">
              <a:avLst/>
            </a:prstGeom>
            <a:noFill/>
          </p:spPr>
          <p:txBody>
            <a:bodyPr wrap="square" rtlCol="0" anchor="t">
              <a:spAutoFit/>
            </a:bodyPr>
            <a:lstStyle/>
            <a:p>
              <a:r>
                <a:rPr lang="zh-CN" altLang="en-US" sz="2400">
                  <a:latin typeface="方正大标宋简体" panose="02000000000000000000" charset="-122"/>
                  <a:ea typeface="方正大标宋简体" panose="02000000000000000000" charset="-122"/>
                  <a:sym typeface="+mn-ea"/>
                </a:rPr>
                <a:t>工场手工业时期</a:t>
              </a:r>
            </a:p>
          </p:txBody>
        </p:sp>
        <p:sp>
          <p:nvSpPr>
            <p:cNvPr id="25" name="文本框 24"/>
            <p:cNvSpPr txBox="1"/>
            <p:nvPr/>
          </p:nvSpPr>
          <p:spPr>
            <a:xfrm>
              <a:off x="7626" y="1084"/>
              <a:ext cx="4219" cy="725"/>
            </a:xfrm>
            <a:prstGeom prst="rect">
              <a:avLst/>
            </a:prstGeom>
            <a:noFill/>
          </p:spPr>
          <p:txBody>
            <a:bodyPr wrap="square" rtlCol="0" anchor="t">
              <a:spAutoFit/>
            </a:bodyPr>
            <a:lstStyle/>
            <a:p>
              <a:pPr algn="ctr">
                <a:buNone/>
              </a:pPr>
              <a:r>
                <a:rPr lang="zh-CN" altLang="en-US" sz="2400">
                  <a:latin typeface="方正大标宋简体" panose="02000000000000000000" charset="-122"/>
                  <a:ea typeface="方正大标宋简体" panose="02000000000000000000" charset="-122"/>
                  <a:sym typeface="+mn-ea"/>
                </a:rPr>
                <a:t>工业革命后</a:t>
              </a:r>
            </a:p>
          </p:txBody>
        </p:sp>
        <p:sp>
          <p:nvSpPr>
            <p:cNvPr id="26" name="文本框 25"/>
            <p:cNvSpPr txBox="1"/>
            <p:nvPr/>
          </p:nvSpPr>
          <p:spPr>
            <a:xfrm>
              <a:off x="13147" y="1078"/>
              <a:ext cx="5150" cy="725"/>
            </a:xfrm>
            <a:prstGeom prst="rect">
              <a:avLst/>
            </a:prstGeom>
            <a:noFill/>
          </p:spPr>
          <p:txBody>
            <a:bodyPr wrap="square" rtlCol="0" anchor="t">
              <a:spAutoFit/>
            </a:bodyPr>
            <a:lstStyle/>
            <a:p>
              <a:pPr algn="ctr">
                <a:buNone/>
              </a:pPr>
              <a:r>
                <a:rPr lang="zh-CN" altLang="en-US" sz="2400">
                  <a:latin typeface="方正大标宋简体" panose="02000000000000000000" charset="-122"/>
                  <a:ea typeface="方正大标宋简体" panose="02000000000000000000" charset="-122"/>
                  <a:sym typeface="+mn-ea"/>
                </a:rPr>
                <a:t>垄断资本主义发展时期</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69215" y="964565"/>
            <a:ext cx="12140565" cy="5810250"/>
          </a:xfrm>
          <a:prstGeom prst="rect">
            <a:avLst/>
          </a:prstGeom>
        </p:spPr>
      </p:pic>
      <p:sp>
        <p:nvSpPr>
          <p:cNvPr id="9" name="文本框 8"/>
          <p:cNvSpPr txBox="1"/>
          <p:nvPr/>
        </p:nvSpPr>
        <p:spPr>
          <a:xfrm>
            <a:off x="2695575" y="3950335"/>
            <a:ext cx="8670290" cy="4781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lgn="just">
              <a:lnSpc>
                <a:spcPct val="105000"/>
              </a:lnSpc>
              <a:spcBef>
                <a:spcPts val="0"/>
              </a:spcBef>
              <a:spcAft>
                <a:spcPts val="0"/>
              </a:spcAft>
            </a:pP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20</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世纪</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60</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年代至</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70</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年代前期，</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rPr>
              <a:t>一些国家的经济实现了高速发展</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a:t>
            </a:r>
          </a:p>
        </p:txBody>
      </p:sp>
      <p:grpSp>
        <p:nvGrpSpPr>
          <p:cNvPr id="17" name="组合 16"/>
          <p:cNvGrpSpPr/>
          <p:nvPr/>
        </p:nvGrpSpPr>
        <p:grpSpPr>
          <a:xfrm>
            <a:off x="542925" y="1630045"/>
            <a:ext cx="1711325" cy="2780665"/>
            <a:chOff x="330" y="4598"/>
            <a:chExt cx="2695" cy="4379"/>
          </a:xfrm>
        </p:grpSpPr>
        <p:sp>
          <p:nvSpPr>
            <p:cNvPr id="4" name="文本框 3"/>
            <p:cNvSpPr txBox="1"/>
            <p:nvPr/>
          </p:nvSpPr>
          <p:spPr>
            <a:xfrm>
              <a:off x="330" y="4598"/>
              <a:ext cx="2695" cy="8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just">
                <a:lnSpc>
                  <a:spcPct val="11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1</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）条件：</a:t>
              </a:r>
              <a:endPar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endParaRPr>
            </a:p>
          </p:txBody>
        </p:sp>
        <p:sp>
          <p:nvSpPr>
            <p:cNvPr id="5" name="文本框 4"/>
            <p:cNvSpPr txBox="1"/>
            <p:nvPr/>
          </p:nvSpPr>
          <p:spPr>
            <a:xfrm>
              <a:off x="330" y="8252"/>
              <a:ext cx="2695" cy="7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2</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）成果：</a:t>
              </a:r>
              <a:endPar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endParaRPr>
            </a:p>
          </p:txBody>
        </p:sp>
      </p:grpSp>
      <p:sp>
        <p:nvSpPr>
          <p:cNvPr id="8" name="文本框 7"/>
          <p:cNvSpPr txBox="1"/>
          <p:nvPr/>
        </p:nvSpPr>
        <p:spPr>
          <a:xfrm>
            <a:off x="2695575" y="1640840"/>
            <a:ext cx="8939530" cy="125285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indent="0" algn="just">
              <a:lnSpc>
                <a:spcPct val="10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①第二次世界大战后，原先的殖民地与半殖民地国家</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纷纷独立</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。②将</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经济独立</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作为首要目标，并通过</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发展国有经济与制订经济计划</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加速自身工业化进程。</a:t>
            </a:r>
          </a:p>
        </p:txBody>
      </p:sp>
      <p:sp>
        <p:nvSpPr>
          <p:cNvPr id="19" name="文本框 18"/>
          <p:cNvSpPr txBox="1"/>
          <p:nvPr/>
        </p:nvSpPr>
        <p:spPr>
          <a:xfrm>
            <a:off x="69215" y="583565"/>
            <a:ext cx="12191365"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1</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：结合教材和下图分析新兴民族独立国家经济发展的条件、成果</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a:t>
            </a:r>
          </a:p>
        </p:txBody>
      </p:sp>
      <p:sp>
        <p:nvSpPr>
          <p:cNvPr id="12" name="文本框 11"/>
          <p:cNvSpPr txBox="1"/>
          <p:nvPr>
            <p:custDataLst>
              <p:tags r:id="rId1"/>
            </p:custDataLst>
          </p:nvPr>
        </p:nvSpPr>
        <p:spPr>
          <a:xfrm>
            <a:off x="239395" y="0"/>
            <a:ext cx="5996305" cy="583565"/>
          </a:xfrm>
          <a:prstGeom prst="rect">
            <a:avLst/>
          </a:prstGeom>
          <a:noFill/>
        </p:spPr>
        <p:txBody>
          <a:bodyPr wrap="square" rtlCol="0">
            <a:spAutoFit/>
          </a:bodyPr>
          <a:lstStyle/>
          <a:p>
            <a:r>
              <a:rPr lang="en-US" altLang="zh-CN" sz="3200" b="1">
                <a:latin typeface="Times New Roman" panose="02020603050405020304" charset="0"/>
                <a:ea typeface="汉仪大宋简" panose="02010600000101010101" charset="-122"/>
                <a:cs typeface="微软雅黑" panose="020B0503020204020204" charset="-122"/>
              </a:rPr>
              <a:t>3.</a:t>
            </a:r>
            <a:r>
              <a:rPr lang="zh-CN" sz="3200" b="1">
                <a:latin typeface="Times New Roman" panose="02020603050405020304" charset="0"/>
                <a:ea typeface="汉仪大宋简" panose="02010600000101010101" charset="-122"/>
                <a:cs typeface="微软雅黑" panose="020B0503020204020204" charset="-122"/>
              </a:rPr>
              <a:t>新兴民族独立国家的经济发展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4"/>
          <a:stretch>
            <a:fillRect/>
          </a:stretch>
        </p:blipFill>
        <p:spPr>
          <a:xfrm>
            <a:off x="99060" y="1211580"/>
            <a:ext cx="5831840" cy="5577840"/>
          </a:xfrm>
          <a:prstGeom prst="rect">
            <a:avLst/>
          </a:prstGeom>
        </p:spPr>
      </p:pic>
      <p:pic>
        <p:nvPicPr>
          <p:cNvPr id="16" name="图片 15"/>
          <p:cNvPicPr>
            <a:picLocks noChangeAspect="1"/>
          </p:cNvPicPr>
          <p:nvPr/>
        </p:nvPicPr>
        <p:blipFill>
          <a:blip r:embed="rId5"/>
          <a:stretch>
            <a:fillRect/>
          </a:stretch>
        </p:blipFill>
        <p:spPr>
          <a:xfrm>
            <a:off x="5579110" y="1259840"/>
            <a:ext cx="6612890" cy="5523865"/>
          </a:xfrm>
          <a:prstGeom prst="rect">
            <a:avLst/>
          </a:prstGeom>
        </p:spPr>
      </p:pic>
      <p:sp>
        <p:nvSpPr>
          <p:cNvPr id="12" name="文本框 11"/>
          <p:cNvSpPr txBox="1"/>
          <p:nvPr>
            <p:custDataLst>
              <p:tags r:id="rId2"/>
            </p:custDataLst>
          </p:nvPr>
        </p:nvSpPr>
        <p:spPr>
          <a:xfrm>
            <a:off x="405765" y="0"/>
            <a:ext cx="10879455" cy="583565"/>
          </a:xfrm>
          <a:prstGeom prst="rect">
            <a:avLst/>
          </a:prstGeom>
          <a:noFill/>
        </p:spPr>
        <p:txBody>
          <a:bodyPr wrap="square" rtlCol="0">
            <a:spAutoFit/>
          </a:bodyPr>
          <a:lstStyle/>
          <a:p>
            <a:r>
              <a:rPr lang="en-US" altLang="zh-CN" sz="3200" b="1">
                <a:latin typeface="Times New Roman" panose="02020603050405020304" charset="0"/>
                <a:ea typeface="汉仪大宋简" panose="02010600000101010101" charset="-122"/>
                <a:cs typeface="微软雅黑" panose="020B0503020204020204" charset="-122"/>
              </a:rPr>
              <a:t>3.</a:t>
            </a:r>
            <a:r>
              <a:rPr lang="zh-CN" sz="3200" b="1">
                <a:latin typeface="Times New Roman" panose="02020603050405020304" charset="0"/>
                <a:ea typeface="汉仪大宋简" panose="02010600000101010101" charset="-122"/>
                <a:cs typeface="微软雅黑" panose="020B0503020204020204" charset="-122"/>
              </a:rPr>
              <a:t>新兴民族独立国家的经济发展（发展中国家）</a:t>
            </a:r>
          </a:p>
        </p:txBody>
      </p:sp>
      <p:sp>
        <p:nvSpPr>
          <p:cNvPr id="19" name="文本框 18"/>
          <p:cNvSpPr txBox="1"/>
          <p:nvPr/>
        </p:nvSpPr>
        <p:spPr>
          <a:xfrm>
            <a:off x="635" y="689610"/>
            <a:ext cx="12191365"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2</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：结合教材和数据分析新兴民族独立国家遭遇的发展困境？</a:t>
            </a:r>
          </a:p>
        </p:txBody>
      </p:sp>
      <p:sp>
        <p:nvSpPr>
          <p:cNvPr id="10" name="文本框 9"/>
          <p:cNvSpPr txBox="1"/>
          <p:nvPr/>
        </p:nvSpPr>
        <p:spPr>
          <a:xfrm>
            <a:off x="493395" y="3502660"/>
            <a:ext cx="11067415" cy="99504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indent="0" algn="just">
              <a:lnSpc>
                <a:spcPct val="105000"/>
              </a:lnSpc>
              <a:spcBef>
                <a:spcPts val="0"/>
              </a:spcBef>
              <a:spcAft>
                <a:spcPts val="0"/>
              </a:spcAft>
            </a:pP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问题：由于</a:t>
            </a:r>
            <a:r>
              <a:rPr lang="zh-CN" altLang="en-US" sz="28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自身经济结构存在问题</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和</a:t>
            </a:r>
            <a:r>
              <a:rPr lang="zh-CN" altLang="en-US" sz="28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西方发达国家贸易保护主义</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抬头，发展中国家经济发展道路充满挑战。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7"/>
          <a:stretch>
            <a:fillRect/>
          </a:stretch>
        </p:blipFill>
        <p:spPr>
          <a:xfrm>
            <a:off x="0" y="0"/>
            <a:ext cx="720090" cy="588645"/>
          </a:xfrm>
          <a:prstGeom prst="rect">
            <a:avLst/>
          </a:prstGeom>
        </p:spPr>
      </p:pic>
      <p:pic>
        <p:nvPicPr>
          <p:cNvPr id="13" name="图片 12"/>
          <p:cNvPicPr/>
          <p:nvPr userDrawn="1">
            <p:custDataLst>
              <p:tags r:id="rId3"/>
            </p:custDataLst>
          </p:nvPr>
        </p:nvPicPr>
        <p:blipFill>
          <a:blip r:embed="rId8"/>
          <a:stretch>
            <a:fillRect/>
          </a:stretch>
        </p:blipFill>
        <p:spPr>
          <a:xfrm>
            <a:off x="11471910" y="0"/>
            <a:ext cx="720090" cy="514985"/>
          </a:xfrm>
          <a:prstGeom prst="rect">
            <a:avLst/>
          </a:prstGeom>
        </p:spPr>
      </p:pic>
      <p:sp>
        <p:nvSpPr>
          <p:cNvPr id="9" name="文本框 8"/>
          <p:cNvSpPr txBox="1"/>
          <p:nvPr/>
        </p:nvSpPr>
        <p:spPr>
          <a:xfrm>
            <a:off x="212090" y="1450975"/>
            <a:ext cx="7119620" cy="1989455"/>
          </a:xfrm>
          <a:prstGeom prst="rect">
            <a:avLst/>
          </a:prstGeom>
          <a:noFill/>
          <a:ln w="9525">
            <a:noFill/>
          </a:ln>
        </p:spPr>
        <p:txBody>
          <a:bodyPr wrap="square">
            <a:noAutofit/>
          </a:bodyPr>
          <a:lstStyle/>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1</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）世界：</a:t>
            </a:r>
          </a:p>
          <a:p>
            <a:pPr indent="0" algn="just">
              <a:lnSpc>
                <a:spcPct val="125000"/>
              </a:lnSpc>
              <a:spcBef>
                <a:spcPts val="0"/>
              </a:spcBef>
              <a:spcAft>
                <a:spcPts val="0"/>
              </a:spcAft>
            </a:pPr>
            <a:endPar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endParaRPr>
          </a:p>
          <a:p>
            <a:pPr indent="0" algn="just">
              <a:lnSpc>
                <a:spcPct val="125000"/>
              </a:lnSpc>
              <a:spcBef>
                <a:spcPts val="0"/>
              </a:spcBef>
              <a:spcAft>
                <a:spcPts val="0"/>
              </a:spcAft>
            </a:pPr>
            <a:endPar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endParaRPr>
          </a:p>
          <a:p>
            <a:pPr indent="0" algn="just">
              <a:lnSpc>
                <a:spcPct val="125000"/>
              </a:lnSpc>
              <a:spcBef>
                <a:spcPts val="0"/>
              </a:spcBef>
              <a:spcAft>
                <a:spcPts val="0"/>
              </a:spcAft>
            </a:pPr>
            <a:endPar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endParaRPr>
          </a:p>
          <a:p>
            <a:pPr indent="0" algn="just">
              <a:lnSpc>
                <a:spcPct val="125000"/>
              </a:lnSpc>
              <a:spcBef>
                <a:spcPts val="0"/>
              </a:spcBef>
              <a:spcAft>
                <a:spcPts val="0"/>
              </a:spcAft>
            </a:pPr>
            <a:endPar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endParaRPr>
          </a:p>
          <a:p>
            <a:pPr indent="0" algn="just">
              <a:lnSpc>
                <a:spcPct val="125000"/>
              </a:lnSpc>
              <a:spcBef>
                <a:spcPts val="0"/>
              </a:spcBef>
              <a:spcAft>
                <a:spcPts val="0"/>
              </a:spcAft>
            </a:pPr>
            <a:endPar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endParaRPr>
          </a:p>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2</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）中国：</a:t>
            </a:r>
          </a:p>
        </p:txBody>
      </p:sp>
      <p:sp>
        <p:nvSpPr>
          <p:cNvPr id="4" name="文本框 3"/>
          <p:cNvSpPr txBox="1"/>
          <p:nvPr>
            <p:custDataLst>
              <p:tags r:id="rId4"/>
            </p:custDataLst>
          </p:nvPr>
        </p:nvSpPr>
        <p:spPr>
          <a:xfrm>
            <a:off x="1943735" y="1451610"/>
            <a:ext cx="4596130" cy="2027555"/>
          </a:xfrm>
          <a:prstGeom prst="rect">
            <a:avLst/>
          </a:prstGeom>
          <a:noFill/>
        </p:spPr>
        <p:txBody>
          <a:bodyPr wrap="square" rtlCol="0" anchor="t">
            <a:spAutoFit/>
          </a:bodyPr>
          <a:lstStyle/>
          <a:p>
            <a:pPr algn="just">
              <a:lnSpc>
                <a:spcPct val="105000"/>
              </a:lnSpc>
              <a:spcBef>
                <a:spcPts val="0"/>
              </a:spcBef>
              <a:spcAft>
                <a:spcPts val="0"/>
              </a:spcAft>
            </a:pPr>
            <a:r>
              <a:rPr lang="zh-CN" altLang="en-US" sz="2400">
                <a:solidFill>
                  <a:schemeClr val="dk1"/>
                </a:solidFill>
                <a:latin typeface="方正大标宋简体" panose="02000000000000000000" charset="-122"/>
                <a:ea typeface="方正大标宋简体" panose="02000000000000000000" charset="-122"/>
                <a:cs typeface="微软雅黑" panose="020B0503020204020204" charset="-122"/>
                <a:sym typeface="+mn-ea"/>
              </a:rPr>
              <a:t>①经济全球化深入发展，各国相互联系和依存日益加深。</a:t>
            </a:r>
            <a:endParaRPr lang="zh-CN" altLang="en-US" sz="2400">
              <a:solidFill>
                <a:schemeClr val="dk1"/>
              </a:solidFill>
              <a:latin typeface="方正大标宋简体" panose="02000000000000000000" charset="-122"/>
              <a:ea typeface="方正大标宋简体" panose="02000000000000000000" charset="-122"/>
              <a:cs typeface="微软雅黑" panose="020B0503020204020204" charset="-122"/>
            </a:endParaRPr>
          </a:p>
          <a:p>
            <a:pPr algn="just">
              <a:lnSpc>
                <a:spcPct val="105000"/>
              </a:lnSpc>
              <a:spcBef>
                <a:spcPts val="0"/>
              </a:spcBef>
              <a:spcAft>
                <a:spcPts val="0"/>
              </a:spcAft>
            </a:pPr>
            <a:r>
              <a:rPr lang="zh-CN" altLang="en-US" sz="2400">
                <a:solidFill>
                  <a:schemeClr val="dk1"/>
                </a:solidFill>
                <a:latin typeface="方正大标宋简体" panose="02000000000000000000" charset="-122"/>
                <a:ea typeface="方正大标宋简体" panose="02000000000000000000" charset="-122"/>
                <a:cs typeface="微软雅黑" panose="020B0503020204020204" charset="-122"/>
                <a:sym typeface="+mn-ea"/>
              </a:rPr>
              <a:t>②经济的不稳定性、不确定性突出，增长动能不足，贫富分化日益严重。</a:t>
            </a:r>
          </a:p>
        </p:txBody>
      </p:sp>
      <p:sp>
        <p:nvSpPr>
          <p:cNvPr id="3" name="文本框 2"/>
          <p:cNvSpPr txBox="1"/>
          <p:nvPr/>
        </p:nvSpPr>
        <p:spPr>
          <a:xfrm>
            <a:off x="516890" y="70485"/>
            <a:ext cx="11674475" cy="583565"/>
          </a:xfrm>
          <a:prstGeom prst="rect">
            <a:avLst/>
          </a:prstGeom>
          <a:noFill/>
        </p:spPr>
        <p:txBody>
          <a:bodyPr wrap="square" rtlCol="0">
            <a:spAutoFit/>
          </a:bodyPr>
          <a:lstStyle/>
          <a:p>
            <a:pPr algn="l"/>
            <a:r>
              <a:rPr lang="en-US" altLang="zh-CN" sz="3200" dirty="0">
                <a:solidFill>
                  <a:schemeClr val="tx1"/>
                </a:solidFill>
                <a:latin typeface="Times New Roman" panose="02020603050405020304" charset="0"/>
                <a:ea typeface="汉仪大宋简" panose="02010600000101010101" charset="-122"/>
              </a:rPr>
              <a:t>4.21</a:t>
            </a:r>
            <a:r>
              <a:rPr lang="zh-CN" altLang="en-US" sz="3200" dirty="0">
                <a:solidFill>
                  <a:schemeClr val="tx1"/>
                </a:solidFill>
                <a:latin typeface="Times New Roman" panose="02020603050405020304" charset="0"/>
                <a:ea typeface="汉仪大宋简" panose="02010600000101010101" charset="-122"/>
              </a:rPr>
              <a:t>世纪以来的经济发展</a:t>
            </a:r>
            <a:endParaRPr lang="zh-CN" altLang="en-US" sz="2800" dirty="0">
              <a:solidFill>
                <a:schemeClr val="tx1"/>
              </a:solidFill>
              <a:latin typeface="汉仪颜楷简" panose="00020600040101010101" charset="-122"/>
              <a:ea typeface="汉仪颜楷简" panose="00020600040101010101" charset="-122"/>
              <a:cs typeface="汉仪颜楷简" panose="00020600040101010101" charset="-122"/>
            </a:endParaRPr>
          </a:p>
        </p:txBody>
      </p:sp>
      <p:sp>
        <p:nvSpPr>
          <p:cNvPr id="19" name="文本框 18"/>
          <p:cNvSpPr txBox="1"/>
          <p:nvPr/>
        </p:nvSpPr>
        <p:spPr>
          <a:xfrm>
            <a:off x="0" y="721995"/>
            <a:ext cx="12191365"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21</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世纪的经济发展存在什么问题，中国如何应对？</a:t>
            </a:r>
          </a:p>
        </p:txBody>
      </p:sp>
      <p:sp>
        <p:nvSpPr>
          <p:cNvPr id="2" name="文本框 1"/>
          <p:cNvSpPr txBox="1"/>
          <p:nvPr/>
        </p:nvSpPr>
        <p:spPr>
          <a:xfrm>
            <a:off x="1943735" y="3996690"/>
            <a:ext cx="4721225" cy="2414905"/>
          </a:xfrm>
          <a:prstGeom prst="rect">
            <a:avLst/>
          </a:prstGeom>
          <a:noFill/>
        </p:spPr>
        <p:txBody>
          <a:bodyPr wrap="square" rtlCol="0" anchor="t">
            <a:spAutoFit/>
          </a:bodyPr>
          <a:lstStyle/>
          <a:p>
            <a:pPr indent="0" algn="just">
              <a:lnSpc>
                <a:spcPct val="10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面对挑战，中国坚持对外开放的基本国策，倡议推动</a:t>
            </a:r>
            <a:r>
              <a:rPr lang="en-US" altLang="zh-CN"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一带一路</a:t>
            </a:r>
            <a:r>
              <a:rPr lang="en-US" altLang="zh-CN"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国家合作，努力实现政策沟通、设施联通、贸易畅通、资金流通、民心相通，打造国际合作新平台，增添共同发展新动力。</a:t>
            </a:r>
          </a:p>
        </p:txBody>
      </p:sp>
      <p:pic>
        <p:nvPicPr>
          <p:cNvPr id="3074" name="Picture 2"/>
          <p:cNvPicPr>
            <a:picLocks noGrp="1" noChangeAspect="1" noChangeArrowheads="1"/>
          </p:cNvPicPr>
          <p:nvPr>
            <p:custDataLst>
              <p:tags r:id="rId5"/>
            </p:custDataLst>
          </p:nvPr>
        </p:nvPicPr>
        <p:blipFill rotWithShape="1">
          <a:blip r:embed="rId9"/>
          <a:srcRect/>
          <a:stretch>
            <a:fillRect/>
          </a:stretch>
        </p:blipFill>
        <p:spPr bwMode="auto">
          <a:xfrm>
            <a:off x="6896735" y="1268095"/>
            <a:ext cx="5109210" cy="409067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7331710" y="5359400"/>
            <a:ext cx="4674235" cy="1224280"/>
          </a:xfrm>
          <a:prstGeom prst="rect">
            <a:avLst/>
          </a:prstGeom>
          <a:noFill/>
        </p:spPr>
        <p:txBody>
          <a:bodyPr wrap="square">
            <a:noAutofit/>
          </a:bodyPr>
          <a:lstStyle>
            <a:defPPr>
              <a:defRPr lang="zh-CN"/>
            </a:defPPr>
            <a:lvl1pPr>
              <a:defRPr sz="2400" b="1">
                <a:latin typeface="楷体" panose="02010609060101010101" charset="-122"/>
                <a:ea typeface="楷体" panose="02010609060101010101" charset="-122"/>
              </a:defRPr>
            </a:lvl1pPr>
          </a:lstStyle>
          <a:p>
            <a:r>
              <a:rPr lang="zh-CN" altLang="en-US">
                <a:solidFill>
                  <a:srgbClr val="000000"/>
                </a:solidFill>
                <a:latin typeface="Times New Roman" panose="02020603050405020304" charset="0"/>
                <a:ea typeface="汉仪全唐诗简" panose="00020600040101010101" charset="-122"/>
                <a:cs typeface="微软雅黑" panose="020B0503020204020204" charset="-122"/>
              </a:rPr>
              <a:t>↑过去两百年间不同阶层（前10%、中间40%及底层50%）收入比例趋势图</a:t>
            </a:r>
          </a:p>
        </p:txBody>
      </p:sp>
      <p:pic>
        <p:nvPicPr>
          <p:cNvPr id="14" name="图片 13"/>
          <p:cNvPicPr>
            <a:picLocks noChangeAspect="1"/>
          </p:cNvPicPr>
          <p:nvPr/>
        </p:nvPicPr>
        <p:blipFill rotWithShape="1">
          <a:blip r:embed="rId10"/>
          <a:srcRect/>
          <a:stretch>
            <a:fillRect/>
          </a:stretch>
        </p:blipFill>
        <p:spPr>
          <a:xfrm>
            <a:off x="6896735" y="1311910"/>
            <a:ext cx="5127625" cy="520509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040" y="357505"/>
            <a:ext cx="12097385" cy="521970"/>
          </a:xfrm>
          <a:prstGeom prst="rect">
            <a:avLst/>
          </a:prstGeom>
          <a:noFill/>
        </p:spPr>
        <p:txBody>
          <a:bodyPr wrap="square" rtlCol="0" anchor="t">
            <a:spAutoFit/>
          </a:bodyPr>
          <a:lstStyle/>
          <a:p>
            <a:pPr lvl="0" algn="ctr">
              <a:buClrTx/>
              <a:buSzTx/>
              <a:buFontTx/>
            </a:pP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【思考点】结合所学，概括第二次世界大战后，世界经济的发展有何特点？</a:t>
            </a:r>
          </a:p>
        </p:txBody>
      </p:sp>
      <p:pic>
        <p:nvPicPr>
          <p:cNvPr id="3" name="图片 2"/>
          <p:cNvPicPr>
            <a:picLocks noChangeAspect="1"/>
          </p:cNvPicPr>
          <p:nvPr/>
        </p:nvPicPr>
        <p:blipFill>
          <a:blip r:embed="rId2"/>
          <a:stretch>
            <a:fillRect/>
          </a:stretch>
        </p:blipFill>
        <p:spPr>
          <a:xfrm>
            <a:off x="6269355" y="879475"/>
            <a:ext cx="5848985" cy="4288155"/>
          </a:xfrm>
          <a:prstGeom prst="rect">
            <a:avLst/>
          </a:prstGeom>
          <a:effectLst>
            <a:outerShdw blurRad="50800" dist="38100" dir="2700000" algn="tl" rotWithShape="0">
              <a:prstClr val="black">
                <a:alpha val="40000"/>
              </a:prstClr>
            </a:outerShdw>
          </a:effectLst>
        </p:spPr>
      </p:pic>
      <p:pic>
        <p:nvPicPr>
          <p:cNvPr id="4" name="图片 3"/>
          <p:cNvPicPr>
            <a:picLocks noChangeAspect="1"/>
          </p:cNvPicPr>
          <p:nvPr/>
        </p:nvPicPr>
        <p:blipFill>
          <a:blip r:embed="rId3"/>
          <a:stretch>
            <a:fillRect/>
          </a:stretch>
        </p:blipFill>
        <p:spPr>
          <a:xfrm>
            <a:off x="-66040" y="1484630"/>
            <a:ext cx="3431540" cy="2938145"/>
          </a:xfrm>
          <a:prstGeom prst="rect">
            <a:avLst/>
          </a:prstGeom>
          <a:effectLst>
            <a:outerShdw blurRad="50800" dist="38100" dir="2700000" algn="tl" rotWithShape="0">
              <a:prstClr val="black">
                <a:alpha val="40000"/>
              </a:prstClr>
            </a:outerShdw>
          </a:effectLst>
        </p:spPr>
      </p:pic>
      <p:sp>
        <p:nvSpPr>
          <p:cNvPr id="11265" name="文本框 1"/>
          <p:cNvSpPr txBox="1"/>
          <p:nvPr/>
        </p:nvSpPr>
        <p:spPr>
          <a:xfrm>
            <a:off x="440055" y="5435600"/>
            <a:ext cx="11337925" cy="1271905"/>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noAutofit/>
          </a:bodyPr>
          <a:lstStyle/>
          <a:p>
            <a:pPr lvl="0" algn="l">
              <a:lnSpc>
                <a:spcPct val="90000"/>
              </a:lnSpc>
              <a:buClrTx/>
              <a:buSzTx/>
              <a:buFontTx/>
            </a:pP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经济全球化趋势的发展也带来了严峻挑战，南北差距拉大，一些发展中国家面临被进一步边缘化的危险，经济和金融风险增大。</a:t>
            </a:r>
          </a:p>
          <a:p>
            <a:pPr lvl="0" algn="r">
              <a:lnSpc>
                <a:spcPct val="90000"/>
              </a:lnSpc>
              <a:buClrTx/>
              <a:buSzTx/>
              <a:buFontTx/>
            </a:pP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——胡锦涛：《推动全面合作，促进共同发展》</a:t>
            </a:r>
          </a:p>
        </p:txBody>
      </p:sp>
      <p:pic>
        <p:nvPicPr>
          <p:cNvPr id="11" name="图片 10"/>
          <p:cNvPicPr>
            <a:picLocks noChangeAspect="1"/>
          </p:cNvPicPr>
          <p:nvPr/>
        </p:nvPicPr>
        <p:blipFill>
          <a:blip r:embed="rId4"/>
          <a:stretch>
            <a:fillRect/>
          </a:stretch>
        </p:blipFill>
        <p:spPr>
          <a:xfrm>
            <a:off x="3302635" y="953770"/>
            <a:ext cx="2937510" cy="4407535"/>
          </a:xfrm>
          <a:prstGeom prst="rect">
            <a:avLst/>
          </a:prstGeom>
          <a:noFill/>
          <a:ln w="9525">
            <a:noFill/>
          </a:ln>
          <a:effectLst>
            <a:outerShdw blurRad="50800" dist="38100" dir="2700000" algn="tl" rotWithShape="0">
              <a:prstClr val="black">
                <a:alpha val="40000"/>
              </a:prstClr>
            </a:outerShdw>
          </a:effectLst>
        </p:spPr>
      </p:pic>
      <p:sp>
        <p:nvSpPr>
          <p:cNvPr id="10" name="文本框 9"/>
          <p:cNvSpPr txBox="1"/>
          <p:nvPr/>
        </p:nvSpPr>
        <p:spPr>
          <a:xfrm>
            <a:off x="1290955" y="2369820"/>
            <a:ext cx="10173335" cy="1899285"/>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nchor="t">
            <a:spAutoFit/>
          </a:bodyPr>
          <a:lstStyle/>
          <a:p>
            <a:pPr marL="457200" indent="-457200" algn="just">
              <a:lnSpc>
                <a:spcPct val="105000"/>
              </a:lnSpc>
              <a:spcBef>
                <a:spcPts val="0"/>
              </a:spcBef>
              <a:spcAft>
                <a:spcPts val="0"/>
              </a:spcAft>
              <a:buFont typeface="Arial" panose="020B0604020202020204" pitchFamily="34" charset="0"/>
              <a:buChar char="•"/>
            </a:pPr>
            <a:r>
              <a:rPr lang="zh-CN" altLang="en-US" sz="2800" b="1">
                <a:solidFill>
                  <a:schemeClr val="bg1"/>
                </a:solidFill>
                <a:effectLst>
                  <a:outerShdw blurRad="38100" dist="38100" dir="2700000" algn="tl">
                    <a:srgbClr val="000000">
                      <a:alpha val="43137"/>
                    </a:srgbClr>
                  </a:outerShdw>
                </a:effectLst>
                <a:latin typeface="方正大标宋简体" panose="02000000000000000000" charset="-122"/>
                <a:ea typeface="方正大标宋简体" panose="02000000000000000000" charset="-122"/>
                <a:cs typeface="方正大标宋简体" panose="02000000000000000000" charset="-122"/>
                <a:sym typeface="+mn-ea"/>
              </a:rPr>
              <a:t>政府宏观调控和市场调节相结合是经济增长的主要手段之一；</a:t>
            </a:r>
          </a:p>
          <a:p>
            <a:pPr marL="457200" indent="-457200" algn="just">
              <a:lnSpc>
                <a:spcPct val="105000"/>
              </a:lnSpc>
              <a:spcBef>
                <a:spcPts val="0"/>
              </a:spcBef>
              <a:spcAft>
                <a:spcPts val="0"/>
              </a:spcAft>
              <a:buFont typeface="Arial" panose="020B0604020202020204" pitchFamily="34" charset="0"/>
              <a:buChar char="•"/>
            </a:pPr>
            <a:r>
              <a:rPr lang="zh-CN" altLang="en-US" sz="2800" b="1">
                <a:solidFill>
                  <a:schemeClr val="bg1"/>
                </a:solidFill>
                <a:effectLst>
                  <a:outerShdw blurRad="38100" dist="38100" dir="2700000" algn="tl">
                    <a:srgbClr val="000000">
                      <a:alpha val="43137"/>
                    </a:srgbClr>
                  </a:outerShdw>
                </a:effectLst>
                <a:latin typeface="方正大标宋简体" panose="02000000000000000000" charset="-122"/>
                <a:ea typeface="方正大标宋简体" panose="02000000000000000000" charset="-122"/>
                <a:cs typeface="方正大标宋简体" panose="02000000000000000000" charset="-122"/>
                <a:sym typeface="+mn-ea"/>
              </a:rPr>
              <a:t>科学技术在推动经济增长方面作用越来越大；</a:t>
            </a:r>
          </a:p>
          <a:p>
            <a:pPr marL="457200" indent="-457200" algn="just">
              <a:lnSpc>
                <a:spcPct val="105000"/>
              </a:lnSpc>
              <a:spcBef>
                <a:spcPts val="0"/>
              </a:spcBef>
              <a:spcAft>
                <a:spcPts val="0"/>
              </a:spcAft>
              <a:buFont typeface="Arial" panose="020B0604020202020204" pitchFamily="34" charset="0"/>
              <a:buChar char="•"/>
            </a:pPr>
            <a:r>
              <a:rPr lang="zh-CN" altLang="en-US" sz="2800" b="1">
                <a:solidFill>
                  <a:schemeClr val="bg1"/>
                </a:solidFill>
                <a:effectLst>
                  <a:outerShdw blurRad="38100" dist="38100" dir="2700000" algn="tl">
                    <a:srgbClr val="000000">
                      <a:alpha val="43137"/>
                    </a:srgbClr>
                  </a:outerShdw>
                </a:effectLst>
                <a:latin typeface="方正大标宋简体" panose="02000000000000000000" charset="-122"/>
                <a:ea typeface="方正大标宋简体" panose="02000000000000000000" charset="-122"/>
                <a:cs typeface="方正大标宋简体" panose="02000000000000000000" charset="-122"/>
                <a:sym typeface="+mn-ea"/>
              </a:rPr>
              <a:t>全球化趋势明显，贫富分化加剧，经济危机时有发生；</a:t>
            </a:r>
          </a:p>
          <a:p>
            <a:pPr marL="457200" indent="-457200" algn="just">
              <a:lnSpc>
                <a:spcPct val="105000"/>
              </a:lnSpc>
              <a:spcBef>
                <a:spcPts val="0"/>
              </a:spcBef>
              <a:spcAft>
                <a:spcPts val="0"/>
              </a:spcAft>
              <a:buFont typeface="Arial" panose="020B0604020202020204" pitchFamily="34" charset="0"/>
              <a:buChar char="•"/>
            </a:pPr>
            <a:r>
              <a:rPr lang="zh-CN" altLang="en-US" sz="2800" b="1">
                <a:solidFill>
                  <a:schemeClr val="bg1"/>
                </a:solidFill>
                <a:effectLst>
                  <a:outerShdw blurRad="38100" dist="38100" dir="2700000" algn="tl">
                    <a:srgbClr val="000000">
                      <a:alpha val="43137"/>
                    </a:srgbClr>
                  </a:outerShdw>
                </a:effectLst>
                <a:latin typeface="方正大标宋简体" panose="02000000000000000000" charset="-122"/>
                <a:ea typeface="方正大标宋简体" panose="02000000000000000000" charset="-122"/>
                <a:cs typeface="方正大标宋简体" panose="02000000000000000000" charset="-122"/>
                <a:sym typeface="+mn-ea"/>
              </a:rPr>
              <a:t>中国在世界经济中的地位不断提升。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custDataLst>
              <p:tags r:id="rId2"/>
            </p:custDataLst>
          </p:nvPr>
        </p:nvCxnSpPr>
        <p:spPr>
          <a:xfrm>
            <a:off x="5824998" y="4112228"/>
            <a:ext cx="47650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ctrTitle" idx="14"/>
            <p:custDataLst>
              <p:tags r:id="rId3"/>
            </p:custDataLst>
          </p:nvPr>
        </p:nvSpPr>
        <p:spPr>
          <a:xfrm>
            <a:off x="4580890" y="1390650"/>
            <a:ext cx="7611110" cy="2065655"/>
          </a:xfrm>
        </p:spPr>
        <p:txBody>
          <a:bodyPr>
            <a:noAutofit/>
          </a:bodyPr>
          <a:lstStyle/>
          <a:p>
            <a:pPr algn="ctr"/>
            <a:r>
              <a:rPr lang="zh-CN" altLang="en-US" sz="6000" dirty="0">
                <a:solidFill>
                  <a:schemeClr val="dk1"/>
                </a:solidFill>
                <a:latin typeface="Times New Roman" panose="02020603050405020304" charset="0"/>
                <a:ea typeface="汉仪大宋简" panose="02010600000101010101" charset="-122"/>
                <a:sym typeface="+mn-ea"/>
              </a:rPr>
              <a:t>第</a:t>
            </a:r>
            <a:r>
              <a:rPr lang="en-US" altLang="zh-CN" sz="6000" dirty="0">
                <a:solidFill>
                  <a:schemeClr val="dk1"/>
                </a:solidFill>
                <a:latin typeface="Times New Roman" panose="02020603050405020304" charset="0"/>
                <a:ea typeface="汉仪大宋简" panose="02010600000101010101" charset="-122"/>
                <a:sym typeface="+mn-ea"/>
              </a:rPr>
              <a:t>9</a:t>
            </a:r>
            <a:r>
              <a:rPr lang="zh-CN" altLang="en-US" sz="6000" dirty="0">
                <a:solidFill>
                  <a:schemeClr val="dk1"/>
                </a:solidFill>
                <a:latin typeface="Times New Roman" panose="02020603050405020304" charset="0"/>
                <a:ea typeface="汉仪大宋简" panose="02010600000101010101" charset="-122"/>
                <a:sym typeface="+mn-ea"/>
              </a:rPr>
              <a:t>课</a:t>
            </a:r>
            <a:r>
              <a:rPr lang="en-US" altLang="zh-CN" sz="6000" dirty="0">
                <a:solidFill>
                  <a:schemeClr val="dk1"/>
                </a:solidFill>
                <a:latin typeface="Times New Roman" panose="02020603050405020304" charset="0"/>
                <a:ea typeface="汉仪大宋简" panose="02010600000101010101" charset="-122"/>
                <a:sym typeface="+mn-ea"/>
              </a:rPr>
              <a:t> 20世纪以来</a:t>
            </a:r>
            <a:br>
              <a:rPr lang="en-US" altLang="zh-CN" sz="6000" dirty="0">
                <a:solidFill>
                  <a:schemeClr val="dk1"/>
                </a:solidFill>
                <a:latin typeface="Times New Roman" panose="02020603050405020304" charset="0"/>
                <a:ea typeface="汉仪大宋简" panose="02010600000101010101" charset="-122"/>
                <a:sym typeface="+mn-ea"/>
              </a:rPr>
            </a:br>
            <a:r>
              <a:rPr lang="en-US" altLang="zh-CN" sz="6000" dirty="0">
                <a:solidFill>
                  <a:schemeClr val="dk1"/>
                </a:solidFill>
                <a:latin typeface="Times New Roman" panose="02020603050405020304" charset="0"/>
                <a:ea typeface="汉仪大宋简" panose="02010600000101010101" charset="-122"/>
                <a:sym typeface="+mn-ea"/>
              </a:rPr>
              <a:t>人类的</a:t>
            </a:r>
            <a:r>
              <a:rPr lang="zh-CN" altLang="en-US" sz="6000" dirty="0">
                <a:solidFill>
                  <a:schemeClr val="dk1"/>
                </a:solidFill>
                <a:latin typeface="Times New Roman" panose="02020603050405020304" charset="0"/>
                <a:ea typeface="汉仪大宋简" panose="02010600000101010101" charset="-122"/>
                <a:sym typeface="+mn-ea"/>
              </a:rPr>
              <a:t>经济与生活</a:t>
            </a:r>
          </a:p>
        </p:txBody>
      </p:sp>
      <p:sp>
        <p:nvSpPr>
          <p:cNvPr id="8" name="副标题 7"/>
          <p:cNvSpPr>
            <a:spLocks noGrp="1"/>
          </p:cNvSpPr>
          <p:nvPr>
            <p:ph type="subTitle" idx="13"/>
            <p:custDataLst>
              <p:tags r:id="rId4"/>
            </p:custDataLst>
          </p:nvPr>
        </p:nvSpPr>
        <p:spPr>
          <a:xfrm>
            <a:off x="6874017" y="4112354"/>
            <a:ext cx="4826000" cy="370205"/>
          </a:xfrm>
        </p:spPr>
        <p:txBody>
          <a:bodyPr>
            <a:noAutofit/>
          </a:bodyPr>
          <a:lstStyle/>
          <a:p>
            <a:pPr algn="r"/>
            <a:r>
              <a:rPr lang="zh-CN" altLang="en-US" sz="2800">
                <a:solidFill>
                  <a:schemeClr val="dk1"/>
                </a:solidFill>
                <a:latin typeface="Times New Roman" panose="02020603050405020304" charset="0"/>
                <a:ea typeface="汉仪大宋简" panose="02010600000101010101" charset="-122"/>
              </a:rPr>
              <a:t>浙江大学附属中学</a:t>
            </a:r>
            <a:r>
              <a:rPr lang="en-US" altLang="zh-CN" sz="2800">
                <a:solidFill>
                  <a:schemeClr val="dk1"/>
                </a:solidFill>
                <a:latin typeface="Times New Roman" panose="02020603050405020304" charset="0"/>
                <a:ea typeface="汉仪大宋简" panose="02010600000101010101" charset="-122"/>
              </a:rPr>
              <a:t>  </a:t>
            </a:r>
            <a:r>
              <a:rPr lang="zh-CN" altLang="en-US" sz="2800">
                <a:solidFill>
                  <a:schemeClr val="dk1"/>
                </a:solidFill>
                <a:latin typeface="Times New Roman" panose="02020603050405020304" charset="0"/>
                <a:ea typeface="汉仪大宋简" panose="02010600000101010101" charset="-122"/>
              </a:rPr>
              <a:t>赵茜</a:t>
            </a:r>
          </a:p>
        </p:txBody>
      </p:sp>
      <p:sp>
        <p:nvSpPr>
          <p:cNvPr id="2" name="文本框 1"/>
          <p:cNvSpPr txBox="1"/>
          <p:nvPr/>
        </p:nvSpPr>
        <p:spPr>
          <a:xfrm>
            <a:off x="2058670" y="5776595"/>
            <a:ext cx="2817495" cy="521970"/>
          </a:xfrm>
          <a:prstGeom prst="rect">
            <a:avLst/>
          </a:prstGeom>
          <a:noFill/>
        </p:spPr>
        <p:txBody>
          <a:bodyPr wrap="square" rtlCol="0">
            <a:spAutoFit/>
          </a:bodyPr>
          <a:lstStyle/>
          <a:p>
            <a:r>
              <a:rPr lang="zh-CN" altLang="en-US" sz="2800" dirty="0">
                <a:solidFill>
                  <a:schemeClr val="tx1"/>
                </a:solidFill>
                <a:latin typeface="汉仪颜楷简" panose="00020600040101010101" charset="-122"/>
                <a:ea typeface="汉仪颜楷简" panose="00020600040101010101" charset="-122"/>
                <a:cs typeface="宋体" panose="02010600030101010101" pitchFamily="2" charset="-122"/>
              </a:rPr>
              <a:t>【课程标准】</a:t>
            </a:r>
          </a:p>
        </p:txBody>
      </p:sp>
      <p:sp>
        <p:nvSpPr>
          <p:cNvPr id="24" name="文本框 23"/>
          <p:cNvSpPr txBox="1"/>
          <p:nvPr/>
        </p:nvSpPr>
        <p:spPr>
          <a:xfrm>
            <a:off x="4235450" y="5776595"/>
            <a:ext cx="5134610" cy="953135"/>
          </a:xfrm>
          <a:prstGeom prst="rect">
            <a:avLst/>
          </a:prstGeom>
          <a:noFill/>
        </p:spPr>
        <p:txBody>
          <a:bodyPr wrap="square" rtlCol="0">
            <a:spAutoFit/>
          </a:bodyPr>
          <a:lstStyle/>
          <a:p>
            <a:r>
              <a:rPr sz="2800" dirty="0">
                <a:solidFill>
                  <a:schemeClr val="tx1"/>
                </a:solidFill>
                <a:latin typeface="汉仪颜楷简" panose="00020600040101010101" charset="-122"/>
                <a:ea typeface="汉仪颜楷简" panose="00020600040101010101" charset="-122"/>
                <a:cs typeface="汉仪颜楷简" panose="00020600040101010101" charset="-122"/>
              </a:rPr>
              <a:t>认识20世纪以来贸易、金融的变化对人类生活的影响。</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35" y="2715260"/>
            <a:ext cx="12192635" cy="1143000"/>
          </a:xfrm>
          <a:prstGeom prst="rect">
            <a:avLst/>
          </a:prstGeom>
          <a:noFill/>
        </p:spPr>
        <p:txBody>
          <a:bodyPr wrap="square" rtlCol="0" anchor="t">
            <a:noAutofit/>
          </a:bodyPr>
          <a:lstStyle/>
          <a:p>
            <a:pPr marL="0" indent="0" algn="ctr">
              <a:lnSpc>
                <a:spcPct val="100000"/>
              </a:lnSpc>
              <a:spcBef>
                <a:spcPts val="0"/>
              </a:spcBef>
              <a:spcAft>
                <a:spcPts val="0"/>
              </a:spcAft>
              <a:buSzPct val="100000"/>
              <a:buNone/>
            </a:pPr>
            <a:r>
              <a:rPr lang="zh-CN" altLang="en-US" sz="4800">
                <a:solidFill>
                  <a:schemeClr val="accent1"/>
                </a:solidFill>
                <a:latin typeface="Times New Roman" panose="02020603050405020304" charset="0"/>
                <a:ea typeface="汉仪大宋简" panose="02010600000101010101" charset="-122"/>
                <a:sym typeface="+mn-ea"/>
              </a:rPr>
              <a:t>二、国际贸易与人类生活</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418465" y="62865"/>
            <a:ext cx="11365865" cy="521970"/>
          </a:xfrm>
          <a:prstGeom prst="rect">
            <a:avLst/>
          </a:prstGeom>
          <a:noFill/>
        </p:spPr>
        <p:txBody>
          <a:bodyPr wrap="square" rtlCol="0">
            <a:spAutoFit/>
          </a:bodyPr>
          <a:lstStyle/>
          <a:p>
            <a:r>
              <a:rPr lang="en-US" altLang="zh-CN" sz="2800">
                <a:solidFill>
                  <a:schemeClr val="tx1"/>
                </a:solidFill>
                <a:latin typeface="方正大标宋简体" panose="02000000000000000000" charset="-122"/>
                <a:ea typeface="方正大标宋简体" panose="02000000000000000000" charset="-122"/>
                <a:cs typeface="方正大标宋简体" panose="02000000000000000000" charset="-122"/>
              </a:rPr>
              <a:t>1.</a:t>
            </a:r>
            <a:r>
              <a:rPr lang="zh-CN" sz="2800">
                <a:solidFill>
                  <a:schemeClr val="tx1"/>
                </a:solidFill>
                <a:latin typeface="方正大标宋简体" panose="02000000000000000000" charset="-122"/>
                <a:ea typeface="方正大标宋简体" panose="02000000000000000000" charset="-122"/>
                <a:cs typeface="方正大标宋简体" panose="02000000000000000000" charset="-122"/>
              </a:rPr>
              <a:t>国际贸易体系的建立</a:t>
            </a:r>
            <a:r>
              <a:rPr lang="en-US" altLang="zh-CN" sz="2800">
                <a:solidFill>
                  <a:schemeClr val="tx1"/>
                </a:solidFill>
                <a:latin typeface="方正大标宋简体" panose="02000000000000000000" charset="-122"/>
                <a:ea typeface="方正大标宋简体" panose="02000000000000000000" charset="-122"/>
                <a:cs typeface="方正大标宋简体" panose="02000000000000000000" charset="-122"/>
              </a:rPr>
              <a:t>——</a:t>
            </a:r>
            <a:r>
              <a:rPr lang="zh-CN" altLang="en-US" sz="2800">
                <a:solidFill>
                  <a:schemeClr val="tx1"/>
                </a:solidFill>
                <a:latin typeface="方正大标宋简体" panose="02000000000000000000" charset="-122"/>
                <a:ea typeface="方正大标宋简体" panose="02000000000000000000" charset="-122"/>
                <a:cs typeface="方正大标宋简体" panose="02000000000000000000" charset="-122"/>
              </a:rPr>
              <a:t>从《关税与贸易总协定》到世界贸易组织</a:t>
            </a:r>
          </a:p>
        </p:txBody>
      </p:sp>
      <p:sp>
        <p:nvSpPr>
          <p:cNvPr id="9" name="文本框 8"/>
          <p:cNvSpPr txBox="1"/>
          <p:nvPr/>
        </p:nvSpPr>
        <p:spPr>
          <a:xfrm>
            <a:off x="427990" y="2686050"/>
            <a:ext cx="8314055" cy="1727835"/>
          </a:xfrm>
          <a:prstGeom prst="rect">
            <a:avLst/>
          </a:prstGeom>
          <a:noFill/>
          <a:ln w="9525">
            <a:noFill/>
          </a:ln>
        </p:spPr>
        <p:txBody>
          <a:bodyPr wrap="square">
            <a:spAutoFit/>
          </a:bodyPr>
          <a:lstStyle/>
          <a:p>
            <a:pPr indent="0" algn="just">
              <a:lnSpc>
                <a:spcPct val="95000"/>
              </a:lnSpc>
              <a:spcBef>
                <a:spcPts val="0"/>
              </a:spcBef>
              <a:spcAft>
                <a:spcPts val="0"/>
              </a:spcAft>
            </a:pP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rPr>
              <a:t>（</a:t>
            </a:r>
            <a:r>
              <a:rPr lang="en-US" altLang="zh-CN" sz="2800">
                <a:solidFill>
                  <a:srgbClr val="000000"/>
                </a:solidFill>
                <a:latin typeface="方正大标宋简体" panose="02000000000000000000" charset="-122"/>
                <a:ea typeface="方正大标宋简体" panose="02000000000000000000" charset="-122"/>
                <a:cs typeface="方正大标宋简体" panose="02000000000000000000" charset="-122"/>
              </a:rPr>
              <a:t>1</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rPr>
              <a:t>）背景：</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从</a:t>
            </a:r>
            <a:r>
              <a:rPr lang="en-US" altLang="zh-CN"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19</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世纪</a:t>
            </a:r>
            <a:r>
              <a:rPr lang="en-US" altLang="zh-CN"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70</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年代到第二次世界大战，由于</a:t>
            </a:r>
            <a:r>
              <a:rPr lang="zh-CN" altLang="en-US" sz="28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战争与经济危机</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，各国通过</a:t>
            </a:r>
            <a:r>
              <a:rPr lang="zh-CN" altLang="en-US" sz="28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贸易封锁与提高关税保护本国贸易</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a:t>
            </a:r>
            <a:r>
              <a:rPr lang="zh-CN" altLang="en-US" sz="28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国际贸易总量增速放缓</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，世界经济萧条，人民生活困难。</a:t>
            </a:r>
          </a:p>
        </p:txBody>
      </p:sp>
      <p:sp>
        <p:nvSpPr>
          <p:cNvPr id="7" name="文本框 6"/>
          <p:cNvSpPr txBox="1"/>
          <p:nvPr>
            <p:custDataLst>
              <p:tags r:id="rId3"/>
            </p:custDataLst>
          </p:nvPr>
        </p:nvSpPr>
        <p:spPr>
          <a:xfrm>
            <a:off x="427990" y="1441450"/>
            <a:ext cx="11345545" cy="1104265"/>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noAutofit/>
          </a:bodyPr>
          <a:lstStyle/>
          <a:p>
            <a:pPr lvl="0" algn="l">
              <a:lnSpc>
                <a:spcPct val="100000"/>
              </a:lnSpc>
              <a:buClrTx/>
              <a:buSzTx/>
              <a:buFontTx/>
            </a:pPr>
            <a:r>
              <a:rPr lang="zh-CN" altLang="en-US" sz="2400" b="1">
                <a:solidFill>
                  <a:srgbClr val="000000"/>
                </a:solidFill>
                <a:latin typeface="Times New Roman" panose="02020603050405020304" charset="0"/>
                <a:ea typeface="汉仪全唐诗简" panose="00020600040101010101" charset="-122"/>
                <a:cs typeface="微软雅黑" panose="020B0503020204020204" charset="-122"/>
                <a:sym typeface="+mn-ea"/>
              </a:rPr>
              <a:t>美国害怕西欧的经济崩溃给共产党带来可乘之机，也担心日本左倾势力的发展，所以决心在过去贸易格局的基础上重建贸易关系，确立自己在全球的主导地位。</a:t>
            </a:r>
          </a:p>
          <a:p>
            <a:pPr lvl="0" algn="r">
              <a:lnSpc>
                <a:spcPct val="100000"/>
              </a:lnSpc>
              <a:buClrTx/>
              <a:buSzTx/>
              <a:buFontTx/>
            </a:pPr>
            <a:r>
              <a:rPr lang="zh-CN" altLang="en-US" sz="2400" b="1">
                <a:solidFill>
                  <a:srgbClr val="000000"/>
                </a:solidFill>
                <a:latin typeface="Times New Roman" panose="02020603050405020304" charset="0"/>
                <a:ea typeface="汉仪全唐诗简" panose="00020600040101010101" charset="-122"/>
                <a:cs typeface="微软雅黑" panose="020B0503020204020204" charset="-122"/>
                <a:sym typeface="+mn-ea"/>
              </a:rPr>
              <a:t>——萧国亮《世界经济史》</a:t>
            </a:r>
          </a:p>
        </p:txBody>
      </p:sp>
      <p:sp>
        <p:nvSpPr>
          <p:cNvPr id="19" name="文本框 18"/>
          <p:cNvSpPr txBox="1"/>
          <p:nvPr/>
        </p:nvSpPr>
        <p:spPr>
          <a:xfrm>
            <a:off x="0" y="721995"/>
            <a:ext cx="12191365"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1.1</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：请指出美国决定重建世界贸易关系的历史背景？标志是什么？</a:t>
            </a:r>
          </a:p>
        </p:txBody>
      </p:sp>
      <p:grpSp>
        <p:nvGrpSpPr>
          <p:cNvPr id="14" name="组合 13"/>
          <p:cNvGrpSpPr/>
          <p:nvPr/>
        </p:nvGrpSpPr>
        <p:grpSpPr>
          <a:xfrm>
            <a:off x="418465" y="2743200"/>
            <a:ext cx="11773535" cy="4100830"/>
            <a:chOff x="659" y="4590"/>
            <a:chExt cx="18541" cy="6458"/>
          </a:xfrm>
        </p:grpSpPr>
        <p:sp>
          <p:nvSpPr>
            <p:cNvPr id="4" name="文本框 3"/>
            <p:cNvSpPr txBox="1"/>
            <p:nvPr/>
          </p:nvSpPr>
          <p:spPr>
            <a:xfrm>
              <a:off x="659" y="7221"/>
              <a:ext cx="11729" cy="992"/>
            </a:xfrm>
            <a:prstGeom prst="rect">
              <a:avLst/>
            </a:prstGeom>
            <a:noFill/>
          </p:spPr>
          <p:txBody>
            <a:bodyPr wrap="square" rtlCol="0">
              <a:spAutoFit/>
            </a:bodyPr>
            <a:lstStyle/>
            <a:p>
              <a:pPr indent="0" algn="just">
                <a:lnSpc>
                  <a:spcPct val="125000"/>
                </a:lnSpc>
                <a:spcBef>
                  <a:spcPts val="0"/>
                </a:spcBef>
                <a:spcAft>
                  <a:spcPts val="0"/>
                </a:spcAft>
              </a:pPr>
              <a:r>
                <a:rPr lang="zh-CN" altLang="en-US" sz="28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a:t>
              </a:r>
              <a:r>
                <a:rPr lang="en-US" altLang="zh-CN" sz="28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2</a:t>
              </a:r>
              <a:r>
                <a:rPr lang="zh-CN" altLang="en-US" sz="28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）标志：</a:t>
              </a:r>
              <a:r>
                <a:rPr lang="en-US" altLang="zh-CN" sz="28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1947</a:t>
              </a:r>
              <a:r>
                <a:rPr lang="zh-CN" altLang="en-US" sz="28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年达成《关税与贸易总协定》</a:t>
              </a:r>
            </a:p>
          </p:txBody>
        </p:sp>
        <p:grpSp>
          <p:nvGrpSpPr>
            <p:cNvPr id="13" name="组合 12"/>
            <p:cNvGrpSpPr/>
            <p:nvPr/>
          </p:nvGrpSpPr>
          <p:grpSpPr>
            <a:xfrm>
              <a:off x="5754" y="4590"/>
              <a:ext cx="13446" cy="6458"/>
              <a:chOff x="5754" y="4590"/>
              <a:chExt cx="13446" cy="6458"/>
            </a:xfrm>
          </p:grpSpPr>
          <p:pic>
            <p:nvPicPr>
              <p:cNvPr id="10" name="图片 9"/>
              <p:cNvPicPr>
                <a:picLocks noChangeAspect="1"/>
              </p:cNvPicPr>
              <p:nvPr/>
            </p:nvPicPr>
            <p:blipFill>
              <a:blip r:embed="rId5"/>
              <a:srcRect/>
              <a:stretch>
                <a:fillRect/>
              </a:stretch>
            </p:blipFill>
            <p:spPr>
              <a:xfrm>
                <a:off x="15263" y="4590"/>
                <a:ext cx="3296" cy="3470"/>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5754" y="10362"/>
                <a:ext cx="13446" cy="686"/>
              </a:xfrm>
              <a:prstGeom prst="homePlate">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lnSpc>
                    <a:spcPct val="80000"/>
                  </a:lnSpc>
                  <a:spcBef>
                    <a:spcPct val="50000"/>
                  </a:spcBef>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General Agreement on Tariffs and Trade, GATT</a:t>
                </a:r>
              </a:p>
            </p:txBody>
          </p:sp>
        </p:grpSp>
      </p:grpSp>
      <p:sp>
        <p:nvSpPr>
          <p:cNvPr id="18" name="文本框 17"/>
          <p:cNvSpPr txBox="1"/>
          <p:nvPr/>
        </p:nvSpPr>
        <p:spPr>
          <a:xfrm>
            <a:off x="427990" y="5222875"/>
            <a:ext cx="11366500" cy="1005840"/>
          </a:xfrm>
          <a:prstGeom prst="rect">
            <a:avLst/>
          </a:prstGeom>
          <a:noFill/>
          <a:ln w="9525">
            <a:noFill/>
          </a:ln>
        </p:spPr>
        <p:txBody>
          <a:bodyPr wrap="square" rtlCol="0">
            <a:noAutofit/>
          </a:bodyPr>
          <a:lstStyle/>
          <a:p>
            <a:pPr lvl="0" algn="just">
              <a:lnSpc>
                <a:spcPct val="115000"/>
              </a:lnSpc>
              <a:spcBef>
                <a:spcPts val="0"/>
              </a:spcBef>
              <a:spcAft>
                <a:spcPts val="0"/>
              </a:spcAft>
              <a:buClrTx/>
              <a:buSzTx/>
              <a:buFontTx/>
            </a:pP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a:t>
            </a:r>
            <a:r>
              <a:rPr lang="en-US" altLang="zh-CN"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3</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）地位：二战后世界上出现的</a:t>
            </a:r>
            <a:r>
              <a:rPr lang="zh-CN" altLang="en-US" sz="28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第一个以法律的形式</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调整国际贸易和贸易关系的规则和程序，建立起缔约方之间权利及义务关系的体制。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674870" y="3646170"/>
            <a:ext cx="7239635" cy="1318260"/>
          </a:xfrm>
          <a:prstGeom prst="rect">
            <a:avLst/>
          </a:prstGeom>
          <a:noFill/>
          <a:ln w="9525">
            <a:noFill/>
          </a:ln>
        </p:spPr>
        <p:txBody>
          <a:bodyPr wrap="square" rtlCol="0">
            <a:spAutoFit/>
          </a:bodyPr>
          <a:lstStyle/>
          <a:p>
            <a:pPr lvl="0" algn="just">
              <a:lnSpc>
                <a:spcPct val="95000"/>
              </a:lnSpc>
              <a:spcBef>
                <a:spcPts val="0"/>
              </a:spcBef>
              <a:spcAft>
                <a:spcPts val="0"/>
              </a:spcAft>
              <a:buClrTx/>
              <a:buSzTx/>
              <a:buFontTx/>
            </a:pP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a:t>
            </a:r>
            <a:r>
              <a:rPr lang="en-US" altLang="zh-CN"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5</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）意义：各缔约国通过谈判，削减关税和其他贸易壁垒，取消国际贸易中的歧视待遇，促进了国际贸易的发展。</a:t>
            </a:r>
          </a:p>
        </p:txBody>
      </p:sp>
      <p:sp>
        <p:nvSpPr>
          <p:cNvPr id="2" name="文本框 1"/>
          <p:cNvSpPr txBox="1"/>
          <p:nvPr/>
        </p:nvSpPr>
        <p:spPr>
          <a:xfrm>
            <a:off x="4674235" y="1634490"/>
            <a:ext cx="7240270" cy="909320"/>
          </a:xfrm>
          <a:prstGeom prst="rect">
            <a:avLst/>
          </a:prstGeom>
          <a:noFill/>
          <a:ln w="9525">
            <a:noFill/>
          </a:ln>
        </p:spPr>
        <p:txBody>
          <a:bodyPr wrap="square" rtlCol="0">
            <a:spAutoFit/>
          </a:bodyPr>
          <a:lstStyle/>
          <a:p>
            <a:pPr lvl="0" algn="just">
              <a:lnSpc>
                <a:spcPct val="95000"/>
              </a:lnSpc>
              <a:spcBef>
                <a:spcPts val="0"/>
              </a:spcBef>
              <a:spcAft>
                <a:spcPts val="0"/>
              </a:spcAft>
              <a:buClrTx/>
              <a:buSzTx/>
              <a:buFontTx/>
            </a:pP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a:t>
            </a:r>
            <a:r>
              <a:rPr lang="en-US" altLang="zh-CN"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4</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）宗旨：提高生活水平、保证充分就业、保证实际收入和有效需求的持续增长。</a:t>
            </a:r>
          </a:p>
        </p:txBody>
      </p:sp>
      <p:sp>
        <p:nvSpPr>
          <p:cNvPr id="19" name="文本框 18"/>
          <p:cNvSpPr txBox="1"/>
          <p:nvPr/>
        </p:nvSpPr>
        <p:spPr>
          <a:xfrm>
            <a:off x="635" y="200025"/>
            <a:ext cx="12191365"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1.2</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：结合【史料阅读】概括关贸总协定的宗旨及其意义。</a:t>
            </a:r>
          </a:p>
        </p:txBody>
      </p:sp>
      <p:pic>
        <p:nvPicPr>
          <p:cNvPr id="3" name="图片 2"/>
          <p:cNvPicPr>
            <a:picLocks noChangeAspect="1"/>
          </p:cNvPicPr>
          <p:nvPr/>
        </p:nvPicPr>
        <p:blipFill>
          <a:blip r:embed="rId2"/>
          <a:stretch>
            <a:fillRect/>
          </a:stretch>
        </p:blipFill>
        <p:spPr>
          <a:xfrm>
            <a:off x="631825" y="592455"/>
            <a:ext cx="3402965" cy="6174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文本框 8"/>
          <p:cNvSpPr txBox="1"/>
          <p:nvPr/>
        </p:nvSpPr>
        <p:spPr>
          <a:xfrm>
            <a:off x="418465" y="1180465"/>
            <a:ext cx="11359515" cy="1162050"/>
          </a:xfrm>
          <a:prstGeom prst="rect">
            <a:avLst/>
          </a:prstGeom>
          <a:noFill/>
          <a:ln w="9525">
            <a:noFill/>
          </a:ln>
        </p:spPr>
        <p:txBody>
          <a:bodyPr wrap="square">
            <a:spAutoFit/>
          </a:bodyPr>
          <a:lstStyle/>
          <a:p>
            <a:pPr indent="0" algn="just">
              <a:lnSpc>
                <a:spcPct val="14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1</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）成立：</a:t>
            </a:r>
            <a:r>
              <a:rPr lang="en-US" altLang="zh-CN" sz="2400">
                <a:solidFill>
                  <a:srgbClr val="FF0000"/>
                </a:solidFill>
                <a:latin typeface="方正大标宋简体" panose="02000000000000000000" charset="-122"/>
                <a:ea typeface="方正大标宋简体" panose="02000000000000000000" charset="-122"/>
                <a:cs typeface="方正大标宋简体" panose="02000000000000000000" charset="-122"/>
              </a:rPr>
              <a:t>1995</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rPr>
              <a:t>年</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，在《关税与贸易总协定》的基础上成立</a:t>
            </a:r>
          </a:p>
          <a:p>
            <a:pPr indent="0" algn="just">
              <a:lnSpc>
                <a:spcPct val="14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2</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）宗旨：</a:t>
            </a:r>
          </a:p>
        </p:txBody>
      </p:sp>
      <p:pic>
        <p:nvPicPr>
          <p:cNvPr id="7" name="图片 6"/>
          <p:cNvPicPr>
            <a:picLocks noChangeAspect="1"/>
          </p:cNvPicPr>
          <p:nvPr/>
        </p:nvPicPr>
        <p:blipFill>
          <a:blip r:embed="rId3"/>
          <a:srcRect/>
          <a:stretch>
            <a:fillRect/>
          </a:stretch>
        </p:blipFill>
        <p:spPr>
          <a:xfrm>
            <a:off x="9469755" y="834390"/>
            <a:ext cx="2437765" cy="1014095"/>
          </a:xfrm>
          <a:prstGeom prst="rect">
            <a:avLst/>
          </a:prstGeom>
        </p:spPr>
      </p:pic>
      <p:sp>
        <p:nvSpPr>
          <p:cNvPr id="11" name="文本框 10"/>
          <p:cNvSpPr txBox="1"/>
          <p:nvPr/>
        </p:nvSpPr>
        <p:spPr>
          <a:xfrm>
            <a:off x="418465" y="4409440"/>
            <a:ext cx="1911350" cy="554990"/>
          </a:xfrm>
          <a:prstGeom prst="rect">
            <a:avLst/>
          </a:prstGeom>
          <a:noFill/>
        </p:spPr>
        <p:txBody>
          <a:bodyPr wrap="square" rtlCol="0" anchor="t">
            <a:noAutofit/>
          </a:bodyPr>
          <a:lstStyle/>
          <a:p>
            <a:pPr algn="just">
              <a:lnSpc>
                <a:spcPct val="125000"/>
              </a:lnSpc>
              <a:spcBef>
                <a:spcPts val="0"/>
              </a:spcBef>
              <a:spcAft>
                <a:spcPts val="0"/>
              </a:spcAft>
              <a:buClrTx/>
              <a:buSzTx/>
              <a:buNone/>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4</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）影响：</a:t>
            </a:r>
          </a:p>
        </p:txBody>
      </p:sp>
      <p:sp>
        <p:nvSpPr>
          <p:cNvPr id="14" name="文本框 13"/>
          <p:cNvSpPr txBox="1"/>
          <p:nvPr/>
        </p:nvSpPr>
        <p:spPr>
          <a:xfrm>
            <a:off x="2329815" y="4436745"/>
            <a:ext cx="6679565" cy="460375"/>
          </a:xfrm>
          <a:prstGeom prst="rect">
            <a:avLst/>
          </a:prstGeom>
          <a:noFill/>
        </p:spPr>
        <p:txBody>
          <a:bodyPr wrap="square" rtlCol="0" anchor="t">
            <a:spAutoFit/>
          </a:bodyPr>
          <a:lstStyle/>
          <a:p>
            <a:r>
              <a:rPr lang="zh-CN" altLang="en-US" sz="2400">
                <a:solidFill>
                  <a:srgbClr val="FF0000"/>
                </a:solidFill>
                <a:latin typeface="Calibri" panose="020F0502020204030204" charset="0"/>
                <a:ea typeface="方正大标宋简体" panose="02000000000000000000" charset="-122"/>
                <a:cs typeface="方正大标宋简体" panose="02000000000000000000" charset="-122"/>
                <a:sym typeface="+mn-ea"/>
              </a:rPr>
              <a:t>①</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推动国际贸易自由化，促进经济全球化的发展。</a:t>
            </a:r>
          </a:p>
        </p:txBody>
      </p:sp>
      <p:sp>
        <p:nvSpPr>
          <p:cNvPr id="18" name="文本框 17"/>
          <p:cNvSpPr txBox="1"/>
          <p:nvPr/>
        </p:nvSpPr>
        <p:spPr>
          <a:xfrm>
            <a:off x="2329815" y="4959350"/>
            <a:ext cx="9448165" cy="460375"/>
          </a:xfrm>
          <a:prstGeom prst="rect">
            <a:avLst/>
          </a:prstGeom>
          <a:noFill/>
        </p:spPr>
        <p:txBody>
          <a:bodyPr wrap="square" rtlCol="0" anchor="t">
            <a:spAutoFit/>
          </a:bodyPr>
          <a:lstStyle/>
          <a:p>
            <a:r>
              <a:rPr lang="zh-CN" altLang="en-US" sz="2400">
                <a:solidFill>
                  <a:srgbClr val="FF0000"/>
                </a:solidFill>
                <a:latin typeface="Calibri" panose="020F0502020204030204" charset="0"/>
                <a:ea typeface="方正大标宋简体" panose="02000000000000000000" charset="-122"/>
                <a:cs typeface="方正大标宋简体" panose="02000000000000000000" charset="-122"/>
                <a:sym typeface="+mn-ea"/>
              </a:rPr>
              <a:t>②</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关税的下降和服务贸易市场的开放，刺激有效需求，提高生活水平。</a:t>
            </a:r>
          </a:p>
        </p:txBody>
      </p:sp>
      <p:sp>
        <p:nvSpPr>
          <p:cNvPr id="20" name="文本框 19"/>
          <p:cNvSpPr txBox="1"/>
          <p:nvPr/>
        </p:nvSpPr>
        <p:spPr>
          <a:xfrm>
            <a:off x="2329815" y="5570855"/>
            <a:ext cx="9448165" cy="865505"/>
          </a:xfrm>
          <a:prstGeom prst="rect">
            <a:avLst/>
          </a:prstGeom>
          <a:noFill/>
        </p:spPr>
        <p:txBody>
          <a:bodyPr wrap="square" rtlCol="0" anchor="t">
            <a:spAutoFit/>
          </a:bodyPr>
          <a:lstStyle/>
          <a:p>
            <a:pPr algn="just">
              <a:lnSpc>
                <a:spcPct val="105000"/>
              </a:lnSpc>
              <a:spcBef>
                <a:spcPts val="0"/>
              </a:spcBef>
              <a:spcAft>
                <a:spcPts val="0"/>
              </a:spcAft>
              <a:buClrTx/>
              <a:buSzTx/>
              <a:buNone/>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西方</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发达国家仍然主导游戏规则</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的制定，为一己私利往往成为世贸组织原则的破坏者。</a:t>
            </a:r>
          </a:p>
        </p:txBody>
      </p:sp>
      <p:sp>
        <p:nvSpPr>
          <p:cNvPr id="21" name="文本框 20"/>
          <p:cNvSpPr txBox="1"/>
          <p:nvPr/>
        </p:nvSpPr>
        <p:spPr>
          <a:xfrm>
            <a:off x="635" y="312420"/>
            <a:ext cx="12191365"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2.1:</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阅读教材，指出世界贸易组织的宗旨与关贸总协定有何不同？</a:t>
            </a:r>
          </a:p>
        </p:txBody>
      </p:sp>
      <p:sp>
        <p:nvSpPr>
          <p:cNvPr id="22" name="文本框 21"/>
          <p:cNvSpPr txBox="1"/>
          <p:nvPr/>
        </p:nvSpPr>
        <p:spPr>
          <a:xfrm>
            <a:off x="2136140" y="1833880"/>
            <a:ext cx="9475470" cy="1143635"/>
          </a:xfrm>
          <a:prstGeom prst="rect">
            <a:avLst/>
          </a:prstGeom>
          <a:noFill/>
        </p:spPr>
        <p:txBody>
          <a:bodyPr wrap="square" rtlCol="0" anchor="t">
            <a:spAutoFit/>
          </a:bodyPr>
          <a:lstStyle/>
          <a:p>
            <a:pPr indent="0" algn="just">
              <a:lnSpc>
                <a:spcPct val="9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各成员力求扩大</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货物和服务的生产与贸易</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，合理利用世界资源、保护环境，确保</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发展中国家尤其是最不发达国家</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在国际贸易中的份额和利益，建立</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更具有活力和永久性的多边贸易体制</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a:t>
            </a:r>
          </a:p>
        </p:txBody>
      </p:sp>
      <p:sp>
        <p:nvSpPr>
          <p:cNvPr id="23" name="文本框 22"/>
          <p:cNvSpPr txBox="1"/>
          <p:nvPr/>
        </p:nvSpPr>
        <p:spPr>
          <a:xfrm>
            <a:off x="635" y="312420"/>
            <a:ext cx="12191365"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2.2</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：请找出服务贸易扩大的表现？以此为例分析</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WTO</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的影响？</a:t>
            </a:r>
          </a:p>
        </p:txBody>
      </p:sp>
      <p:sp>
        <p:nvSpPr>
          <p:cNvPr id="25" name="文本框 24"/>
          <p:cNvSpPr txBox="1"/>
          <p:nvPr/>
        </p:nvSpPr>
        <p:spPr>
          <a:xfrm>
            <a:off x="418465" y="2991485"/>
            <a:ext cx="1911350" cy="574040"/>
          </a:xfrm>
          <a:prstGeom prst="rect">
            <a:avLst/>
          </a:prstGeom>
          <a:noFill/>
        </p:spPr>
        <p:txBody>
          <a:bodyPr wrap="square" rtlCol="0" anchor="t">
            <a:noAutofit/>
          </a:bodyPr>
          <a:lstStyle/>
          <a:p>
            <a:pPr algn="just">
              <a:lnSpc>
                <a:spcPct val="125000"/>
              </a:lnSpc>
              <a:spcBef>
                <a:spcPts val="0"/>
              </a:spcBef>
              <a:spcAft>
                <a:spcPts val="0"/>
              </a:spcAft>
              <a:buClrTx/>
              <a:buSzTx/>
              <a:buNone/>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3</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）表现：</a:t>
            </a:r>
          </a:p>
        </p:txBody>
      </p:sp>
      <p:sp>
        <p:nvSpPr>
          <p:cNvPr id="26" name="文本框 25"/>
          <p:cNvSpPr txBox="1"/>
          <p:nvPr/>
        </p:nvSpPr>
        <p:spPr>
          <a:xfrm>
            <a:off x="2136140" y="3024505"/>
            <a:ext cx="9533890" cy="125285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t">
            <a:spAutoFit/>
          </a:bodyPr>
          <a:lstStyle/>
          <a:p>
            <a:pPr lvl="0" algn="just">
              <a:lnSpc>
                <a:spcPct val="105000"/>
              </a:lnSpc>
              <a:spcBef>
                <a:spcPts val="0"/>
              </a:spcBef>
              <a:spcAft>
                <a:spcPts val="0"/>
              </a:spcAft>
              <a:buClrTx/>
              <a:buSzTx/>
              <a:buFontTx/>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1997年，69个世界贸易组织成员签署了《全球基础电信协定》，电报、电话、移动式数据服务等电信市场相互开放，大大降低了人们的通信成本。</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WTO</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进一步扩大服务贸易，涉及</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12</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大类。</a:t>
            </a:r>
          </a:p>
        </p:txBody>
      </p:sp>
      <p:sp>
        <p:nvSpPr>
          <p:cNvPr id="27" name="文本框 26"/>
          <p:cNvSpPr txBox="1"/>
          <p:nvPr/>
        </p:nvSpPr>
        <p:spPr>
          <a:xfrm>
            <a:off x="418465" y="5513705"/>
            <a:ext cx="1911350" cy="554990"/>
          </a:xfrm>
          <a:prstGeom prst="rect">
            <a:avLst/>
          </a:prstGeom>
          <a:noFill/>
        </p:spPr>
        <p:txBody>
          <a:bodyPr wrap="square" rtlCol="0" anchor="t">
            <a:noAutofit/>
          </a:bodyPr>
          <a:lstStyle/>
          <a:p>
            <a:pPr algn="just">
              <a:lnSpc>
                <a:spcPct val="125000"/>
              </a:lnSpc>
              <a:spcBef>
                <a:spcPts val="0"/>
              </a:spcBef>
              <a:spcAft>
                <a:spcPts val="0"/>
              </a:spcAft>
              <a:buClrTx/>
              <a:buSzTx/>
              <a:buNone/>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5</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）局限：</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1" grpId="0"/>
      <p:bldP spid="22" grpId="0"/>
      <p:bldP spid="23" grpId="0"/>
      <p:bldP spid="26" grpId="0" bldLvl="0" animBg="1"/>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文本框 153601"/>
          <p:cNvSpPr txBox="1"/>
          <p:nvPr/>
        </p:nvSpPr>
        <p:spPr>
          <a:xfrm>
            <a:off x="2738438" y="355600"/>
            <a:ext cx="7040880" cy="645160"/>
          </a:xfrm>
          <a:prstGeom prst="rect">
            <a:avLst/>
          </a:prstGeom>
          <a:noFill/>
          <a:ln w="9525">
            <a:noFill/>
          </a:ln>
        </p:spPr>
        <p:txBody>
          <a:bodyPr wrap="none" anchor="t" anchorCtr="0">
            <a:spAutoFit/>
          </a:bodyPr>
          <a:lstStyle/>
          <a:p>
            <a:pPr algn="l"/>
            <a:r>
              <a:rPr lang="zh-CN" altLang="en-US" sz="3600" dirty="0">
                <a:latin typeface="汉仪颜楷简" panose="00020600040101010101" charset="-122"/>
                <a:ea typeface="汉仪颜楷简" panose="00020600040101010101" charset="-122"/>
              </a:rPr>
              <a:t>辨析：关贸总协定</a:t>
            </a:r>
            <a:r>
              <a:rPr lang="zh-CN" altLang="en-US" sz="3600" dirty="0">
                <a:latin typeface="汉仪颜楷简" panose="00020600040101010101" charset="-122"/>
                <a:ea typeface="汉仪颜楷简" panose="00020600040101010101" charset="-122"/>
                <a:sym typeface="+mn-ea"/>
              </a:rPr>
              <a:t>与世贸组织</a:t>
            </a:r>
            <a:r>
              <a:rPr lang="zh-CN" altLang="en-US" sz="3600" dirty="0">
                <a:latin typeface="汉仪颜楷简" panose="00020600040101010101" charset="-122"/>
                <a:ea typeface="汉仪颜楷简" panose="00020600040101010101" charset="-122"/>
              </a:rPr>
              <a:t>区别</a:t>
            </a:r>
          </a:p>
        </p:txBody>
      </p:sp>
      <p:graphicFrame>
        <p:nvGraphicFramePr>
          <p:cNvPr id="153631" name="内容占位符 153630"/>
          <p:cNvGraphicFramePr>
            <a:graphicFrameLocks noGrp="1"/>
          </p:cNvGraphicFramePr>
          <p:nvPr>
            <p:ph sz="half" idx="4294967295"/>
            <p:custDataLst>
              <p:tags r:id="rId1"/>
            </p:custDataLst>
          </p:nvPr>
        </p:nvGraphicFramePr>
        <p:xfrm>
          <a:off x="1150938" y="1327150"/>
          <a:ext cx="10225088" cy="4718050"/>
        </p:xfrm>
        <a:graphic>
          <a:graphicData uri="http://schemas.openxmlformats.org/drawingml/2006/table">
            <a:tbl>
              <a:tblPr/>
              <a:tblGrid>
                <a:gridCol w="2444115"/>
                <a:gridCol w="3763645"/>
                <a:gridCol w="4017010"/>
              </a:tblGrid>
              <a:tr h="103759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4000" b="0" dirty="0">
                        <a:latin typeface="汉仪颜楷简" panose="00020600040101010101" charset="-122"/>
                        <a:ea typeface="汉仪颜楷简" panose="00020600040101010101"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4000" b="0" dirty="0">
                          <a:latin typeface="汉仪颜楷简" panose="00020600040101010101" charset="-122"/>
                          <a:ea typeface="汉仪颜楷简" panose="00020600040101010101" charset="-122"/>
                        </a:rPr>
                        <a:t>关贸总协定</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4000" b="0" dirty="0">
                          <a:latin typeface="汉仪颜楷简" panose="00020600040101010101" charset="-122"/>
                          <a:ea typeface="汉仪颜楷简" panose="00020600040101010101" charset="-122"/>
                          <a:cs typeface="汉仪颜楷简" panose="00020600040101010101" charset="-122"/>
                        </a:rPr>
                        <a:t>    </a:t>
                      </a:r>
                      <a:r>
                        <a:rPr lang="zh-CN" altLang="en-US" sz="4000" b="0" dirty="0">
                          <a:latin typeface="汉仪颜楷简" panose="00020600040101010101" charset="-122"/>
                          <a:ea typeface="汉仪颜楷简" panose="00020600040101010101" charset="-122"/>
                          <a:cs typeface="汉仪颜楷简" panose="00020600040101010101" charset="-122"/>
                        </a:rPr>
                        <a:t>世贸组织</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1031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4000" b="0" dirty="0">
                          <a:latin typeface="汉仪颜楷简" panose="00020600040101010101" charset="-122"/>
                          <a:ea typeface="汉仪颜楷简" panose="00020600040101010101" charset="-122"/>
                          <a:cs typeface="汉仪颜楷简" panose="00020600040101010101" charset="-122"/>
                        </a:rPr>
                        <a:t>性   质</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4000" b="0" dirty="0">
                          <a:solidFill>
                            <a:srgbClr val="FF0000"/>
                          </a:solidFill>
                          <a:latin typeface="汉仪颜楷简" panose="00020600040101010101" charset="-122"/>
                          <a:ea typeface="汉仪颜楷简" panose="00020600040101010101" charset="-122"/>
                        </a:rPr>
                        <a:t>临时适用</a:t>
                      </a:r>
                      <a:r>
                        <a:rPr lang="zh-CN" altLang="en-US" sz="4000" b="0" dirty="0">
                          <a:latin typeface="汉仪颜楷简" panose="00020600040101010101" charset="-122"/>
                          <a:ea typeface="汉仪颜楷简" panose="00020600040101010101" charset="-122"/>
                        </a:rPr>
                        <a:t>的</a:t>
                      </a:r>
                    </a:p>
                    <a:p>
                      <a:pPr marL="0" lvl="0" indent="0" algn="ctr">
                        <a:buNone/>
                      </a:pPr>
                      <a:r>
                        <a:rPr lang="zh-CN" altLang="en-US" sz="4000" b="0" dirty="0">
                          <a:latin typeface="汉仪颜楷简" panose="00020600040101010101" charset="-122"/>
                          <a:ea typeface="汉仪颜楷简" panose="00020600040101010101" charset="-122"/>
                        </a:rPr>
                        <a:t>多边贸易协定</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4000" b="0" dirty="0">
                          <a:solidFill>
                            <a:srgbClr val="FF0000"/>
                          </a:solidFill>
                          <a:latin typeface="汉仪颜楷简" panose="00020600040101010101" charset="-122"/>
                          <a:ea typeface="汉仪颜楷简" panose="00020600040101010101" charset="-122"/>
                        </a:rPr>
                        <a:t>正式的</a:t>
                      </a:r>
                      <a:r>
                        <a:rPr lang="zh-CN" altLang="en-US" sz="4000" b="0" dirty="0">
                          <a:latin typeface="汉仪颜楷简" panose="00020600040101010101" charset="-122"/>
                          <a:ea typeface="汉仪颜楷简" panose="00020600040101010101" charset="-122"/>
                        </a:rPr>
                        <a:t>国际组织</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0904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4000" b="0" dirty="0">
                          <a:latin typeface="汉仪颜楷简" panose="00020600040101010101" charset="-122"/>
                          <a:ea typeface="汉仪颜楷简" panose="00020600040101010101" charset="-122"/>
                          <a:cs typeface="华文楷体" panose="02010600040101010101" charset="-122"/>
                        </a:rPr>
                        <a:t>管辖范围</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4000" b="0" dirty="0">
                          <a:latin typeface="汉仪颜楷简" panose="00020600040101010101" charset="-122"/>
                          <a:ea typeface="汉仪颜楷简" panose="00020600040101010101" charset="-122"/>
                        </a:rPr>
                        <a:t>部分货物贸易</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4000" b="0" dirty="0">
                          <a:latin typeface="汉仪颜楷简" panose="00020600040101010101" charset="-122"/>
                          <a:ea typeface="汉仪颜楷简" panose="00020600040101010101" charset="-122"/>
                        </a:rPr>
                        <a:t>货物、服务贸易及知识产权</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5981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4000" b="0" dirty="0">
                          <a:latin typeface="汉仪颜楷简" panose="00020600040101010101" charset="-122"/>
                          <a:ea typeface="汉仪颜楷简" panose="00020600040101010101" charset="-122"/>
                          <a:cs typeface="华文楷体" panose="02010600040101010101" charset="-122"/>
                        </a:rPr>
                        <a:t>承担义务</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4000" b="0" dirty="0">
                          <a:latin typeface="汉仪颜楷简" panose="00020600040101010101" charset="-122"/>
                          <a:ea typeface="汉仪颜楷简" panose="00020600040101010101" charset="-122"/>
                          <a:cs typeface="汉仪颜楷简" panose="00020600040101010101" charset="-122"/>
                        </a:rPr>
                        <a:t> </a:t>
                      </a:r>
                      <a:r>
                        <a:rPr lang="zh-CN" altLang="en-US" sz="4000" b="0" dirty="0">
                          <a:latin typeface="汉仪颜楷简" panose="00020600040101010101" charset="-122"/>
                          <a:ea typeface="汉仪颜楷简" panose="00020600040101010101" charset="-122"/>
                          <a:cs typeface="汉仪颜楷简" panose="00020600040101010101" charset="-122"/>
                        </a:rPr>
                        <a:t>随意</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4000" b="0" dirty="0">
                          <a:latin typeface="汉仪颜楷简" panose="00020600040101010101" charset="-122"/>
                          <a:ea typeface="汉仪颜楷简" panose="00020600040101010101" charset="-122"/>
                          <a:cs typeface="汉仪颜楷简" panose="00020600040101010101" charset="-122"/>
                        </a:rPr>
                        <a:t>硬性</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418465" y="62865"/>
            <a:ext cx="9693275" cy="583565"/>
          </a:xfrm>
          <a:prstGeom prst="rect">
            <a:avLst/>
          </a:prstGeom>
          <a:noFill/>
        </p:spPr>
        <p:txBody>
          <a:bodyPr wrap="square" rtlCol="0">
            <a:spAutoFit/>
          </a:bodyPr>
          <a:lstStyle/>
          <a:p>
            <a:r>
              <a:rPr lang="en-US" altLang="zh-CN" sz="3200">
                <a:solidFill>
                  <a:schemeClr val="tx1"/>
                </a:solidFill>
                <a:latin typeface="方正大标宋简体" panose="02000000000000000000" charset="-122"/>
                <a:ea typeface="方正大标宋简体" panose="02000000000000000000" charset="-122"/>
                <a:cs typeface="方正大标宋简体" panose="02000000000000000000" charset="-122"/>
              </a:rPr>
              <a:t>2.</a:t>
            </a:r>
            <a:r>
              <a:rPr lang="zh-CN" sz="3200">
                <a:solidFill>
                  <a:schemeClr val="tx1"/>
                </a:solidFill>
                <a:latin typeface="方正大标宋简体" panose="02000000000000000000" charset="-122"/>
                <a:ea typeface="方正大标宋简体" panose="02000000000000000000" charset="-122"/>
                <a:cs typeface="方正大标宋简体" panose="02000000000000000000" charset="-122"/>
              </a:rPr>
              <a:t>中国加入世界贸易组织（</a:t>
            </a:r>
            <a:r>
              <a:rPr lang="en-US" altLang="zh-CN" sz="3200">
                <a:solidFill>
                  <a:schemeClr val="tx1"/>
                </a:solidFill>
                <a:latin typeface="方正大标宋简体" panose="02000000000000000000" charset="-122"/>
                <a:ea typeface="方正大标宋简体" panose="02000000000000000000" charset="-122"/>
                <a:cs typeface="方正大标宋简体" panose="02000000000000000000" charset="-122"/>
              </a:rPr>
              <a:t>2001</a:t>
            </a:r>
            <a:r>
              <a:rPr lang="zh-CN" altLang="en-US" sz="3200">
                <a:solidFill>
                  <a:schemeClr val="tx1"/>
                </a:solidFill>
                <a:latin typeface="方正大标宋简体" panose="02000000000000000000" charset="-122"/>
                <a:ea typeface="方正大标宋简体" panose="02000000000000000000" charset="-122"/>
                <a:cs typeface="方正大标宋简体" panose="02000000000000000000" charset="-122"/>
              </a:rPr>
              <a:t>）</a:t>
            </a:r>
          </a:p>
        </p:txBody>
      </p:sp>
      <p:sp>
        <p:nvSpPr>
          <p:cNvPr id="23" name="文本框 22"/>
          <p:cNvSpPr txBox="1"/>
          <p:nvPr/>
        </p:nvSpPr>
        <p:spPr>
          <a:xfrm>
            <a:off x="4933315" y="646430"/>
            <a:ext cx="7258050"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思考：中国加入</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WTO</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有什么作用？</a:t>
            </a:r>
          </a:p>
        </p:txBody>
      </p:sp>
      <p:sp>
        <p:nvSpPr>
          <p:cNvPr id="3" name="文本框 2"/>
          <p:cNvSpPr txBox="1"/>
          <p:nvPr/>
        </p:nvSpPr>
        <p:spPr>
          <a:xfrm>
            <a:off x="417830" y="4291330"/>
            <a:ext cx="11335385" cy="2184400"/>
          </a:xfrm>
          <a:prstGeom prst="rect">
            <a:avLst/>
          </a:prstGeom>
          <a:noFill/>
          <a:ln w="9525">
            <a:noFill/>
          </a:ln>
        </p:spPr>
        <p:txBody>
          <a:bodyPr wrap="square" rtlCol="0" anchor="t">
            <a:noAutofit/>
          </a:bodyPr>
          <a:lstStyle/>
          <a:p>
            <a:pPr lvl="0" algn="just">
              <a:lnSpc>
                <a:spcPct val="135000"/>
              </a:lnSpc>
              <a:spcBef>
                <a:spcPts val="0"/>
              </a:spcBef>
              <a:spcAft>
                <a:spcPts val="0"/>
              </a:spcAft>
              <a:buClrTx/>
              <a:buSzTx/>
              <a:buFontTx/>
            </a:pP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使中国经济在全球化进程中</a:t>
            </a:r>
            <a:r>
              <a:rPr lang="zh-CN" altLang="en-US" sz="28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获得参与制定规则和竞争的有利位置</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，从而</a:t>
            </a:r>
            <a:r>
              <a:rPr lang="zh-CN" altLang="en-US" sz="28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得到更为广阔的发展空间</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，对经济体制改革和现代化建设产生深刻影响，</a:t>
            </a:r>
            <a:r>
              <a:rPr lang="zh-CN" altLang="en-US" sz="28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标志着中国对外开放进入了一个新的阶段</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a:t>
            </a:r>
          </a:p>
        </p:txBody>
      </p:sp>
      <p:pic>
        <p:nvPicPr>
          <p:cNvPr id="8" name="图片 7"/>
          <p:cNvPicPr>
            <a:picLocks noChangeAspect="1"/>
          </p:cNvPicPr>
          <p:nvPr/>
        </p:nvPicPr>
        <p:blipFill>
          <a:blip r:embed="rId3"/>
          <a:stretch>
            <a:fillRect/>
          </a:stretch>
        </p:blipFill>
        <p:spPr>
          <a:xfrm>
            <a:off x="307975" y="1433830"/>
            <a:ext cx="4099560" cy="2710180"/>
          </a:xfrm>
          <a:prstGeom prst="rect">
            <a:avLst/>
          </a:prstGeom>
          <a:effectLst>
            <a:outerShdw blurRad="50800" dist="38100" dir="2700000" algn="tl" rotWithShape="0">
              <a:prstClr val="black">
                <a:alpha val="40000"/>
              </a:prstClr>
            </a:outerShdw>
          </a:effectLst>
        </p:spPr>
      </p:pic>
      <p:sp>
        <p:nvSpPr>
          <p:cNvPr id="4" name="文本框 3"/>
          <p:cNvSpPr txBox="1"/>
          <p:nvPr/>
        </p:nvSpPr>
        <p:spPr>
          <a:xfrm>
            <a:off x="4733925" y="1316355"/>
            <a:ext cx="7218680" cy="2827655"/>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a:solidFill>
                  <a:srgbClr val="C00000"/>
                </a:solidFill>
                <a:latin typeface="Times New Roman" panose="02020603050405020304" charset="0"/>
                <a:ea typeface="汉仪全唐诗简" panose="00020600040101010101" charset="-122"/>
                <a:cs typeface="微软雅黑" panose="020B0503020204020204" charset="-122"/>
                <a:sym typeface="+mn-ea"/>
              </a:rPr>
              <a:t>当其他人在编写游戏规则时，一个外向型的中国绝不能袖手旁观。</a:t>
            </a:r>
            <a:r>
              <a:rPr kumimoji="0" lang="zh-CN" altLang="en-US" sz="2800" b="1" i="0" u="none" strike="noStrike" kern="1200" cap="none" spc="0" normalizeH="0" baseline="0">
                <a:solidFill>
                  <a:srgbClr val="000000"/>
                </a:solidFill>
                <a:latin typeface="Times New Roman" panose="02020603050405020304" charset="0"/>
                <a:ea typeface="汉仪全唐诗简" panose="00020600040101010101" charset="-122"/>
                <a:cs typeface="微软雅黑" panose="020B0503020204020204" charset="-122"/>
                <a:sym typeface="+mn-ea"/>
              </a:rPr>
              <a:t>一个拥有越来越重要的出口利益的中国决不能没有可靠的、更多的进入全球市场的机会，而这种可靠性只有在多边体制中才能找到。——1997年世贸组织总干事鲁杰罗在北大的演讲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图片 9"/>
          <p:cNvPicPr/>
          <p:nvPr userDrawn="1">
            <p:custDataLst>
              <p:tags r:id="rId2"/>
            </p:custDataLst>
          </p:nvPr>
        </p:nvPicPr>
        <p:blipFill>
          <a:blip r:embed="rId6"/>
          <a:stretch>
            <a:fillRect/>
          </a:stretch>
        </p:blipFill>
        <p:spPr>
          <a:xfrm>
            <a:off x="0" y="0"/>
            <a:ext cx="720090" cy="588645"/>
          </a:xfrm>
          <a:prstGeom prst="rect">
            <a:avLst/>
          </a:prstGeom>
        </p:spPr>
      </p:pic>
      <p:pic>
        <p:nvPicPr>
          <p:cNvPr id="11" name="图片 10"/>
          <p:cNvPicPr/>
          <p:nvPr userDrawn="1">
            <p:custDataLst>
              <p:tags r:id="rId3"/>
            </p:custDataLst>
          </p:nvPr>
        </p:nvPicPr>
        <p:blipFill>
          <a:blip r:embed="rId7"/>
          <a:stretch>
            <a:fillRect/>
          </a:stretch>
        </p:blipFill>
        <p:spPr>
          <a:xfrm>
            <a:off x="11471910" y="0"/>
            <a:ext cx="720090" cy="514985"/>
          </a:xfrm>
          <a:prstGeom prst="rect">
            <a:avLst/>
          </a:prstGeom>
        </p:spPr>
      </p:pic>
      <p:sp>
        <p:nvSpPr>
          <p:cNvPr id="12" name="文本框 11"/>
          <p:cNvSpPr txBox="1"/>
          <p:nvPr>
            <p:custDataLst>
              <p:tags r:id="rId4"/>
            </p:custDataLst>
          </p:nvPr>
        </p:nvSpPr>
        <p:spPr>
          <a:xfrm>
            <a:off x="546100" y="66675"/>
            <a:ext cx="9693275" cy="583565"/>
          </a:xfrm>
          <a:prstGeom prst="rect">
            <a:avLst/>
          </a:prstGeom>
          <a:noFill/>
        </p:spPr>
        <p:txBody>
          <a:bodyPr wrap="square" rtlCol="0">
            <a:spAutoFit/>
          </a:bodyPr>
          <a:lstStyle/>
          <a:p>
            <a:pPr>
              <a:buClrTx/>
              <a:buSzTx/>
              <a:buFontTx/>
            </a:pPr>
            <a:r>
              <a:rPr lang="en-US" altLang="zh-CN" sz="3200">
                <a:latin typeface="方正大标宋简体" panose="02000000000000000000" charset="-122"/>
                <a:ea typeface="方正大标宋简体" panose="02000000000000000000" charset="-122"/>
                <a:cs typeface="方正大标宋简体" panose="02000000000000000000" charset="-122"/>
                <a:sym typeface="+mn-ea"/>
              </a:rPr>
              <a:t>3.国际贸易体系的发展——</a:t>
            </a:r>
            <a:r>
              <a:rPr lang="zh-CN" altLang="en-US" sz="3200">
                <a:latin typeface="方正大标宋简体" panose="02000000000000000000" charset="-122"/>
                <a:ea typeface="方正大标宋简体" panose="02000000000000000000" charset="-122"/>
                <a:cs typeface="方正大标宋简体" panose="02000000000000000000" charset="-122"/>
                <a:sym typeface="+mn-ea"/>
              </a:rPr>
              <a:t>贸易形式更加多样</a:t>
            </a:r>
          </a:p>
        </p:txBody>
      </p:sp>
      <p:sp>
        <p:nvSpPr>
          <p:cNvPr id="9" name="文本框 8"/>
          <p:cNvSpPr txBox="1"/>
          <p:nvPr/>
        </p:nvSpPr>
        <p:spPr>
          <a:xfrm>
            <a:off x="4011930" y="1391285"/>
            <a:ext cx="7839075" cy="2637790"/>
          </a:xfrm>
          <a:prstGeom prst="rect">
            <a:avLst/>
          </a:prstGeom>
          <a:noFill/>
          <a:ln w="9525">
            <a:noFill/>
          </a:ln>
        </p:spPr>
        <p:txBody>
          <a:bodyPr wrap="square">
            <a:spAutoFit/>
          </a:bodyPr>
          <a:lstStyle/>
          <a:p>
            <a:pPr indent="0" algn="just">
              <a:lnSpc>
                <a:spcPct val="11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微软雅黑" panose="020B0503020204020204" charset="-122"/>
              </a:rPr>
              <a:t>①</a:t>
            </a:r>
            <a:r>
              <a:rPr lang="zh-CN" altLang="en-US" sz="2400">
                <a:solidFill>
                  <a:srgbClr val="FF0000"/>
                </a:solidFill>
                <a:latin typeface="方正大标宋简体" panose="02000000000000000000" charset="-122"/>
                <a:ea typeface="方正大标宋简体" panose="02000000000000000000" charset="-122"/>
                <a:cs typeface="微软雅黑" panose="020B0503020204020204" charset="-122"/>
              </a:rPr>
              <a:t>贸易形式的变化</a:t>
            </a:r>
            <a:r>
              <a:rPr lang="zh-CN" altLang="en-US" sz="2400">
                <a:solidFill>
                  <a:srgbClr val="000000"/>
                </a:solidFill>
                <a:latin typeface="方正大标宋简体" panose="02000000000000000000" charset="-122"/>
                <a:ea typeface="方正大标宋简体" panose="02000000000000000000" charset="-122"/>
                <a:cs typeface="微软雅黑" panose="020B0503020204020204" charset="-122"/>
              </a:rPr>
              <a:t>：商品贸易同国际投资、技术贸易、劳务承包等结合在一起，实现了更多样的经济合作方式。</a:t>
            </a:r>
          </a:p>
          <a:p>
            <a:pPr indent="0" algn="just">
              <a:lnSpc>
                <a:spcPct val="11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微软雅黑" panose="020B0503020204020204" charset="-122"/>
              </a:rPr>
              <a:t>②</a:t>
            </a:r>
            <a:r>
              <a:rPr lang="zh-CN" altLang="en-US" sz="2400">
                <a:solidFill>
                  <a:srgbClr val="FF0000"/>
                </a:solidFill>
                <a:latin typeface="方正大标宋简体" panose="02000000000000000000" charset="-122"/>
                <a:ea typeface="方正大标宋简体" panose="02000000000000000000" charset="-122"/>
                <a:cs typeface="微软雅黑" panose="020B0503020204020204" charset="-122"/>
              </a:rPr>
              <a:t>交易手段的变化</a:t>
            </a:r>
            <a:r>
              <a:rPr lang="zh-CN" altLang="en-US" sz="2400">
                <a:solidFill>
                  <a:srgbClr val="000000"/>
                </a:solidFill>
                <a:latin typeface="方正大标宋简体" panose="02000000000000000000" charset="-122"/>
                <a:ea typeface="方正大标宋简体" panose="02000000000000000000" charset="-122"/>
                <a:cs typeface="微软雅黑" panose="020B0503020204020204" charset="-122"/>
              </a:rPr>
              <a:t>：电子商务兴起后，人们利用互联网技术和通信技术进行商品、技术和服务交换，突破了时空障碍，极大提高了商业效率，降低了相关成本，便利了人们的生活。</a:t>
            </a:r>
          </a:p>
        </p:txBody>
      </p:sp>
      <p:sp>
        <p:nvSpPr>
          <p:cNvPr id="23" name="文本框 22"/>
          <p:cNvSpPr txBox="1"/>
          <p:nvPr/>
        </p:nvSpPr>
        <p:spPr>
          <a:xfrm>
            <a:off x="-635" y="728980"/>
            <a:ext cx="12192635"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思考：阅读教材，指出</a:t>
            </a:r>
            <a:r>
              <a:rPr 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20</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世纪</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90</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年代以来世界贸易有哪些新变化？</a:t>
            </a:r>
          </a:p>
        </p:txBody>
      </p:sp>
      <p:pic>
        <p:nvPicPr>
          <p:cNvPr id="100" name="图片 99"/>
          <p:cNvPicPr/>
          <p:nvPr/>
        </p:nvPicPr>
        <p:blipFill>
          <a:blip r:embed="rId8"/>
          <a:srcRect/>
          <a:stretch>
            <a:fillRect/>
          </a:stretch>
        </p:blipFill>
        <p:spPr>
          <a:xfrm>
            <a:off x="330200" y="4194810"/>
            <a:ext cx="6812280" cy="2442210"/>
          </a:xfrm>
          <a:prstGeom prst="rect">
            <a:avLst/>
          </a:prstGeom>
          <a:noFill/>
          <a:ln w="9525">
            <a:noFill/>
          </a:ln>
          <a:effectLst>
            <a:outerShdw blurRad="50800" dist="38100" dir="2700000" algn="tl" rotWithShape="0">
              <a:prstClr val="black">
                <a:alpha val="40000"/>
              </a:prstClr>
            </a:outerShdw>
          </a:effectLst>
        </p:spPr>
      </p:pic>
      <p:pic>
        <p:nvPicPr>
          <p:cNvPr id="101" name="图片 100"/>
          <p:cNvPicPr/>
          <p:nvPr/>
        </p:nvPicPr>
        <p:blipFill>
          <a:blip r:embed="rId9"/>
          <a:stretch>
            <a:fillRect/>
          </a:stretch>
        </p:blipFill>
        <p:spPr>
          <a:xfrm>
            <a:off x="6594475" y="3763010"/>
            <a:ext cx="5368290" cy="3094990"/>
          </a:xfrm>
          <a:prstGeom prst="rect">
            <a:avLst/>
          </a:prstGeom>
          <a:noFill/>
          <a:ln w="9525">
            <a:noFill/>
          </a:ln>
          <a:effectLst>
            <a:outerShdw blurRad="50800" dist="38100" dir="2700000" algn="tl" rotWithShape="0">
              <a:prstClr val="black">
                <a:alpha val="40000"/>
              </a:prstClr>
            </a:outerShdw>
          </a:effectLst>
        </p:spPr>
      </p:pic>
      <p:sp>
        <p:nvSpPr>
          <p:cNvPr id="2" name="文本框 1"/>
          <p:cNvSpPr txBox="1"/>
          <p:nvPr/>
        </p:nvSpPr>
        <p:spPr>
          <a:xfrm>
            <a:off x="254635" y="1464945"/>
            <a:ext cx="3617595" cy="2245360"/>
          </a:xfrm>
          <a:prstGeom prst="rect">
            <a:avLst/>
          </a:prstGeom>
          <a:solidFill>
            <a:srgbClr val="C00000"/>
          </a:solidFill>
        </p:spPr>
        <p:txBody>
          <a:bodyPr wrap="square" rtlCol="0" anchor="t">
            <a:spAutoFit/>
          </a:bodyPr>
          <a:lstStyle/>
          <a:p>
            <a:r>
              <a:rPr lang="zh-CN" altLang="en-US" sz="2800">
                <a:solidFill>
                  <a:schemeClr val="bg1"/>
                </a:solidFill>
                <a:latin typeface="汉仪颜楷简" panose="00020600040101010101" charset="-122"/>
                <a:ea typeface="汉仪颜楷简" panose="00020600040101010101" charset="-122"/>
              </a:rPr>
              <a:t>【学习聚焦】</a:t>
            </a:r>
          </a:p>
          <a:p>
            <a:r>
              <a:rPr lang="zh-CN" altLang="en-US" sz="2800">
                <a:solidFill>
                  <a:schemeClr val="bg1"/>
                </a:solidFill>
                <a:latin typeface="汉仪颜楷简" panose="00020600040101010101" charset="-122"/>
                <a:ea typeface="汉仪颜楷简" panose="00020600040101010101" charset="-122"/>
              </a:rPr>
              <a:t>世界贸易组织成立后，服务贸易增长迅速，电子商务兴起，改变了人们的生活。</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35" y="2715260"/>
            <a:ext cx="12192635" cy="1143000"/>
          </a:xfrm>
          <a:prstGeom prst="rect">
            <a:avLst/>
          </a:prstGeom>
          <a:noFill/>
        </p:spPr>
        <p:txBody>
          <a:bodyPr wrap="square" rtlCol="0" anchor="t">
            <a:noAutofit/>
          </a:bodyPr>
          <a:lstStyle/>
          <a:p>
            <a:pPr marL="0" indent="0" algn="ctr">
              <a:lnSpc>
                <a:spcPct val="100000"/>
              </a:lnSpc>
              <a:spcBef>
                <a:spcPts val="0"/>
              </a:spcBef>
              <a:spcAft>
                <a:spcPts val="0"/>
              </a:spcAft>
              <a:buSzPct val="100000"/>
              <a:buNone/>
            </a:pPr>
            <a:r>
              <a:rPr lang="zh-CN" altLang="en-US" sz="4800">
                <a:solidFill>
                  <a:schemeClr val="accent1"/>
                </a:solidFill>
                <a:latin typeface="Times New Roman" panose="02020603050405020304" charset="0"/>
                <a:ea typeface="汉仪大宋简" panose="02010600000101010101" charset="-122"/>
                <a:sym typeface="+mn-ea"/>
              </a:rPr>
              <a:t>三、国际金融与人类生活</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6" name="表格 5"/>
          <p:cNvGraphicFramePr/>
          <p:nvPr>
            <p:custDataLst>
              <p:tags r:id="rId2"/>
            </p:custDataLst>
          </p:nvPr>
        </p:nvGraphicFramePr>
        <p:xfrm>
          <a:off x="330835" y="1969135"/>
          <a:ext cx="11445875" cy="4663440"/>
        </p:xfrm>
        <a:graphic>
          <a:graphicData uri="http://schemas.openxmlformats.org/drawingml/2006/table">
            <a:tbl>
              <a:tblPr firstRow="1" bandRow="1">
                <a:tableStyleId>{5C22544A-7EE6-4342-B048-85BDC9FD1C3A}</a:tableStyleId>
              </a:tblPr>
              <a:tblGrid>
                <a:gridCol w="1449070"/>
                <a:gridCol w="4662805"/>
                <a:gridCol w="5334000"/>
              </a:tblGrid>
              <a:tr h="147320">
                <a:tc>
                  <a:txBody>
                    <a:bodyPr/>
                    <a:lstStyle/>
                    <a:p>
                      <a:pPr>
                        <a:buNone/>
                      </a:pPr>
                      <a:endParaRPr lang="zh-CN" altLang="en-US" sz="2400">
                        <a:latin typeface="汉仪颜楷简" panose="00020600040101010101" charset="-122"/>
                        <a:ea typeface="汉仪颜楷简" panose="00020600040101010101" charset="-122"/>
                      </a:endParaRPr>
                    </a:p>
                  </a:txBody>
                  <a:tcPr/>
                </a:tc>
                <a:tc>
                  <a:txBody>
                    <a:bodyPr/>
                    <a:lstStyle/>
                    <a:p>
                      <a:pPr algn="ctr">
                        <a:buNone/>
                      </a:pPr>
                      <a:r>
                        <a:rPr lang="en-US" altLang="zh-CN" sz="2400">
                          <a:latin typeface="汉仪颜楷简" panose="00020600040101010101" charset="-122"/>
                          <a:ea typeface="汉仪颜楷简" panose="00020600040101010101" charset="-122"/>
                        </a:rPr>
                        <a:t>IMF</a:t>
                      </a:r>
                    </a:p>
                  </a:txBody>
                  <a:tcPr/>
                </a:tc>
                <a:tc>
                  <a:txBody>
                    <a:bodyPr/>
                    <a:lstStyle/>
                    <a:p>
                      <a:pPr algn="ctr">
                        <a:buNone/>
                      </a:pPr>
                      <a:r>
                        <a:rPr lang="en-US" altLang="zh-CN" sz="2400">
                          <a:latin typeface="汉仪颜楷简" panose="00020600040101010101" charset="-122"/>
                          <a:ea typeface="汉仪颜楷简" panose="00020600040101010101" charset="-122"/>
                        </a:rPr>
                        <a:t>WB</a:t>
                      </a:r>
                    </a:p>
                  </a:txBody>
                  <a:tcPr/>
                </a:tc>
              </a:tr>
              <a:tr h="235585">
                <a:tc>
                  <a:txBody>
                    <a:bodyPr/>
                    <a:lstStyle/>
                    <a:p>
                      <a:pPr>
                        <a:buNone/>
                      </a:pPr>
                      <a:r>
                        <a:rPr lang="zh-CN" altLang="en-US" sz="2400">
                          <a:latin typeface="汉仪颜楷简" panose="00020600040101010101" charset="-122"/>
                          <a:ea typeface="汉仪颜楷简" panose="00020600040101010101" charset="-122"/>
                        </a:rPr>
                        <a:t>成立时间</a:t>
                      </a:r>
                    </a:p>
                  </a:txBody>
                  <a:tcPr/>
                </a:tc>
                <a:tc gridSpan="2">
                  <a:txBody>
                    <a:bodyPr/>
                    <a:lstStyle/>
                    <a:p>
                      <a:pPr algn="ctr">
                        <a:buNone/>
                      </a:pPr>
                      <a:r>
                        <a:rPr lang="en-US" altLang="zh-CN" sz="2400">
                          <a:latin typeface="汉仪颜楷简" panose="00020600040101010101" charset="-122"/>
                          <a:ea typeface="汉仪颜楷简" panose="00020600040101010101" charset="-122"/>
                        </a:rPr>
                        <a:t>1945</a:t>
                      </a:r>
                    </a:p>
                  </a:txBody>
                  <a:tcPr/>
                </a:tc>
                <a:tc hMerge="1">
                  <a:txBody>
                    <a:bodyPr/>
                    <a:lstStyle/>
                    <a:p>
                      <a:endParaRPr lang="zh-CN"/>
                    </a:p>
                  </a:txBody>
                  <a:tcPr/>
                </a:tc>
              </a:tr>
              <a:tr h="177165">
                <a:tc>
                  <a:txBody>
                    <a:bodyPr/>
                    <a:lstStyle/>
                    <a:p>
                      <a:pPr>
                        <a:buNone/>
                      </a:pPr>
                      <a:r>
                        <a:rPr lang="zh-CN" altLang="en-US" sz="2400">
                          <a:latin typeface="汉仪颜楷简" panose="00020600040101010101" charset="-122"/>
                          <a:ea typeface="汉仪颜楷简" panose="00020600040101010101" charset="-122"/>
                        </a:rPr>
                        <a:t>总部</a:t>
                      </a:r>
                    </a:p>
                  </a:txBody>
                  <a:tcPr/>
                </a:tc>
                <a:tc gridSpan="2">
                  <a:txBody>
                    <a:bodyPr/>
                    <a:lstStyle/>
                    <a:p>
                      <a:pPr algn="ctr">
                        <a:buNone/>
                      </a:pPr>
                      <a:r>
                        <a:rPr lang="zh-CN" altLang="en-US" sz="2400">
                          <a:solidFill>
                            <a:srgbClr val="FF0000"/>
                          </a:solidFill>
                          <a:latin typeface="汉仪颜楷简" panose="00020600040101010101" charset="-122"/>
                          <a:ea typeface="汉仪颜楷简" panose="00020600040101010101" charset="-122"/>
                        </a:rPr>
                        <a:t>华盛顿</a:t>
                      </a:r>
                    </a:p>
                  </a:txBody>
                  <a:tcPr/>
                </a:tc>
                <a:tc hMerge="1">
                  <a:txBody>
                    <a:bodyPr/>
                    <a:lstStyle/>
                    <a:p>
                      <a:endParaRPr lang="zh-CN"/>
                    </a:p>
                  </a:txBody>
                  <a:tcPr/>
                </a:tc>
              </a:tr>
              <a:tr h="0">
                <a:tc>
                  <a:txBody>
                    <a:bodyPr/>
                    <a:lstStyle/>
                    <a:p>
                      <a:pPr>
                        <a:buNone/>
                      </a:pPr>
                      <a:r>
                        <a:rPr lang="zh-CN" altLang="en-US" sz="2400">
                          <a:latin typeface="汉仪颜楷简" panose="00020600040101010101" charset="-122"/>
                          <a:ea typeface="汉仪颜楷简" panose="00020600040101010101" charset="-122"/>
                        </a:rPr>
                        <a:t>运行机制</a:t>
                      </a:r>
                    </a:p>
                  </a:txBody>
                  <a:tcPr/>
                </a:tc>
                <a:tc gridSpan="2">
                  <a:txBody>
                    <a:bodyPr/>
                    <a:lstStyle/>
                    <a:p>
                      <a:pPr>
                        <a:buNone/>
                      </a:pPr>
                      <a:r>
                        <a:rPr lang="zh-CN" altLang="en-US" sz="2400">
                          <a:latin typeface="汉仪颜楷简" panose="00020600040101010101" charset="-122"/>
                          <a:ea typeface="汉仪颜楷简" panose="00020600040101010101" charset="-122"/>
                        </a:rPr>
                        <a:t>美元与黄金挂钩，各国货币与美元挂钩，帮助维持黄金与美元的固定汇率</a:t>
                      </a:r>
                    </a:p>
                  </a:txBody>
                  <a:tcPr/>
                </a:tc>
                <a:tc hMerge="1">
                  <a:txBody>
                    <a:bodyPr/>
                    <a:lstStyle/>
                    <a:p>
                      <a:endParaRPr lang="zh-CN"/>
                    </a:p>
                  </a:txBody>
                  <a:tcPr/>
                </a:tc>
              </a:tr>
              <a:tr h="314325">
                <a:tc>
                  <a:txBody>
                    <a:bodyPr/>
                    <a:lstStyle/>
                    <a:p>
                      <a:pPr>
                        <a:buNone/>
                      </a:pPr>
                      <a:r>
                        <a:rPr lang="zh-CN" altLang="en-US" sz="2400">
                          <a:latin typeface="汉仪颜楷简" panose="00020600040101010101" charset="-122"/>
                          <a:ea typeface="汉仪颜楷简" panose="00020600040101010101" charset="-122"/>
                        </a:rPr>
                        <a:t>资金来源</a:t>
                      </a:r>
                    </a:p>
                  </a:txBody>
                  <a:tcPr/>
                </a:tc>
                <a:tc gridSpan="2">
                  <a:txBody>
                    <a:bodyPr/>
                    <a:lstStyle/>
                    <a:p>
                      <a:pPr algn="ctr">
                        <a:buNone/>
                      </a:pPr>
                      <a:r>
                        <a:rPr lang="zh-CN" altLang="en-US" sz="2400">
                          <a:latin typeface="汉仪颜楷简" panose="00020600040101010101" charset="-122"/>
                          <a:ea typeface="汉仪颜楷简" panose="00020600040101010101" charset="-122"/>
                        </a:rPr>
                        <a:t>成员国认缴资金，美国因而获得最大投票权</a:t>
                      </a:r>
                    </a:p>
                  </a:txBody>
                  <a:tcPr/>
                </a:tc>
                <a:tc hMerge="1">
                  <a:txBody>
                    <a:bodyPr/>
                    <a:lstStyle/>
                    <a:p>
                      <a:endParaRPr lang="zh-CN"/>
                    </a:p>
                  </a:txBody>
                  <a:tcPr/>
                </a:tc>
              </a:tr>
              <a:tr h="657860">
                <a:tc>
                  <a:txBody>
                    <a:bodyPr/>
                    <a:lstStyle/>
                    <a:p>
                      <a:pPr>
                        <a:buNone/>
                      </a:pPr>
                      <a:r>
                        <a:rPr lang="zh-CN" altLang="en-US" sz="2400">
                          <a:latin typeface="汉仪颜楷简" panose="00020600040101010101" charset="-122"/>
                          <a:ea typeface="汉仪颜楷简" panose="00020600040101010101" charset="-122"/>
                        </a:rPr>
                        <a:t>宗旨</a:t>
                      </a:r>
                    </a:p>
                  </a:txBody>
                  <a:tcPr/>
                </a:tc>
                <a:tc>
                  <a:txBody>
                    <a:bodyPr/>
                    <a:lstStyle/>
                    <a:p>
                      <a:pPr>
                        <a:buNone/>
                      </a:pPr>
                      <a:endParaRPr lang="zh-CN" altLang="en-US" sz="2400">
                        <a:latin typeface="汉仪颜楷简" panose="00020600040101010101" charset="-122"/>
                        <a:ea typeface="汉仪颜楷简" panose="00020600040101010101" charset="-122"/>
                      </a:endParaRPr>
                    </a:p>
                    <a:p>
                      <a:pPr>
                        <a:buNone/>
                      </a:pPr>
                      <a:endParaRPr lang="zh-CN" altLang="en-US" sz="2400">
                        <a:latin typeface="汉仪颜楷简" panose="00020600040101010101" charset="-122"/>
                        <a:ea typeface="汉仪颜楷简" panose="00020600040101010101" charset="-122"/>
                      </a:endParaRPr>
                    </a:p>
                    <a:p>
                      <a:pPr>
                        <a:buNone/>
                      </a:pPr>
                      <a:endParaRPr lang="zh-CN" altLang="en-US" sz="2400">
                        <a:latin typeface="汉仪颜楷简" panose="00020600040101010101" charset="-122"/>
                        <a:ea typeface="汉仪颜楷简" panose="00020600040101010101" charset="-122"/>
                      </a:endParaRPr>
                    </a:p>
                  </a:txBody>
                  <a:tcPr/>
                </a:tc>
                <a:tc>
                  <a:txBody>
                    <a:bodyPr/>
                    <a:lstStyle/>
                    <a:p>
                      <a:pPr>
                        <a:buNone/>
                      </a:pPr>
                      <a:endParaRPr lang="zh-CN" altLang="en-US" sz="2400">
                        <a:latin typeface="汉仪颜楷简" panose="00020600040101010101" charset="-122"/>
                        <a:ea typeface="汉仪颜楷简" panose="00020600040101010101" charset="-122"/>
                      </a:endParaRPr>
                    </a:p>
                  </a:txBody>
                  <a:tcPr/>
                </a:tc>
              </a:tr>
              <a:tr h="657860">
                <a:tc>
                  <a:txBody>
                    <a:bodyPr/>
                    <a:lstStyle/>
                    <a:p>
                      <a:pPr>
                        <a:buNone/>
                      </a:pPr>
                      <a:r>
                        <a:rPr lang="zh-CN" altLang="en-US" sz="2400">
                          <a:latin typeface="汉仪颜楷简" panose="00020600040101010101" charset="-122"/>
                          <a:ea typeface="汉仪颜楷简" panose="00020600040101010101" charset="-122"/>
                        </a:rPr>
                        <a:t>业务</a:t>
                      </a:r>
                    </a:p>
                  </a:txBody>
                  <a:tcPr/>
                </a:tc>
                <a:tc>
                  <a:txBody>
                    <a:bodyPr/>
                    <a:lstStyle/>
                    <a:p>
                      <a:pPr>
                        <a:buNone/>
                      </a:pPr>
                      <a:endParaRPr lang="zh-CN" altLang="en-US" sz="2400">
                        <a:latin typeface="汉仪颜楷简" panose="00020600040101010101" charset="-122"/>
                        <a:ea typeface="汉仪颜楷简" panose="00020600040101010101" charset="-122"/>
                      </a:endParaRPr>
                    </a:p>
                  </a:txBody>
                  <a:tcPr/>
                </a:tc>
                <a:tc>
                  <a:txBody>
                    <a:bodyPr/>
                    <a:lstStyle/>
                    <a:p>
                      <a:pPr>
                        <a:buNone/>
                      </a:pPr>
                      <a:endParaRPr lang="zh-CN" altLang="en-US" sz="2400">
                        <a:latin typeface="汉仪颜楷简" panose="00020600040101010101" charset="-122"/>
                        <a:ea typeface="汉仪颜楷简" panose="00020600040101010101" charset="-122"/>
                      </a:endParaRPr>
                    </a:p>
                    <a:p>
                      <a:pPr>
                        <a:buNone/>
                      </a:pPr>
                      <a:endParaRPr lang="zh-CN" altLang="en-US" sz="2400">
                        <a:latin typeface="汉仪颜楷简" panose="00020600040101010101" charset="-122"/>
                        <a:ea typeface="汉仪颜楷简" panose="00020600040101010101" charset="-122"/>
                      </a:endParaRPr>
                    </a:p>
                    <a:p>
                      <a:pPr>
                        <a:buNone/>
                      </a:pPr>
                      <a:endParaRPr lang="zh-CN" altLang="en-US" sz="2400">
                        <a:latin typeface="汉仪颜楷简" panose="00020600040101010101" charset="-122"/>
                        <a:ea typeface="汉仪颜楷简" panose="00020600040101010101" charset="-122"/>
                      </a:endParaRPr>
                    </a:p>
                  </a:txBody>
                  <a:tcPr/>
                </a:tc>
              </a:tr>
            </a:tbl>
          </a:graphicData>
        </a:graphic>
      </p:graphicFrame>
      <p:sp>
        <p:nvSpPr>
          <p:cNvPr id="12" name="文本框 11"/>
          <p:cNvSpPr txBox="1"/>
          <p:nvPr>
            <p:custDataLst>
              <p:tags r:id="rId3"/>
            </p:custDataLst>
          </p:nvPr>
        </p:nvSpPr>
        <p:spPr>
          <a:xfrm>
            <a:off x="330200" y="191135"/>
            <a:ext cx="9693275" cy="521970"/>
          </a:xfrm>
          <a:prstGeom prst="rect">
            <a:avLst/>
          </a:prstGeom>
          <a:noFill/>
        </p:spPr>
        <p:txBody>
          <a:bodyPr wrap="square" rtlCol="0">
            <a:spAutoFit/>
          </a:bodyPr>
          <a:lstStyle/>
          <a:p>
            <a:pPr lvl="0" algn="l">
              <a:buClrTx/>
              <a:buSzTx/>
              <a:buFontTx/>
            </a:pPr>
            <a:r>
              <a:rPr lang="en-US" altLang="zh-CN" sz="3200">
                <a:latin typeface="方正大标宋简体" panose="02000000000000000000" charset="-122"/>
                <a:ea typeface="方正大标宋简体" panose="02000000000000000000" charset="-122"/>
                <a:cs typeface="方正大标宋简体" panose="02000000000000000000" charset="-122"/>
                <a:sym typeface="+mn-ea"/>
              </a:rPr>
              <a:t>1.国际金融体系的建立</a:t>
            </a:r>
          </a:p>
        </p:txBody>
      </p:sp>
      <p:sp>
        <p:nvSpPr>
          <p:cNvPr id="9" name="文本框 8"/>
          <p:cNvSpPr txBox="1"/>
          <p:nvPr/>
        </p:nvSpPr>
        <p:spPr>
          <a:xfrm>
            <a:off x="330200" y="833755"/>
            <a:ext cx="11520805" cy="1014730"/>
          </a:xfrm>
          <a:prstGeom prst="rect">
            <a:avLst/>
          </a:prstGeom>
          <a:noFill/>
          <a:ln w="9525">
            <a:noFill/>
          </a:ln>
        </p:spPr>
        <p:txBody>
          <a:bodyPr wrap="square">
            <a:spAutoFit/>
          </a:bodyPr>
          <a:lstStyle/>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1</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）标志：二战后，美国主导建立了</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rPr>
              <a:t>布雷顿森林体系</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a:t>
            </a:r>
          </a:p>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2</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）组成：</a:t>
            </a:r>
            <a:r>
              <a:rPr lang="en-US" altLang="zh-CN" sz="2400">
                <a:solidFill>
                  <a:srgbClr val="FF0000"/>
                </a:solidFill>
                <a:latin typeface="方正大标宋简体" panose="02000000000000000000" charset="-122"/>
                <a:ea typeface="方正大标宋简体" panose="02000000000000000000" charset="-122"/>
                <a:cs typeface="方正大标宋简体" panose="02000000000000000000" charset="-122"/>
              </a:rPr>
              <a:t>1945</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rPr>
              <a:t>年</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成立了国际货币基金组织（</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IMF</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）和世界银行</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 WB )</a:t>
            </a:r>
          </a:p>
        </p:txBody>
      </p:sp>
      <p:pic>
        <p:nvPicPr>
          <p:cNvPr id="27" name="图片 26"/>
          <p:cNvPicPr>
            <a:picLocks noChangeAspect="1"/>
          </p:cNvPicPr>
          <p:nvPr>
            <p:custDataLst>
              <p:tags r:id="rId4"/>
            </p:custDataLst>
          </p:nvPr>
        </p:nvPicPr>
        <p:blipFill>
          <a:blip r:embed="rId7"/>
          <a:stretch>
            <a:fillRect/>
          </a:stretch>
        </p:blipFill>
        <p:spPr>
          <a:xfrm>
            <a:off x="9050020" y="0"/>
            <a:ext cx="1527175" cy="1374775"/>
          </a:xfrm>
          <a:prstGeom prst="rect">
            <a:avLst/>
          </a:prstGeom>
          <a:noFill/>
          <a:ln>
            <a:noFill/>
          </a:ln>
        </p:spPr>
      </p:pic>
      <p:sp>
        <p:nvSpPr>
          <p:cNvPr id="18" name="文本框 17"/>
          <p:cNvSpPr txBox="1"/>
          <p:nvPr/>
        </p:nvSpPr>
        <p:spPr>
          <a:xfrm>
            <a:off x="1785620" y="5601970"/>
            <a:ext cx="4556760" cy="829945"/>
          </a:xfrm>
          <a:prstGeom prst="rect">
            <a:avLst/>
          </a:prstGeom>
          <a:noFill/>
        </p:spPr>
        <p:txBody>
          <a:bodyPr wrap="square" rtlCol="0" anchor="t">
            <a:spAutoFit/>
          </a:bodyPr>
          <a:lstStyle/>
          <a:p>
            <a:pPr lvl="0" algn="l">
              <a:buClrTx/>
              <a:buSzTx/>
              <a:buFontTx/>
            </a:pPr>
            <a:r>
              <a:rPr lang="zh-CN" altLang="en-US" sz="2400">
                <a:solidFill>
                  <a:schemeClr val="dk1"/>
                </a:solidFill>
                <a:latin typeface="方正大标宋简体" panose="02000000000000000000" charset="-122"/>
                <a:ea typeface="方正大标宋简体" panose="02000000000000000000" charset="-122"/>
                <a:sym typeface="+mn-ea"/>
              </a:rPr>
              <a:t>向会员国发放</a:t>
            </a:r>
            <a:r>
              <a:rPr lang="zh-CN" altLang="en-US" sz="2400">
                <a:solidFill>
                  <a:srgbClr val="FF0000"/>
                </a:solidFill>
                <a:latin typeface="方正大标宋简体" panose="02000000000000000000" charset="-122"/>
                <a:ea typeface="方正大标宋简体" panose="02000000000000000000" charset="-122"/>
                <a:sym typeface="+mn-ea"/>
              </a:rPr>
              <a:t>短期贷款</a:t>
            </a:r>
            <a:r>
              <a:rPr lang="zh-CN" altLang="en-US" sz="2400">
                <a:solidFill>
                  <a:schemeClr val="dk1"/>
                </a:solidFill>
                <a:latin typeface="方正大标宋简体" panose="02000000000000000000" charset="-122"/>
                <a:ea typeface="方正大标宋简体" panose="02000000000000000000" charset="-122"/>
                <a:sym typeface="+mn-ea"/>
              </a:rPr>
              <a:t>，用于进行</a:t>
            </a:r>
            <a:r>
              <a:rPr lang="zh-CN" altLang="en-US" sz="2400">
                <a:solidFill>
                  <a:srgbClr val="FF0000"/>
                </a:solidFill>
                <a:latin typeface="方正大标宋简体" panose="02000000000000000000" charset="-122"/>
                <a:ea typeface="方正大标宋简体" panose="02000000000000000000" charset="-122"/>
                <a:sym typeface="+mn-ea"/>
              </a:rPr>
              <a:t>国际收支调整</a:t>
            </a:r>
            <a:r>
              <a:rPr lang="zh-CN" altLang="en-US" sz="2400">
                <a:solidFill>
                  <a:schemeClr val="dk1"/>
                </a:solidFill>
                <a:latin typeface="方正大标宋简体" panose="02000000000000000000" charset="-122"/>
                <a:ea typeface="方正大标宋简体" panose="02000000000000000000" charset="-122"/>
                <a:sym typeface="+mn-ea"/>
              </a:rPr>
              <a:t>。</a:t>
            </a:r>
          </a:p>
        </p:txBody>
      </p:sp>
      <p:sp>
        <p:nvSpPr>
          <p:cNvPr id="19" name="文本框 18"/>
          <p:cNvSpPr txBox="1"/>
          <p:nvPr/>
        </p:nvSpPr>
        <p:spPr>
          <a:xfrm>
            <a:off x="1785620" y="4259580"/>
            <a:ext cx="4556760" cy="1198880"/>
          </a:xfrm>
          <a:prstGeom prst="rect">
            <a:avLst/>
          </a:prstGeom>
          <a:noFill/>
        </p:spPr>
        <p:txBody>
          <a:bodyPr wrap="square" rtlCol="0" anchor="t">
            <a:spAutoFit/>
          </a:bodyPr>
          <a:lstStyle/>
          <a:p>
            <a:pPr lvl="0">
              <a:lnSpc>
                <a:spcPct val="100000"/>
              </a:lnSpc>
            </a:pPr>
            <a:r>
              <a:rPr lang="zh-CN" altLang="en-US" sz="2400">
                <a:solidFill>
                  <a:schemeClr val="dk1"/>
                </a:solidFill>
                <a:latin typeface="方正大标宋简体" panose="02000000000000000000" charset="-122"/>
                <a:ea typeface="方正大标宋简体" panose="02000000000000000000" charset="-122"/>
                <a:sym typeface="+mn-ea"/>
              </a:rPr>
              <a:t>重建国际货币制度，以维持</a:t>
            </a:r>
            <a:r>
              <a:rPr lang="zh-CN" altLang="en-US" sz="2400">
                <a:solidFill>
                  <a:srgbClr val="FF0000"/>
                </a:solidFill>
                <a:latin typeface="方正大标宋简体" panose="02000000000000000000" charset="-122"/>
                <a:ea typeface="方正大标宋简体" panose="02000000000000000000" charset="-122"/>
                <a:sym typeface="+mn-ea"/>
              </a:rPr>
              <a:t>汇率的稳定</a:t>
            </a:r>
            <a:r>
              <a:rPr lang="zh-CN" altLang="en-US" sz="2400">
                <a:solidFill>
                  <a:schemeClr val="dk1"/>
                </a:solidFill>
                <a:latin typeface="方正大标宋简体" panose="02000000000000000000" charset="-122"/>
                <a:ea typeface="方正大标宋简体" panose="02000000000000000000" charset="-122"/>
                <a:sym typeface="+mn-ea"/>
              </a:rPr>
              <a:t>和</a:t>
            </a:r>
            <a:r>
              <a:rPr lang="zh-CN" altLang="en-US" sz="2400">
                <a:solidFill>
                  <a:srgbClr val="FF0000"/>
                </a:solidFill>
                <a:latin typeface="方正大标宋简体" panose="02000000000000000000" charset="-122"/>
                <a:ea typeface="方正大标宋简体" panose="02000000000000000000" charset="-122"/>
                <a:sym typeface="+mn-ea"/>
              </a:rPr>
              <a:t>国际收支的平衡</a:t>
            </a:r>
            <a:r>
              <a:rPr lang="zh-CN" altLang="en-US" sz="2400">
                <a:solidFill>
                  <a:schemeClr val="dk1"/>
                </a:solidFill>
                <a:latin typeface="方正大标宋简体" panose="02000000000000000000" charset="-122"/>
                <a:ea typeface="方正大标宋简体" panose="02000000000000000000" charset="-122"/>
                <a:sym typeface="+mn-ea"/>
              </a:rPr>
              <a:t>，增强会员国维持经济繁荣的信心。</a:t>
            </a:r>
          </a:p>
        </p:txBody>
      </p:sp>
      <p:sp>
        <p:nvSpPr>
          <p:cNvPr id="28" name="文本框 27"/>
          <p:cNvSpPr txBox="1"/>
          <p:nvPr/>
        </p:nvSpPr>
        <p:spPr>
          <a:xfrm>
            <a:off x="6755765" y="4444365"/>
            <a:ext cx="4919345" cy="829945"/>
          </a:xfrm>
          <a:prstGeom prst="rect">
            <a:avLst/>
          </a:prstGeom>
          <a:noFill/>
        </p:spPr>
        <p:txBody>
          <a:bodyPr wrap="square" rtlCol="0" anchor="t">
            <a:spAutoFit/>
          </a:bodyPr>
          <a:lstStyle/>
          <a:p>
            <a:pPr lvl="0" algn="l">
              <a:buClrTx/>
              <a:buSzTx/>
              <a:buFontTx/>
            </a:pPr>
            <a:r>
              <a:rPr lang="zh-CN" altLang="en-US" sz="2400">
                <a:solidFill>
                  <a:schemeClr val="dk1"/>
                </a:solidFill>
                <a:latin typeface="方正大标宋简体" panose="02000000000000000000" charset="-122"/>
                <a:ea typeface="方正大标宋简体" panose="02000000000000000000" charset="-122"/>
                <a:sym typeface="+mn-ea"/>
              </a:rPr>
              <a:t>鼓励对外投资，促进战后</a:t>
            </a:r>
            <a:r>
              <a:rPr lang="zh-CN" altLang="en-US" sz="2400">
                <a:solidFill>
                  <a:srgbClr val="FF0000"/>
                </a:solidFill>
                <a:latin typeface="方正大标宋简体" panose="02000000000000000000" charset="-122"/>
                <a:ea typeface="方正大标宋简体" panose="02000000000000000000" charset="-122"/>
                <a:sym typeface="+mn-ea"/>
              </a:rPr>
              <a:t>经济的复苏与发展</a:t>
            </a:r>
            <a:r>
              <a:rPr lang="zh-CN" altLang="en-US" sz="2400">
                <a:solidFill>
                  <a:schemeClr val="dk1"/>
                </a:solidFill>
                <a:latin typeface="方正大标宋简体" panose="02000000000000000000" charset="-122"/>
                <a:ea typeface="方正大标宋简体" panose="02000000000000000000" charset="-122"/>
                <a:sym typeface="+mn-ea"/>
              </a:rPr>
              <a:t>。</a:t>
            </a:r>
          </a:p>
        </p:txBody>
      </p:sp>
      <p:sp>
        <p:nvSpPr>
          <p:cNvPr id="29" name="文本框 28"/>
          <p:cNvSpPr txBox="1"/>
          <p:nvPr/>
        </p:nvSpPr>
        <p:spPr>
          <a:xfrm>
            <a:off x="6539865" y="5458460"/>
            <a:ext cx="5076190" cy="1198880"/>
          </a:xfrm>
          <a:prstGeom prst="rect">
            <a:avLst/>
          </a:prstGeom>
          <a:noFill/>
        </p:spPr>
        <p:txBody>
          <a:bodyPr wrap="square" rtlCol="0" anchor="t">
            <a:spAutoFit/>
          </a:bodyPr>
          <a:lstStyle/>
          <a:p>
            <a:pPr lvl="0" algn="l">
              <a:buClrTx/>
              <a:buSzTx/>
              <a:buFontTx/>
            </a:pPr>
            <a:r>
              <a:rPr lang="zh-CN" altLang="en-US" sz="2400">
                <a:solidFill>
                  <a:schemeClr val="dk1"/>
                </a:solidFill>
                <a:latin typeface="方正大标宋简体" panose="02000000000000000000" charset="-122"/>
                <a:ea typeface="方正大标宋简体" panose="02000000000000000000" charset="-122"/>
                <a:sym typeface="+mn-ea"/>
              </a:rPr>
              <a:t>向会员国发</a:t>
            </a:r>
            <a:r>
              <a:rPr lang="zh-CN" altLang="en-US" sz="2400">
                <a:solidFill>
                  <a:srgbClr val="FF0000"/>
                </a:solidFill>
                <a:latin typeface="方正大标宋简体" panose="02000000000000000000" charset="-122"/>
                <a:ea typeface="方正大标宋简体" panose="02000000000000000000" charset="-122"/>
                <a:sym typeface="+mn-ea"/>
              </a:rPr>
              <a:t>放中长期贷款</a:t>
            </a:r>
            <a:r>
              <a:rPr lang="zh-CN" altLang="en-US" sz="2400">
                <a:solidFill>
                  <a:schemeClr val="dk1"/>
                </a:solidFill>
                <a:latin typeface="方正大标宋简体" panose="02000000000000000000" charset="-122"/>
                <a:ea typeface="方正大标宋简体" panose="02000000000000000000" charset="-122"/>
                <a:sym typeface="+mn-ea"/>
              </a:rPr>
              <a:t>，用于</a:t>
            </a:r>
            <a:r>
              <a:rPr lang="zh-CN" altLang="en-US" sz="2400">
                <a:solidFill>
                  <a:srgbClr val="FF0000"/>
                </a:solidFill>
                <a:latin typeface="方正大标宋简体" panose="02000000000000000000" charset="-122"/>
                <a:ea typeface="方正大标宋简体" panose="02000000000000000000" charset="-122"/>
                <a:sym typeface="+mn-ea"/>
              </a:rPr>
              <a:t>恢复和发展经济</a:t>
            </a:r>
            <a:r>
              <a:rPr lang="zh-CN" altLang="en-US" sz="2400">
                <a:solidFill>
                  <a:schemeClr val="dk1"/>
                </a:solidFill>
                <a:latin typeface="方正大标宋简体" panose="02000000000000000000" charset="-122"/>
                <a:ea typeface="方正大标宋简体" panose="02000000000000000000" charset="-122"/>
                <a:sym typeface="+mn-ea"/>
              </a:rPr>
              <a:t>。初期，贷款对象集中在西欧国家，后来重点转向发展中国家。</a:t>
            </a:r>
          </a:p>
        </p:txBody>
      </p:sp>
      <p:pic>
        <p:nvPicPr>
          <p:cNvPr id="11269" name="Picture 8" descr="世界银行"/>
          <p:cNvPicPr>
            <a:picLocks noChangeAspect="1"/>
          </p:cNvPicPr>
          <p:nvPr>
            <p:custDataLst>
              <p:tags r:id="rId5"/>
            </p:custDataLst>
          </p:nvPr>
        </p:nvPicPr>
        <p:blipFill>
          <a:blip r:embed="rId8"/>
          <a:stretch>
            <a:fillRect/>
          </a:stretch>
        </p:blipFill>
        <p:spPr>
          <a:xfrm>
            <a:off x="10755630" y="0"/>
            <a:ext cx="1436370" cy="1374775"/>
          </a:xfrm>
          <a:prstGeom prst="rect">
            <a:avLst/>
          </a:prstGeom>
          <a:noFill/>
          <a:ln w="9525" cap="flat" cmpd="sng">
            <a:solidFill>
              <a:schemeClr val="accent1"/>
            </a:solidFill>
            <a:prstDash val="solid"/>
            <a:miter/>
            <a:headEnd type="none" w="med" len="med"/>
            <a:tailEnd type="none" w="med" len="me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394970" y="109220"/>
            <a:ext cx="9693275" cy="583565"/>
          </a:xfrm>
          <a:prstGeom prst="rect">
            <a:avLst/>
          </a:prstGeom>
          <a:noFill/>
        </p:spPr>
        <p:txBody>
          <a:bodyPr wrap="square" rtlCol="0">
            <a:spAutoFit/>
          </a:bodyPr>
          <a:lstStyle/>
          <a:p>
            <a:pPr>
              <a:buClrTx/>
              <a:buSzTx/>
              <a:buFontTx/>
            </a:pPr>
            <a:r>
              <a:rPr lang="en-US" altLang="zh-CN" sz="3200">
                <a:latin typeface="方正大标宋简体" panose="02000000000000000000" charset="-122"/>
                <a:ea typeface="方正大标宋简体" panose="02000000000000000000" charset="-122"/>
                <a:cs typeface="方正大标宋简体" panose="02000000000000000000" charset="-122"/>
                <a:sym typeface="+mn-ea"/>
              </a:rPr>
              <a:t>2.国际金融体系的发展</a:t>
            </a:r>
            <a:endParaRPr lang="zh-CN" altLang="en-US" sz="3200">
              <a:latin typeface="方正大标宋简体" panose="02000000000000000000" charset="-122"/>
              <a:ea typeface="方正大标宋简体" panose="02000000000000000000" charset="-122"/>
              <a:cs typeface="方正大标宋简体" panose="02000000000000000000" charset="-122"/>
              <a:sym typeface="+mn-ea"/>
            </a:endParaRPr>
          </a:p>
        </p:txBody>
      </p:sp>
      <p:sp>
        <p:nvSpPr>
          <p:cNvPr id="9" name="文本框 8"/>
          <p:cNvSpPr txBox="1"/>
          <p:nvPr/>
        </p:nvSpPr>
        <p:spPr>
          <a:xfrm>
            <a:off x="330200" y="1430020"/>
            <a:ext cx="11389360" cy="1014730"/>
          </a:xfrm>
          <a:prstGeom prst="rect">
            <a:avLst/>
          </a:prstGeom>
          <a:noFill/>
          <a:ln w="9525">
            <a:noFill/>
          </a:ln>
        </p:spPr>
        <p:txBody>
          <a:bodyPr wrap="square">
            <a:spAutoFit/>
          </a:bodyPr>
          <a:lstStyle/>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1</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）主导趋势：</a:t>
            </a:r>
          </a:p>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2</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）表现：</a:t>
            </a:r>
          </a:p>
        </p:txBody>
      </p:sp>
      <p:sp>
        <p:nvSpPr>
          <p:cNvPr id="23" name="文本框 22"/>
          <p:cNvSpPr txBox="1"/>
          <p:nvPr/>
        </p:nvSpPr>
        <p:spPr>
          <a:xfrm>
            <a:off x="-635" y="728980"/>
            <a:ext cx="12192635"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1</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：指出</a:t>
            </a:r>
            <a:r>
              <a:rPr 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90</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年代以来国际金融体系的发展趋势及其具体表现？有何风险？</a:t>
            </a:r>
          </a:p>
        </p:txBody>
      </p:sp>
      <p:sp>
        <p:nvSpPr>
          <p:cNvPr id="4" name="文本框 3"/>
          <p:cNvSpPr txBox="1"/>
          <p:nvPr/>
        </p:nvSpPr>
        <p:spPr>
          <a:xfrm>
            <a:off x="2692400" y="1537970"/>
            <a:ext cx="9103360" cy="460375"/>
          </a:xfrm>
          <a:prstGeom prst="rect">
            <a:avLst/>
          </a:prstGeom>
          <a:noFill/>
        </p:spPr>
        <p:txBody>
          <a:bodyPr wrap="square" rtlCol="0" anchor="t">
            <a:spAutoFit/>
          </a:bodyPr>
          <a:lstStyle/>
          <a:p>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资本流动全球化、金融市场一体化和金融机构全球扩张。</a:t>
            </a:r>
          </a:p>
        </p:txBody>
      </p:sp>
      <p:pic>
        <p:nvPicPr>
          <p:cNvPr id="102" name="图片 101"/>
          <p:cNvPicPr/>
          <p:nvPr/>
        </p:nvPicPr>
        <p:blipFill>
          <a:blip r:embed="rId5"/>
          <a:stretch>
            <a:fillRect/>
          </a:stretch>
        </p:blipFill>
        <p:spPr>
          <a:xfrm>
            <a:off x="104140" y="3916045"/>
            <a:ext cx="3952875" cy="2732405"/>
          </a:xfrm>
          <a:prstGeom prst="rect">
            <a:avLst/>
          </a:prstGeom>
          <a:noFill/>
          <a:ln w="9525">
            <a:noFill/>
          </a:ln>
          <a:effectLst>
            <a:outerShdw blurRad="50800" dist="38100" dir="2700000" algn="tl" rotWithShape="0">
              <a:prstClr val="black">
                <a:alpha val="40000"/>
              </a:prstClr>
            </a:outerShdw>
          </a:effectLst>
        </p:spPr>
      </p:pic>
      <p:pic>
        <p:nvPicPr>
          <p:cNvPr id="103" name="图片 102"/>
          <p:cNvPicPr/>
          <p:nvPr/>
        </p:nvPicPr>
        <p:blipFill>
          <a:blip r:embed="rId6"/>
          <a:stretch>
            <a:fillRect/>
          </a:stretch>
        </p:blipFill>
        <p:spPr>
          <a:xfrm>
            <a:off x="4224655" y="3916045"/>
            <a:ext cx="3600450" cy="2732405"/>
          </a:xfrm>
          <a:prstGeom prst="rect">
            <a:avLst/>
          </a:prstGeom>
          <a:noFill/>
          <a:ln w="9525">
            <a:noFill/>
          </a:ln>
          <a:effectLst>
            <a:outerShdw blurRad="50800" dist="38100" dir="2700000" algn="tl" rotWithShape="0">
              <a:prstClr val="black">
                <a:alpha val="40000"/>
              </a:prstClr>
            </a:outerShdw>
          </a:effectLst>
        </p:spPr>
      </p:pic>
      <p:sp>
        <p:nvSpPr>
          <p:cNvPr id="8" name="文本框 7"/>
          <p:cNvSpPr txBox="1"/>
          <p:nvPr/>
        </p:nvSpPr>
        <p:spPr>
          <a:xfrm>
            <a:off x="2380615" y="1998345"/>
            <a:ext cx="8413750" cy="1476375"/>
          </a:xfrm>
          <a:prstGeom prst="rect">
            <a:avLst/>
          </a:prstGeom>
          <a:noFill/>
        </p:spPr>
        <p:txBody>
          <a:bodyPr wrap="square" rtlCol="0" anchor="t">
            <a:spAutoFit/>
          </a:bodyPr>
          <a:lstStyle/>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①</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非银行金融机构</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迅速发展，</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证券市场</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的融资规模不断扩大。</a:t>
            </a:r>
            <a:endPar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endParaRPr>
          </a:p>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②不同金融机构的业务界限被打破，银行、证券和保险的产品</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日益趋同并相互融合</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大型金融集团和跨国金融企业</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不断涌现。</a:t>
            </a:r>
          </a:p>
        </p:txBody>
      </p:sp>
      <p:sp>
        <p:nvSpPr>
          <p:cNvPr id="13" name="文本框 12"/>
          <p:cNvSpPr txBox="1"/>
          <p:nvPr/>
        </p:nvSpPr>
        <p:spPr>
          <a:xfrm>
            <a:off x="1755140" y="6188075"/>
            <a:ext cx="2237105" cy="460375"/>
          </a:xfrm>
          <a:prstGeom prst="rect">
            <a:avLst/>
          </a:prstGeom>
          <a:noFill/>
        </p:spPr>
        <p:txBody>
          <a:bodyPr wrap="square" rtlCol="0">
            <a:spAutoFit/>
          </a:bodyPr>
          <a:lstStyle/>
          <a:p>
            <a:r>
              <a:rPr lang="zh-CN" altLang="en-US" sz="2400">
                <a:solidFill>
                  <a:schemeClr val="bg1"/>
                </a:solidFill>
                <a:effectLst>
                  <a:outerShdw blurRad="38100" dist="38100" dir="2700000" algn="tl">
                    <a:srgbClr val="000000">
                      <a:alpha val="43137"/>
                    </a:srgbClr>
                  </a:outerShdw>
                </a:effectLst>
              </a:rPr>
              <a:t>美国高盛公司</a:t>
            </a:r>
          </a:p>
        </p:txBody>
      </p:sp>
      <p:sp>
        <p:nvSpPr>
          <p:cNvPr id="14" name="文本框 13"/>
          <p:cNvSpPr txBox="1"/>
          <p:nvPr/>
        </p:nvSpPr>
        <p:spPr>
          <a:xfrm>
            <a:off x="5050790" y="5854700"/>
            <a:ext cx="1957705" cy="460375"/>
          </a:xfrm>
          <a:prstGeom prst="rect">
            <a:avLst/>
          </a:prstGeom>
          <a:noFill/>
        </p:spPr>
        <p:txBody>
          <a:bodyPr wrap="square" rtlCol="0">
            <a:spAutoFit/>
          </a:bodyPr>
          <a:lstStyle/>
          <a:p>
            <a:r>
              <a:rPr lang="zh-CN" altLang="en-US" sz="2400">
                <a:solidFill>
                  <a:schemeClr val="bg1"/>
                </a:solidFill>
                <a:effectLst>
                  <a:outerShdw blurRad="38100" dist="38100" dir="2700000" algn="tl">
                    <a:srgbClr val="000000">
                      <a:alpha val="43137"/>
                    </a:srgbClr>
                  </a:outerShdw>
                </a:effectLst>
              </a:rPr>
              <a:t>摩根士丹利</a:t>
            </a:r>
          </a:p>
        </p:txBody>
      </p:sp>
      <p:pic>
        <p:nvPicPr>
          <p:cNvPr id="106" name="图片 105"/>
          <p:cNvPicPr/>
          <p:nvPr/>
        </p:nvPicPr>
        <p:blipFill>
          <a:blip r:embed="rId7"/>
          <a:stretch>
            <a:fillRect/>
          </a:stretch>
        </p:blipFill>
        <p:spPr>
          <a:xfrm>
            <a:off x="7992110" y="3916045"/>
            <a:ext cx="4123690" cy="2731770"/>
          </a:xfrm>
          <a:prstGeom prst="rect">
            <a:avLst/>
          </a:prstGeom>
          <a:noFill/>
          <a:ln w="9525">
            <a:noFill/>
          </a:ln>
          <a:effectLst>
            <a:outerShdw blurRad="50800" dist="38100" dir="2700000" algn="tl" rotWithShape="0">
              <a:prstClr val="black">
                <a:alpha val="40000"/>
              </a:prstClr>
            </a:outerShdw>
          </a:effectLst>
        </p:spPr>
      </p:pic>
      <p:sp>
        <p:nvSpPr>
          <p:cNvPr id="20" name="文本框 19"/>
          <p:cNvSpPr txBox="1"/>
          <p:nvPr/>
        </p:nvSpPr>
        <p:spPr>
          <a:xfrm>
            <a:off x="4652645" y="86360"/>
            <a:ext cx="3869690" cy="521970"/>
          </a:xfrm>
          <a:prstGeom prst="rect">
            <a:avLst/>
          </a:prstGeom>
          <a:noFill/>
        </p:spPr>
        <p:txBody>
          <a:bodyPr wrap="square" rtlCol="0">
            <a:spAutoFit/>
          </a:bodyPr>
          <a:lstStyle/>
          <a:p>
            <a:r>
              <a:rPr lang="en-US" altLang="zh-CN" sz="2800">
                <a:solidFill>
                  <a:srgbClr val="FF0000"/>
                </a:solidFill>
                <a:latin typeface="汉仪颜楷简" panose="00020600040101010101" charset="-122"/>
                <a:ea typeface="汉仪颜楷简" panose="00020600040101010101" charset="-122"/>
                <a:cs typeface="汉仪颜楷简" panose="00020600040101010101" charset="-122"/>
              </a:rPr>
              <a:t>——</a:t>
            </a:r>
            <a:r>
              <a:rPr lang="zh-CN" altLang="en-US" sz="2800">
                <a:solidFill>
                  <a:srgbClr val="FF0000"/>
                </a:solidFill>
                <a:latin typeface="汉仪颜楷简" panose="00020600040101010101" charset="-122"/>
                <a:ea typeface="汉仪颜楷简" panose="00020600040101010101" charset="-122"/>
                <a:cs typeface="汉仪颜楷简" panose="00020600040101010101" charset="-122"/>
              </a:rPr>
              <a:t>金融全球化</a:t>
            </a:r>
          </a:p>
        </p:txBody>
      </p:sp>
      <p:sp>
        <p:nvSpPr>
          <p:cNvPr id="2" name="文本框 1"/>
          <p:cNvSpPr txBox="1"/>
          <p:nvPr>
            <p:custDataLst>
              <p:tags r:id="rId3"/>
            </p:custDataLst>
          </p:nvPr>
        </p:nvSpPr>
        <p:spPr>
          <a:xfrm>
            <a:off x="330200" y="3362960"/>
            <a:ext cx="11608435" cy="553085"/>
          </a:xfrm>
          <a:prstGeom prst="rect">
            <a:avLst/>
          </a:prstGeom>
          <a:noFill/>
          <a:ln w="9525">
            <a:noFill/>
          </a:ln>
        </p:spPr>
        <p:txBody>
          <a:bodyPr wrap="square">
            <a:spAutoFit/>
          </a:bodyPr>
          <a:lstStyle/>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3</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）风险：金融风险一旦失控，导致大范围金融波动，甚至引起</a:t>
            </a:r>
            <a:r>
              <a:rPr lang="zh-CN" altLang="en-US" sz="2400">
                <a:solidFill>
                  <a:srgbClr val="FF0000"/>
                </a:solidFill>
                <a:latin typeface="方正大标宋简体" panose="02000000000000000000" charset="-122"/>
                <a:ea typeface="方正大标宋简体" panose="02000000000000000000" charset="-122"/>
                <a:cs typeface="方正大标宋简体" panose="02000000000000000000" charset="-122"/>
              </a:rPr>
              <a:t>全球性的金融危机</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idx="14"/>
            <p:custDataLst>
              <p:tags r:id="rId2"/>
            </p:custDataLst>
          </p:nvPr>
        </p:nvSpPr>
        <p:spPr>
          <a:xfrm>
            <a:off x="0" y="2737485"/>
            <a:ext cx="12192000" cy="835660"/>
          </a:xfrm>
        </p:spPr>
        <p:txBody>
          <a:bodyPr>
            <a:normAutofit/>
          </a:bodyPr>
          <a:lstStyle/>
          <a:p>
            <a:pPr marL="0" indent="0" algn="ctr">
              <a:lnSpc>
                <a:spcPct val="100000"/>
              </a:lnSpc>
              <a:spcBef>
                <a:spcPts val="0"/>
              </a:spcBef>
              <a:spcAft>
                <a:spcPts val="0"/>
              </a:spcAft>
              <a:buSzPct val="100000"/>
              <a:buNone/>
            </a:pPr>
            <a:r>
              <a:rPr lang="zh-CN" altLang="en-US">
                <a:solidFill>
                  <a:schemeClr val="accent1"/>
                </a:solidFill>
                <a:latin typeface="Times New Roman" panose="02020603050405020304" charset="0"/>
                <a:ea typeface="汉仪大宋简" panose="02010600000101010101" charset="-122"/>
              </a:rPr>
              <a:t>一、</a:t>
            </a:r>
            <a:r>
              <a:rPr lang="en-US" altLang="zh-CN">
                <a:solidFill>
                  <a:schemeClr val="accent1"/>
                </a:solidFill>
                <a:latin typeface="Times New Roman" panose="02020603050405020304" charset="0"/>
                <a:ea typeface="汉仪大宋简" panose="02010600000101010101" charset="-122"/>
              </a:rPr>
              <a:t>20</a:t>
            </a:r>
            <a:r>
              <a:rPr lang="zh-CN" altLang="en-US">
                <a:solidFill>
                  <a:schemeClr val="accent1"/>
                </a:solidFill>
                <a:latin typeface="Times New Roman" panose="02020603050405020304" charset="0"/>
                <a:ea typeface="汉仪大宋简" panose="02010600000101010101" charset="-122"/>
              </a:rPr>
              <a:t>世纪以来世界经济</a:t>
            </a:r>
            <a:r>
              <a:rPr lang="zh-CN" altLang="en-US">
                <a:solidFill>
                  <a:srgbClr val="FF0000"/>
                </a:solidFill>
                <a:latin typeface="Times New Roman" panose="02020603050405020304" charset="0"/>
                <a:ea typeface="汉仪大宋简" panose="02010600000101010101" charset="-122"/>
              </a:rPr>
              <a:t>在曲折中发展</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文本框 8"/>
          <p:cNvSpPr txBox="1"/>
          <p:nvPr/>
        </p:nvSpPr>
        <p:spPr>
          <a:xfrm>
            <a:off x="336550" y="1672590"/>
            <a:ext cx="11855450" cy="1168400"/>
          </a:xfrm>
          <a:prstGeom prst="rect">
            <a:avLst/>
          </a:prstGeom>
          <a:noFill/>
          <a:ln w="9525">
            <a:noFill/>
          </a:ln>
        </p:spPr>
        <p:txBody>
          <a:bodyPr wrap="square">
            <a:spAutoFit/>
          </a:bodyPr>
          <a:lstStyle/>
          <a:p>
            <a:pPr indent="0" algn="just">
              <a:lnSpc>
                <a:spcPct val="125000"/>
              </a:lnSpc>
              <a:spcBef>
                <a:spcPts val="0"/>
              </a:spcBef>
              <a:spcAft>
                <a:spcPts val="0"/>
              </a:spcAft>
            </a:pPr>
            <a:r>
              <a:rPr lang="zh-CN" sz="2800">
                <a:solidFill>
                  <a:srgbClr val="000000"/>
                </a:solidFill>
                <a:latin typeface="方正大标宋简体" panose="02000000000000000000" charset="-122"/>
                <a:ea typeface="方正大标宋简体" panose="02000000000000000000" charset="-122"/>
                <a:cs typeface="方正大标宋简体" panose="02000000000000000000" charset="-122"/>
              </a:rPr>
              <a:t>趋势：</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rPr>
              <a:t>作为迅速崛起的新兴经济体，中国在国际金融中的</a:t>
            </a:r>
            <a:r>
              <a:rPr lang="zh-CN" altLang="en-US" sz="2800">
                <a:solidFill>
                  <a:srgbClr val="FF0000"/>
                </a:solidFill>
                <a:latin typeface="方正大标宋简体" panose="02000000000000000000" charset="-122"/>
                <a:ea typeface="方正大标宋简体" panose="02000000000000000000" charset="-122"/>
                <a:cs typeface="方正大标宋简体" panose="02000000000000000000" charset="-122"/>
              </a:rPr>
              <a:t>影响力逐步提升</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rPr>
              <a:t>。</a:t>
            </a:r>
          </a:p>
          <a:p>
            <a:pPr indent="0" algn="just">
              <a:lnSpc>
                <a:spcPct val="125000"/>
              </a:lnSpc>
              <a:spcBef>
                <a:spcPts val="0"/>
              </a:spcBef>
              <a:spcAft>
                <a:spcPts val="0"/>
              </a:spcAft>
            </a:pP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rPr>
              <a:t>表现：</a:t>
            </a:r>
            <a:r>
              <a:rPr lang="en-US" altLang="zh-CN" sz="2800">
                <a:solidFill>
                  <a:srgbClr val="000000"/>
                </a:solidFill>
                <a:latin typeface="方正大标宋简体" panose="02000000000000000000" charset="-122"/>
                <a:ea typeface="方正大标宋简体" panose="02000000000000000000" charset="-122"/>
                <a:cs typeface="方正大标宋简体" panose="02000000000000000000" charset="-122"/>
              </a:rPr>
              <a:t>  </a:t>
            </a:r>
          </a:p>
        </p:txBody>
      </p:sp>
      <p:sp>
        <p:nvSpPr>
          <p:cNvPr id="4" name="文本框 3"/>
          <p:cNvSpPr txBox="1"/>
          <p:nvPr>
            <p:custDataLst>
              <p:tags r:id="rId2"/>
            </p:custDataLst>
          </p:nvPr>
        </p:nvSpPr>
        <p:spPr>
          <a:xfrm>
            <a:off x="394970" y="109220"/>
            <a:ext cx="9693275" cy="583565"/>
          </a:xfrm>
          <a:prstGeom prst="rect">
            <a:avLst/>
          </a:prstGeom>
          <a:noFill/>
        </p:spPr>
        <p:txBody>
          <a:bodyPr wrap="square" rtlCol="0">
            <a:spAutoFit/>
          </a:bodyPr>
          <a:lstStyle/>
          <a:p>
            <a:pPr>
              <a:buClrTx/>
              <a:buSzTx/>
              <a:buFontTx/>
            </a:pPr>
            <a:r>
              <a:rPr lang="en-US" altLang="zh-CN" sz="3200">
                <a:latin typeface="方正大标宋简体" panose="02000000000000000000" charset="-122"/>
                <a:ea typeface="方正大标宋简体" panose="02000000000000000000" charset="-122"/>
                <a:cs typeface="方正大标宋简体" panose="02000000000000000000" charset="-122"/>
                <a:sym typeface="+mn-ea"/>
              </a:rPr>
              <a:t>2.国际金融体系的发展</a:t>
            </a:r>
            <a:endParaRPr lang="zh-CN" altLang="en-US" sz="3200">
              <a:latin typeface="方正大标宋简体" panose="02000000000000000000" charset="-122"/>
              <a:ea typeface="方正大标宋简体" panose="02000000000000000000" charset="-122"/>
              <a:cs typeface="方正大标宋简体" panose="02000000000000000000" charset="-122"/>
              <a:sym typeface="+mn-ea"/>
            </a:endParaRPr>
          </a:p>
        </p:txBody>
      </p:sp>
      <p:sp>
        <p:nvSpPr>
          <p:cNvPr id="20" name="文本框 19"/>
          <p:cNvSpPr txBox="1"/>
          <p:nvPr/>
        </p:nvSpPr>
        <p:spPr>
          <a:xfrm>
            <a:off x="4652645" y="86360"/>
            <a:ext cx="3869690" cy="521970"/>
          </a:xfrm>
          <a:prstGeom prst="rect">
            <a:avLst/>
          </a:prstGeom>
          <a:noFill/>
        </p:spPr>
        <p:txBody>
          <a:bodyPr wrap="square" rtlCol="0">
            <a:spAutoFit/>
          </a:bodyPr>
          <a:lstStyle/>
          <a:p>
            <a:r>
              <a:rPr lang="en-US" altLang="zh-CN" sz="2800">
                <a:solidFill>
                  <a:srgbClr val="FF0000"/>
                </a:solidFill>
                <a:latin typeface="汉仪颜楷简" panose="00020600040101010101" charset="-122"/>
                <a:ea typeface="汉仪颜楷简" panose="00020600040101010101" charset="-122"/>
                <a:cs typeface="汉仪颜楷简" panose="00020600040101010101" charset="-122"/>
              </a:rPr>
              <a:t>——</a:t>
            </a:r>
            <a:r>
              <a:rPr lang="zh-CN" altLang="en-US" sz="2800">
                <a:solidFill>
                  <a:srgbClr val="FF0000"/>
                </a:solidFill>
                <a:latin typeface="汉仪颜楷简" panose="00020600040101010101" charset="-122"/>
                <a:ea typeface="汉仪颜楷简" panose="00020600040101010101" charset="-122"/>
                <a:cs typeface="汉仪颜楷简" panose="00020600040101010101" charset="-122"/>
              </a:rPr>
              <a:t>中国金融的发展</a:t>
            </a:r>
          </a:p>
        </p:txBody>
      </p:sp>
      <p:sp>
        <p:nvSpPr>
          <p:cNvPr id="23" name="文本框 22"/>
          <p:cNvSpPr txBox="1"/>
          <p:nvPr/>
        </p:nvSpPr>
        <p:spPr>
          <a:xfrm>
            <a:off x="-635" y="879475"/>
            <a:ext cx="12192635"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2</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：阅读教材，指出</a:t>
            </a:r>
            <a:r>
              <a:rPr 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中国现代金融</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发展的趋势及其具体表现？</a:t>
            </a:r>
          </a:p>
        </p:txBody>
      </p:sp>
      <p:sp>
        <p:nvSpPr>
          <p:cNvPr id="13" name="文本框 12"/>
          <p:cNvSpPr txBox="1"/>
          <p:nvPr/>
        </p:nvSpPr>
        <p:spPr>
          <a:xfrm>
            <a:off x="394335" y="3262630"/>
            <a:ext cx="2355215" cy="1383665"/>
          </a:xfrm>
          <a:prstGeom prst="rect">
            <a:avLst/>
          </a:prstGeom>
          <a:noFill/>
        </p:spPr>
        <p:txBody>
          <a:bodyPr wrap="square" rtlCol="0" anchor="t">
            <a:spAutoFit/>
          </a:bodyPr>
          <a:lstStyle/>
          <a:p>
            <a:pPr algn="l">
              <a:buNone/>
            </a:pP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中国政府</a:t>
            </a:r>
            <a:r>
              <a:rPr lang="zh-CN" altLang="en-US" sz="28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开始</a:t>
            </a: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推进人民币国际化</a:t>
            </a:r>
            <a:endParaRPr lang="zh-CN" altLang="en-US" sz="2800">
              <a:latin typeface="方正大标宋简体" panose="02000000000000000000" charset="-122"/>
              <a:ea typeface="方正大标宋简体" panose="02000000000000000000" charset="-122"/>
              <a:sym typeface="+mn-ea"/>
            </a:endParaRPr>
          </a:p>
        </p:txBody>
      </p:sp>
      <p:sp>
        <p:nvSpPr>
          <p:cNvPr id="14" name="文本框 13"/>
          <p:cNvSpPr txBox="1"/>
          <p:nvPr/>
        </p:nvSpPr>
        <p:spPr>
          <a:xfrm>
            <a:off x="2981325" y="3262630"/>
            <a:ext cx="2650490" cy="1383665"/>
          </a:xfrm>
          <a:prstGeom prst="rect">
            <a:avLst/>
          </a:prstGeom>
          <a:noFill/>
        </p:spPr>
        <p:txBody>
          <a:bodyPr wrap="square" rtlCol="0">
            <a:spAutoFit/>
          </a:bodyPr>
          <a:lstStyle/>
          <a:p>
            <a:pPr algn="l"/>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中国成为国际货币基金组织第三大成员国</a:t>
            </a:r>
            <a:endParaRPr lang="zh-CN" altLang="en-US" sz="2800">
              <a:solidFill>
                <a:srgbClr val="FF0000"/>
              </a:solidFill>
              <a:latin typeface="方正大标宋简体" panose="02000000000000000000" charset="-122"/>
              <a:ea typeface="方正大标宋简体" panose="02000000000000000000" charset="-122"/>
              <a:sym typeface="+mn-ea"/>
            </a:endParaRPr>
          </a:p>
        </p:txBody>
      </p:sp>
      <p:sp>
        <p:nvSpPr>
          <p:cNvPr id="18" name="文本框 17"/>
          <p:cNvSpPr txBox="1"/>
          <p:nvPr/>
        </p:nvSpPr>
        <p:spPr>
          <a:xfrm>
            <a:off x="8726805" y="3342640"/>
            <a:ext cx="3183255" cy="953135"/>
          </a:xfrm>
          <a:prstGeom prst="rect">
            <a:avLst/>
          </a:prstGeom>
          <a:noFill/>
        </p:spPr>
        <p:txBody>
          <a:bodyPr wrap="square" rtlCol="0">
            <a:spAutoFit/>
          </a:bodyPr>
          <a:lstStyle/>
          <a:p>
            <a:pPr algn="ctr"/>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人民币成为主要的国际储备货币之一</a:t>
            </a:r>
            <a:endParaRPr lang="zh-CN" altLang="en-US" sz="2800">
              <a:solidFill>
                <a:srgbClr val="FF0000"/>
              </a:solidFill>
              <a:latin typeface="方正大标宋简体" panose="02000000000000000000" charset="-122"/>
              <a:ea typeface="方正大标宋简体" panose="02000000000000000000" charset="-122"/>
              <a:sym typeface="+mn-ea"/>
            </a:endParaRPr>
          </a:p>
        </p:txBody>
      </p:sp>
      <p:grpSp>
        <p:nvGrpSpPr>
          <p:cNvPr id="26" name="组合 25"/>
          <p:cNvGrpSpPr/>
          <p:nvPr/>
        </p:nvGrpSpPr>
        <p:grpSpPr>
          <a:xfrm>
            <a:off x="29210" y="4798060"/>
            <a:ext cx="12221210" cy="488950"/>
            <a:chOff x="46" y="7556"/>
            <a:chExt cx="19246" cy="770"/>
          </a:xfrm>
        </p:grpSpPr>
        <p:cxnSp>
          <p:nvCxnSpPr>
            <p:cNvPr id="6" name="直接箭头连接符 5"/>
            <p:cNvCxnSpPr/>
            <p:nvPr/>
          </p:nvCxnSpPr>
          <p:spPr>
            <a:xfrm flipV="1">
              <a:off x="46" y="7556"/>
              <a:ext cx="19246" cy="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119" y="7556"/>
              <a:ext cx="3886" cy="725"/>
            </a:xfrm>
            <a:prstGeom prst="rect">
              <a:avLst/>
            </a:prstGeom>
            <a:noFill/>
          </p:spPr>
          <p:txBody>
            <a:bodyPr wrap="square" rtlCol="0" anchor="t">
              <a:spAutoFit/>
            </a:bodyPr>
            <a:lstStyle/>
            <a:p>
              <a:r>
                <a:rPr lang="en-US" sz="2400">
                  <a:solidFill>
                    <a:schemeClr val="tx1"/>
                  </a:solidFill>
                  <a:latin typeface="方正大标宋简体" panose="02000000000000000000" charset="-122"/>
                  <a:ea typeface="方正大标宋简体" panose="02000000000000000000" charset="-122"/>
                  <a:cs typeface="方正大标宋简体" panose="02000000000000000000" charset="-122"/>
                  <a:sym typeface="+mn-ea"/>
                </a:rPr>
                <a:t>2009</a:t>
              </a:r>
            </a:p>
          </p:txBody>
        </p:sp>
        <p:sp>
          <p:nvSpPr>
            <p:cNvPr id="21" name="文本框 20"/>
            <p:cNvSpPr txBox="1"/>
            <p:nvPr/>
          </p:nvSpPr>
          <p:spPr>
            <a:xfrm>
              <a:off x="6028" y="7602"/>
              <a:ext cx="1810" cy="725"/>
            </a:xfrm>
            <a:prstGeom prst="rect">
              <a:avLst/>
            </a:prstGeom>
            <a:noFill/>
          </p:spPr>
          <p:txBody>
            <a:bodyPr wrap="square" rtlCol="0" anchor="t">
              <a:spAutoFit/>
            </a:bodyPr>
            <a:lstStyle/>
            <a:p>
              <a:r>
                <a:rPr lang="en-US" sz="2400">
                  <a:solidFill>
                    <a:schemeClr val="tx1"/>
                  </a:solidFill>
                  <a:latin typeface="方正大标宋简体" panose="02000000000000000000" charset="-122"/>
                  <a:ea typeface="方正大标宋简体" panose="02000000000000000000" charset="-122"/>
                  <a:cs typeface="方正大标宋简体" panose="02000000000000000000" charset="-122"/>
                  <a:sym typeface="+mn-ea"/>
                </a:rPr>
                <a:t>2010</a:t>
              </a:r>
            </a:p>
          </p:txBody>
        </p:sp>
        <p:sp>
          <p:nvSpPr>
            <p:cNvPr id="22" name="文本框 21"/>
            <p:cNvSpPr txBox="1"/>
            <p:nvPr/>
          </p:nvSpPr>
          <p:spPr>
            <a:xfrm>
              <a:off x="13043" y="7556"/>
              <a:ext cx="5103" cy="725"/>
            </a:xfrm>
            <a:prstGeom prst="rect">
              <a:avLst/>
            </a:prstGeom>
            <a:noFill/>
          </p:spPr>
          <p:txBody>
            <a:bodyPr wrap="square" rtlCol="0">
              <a:spAutoFit/>
            </a:bodyPr>
            <a:lstStyle/>
            <a:p>
              <a:pPr algn="ctr">
                <a:buNone/>
              </a:pPr>
              <a:r>
                <a:rPr lang="en-US" sz="2400">
                  <a:solidFill>
                    <a:schemeClr val="tx1"/>
                  </a:solidFill>
                  <a:latin typeface="方正大标宋简体" panose="02000000000000000000" charset="-122"/>
                  <a:ea typeface="方正大标宋简体" panose="02000000000000000000" charset="-122"/>
                  <a:cs typeface="方正大标宋简体" panose="02000000000000000000" charset="-122"/>
                  <a:sym typeface="+mn-ea"/>
                </a:rPr>
                <a:t>2016</a:t>
              </a:r>
            </a:p>
          </p:txBody>
        </p:sp>
        <p:sp>
          <p:nvSpPr>
            <p:cNvPr id="24" name="文本框 23"/>
            <p:cNvSpPr txBox="1"/>
            <p:nvPr/>
          </p:nvSpPr>
          <p:spPr>
            <a:xfrm>
              <a:off x="9827" y="7602"/>
              <a:ext cx="1810" cy="725"/>
            </a:xfrm>
            <a:prstGeom prst="rect">
              <a:avLst/>
            </a:prstGeom>
            <a:noFill/>
          </p:spPr>
          <p:txBody>
            <a:bodyPr wrap="square" rtlCol="0" anchor="t">
              <a:spAutoFit/>
            </a:bodyPr>
            <a:lstStyle/>
            <a:p>
              <a:r>
                <a:rPr lang="en-US" sz="2400">
                  <a:solidFill>
                    <a:schemeClr val="tx1"/>
                  </a:solidFill>
                  <a:latin typeface="方正大标宋简体" panose="02000000000000000000" charset="-122"/>
                  <a:ea typeface="方正大标宋简体" panose="02000000000000000000" charset="-122"/>
                  <a:cs typeface="方正大标宋简体" panose="02000000000000000000" charset="-122"/>
                  <a:sym typeface="+mn-ea"/>
                </a:rPr>
                <a:t>2015</a:t>
              </a:r>
            </a:p>
          </p:txBody>
        </p:sp>
      </p:grpSp>
      <p:sp>
        <p:nvSpPr>
          <p:cNvPr id="25" name="文本框 24"/>
          <p:cNvSpPr txBox="1"/>
          <p:nvPr/>
        </p:nvSpPr>
        <p:spPr>
          <a:xfrm>
            <a:off x="5935980" y="3262630"/>
            <a:ext cx="2486660" cy="1383665"/>
          </a:xfrm>
          <a:prstGeom prst="rect">
            <a:avLst/>
          </a:prstGeom>
          <a:noFill/>
        </p:spPr>
        <p:txBody>
          <a:bodyPr wrap="square" rtlCol="0" anchor="t">
            <a:spAutoFit/>
          </a:bodyPr>
          <a:lstStyle/>
          <a:p>
            <a:r>
              <a:rPr lang="zh-CN" altLang="en-US" sz="2800">
                <a:solidFill>
                  <a:srgbClr val="000000"/>
                </a:solidFill>
                <a:latin typeface="方正大标宋简体" panose="02000000000000000000" charset="-122"/>
                <a:ea typeface="方正大标宋简体" panose="02000000000000000000" charset="-122"/>
                <a:cs typeface="方正大标宋简体" panose="02000000000000000000" charset="-122"/>
                <a:sym typeface="+mn-ea"/>
              </a:rPr>
              <a:t>中国发起成立</a:t>
            </a:r>
            <a:r>
              <a:rPr lang="zh-CN" altLang="en-US" sz="280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亚洲基础设施投资银行</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8"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74675" y="171450"/>
            <a:ext cx="6170295" cy="6266815"/>
          </a:xfrm>
          <a:prstGeom prst="rect">
            <a:avLst/>
          </a:prstGeom>
        </p:spPr>
      </p:pic>
      <p:sp>
        <p:nvSpPr>
          <p:cNvPr id="9" name="文本框 8"/>
          <p:cNvSpPr txBox="1"/>
          <p:nvPr/>
        </p:nvSpPr>
        <p:spPr>
          <a:xfrm>
            <a:off x="6745605" y="1391285"/>
            <a:ext cx="5202555" cy="1014730"/>
          </a:xfrm>
          <a:prstGeom prst="rect">
            <a:avLst/>
          </a:prstGeom>
          <a:noFill/>
          <a:ln w="9525">
            <a:noFill/>
          </a:ln>
        </p:spPr>
        <p:txBody>
          <a:bodyPr wrap="square">
            <a:spAutoFit/>
          </a:bodyPr>
          <a:lstStyle/>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微软雅黑" panose="020B0503020204020204" charset="-122"/>
              </a:rPr>
              <a:t>背景：经济全球化；中国在世界经济中的地位提升。</a:t>
            </a:r>
          </a:p>
        </p:txBody>
      </p:sp>
      <p:sp>
        <p:nvSpPr>
          <p:cNvPr id="3" name="文本框 2"/>
          <p:cNvSpPr txBox="1"/>
          <p:nvPr/>
        </p:nvSpPr>
        <p:spPr>
          <a:xfrm>
            <a:off x="6746240" y="3197225"/>
            <a:ext cx="4984750" cy="1476375"/>
          </a:xfrm>
          <a:prstGeom prst="rect">
            <a:avLst/>
          </a:prstGeom>
          <a:noFill/>
        </p:spPr>
        <p:txBody>
          <a:bodyPr wrap="square" rtlCol="0" anchor="t">
            <a:spAutoFit/>
          </a:bodyPr>
          <a:lstStyle/>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微软雅黑" panose="020B0503020204020204" charset="-122"/>
                <a:sym typeface="+mn-ea"/>
              </a:rPr>
              <a:t>目的：解决亚洲经济体发展中的资金问题，推动亚洲经济发展，提高亚洲经济体抗风险能力。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4471035" y="109220"/>
            <a:ext cx="9693275" cy="521970"/>
          </a:xfrm>
          <a:prstGeom prst="rect">
            <a:avLst/>
          </a:prstGeom>
          <a:noFill/>
        </p:spPr>
        <p:txBody>
          <a:bodyPr wrap="square" rtlCol="0">
            <a:spAutoFit/>
          </a:bodyPr>
          <a:lstStyle/>
          <a:p>
            <a:pPr>
              <a:buClrTx/>
              <a:buSzTx/>
              <a:buFontTx/>
            </a:pPr>
            <a:r>
              <a:rPr lang="en-US" altLang="zh-CN" sz="2800">
                <a:solidFill>
                  <a:srgbClr val="FF0000"/>
                </a:solidFill>
                <a:latin typeface="汉仪颜楷简" panose="00020600040101010101" charset="-122"/>
                <a:ea typeface="汉仪颜楷简" panose="00020600040101010101" charset="-122"/>
                <a:cs typeface="汉仪颜楷简" panose="00020600040101010101" charset="-122"/>
                <a:sym typeface="+mn-ea"/>
              </a:rPr>
              <a:t>——金融电子化</a:t>
            </a:r>
          </a:p>
        </p:txBody>
      </p:sp>
      <p:sp>
        <p:nvSpPr>
          <p:cNvPr id="9" name="文本框 8"/>
          <p:cNvSpPr txBox="1"/>
          <p:nvPr/>
        </p:nvSpPr>
        <p:spPr>
          <a:xfrm>
            <a:off x="541655" y="948055"/>
            <a:ext cx="11520805" cy="2399665"/>
          </a:xfrm>
          <a:prstGeom prst="rect">
            <a:avLst/>
          </a:prstGeom>
          <a:noFill/>
          <a:ln w="9525">
            <a:noFill/>
          </a:ln>
        </p:spPr>
        <p:txBody>
          <a:bodyPr wrap="square">
            <a:spAutoFit/>
          </a:bodyPr>
          <a:lstStyle/>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1</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）条件</a:t>
            </a:r>
            <a:r>
              <a:rPr 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：计算机和通信技术的发展</a:t>
            </a:r>
          </a:p>
          <a:p>
            <a:pPr indent="0" algn="just">
              <a:lnSpc>
                <a:spcPct val="125000"/>
              </a:lnSpc>
              <a:spcBef>
                <a:spcPts val="0"/>
              </a:spcBef>
              <a:spcAft>
                <a:spcPts val="0"/>
              </a:spcAft>
            </a:pPr>
            <a:r>
              <a:rPr 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2</a:t>
            </a:r>
            <a:r>
              <a:rPr 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）表现：</a:t>
            </a:r>
          </a:p>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①</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20</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世纪</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70</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年代末期，自动取款机开始投入使用。</a:t>
            </a:r>
          </a:p>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②</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20</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世纪末，信用卡公司实现了国际信用卡支付体系的联网。</a:t>
            </a:r>
          </a:p>
          <a:p>
            <a:pPr indent="0" algn="just">
              <a:lnSpc>
                <a:spcPct val="125000"/>
              </a:lnSpc>
              <a:spcBef>
                <a:spcPts val="0"/>
              </a:spcBef>
              <a:spcAft>
                <a:spcPts val="0"/>
              </a:spcAft>
            </a:pP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③</a:t>
            </a:r>
            <a:r>
              <a:rPr lang="en-US" altLang="zh-CN" sz="2400">
                <a:solidFill>
                  <a:srgbClr val="000000"/>
                </a:solidFill>
                <a:latin typeface="方正大标宋简体" panose="02000000000000000000" charset="-122"/>
                <a:ea typeface="方正大标宋简体" panose="02000000000000000000" charset="-122"/>
                <a:cs typeface="方正大标宋简体" panose="02000000000000000000" charset="-122"/>
              </a:rPr>
              <a:t>21</a:t>
            </a:r>
            <a:r>
              <a:rPr lang="zh-CN" altLang="en-US" sz="2400">
                <a:solidFill>
                  <a:srgbClr val="000000"/>
                </a:solidFill>
                <a:latin typeface="方正大标宋简体" panose="02000000000000000000" charset="-122"/>
                <a:ea typeface="方正大标宋简体" panose="02000000000000000000" charset="-122"/>
                <a:cs typeface="方正大标宋简体" panose="02000000000000000000" charset="-122"/>
              </a:rPr>
              <a:t>世纪以来，互联网金融已逐渐成为人们生产生活密不可分的一部分。</a:t>
            </a:r>
          </a:p>
        </p:txBody>
      </p:sp>
      <p:sp>
        <p:nvSpPr>
          <p:cNvPr id="4" name="文本框 3"/>
          <p:cNvSpPr txBox="1"/>
          <p:nvPr>
            <p:custDataLst>
              <p:tags r:id="rId3"/>
            </p:custDataLst>
          </p:nvPr>
        </p:nvSpPr>
        <p:spPr>
          <a:xfrm>
            <a:off x="394970" y="109220"/>
            <a:ext cx="4206875" cy="583565"/>
          </a:xfrm>
          <a:prstGeom prst="rect">
            <a:avLst/>
          </a:prstGeom>
          <a:noFill/>
        </p:spPr>
        <p:txBody>
          <a:bodyPr wrap="square" rtlCol="0">
            <a:spAutoFit/>
          </a:bodyPr>
          <a:lstStyle/>
          <a:p>
            <a:pPr>
              <a:buClrTx/>
              <a:buSzTx/>
              <a:buFontTx/>
            </a:pPr>
            <a:r>
              <a:rPr lang="en-US" altLang="zh-CN" sz="3200">
                <a:latin typeface="方正大标宋简体" panose="02000000000000000000" charset="-122"/>
                <a:ea typeface="方正大标宋简体" panose="02000000000000000000" charset="-122"/>
                <a:cs typeface="方正大标宋简体" panose="02000000000000000000" charset="-122"/>
                <a:sym typeface="+mn-ea"/>
              </a:rPr>
              <a:t>2.国际金融体系的发展</a:t>
            </a:r>
            <a:endParaRPr lang="zh-CN" altLang="en-US" sz="3200">
              <a:latin typeface="方正大标宋简体" panose="02000000000000000000" charset="-122"/>
              <a:ea typeface="方正大标宋简体" panose="02000000000000000000" charset="-122"/>
              <a:cs typeface="方正大标宋简体" panose="02000000000000000000" charset="-122"/>
              <a:sym typeface="+mn-ea"/>
            </a:endParaRPr>
          </a:p>
        </p:txBody>
      </p:sp>
      <p:pic>
        <p:nvPicPr>
          <p:cNvPr id="100" name="图片 99"/>
          <p:cNvPicPr/>
          <p:nvPr>
            <p:custDataLst>
              <p:tags r:id="rId4"/>
            </p:custDataLst>
          </p:nvPr>
        </p:nvPicPr>
        <p:blipFill>
          <a:blip r:embed="rId8"/>
          <a:stretch>
            <a:fillRect/>
          </a:stretch>
        </p:blipFill>
        <p:spPr>
          <a:xfrm>
            <a:off x="3394075" y="3602990"/>
            <a:ext cx="5037455" cy="3064510"/>
          </a:xfrm>
          <a:prstGeom prst="rect">
            <a:avLst/>
          </a:prstGeom>
          <a:noFill/>
          <a:ln w="9525">
            <a:noFill/>
          </a:ln>
          <a:effectLst>
            <a:outerShdw blurRad="50800" dist="38100" dir="2700000" algn="tl" rotWithShape="0">
              <a:prstClr val="black">
                <a:alpha val="40000"/>
              </a:prstClr>
            </a:outerShdw>
          </a:effectLst>
        </p:spPr>
      </p:pic>
      <p:pic>
        <p:nvPicPr>
          <p:cNvPr id="2" name="图片 1"/>
          <p:cNvPicPr>
            <a:picLocks noChangeAspect="1"/>
          </p:cNvPicPr>
          <p:nvPr>
            <p:custDataLst>
              <p:tags r:id="rId5"/>
            </p:custDataLst>
          </p:nvPr>
        </p:nvPicPr>
        <p:blipFill>
          <a:blip r:embed="rId9"/>
          <a:stretch>
            <a:fillRect/>
          </a:stretch>
        </p:blipFill>
        <p:spPr>
          <a:xfrm>
            <a:off x="541655" y="3602990"/>
            <a:ext cx="2921000" cy="3145155"/>
          </a:xfrm>
          <a:prstGeom prst="rect">
            <a:avLst/>
          </a:prstGeom>
        </p:spPr>
      </p:pic>
      <p:pic>
        <p:nvPicPr>
          <p:cNvPr id="101" name="图片 100"/>
          <p:cNvPicPr/>
          <p:nvPr>
            <p:custDataLst>
              <p:tags r:id="rId6"/>
            </p:custDataLst>
          </p:nvPr>
        </p:nvPicPr>
        <p:blipFill>
          <a:blip r:embed="rId10"/>
          <a:stretch>
            <a:fillRect/>
          </a:stretch>
        </p:blipFill>
        <p:spPr>
          <a:xfrm>
            <a:off x="7951470" y="3602990"/>
            <a:ext cx="4045585" cy="3036570"/>
          </a:xfrm>
          <a:prstGeom prst="rect">
            <a:avLst/>
          </a:prstGeom>
          <a:noFill/>
          <a:ln w="9525">
            <a:noFill/>
          </a:ln>
          <a:effectLst>
            <a:outerShdw blurRad="50800" dist="38100" dir="2700000" algn="tl" rotWithShape="0">
              <a:prstClr val="black">
                <a:alpha val="40000"/>
              </a:prstClr>
            </a:outerShdw>
          </a:effectLst>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74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nvSpPr>
        <p:spPr>
          <a:xfrm>
            <a:off x="516890" y="70485"/>
            <a:ext cx="11674475" cy="583565"/>
          </a:xfrm>
          <a:prstGeom prst="rect">
            <a:avLst/>
          </a:prstGeom>
          <a:noFill/>
        </p:spPr>
        <p:txBody>
          <a:bodyPr wrap="square" rtlCol="0">
            <a:spAutoFit/>
          </a:bodyPr>
          <a:lstStyle/>
          <a:p>
            <a:pPr algn="l"/>
            <a:r>
              <a:rPr lang="en-US" altLang="zh-CN" sz="3200" dirty="0">
                <a:solidFill>
                  <a:schemeClr val="tx1"/>
                </a:solidFill>
                <a:latin typeface="Times New Roman" panose="02020603050405020304" charset="0"/>
                <a:ea typeface="汉仪大宋简" panose="02010600000101010101" charset="-122"/>
              </a:rPr>
              <a:t>1.20</a:t>
            </a:r>
            <a:r>
              <a:rPr lang="zh-CN" altLang="en-US" sz="3200" dirty="0">
                <a:solidFill>
                  <a:schemeClr val="tx1"/>
                </a:solidFill>
                <a:latin typeface="Times New Roman" panose="02020603050405020304" charset="0"/>
                <a:ea typeface="汉仪大宋简" panose="02010600000101010101" charset="-122"/>
              </a:rPr>
              <a:t>世纪初的经济发展</a:t>
            </a:r>
            <a:endParaRPr lang="zh-CN" altLang="en-US" sz="2800" dirty="0">
              <a:solidFill>
                <a:schemeClr val="tx1"/>
              </a:solidFill>
              <a:latin typeface="汉仪颜楷简" panose="00020600040101010101" charset="-122"/>
              <a:ea typeface="汉仪颜楷简" panose="00020600040101010101" charset="-122"/>
              <a:cs typeface="汉仪颜楷简" panose="00020600040101010101" charset="-122"/>
            </a:endParaRPr>
          </a:p>
        </p:txBody>
      </p:sp>
      <p:sp>
        <p:nvSpPr>
          <p:cNvPr id="9" name="文本框 8"/>
          <p:cNvSpPr txBox="1"/>
          <p:nvPr/>
        </p:nvSpPr>
        <p:spPr>
          <a:xfrm>
            <a:off x="516890" y="4761230"/>
            <a:ext cx="11447780" cy="1609090"/>
          </a:xfrm>
          <a:prstGeom prst="rect">
            <a:avLst/>
          </a:prstGeom>
          <a:noFill/>
          <a:ln w="9525">
            <a:noFill/>
          </a:ln>
        </p:spPr>
        <p:txBody>
          <a:bodyPr wrap="square">
            <a:noAutofit/>
          </a:bodyPr>
          <a:lstStyle/>
          <a:p>
            <a:pPr indent="0" algn="just">
              <a:lnSpc>
                <a:spcPct val="125000"/>
              </a:lnSpc>
              <a:spcBef>
                <a:spcPts val="0"/>
              </a:spcBef>
              <a:spcAft>
                <a:spcPts val="0"/>
              </a:spcAft>
            </a:pPr>
            <a:r>
              <a:rPr lang="en-US" altLang="zh-CN" sz="2800">
                <a:solidFill>
                  <a:srgbClr val="FF0000"/>
                </a:solidFill>
                <a:latin typeface="方正大标宋简体" panose="02000000000000000000" charset="-122"/>
                <a:ea typeface="方正大标宋简体" panose="02000000000000000000" charset="-122"/>
                <a:cs typeface="微软雅黑" panose="020B0503020204020204" charset="-122"/>
              </a:rPr>
              <a:t>20</a:t>
            </a:r>
            <a:r>
              <a:rPr lang="zh-CN" altLang="en-US" sz="2800">
                <a:solidFill>
                  <a:srgbClr val="FF0000"/>
                </a:solidFill>
                <a:latin typeface="方正大标宋简体" panose="02000000000000000000" charset="-122"/>
                <a:ea typeface="方正大标宋简体" panose="02000000000000000000" charset="-122"/>
                <a:cs typeface="微软雅黑" panose="020B0503020204020204" charset="-122"/>
              </a:rPr>
              <a:t>世纪初，垄断资本主义</a:t>
            </a:r>
            <a:r>
              <a:rPr lang="zh-CN" altLang="en-US" sz="2800">
                <a:solidFill>
                  <a:srgbClr val="000000"/>
                </a:solidFill>
                <a:latin typeface="方正大标宋简体" panose="02000000000000000000" charset="-122"/>
                <a:ea typeface="方正大标宋简体" panose="02000000000000000000" charset="-122"/>
                <a:cs typeface="微软雅黑" panose="020B0503020204020204" charset="-122"/>
              </a:rPr>
              <a:t>继续发展。</a:t>
            </a:r>
          </a:p>
          <a:p>
            <a:pPr indent="0" algn="just">
              <a:lnSpc>
                <a:spcPct val="125000"/>
              </a:lnSpc>
              <a:spcBef>
                <a:spcPts val="0"/>
              </a:spcBef>
              <a:spcAft>
                <a:spcPts val="0"/>
              </a:spcAft>
            </a:pPr>
            <a:r>
              <a:rPr lang="zh-CN" altLang="en-US" sz="2800">
                <a:solidFill>
                  <a:srgbClr val="000000"/>
                </a:solidFill>
                <a:latin typeface="方正大标宋简体" panose="02000000000000000000" charset="-122"/>
                <a:ea typeface="方正大标宋简体" panose="02000000000000000000" charset="-122"/>
                <a:cs typeface="微软雅黑" panose="020B0503020204020204" charset="-122"/>
              </a:rPr>
              <a:t>资本主义国家间</a:t>
            </a:r>
            <a:r>
              <a:rPr lang="zh-CN" altLang="en-US" sz="2800">
                <a:solidFill>
                  <a:srgbClr val="FF0000"/>
                </a:solidFill>
                <a:latin typeface="方正大标宋简体" panose="02000000000000000000" charset="-122"/>
                <a:ea typeface="方正大标宋简体" panose="02000000000000000000" charset="-122"/>
                <a:cs typeface="微软雅黑" panose="020B0503020204020204" charset="-122"/>
              </a:rPr>
              <a:t>政治经济发展的不平衡</a:t>
            </a:r>
            <a:r>
              <a:rPr lang="zh-CN" altLang="en-US" sz="2800">
                <a:solidFill>
                  <a:srgbClr val="000000"/>
                </a:solidFill>
                <a:latin typeface="方正大标宋简体" panose="02000000000000000000" charset="-122"/>
                <a:ea typeface="方正大标宋简体" panose="02000000000000000000" charset="-122"/>
                <a:cs typeface="微软雅黑" panose="020B0503020204020204" charset="-122"/>
              </a:rPr>
              <a:t>与重新瓜分世界的斗争</a:t>
            </a:r>
            <a:r>
              <a:rPr lang="zh-CN" altLang="en-US" sz="2800">
                <a:solidFill>
                  <a:srgbClr val="000000"/>
                </a:solidFill>
                <a:latin typeface="方正大标宋简体" panose="02000000000000000000" charset="-122"/>
                <a:ea typeface="方正大标宋简体" panose="02000000000000000000" charset="-122"/>
                <a:cs typeface="微软雅黑" panose="020B0503020204020204" charset="-122"/>
                <a:sym typeface="+mn-ea"/>
              </a:rPr>
              <a:t>引发了第一次世界大战。</a:t>
            </a:r>
          </a:p>
        </p:txBody>
      </p:sp>
      <p:sp>
        <p:nvSpPr>
          <p:cNvPr id="30721" name="文本框 29698"/>
          <p:cNvSpPr txBox="1"/>
          <p:nvPr/>
        </p:nvSpPr>
        <p:spPr>
          <a:xfrm>
            <a:off x="516890" y="1605915"/>
            <a:ext cx="4504690" cy="2946400"/>
          </a:xfrm>
          <a:prstGeom prst="rect">
            <a:avLst/>
          </a:prstGeom>
        </p:spPr>
        <p:style>
          <a:lnRef idx="2">
            <a:schemeClr val="accent3"/>
          </a:lnRef>
          <a:fillRef idx="1">
            <a:schemeClr val="lt1"/>
          </a:fillRef>
          <a:effectRef idx="0">
            <a:schemeClr val="accent3"/>
          </a:effectRef>
          <a:fontRef idx="minor">
            <a:schemeClr val="dk1"/>
          </a:fontRef>
        </p:style>
        <p:txBody>
          <a:bodyPr vertOverflow="overflow" horzOverflow="overflow" vert="horz" wrap="square" numCol="1" spcCol="0" rtlCol="0" fromWordArt="0" anchor="ctr" anchorCtr="0" forceAA="0" compatLnSpc="1">
            <a:noAutofit/>
          </a:bodyPr>
          <a:lstStyle/>
          <a:p>
            <a:pPr lvl="0" algn="l">
              <a:lnSpc>
                <a:spcPct val="90000"/>
              </a:lnSpc>
              <a:buClrTx/>
              <a:buSzTx/>
              <a:buFontTx/>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sym typeface="+mn-ea"/>
              </a:rPr>
              <a:t>大约在1880年或1890年，一个巨大的变化席卷了资本主义社会。</a:t>
            </a:r>
            <a:r>
              <a:rPr lang="en-US" altLang="zh-CN" sz="2800">
                <a:solidFill>
                  <a:srgbClr val="000000"/>
                </a:solidFill>
                <a:latin typeface="Times New Roman" panose="02020603050405020304" charset="0"/>
                <a:ea typeface="汉仪全唐诗简" panose="00020600040101010101" charset="-122"/>
                <a:cs typeface="微软雅黑" panose="020B0503020204020204" charset="-122"/>
                <a:sym typeface="+mn-ea"/>
              </a:rPr>
              <a:t>……</a:t>
            </a:r>
            <a:r>
              <a:rPr lang="zh-CN" altLang="en-US" sz="2800">
                <a:solidFill>
                  <a:srgbClr val="C00000"/>
                </a:solidFill>
                <a:latin typeface="Times New Roman" panose="02020603050405020304" charset="0"/>
                <a:ea typeface="汉仪全唐诗简" panose="00020600040101010101" charset="-122"/>
                <a:cs typeface="微软雅黑" panose="020B0503020204020204" charset="-122"/>
                <a:sym typeface="+mn-ea"/>
              </a:rPr>
              <a:t>规模庞大和非个人的有限公司</a:t>
            </a:r>
            <a:r>
              <a:rPr lang="zh-CN" altLang="en-US" sz="2800">
                <a:solidFill>
                  <a:srgbClr val="000000"/>
                </a:solidFill>
                <a:latin typeface="Times New Roman" panose="02020603050405020304" charset="0"/>
                <a:ea typeface="汉仪全唐诗简" panose="00020600040101010101" charset="-122"/>
                <a:cs typeface="微软雅黑" panose="020B0503020204020204" charset="-122"/>
                <a:sym typeface="+mn-ea"/>
              </a:rPr>
              <a:t>成了越来越突出的特征。</a:t>
            </a:r>
          </a:p>
          <a:p>
            <a:pPr lvl="0" algn="l">
              <a:lnSpc>
                <a:spcPct val="90000"/>
              </a:lnSpc>
              <a:buClrTx/>
              <a:buSzTx/>
              <a:buFontTx/>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sym typeface="+mn-ea"/>
              </a:rPr>
              <a:t>——帕尔默《工业革命：变革世界的引擎》</a:t>
            </a:r>
          </a:p>
        </p:txBody>
      </p:sp>
      <p:graphicFrame>
        <p:nvGraphicFramePr>
          <p:cNvPr id="23" name="表格 22"/>
          <p:cNvGraphicFramePr>
            <a:graphicFrameLocks noGrp="1"/>
          </p:cNvGraphicFramePr>
          <p:nvPr>
            <p:custDataLst>
              <p:tags r:id="rId2"/>
            </p:custDataLst>
          </p:nvPr>
        </p:nvGraphicFramePr>
        <p:xfrm>
          <a:off x="5287010" y="1539240"/>
          <a:ext cx="6677025" cy="3166745"/>
        </p:xfrm>
        <a:graphic>
          <a:graphicData uri="http://schemas.openxmlformats.org/drawingml/2006/table">
            <a:tbl>
              <a:tblPr firstRow="1" bandRow="1">
                <a:tableStyleId>{5940675A-B579-460E-94D1-54222C63F5DA}</a:tableStyleId>
              </a:tblPr>
              <a:tblGrid>
                <a:gridCol w="4447540"/>
                <a:gridCol w="538480"/>
                <a:gridCol w="575945"/>
                <a:gridCol w="548005"/>
                <a:gridCol w="567055"/>
              </a:tblGrid>
              <a:tr h="426720">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国家</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C00000"/>
                          </a:solidFill>
                          <a:latin typeface="Times New Roman" panose="02020603050405020304" charset="0"/>
                          <a:ea typeface="汉仪全唐诗简" panose="00020600040101010101" charset="-122"/>
                          <a:cs typeface="微软雅黑" panose="020B0503020204020204" charset="-122"/>
                        </a:rPr>
                        <a:t>英</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C00000"/>
                          </a:solidFill>
                          <a:latin typeface="Times New Roman" panose="02020603050405020304" charset="0"/>
                          <a:ea typeface="汉仪全唐诗简" panose="00020600040101010101" charset="-122"/>
                          <a:cs typeface="微软雅黑" panose="020B0503020204020204" charset="-122"/>
                        </a:rPr>
                        <a:t>德</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C00000"/>
                          </a:solidFill>
                          <a:latin typeface="Times New Roman" panose="02020603050405020304" charset="0"/>
                          <a:ea typeface="汉仪全唐诗简" panose="00020600040101010101" charset="-122"/>
                          <a:cs typeface="微软雅黑" panose="020B0503020204020204" charset="-122"/>
                        </a:rPr>
                        <a:t>法</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C00000"/>
                          </a:solidFill>
                          <a:latin typeface="Times New Roman" panose="02020603050405020304" charset="0"/>
                          <a:ea typeface="汉仪全唐诗简" panose="00020600040101010101" charset="-122"/>
                          <a:cs typeface="微软雅黑" panose="020B0503020204020204" charset="-122"/>
                        </a:rPr>
                        <a:t>美</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473710">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1870年</a:t>
                      </a:r>
                      <a:r>
                        <a:rPr lang="zh-CN" altLang="en-US" sz="2800">
                          <a:solidFill>
                            <a:srgbClr val="C00000"/>
                          </a:solidFill>
                          <a:latin typeface="Times New Roman" panose="02020603050405020304" charset="0"/>
                          <a:ea typeface="汉仪全唐诗简" panose="00020600040101010101" charset="-122"/>
                          <a:cs typeface="微软雅黑" panose="020B0503020204020204" charset="-122"/>
                        </a:rPr>
                        <a:t>工业产量</a:t>
                      </a: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所占位次</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1</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3</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2</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4</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706120">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1913年</a:t>
                      </a:r>
                      <a:r>
                        <a:rPr lang="zh-CN" altLang="en-US" sz="2800">
                          <a:solidFill>
                            <a:srgbClr val="C00000"/>
                          </a:solidFill>
                          <a:latin typeface="Times New Roman" panose="02020603050405020304" charset="0"/>
                          <a:ea typeface="汉仪全唐诗简" panose="00020600040101010101" charset="-122"/>
                          <a:cs typeface="微软雅黑" panose="020B0503020204020204" charset="-122"/>
                        </a:rPr>
                        <a:t>工业产量</a:t>
                      </a: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居世界位次</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3</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2</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4</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1</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853440">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1870—1913年</a:t>
                      </a:r>
                      <a:r>
                        <a:rPr lang="zh-CN" altLang="en-US" sz="2800">
                          <a:solidFill>
                            <a:srgbClr val="C00000"/>
                          </a:solidFill>
                          <a:latin typeface="Times New Roman" panose="02020603050405020304" charset="0"/>
                          <a:ea typeface="汉仪全唐诗简" panose="00020600040101010101" charset="-122"/>
                          <a:cs typeface="微软雅黑" panose="020B0503020204020204" charset="-122"/>
                        </a:rPr>
                        <a:t>工业增长倍数</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1.3</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4.6</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1.9</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8.1</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706755">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1913年</a:t>
                      </a:r>
                      <a:r>
                        <a:rPr lang="zh-CN" altLang="en-US" sz="2800">
                          <a:solidFill>
                            <a:srgbClr val="C00000"/>
                          </a:solidFill>
                          <a:latin typeface="Times New Roman" panose="02020603050405020304" charset="0"/>
                          <a:ea typeface="汉仪全唐诗简" panose="00020600040101010101" charset="-122"/>
                          <a:cs typeface="微软雅黑" panose="020B0503020204020204" charset="-122"/>
                        </a:rPr>
                        <a:t>殖民地</a:t>
                      </a: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面积所占位次</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1</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4</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2</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800">
                          <a:solidFill>
                            <a:srgbClr val="000000"/>
                          </a:solidFill>
                          <a:latin typeface="Times New Roman" panose="02020603050405020304" charset="0"/>
                          <a:ea typeface="汉仪全唐诗简" panose="00020600040101010101" charset="-122"/>
                          <a:cs typeface="微软雅黑" panose="020B0503020204020204" charset="-122"/>
                        </a:rPr>
                        <a:t>5</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18" name="文本框 17"/>
          <p:cNvSpPr txBox="1"/>
          <p:nvPr/>
        </p:nvSpPr>
        <p:spPr>
          <a:xfrm>
            <a:off x="187960" y="962660"/>
            <a:ext cx="11837670"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【回顾】请指出</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20</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世纪初，西方国家的整体经济变化及其影响。</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idx="1"/>
          </p:nvPr>
        </p:nvPicPr>
        <p:blipFill>
          <a:blip r:embed="rId2"/>
          <a:stretch>
            <a:fillRect/>
          </a:stretch>
        </p:blipFill>
        <p:spPr>
          <a:xfrm>
            <a:off x="635" y="635"/>
            <a:ext cx="12176760" cy="6858000"/>
          </a:xfrm>
          <a:prstGeom prst="rect">
            <a:avLst/>
          </a:prstGeom>
        </p:spPr>
      </p:pic>
      <p:sp>
        <p:nvSpPr>
          <p:cNvPr id="18" name="文本框 17"/>
          <p:cNvSpPr txBox="1"/>
          <p:nvPr/>
        </p:nvSpPr>
        <p:spPr>
          <a:xfrm>
            <a:off x="635" y="154305"/>
            <a:ext cx="11837670" cy="583565"/>
          </a:xfrm>
          <a:prstGeom prst="rect">
            <a:avLst/>
          </a:prstGeom>
          <a:noFill/>
        </p:spPr>
        <p:txBody>
          <a:bodyPr wrap="square" rtlCol="0" anchor="t">
            <a:spAutoFit/>
          </a:bodyPr>
          <a:lstStyle/>
          <a:p>
            <a:pPr algn="ctr"/>
            <a:r>
              <a:rPr lang="zh-CN" altLang="en-US" sz="3200" b="1">
                <a:solidFill>
                  <a:srgbClr val="000000"/>
                </a:solidFill>
                <a:latin typeface="Times New Roman" panose="02020603050405020304" charset="0"/>
                <a:ea typeface="汉仪全唐诗简" panose="00020600040101010101" charset="-122"/>
                <a:cs typeface="微软雅黑" panose="020B0503020204020204" charset="-122"/>
                <a:sym typeface="+mn-ea"/>
              </a:rPr>
              <a:t>【回顾】第一次世界大战给世界造成了怎样的影响？</a:t>
            </a:r>
          </a:p>
        </p:txBody>
      </p:sp>
      <p:sp>
        <p:nvSpPr>
          <p:cNvPr id="2" name="文本框 1"/>
          <p:cNvSpPr txBox="1"/>
          <p:nvPr/>
        </p:nvSpPr>
        <p:spPr>
          <a:xfrm>
            <a:off x="8949690" y="2819400"/>
            <a:ext cx="3041015" cy="96964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chor="t">
            <a:noAutofit/>
          </a:bodyPr>
          <a:lstStyle/>
          <a:p>
            <a:pPr lvl="0" algn="ctr">
              <a:buClrTx/>
              <a:buSzTx/>
              <a:buFontTx/>
            </a:pPr>
            <a:r>
              <a:rPr lang="zh-CN" altLang="en-US" sz="2800" b="1">
                <a:solidFill>
                  <a:srgbClr val="FFFF00"/>
                </a:solidFill>
                <a:latin typeface="汉仪颜楷简" panose="00020600040101010101" charset="-122"/>
                <a:ea typeface="汉仪颜楷简" panose="00020600040101010101" charset="-122"/>
                <a:cs typeface="微软雅黑" panose="020B0503020204020204" charset="-122"/>
                <a:sym typeface="+mn-ea"/>
              </a:rPr>
              <a:t>开始改变以欧洲为中心的国际格局。</a:t>
            </a:r>
          </a:p>
        </p:txBody>
      </p:sp>
      <p:sp>
        <p:nvSpPr>
          <p:cNvPr id="6" name="圆角矩形标注 5"/>
          <p:cNvSpPr/>
          <p:nvPr/>
        </p:nvSpPr>
        <p:spPr>
          <a:xfrm>
            <a:off x="7054850" y="676275"/>
            <a:ext cx="4413885" cy="873125"/>
          </a:xfrm>
          <a:prstGeom prst="wedgeRoundRectCallout">
            <a:avLst>
              <a:gd name="adj1" fmla="val -63810"/>
              <a:gd name="adj2" fmla="val 4898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400">
                <a:latin typeface="汉仪颜楷简" panose="00020600040101010101" charset="-122"/>
                <a:ea typeface="汉仪颜楷简" panose="00020600040101010101" charset="-122"/>
                <a:cs typeface="汉仪颜楷简" panose="00020600040101010101" charset="-122"/>
              </a:rPr>
              <a:t>1917</a:t>
            </a:r>
            <a:r>
              <a:rPr lang="zh-CN" altLang="en-US" sz="2400">
                <a:latin typeface="汉仪颜楷简" panose="00020600040101010101" charset="-122"/>
                <a:ea typeface="汉仪颜楷简" panose="00020600040101010101" charset="-122"/>
                <a:cs typeface="汉仪颜楷简" panose="00020600040101010101" charset="-122"/>
              </a:rPr>
              <a:t>年俄国爆发十月革命，建立世界上第一个社会主义国家</a:t>
            </a:r>
          </a:p>
        </p:txBody>
      </p:sp>
      <p:sp>
        <p:nvSpPr>
          <p:cNvPr id="7" name="圆角矩形标注 6"/>
          <p:cNvSpPr/>
          <p:nvPr/>
        </p:nvSpPr>
        <p:spPr>
          <a:xfrm>
            <a:off x="5530215" y="3557270"/>
            <a:ext cx="2484120" cy="472440"/>
          </a:xfrm>
          <a:prstGeom prst="wedgeRoundRectCallout">
            <a:avLst>
              <a:gd name="adj1" fmla="val 42254"/>
              <a:gd name="adj2" fmla="val -1248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400">
                <a:latin typeface="汉仪颜楷简" panose="00020600040101010101" charset="-122"/>
                <a:ea typeface="汉仪颜楷简" panose="00020600040101010101" charset="-122"/>
                <a:cs typeface="汉仪颜楷简" panose="00020600040101010101" charset="-122"/>
                <a:sym typeface="+mn-ea"/>
              </a:rPr>
              <a:t>美日经济崛起</a:t>
            </a:r>
            <a:endParaRPr lang="zh-CN" altLang="en-US" sz="2400">
              <a:latin typeface="汉仪颜楷简" panose="00020600040101010101" charset="-122"/>
              <a:ea typeface="汉仪颜楷简" panose="00020600040101010101" charset="-122"/>
              <a:cs typeface="汉仪颜楷简" panose="00020600040101010101" charset="-122"/>
            </a:endParaRPr>
          </a:p>
        </p:txBody>
      </p:sp>
      <p:grpSp>
        <p:nvGrpSpPr>
          <p:cNvPr id="13" name="组合 12"/>
          <p:cNvGrpSpPr/>
          <p:nvPr/>
        </p:nvGrpSpPr>
        <p:grpSpPr>
          <a:xfrm>
            <a:off x="8014335" y="1549400"/>
            <a:ext cx="1318260" cy="2243455"/>
            <a:chOff x="12621" y="2440"/>
            <a:chExt cx="2076" cy="3533"/>
          </a:xfrm>
        </p:grpSpPr>
        <p:cxnSp>
          <p:nvCxnSpPr>
            <p:cNvPr id="3" name="直接箭头连接符 2"/>
            <p:cNvCxnSpPr/>
            <p:nvPr/>
          </p:nvCxnSpPr>
          <p:spPr>
            <a:xfrm>
              <a:off x="14417" y="2440"/>
              <a:ext cx="281" cy="1964"/>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4" name="直接箭头连接符 3"/>
            <p:cNvCxnSpPr>
              <a:stCxn id="7" idx="3"/>
            </p:cNvCxnSpPr>
            <p:nvPr/>
          </p:nvCxnSpPr>
          <p:spPr>
            <a:xfrm flipV="1">
              <a:off x="12621" y="5517"/>
              <a:ext cx="1246" cy="457"/>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grpSp>
      <p:sp>
        <p:nvSpPr>
          <p:cNvPr id="10" name="圆角矩形标注 9"/>
          <p:cNvSpPr/>
          <p:nvPr/>
        </p:nvSpPr>
        <p:spPr>
          <a:xfrm>
            <a:off x="267335" y="3103245"/>
            <a:ext cx="2733040" cy="1066800"/>
          </a:xfrm>
          <a:prstGeom prst="wedgeRoundRectCallout">
            <a:avLst>
              <a:gd name="adj1" fmla="val 9947"/>
              <a:gd name="adj2" fmla="val -11678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400">
                <a:latin typeface="汉仪颜楷简" panose="00020600040101010101" charset="-122"/>
                <a:ea typeface="汉仪颜楷简" panose="00020600040101010101" charset="-122"/>
                <a:cs typeface="汉仪颜楷简" panose="00020600040101010101" charset="-122"/>
              </a:rPr>
              <a:t>摧毁四大帝国，</a:t>
            </a:r>
          </a:p>
          <a:p>
            <a:pPr algn="ctr"/>
            <a:r>
              <a:rPr lang="zh-CN" altLang="en-US" sz="2400">
                <a:latin typeface="汉仪颜楷简" panose="00020600040101010101" charset="-122"/>
                <a:ea typeface="汉仪颜楷简" panose="00020600040101010101" charset="-122"/>
                <a:cs typeface="汉仪颜楷简" panose="00020600040101010101" charset="-122"/>
              </a:rPr>
              <a:t>新兴民族国家出现</a:t>
            </a:r>
          </a:p>
        </p:txBody>
      </p:sp>
      <p:sp>
        <p:nvSpPr>
          <p:cNvPr id="11" name="圆角矩形标注 10"/>
          <p:cNvSpPr/>
          <p:nvPr/>
        </p:nvSpPr>
        <p:spPr>
          <a:xfrm>
            <a:off x="3159125" y="4029710"/>
            <a:ext cx="2138045" cy="927100"/>
          </a:xfrm>
          <a:prstGeom prst="wedgeRoundRectCallout">
            <a:avLst>
              <a:gd name="adj1" fmla="val -19408"/>
              <a:gd name="adj2" fmla="val -12690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400">
                <a:latin typeface="汉仪颜楷简" panose="00020600040101010101" charset="-122"/>
                <a:ea typeface="汉仪颜楷简" panose="00020600040101010101" charset="-122"/>
                <a:cs typeface="汉仪颜楷简" panose="00020600040101010101" charset="-122"/>
              </a:rPr>
              <a:t>亚非拉民族解放运动高涨</a:t>
            </a:r>
          </a:p>
        </p:txBody>
      </p:sp>
      <p:sp>
        <p:nvSpPr>
          <p:cNvPr id="12" name="圆角矩形标注 11"/>
          <p:cNvSpPr/>
          <p:nvPr/>
        </p:nvSpPr>
        <p:spPr>
          <a:xfrm>
            <a:off x="1637665" y="1062990"/>
            <a:ext cx="2406015" cy="486410"/>
          </a:xfrm>
          <a:prstGeom prst="wedgeRoundRectCallout">
            <a:avLst>
              <a:gd name="adj1" fmla="val -68052"/>
              <a:gd name="adj2" fmla="val 15130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400">
                <a:latin typeface="汉仪颜楷简" panose="00020600040101010101" charset="-122"/>
                <a:ea typeface="汉仪颜楷简" panose="00020600040101010101" charset="-122"/>
                <a:cs typeface="汉仪颜楷简" panose="00020600040101010101" charset="-122"/>
              </a:rPr>
              <a:t>英法经济重创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animBg="1"/>
      <p:bldP spid="7"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bkimg.cdn.bcebos.com/pic/b90e7bec54e736d17cb197ea9b504fc2d46269b5?x-bce-process=image/watermark,image_d2F0ZXIvYmFpa2U4MA==,g_7,xp_5,yp_5/format,f_auto"/>
          <p:cNvPicPr>
            <a:picLocks noChangeAspect="1" noChangeArrowheads="1"/>
          </p:cNvPicPr>
          <p:nvPr/>
        </p:nvPicPr>
        <p:blipFill rotWithShape="1">
          <a:blip r:embed="rId2"/>
          <a:srcRect/>
          <a:stretch>
            <a:fillRect/>
          </a:stretch>
        </p:blipFill>
        <p:spPr bwMode="auto">
          <a:xfrm>
            <a:off x="0" y="-635"/>
            <a:ext cx="5723890" cy="50171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gimg2.baidu.com/image_search/src=http%3A%2F%2F5b0988e595225.cdn.sohucs.com%2Fimages%2F20181119%2F23b3a2f8a7fd4b3299870f560711a2c5.jpeg&amp;refer=http%3A%2F%2F5b0988e595225.cdn.sohucs.com&amp;app=2002&amp;size=f9999,10000&amp;q=a80&amp;n=0&amp;g=0n&amp;fmt=jpeg?sec=1621390057&amp;t=3d65487eb84bb802c0593f90fc470782"/>
          <p:cNvPicPr>
            <a:picLocks noChangeAspect="1" noChangeArrowheads="1"/>
          </p:cNvPicPr>
          <p:nvPr/>
        </p:nvPicPr>
        <p:blipFill>
          <a:blip r:embed="rId3"/>
          <a:stretch>
            <a:fillRect/>
          </a:stretch>
        </p:blipFill>
        <p:spPr bwMode="auto">
          <a:xfrm>
            <a:off x="6532245" y="-635"/>
            <a:ext cx="5656580" cy="3881755"/>
          </a:xfrm>
          <a:prstGeom prst="rect">
            <a:avLst/>
          </a:prstGeom>
          <a:noFill/>
          <a:ln w="9525">
            <a:noFill/>
          </a:ln>
          <a:effectLst>
            <a:softEdge rad="63500"/>
          </a:effectLst>
        </p:spPr>
      </p:pic>
      <p:pic>
        <p:nvPicPr>
          <p:cNvPr id="10241" name="图片 3"/>
          <p:cNvPicPr>
            <a:picLocks noChangeAspect="1"/>
          </p:cNvPicPr>
          <p:nvPr/>
        </p:nvPicPr>
        <p:blipFill>
          <a:blip r:embed="rId4"/>
          <a:stretch>
            <a:fillRect/>
          </a:stretch>
        </p:blipFill>
        <p:spPr>
          <a:xfrm>
            <a:off x="6530340" y="3355340"/>
            <a:ext cx="5788025" cy="3502660"/>
          </a:xfrm>
          <a:prstGeom prst="rect">
            <a:avLst/>
          </a:prstGeom>
          <a:noFill/>
          <a:ln w="9525">
            <a:noFill/>
          </a:ln>
          <a:effectLst>
            <a:softEdge rad="63500"/>
          </a:effectLst>
        </p:spPr>
      </p:pic>
      <p:pic>
        <p:nvPicPr>
          <p:cNvPr id="103" name="图片 102"/>
          <p:cNvPicPr/>
          <p:nvPr/>
        </p:nvPicPr>
        <p:blipFill>
          <a:blip r:embed="rId5"/>
          <a:stretch>
            <a:fillRect/>
          </a:stretch>
        </p:blipFill>
        <p:spPr>
          <a:xfrm>
            <a:off x="0" y="3355975"/>
            <a:ext cx="5723890" cy="3501390"/>
          </a:xfrm>
          <a:prstGeom prst="rect">
            <a:avLst/>
          </a:prstGeom>
          <a:noFill/>
          <a:ln w="9525">
            <a:solidFill>
              <a:schemeClr val="accent1"/>
            </a:solidFill>
          </a:ln>
          <a:effectLst>
            <a:softEdge rad="63500"/>
          </a:effectLst>
        </p:spPr>
      </p:pic>
      <p:sp>
        <p:nvSpPr>
          <p:cNvPr id="10" name="矩形 9"/>
          <p:cNvSpPr/>
          <p:nvPr/>
        </p:nvSpPr>
        <p:spPr>
          <a:xfrm>
            <a:off x="5563235" y="-123825"/>
            <a:ext cx="1151255" cy="7103110"/>
          </a:xfrm>
          <a:prstGeom prst="rect">
            <a:avLst/>
          </a:prstGeom>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dist"/>
            <a:r>
              <a:rPr lang="zh-CN" altLang="en-US" sz="4400">
                <a:latin typeface="汉仪颜楷简" panose="00020600040101010101" charset="-122"/>
                <a:ea typeface="汉仪颜楷简" panose="00020600040101010101" charset="-122"/>
              </a:rPr>
              <a:t>平行的经济轨道</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13"/>
          <a:stretch>
            <a:fillRect/>
          </a:stretch>
        </p:blipFill>
        <p:spPr>
          <a:xfrm>
            <a:off x="635" y="1560830"/>
            <a:ext cx="12225020" cy="5418455"/>
          </a:xfrm>
          <a:prstGeom prst="rect">
            <a:avLst/>
          </a:prstGeom>
        </p:spPr>
      </p:pic>
      <p:sp>
        <p:nvSpPr>
          <p:cNvPr id="4" name="文本框 3"/>
          <p:cNvSpPr txBox="1"/>
          <p:nvPr>
            <p:custDataLst>
              <p:tags r:id="rId3"/>
            </p:custDataLst>
          </p:nvPr>
        </p:nvSpPr>
        <p:spPr>
          <a:xfrm>
            <a:off x="517525" y="31115"/>
            <a:ext cx="6155690" cy="583565"/>
          </a:xfrm>
          <a:prstGeom prst="rect">
            <a:avLst/>
          </a:prstGeom>
          <a:noFill/>
        </p:spPr>
        <p:txBody>
          <a:bodyPr wrap="square" rtlCol="0">
            <a:spAutoFit/>
          </a:bodyPr>
          <a:lstStyle/>
          <a:p>
            <a:pPr lvl="0" algn="l">
              <a:buClrTx/>
              <a:buSzTx/>
              <a:buFontTx/>
            </a:pPr>
            <a:r>
              <a:rPr lang="zh-CN" altLang="en-US" sz="3200" dirty="0">
                <a:latin typeface="Times New Roman" panose="02020603050405020304" charset="0"/>
                <a:ea typeface="汉仪大宋简" panose="02010600000101010101" charset="-122"/>
                <a:sym typeface="+mn-ea"/>
              </a:rPr>
              <a:t>2.</a:t>
            </a:r>
            <a:r>
              <a:rPr lang="zh-CN" sz="3200">
                <a:latin typeface="Times New Roman" panose="02020603050405020304" charset="0"/>
                <a:ea typeface="汉仪大宋简" panose="02010600000101010101" charset="-122"/>
                <a:cs typeface="微软雅黑" panose="020B0503020204020204" charset="-122"/>
                <a:sym typeface="+mn-ea"/>
              </a:rPr>
              <a:t>社会主义世界的经济发展</a:t>
            </a:r>
            <a:endParaRPr lang="zh-CN" altLang="en-US" sz="3200" dirty="0">
              <a:solidFill>
                <a:schemeClr val="tx1"/>
              </a:solidFill>
              <a:latin typeface="Times New Roman" panose="02020603050405020304" charset="0"/>
              <a:ea typeface="汉仪大宋简" panose="02010600000101010101" charset="-122"/>
              <a:cs typeface="微软雅黑" panose="020B0503020204020204" charset="-122"/>
              <a:sym typeface="+mn-ea"/>
            </a:endParaRPr>
          </a:p>
        </p:txBody>
      </p:sp>
      <p:sp>
        <p:nvSpPr>
          <p:cNvPr id="8" name="文本框 7"/>
          <p:cNvSpPr txBox="1"/>
          <p:nvPr>
            <p:custDataLst>
              <p:tags r:id="rId4"/>
            </p:custDataLst>
          </p:nvPr>
        </p:nvSpPr>
        <p:spPr>
          <a:xfrm>
            <a:off x="99695" y="738505"/>
            <a:ext cx="11837670"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1</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：据材料指出</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20</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世纪以来俄国经济政策的变化，及其最终成就？</a:t>
            </a:r>
            <a:endPar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endParaRPr>
          </a:p>
        </p:txBody>
      </p:sp>
      <p:sp>
        <p:nvSpPr>
          <p:cNvPr id="15" name="文本框 14"/>
          <p:cNvSpPr txBox="1"/>
          <p:nvPr>
            <p:custDataLst>
              <p:tags r:id="rId5"/>
            </p:custDataLst>
          </p:nvPr>
        </p:nvSpPr>
        <p:spPr>
          <a:xfrm>
            <a:off x="6563995" y="40640"/>
            <a:ext cx="5374005" cy="521970"/>
          </a:xfrm>
          <a:prstGeom prst="rect">
            <a:avLst/>
          </a:prstGeom>
          <a:noFill/>
        </p:spPr>
        <p:txBody>
          <a:bodyPr wrap="square" rtlCol="0">
            <a:spAutoFit/>
          </a:bodyPr>
          <a:lstStyle/>
          <a:p>
            <a:r>
              <a:rPr lang="zh-CN" altLang="en-US" sz="2800">
                <a:solidFill>
                  <a:schemeClr val="tx1"/>
                </a:solidFill>
                <a:latin typeface="Times New Roman" panose="02020603050405020304" charset="0"/>
                <a:ea typeface="汉仪大宋简" panose="02010600000101010101" charset="-122"/>
                <a:cs typeface="微软雅黑" panose="020B0503020204020204" charset="-122"/>
              </a:rPr>
              <a:t>（</a:t>
            </a:r>
            <a:r>
              <a:rPr lang="en-US" altLang="zh-CN" sz="2800">
                <a:solidFill>
                  <a:schemeClr val="tx1"/>
                </a:solidFill>
                <a:latin typeface="Times New Roman" panose="02020603050405020304" charset="0"/>
                <a:ea typeface="汉仪大宋简" panose="02010600000101010101" charset="-122"/>
                <a:cs typeface="微软雅黑" panose="020B0503020204020204" charset="-122"/>
              </a:rPr>
              <a:t>1</a:t>
            </a:r>
            <a:r>
              <a:rPr lang="zh-CN" altLang="en-US" sz="2800">
                <a:solidFill>
                  <a:schemeClr val="tx1"/>
                </a:solidFill>
                <a:latin typeface="Times New Roman" panose="02020603050405020304" charset="0"/>
                <a:ea typeface="汉仪大宋简" panose="02010600000101010101" charset="-122"/>
                <a:cs typeface="微软雅黑" panose="020B0503020204020204" charset="-122"/>
              </a:rPr>
              <a:t>）</a:t>
            </a:r>
            <a:r>
              <a:rPr lang="en-US" altLang="zh-CN" sz="2800" dirty="0">
                <a:latin typeface="Times New Roman" panose="02020603050405020304" charset="0"/>
                <a:ea typeface="汉仪大宋简" panose="02010600000101010101" charset="-122"/>
                <a:sym typeface="+mn-ea"/>
              </a:rPr>
              <a:t>“</a:t>
            </a:r>
            <a:r>
              <a:rPr lang="zh-CN" altLang="en-US" sz="2800" dirty="0">
                <a:latin typeface="Times New Roman" panose="02020603050405020304" charset="0"/>
                <a:ea typeface="汉仪大宋简" panose="02010600000101010101" charset="-122"/>
                <a:sym typeface="+mn-ea"/>
              </a:rPr>
              <a:t>一战</a:t>
            </a:r>
            <a:r>
              <a:rPr lang="en-US" altLang="zh-CN" sz="2800" dirty="0">
                <a:latin typeface="Times New Roman" panose="02020603050405020304" charset="0"/>
                <a:ea typeface="汉仪大宋简" panose="02010600000101010101" charset="-122"/>
                <a:sym typeface="+mn-ea"/>
              </a:rPr>
              <a:t>”</a:t>
            </a:r>
            <a:r>
              <a:rPr lang="zh-CN" altLang="en-US" sz="2800" dirty="0">
                <a:latin typeface="Times New Roman" panose="02020603050405020304" charset="0"/>
                <a:ea typeface="汉仪大宋简" panose="02010600000101010101" charset="-122"/>
                <a:sym typeface="+mn-ea"/>
              </a:rPr>
              <a:t>后的社会主义之路</a:t>
            </a:r>
            <a:endParaRPr lang="en-US" altLang="zh-CN" sz="2800" dirty="0">
              <a:solidFill>
                <a:schemeClr val="tx1"/>
              </a:solidFill>
              <a:latin typeface="Times New Roman" panose="02020603050405020304" charset="0"/>
              <a:ea typeface="汉仪大宋简" panose="02010600000101010101" charset="-122"/>
              <a:cs typeface="微软雅黑" panose="020B0503020204020204" charset="-122"/>
              <a:sym typeface="+mn-ea"/>
            </a:endParaRPr>
          </a:p>
        </p:txBody>
      </p:sp>
      <p:grpSp>
        <p:nvGrpSpPr>
          <p:cNvPr id="16" name="组合 15"/>
          <p:cNvGrpSpPr/>
          <p:nvPr/>
        </p:nvGrpSpPr>
        <p:grpSpPr>
          <a:xfrm>
            <a:off x="2551430" y="1437005"/>
            <a:ext cx="6865620" cy="452120"/>
            <a:chOff x="1345" y="9184"/>
            <a:chExt cx="10812" cy="712"/>
          </a:xfrm>
        </p:grpSpPr>
        <p:sp>
          <p:nvSpPr>
            <p:cNvPr id="19" name="文本框 18"/>
            <p:cNvSpPr txBox="1"/>
            <p:nvPr>
              <p:custDataLst>
                <p:tags r:id="rId7"/>
              </p:custDataLst>
            </p:nvPr>
          </p:nvSpPr>
          <p:spPr>
            <a:xfrm>
              <a:off x="1345" y="9184"/>
              <a:ext cx="3725" cy="713"/>
            </a:xfrm>
            <a:prstGeom prst="rect">
              <a:avLst/>
            </a:prstGeom>
            <a:noFill/>
            <a:ln w="9525">
              <a:noFill/>
            </a:ln>
          </p:spPr>
          <p:txBody>
            <a:bodyPr wrap="square">
              <a:noAutofit/>
            </a:bodyPr>
            <a:lstStyle/>
            <a:p>
              <a:pPr indent="0" algn="just">
                <a:lnSpc>
                  <a:spcPct val="95000"/>
                </a:lnSpc>
                <a:spcBef>
                  <a:spcPts val="0"/>
                </a:spcBef>
                <a:spcAft>
                  <a:spcPts val="0"/>
                </a:spcAft>
              </a:pPr>
              <a:r>
                <a:rPr lang="zh-CN" altLang="en-US" sz="2800">
                  <a:solidFill>
                    <a:srgbClr val="FF0000"/>
                  </a:solidFill>
                  <a:latin typeface="方正大标宋简体" panose="02000000000000000000" charset="-122"/>
                  <a:ea typeface="方正大标宋简体" panose="02000000000000000000" charset="-122"/>
                  <a:cs typeface="微软雅黑" panose="020B0503020204020204" charset="-122"/>
                </a:rPr>
                <a:t>战时共产主义</a:t>
              </a:r>
            </a:p>
          </p:txBody>
        </p:sp>
        <p:sp>
          <p:nvSpPr>
            <p:cNvPr id="20" name="文本框 19"/>
            <p:cNvSpPr txBox="1"/>
            <p:nvPr>
              <p:custDataLst>
                <p:tags r:id="rId8"/>
              </p:custDataLst>
            </p:nvPr>
          </p:nvSpPr>
          <p:spPr>
            <a:xfrm>
              <a:off x="5812" y="9184"/>
              <a:ext cx="3256" cy="713"/>
            </a:xfrm>
            <a:prstGeom prst="rect">
              <a:avLst/>
            </a:prstGeom>
            <a:noFill/>
            <a:ln w="9525">
              <a:noFill/>
            </a:ln>
          </p:spPr>
          <p:txBody>
            <a:bodyPr wrap="square">
              <a:noAutofit/>
            </a:bodyPr>
            <a:lstStyle/>
            <a:p>
              <a:pPr indent="0" algn="just">
                <a:lnSpc>
                  <a:spcPct val="95000"/>
                </a:lnSpc>
                <a:spcBef>
                  <a:spcPts val="0"/>
                </a:spcBef>
                <a:spcAft>
                  <a:spcPts val="0"/>
                </a:spcAft>
              </a:pPr>
              <a:r>
                <a:rPr lang="zh-CN" altLang="en-US" sz="2800">
                  <a:solidFill>
                    <a:srgbClr val="FF0000"/>
                  </a:solidFill>
                  <a:latin typeface="方正大标宋简体" panose="02000000000000000000" charset="-122"/>
                  <a:ea typeface="方正大标宋简体" panose="02000000000000000000" charset="-122"/>
                  <a:cs typeface="微软雅黑" panose="020B0503020204020204" charset="-122"/>
                </a:rPr>
                <a:t>新经济政策</a:t>
              </a:r>
            </a:p>
          </p:txBody>
        </p:sp>
        <p:sp>
          <p:nvSpPr>
            <p:cNvPr id="21" name="文本框 20"/>
            <p:cNvSpPr txBox="1"/>
            <p:nvPr>
              <p:custDataLst>
                <p:tags r:id="rId9"/>
              </p:custDataLst>
            </p:nvPr>
          </p:nvSpPr>
          <p:spPr>
            <a:xfrm>
              <a:off x="9591" y="9184"/>
              <a:ext cx="2566" cy="713"/>
            </a:xfrm>
            <a:prstGeom prst="rect">
              <a:avLst/>
            </a:prstGeom>
            <a:noFill/>
            <a:ln w="9525">
              <a:noFill/>
            </a:ln>
          </p:spPr>
          <p:txBody>
            <a:bodyPr wrap="square">
              <a:noAutofit/>
            </a:bodyPr>
            <a:lstStyle/>
            <a:p>
              <a:pPr indent="0" algn="just">
                <a:lnSpc>
                  <a:spcPct val="95000"/>
                </a:lnSpc>
                <a:spcBef>
                  <a:spcPts val="0"/>
                </a:spcBef>
                <a:spcAft>
                  <a:spcPts val="0"/>
                </a:spcAft>
              </a:pPr>
              <a:r>
                <a:rPr lang="zh-CN" altLang="en-US" sz="2800">
                  <a:solidFill>
                    <a:srgbClr val="FF0000"/>
                  </a:solidFill>
                  <a:latin typeface="方正大标宋简体" panose="02000000000000000000" charset="-122"/>
                  <a:ea typeface="方正大标宋简体" panose="02000000000000000000" charset="-122"/>
                  <a:cs typeface="微软雅黑" panose="020B0503020204020204" charset="-122"/>
                </a:rPr>
                <a:t>苏联模式</a:t>
              </a:r>
            </a:p>
          </p:txBody>
        </p:sp>
        <p:sp>
          <p:nvSpPr>
            <p:cNvPr id="22" name="燕尾形箭头 21"/>
            <p:cNvSpPr/>
            <p:nvPr>
              <p:custDataLst>
                <p:tags r:id="rId10"/>
              </p:custDataLst>
            </p:nvPr>
          </p:nvSpPr>
          <p:spPr>
            <a:xfrm>
              <a:off x="8953" y="9400"/>
              <a:ext cx="479" cy="278"/>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燕尾形箭头 22"/>
            <p:cNvSpPr/>
            <p:nvPr>
              <p:custDataLst>
                <p:tags r:id="rId11"/>
              </p:custDataLst>
            </p:nvPr>
          </p:nvSpPr>
          <p:spPr>
            <a:xfrm>
              <a:off x="5070" y="9400"/>
              <a:ext cx="479" cy="278"/>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圆角矩形标注 23"/>
          <p:cNvSpPr/>
          <p:nvPr>
            <p:custDataLst>
              <p:tags r:id="rId6"/>
            </p:custDataLst>
          </p:nvPr>
        </p:nvSpPr>
        <p:spPr>
          <a:xfrm>
            <a:off x="3181985" y="5091430"/>
            <a:ext cx="3859530" cy="873125"/>
          </a:xfrm>
          <a:prstGeom prst="wedgeRoundRectCallout">
            <a:avLst>
              <a:gd name="adj1" fmla="val 100394"/>
              <a:gd name="adj2" fmla="val -65490"/>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400">
                <a:latin typeface="汉仪颜楷简" panose="00020600040101010101" charset="-122"/>
                <a:ea typeface="汉仪颜楷简" panose="00020600040101010101" charset="-122"/>
                <a:cs typeface="汉仪颜楷简" panose="00020600040101010101" charset="-122"/>
              </a:rPr>
              <a:t>1937</a:t>
            </a:r>
            <a:r>
              <a:rPr lang="zh-CN" altLang="en-US" sz="2400">
                <a:latin typeface="汉仪颜楷简" panose="00020600040101010101" charset="-122"/>
                <a:ea typeface="汉仪颜楷简" panose="00020600040101010101" charset="-122"/>
                <a:cs typeface="汉仪颜楷简" panose="00020600040101010101" charset="-122"/>
              </a:rPr>
              <a:t>年，苏联工业总产值位居欧洲第一，世界第二</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207010" y="66040"/>
            <a:ext cx="11837670"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2</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：请结合材料和所学，以表格形式整理俄国经济政策。</a:t>
            </a:r>
          </a:p>
        </p:txBody>
      </p:sp>
      <p:graphicFrame>
        <p:nvGraphicFramePr>
          <p:cNvPr id="5" name="表格 4"/>
          <p:cNvGraphicFramePr/>
          <p:nvPr>
            <p:custDataLst>
              <p:tags r:id="rId1"/>
            </p:custDataLst>
          </p:nvPr>
        </p:nvGraphicFramePr>
        <p:xfrm>
          <a:off x="207010" y="2535555"/>
          <a:ext cx="11778615" cy="4173220"/>
        </p:xfrm>
        <a:graphic>
          <a:graphicData uri="http://schemas.openxmlformats.org/drawingml/2006/table">
            <a:tbl>
              <a:tblPr firstRow="1" bandRow="1">
                <a:tableStyleId>{16D9F66E-5EB9-4882-86FB-DCBF35E3C3E4}</a:tableStyleId>
              </a:tblPr>
              <a:tblGrid>
                <a:gridCol w="1095375"/>
                <a:gridCol w="3217545"/>
                <a:gridCol w="2406015"/>
                <a:gridCol w="5059680"/>
              </a:tblGrid>
              <a:tr h="457200">
                <a:tc>
                  <a:txBody>
                    <a:bodyPr/>
                    <a:lstStyle/>
                    <a:p>
                      <a:pPr algn="ctr">
                        <a:buNone/>
                      </a:pPr>
                      <a:endParaRPr lang="zh-CN" altLang="en-US" sz="2400">
                        <a:latin typeface="方正大标宋简体" panose="02000000000000000000" charset="-122"/>
                        <a:ea typeface="方正大标宋简体" panose="02000000000000000000" charset="-122"/>
                      </a:endParaRPr>
                    </a:p>
                  </a:txBody>
                  <a:tcPr>
                    <a:solidFill>
                      <a:schemeClr val="bg1"/>
                    </a:solidFill>
                  </a:tcPr>
                </a:tc>
                <a:tc>
                  <a:txBody>
                    <a:bodyPr/>
                    <a:lstStyle/>
                    <a:p>
                      <a:pPr algn="ctr">
                        <a:buNone/>
                      </a:pPr>
                      <a:r>
                        <a:rPr lang="zh-CN" altLang="en-US" sz="2400">
                          <a:latin typeface="方正大标宋简体" panose="02000000000000000000" charset="-122"/>
                          <a:ea typeface="方正大标宋简体" panose="02000000000000000000" charset="-122"/>
                        </a:rPr>
                        <a:t>战时共产主义</a:t>
                      </a:r>
                    </a:p>
                  </a:txBody>
                  <a:tcPr>
                    <a:solidFill>
                      <a:schemeClr val="bg1"/>
                    </a:solidFill>
                  </a:tcPr>
                </a:tc>
                <a:tc>
                  <a:txBody>
                    <a:bodyPr/>
                    <a:lstStyle/>
                    <a:p>
                      <a:pPr algn="ctr">
                        <a:buNone/>
                      </a:pPr>
                      <a:r>
                        <a:rPr lang="zh-CN" altLang="en-US" sz="2400">
                          <a:latin typeface="方正大标宋简体" panose="02000000000000000000" charset="-122"/>
                          <a:ea typeface="方正大标宋简体" panose="02000000000000000000" charset="-122"/>
                        </a:rPr>
                        <a:t>新经济政策</a:t>
                      </a:r>
                    </a:p>
                  </a:txBody>
                  <a:tcPr>
                    <a:solidFill>
                      <a:schemeClr val="bg1"/>
                    </a:solidFill>
                  </a:tcPr>
                </a:tc>
                <a:tc>
                  <a:txBody>
                    <a:bodyPr/>
                    <a:lstStyle/>
                    <a:p>
                      <a:pPr algn="ctr">
                        <a:buNone/>
                      </a:pPr>
                      <a:r>
                        <a:rPr lang="zh-CN" altLang="en-US" sz="2400">
                          <a:latin typeface="方正大标宋简体" panose="02000000000000000000" charset="-122"/>
                          <a:ea typeface="方正大标宋简体" panose="02000000000000000000" charset="-122"/>
                        </a:rPr>
                        <a:t>苏联模式</a:t>
                      </a:r>
                    </a:p>
                  </a:txBody>
                  <a:tcPr>
                    <a:solidFill>
                      <a:schemeClr val="bg1"/>
                    </a:solidFill>
                  </a:tcPr>
                </a:tc>
              </a:tr>
              <a:tr h="123825">
                <a:tc>
                  <a:txBody>
                    <a:bodyPr/>
                    <a:lstStyle/>
                    <a:p>
                      <a:pPr algn="ctr">
                        <a:buNone/>
                      </a:pPr>
                      <a:r>
                        <a:rPr lang="zh-CN" altLang="en-US" sz="2400">
                          <a:latin typeface="方正大标宋简体" panose="02000000000000000000" charset="-122"/>
                          <a:ea typeface="方正大标宋简体" panose="02000000000000000000" charset="-122"/>
                        </a:rPr>
                        <a:t>时间</a:t>
                      </a:r>
                    </a:p>
                  </a:txBody>
                  <a:tcPr>
                    <a:solidFill>
                      <a:schemeClr val="bg1"/>
                    </a:solidFill>
                  </a:tcPr>
                </a:tc>
                <a:tc>
                  <a:txBody>
                    <a:bodyPr/>
                    <a:lstStyle/>
                    <a:p>
                      <a:pPr algn="ctr">
                        <a:buNone/>
                      </a:pPr>
                      <a:r>
                        <a:rPr lang="en-US" altLang="zh-CN" sz="2400">
                          <a:latin typeface="方正大标宋简体" panose="02000000000000000000" charset="-122"/>
                          <a:ea typeface="方正大标宋简体" panose="02000000000000000000" charset="-122"/>
                          <a:cs typeface="方正大标宋简体" panose="02000000000000000000" charset="-122"/>
                        </a:rPr>
                        <a:t>1918-1920</a:t>
                      </a:r>
                      <a:r>
                        <a:rPr lang="zh-CN" altLang="en-US" sz="2400">
                          <a:latin typeface="方正大标宋简体" panose="02000000000000000000" charset="-122"/>
                          <a:ea typeface="方正大标宋简体" panose="02000000000000000000" charset="-122"/>
                          <a:cs typeface="方正大标宋简体" panose="02000000000000000000" charset="-122"/>
                        </a:rPr>
                        <a:t>年底</a:t>
                      </a:r>
                    </a:p>
                  </a:txBody>
                  <a:tcPr>
                    <a:solidFill>
                      <a:schemeClr val="bg1"/>
                    </a:solidFill>
                  </a:tcPr>
                </a:tc>
                <a:tc>
                  <a:txBody>
                    <a:bodyPr/>
                    <a:lstStyle/>
                    <a:p>
                      <a:pPr algn="ctr">
                        <a:buNone/>
                      </a:pPr>
                      <a:r>
                        <a:rPr lang="zh-CN" altLang="en-US" sz="2400">
                          <a:latin typeface="方正大标宋简体" panose="02000000000000000000" charset="-122"/>
                          <a:ea typeface="方正大标宋简体" panose="02000000000000000000" charset="-122"/>
                          <a:cs typeface="方正大标宋简体" panose="02000000000000000000" charset="-122"/>
                          <a:sym typeface="+mn-ea"/>
                        </a:rPr>
                        <a:t>1921-1928</a:t>
                      </a:r>
                      <a:endParaRPr lang="zh-CN" altLang="en-US" sz="2400">
                        <a:latin typeface="方正大标宋简体" panose="02000000000000000000" charset="-122"/>
                        <a:ea typeface="方正大标宋简体" panose="02000000000000000000" charset="-122"/>
                        <a:cs typeface="方正大标宋简体" panose="02000000000000000000" charset="-122"/>
                      </a:endParaRPr>
                    </a:p>
                  </a:txBody>
                  <a:tcPr>
                    <a:solidFill>
                      <a:schemeClr val="bg1"/>
                    </a:solidFill>
                  </a:tcPr>
                </a:tc>
                <a:tc>
                  <a:txBody>
                    <a:bodyPr/>
                    <a:lstStyle/>
                    <a:p>
                      <a:pPr algn="ctr">
                        <a:buNone/>
                      </a:pPr>
                      <a:r>
                        <a:rPr lang="en-US" altLang="zh-CN" sz="2400">
                          <a:latin typeface="方正大标宋简体" panose="02000000000000000000" charset="-122"/>
                          <a:ea typeface="方正大标宋简体" panose="02000000000000000000" charset="-122"/>
                          <a:cs typeface="方正大标宋简体" panose="02000000000000000000" charset="-122"/>
                        </a:rPr>
                        <a:t>1936</a:t>
                      </a:r>
                      <a:r>
                        <a:rPr lang="zh-CN" altLang="en-US" sz="2400">
                          <a:latin typeface="方正大标宋简体" panose="02000000000000000000" charset="-122"/>
                          <a:ea typeface="方正大标宋简体" panose="02000000000000000000" charset="-122"/>
                          <a:cs typeface="方正大标宋简体" panose="02000000000000000000" charset="-122"/>
                        </a:rPr>
                        <a:t>年确立</a:t>
                      </a:r>
                    </a:p>
                  </a:txBody>
                  <a:tcPr>
                    <a:solidFill>
                      <a:schemeClr val="bg1"/>
                    </a:solidFill>
                  </a:tcPr>
                </a:tc>
              </a:tr>
              <a:tr h="744855">
                <a:tc>
                  <a:txBody>
                    <a:bodyPr/>
                    <a:lstStyle/>
                    <a:p>
                      <a:pPr algn="ctr">
                        <a:buNone/>
                      </a:pPr>
                      <a:r>
                        <a:rPr lang="zh-CN" altLang="en-US" sz="2400">
                          <a:latin typeface="方正大标宋简体" panose="02000000000000000000" charset="-122"/>
                          <a:ea typeface="方正大标宋简体" panose="02000000000000000000" charset="-122"/>
                        </a:rPr>
                        <a:t>目的</a:t>
                      </a:r>
                      <a:r>
                        <a:rPr lang="en-US" altLang="zh-CN" sz="2400">
                          <a:latin typeface="方正大标宋简体" panose="02000000000000000000" charset="-122"/>
                          <a:ea typeface="方正大标宋简体" panose="02000000000000000000" charset="-122"/>
                        </a:rPr>
                        <a:t>/</a:t>
                      </a:r>
                      <a:r>
                        <a:rPr lang="zh-CN" altLang="en-US" sz="2400">
                          <a:latin typeface="方正大标宋简体" panose="02000000000000000000" charset="-122"/>
                          <a:ea typeface="方正大标宋简体" panose="02000000000000000000" charset="-122"/>
                        </a:rPr>
                        <a:t>实质</a:t>
                      </a:r>
                    </a:p>
                  </a:txBody>
                  <a:tcPr>
                    <a:solidFill>
                      <a:schemeClr val="bg1"/>
                    </a:solidFill>
                  </a:tcPr>
                </a:tc>
                <a:tc>
                  <a:txBody>
                    <a:bodyPr/>
                    <a:lstStyle/>
                    <a:p>
                      <a:pPr algn="ctr">
                        <a:buNone/>
                      </a:pPr>
                      <a:endParaRPr lang="zh-CN" altLang="en-US" sz="2400">
                        <a:latin typeface="方正大标宋简体" panose="02000000000000000000" charset="-122"/>
                        <a:ea typeface="方正大标宋简体" panose="02000000000000000000" charset="-122"/>
                      </a:endParaRPr>
                    </a:p>
                  </a:txBody>
                  <a:tcPr>
                    <a:solidFill>
                      <a:schemeClr val="bg1"/>
                    </a:solidFill>
                  </a:tcPr>
                </a:tc>
                <a:tc>
                  <a:txBody>
                    <a:bodyPr/>
                    <a:lstStyle/>
                    <a:p>
                      <a:pPr algn="ctr">
                        <a:buNone/>
                      </a:pPr>
                      <a:endParaRPr lang="zh-CN" altLang="en-US" sz="2400">
                        <a:latin typeface="方正大标宋简体" panose="02000000000000000000" charset="-122"/>
                        <a:ea typeface="方正大标宋简体" panose="02000000000000000000" charset="-122"/>
                      </a:endParaRPr>
                    </a:p>
                  </a:txBody>
                  <a:tcPr>
                    <a:solidFill>
                      <a:schemeClr val="bg1"/>
                    </a:solidFill>
                  </a:tcPr>
                </a:tc>
                <a:tc>
                  <a:txBody>
                    <a:bodyPr/>
                    <a:lstStyle/>
                    <a:p>
                      <a:pPr algn="ctr">
                        <a:buNone/>
                      </a:pPr>
                      <a:endParaRPr lang="zh-CN" altLang="en-US" sz="2400">
                        <a:latin typeface="方正大标宋简体" panose="02000000000000000000" charset="-122"/>
                        <a:ea typeface="方正大标宋简体" panose="02000000000000000000" charset="-122"/>
                      </a:endParaRPr>
                    </a:p>
                  </a:txBody>
                  <a:tcPr>
                    <a:solidFill>
                      <a:schemeClr val="bg1"/>
                    </a:solidFill>
                  </a:tcPr>
                </a:tc>
              </a:tr>
              <a:tr h="715010">
                <a:tc>
                  <a:txBody>
                    <a:bodyPr/>
                    <a:lstStyle/>
                    <a:p>
                      <a:pPr algn="ctr">
                        <a:buNone/>
                      </a:pPr>
                      <a:r>
                        <a:rPr lang="zh-CN" altLang="en-US" sz="2400">
                          <a:latin typeface="方正大标宋简体" panose="02000000000000000000" charset="-122"/>
                          <a:ea typeface="方正大标宋简体" panose="02000000000000000000" charset="-122"/>
                          <a:cs typeface="方正大标宋简体" panose="02000000000000000000" charset="-122"/>
                        </a:rPr>
                        <a:t>内容</a:t>
                      </a:r>
                    </a:p>
                  </a:txBody>
                  <a:tcPr>
                    <a:solidFill>
                      <a:schemeClr val="bg1"/>
                    </a:solidFill>
                  </a:tcPr>
                </a:tc>
                <a:tc>
                  <a:txBody>
                    <a:bodyPr/>
                    <a:lstStyle/>
                    <a:p>
                      <a:pPr algn="ctr">
                        <a:buNone/>
                      </a:pPr>
                      <a:endParaRPr lang="zh-CN" altLang="en-US" sz="2400">
                        <a:latin typeface="方正大标宋简体" panose="02000000000000000000" charset="-122"/>
                        <a:ea typeface="方正大标宋简体" panose="02000000000000000000" charset="-122"/>
                      </a:endParaRPr>
                    </a:p>
                  </a:txBody>
                  <a:tcPr>
                    <a:solidFill>
                      <a:schemeClr val="bg1"/>
                    </a:solidFill>
                  </a:tcPr>
                </a:tc>
                <a:tc>
                  <a:txBody>
                    <a:bodyPr/>
                    <a:lstStyle/>
                    <a:p>
                      <a:pPr algn="ctr">
                        <a:buNone/>
                      </a:pPr>
                      <a:endParaRPr lang="zh-CN" altLang="en-US" sz="2400">
                        <a:latin typeface="方正大标宋简体" panose="02000000000000000000" charset="-122"/>
                        <a:ea typeface="方正大标宋简体" panose="02000000000000000000" charset="-122"/>
                      </a:endParaRPr>
                    </a:p>
                  </a:txBody>
                  <a:tcPr>
                    <a:solidFill>
                      <a:schemeClr val="bg1"/>
                    </a:solidFill>
                  </a:tcPr>
                </a:tc>
                <a:tc>
                  <a:txBody>
                    <a:bodyPr/>
                    <a:lstStyle/>
                    <a:p>
                      <a:pPr algn="ctr">
                        <a:buNone/>
                      </a:pPr>
                      <a:endParaRPr lang="zh-CN" altLang="en-US" sz="2400">
                        <a:latin typeface="方正大标宋简体" panose="02000000000000000000" charset="-122"/>
                        <a:ea typeface="方正大标宋简体" panose="02000000000000000000" charset="-122"/>
                      </a:endParaRPr>
                    </a:p>
                  </a:txBody>
                  <a:tcPr>
                    <a:solidFill>
                      <a:schemeClr val="bg1"/>
                    </a:solidFill>
                  </a:tcPr>
                </a:tc>
              </a:tr>
              <a:tr h="1720850">
                <a:tc>
                  <a:txBody>
                    <a:bodyPr/>
                    <a:lstStyle/>
                    <a:p>
                      <a:pPr algn="ctr">
                        <a:buNone/>
                      </a:pPr>
                      <a:r>
                        <a:rPr lang="zh-CN" altLang="en-US" sz="2400">
                          <a:latin typeface="方正大标宋简体" panose="02000000000000000000" charset="-122"/>
                          <a:ea typeface="方正大标宋简体" panose="02000000000000000000" charset="-122"/>
                        </a:rPr>
                        <a:t>影响</a:t>
                      </a:r>
                      <a:r>
                        <a:rPr lang="en-US" altLang="zh-CN" sz="2400">
                          <a:latin typeface="方正大标宋简体" panose="02000000000000000000" charset="-122"/>
                          <a:ea typeface="方正大标宋简体" panose="02000000000000000000" charset="-122"/>
                        </a:rPr>
                        <a:t>/</a:t>
                      </a:r>
                    </a:p>
                    <a:p>
                      <a:pPr algn="ctr">
                        <a:buNone/>
                      </a:pPr>
                      <a:r>
                        <a:rPr lang="zh-CN" altLang="en-US" sz="2400">
                          <a:latin typeface="方正大标宋简体" panose="02000000000000000000" charset="-122"/>
                          <a:ea typeface="方正大标宋简体" panose="02000000000000000000" charset="-122"/>
                        </a:rPr>
                        <a:t>成就</a:t>
                      </a:r>
                    </a:p>
                  </a:txBody>
                  <a:tcPr>
                    <a:solidFill>
                      <a:schemeClr val="bg1"/>
                    </a:solidFill>
                  </a:tcPr>
                </a:tc>
                <a:tc>
                  <a:txBody>
                    <a:bodyPr/>
                    <a:lstStyle/>
                    <a:p>
                      <a:pPr algn="ctr">
                        <a:buNone/>
                      </a:pPr>
                      <a:endParaRPr lang="zh-CN" altLang="en-US" sz="2400">
                        <a:latin typeface="方正大标宋简体" panose="02000000000000000000" charset="-122"/>
                        <a:ea typeface="方正大标宋简体" panose="02000000000000000000" charset="-122"/>
                      </a:endParaRPr>
                    </a:p>
                  </a:txBody>
                  <a:tcPr>
                    <a:solidFill>
                      <a:schemeClr val="bg1"/>
                    </a:solidFill>
                  </a:tcPr>
                </a:tc>
                <a:tc>
                  <a:txBody>
                    <a:bodyPr/>
                    <a:lstStyle/>
                    <a:p>
                      <a:pPr algn="ctr">
                        <a:buNone/>
                      </a:pPr>
                      <a:endParaRPr lang="zh-CN" altLang="en-US" sz="2400">
                        <a:latin typeface="方正大标宋简体" panose="02000000000000000000" charset="-122"/>
                        <a:ea typeface="方正大标宋简体" panose="02000000000000000000" charset="-122"/>
                      </a:endParaRPr>
                    </a:p>
                  </a:txBody>
                  <a:tcPr>
                    <a:solidFill>
                      <a:schemeClr val="bg1"/>
                    </a:solidFill>
                  </a:tcPr>
                </a:tc>
                <a:tc>
                  <a:txBody>
                    <a:bodyPr/>
                    <a:lstStyle/>
                    <a:p>
                      <a:pPr algn="ctr">
                        <a:buNone/>
                      </a:pPr>
                      <a:endParaRPr lang="zh-CN" altLang="en-US" sz="2400">
                        <a:latin typeface="方正大标宋简体" panose="02000000000000000000" charset="-122"/>
                        <a:ea typeface="方正大标宋简体" panose="02000000000000000000" charset="-122"/>
                      </a:endParaRPr>
                    </a:p>
                    <a:p>
                      <a:pPr algn="ctr">
                        <a:buNone/>
                      </a:pPr>
                      <a:endParaRPr lang="zh-CN" altLang="en-US" sz="2400">
                        <a:latin typeface="方正大标宋简体" panose="02000000000000000000" charset="-122"/>
                        <a:ea typeface="方正大标宋简体" panose="02000000000000000000" charset="-122"/>
                      </a:endParaRPr>
                    </a:p>
                    <a:p>
                      <a:pPr algn="ctr">
                        <a:buNone/>
                      </a:pPr>
                      <a:endParaRPr lang="zh-CN" altLang="en-US" sz="2400">
                        <a:latin typeface="方正大标宋简体" panose="02000000000000000000" charset="-122"/>
                        <a:ea typeface="方正大标宋简体" panose="02000000000000000000" charset="-122"/>
                      </a:endParaRPr>
                    </a:p>
                    <a:p>
                      <a:pPr algn="ctr">
                        <a:buNone/>
                      </a:pPr>
                      <a:endParaRPr lang="zh-CN" altLang="en-US" sz="2400">
                        <a:latin typeface="方正大标宋简体" panose="02000000000000000000" charset="-122"/>
                        <a:ea typeface="方正大标宋简体" panose="02000000000000000000" charset="-122"/>
                      </a:endParaRPr>
                    </a:p>
                  </a:txBody>
                  <a:tcPr>
                    <a:solidFill>
                      <a:schemeClr val="bg1"/>
                    </a:solidFill>
                  </a:tcPr>
                </a:tc>
              </a:tr>
            </a:tbl>
          </a:graphicData>
        </a:graphic>
      </p:graphicFrame>
      <p:sp>
        <p:nvSpPr>
          <p:cNvPr id="11" name="文本框 10"/>
          <p:cNvSpPr txBox="1"/>
          <p:nvPr/>
        </p:nvSpPr>
        <p:spPr>
          <a:xfrm>
            <a:off x="356870" y="520065"/>
            <a:ext cx="11498580" cy="189484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noAutofit/>
          </a:bodyPr>
          <a:lstStyle/>
          <a:p>
            <a:pPr marL="342900" indent="-342900">
              <a:lnSpc>
                <a:spcPct val="100000"/>
              </a:lnSpc>
              <a:buFont typeface="Arial" panose="020B0604020202020204" pitchFamily="34" charset="0"/>
              <a:buChar char="•"/>
            </a:pPr>
            <a:r>
              <a:rPr lang="zh-CN" altLang="en-US" sz="2400" b="1">
                <a:solidFill>
                  <a:srgbClr val="000000"/>
                </a:solidFill>
                <a:latin typeface="Times New Roman" panose="02020603050405020304" charset="0"/>
                <a:ea typeface="汉仪全唐诗简" panose="00020600040101010101" charset="-122"/>
                <a:cs typeface="微软雅黑" panose="020B0503020204020204" charset="-122"/>
                <a:sym typeface="+mn-ea"/>
              </a:rPr>
              <a:t>“在一个遭受帝国主义战争破坏的国家里，实行余粮收集制，禁止自由贸易……不仅是维持生活和对付战争，已经超越‘一般革命’的任务，而是共产主义的任务，是推进社会主义的主要路径。”——《苏联史》</a:t>
            </a:r>
          </a:p>
          <a:p>
            <a:pPr marL="342900" indent="-342900">
              <a:lnSpc>
                <a:spcPct val="100000"/>
              </a:lnSpc>
              <a:buFont typeface="Arial" panose="020B0604020202020204" pitchFamily="34" charset="0"/>
              <a:buChar char="•"/>
            </a:pPr>
            <a:r>
              <a:rPr lang="zh-CN" altLang="en-US" sz="2400" b="1">
                <a:solidFill>
                  <a:srgbClr val="000000"/>
                </a:solidFill>
                <a:latin typeface="Times New Roman" panose="02020603050405020304" charset="0"/>
                <a:ea typeface="汉仪全唐诗简" panose="00020600040101010101" charset="-122"/>
                <a:cs typeface="微软雅黑" panose="020B0503020204020204" charset="-122"/>
              </a:rPr>
              <a:t>斯大林模式是为实施一种优先发展重工业、迅速实现国家工业化的赶超战略服务的制度。——梁孝：《斯大林模式、工业化和边缘国家的社会主义》</a:t>
            </a:r>
          </a:p>
        </p:txBody>
      </p:sp>
      <p:sp>
        <p:nvSpPr>
          <p:cNvPr id="6" name="文本框 5"/>
          <p:cNvSpPr txBox="1"/>
          <p:nvPr/>
        </p:nvSpPr>
        <p:spPr>
          <a:xfrm>
            <a:off x="1322070" y="3434080"/>
            <a:ext cx="3002915" cy="829945"/>
          </a:xfrm>
          <a:prstGeom prst="rect">
            <a:avLst/>
          </a:prstGeom>
          <a:noFill/>
        </p:spPr>
        <p:txBody>
          <a:bodyPr wrap="square" rtlCol="0" anchor="t">
            <a:spAutoFit/>
          </a:bodyPr>
          <a:lstStyle/>
          <a:p>
            <a:r>
              <a:rPr lang="zh-CN" sz="2400">
                <a:latin typeface="汉仪颜楷简" panose="00020600040101010101" charset="-122"/>
                <a:ea typeface="汉仪颜楷简" panose="00020600040101010101" charset="-122"/>
                <a:sym typeface="+mn-ea"/>
              </a:rPr>
              <a:t>集中有限力量保证战争胜利（直接过渡）</a:t>
            </a:r>
          </a:p>
        </p:txBody>
      </p:sp>
      <p:sp>
        <p:nvSpPr>
          <p:cNvPr id="7" name="文本框 6"/>
          <p:cNvSpPr txBox="1"/>
          <p:nvPr/>
        </p:nvSpPr>
        <p:spPr>
          <a:xfrm>
            <a:off x="4551680" y="3438525"/>
            <a:ext cx="2386965" cy="829945"/>
          </a:xfrm>
          <a:prstGeom prst="rect">
            <a:avLst/>
          </a:prstGeom>
          <a:noFill/>
        </p:spPr>
        <p:txBody>
          <a:bodyPr wrap="square" rtlCol="0" anchor="t">
            <a:spAutoFit/>
          </a:bodyPr>
          <a:lstStyle/>
          <a:p>
            <a:pPr lvl="0" algn="l">
              <a:buClrTx/>
              <a:buSzTx/>
              <a:buFontTx/>
            </a:pPr>
            <a:r>
              <a:rPr lang="zh-CN" sz="2400">
                <a:latin typeface="汉仪颜楷简" panose="00020600040101010101" charset="-122"/>
                <a:ea typeface="汉仪颜楷简" panose="00020600040101010101" charset="-122"/>
                <a:sym typeface="+mn-ea"/>
              </a:rPr>
              <a:t>重心：调整国家与农民的关系</a:t>
            </a:r>
          </a:p>
        </p:txBody>
      </p:sp>
      <p:sp>
        <p:nvSpPr>
          <p:cNvPr id="8" name="文本框 7"/>
          <p:cNvSpPr txBox="1"/>
          <p:nvPr/>
        </p:nvSpPr>
        <p:spPr>
          <a:xfrm>
            <a:off x="1456690" y="4294505"/>
            <a:ext cx="2868295" cy="460375"/>
          </a:xfrm>
          <a:prstGeom prst="rect">
            <a:avLst/>
          </a:prstGeom>
          <a:noFill/>
        </p:spPr>
        <p:txBody>
          <a:bodyPr wrap="square" rtlCol="0" anchor="t">
            <a:spAutoFit/>
          </a:bodyPr>
          <a:lstStyle/>
          <a:p>
            <a:pPr algn="ctr"/>
            <a:r>
              <a:rPr lang="zh-CN" altLang="en-US" sz="2400">
                <a:solidFill>
                  <a:srgbClr val="FF0000"/>
                </a:solidFill>
                <a:latin typeface="汉仪颜楷简" panose="00020600040101010101" charset="-122"/>
                <a:ea typeface="汉仪颜楷简" panose="00020600040101010101" charset="-122"/>
                <a:cs typeface="微软雅黑" panose="020B0503020204020204" charset="-122"/>
                <a:sym typeface="+mn-ea"/>
              </a:rPr>
              <a:t>余粮收集制</a:t>
            </a:r>
          </a:p>
        </p:txBody>
      </p:sp>
      <p:sp>
        <p:nvSpPr>
          <p:cNvPr id="9" name="文本框 8"/>
          <p:cNvSpPr txBox="1"/>
          <p:nvPr/>
        </p:nvSpPr>
        <p:spPr>
          <a:xfrm>
            <a:off x="1322070" y="4956175"/>
            <a:ext cx="3514090" cy="747395"/>
          </a:xfrm>
          <a:prstGeom prst="rect">
            <a:avLst/>
          </a:prstGeom>
          <a:noFill/>
        </p:spPr>
        <p:txBody>
          <a:bodyPr wrap="square" rtlCol="0" anchor="t">
            <a:noAutofit/>
          </a:bodyPr>
          <a:lstStyle/>
          <a:p>
            <a:pPr lvl="0" algn="l">
              <a:lnSpc>
                <a:spcPct val="90000"/>
              </a:lnSpc>
              <a:buClrTx/>
              <a:buSzTx/>
              <a:buFontTx/>
            </a:pPr>
            <a:r>
              <a:rPr lang="zh-CN" sz="2400">
                <a:latin typeface="汉仪颜楷简" panose="00020600040101010101" charset="-122"/>
                <a:ea typeface="汉仪颜楷简" panose="00020600040101010101" charset="-122"/>
                <a:sym typeface="+mn-ea"/>
              </a:rPr>
              <a:t>积极：保证前线粮食供应，缓解城市饥荒。</a:t>
            </a:r>
          </a:p>
        </p:txBody>
      </p:sp>
      <p:sp>
        <p:nvSpPr>
          <p:cNvPr id="10" name="文本框 9"/>
          <p:cNvSpPr txBox="1"/>
          <p:nvPr/>
        </p:nvSpPr>
        <p:spPr>
          <a:xfrm>
            <a:off x="1263015" y="5704840"/>
            <a:ext cx="3288030" cy="975995"/>
          </a:xfrm>
          <a:prstGeom prst="rect">
            <a:avLst/>
          </a:prstGeom>
          <a:noFill/>
        </p:spPr>
        <p:txBody>
          <a:bodyPr wrap="square" rtlCol="0" anchor="t">
            <a:spAutoFit/>
          </a:bodyPr>
          <a:lstStyle/>
          <a:p>
            <a:pPr lvl="0" algn="l">
              <a:lnSpc>
                <a:spcPct val="80000"/>
              </a:lnSpc>
              <a:buClrTx/>
              <a:buSzTx/>
              <a:buFontTx/>
            </a:pPr>
            <a:r>
              <a:rPr lang="zh-CN" sz="2400">
                <a:latin typeface="汉仪颜楷简" panose="00020600040101010101" charset="-122"/>
                <a:ea typeface="汉仪颜楷简" panose="00020600040101010101" charset="-122"/>
                <a:sym typeface="+mn-ea"/>
              </a:rPr>
              <a:t>局限：严重损害农民利益，导致战后经济和政治危机。</a:t>
            </a:r>
          </a:p>
        </p:txBody>
      </p:sp>
      <p:sp>
        <p:nvSpPr>
          <p:cNvPr id="13" name="文本框 12"/>
          <p:cNvSpPr txBox="1"/>
          <p:nvPr/>
        </p:nvSpPr>
        <p:spPr>
          <a:xfrm>
            <a:off x="4324985" y="4264025"/>
            <a:ext cx="2613660" cy="755650"/>
          </a:xfrm>
          <a:prstGeom prst="rect">
            <a:avLst/>
          </a:prstGeom>
          <a:noFill/>
        </p:spPr>
        <p:txBody>
          <a:bodyPr wrap="square" rtlCol="0" anchor="t">
            <a:spAutoFit/>
          </a:bodyPr>
          <a:lstStyle/>
          <a:p>
            <a:pPr lvl="0" algn="ctr">
              <a:lnSpc>
                <a:spcPct val="90000"/>
              </a:lnSpc>
              <a:buClrTx/>
              <a:buSzTx/>
              <a:buFontTx/>
            </a:pPr>
            <a:r>
              <a:rPr lang="zh-CN" altLang="en-US" sz="2400">
                <a:solidFill>
                  <a:srgbClr val="FF0000"/>
                </a:solidFill>
                <a:latin typeface="汉仪颜楷简" panose="00020600040101010101" charset="-122"/>
                <a:ea typeface="汉仪颜楷简" panose="00020600040101010101" charset="-122"/>
                <a:cs typeface="微软雅黑" panose="020B0503020204020204" charset="-122"/>
                <a:sym typeface="+mn-ea"/>
              </a:rPr>
              <a:t>粮食税；私营企业发展；租让制</a:t>
            </a:r>
          </a:p>
        </p:txBody>
      </p:sp>
      <p:sp>
        <p:nvSpPr>
          <p:cNvPr id="14" name="文本框 13"/>
          <p:cNvSpPr txBox="1"/>
          <p:nvPr/>
        </p:nvSpPr>
        <p:spPr>
          <a:xfrm>
            <a:off x="4551680" y="5047615"/>
            <a:ext cx="2386330" cy="1308735"/>
          </a:xfrm>
          <a:prstGeom prst="rect">
            <a:avLst/>
          </a:prstGeom>
          <a:noFill/>
        </p:spPr>
        <p:txBody>
          <a:bodyPr wrap="square" rtlCol="0" anchor="t">
            <a:spAutoFit/>
          </a:bodyPr>
          <a:lstStyle/>
          <a:p>
            <a:pPr lvl="0" algn="l">
              <a:lnSpc>
                <a:spcPct val="110000"/>
              </a:lnSpc>
              <a:buClrTx/>
              <a:buSzTx/>
              <a:buFontTx/>
            </a:pPr>
            <a:r>
              <a:rPr lang="zh-CN" sz="2400">
                <a:latin typeface="汉仪颜楷简" panose="00020600040101010101" charset="-122"/>
                <a:ea typeface="汉仪颜楷简" panose="00020600040101010101" charset="-122"/>
                <a:sym typeface="+mn-ea"/>
              </a:rPr>
              <a:t>稳定和恢复国民经济;</a:t>
            </a:r>
          </a:p>
          <a:p>
            <a:pPr lvl="0" algn="l">
              <a:lnSpc>
                <a:spcPct val="110000"/>
              </a:lnSpc>
              <a:buClrTx/>
              <a:buSzTx/>
              <a:buFontTx/>
            </a:pPr>
            <a:r>
              <a:rPr lang="zh-CN" sz="2400">
                <a:latin typeface="汉仪颜楷简" panose="00020600040101010101" charset="-122"/>
                <a:ea typeface="汉仪颜楷简" panose="00020600040101010101" charset="-122"/>
                <a:sym typeface="+mn-ea"/>
              </a:rPr>
              <a:t>巩固苏维埃政权。</a:t>
            </a:r>
          </a:p>
        </p:txBody>
      </p:sp>
      <p:sp>
        <p:nvSpPr>
          <p:cNvPr id="15" name="文本框 14"/>
          <p:cNvSpPr txBox="1"/>
          <p:nvPr/>
        </p:nvSpPr>
        <p:spPr>
          <a:xfrm>
            <a:off x="7815580" y="3512820"/>
            <a:ext cx="3634740" cy="460375"/>
          </a:xfrm>
          <a:prstGeom prst="rect">
            <a:avLst/>
          </a:prstGeom>
          <a:noFill/>
        </p:spPr>
        <p:txBody>
          <a:bodyPr wrap="square" rtlCol="0" anchor="t">
            <a:spAutoFit/>
          </a:bodyPr>
          <a:lstStyle/>
          <a:p>
            <a:pPr lvl="0" algn="l">
              <a:buClrTx/>
              <a:buSzTx/>
              <a:buFontTx/>
            </a:pPr>
            <a:r>
              <a:rPr lang="zh-CN" sz="2400">
                <a:latin typeface="汉仪颜楷简" panose="00020600040101010101" charset="-122"/>
                <a:ea typeface="汉仪颜楷简" panose="00020600040101010101" charset="-122"/>
                <a:sym typeface="+mn-ea"/>
              </a:rPr>
              <a:t>实现苏联社会主义工业化</a:t>
            </a:r>
          </a:p>
        </p:txBody>
      </p:sp>
      <p:sp>
        <p:nvSpPr>
          <p:cNvPr id="17" name="文本框 16"/>
          <p:cNvSpPr txBox="1"/>
          <p:nvPr/>
        </p:nvSpPr>
        <p:spPr>
          <a:xfrm>
            <a:off x="7411720" y="4324350"/>
            <a:ext cx="4443095" cy="466090"/>
          </a:xfrm>
          <a:prstGeom prst="rect">
            <a:avLst/>
          </a:prstGeom>
          <a:noFill/>
        </p:spPr>
        <p:txBody>
          <a:bodyPr wrap="square" rtlCol="0" anchor="t">
            <a:noAutofit/>
          </a:bodyPr>
          <a:lstStyle/>
          <a:p>
            <a:pPr lvl="0" algn="ctr">
              <a:lnSpc>
                <a:spcPct val="90000"/>
              </a:lnSpc>
              <a:buClrTx/>
              <a:buSzTx/>
              <a:buFontTx/>
            </a:pPr>
            <a:r>
              <a:rPr lang="zh-CN" altLang="en-US" sz="2400">
                <a:solidFill>
                  <a:srgbClr val="FF0000"/>
                </a:solidFill>
                <a:latin typeface="汉仪颜楷简" panose="00020600040101010101" charset="-122"/>
                <a:ea typeface="汉仪颜楷简" panose="00020600040101010101" charset="-122"/>
                <a:cs typeface="微软雅黑" panose="020B0503020204020204" charset="-122"/>
                <a:sym typeface="+mn-ea"/>
              </a:rPr>
              <a:t>高度集中的计划经济体制</a:t>
            </a:r>
          </a:p>
        </p:txBody>
      </p:sp>
      <p:sp>
        <p:nvSpPr>
          <p:cNvPr id="19" name="文本框 18"/>
          <p:cNvSpPr txBox="1"/>
          <p:nvPr/>
        </p:nvSpPr>
        <p:spPr>
          <a:xfrm>
            <a:off x="6938010" y="4946650"/>
            <a:ext cx="4956810" cy="1087755"/>
          </a:xfrm>
          <a:prstGeom prst="rect">
            <a:avLst/>
          </a:prstGeom>
          <a:noFill/>
        </p:spPr>
        <p:txBody>
          <a:bodyPr wrap="square" rtlCol="0" anchor="t">
            <a:spAutoFit/>
          </a:bodyPr>
          <a:lstStyle/>
          <a:p>
            <a:pPr lvl="0" algn="l">
              <a:lnSpc>
                <a:spcPct val="90000"/>
              </a:lnSpc>
              <a:buClrTx/>
              <a:buSzTx/>
              <a:buFontTx/>
            </a:pPr>
            <a:r>
              <a:rPr lang="zh-CN" sz="2400">
                <a:latin typeface="汉仪颜楷简" panose="00020600040101010101" charset="-122"/>
                <a:ea typeface="汉仪颜楷简" panose="00020600040101010101" charset="-122"/>
                <a:sym typeface="+mn-ea"/>
              </a:rPr>
              <a:t>积极：短时间实现工业化，奠定强大国家的基础，为卫国战争胜利创造物质条件，赢得国际声誉。</a:t>
            </a:r>
          </a:p>
        </p:txBody>
      </p:sp>
      <p:sp>
        <p:nvSpPr>
          <p:cNvPr id="20" name="文本框 19"/>
          <p:cNvSpPr txBox="1"/>
          <p:nvPr/>
        </p:nvSpPr>
        <p:spPr>
          <a:xfrm>
            <a:off x="6938010" y="5942330"/>
            <a:ext cx="4956810" cy="755650"/>
          </a:xfrm>
          <a:prstGeom prst="rect">
            <a:avLst/>
          </a:prstGeom>
          <a:noFill/>
        </p:spPr>
        <p:txBody>
          <a:bodyPr wrap="square" rtlCol="0" anchor="t">
            <a:spAutoFit/>
          </a:bodyPr>
          <a:lstStyle/>
          <a:p>
            <a:pPr lvl="0" algn="l">
              <a:lnSpc>
                <a:spcPct val="90000"/>
              </a:lnSpc>
              <a:buClrTx/>
              <a:buSzTx/>
              <a:buFontTx/>
            </a:pPr>
            <a:r>
              <a:rPr lang="zh-CN" sz="2400">
                <a:latin typeface="汉仪颜楷简" panose="00020600040101010101" charset="-122"/>
                <a:ea typeface="汉仪颜楷简" panose="00020600040101010101" charset="-122"/>
                <a:sym typeface="+mn-ea"/>
              </a:rPr>
              <a:t>局限：片面发展重工业，国民经济比例严重失调，影响苏联发展。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P spid="10" grpId="0" bldLvl="0" animBg="1"/>
      <p:bldP spid="13" grpId="0"/>
      <p:bldP spid="14" grpId="0" bldLvl="0" animBg="1"/>
      <p:bldP spid="14" grpId="1"/>
      <p:bldP spid="15" grpId="0"/>
      <p:bldP spid="17"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5511800" y="40640"/>
            <a:ext cx="5966460" cy="521970"/>
          </a:xfrm>
          <a:prstGeom prst="rect">
            <a:avLst/>
          </a:prstGeom>
          <a:noFill/>
        </p:spPr>
        <p:txBody>
          <a:bodyPr wrap="square" rtlCol="0">
            <a:spAutoFit/>
          </a:bodyPr>
          <a:lstStyle/>
          <a:p>
            <a:pPr algn="r"/>
            <a:r>
              <a:rPr lang="zh-CN" altLang="en-US" sz="2800">
                <a:solidFill>
                  <a:schemeClr val="tx1"/>
                </a:solidFill>
                <a:latin typeface="Times New Roman" panose="02020603050405020304" charset="0"/>
                <a:ea typeface="汉仪大宋简" panose="02010600000101010101" charset="-122"/>
                <a:cs typeface="微软雅黑" panose="020B0503020204020204" charset="-122"/>
              </a:rPr>
              <a:t>（</a:t>
            </a:r>
            <a:r>
              <a:rPr lang="en-US" altLang="zh-CN" sz="2800">
                <a:solidFill>
                  <a:schemeClr val="tx1"/>
                </a:solidFill>
                <a:latin typeface="Times New Roman" panose="02020603050405020304" charset="0"/>
                <a:ea typeface="汉仪大宋简" panose="02010600000101010101" charset="-122"/>
                <a:cs typeface="微软雅黑" panose="020B0503020204020204" charset="-122"/>
              </a:rPr>
              <a:t>2</a:t>
            </a:r>
            <a:r>
              <a:rPr lang="zh-CN" altLang="en-US" sz="2800">
                <a:solidFill>
                  <a:schemeClr val="tx1"/>
                </a:solidFill>
                <a:latin typeface="Times New Roman" panose="02020603050405020304" charset="0"/>
                <a:ea typeface="汉仪大宋简" panose="02010600000101010101" charset="-122"/>
                <a:cs typeface="微软雅黑" panose="020B0503020204020204" charset="-122"/>
              </a:rPr>
              <a:t>）</a:t>
            </a:r>
            <a:r>
              <a:rPr lang="en-US" altLang="zh-CN" sz="2800" dirty="0">
                <a:latin typeface="Times New Roman" panose="02020603050405020304" charset="0"/>
                <a:ea typeface="汉仪大宋简" panose="02010600000101010101" charset="-122"/>
                <a:sym typeface="+mn-ea"/>
              </a:rPr>
              <a:t>“</a:t>
            </a:r>
            <a:r>
              <a:rPr lang="zh-CN" altLang="en-US" sz="2800" dirty="0">
                <a:latin typeface="Times New Roman" panose="02020603050405020304" charset="0"/>
                <a:ea typeface="汉仪大宋简" panose="02010600000101010101" charset="-122"/>
                <a:sym typeface="+mn-ea"/>
              </a:rPr>
              <a:t>二战</a:t>
            </a:r>
            <a:r>
              <a:rPr lang="en-US" altLang="zh-CN" sz="2800" dirty="0">
                <a:latin typeface="Times New Roman" panose="02020603050405020304" charset="0"/>
                <a:ea typeface="汉仪大宋简" panose="02010600000101010101" charset="-122"/>
                <a:sym typeface="+mn-ea"/>
              </a:rPr>
              <a:t>”</a:t>
            </a:r>
            <a:r>
              <a:rPr lang="zh-CN" altLang="en-US" sz="2800" dirty="0">
                <a:latin typeface="Times New Roman" panose="02020603050405020304" charset="0"/>
                <a:ea typeface="汉仪大宋简" panose="02010600000101010101" charset="-122"/>
                <a:sym typeface="+mn-ea"/>
              </a:rPr>
              <a:t>后的社会主义之路</a:t>
            </a:r>
            <a:endParaRPr lang="zh-CN" sz="2800">
              <a:solidFill>
                <a:schemeClr val="tx1"/>
              </a:solidFill>
              <a:latin typeface="Times New Roman" panose="02020603050405020304" charset="0"/>
              <a:ea typeface="汉仪大宋简" panose="02010600000101010101" charset="-122"/>
              <a:cs typeface="微软雅黑" panose="020B0503020204020204" charset="-122"/>
            </a:endParaRPr>
          </a:p>
        </p:txBody>
      </p:sp>
      <p:sp>
        <p:nvSpPr>
          <p:cNvPr id="2" name="文本框 1"/>
          <p:cNvSpPr txBox="1"/>
          <p:nvPr/>
        </p:nvSpPr>
        <p:spPr>
          <a:xfrm>
            <a:off x="513715" y="2750185"/>
            <a:ext cx="7476490" cy="276098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marL="342900" lvl="0" indent="-342900" algn="l">
              <a:buClrTx/>
              <a:buSzTx/>
              <a:buFont typeface="Arial" panose="020B0604020202020204" pitchFamily="34" charset="0"/>
              <a:buChar char="•"/>
            </a:pPr>
            <a:r>
              <a:rPr lang="zh-CN" altLang="en-US" sz="2400" b="1">
                <a:solidFill>
                  <a:srgbClr val="000000"/>
                </a:solidFill>
                <a:latin typeface="Times New Roman" panose="02020603050405020304" charset="0"/>
                <a:ea typeface="汉仪全唐诗简" panose="00020600040101010101" charset="-122"/>
                <a:cs typeface="微软雅黑" panose="020B0503020204020204" charset="-122"/>
                <a:sym typeface="+mn-ea"/>
              </a:rPr>
              <a:t>赫鲁晓夫</a:t>
            </a:r>
            <a:r>
              <a:rPr lang="zh-CN" altLang="en-US" sz="2400" b="1">
                <a:solidFill>
                  <a:srgbClr val="C00000"/>
                </a:solidFill>
                <a:latin typeface="Times New Roman" panose="02020603050405020304" charset="0"/>
                <a:ea typeface="汉仪全唐诗简" panose="00020600040101010101" charset="-122"/>
                <a:cs typeface="微软雅黑" panose="020B0503020204020204" charset="-122"/>
                <a:sym typeface="+mn-ea"/>
              </a:rPr>
              <a:t>下令开展</a:t>
            </a:r>
            <a:r>
              <a:rPr lang="zh-CN" altLang="en-US" sz="2400" b="1">
                <a:solidFill>
                  <a:srgbClr val="000000"/>
                </a:solidFill>
                <a:latin typeface="Times New Roman" panose="02020603050405020304" charset="0"/>
                <a:ea typeface="汉仪全唐诗简" panose="00020600040101010101" charset="-122"/>
                <a:cs typeface="微软雅黑" panose="020B0503020204020204" charset="-122"/>
                <a:sym typeface="+mn-ea"/>
              </a:rPr>
              <a:t>的垦荒运动不仅没有解决苏联的粮食问题，反而使许多土地成为荒漠。</a:t>
            </a:r>
          </a:p>
          <a:p>
            <a:pPr lvl="0" indent="0" algn="r">
              <a:buClrTx/>
              <a:buSzTx/>
              <a:buFont typeface="Arial" panose="020B0604020202020204" pitchFamily="34" charset="0"/>
              <a:buNone/>
            </a:pPr>
            <a:r>
              <a:rPr lang="zh-CN" altLang="en-US" sz="2400" b="1">
                <a:solidFill>
                  <a:srgbClr val="000000"/>
                </a:solidFill>
                <a:latin typeface="Times New Roman" panose="02020603050405020304" charset="0"/>
                <a:ea typeface="汉仪全唐诗简" panose="00020600040101010101" charset="-122"/>
                <a:cs typeface="微软雅黑" panose="020B0503020204020204" charset="-122"/>
                <a:sym typeface="+mn-ea"/>
              </a:rPr>
              <a:t>——金重远《20世纪的世界—百年历史回溯》</a:t>
            </a:r>
          </a:p>
          <a:p>
            <a:pPr marL="342900" lvl="0" indent="-342900" algn="l">
              <a:buClrTx/>
              <a:buSzTx/>
              <a:buFont typeface="Arial" panose="020B0604020202020204" pitchFamily="34" charset="0"/>
              <a:buChar char="•"/>
            </a:pPr>
            <a:r>
              <a:rPr lang="zh-CN" altLang="en-US" sz="2400" b="1">
                <a:solidFill>
                  <a:srgbClr val="000000"/>
                </a:solidFill>
                <a:latin typeface="Times New Roman" panose="02020603050405020304" charset="0"/>
                <a:ea typeface="汉仪全唐诗简" panose="00020600040101010101" charset="-122"/>
                <a:cs typeface="微软雅黑" panose="020B0503020204020204" charset="-122"/>
                <a:sym typeface="+mn-ea"/>
              </a:rPr>
              <a:t>我们的社会是一个正在迅速变化的社会。我们面临很多新问题，相当复杂的情况。我们不能保证不犯错误。</a:t>
            </a:r>
            <a:r>
              <a:rPr lang="zh-CN" altLang="en-US" sz="2400" b="1">
                <a:solidFill>
                  <a:srgbClr val="C00000"/>
                </a:solidFill>
                <a:latin typeface="Times New Roman" panose="02020603050405020304" charset="0"/>
                <a:ea typeface="汉仪全唐诗简" panose="00020600040101010101" charset="-122"/>
                <a:cs typeface="微软雅黑" panose="020B0503020204020204" charset="-122"/>
                <a:sym typeface="+mn-ea"/>
              </a:rPr>
              <a:t>但我确信，最大的错误就是害怕犯错。</a:t>
            </a:r>
          </a:p>
          <a:p>
            <a:pPr lvl="0" indent="0" algn="r">
              <a:buClrTx/>
              <a:buSzTx/>
              <a:buFont typeface="Arial" panose="020B0604020202020204" pitchFamily="34" charset="0"/>
              <a:buNone/>
            </a:pPr>
            <a:r>
              <a:rPr lang="zh-CN" altLang="en-US" sz="2400" b="1">
                <a:solidFill>
                  <a:srgbClr val="000000"/>
                </a:solidFill>
                <a:latin typeface="Times New Roman" panose="02020603050405020304" charset="0"/>
                <a:ea typeface="汉仪全唐诗简" panose="00020600040101010101" charset="-122"/>
                <a:cs typeface="微软雅黑" panose="020B0503020204020204" charset="-122"/>
                <a:sym typeface="+mn-ea"/>
              </a:rPr>
              <a:t>——戈尔巴乔夫（1987年6月）</a:t>
            </a:r>
            <a:endParaRPr lang="zh-CN" altLang="en-US" sz="2400" b="1" noProof="1">
              <a:solidFill>
                <a:srgbClr val="000000"/>
              </a:solidFill>
              <a:latin typeface="Times New Roman" panose="02020603050405020304" charset="0"/>
              <a:ea typeface="汉仪全唐诗简" panose="00020600040101010101" charset="-122"/>
              <a:cs typeface="微软雅黑" panose="020B0503020204020204" charset="-122"/>
              <a:sym typeface="+mn-ea"/>
            </a:endParaRPr>
          </a:p>
        </p:txBody>
      </p:sp>
      <p:pic>
        <p:nvPicPr>
          <p:cNvPr id="3" name="图片 2"/>
          <p:cNvPicPr>
            <a:picLocks noChangeAspect="1"/>
          </p:cNvPicPr>
          <p:nvPr/>
        </p:nvPicPr>
        <p:blipFill>
          <a:blip r:embed="rId3"/>
          <a:stretch>
            <a:fillRect/>
          </a:stretch>
        </p:blipFill>
        <p:spPr>
          <a:xfrm>
            <a:off x="7990205" y="1236345"/>
            <a:ext cx="4142740" cy="5534660"/>
          </a:xfrm>
          <a:prstGeom prst="rect">
            <a:avLst/>
          </a:prstGeom>
          <a:effectLst>
            <a:outerShdw blurRad="50800" dist="38100" dir="2700000" algn="tl" rotWithShape="0">
              <a:prstClr val="black">
                <a:alpha val="40000"/>
              </a:prstClr>
            </a:outerShdw>
          </a:effectLst>
        </p:spPr>
      </p:pic>
      <p:sp>
        <p:nvSpPr>
          <p:cNvPr id="18" name="文本框 17"/>
          <p:cNvSpPr txBox="1"/>
          <p:nvPr/>
        </p:nvSpPr>
        <p:spPr>
          <a:xfrm>
            <a:off x="207010" y="562610"/>
            <a:ext cx="11837670" cy="521970"/>
          </a:xfrm>
          <a:prstGeom prst="rect">
            <a:avLst/>
          </a:prstGeom>
          <a:noFill/>
        </p:spPr>
        <p:txBody>
          <a:bodyPr wrap="square" rtlCol="0" anchor="t">
            <a:spAutoFit/>
          </a:bodyPr>
          <a:lstStyle/>
          <a:p>
            <a:pPr algn="ct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思考</a:t>
            </a:r>
            <a:r>
              <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rPr>
              <a:t>3</a:t>
            </a:r>
            <a:r>
              <a:rPr lang="zh-CN" altLang="en-US" sz="2800" b="1">
                <a:solidFill>
                  <a:srgbClr val="000000"/>
                </a:solidFill>
                <a:latin typeface="Times New Roman" panose="02020603050405020304" charset="0"/>
                <a:ea typeface="汉仪全唐诗简" panose="00020600040101010101" charset="-122"/>
                <a:cs typeface="微软雅黑" panose="020B0503020204020204" charset="-122"/>
                <a:sym typeface="+mn-ea"/>
              </a:rPr>
              <a:t>：请结合所学，请评述苏联与东欧改革（结果、过程评价）。</a:t>
            </a:r>
            <a:endParaRPr lang="en-US" altLang="zh-CN" sz="2800" b="1">
              <a:solidFill>
                <a:srgbClr val="000000"/>
              </a:solidFill>
              <a:latin typeface="Times New Roman" panose="02020603050405020304" charset="0"/>
              <a:ea typeface="汉仪全唐诗简" panose="00020600040101010101" charset="-122"/>
              <a:cs typeface="微软雅黑" panose="020B0503020204020204" charset="-122"/>
              <a:sym typeface="+mn-ea"/>
            </a:endParaRPr>
          </a:p>
        </p:txBody>
      </p:sp>
      <p:sp>
        <p:nvSpPr>
          <p:cNvPr id="6" name="文本框 5"/>
          <p:cNvSpPr txBox="1"/>
          <p:nvPr/>
        </p:nvSpPr>
        <p:spPr>
          <a:xfrm>
            <a:off x="449580" y="1235710"/>
            <a:ext cx="8391525" cy="1363980"/>
          </a:xfrm>
          <a:prstGeom prst="rect">
            <a:avLst/>
          </a:prstGeom>
          <a:noFill/>
          <a:ln w="9525">
            <a:noFill/>
          </a:ln>
        </p:spPr>
        <p:txBody>
          <a:bodyPr wrap="square" rtlCol="0" anchor="t">
            <a:noAutofit/>
          </a:bodyPr>
          <a:lstStyle/>
          <a:p>
            <a:pPr lvl="0" algn="just">
              <a:lnSpc>
                <a:spcPct val="95000"/>
              </a:lnSpc>
              <a:spcBef>
                <a:spcPts val="0"/>
              </a:spcBef>
              <a:spcAft>
                <a:spcPts val="0"/>
              </a:spcAft>
              <a:buClrTx/>
              <a:buSzTx/>
              <a:buFontTx/>
            </a:pPr>
            <a:r>
              <a:rPr lang="zh-CN" altLang="en-US" sz="2800">
                <a:solidFill>
                  <a:schemeClr val="tx1"/>
                </a:solidFill>
                <a:latin typeface="方正大标宋简体" panose="02000000000000000000" charset="-122"/>
                <a:ea typeface="方正大标宋简体" panose="02000000000000000000" charset="-122"/>
                <a:cs typeface="微软雅黑" panose="020B0503020204020204" charset="-122"/>
                <a:sym typeface="+mn-ea"/>
              </a:rPr>
              <a:t>原因：</a:t>
            </a:r>
            <a:r>
              <a:rPr lang="en-US" altLang="zh-CN" sz="2800">
                <a:solidFill>
                  <a:schemeClr val="tx1"/>
                </a:solidFill>
                <a:latin typeface="方正大标宋简体" panose="02000000000000000000" charset="-122"/>
                <a:ea typeface="方正大标宋简体" panose="02000000000000000000" charset="-122"/>
                <a:cs typeface="微软雅黑" panose="020B0503020204020204" charset="-122"/>
                <a:sym typeface="+mn-ea"/>
              </a:rPr>
              <a:t>20</a:t>
            </a:r>
            <a:r>
              <a:rPr lang="zh-CN" altLang="en-US" sz="2800">
                <a:solidFill>
                  <a:schemeClr val="tx1"/>
                </a:solidFill>
                <a:latin typeface="方正大标宋简体" panose="02000000000000000000" charset="-122"/>
                <a:ea typeface="方正大标宋简体" panose="02000000000000000000" charset="-122"/>
                <a:cs typeface="微软雅黑" panose="020B0503020204020204" charset="-122"/>
                <a:sym typeface="+mn-ea"/>
              </a:rPr>
              <a:t>世纪五六十年代，苏联与东欧社会主义国家在经济发展过程中，</a:t>
            </a:r>
            <a:r>
              <a:rPr lang="zh-CN" altLang="en-US" sz="2800">
                <a:solidFill>
                  <a:srgbClr val="FF0000"/>
                </a:solidFill>
                <a:latin typeface="方正大标宋简体" panose="02000000000000000000" charset="-122"/>
                <a:ea typeface="方正大标宋简体" panose="02000000000000000000" charset="-122"/>
                <a:cs typeface="微软雅黑" panose="020B0503020204020204" charset="-122"/>
                <a:sym typeface="+mn-ea"/>
              </a:rPr>
              <a:t>指令性计划和官僚化管理效率低下、运转不灵等问题突出，随后的改革陷入困境</a:t>
            </a:r>
            <a:r>
              <a:rPr lang="zh-CN" altLang="en-US" sz="2800">
                <a:solidFill>
                  <a:schemeClr val="tx1"/>
                </a:solidFill>
                <a:latin typeface="方正大标宋简体" panose="02000000000000000000" charset="-122"/>
                <a:ea typeface="方正大标宋简体" panose="02000000000000000000" charset="-122"/>
                <a:cs typeface="微软雅黑" panose="020B0503020204020204" charset="-122"/>
                <a:sym typeface="+mn-ea"/>
              </a:rPr>
              <a:t>。</a:t>
            </a:r>
          </a:p>
        </p:txBody>
      </p:sp>
      <p:sp>
        <p:nvSpPr>
          <p:cNvPr id="7" name="文本框 6"/>
          <p:cNvSpPr txBox="1"/>
          <p:nvPr/>
        </p:nvSpPr>
        <p:spPr>
          <a:xfrm>
            <a:off x="449580" y="5593080"/>
            <a:ext cx="6768465" cy="909320"/>
          </a:xfrm>
          <a:prstGeom prst="rect">
            <a:avLst/>
          </a:prstGeom>
          <a:noFill/>
        </p:spPr>
        <p:txBody>
          <a:bodyPr wrap="square" rtlCol="0" anchor="t">
            <a:spAutoFit/>
          </a:bodyPr>
          <a:lstStyle/>
          <a:p>
            <a:pPr lvl="0" algn="just">
              <a:lnSpc>
                <a:spcPct val="95000"/>
              </a:lnSpc>
              <a:spcBef>
                <a:spcPts val="0"/>
              </a:spcBef>
              <a:spcAft>
                <a:spcPts val="0"/>
              </a:spcAft>
              <a:buClrTx/>
              <a:buSzTx/>
              <a:buFontTx/>
            </a:pPr>
            <a:r>
              <a:rPr lang="zh-CN" altLang="en-US" sz="2800">
                <a:latin typeface="方正大标宋简体" panose="02000000000000000000" charset="-122"/>
                <a:ea typeface="方正大标宋简体" panose="02000000000000000000" charset="-122"/>
                <a:cs typeface="微软雅黑" panose="020B0503020204020204" charset="-122"/>
                <a:sym typeface="+mn-ea"/>
              </a:rPr>
              <a:t>结果：1989年，东欧发生剧变；1991年，苏联解体。社会主义经济面临挑战。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48a9adaa-7d07-40e1-8b32-329b458a09d4"/>
  <p:tag name="FULLTEXTBEAUTIFYED" val="1"/>
  <p:tag name="COMMONDATA" val="eyJoZGlkIjoiOTE1YTU2YTgyNjhlMDM1MzkxNTJhYjg3ZmU5ZDM0YTMifQ=="/>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7"/>
</p:tagLst>
</file>

<file path=ppt/tags/tag148.xml><?xml version="1.0" encoding="utf-8"?>
<p:tagLst xmlns:a="http://schemas.openxmlformats.org/drawingml/2006/main" xmlns:r="http://schemas.openxmlformats.org/officeDocument/2006/relationships" xmlns:p="http://schemas.openxmlformats.org/presentationml/2006/main">
  <p:tag name="KSO_WM_TEMPLATE_THUMBS_INDEX" val="1、4、7、8、9、10、11、16、19、20、22、23、26、31、34、37"/>
  <p:tag name="KSO_WM_SLIDE_ID" val="custom2020453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537"/>
  <p:tag name="KSO_WM_SLIDE_LAYOUT" val="a_b"/>
  <p:tag name="KSO_WM_SLIDE_LAYOUT_CNT" val="1_3"/>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537_1*i*1"/>
  <p:tag name="KSO_WM_TEMPLATE_CATEGORY" val="custom"/>
  <p:tag name="KSO_WM_TEMPLATE_INDEX" val="20204537"/>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1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537_1*a*1"/>
  <p:tag name="KSO_WM_TEMPLATE_CATEGORY" val="custom"/>
  <p:tag name="KSO_WM_TEMPLATE_INDEX" val="20204537"/>
  <p:tag name="KSO_WM_UNIT_LAYERLEVEL" val="1"/>
  <p:tag name="KSO_WM_TAG_VERSION" val="1.0"/>
  <p:tag name="KSO_WM_BEAUTIFY_FLAG" val="#wm#"/>
  <p:tag name="KSO_WM_UNIT_PRESET_TEXT" val="工作汇报总结"/>
  <p:tag name="KSO_WM_UNIT_ISNUMDGMTITLE" val="0"/>
</p:tagLst>
</file>

<file path=ppt/tags/tag15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b"/>
  <p:tag name="KSO_WM_UNIT_INDEX" val="1"/>
  <p:tag name="KSO_WM_UNIT_ID" val="custom20204537_1*b*1"/>
  <p:tag name="KSO_WM_TEMPLATE_CATEGORY" val="custom"/>
  <p:tag name="KSO_WM_TEMPLATE_INDEX" val="20204537"/>
  <p:tag name="KSO_WM_UNIT_LAYERLEVEL" val="1"/>
  <p:tag name="KSO_WM_TAG_VERSION" val="1.0"/>
  <p:tag name="KSO_WM_BEAUTIFY_FLAG" val="#wm#"/>
  <p:tag name="KSO_WM_UNIT_PRESET_TEXT" val="单击此处添加副标题内容"/>
  <p:tag name="KSO_WM_UNIT_ISNUMDGMTITLE" val="0"/>
  <p:tag name="KSO_WM_UNIT_TEXT_FILL_FORE_SCHEMECOLOR_INDEX_BRIGHTNESS" val="0"/>
  <p:tag name="KSO_WM_UNIT_TEXT_FILL_FORE_SCHEMECOLOR_INDEX" val="13"/>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SLIDE_ID" val="custom20204537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537"/>
  <p:tag name="KSO_WM_SLIDE_LAYOUT" val="a_b_e"/>
  <p:tag name="KSO_WM_SLIDE_LAYOUT_CNT" val="1_1_1"/>
</p:tagLst>
</file>

<file path=ppt/tags/tag15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4537_7*a*1"/>
  <p:tag name="KSO_WM_TEMPLATE_CATEGORY" val="custom"/>
  <p:tag name="KSO_WM_TEMPLATE_INDEX" val="20204537"/>
  <p:tag name="KSO_WM_UNIT_LAYERLEVEL" val="1"/>
  <p:tag name="KSO_WM_TAG_VERSION" val="1.0"/>
  <p:tag name="KSO_WM_BEAUTIFY_FLAG" val="#wm#"/>
  <p:tag name="KSO_WM_UNIT_PRESET_TEXT" val="单击添加大标题"/>
  <p:tag name="KSO_WM_UNIT_ISNUMDGMTITLE" val="0"/>
</p:tagLst>
</file>

<file path=ppt/tags/tag15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55.xml><?xml version="1.0" encoding="utf-8"?>
<p:tagLst xmlns:a="http://schemas.openxmlformats.org/drawingml/2006/main" xmlns:r="http://schemas.openxmlformats.org/officeDocument/2006/relationships" xmlns:p="http://schemas.openxmlformats.org/presentationml/2006/main">
  <p:tag name="KSO_WM_UNIT_TABLE_BEAUTIFY" val="smartTable{3670d01b-0d3a-4dc8-a11f-0cbbd5b63046}"/>
  <p:tag name="REFSHAPE" val="416728468"/>
  <p:tag name="TABLE_ENDDRAG_ORIGIN_RECT" val="525*232"/>
  <p:tag name="TABLE_ENDDRAG_RECT" val="416*126*525*232"/>
</p:tagLst>
</file>

<file path=ppt/tags/tag15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4730,&quot;width&quot;:11290}"/>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UNIT_TABLE_BEAUTIFY" val="smartTable{05b5a5b8-6310-4db7-91d3-879c56ccc92e}"/>
  <p:tag name="TABLE_ENDDRAG_ORIGIN_RECT" val="926*306"/>
  <p:tag name="TABLE_ENDDRAG_RECT" val="16*221*926*306"/>
</p:tagLst>
</file>

<file path=ppt/tags/tag16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7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17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7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7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8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8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61eb134-9af8-4ffa-972d-ec174eb5fbcf}"/>
  <p:tag name="KSO_WM_UNIT_TYPE" val="i"/>
</p:tagLst>
</file>

<file path=ppt/tags/tag18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4e0a6811-87f0-4140-b1c1-1244681aae17}"/>
  <p:tag name="KSO_WM_UNIT_TYPE" val="i"/>
</p:tagLst>
</file>

<file path=ppt/tags/tag18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764.0661417322835,&quot;width&quot;:18264.9968503937}"/>
</p:tagLst>
</file>

<file path=ppt/tags/tag188.xml><?xml version="1.0" encoding="utf-8"?>
<p:tagLst xmlns:a="http://schemas.openxmlformats.org/drawingml/2006/main" xmlns:r="http://schemas.openxmlformats.org/officeDocument/2006/relationships" xmlns:p="http://schemas.openxmlformats.org/presentationml/2006/main">
  <p:tag name="KSO_WM_SLIDE_ID" val="custom20204537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537"/>
  <p:tag name="KSO_WM_SLIDE_LAYOUT" val="a_b_e"/>
  <p:tag name="KSO_WM_SLIDE_LAYOUT_CNT" val="1_1_1"/>
</p:tagLst>
</file>

<file path=ppt/tags/tag18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1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 name="KSO_WM_UNIT_LINE_FORE_SCHEMECOLOR_INDEX_BRIGHTNESS" val="0"/>
  <p:tag name="KSO_WM_UNIT_LINE_FORE_SCHEMECOLOR_INDEX" val="10"/>
  <p:tag name="KSO_WM_UNIT_LINE_FILL_TYPE" val="2"/>
</p:tagLst>
</file>

<file path=ppt/tags/tag19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93.xml><?xml version="1.0" encoding="utf-8"?>
<p:tagLst xmlns:a="http://schemas.openxmlformats.org/drawingml/2006/main" xmlns:r="http://schemas.openxmlformats.org/officeDocument/2006/relationships" xmlns:p="http://schemas.openxmlformats.org/presentationml/2006/main">
  <p:tag name="KSO_WM_UNIT_TABLE_BEAUTIFY" val="smartTable{18bd99a2-4463-40d0-8cb0-acc29fdfb463}"/>
</p:tagLst>
</file>

<file path=ppt/tags/tag1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9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61eb134-9af8-4ffa-972d-ec174eb5fbcf}"/>
  <p:tag name="KSO_WM_UNIT_TYPE" val="i"/>
</p:tagLst>
</file>

<file path=ppt/tags/tag19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4e0a6811-87f0-4140-b1c1-1244681aae17}"/>
  <p:tag name="KSO_WM_UNIT_TYPE" val="i"/>
</p:tagLst>
</file>

<file path=ppt/tags/tag1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199.xml><?xml version="1.0" encoding="utf-8"?>
<p:tagLst xmlns:a="http://schemas.openxmlformats.org/drawingml/2006/main" xmlns:r="http://schemas.openxmlformats.org/officeDocument/2006/relationships" xmlns:p="http://schemas.openxmlformats.org/presentationml/2006/main">
  <p:tag name="KSO_WM_SLIDE_ID" val="custom20204537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537"/>
  <p:tag name="KSO_WM_SLIDE_LAYOUT" val="a_b_e"/>
  <p:tag name="KSO_WM_SLIDE_LAYOUT_CNT" val="1_1_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7"/>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01.xml><?xml version="1.0" encoding="utf-8"?>
<p:tagLst xmlns:a="http://schemas.openxmlformats.org/drawingml/2006/main" xmlns:r="http://schemas.openxmlformats.org/officeDocument/2006/relationships" xmlns:p="http://schemas.openxmlformats.org/presentationml/2006/main">
  <p:tag name="KSO_WM_UNIT_TABLE_BEAUTIFY" val="smartTable{9b91209e-8583-4c6f-b682-28375ff97390}"/>
  <p:tag name="TABLE_ENDDRAG_ORIGIN_RECT" val="901*362"/>
  <p:tag name="TABLE_ENDDRAG_RECT" val="26*159*901*362"/>
</p:tagLst>
</file>

<file path=ppt/tags/tag20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203.xml><?xml version="1.0" encoding="utf-8"?>
<p:tagLst xmlns:a="http://schemas.openxmlformats.org/drawingml/2006/main" xmlns:r="http://schemas.openxmlformats.org/officeDocument/2006/relationships" xmlns:p="http://schemas.openxmlformats.org/presentationml/2006/main">
  <p:tag name="AS_UNIQUEID" val="349"/>
</p:tagLst>
</file>

<file path=ppt/tags/tag20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087,&quot;width&quot;:3227}"/>
</p:tagLst>
</file>

<file path=ppt/tags/tag20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0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2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7"/>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4、7、8、9、10、11、16、19、20、22、23、26、31、34、37"/>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7"/>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61eb134-9af8-4ffa-972d-ec174eb5fbcf}"/>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4e0a6811-87f0-4140-b1c1-1244681aae17}"/>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自定义 134">
      <a:dk1>
        <a:srgbClr val="000000"/>
      </a:dk1>
      <a:lt1>
        <a:srgbClr val="FFFFFF"/>
      </a:lt1>
      <a:dk2>
        <a:srgbClr val="E9EDF0"/>
      </a:dk2>
      <a:lt2>
        <a:srgbClr val="FBFCFC"/>
      </a:lt2>
      <a:accent1>
        <a:srgbClr val="1F4E78"/>
      </a:accent1>
      <a:accent2>
        <a:srgbClr val="10646A"/>
      </a:accent2>
      <a:accent3>
        <a:srgbClr val="21653B"/>
      </a:accent3>
      <a:accent4>
        <a:srgbClr val="5D6921"/>
      </a:accent4>
      <a:accent5>
        <a:srgbClr val="5F2D11"/>
      </a:accent5>
      <a:accent6>
        <a:srgbClr val="8C2426"/>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2969</Words>
  <Application>Microsoft Office PowerPoint</Application>
  <PresentationFormat>宽屏</PresentationFormat>
  <Paragraphs>285</Paragraphs>
  <Slides>33</Slides>
  <Notes>3</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33</vt:i4>
      </vt:variant>
    </vt:vector>
  </HeadingPairs>
  <TitlesOfParts>
    <vt:vector size="47" baseType="lpstr">
      <vt:lpstr>微软雅黑</vt:lpstr>
      <vt:lpstr>Calibri</vt:lpstr>
      <vt:lpstr>Times New Roman</vt:lpstr>
      <vt:lpstr>汉仪旗黑-85S</vt:lpstr>
      <vt:lpstr>华文楷体</vt:lpstr>
      <vt:lpstr>汉仪全唐诗简</vt:lpstr>
      <vt:lpstr>汉仪颜楷简</vt:lpstr>
      <vt:lpstr>等线</vt:lpstr>
      <vt:lpstr>方正大标宋简体</vt:lpstr>
      <vt:lpstr>宋体</vt:lpstr>
      <vt:lpstr>Arial</vt:lpstr>
      <vt:lpstr>汉仪大宋简</vt:lpstr>
      <vt:lpstr>自定义设计方案</vt:lpstr>
      <vt:lpstr>4_Office 主题​​</vt:lpstr>
      <vt:lpstr>PowerPoint 演示文稿</vt:lpstr>
      <vt:lpstr>第9课 20世纪以来 人类的经济与生活</vt:lpstr>
      <vt:lpstr>一、20世纪以来世界经济在曲折中发展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公众号：陈西设计之家。微信搜索即可，有更多免费原创开源PPT模版以及PPT教程，可随意转载。</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printer</cp:lastModifiedBy>
  <cp:revision>1</cp:revision>
  <dcterms:created xsi:type="dcterms:W3CDTF">2022-12-13T14:30:00Z</dcterms:created>
  <dcterms:modified xsi:type="dcterms:W3CDTF">2022-12-17T08:41:32Z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77D5A3C6C6294A4A9D49586C11BF1C14</vt:lpwstr>
  </property>
</Properties>
</file>