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media/image2.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61" r:id="rId4"/>
    <p:sldId id="262" r:id="rId6"/>
    <p:sldId id="265" r:id="rId7"/>
    <p:sldId id="304" r:id="rId8"/>
    <p:sldId id="305" r:id="rId9"/>
    <p:sldId id="271" r:id="rId10"/>
    <p:sldId id="289" r:id="rId11"/>
    <p:sldId id="291" r:id="rId12"/>
    <p:sldId id="306" r:id="rId13"/>
    <p:sldId id="316" r:id="rId14"/>
    <p:sldId id="297" r:id="rId15"/>
    <p:sldId id="299" r:id="rId16"/>
    <p:sldId id="300" r:id="rId17"/>
    <p:sldId id="302" r:id="rId18"/>
    <p:sldId id="301" r:id="rId19"/>
  </p:sldIdLst>
  <p:sldSz cx="12192000" cy="6858000"/>
  <p:notesSz cx="6858000" cy="9144000"/>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清澈 里" initials="清" lastIdx="1" clrIdx="0"/>
  <p:cmAuthor id="2" name="Administrator" initials="A" lastIdx="0" clrIdx="0"/>
  <p:cmAuthor id="3" name="作者" initials="作" lastIdx="0" clrIdx="1"/>
  <p:cmAuthor id="4" name="pc" initials="p" lastIdx="0" clrIdx="0"/>
  <p:cmAuthor id="0" name="Mia Vida Villanueva" initials="MVV" lastIdx="1" clrIdx="0"/>
  <p:cmAuthor id="7" name="1206988966@qq.com" initials="1" lastIdx="1" clrIdx="2"/>
  <p:cmAuthor id="8" name="姜伟光" initials="姜" lastIdx="1" clrIdx="0"/>
  <p:cmAuthor id="5" name="宋洁然" initials="宋" lastIdx="2" clrIdx="1"/>
  <p:cmAuthor id="6" name="ming qiu" initials="m" lastIdx="17" clrIdx="1"/>
  <p:cmAuthor id="9" name="PPTer_Tang" initials="P" lastIdx="1" clrIdx="0"/>
  <p:cmAuthor id="10" name="Lenovo" initials="L" lastIdx="0" clrIdx="9"/>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1D41D5"/>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32"/>
        <p:guide pos="3894"/>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gs" Target="tags/tag166.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79AAE3B-3FA5-4F2D-A4AD-77AE433C608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79AAE3B-3FA5-4F2D-A4AD-77AE433C608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79AAE3B-3FA5-4F2D-A4AD-77AE433C608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79AAE3B-3FA5-4F2D-A4AD-77AE433C608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D79AAE3B-3FA5-4F2D-A4AD-77AE433C608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p:nvPr>
            <p:ph type="sldImg" idx="2"/>
          </p:nvPr>
        </p:nvSpPr>
        <p:spPr/>
      </p:sp>
      <p:sp>
        <p:nvSpPr>
          <p:cNvPr id="3" name="文本占位符 2"/>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1"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1"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image" Target="../media/image2.svg"/><Relationship Id="rId4" Type="http://schemas.openxmlformats.org/officeDocument/2006/relationships/image" Target="../media/image1.png"/><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壹">
    <p:spTree>
      <p:nvGrpSpPr>
        <p:cNvPr id="1" name=""/>
        <p:cNvGrpSpPr/>
        <p:nvPr/>
      </p:nvGrpSpPr>
      <p:grpSpPr>
        <a:xfrm>
          <a:off x="0" y="0"/>
          <a:ext cx="0" cy="0"/>
          <a:chOff x="0" y="0"/>
          <a:chExt cx="0" cy="0"/>
        </a:xfrm>
      </p:grpSpPr>
      <p:sp>
        <p:nvSpPr>
          <p:cNvPr id="5" name="文本框 4"/>
          <p:cNvSpPr txBox="1"/>
          <p:nvPr userDrawn="1">
            <p:custDataLst>
              <p:tags r:id="rId2"/>
            </p:custDataLst>
          </p:nvPr>
        </p:nvSpPr>
        <p:spPr>
          <a:xfrm>
            <a:off x="96497" y="41956"/>
            <a:ext cx="595035" cy="584775"/>
          </a:xfrm>
          <a:prstGeom prst="rect">
            <a:avLst/>
          </a:prstGeom>
          <a:noFill/>
        </p:spPr>
        <p:txBody>
          <a:bodyPr wrap="none" rtlCol="0">
            <a:spAutoFit/>
          </a:bodyPr>
          <a:lstStyle/>
          <a:p>
            <a:r>
              <a:rPr lang="zh-CN" altLang="en-US" sz="3200" b="1">
                <a:solidFill>
                  <a:schemeClr val="bg1"/>
                </a:solidFill>
              </a:rPr>
              <a:t>壹</a:t>
            </a:r>
            <a:endParaRPr lang="zh-CN" altLang="en-US" sz="3200" b="1">
              <a:solidFill>
                <a:schemeClr val="bg1"/>
              </a:solidFill>
            </a:endParaRPr>
          </a:p>
        </p:txBody>
      </p:sp>
      <p:sp>
        <p:nvSpPr>
          <p:cNvPr id="6" name="文本框 5"/>
          <p:cNvSpPr txBox="1"/>
          <p:nvPr userDrawn="1">
            <p:custDataLst>
              <p:tags r:id="rId3"/>
            </p:custDataLst>
          </p:nvPr>
        </p:nvSpPr>
        <p:spPr>
          <a:xfrm>
            <a:off x="1090757" y="103511"/>
            <a:ext cx="3885509" cy="523220"/>
          </a:xfrm>
          <a:prstGeom prst="rect">
            <a:avLst/>
          </a:prstGeom>
          <a:noFill/>
          <a:ln w="9525">
            <a:noFill/>
          </a:ln>
        </p:spPr>
        <p:txBody>
          <a:bodyPr wrap="square">
            <a:spAutoFit/>
          </a:bodyPr>
          <a:lstStyle/>
          <a:p>
            <a:pPr indent="0"/>
            <a:r>
              <a:rPr lang="zh-CN" altLang="en-US" sz="2800" b="1">
                <a:solidFill>
                  <a:schemeClr val="accent1">
                    <a:lumMod val="50000"/>
                  </a:schemeClr>
                </a:solidFill>
                <a:latin typeface="微软雅黑" panose="020B0503020204020204" pitchFamily="34" charset="-122"/>
                <a:ea typeface="微软雅黑" panose="020B0503020204020204" pitchFamily="34" charset="-122"/>
              </a:rPr>
              <a:t>世界经济的发展</a:t>
            </a:r>
            <a:endParaRPr lang="zh-CN" altLang="en-US" sz="2800" b="1">
              <a:solidFill>
                <a:schemeClr val="accent1">
                  <a:lumMod val="50000"/>
                </a:schemeClr>
              </a:solidFill>
              <a:latin typeface="微软雅黑" panose="020B0503020204020204" pitchFamily="34" charset="-122"/>
              <a:ea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贰">
    <p:spTree>
      <p:nvGrpSpPr>
        <p:cNvPr id="1" name=""/>
        <p:cNvGrpSpPr/>
        <p:nvPr/>
      </p:nvGrpSpPr>
      <p:grpSpPr>
        <a:xfrm>
          <a:off x="0" y="0"/>
          <a:ext cx="0" cy="0"/>
          <a:chOff x="0" y="0"/>
          <a:chExt cx="0" cy="0"/>
        </a:xfrm>
      </p:grpSpPr>
      <p:sp>
        <p:nvSpPr>
          <p:cNvPr id="6" name="文本框 5"/>
          <p:cNvSpPr txBox="1"/>
          <p:nvPr userDrawn="1">
            <p:custDataLst>
              <p:tags r:id="rId2"/>
            </p:custDataLst>
          </p:nvPr>
        </p:nvSpPr>
        <p:spPr>
          <a:xfrm>
            <a:off x="1076520" y="92994"/>
            <a:ext cx="5052392" cy="523220"/>
          </a:xfrm>
          <a:prstGeom prst="rect">
            <a:avLst/>
          </a:prstGeom>
          <a:noFill/>
        </p:spPr>
        <p:txBody>
          <a:bodyPr wrap="square" rtlCol="0" anchor="t">
            <a:spAutoFit/>
          </a:bodyPr>
          <a:lstStyle/>
          <a:p>
            <a:r>
              <a:rPr lang="zh-CN" altLang="en-US" sz="2800" b="1">
                <a:solidFill>
                  <a:schemeClr val="accent1">
                    <a:lumMod val="50000"/>
                  </a:schemeClr>
                </a:solidFill>
                <a:latin typeface="微软雅黑" panose="020B0503020204020204" pitchFamily="34" charset="-122"/>
                <a:ea typeface="微软雅黑" panose="020B0503020204020204" pitchFamily="34" charset="-122"/>
                <a:sym typeface="+mn-ea"/>
              </a:rPr>
              <a:t>国际贸易与人类生活</a:t>
            </a:r>
            <a:endParaRPr lang="zh-CN" altLang="en-US" sz="2800">
              <a:solidFill>
                <a:schemeClr val="accent1">
                  <a:lumMod val="50000"/>
                </a:schemeClr>
              </a:solidFill>
            </a:endParaRPr>
          </a:p>
        </p:txBody>
      </p:sp>
      <p:sp>
        <p:nvSpPr>
          <p:cNvPr id="10" name="文本框 9"/>
          <p:cNvSpPr txBox="1"/>
          <p:nvPr userDrawn="1">
            <p:custDataLst>
              <p:tags r:id="rId3"/>
            </p:custDataLst>
          </p:nvPr>
        </p:nvSpPr>
        <p:spPr>
          <a:xfrm>
            <a:off x="101814" y="42997"/>
            <a:ext cx="595035" cy="584775"/>
          </a:xfrm>
          <a:prstGeom prst="rect">
            <a:avLst/>
          </a:prstGeom>
          <a:noFill/>
        </p:spPr>
        <p:txBody>
          <a:bodyPr wrap="none" rtlCol="0">
            <a:spAutoFit/>
          </a:bodyPr>
          <a:lstStyle/>
          <a:p>
            <a:r>
              <a:rPr lang="zh-CN" altLang="en-US" sz="3200" b="1">
                <a:solidFill>
                  <a:schemeClr val="bg1"/>
                </a:solidFill>
              </a:rPr>
              <a:t>贰</a:t>
            </a:r>
            <a:endParaRPr lang="zh-CN" altLang="en-US" sz="3200" b="1">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思维导图">
    <p:spTree>
      <p:nvGrpSpPr>
        <p:cNvPr id="1" name=""/>
        <p:cNvGrpSpPr/>
        <p:nvPr/>
      </p:nvGrpSpPr>
      <p:grpSpPr>
        <a:xfrm>
          <a:off x="0" y="0"/>
          <a:ext cx="0" cy="0"/>
          <a:chOff x="0" y="0"/>
          <a:chExt cx="0" cy="0"/>
        </a:xfrm>
      </p:grpSpPr>
      <p:sp>
        <p:nvSpPr>
          <p:cNvPr id="3" name="文本框 2"/>
          <p:cNvSpPr txBox="1"/>
          <p:nvPr userDrawn="1">
            <p:custDataLst>
              <p:tags r:id="rId2"/>
            </p:custDataLst>
          </p:nvPr>
        </p:nvSpPr>
        <p:spPr>
          <a:xfrm>
            <a:off x="1069496" y="81295"/>
            <a:ext cx="1620957" cy="523220"/>
          </a:xfrm>
          <a:prstGeom prst="rect">
            <a:avLst/>
          </a:prstGeom>
          <a:noFill/>
        </p:spPr>
        <p:txBody>
          <a:bodyPr wrap="none" rtlCol="0">
            <a:spAutoFit/>
          </a:bodyPr>
          <a:lstStyle/>
          <a:p>
            <a:r>
              <a:rPr lang="zh-CN" altLang="en-US" sz="2800" b="1">
                <a:solidFill>
                  <a:schemeClr val="accent1">
                    <a:lumMod val="50000"/>
                  </a:schemeClr>
                </a:solidFill>
              </a:rPr>
              <a:t>思维导图</a:t>
            </a:r>
            <a:endParaRPr lang="zh-CN" altLang="en-US" sz="2800" b="1">
              <a:solidFill>
                <a:schemeClr val="accent1">
                  <a:lumMod val="50000"/>
                </a:schemeClr>
              </a:solidFill>
            </a:endParaRPr>
          </a:p>
        </p:txBody>
      </p:sp>
      <p:pic>
        <p:nvPicPr>
          <p:cNvPr id="4" name="图形 3" descr="铃"/>
          <p:cNvPicPr>
            <a:picLocks noChangeAspect="1"/>
          </p:cNvPicPr>
          <p:nvPr userDrawn="1">
            <p:custDataLst>
              <p:tags r:id="rId3"/>
            </p:custData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6165" y="65348"/>
            <a:ext cx="523220" cy="52322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tags" Target="../tags/tag68.xml"/><Relationship Id="rId2" Type="http://schemas.openxmlformats.org/officeDocument/2006/relationships/slideLayout" Target="../slideLayouts/slideLayout2.xml"/><Relationship Id="rId19" Type="http://schemas.openxmlformats.org/officeDocument/2006/relationships/tags" Target="../tags/tag67.xml"/><Relationship Id="rId18" Type="http://schemas.openxmlformats.org/officeDocument/2006/relationships/tags" Target="../tags/tag66.xml"/><Relationship Id="rId17" Type="http://schemas.openxmlformats.org/officeDocument/2006/relationships/tags" Target="../tags/tag65.xml"/><Relationship Id="rId16" Type="http://schemas.openxmlformats.org/officeDocument/2006/relationships/tags" Target="../tags/tag64.xml"/><Relationship Id="rId15" Type="http://schemas.openxmlformats.org/officeDocument/2006/relationships/tags" Target="../tags/tag63.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6"/>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7"/>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20"/>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4.jpeg"/><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image" Target="../media/image3.jpeg"/><Relationship Id="rId3" Type="http://schemas.openxmlformats.org/officeDocument/2006/relationships/tags" Target="../tags/tag71.xml"/><Relationship Id="rId2" Type="http://schemas.openxmlformats.org/officeDocument/2006/relationships/tags" Target="../tags/tag70.xml"/><Relationship Id="rId10" Type="http://schemas.openxmlformats.org/officeDocument/2006/relationships/slideLayout" Target="../slideLayouts/slideLayout7.xml"/><Relationship Id="rId1" Type="http://schemas.openxmlformats.org/officeDocument/2006/relationships/tags" Target="../tags/tag69.xml"/></Relationships>
</file>

<file path=ppt/slides/_rels/slide10.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image" Target="../media/image16.png"/><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2" Type="http://schemas.openxmlformats.org/officeDocument/2006/relationships/slideLayout" Target="../slideLayouts/slideLayout7.xml"/><Relationship Id="rId11" Type="http://schemas.openxmlformats.org/officeDocument/2006/relationships/image" Target="../media/image19.png"/><Relationship Id="rId10" Type="http://schemas.openxmlformats.org/officeDocument/2006/relationships/tags" Target="../tags/tag129.xml"/><Relationship Id="rId1" Type="http://schemas.openxmlformats.org/officeDocument/2006/relationships/tags" Target="../tags/tag122.xml"/></Relationships>
</file>

<file path=ppt/slides/_rels/slide11.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image" Target="../media/image20.jpeg"/><Relationship Id="rId7" Type="http://schemas.openxmlformats.org/officeDocument/2006/relationships/tags" Target="../tags/tag136.xml"/><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slideLayout" Target="../slideLayouts/slideLayout7.xml"/><Relationship Id="rId10" Type="http://schemas.openxmlformats.org/officeDocument/2006/relationships/image" Target="../media/image21.png"/><Relationship Id="rId1" Type="http://schemas.openxmlformats.org/officeDocument/2006/relationships/tags" Target="../tags/tag130.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2.xml"/><Relationship Id="rId7" Type="http://schemas.openxmlformats.org/officeDocument/2006/relationships/tags" Target="../tags/tag141.xml"/><Relationship Id="rId6" Type="http://schemas.openxmlformats.org/officeDocument/2006/relationships/image" Target="../media/image24.jpeg"/><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tags" Target="../tags/tag138.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6.png"/><Relationship Id="rId1" Type="http://schemas.openxmlformats.org/officeDocument/2006/relationships/image" Target="../media/image25.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tags" Target="../tags/tag142.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45.xml"/><Relationship Id="rId3" Type="http://schemas.openxmlformats.org/officeDocument/2006/relationships/image" Target="../media/image31.jpeg"/><Relationship Id="rId2" Type="http://schemas.openxmlformats.org/officeDocument/2006/relationships/tags" Target="../tags/tag144.xml"/><Relationship Id="rId1" Type="http://schemas.openxmlformats.org/officeDocument/2006/relationships/tags" Target="../tags/tag143.xml"/></Relationships>
</file>

<file path=ppt/slides/_rels/slide16.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1" Type="http://schemas.openxmlformats.org/officeDocument/2006/relationships/slideLayout" Target="../slideLayouts/slideLayout7.xml"/><Relationship Id="rId20" Type="http://schemas.openxmlformats.org/officeDocument/2006/relationships/tags" Target="../tags/tag165.xml"/><Relationship Id="rId2" Type="http://schemas.openxmlformats.org/officeDocument/2006/relationships/tags" Target="../tags/tag147.xml"/><Relationship Id="rId19" Type="http://schemas.openxmlformats.org/officeDocument/2006/relationships/tags" Target="../tags/tag164.xml"/><Relationship Id="rId18" Type="http://schemas.openxmlformats.org/officeDocument/2006/relationships/tags" Target="../tags/tag163.xml"/><Relationship Id="rId17" Type="http://schemas.openxmlformats.org/officeDocument/2006/relationships/tags" Target="../tags/tag162.xml"/><Relationship Id="rId16" Type="http://schemas.openxmlformats.org/officeDocument/2006/relationships/tags" Target="../tags/tag161.xml"/><Relationship Id="rId15" Type="http://schemas.openxmlformats.org/officeDocument/2006/relationships/tags" Target="../tags/tag160.xml"/><Relationship Id="rId14" Type="http://schemas.openxmlformats.org/officeDocument/2006/relationships/tags" Target="../tags/tag159.xml"/><Relationship Id="rId13" Type="http://schemas.openxmlformats.org/officeDocument/2006/relationships/tags" Target="../tags/tag158.xml"/><Relationship Id="rId12" Type="http://schemas.openxmlformats.org/officeDocument/2006/relationships/tags" Target="../tags/tag157.xml"/><Relationship Id="rId11" Type="http://schemas.openxmlformats.org/officeDocument/2006/relationships/tags" Target="../tags/tag156.xml"/><Relationship Id="rId10" Type="http://schemas.openxmlformats.org/officeDocument/2006/relationships/tags" Target="../tags/tag155.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tags" Target="../tags/tag79.xml"/><Relationship Id="rId4" Type="http://schemas.openxmlformats.org/officeDocument/2006/relationships/tags" Target="../tags/tag78.xml"/><Relationship Id="rId3" Type="http://schemas.openxmlformats.org/officeDocument/2006/relationships/image" Target="../media/image5.jpeg"/><Relationship Id="rId2" Type="http://schemas.openxmlformats.org/officeDocument/2006/relationships/tags" Target="../tags/tag77.xml"/><Relationship Id="rId1" Type="http://schemas.openxmlformats.org/officeDocument/2006/relationships/tags" Target="../tags/tag76.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9" Type="http://schemas.openxmlformats.org/officeDocument/2006/relationships/tags" Target="../tags/tag93.xml"/><Relationship Id="rId8" Type="http://schemas.openxmlformats.org/officeDocument/2006/relationships/tags" Target="../tags/tag92.xml"/><Relationship Id="rId7" Type="http://schemas.openxmlformats.org/officeDocument/2006/relationships/image" Target="../media/image8.jpeg"/><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1" Type="http://schemas.openxmlformats.org/officeDocument/2006/relationships/notesSlide" Target="../notesSlides/notesSlide3.xml"/><Relationship Id="rId10" Type="http://schemas.openxmlformats.org/officeDocument/2006/relationships/slideLayout" Target="../slideLayouts/slideLayout7.xml"/><Relationship Id="rId1" Type="http://schemas.openxmlformats.org/officeDocument/2006/relationships/tags" Target="../tags/tag86.xml"/></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image" Target="../media/image9.jpeg"/><Relationship Id="rId2" Type="http://schemas.openxmlformats.org/officeDocument/2006/relationships/tags" Target="../tags/tag98.xml"/><Relationship Id="rId1" Type="http://schemas.openxmlformats.org/officeDocument/2006/relationships/tags" Target="../tags/tag97.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7.xml"/><Relationship Id="rId7" Type="http://schemas.openxmlformats.org/officeDocument/2006/relationships/tags" Target="../tags/tag108.xml"/><Relationship Id="rId6" Type="http://schemas.openxmlformats.org/officeDocument/2006/relationships/image" Target="../media/image11.jpeg"/><Relationship Id="rId5" Type="http://schemas.openxmlformats.org/officeDocument/2006/relationships/tags" Target="../tags/tag107.xml"/><Relationship Id="rId4" Type="http://schemas.openxmlformats.org/officeDocument/2006/relationships/image" Target="../media/image10.png"/><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11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9.xml.rels><?xml version="1.0" encoding="UTF-8" standalone="yes"?>
<Relationships xmlns="http://schemas.openxmlformats.org/package/2006/relationships"><Relationship Id="rId9" Type="http://schemas.openxmlformats.org/officeDocument/2006/relationships/image" Target="../media/image17.jpeg"/><Relationship Id="rId8" Type="http://schemas.openxmlformats.org/officeDocument/2006/relationships/tags" Target="../tags/tag120.xml"/><Relationship Id="rId7" Type="http://schemas.openxmlformats.org/officeDocument/2006/relationships/image" Target="../media/image16.png"/><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1" Type="http://schemas.openxmlformats.org/officeDocument/2006/relationships/slideLayout" Target="../slideLayouts/slideLayout7.xml"/><Relationship Id="rId10" Type="http://schemas.openxmlformats.org/officeDocument/2006/relationships/tags" Target="../tags/tag121.xml"/><Relationship Id="rId1" Type="http://schemas.openxmlformats.org/officeDocument/2006/relationships/tags" Target="../tags/tag1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1788160" y="1064260"/>
            <a:ext cx="8331200" cy="790575"/>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zh-CN" altLang="en-US" sz="3600" b="1">
                <a:uFillTx/>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3600" b="1">
                <a:uFillTx/>
                <a:latin typeface="黑体" panose="02010609060101010101" pitchFamily="49" charset="-122"/>
                <a:ea typeface="黑体" panose="02010609060101010101" pitchFamily="49" charset="-122"/>
                <a:cs typeface="黑体" panose="02010609060101010101" pitchFamily="49" charset="-122"/>
                <a:sym typeface="+mn-ea"/>
              </a:rPr>
              <a:t>9</a:t>
            </a:r>
            <a:r>
              <a:rPr lang="zh-CN" altLang="en-US" sz="3600" b="1">
                <a:uFillTx/>
                <a:latin typeface="黑体" panose="02010609060101010101" pitchFamily="49" charset="-122"/>
                <a:ea typeface="黑体" panose="02010609060101010101" pitchFamily="49" charset="-122"/>
                <a:cs typeface="黑体" panose="02010609060101010101" pitchFamily="49" charset="-122"/>
                <a:sym typeface="+mn-ea"/>
              </a:rPr>
              <a:t>课 </a:t>
            </a:r>
            <a:r>
              <a:rPr lang="en-US" altLang="zh-CN" sz="3600" b="1">
                <a:uFillTx/>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3600" b="1">
                <a:latin typeface="黑体" panose="02010609060101010101" pitchFamily="49" charset="-122"/>
                <a:ea typeface="黑体" panose="02010609060101010101" pitchFamily="49" charset="-122"/>
                <a:cs typeface="黑体" panose="02010609060101010101" pitchFamily="49" charset="-122"/>
                <a:sym typeface="+mn-ea"/>
              </a:rPr>
              <a:t>20</a:t>
            </a:r>
            <a:r>
              <a:rPr lang="zh-CN" altLang="en-US" sz="3600" b="1">
                <a:latin typeface="黑体" panose="02010609060101010101" pitchFamily="49" charset="-122"/>
                <a:ea typeface="黑体" panose="02010609060101010101" pitchFamily="49" charset="-122"/>
                <a:cs typeface="黑体" panose="02010609060101010101" pitchFamily="49" charset="-122"/>
                <a:sym typeface="+mn-ea"/>
              </a:rPr>
              <a:t>世纪以来人类的经济与生活</a:t>
            </a:r>
            <a:endParaRPr lang="zh-CN" altLang="en-US" sz="3600" b="1">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8" name="组合 7"/>
          <p:cNvGrpSpPr/>
          <p:nvPr>
            <p:custDataLst>
              <p:tags r:id="rId2"/>
            </p:custDataLst>
          </p:nvPr>
        </p:nvGrpSpPr>
        <p:grpSpPr>
          <a:xfrm>
            <a:off x="1101725" y="2311400"/>
            <a:ext cx="4565015" cy="3617981"/>
            <a:chOff x="0" y="-362893"/>
            <a:chExt cx="4660710" cy="3859847"/>
          </a:xfrm>
        </p:grpSpPr>
        <p:pic>
          <p:nvPicPr>
            <p:cNvPr id="4098" name="Picture 2"/>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bwMode="auto">
            <a:xfrm>
              <a:off x="0" y="-362893"/>
              <a:ext cx="4660710" cy="326112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2" name="文本框 1"/>
            <p:cNvSpPr txBox="1"/>
            <p:nvPr>
              <p:custDataLst>
                <p:tags r:id="rId5"/>
              </p:custDataLst>
            </p:nvPr>
          </p:nvSpPr>
          <p:spPr>
            <a:xfrm>
              <a:off x="534622" y="3005802"/>
              <a:ext cx="3444936" cy="491152"/>
            </a:xfrm>
            <a:prstGeom prst="rect">
              <a:avLst/>
            </a:prstGeom>
            <a:solidFill>
              <a:schemeClr val="bg1"/>
            </a:solidFill>
            <a:ln>
              <a:noFill/>
            </a:ln>
          </p:spPr>
          <p:txBody>
            <a:bodyPr wrap="square" rtlCol="0">
              <a:spAutoFit/>
            </a:bodyPr>
            <a:p>
              <a:pPr algn="ctr"/>
              <a:r>
                <a:rPr lang="zh-CN" altLang="en-US" sz="2400" b="1">
                  <a:solidFill>
                    <a:schemeClr val="tx1"/>
                  </a:solidFill>
                  <a:latin typeface="楷体" panose="02010609060101010101" charset="-122"/>
                  <a:ea typeface="楷体" panose="02010609060101010101" charset="-122"/>
                </a:rPr>
                <a:t>中国政府采购网主页</a:t>
              </a:r>
              <a:endParaRPr lang="zh-CN" altLang="en-US" sz="2400" b="1">
                <a:solidFill>
                  <a:schemeClr val="tx1"/>
                </a:solidFill>
                <a:latin typeface="楷体" panose="02010609060101010101" charset="-122"/>
                <a:ea typeface="楷体" panose="02010609060101010101" charset="-122"/>
              </a:endParaRPr>
            </a:p>
          </p:txBody>
        </p:sp>
      </p:grpSp>
      <p:grpSp>
        <p:nvGrpSpPr>
          <p:cNvPr id="9" name="组合 8"/>
          <p:cNvGrpSpPr/>
          <p:nvPr>
            <p:custDataLst>
              <p:tags r:id="rId6"/>
            </p:custDataLst>
          </p:nvPr>
        </p:nvGrpSpPr>
        <p:grpSpPr>
          <a:xfrm>
            <a:off x="6981190" y="2330450"/>
            <a:ext cx="4605020" cy="3553989"/>
            <a:chOff x="114302" y="3865476"/>
            <a:chExt cx="4482214" cy="3439790"/>
          </a:xfrm>
        </p:grpSpPr>
        <p:pic>
          <p:nvPicPr>
            <p:cNvPr id="4100" name="Picture 4"/>
            <p:cNvPicPr>
              <a:picLocks noChangeAspect="1" noChangeArrowheads="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bwMode="auto">
            <a:xfrm>
              <a:off x="114302" y="3865476"/>
              <a:ext cx="4482214" cy="2957435"/>
            </a:xfrm>
            <a:prstGeom prst="rect">
              <a:avLst/>
            </a:prstGeom>
            <a:noFill/>
            <a:ln w="12700" cmpd="sng">
              <a:solidFill>
                <a:schemeClr val="accent1"/>
              </a:solidFill>
              <a:prstDash val="solid"/>
            </a:ln>
            <a:extLst>
              <a:ext uri="{909E8E84-426E-40DD-AFC4-6F175D3DCCD1}">
                <a14:hiddenFill xmlns:a14="http://schemas.microsoft.com/office/drawing/2010/main">
                  <a:solidFill>
                    <a:srgbClr val="FFFFFF"/>
                  </a:solidFill>
                </a14:hiddenFill>
              </a:ext>
            </a:extLst>
          </p:spPr>
        </p:pic>
        <p:sp>
          <p:nvSpPr>
            <p:cNvPr id="7" name="文本框 6"/>
            <p:cNvSpPr txBox="1"/>
            <p:nvPr>
              <p:custDataLst>
                <p:tags r:id="rId9"/>
              </p:custDataLst>
            </p:nvPr>
          </p:nvSpPr>
          <p:spPr>
            <a:xfrm>
              <a:off x="1381663" y="6859684"/>
              <a:ext cx="2061797" cy="445582"/>
            </a:xfrm>
            <a:prstGeom prst="rect">
              <a:avLst/>
            </a:prstGeom>
            <a:solidFill>
              <a:schemeClr val="bg1"/>
            </a:solidFill>
            <a:ln w="12700" cmpd="sng">
              <a:noFill/>
              <a:prstDash val="solid"/>
            </a:ln>
          </p:spPr>
          <p:txBody>
            <a:bodyPr wrap="square" rtlCol="0">
              <a:spAutoFit/>
            </a:bodyPr>
            <a:p>
              <a:pPr algn="ctr"/>
              <a:r>
                <a:rPr lang="zh-CN" altLang="en-US" sz="2400" b="1">
                  <a:solidFill>
                    <a:schemeClr val="tx1"/>
                  </a:solidFill>
                  <a:latin typeface="楷体" panose="02010609060101010101" charset="-122"/>
                  <a:ea typeface="楷体" panose="02010609060101010101" charset="-122"/>
                </a:rPr>
                <a:t>电子商务</a:t>
              </a:r>
              <a:endParaRPr lang="zh-CN" altLang="en-US" sz="2400" b="1">
                <a:solidFill>
                  <a:schemeClr val="tx1"/>
                </a:solidFill>
                <a:latin typeface="楷体" panose="02010609060101010101" charset="-122"/>
                <a:ea typeface="楷体" panose="02010609060101010101" charset="-122"/>
              </a:endParaRPr>
            </a:p>
          </p:txBody>
        </p: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4"/>
          <p:cNvSpPr txBox="1"/>
          <p:nvPr>
            <p:custDataLst>
              <p:tags r:id="rId1"/>
            </p:custDataLst>
          </p:nvPr>
        </p:nvSpPr>
        <p:spPr>
          <a:xfrm>
            <a:off x="1096010" y="873443"/>
            <a:ext cx="1923415" cy="553720"/>
          </a:xfrm>
          <a:prstGeom prst="rect">
            <a:avLst/>
          </a:prstGeom>
          <a:solidFill>
            <a:schemeClr val="bg1"/>
          </a:solidFill>
          <a:ln w="12700" cmpd="sng">
            <a:noFill/>
            <a:prstDash val="sysDot"/>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2400" b="1" i="0" u="none" strike="noStrike" cap="none" spc="0" normalizeH="0" baseline="0">
                <a:solidFill>
                  <a:srgbClr val="1D41D5"/>
                </a:solidFill>
                <a:latin typeface="黑体" panose="02010609060101010101" pitchFamily="49" charset="-122"/>
                <a:ea typeface="黑体" panose="02010609060101010101" pitchFamily="49" charset="-122"/>
                <a:sym typeface="+mn-lt"/>
              </a:rPr>
              <a:t>贸易保护主义</a:t>
            </a:r>
            <a:endParaRPr kumimoji="0" lang="zh-CN" altLang="en-US" sz="2400" b="1" i="0" u="none" strike="noStrike" kern="0" cap="none" spc="0" normalizeH="0" baseline="0" noProof="0">
              <a:ln>
                <a:noFill/>
              </a:ln>
              <a:solidFill>
                <a:srgbClr val="1D41D5"/>
              </a:solidFill>
              <a:effectLst/>
              <a:uLnTx/>
              <a:uFillTx/>
              <a:latin typeface="黑体" panose="02010609060101010101" pitchFamily="49" charset="-122"/>
              <a:ea typeface="黑体" panose="02010609060101010101" pitchFamily="49" charset="-122"/>
              <a:cs typeface="+mn-ea"/>
              <a:sym typeface="+mn-lt"/>
            </a:endParaRPr>
          </a:p>
        </p:txBody>
      </p:sp>
      <p:sp>
        <p:nvSpPr>
          <p:cNvPr id="4" name="TextBox 105"/>
          <p:cNvSpPr txBox="1"/>
          <p:nvPr>
            <p:custDataLst>
              <p:tags r:id="rId2"/>
            </p:custDataLst>
          </p:nvPr>
        </p:nvSpPr>
        <p:spPr>
          <a:xfrm>
            <a:off x="4129405" y="1962785"/>
            <a:ext cx="3880485" cy="1107440"/>
          </a:xfrm>
          <a:prstGeom prst="rect">
            <a:avLst/>
          </a:prstGeom>
          <a:solidFill>
            <a:schemeClr val="bg1"/>
          </a:solidFill>
          <a:ln w="12700" cmpd="sng">
            <a:solidFill>
              <a:schemeClr val="tx1"/>
            </a:solidFill>
            <a:prstDash val="sysDot"/>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marL="0" marR="0" lvl="0" algn="l" defTabSz="914400" eaLnBrk="1" fontAlgn="auto" latinLnBrk="0" hangingPunct="1">
              <a:lnSpc>
                <a:spcPct val="100000"/>
              </a:lnSpc>
              <a:buClrTx/>
              <a:buSzTx/>
              <a:buFontTx/>
              <a:buNone/>
            </a:pPr>
            <a:r>
              <a:rPr lang="zh-CN" altLang="en-US" sz="2400" b="1">
                <a:solidFill>
                  <a:srgbClr val="FF0000"/>
                </a:solidFill>
                <a:latin typeface="黑体" panose="02010609060101010101" pitchFamily="49" charset="-122"/>
                <a:ea typeface="黑体" panose="02010609060101010101" pitchFamily="49" charset="-122"/>
                <a:sym typeface="+mn-lt"/>
              </a:rPr>
              <a:t>宗旨：</a:t>
            </a:r>
            <a:r>
              <a:rPr lang="zh-CN" altLang="en-US" sz="2400" b="1">
                <a:solidFill>
                  <a:schemeClr val="tx1"/>
                </a:solidFill>
                <a:latin typeface="黑体" panose="02010609060101010101" pitchFamily="49" charset="-122"/>
                <a:ea typeface="黑体" panose="02010609060101010101" pitchFamily="49" charset="-122"/>
                <a:sym typeface="+mn-lt"/>
              </a:rPr>
              <a:t>提高生活水平、保证充分就业、保证实际收入和有效需求的持续增长。</a:t>
            </a:r>
            <a:endParaRPr kumimoji="0" lang="zh-CN" altLang="en-US" sz="2400" b="1" i="0" u="none" strike="noStrike" cap="none" spc="0" normalizeH="0" baseline="0">
              <a:solidFill>
                <a:schemeClr val="tx1"/>
              </a:solidFill>
              <a:latin typeface="黑体" panose="02010609060101010101" pitchFamily="49" charset="-122"/>
              <a:ea typeface="黑体" panose="02010609060101010101" pitchFamily="49" charset="-122"/>
              <a:sym typeface="+mn-lt"/>
            </a:endParaRPr>
          </a:p>
        </p:txBody>
      </p:sp>
      <p:sp>
        <p:nvSpPr>
          <p:cNvPr id="18" name="文本框 17"/>
          <p:cNvSpPr txBox="1"/>
          <p:nvPr>
            <p:custDataLst>
              <p:tags r:id="rId3"/>
            </p:custDataLst>
          </p:nvPr>
        </p:nvSpPr>
        <p:spPr>
          <a:xfrm>
            <a:off x="866775" y="2111375"/>
            <a:ext cx="2152650" cy="829945"/>
          </a:xfrm>
          <a:prstGeom prst="rect">
            <a:avLst/>
          </a:prstGeom>
          <a:noFill/>
          <a:ln w="12700" cmpd="sng">
            <a:solidFill>
              <a:schemeClr val="tx1"/>
            </a:solidFill>
            <a:prstDash val="sysDot"/>
          </a:ln>
        </p:spPr>
        <p:txBody>
          <a:bodyPr wrap="square" rtlCol="0">
            <a:spAutoFit/>
          </a:bodyPr>
          <a:lstStyle/>
          <a:p>
            <a:pPr algn="ctr" fontAlgn="auto">
              <a:lnSpc>
                <a:spcPct val="100000"/>
              </a:lnSpc>
            </a:pPr>
            <a:r>
              <a:rPr lang="zh-CN" altLang="en-US" sz="2400" b="1">
                <a:latin typeface="黑体" panose="02010609060101010101" pitchFamily="49" charset="-122"/>
                <a:ea typeface="黑体" panose="02010609060101010101" pitchFamily="49" charset="-122"/>
              </a:rPr>
              <a:t>世界经济萧条</a:t>
            </a:r>
            <a:endParaRPr lang="en-US" altLang="zh-CN" sz="2400" b="1">
              <a:latin typeface="黑体" panose="02010609060101010101" pitchFamily="49" charset="-122"/>
              <a:ea typeface="黑体" panose="02010609060101010101" pitchFamily="49" charset="-122"/>
            </a:endParaRPr>
          </a:p>
          <a:p>
            <a:pPr algn="ctr" fontAlgn="auto">
              <a:lnSpc>
                <a:spcPct val="100000"/>
              </a:lnSpc>
            </a:pPr>
            <a:r>
              <a:rPr lang="zh-CN" altLang="en-US" sz="2400" b="1">
                <a:latin typeface="黑体" panose="02010609060101010101" pitchFamily="49" charset="-122"/>
                <a:ea typeface="黑体" panose="02010609060101010101" pitchFamily="49" charset="-122"/>
              </a:rPr>
              <a:t>人民生活困难</a:t>
            </a:r>
            <a:endParaRPr lang="zh-CN" altLang="en-US" sz="2400" b="1">
              <a:latin typeface="黑体" panose="02010609060101010101" pitchFamily="49" charset="-122"/>
              <a:ea typeface="黑体" panose="02010609060101010101" pitchFamily="49" charset="-122"/>
            </a:endParaRPr>
          </a:p>
        </p:txBody>
      </p:sp>
      <p:cxnSp>
        <p:nvCxnSpPr>
          <p:cNvPr id="17" name="直接箭头连接符 16"/>
          <p:cNvCxnSpPr/>
          <p:nvPr/>
        </p:nvCxnSpPr>
        <p:spPr>
          <a:xfrm flipV="1">
            <a:off x="690245" y="1503680"/>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2" name="标题 3"/>
          <p:cNvSpPr/>
          <p:nvPr>
            <p:custDataLst>
              <p:tags r:id="rId4"/>
            </p:custDataLst>
          </p:nvPr>
        </p:nvSpPr>
        <p:spPr>
          <a:xfrm>
            <a:off x="448310" y="306705"/>
            <a:ext cx="4123055" cy="563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二</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国际贸易与人类生活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3" name="TextBox 102"/>
          <p:cNvSpPr txBox="1"/>
          <p:nvPr>
            <p:custDataLst>
              <p:tags r:id="rId5"/>
            </p:custDataLst>
          </p:nvPr>
        </p:nvSpPr>
        <p:spPr>
          <a:xfrm>
            <a:off x="125095" y="1608455"/>
            <a:ext cx="3809365" cy="459105"/>
          </a:xfrm>
          <a:prstGeom prst="rect">
            <a:avLst/>
          </a:prstGeom>
          <a:noFill/>
        </p:spPr>
        <p:txBody>
          <a:bodyPr wrap="square" lIns="91417" tIns="45708" rIns="91417" bIns="45708" rtlCol="0">
            <a:spAutoFit/>
          </a:bodyPr>
          <a:p>
            <a:pPr marL="0" marR="0" lvl="0" indent="0" algn="ctr" defTabSz="914400" eaLnBrk="1" fontAlgn="auto" latinLnBrk="0" hangingPunct="1">
              <a:lnSpc>
                <a:spcPct val="100000"/>
              </a:lnSpc>
              <a:spcBef>
                <a:spcPct val="0"/>
              </a:spcBef>
              <a:spcAft>
                <a:spcPct val="0"/>
              </a:spcAft>
              <a:buClrTx/>
              <a:buSzTx/>
              <a:buFontTx/>
              <a:buNone/>
              <a:defRPr/>
            </a:pP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19</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世纪</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70</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年代</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 —— </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二战</a:t>
            </a:r>
            <a:endParaRPr kumimoji="0" lang="zh-CN" altLang="en-US" sz="2400" b="1" i="0" u="none" strike="noStrike" kern="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27" name="图片 26"/>
          <p:cNvPicPr>
            <a:picLocks noChangeAspect="1"/>
          </p:cNvPicPr>
          <p:nvPr/>
        </p:nvPicPr>
        <p:blipFill>
          <a:blip r:embed="rId6"/>
          <a:srcRect l="20483" r="18562"/>
          <a:stretch>
            <a:fillRect/>
          </a:stretch>
        </p:blipFill>
        <p:spPr>
          <a:xfrm>
            <a:off x="6676390" y="51435"/>
            <a:ext cx="1332865" cy="1363345"/>
          </a:xfrm>
          <a:prstGeom prst="rect">
            <a:avLst/>
          </a:prstGeom>
        </p:spPr>
      </p:pic>
      <p:grpSp>
        <p:nvGrpSpPr>
          <p:cNvPr id="35" name="组合 34"/>
          <p:cNvGrpSpPr/>
          <p:nvPr/>
        </p:nvGrpSpPr>
        <p:grpSpPr>
          <a:xfrm>
            <a:off x="4256227" y="870585"/>
            <a:ext cx="2419939" cy="1141730"/>
            <a:chOff x="6672" y="6979"/>
            <a:chExt cx="3791" cy="1798"/>
          </a:xfrm>
        </p:grpSpPr>
        <p:sp>
          <p:nvSpPr>
            <p:cNvPr id="24" name="TextBox 107"/>
            <p:cNvSpPr txBox="1"/>
            <p:nvPr>
              <p:custDataLst>
                <p:tags r:id="rId7"/>
              </p:custDataLst>
            </p:nvPr>
          </p:nvSpPr>
          <p:spPr>
            <a:xfrm>
              <a:off x="6672" y="6979"/>
              <a:ext cx="3791" cy="723"/>
            </a:xfrm>
            <a:prstGeom prst="rect">
              <a:avLst/>
            </a:prstGeom>
            <a:solidFill>
              <a:schemeClr val="accent2">
                <a:lumMod val="20000"/>
                <a:lumOff val="80000"/>
              </a:schemeClr>
            </a:solidFill>
            <a:ln w="12700" cmpd="sng">
              <a:solidFill>
                <a:srgbClr val="FF0000"/>
              </a:solidFill>
              <a:prstDash val="solid"/>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关贸总协定成立</a:t>
              </a:r>
              <a:endPar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9" name="椭圆 28"/>
            <p:cNvSpPr/>
            <p:nvPr/>
          </p:nvSpPr>
          <p:spPr>
            <a:xfrm>
              <a:off x="8072" y="784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7705" y="8052"/>
              <a:ext cx="1291" cy="725"/>
            </a:xfrm>
            <a:prstGeom prst="rect">
              <a:avLst/>
            </a:prstGeom>
            <a:noFill/>
          </p:spPr>
          <p:txBody>
            <a:bodyPr wrap="square" rtlCol="0">
              <a:spAutoFit/>
            </a:bodyPr>
            <a:p>
              <a:r>
                <a:rPr lang="en-US" altLang="zh-CN" sz="2400" b="1">
                  <a:latin typeface="黑体" panose="02010609060101010101" pitchFamily="49" charset="-122"/>
                  <a:ea typeface="黑体" panose="02010609060101010101" pitchFamily="49" charset="-122"/>
                </a:rPr>
                <a:t>1947</a:t>
              </a:r>
              <a:endParaRPr lang="en-US" altLang="zh-CN" sz="2400" b="1">
                <a:latin typeface="黑体" panose="02010609060101010101" pitchFamily="49" charset="-122"/>
                <a:ea typeface="黑体" panose="02010609060101010101" pitchFamily="49" charset="-122"/>
              </a:endParaRPr>
            </a:p>
          </p:txBody>
        </p:sp>
      </p:grpSp>
      <p:sp>
        <p:nvSpPr>
          <p:cNvPr id="34" name="椭圆 33"/>
          <p:cNvSpPr/>
          <p:nvPr/>
        </p:nvSpPr>
        <p:spPr>
          <a:xfrm>
            <a:off x="1559560" y="14300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6" name="组合 35"/>
          <p:cNvGrpSpPr/>
          <p:nvPr/>
        </p:nvGrpSpPr>
        <p:grpSpPr>
          <a:xfrm>
            <a:off x="8855075" y="886460"/>
            <a:ext cx="2767965" cy="1151255"/>
            <a:chOff x="12316" y="7070"/>
            <a:chExt cx="4359" cy="1813"/>
          </a:xfrm>
        </p:grpSpPr>
        <p:sp>
          <p:nvSpPr>
            <p:cNvPr id="25" name="TextBox 108"/>
            <p:cNvSpPr txBox="1"/>
            <p:nvPr>
              <p:custDataLst>
                <p:tags r:id="rId8"/>
              </p:custDataLst>
            </p:nvPr>
          </p:nvSpPr>
          <p:spPr>
            <a:xfrm>
              <a:off x="12316" y="7070"/>
              <a:ext cx="4359" cy="723"/>
            </a:xfrm>
            <a:prstGeom prst="rect">
              <a:avLst/>
            </a:prstGeom>
            <a:solidFill>
              <a:schemeClr val="accent2">
                <a:lumMod val="20000"/>
                <a:lumOff val="80000"/>
              </a:schemeClr>
            </a:solidFill>
            <a:ln>
              <a:solidFill>
                <a:srgbClr val="FF0000"/>
              </a:solidFill>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mn-ea"/>
                  <a:sym typeface="+mn-lt"/>
                </a:rPr>
                <a:t>世界贸易组织成立</a:t>
              </a:r>
              <a:endParaRPr lang="zh-CN" altLang="en-US" sz="2400" b="1" kern="0">
                <a:solidFill>
                  <a:schemeClr val="tx1"/>
                </a:solidFill>
                <a:latin typeface="黑体" panose="02010609060101010101" pitchFamily="49" charset="-122"/>
                <a:ea typeface="黑体" panose="02010609060101010101" pitchFamily="49" charset="-122"/>
                <a:cs typeface="+mn-ea"/>
                <a:sym typeface="+mn-lt"/>
              </a:endParaRPr>
            </a:p>
          </p:txBody>
        </p:sp>
        <p:sp>
          <p:nvSpPr>
            <p:cNvPr id="37" name="椭圆 36"/>
            <p:cNvSpPr/>
            <p:nvPr/>
          </p:nvSpPr>
          <p:spPr>
            <a:xfrm>
              <a:off x="14301" y="7872"/>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13927" y="8158"/>
              <a:ext cx="1507" cy="725"/>
            </a:xfrm>
            <a:prstGeom prst="rect">
              <a:avLst/>
            </a:prstGeom>
            <a:noFill/>
          </p:spPr>
          <p:txBody>
            <a:bodyPr wrap="square" rtlCol="0">
              <a:spAutoFit/>
            </a:bodyPr>
            <a:p>
              <a:r>
                <a:rPr lang="en-US" altLang="zh-CN" sz="2400" b="1">
                  <a:latin typeface="黑体" panose="02010609060101010101" pitchFamily="49" charset="-122"/>
                  <a:ea typeface="黑体" panose="02010609060101010101" pitchFamily="49" charset="-122"/>
                </a:rPr>
                <a:t>1995</a:t>
              </a:r>
              <a:endParaRPr lang="en-US" altLang="zh-CN" sz="2400" b="1">
                <a:latin typeface="黑体" panose="02010609060101010101" pitchFamily="49" charset="-122"/>
                <a:ea typeface="黑体" panose="02010609060101010101" pitchFamily="49" charset="-122"/>
              </a:endParaRPr>
            </a:p>
          </p:txBody>
        </p:sp>
      </p:grpSp>
      <p:pic>
        <p:nvPicPr>
          <p:cNvPr id="28" name="图片 27"/>
          <p:cNvPicPr>
            <a:picLocks noChangeAspect="1"/>
          </p:cNvPicPr>
          <p:nvPr/>
        </p:nvPicPr>
        <p:blipFill>
          <a:blip r:embed="rId9"/>
          <a:stretch>
            <a:fillRect/>
          </a:stretch>
        </p:blipFill>
        <p:spPr>
          <a:xfrm>
            <a:off x="10114280" y="50800"/>
            <a:ext cx="1897380" cy="785495"/>
          </a:xfrm>
          <a:prstGeom prst="rect">
            <a:avLst/>
          </a:prstGeom>
        </p:spPr>
      </p:pic>
      <p:sp>
        <p:nvSpPr>
          <p:cNvPr id="20" name="文本框 19"/>
          <p:cNvSpPr txBox="1"/>
          <p:nvPr>
            <p:custDataLst>
              <p:tags r:id="rId10"/>
            </p:custDataLst>
          </p:nvPr>
        </p:nvSpPr>
        <p:spPr>
          <a:xfrm>
            <a:off x="8660130" y="2050415"/>
            <a:ext cx="3294380" cy="829945"/>
          </a:xfrm>
          <a:prstGeom prst="rect">
            <a:avLst/>
          </a:prstGeom>
          <a:noFill/>
          <a:ln w="12700" cmpd="sng">
            <a:solidFill>
              <a:schemeClr val="tx1"/>
            </a:solidFill>
            <a:prstDash val="sysDot"/>
          </a:ln>
        </p:spPr>
        <p:txBody>
          <a:bodyPr wrap="square" rtlCol="0">
            <a:spAutoFit/>
          </a:bodyPr>
          <a:p>
            <a:pPr algn="l">
              <a:lnSpc>
                <a:spcPct val="100000"/>
              </a:lnSpc>
              <a:buClrTx/>
              <a:buSzTx/>
              <a:buFontTx/>
            </a:pPr>
            <a:r>
              <a:rPr lang="zh-CN" altLang="en-US" sz="2400" b="1">
                <a:latin typeface="黑体" panose="02010609060101010101" pitchFamily="49" charset="-122"/>
                <a:ea typeface="黑体" panose="02010609060101010101" pitchFamily="49" charset="-122"/>
              </a:rPr>
              <a:t>力求建立更具活力和永久性的多边贸易体制</a:t>
            </a:r>
            <a:endParaRPr lang="zh-CN" altLang="en-US" sz="2400" b="1">
              <a:latin typeface="黑体" panose="02010609060101010101" pitchFamily="49" charset="-122"/>
              <a:ea typeface="黑体" panose="02010609060101010101" pitchFamily="49" charset="-122"/>
            </a:endParaRPr>
          </a:p>
        </p:txBody>
      </p:sp>
      <p:sp>
        <p:nvSpPr>
          <p:cNvPr id="50180" name="文本框 2"/>
          <p:cNvSpPr txBox="1"/>
          <p:nvPr/>
        </p:nvSpPr>
        <p:spPr>
          <a:xfrm>
            <a:off x="106680" y="3255010"/>
            <a:ext cx="9231630" cy="829945"/>
          </a:xfrm>
          <a:prstGeom prst="rect">
            <a:avLst/>
          </a:prstGeom>
          <a:noFill/>
          <a:ln w="12700" cmpd="sng">
            <a:solidFill>
              <a:schemeClr val="accent1">
                <a:shade val="50000"/>
              </a:schemeClr>
            </a:solidFill>
            <a:prstDash val="solid"/>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stStyle>
          <a:p>
            <a:pPr marL="0" lvl="0" indent="0">
              <a:lnSpc>
                <a:spcPct val="100000"/>
              </a:lnSpc>
              <a:spcBef>
                <a:spcPct val="0"/>
              </a:spcBef>
              <a:buFontTx/>
              <a:buNone/>
            </a:pPr>
            <a:r>
              <a:rPr lang="en-US" altLang="zh-CN" sz="2400" b="1" dirty="0">
                <a:latin typeface="黑体" panose="02010609060101010101" pitchFamily="49" charset="-122"/>
                <a:ea typeface="黑体" panose="02010609060101010101" pitchFamily="49" charset="-122"/>
              </a:rPr>
              <a:t>    </a:t>
            </a:r>
            <a:r>
              <a:rPr lang="zh-CN" altLang="en-US" sz="2400" b="1" dirty="0">
                <a:latin typeface="黑体" panose="02010609060101010101" pitchFamily="49" charset="-122"/>
                <a:ea typeface="黑体" panose="02010609060101010101" pitchFamily="49" charset="-122"/>
              </a:rPr>
              <a:t>世界贸易组织成员间关税的下降和</a:t>
            </a:r>
            <a:r>
              <a:rPr lang="zh-CN" altLang="en-US" sz="2400" b="1" dirty="0">
                <a:solidFill>
                  <a:srgbClr val="FF0000"/>
                </a:solidFill>
                <a:latin typeface="黑体" panose="02010609060101010101" pitchFamily="49" charset="-122"/>
                <a:ea typeface="黑体" panose="02010609060101010101" pitchFamily="49" charset="-122"/>
              </a:rPr>
              <a:t>服务贸易</a:t>
            </a:r>
            <a:r>
              <a:rPr lang="zh-CN" altLang="en-US" sz="2400" b="1" dirty="0">
                <a:latin typeface="黑体" panose="02010609060101010101" pitchFamily="49" charset="-122"/>
                <a:ea typeface="黑体" panose="02010609060101010101" pitchFamily="49" charset="-122"/>
              </a:rPr>
              <a:t>市场的开放，直接降低了相关产品和服务的费用，刺激了有效需求，提高了生活水平。</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690245" y="4048760"/>
            <a:ext cx="5492115" cy="460375"/>
          </a:xfrm>
          <a:prstGeom prst="rect">
            <a:avLst/>
          </a:prstGeom>
          <a:solidFill>
            <a:srgbClr val="FFFF00"/>
          </a:solidFill>
        </p:spPr>
        <p:txBody>
          <a:bodyPr wrap="square" rtlCol="0" anchor="t">
            <a:spAutoFit/>
          </a:bodyPr>
          <a:p>
            <a:r>
              <a:rPr lang="zh-CN" altLang="en-US" sz="2400" b="1" dirty="0">
                <a:solidFill>
                  <a:schemeClr val="tx1"/>
                </a:solidFill>
                <a:latin typeface="黑体" panose="02010609060101010101" pitchFamily="49" charset="-122"/>
                <a:ea typeface="黑体" panose="02010609060101010101" pitchFamily="49" charset="-122"/>
                <a:sym typeface="+mn-ea"/>
              </a:rPr>
              <a:t>服务贸易的增长有哪些表现及作用呢？</a:t>
            </a:r>
            <a:endParaRPr lang="zh-CN" altLang="en-US" sz="2400" b="1" dirty="0">
              <a:solidFill>
                <a:schemeClr val="tx1"/>
              </a:solidFill>
              <a:latin typeface="黑体" panose="02010609060101010101" pitchFamily="49" charset="-122"/>
              <a:ea typeface="黑体" panose="02010609060101010101" pitchFamily="49" charset="-122"/>
              <a:sym typeface="+mn-ea"/>
            </a:endParaRPr>
          </a:p>
        </p:txBody>
      </p:sp>
      <p:sp>
        <p:nvSpPr>
          <p:cNvPr id="6" name="文本框 5"/>
          <p:cNvSpPr txBox="1"/>
          <p:nvPr/>
        </p:nvSpPr>
        <p:spPr>
          <a:xfrm>
            <a:off x="452755" y="5066030"/>
            <a:ext cx="913765" cy="460375"/>
          </a:xfrm>
          <a:prstGeom prst="rect">
            <a:avLst/>
          </a:prstGeom>
          <a:solidFill>
            <a:schemeClr val="accent2">
              <a:lumMod val="20000"/>
              <a:lumOff val="80000"/>
            </a:schemeClr>
          </a:solidFill>
          <a:ln>
            <a:solidFill>
              <a:srgbClr val="FF0000"/>
            </a:solidFill>
          </a:ln>
        </p:spPr>
        <p:txBody>
          <a:bodyPr wrap="square" rtlCol="0" anchor="t">
            <a:spAutoFit/>
          </a:bodyPr>
          <a:p>
            <a:pPr algn="ctr"/>
            <a:r>
              <a:rPr lang="zh-CN" altLang="en-US" sz="2400" b="1" dirty="0">
                <a:solidFill>
                  <a:schemeClr val="tx1"/>
                </a:solidFill>
                <a:latin typeface="黑体" panose="02010609060101010101" pitchFamily="49" charset="-122"/>
                <a:ea typeface="黑体" panose="02010609060101010101" pitchFamily="49" charset="-122"/>
                <a:sym typeface="+mn-ea"/>
              </a:rPr>
              <a:t>表现</a:t>
            </a:r>
            <a:endParaRPr lang="zh-CN" altLang="en-US" sz="2400" b="1" dirty="0">
              <a:solidFill>
                <a:schemeClr val="tx1"/>
              </a:solidFill>
              <a:latin typeface="黑体" panose="02010609060101010101" pitchFamily="49" charset="-122"/>
              <a:ea typeface="黑体" panose="02010609060101010101" pitchFamily="49" charset="-122"/>
              <a:sym typeface="+mn-ea"/>
            </a:endParaRPr>
          </a:p>
        </p:txBody>
      </p:sp>
      <p:sp>
        <p:nvSpPr>
          <p:cNvPr id="5" name="文本框 4"/>
          <p:cNvSpPr txBox="1"/>
          <p:nvPr/>
        </p:nvSpPr>
        <p:spPr>
          <a:xfrm>
            <a:off x="1595120" y="4570730"/>
            <a:ext cx="10370185" cy="1696720"/>
          </a:xfrm>
          <a:prstGeom prst="rect">
            <a:avLst/>
          </a:prstGeom>
          <a:noFill/>
          <a:ln w="12700" cmpd="sng">
            <a:solidFill>
              <a:schemeClr val="tx1"/>
            </a:solidFill>
            <a:prstDash val="sysDot"/>
          </a:ln>
        </p:spPr>
        <p:txBody>
          <a:bodyPr wrap="square">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微软雅黑" panose="020B0503020204020204" pitchFamily="34" charset="-122"/>
                <a:cs typeface="+mn-cs"/>
              </a:defRPr>
            </a:lvl5pPr>
          </a:lstStyle>
          <a:p>
            <a:pPr marL="0" lvl="0" algn="l">
              <a:lnSpc>
                <a:spcPct val="100000"/>
              </a:lnSpc>
              <a:buClrTx/>
              <a:buSzTx/>
              <a:buFontTx/>
              <a:buNone/>
            </a:pPr>
            <a:r>
              <a:rPr lang="zh-CN" altLang="en-US" sz="2400" b="1" dirty="0">
                <a:latin typeface="楷体" panose="02010609060101010101" charset="-122"/>
                <a:ea typeface="楷体" panose="02010609060101010101" charset="-122"/>
                <a:cs typeface="楷体" panose="02010609060101010101" charset="-122"/>
              </a:rPr>
              <a:t>1997年，69个世界贸易组织成员签署了《全球基础电信协定》，电报、电话、移动数据服务等电信市场相互开放，大大降低了人们的通信成本；</a:t>
            </a:r>
            <a:endParaRPr lang="zh-CN" altLang="en-US" sz="2400" b="1" dirty="0">
              <a:latin typeface="楷体" panose="02010609060101010101" charset="-122"/>
              <a:ea typeface="楷体" panose="02010609060101010101" charset="-122"/>
              <a:cs typeface="楷体" panose="02010609060101010101" charset="-122"/>
            </a:endParaRPr>
          </a:p>
          <a:p>
            <a:pPr marL="0" lvl="0" algn="l">
              <a:lnSpc>
                <a:spcPct val="100000"/>
              </a:lnSpc>
              <a:buClrTx/>
              <a:buSzTx/>
              <a:buFontTx/>
              <a:buNone/>
            </a:pPr>
            <a:r>
              <a:rPr lang="zh-CN" altLang="en-US" sz="2400" b="1" dirty="0">
                <a:latin typeface="楷体" panose="02010609060101010101" charset="-122"/>
                <a:ea typeface="楷体" panose="02010609060101010101" charset="-122"/>
                <a:cs typeface="楷体" panose="02010609060101010101" charset="-122"/>
              </a:rPr>
              <a:t>世界贸易组织在扩大货物生产与贸易的基础上，进一步扩大服务贸易，涉及旅游、运输等12大类。</a:t>
            </a:r>
            <a:endParaRPr lang="zh-CN" altLang="en-US" sz="2400" b="1" dirty="0">
              <a:latin typeface="楷体" panose="02010609060101010101" charset="-122"/>
              <a:ea typeface="楷体" panose="02010609060101010101" charset="-122"/>
              <a:cs typeface="楷体" panose="02010609060101010101" charset="-122"/>
            </a:endParaRPr>
          </a:p>
        </p:txBody>
      </p:sp>
      <p:sp>
        <p:nvSpPr>
          <p:cNvPr id="8" name="文本框 7"/>
          <p:cNvSpPr txBox="1"/>
          <p:nvPr/>
        </p:nvSpPr>
        <p:spPr>
          <a:xfrm>
            <a:off x="472440" y="6254750"/>
            <a:ext cx="913130" cy="460375"/>
          </a:xfrm>
          <a:prstGeom prst="rect">
            <a:avLst/>
          </a:prstGeom>
          <a:solidFill>
            <a:schemeClr val="accent2">
              <a:lumMod val="20000"/>
              <a:lumOff val="80000"/>
            </a:schemeClr>
          </a:solidFill>
          <a:ln>
            <a:solidFill>
              <a:srgbClr val="FF0000"/>
            </a:solidFill>
          </a:ln>
        </p:spPr>
        <p:txBody>
          <a:bodyPr wrap="square" rtlCol="0" anchor="t">
            <a:spAutoFit/>
          </a:bodyPr>
          <a:p>
            <a:pPr algn="ctr"/>
            <a:r>
              <a:rPr lang="zh-CN" altLang="en-US" sz="2400" b="1" noProof="0">
                <a:ln>
                  <a:noFill/>
                </a:ln>
                <a:solidFill>
                  <a:schemeClr val="tx1"/>
                </a:solidFill>
                <a:effectLst/>
                <a:uLnTx/>
                <a:uFillTx/>
                <a:latin typeface="黑体" panose="02010609060101010101" pitchFamily="49" charset="-122"/>
                <a:ea typeface="黑体" panose="02010609060101010101" pitchFamily="49" charset="-122"/>
                <a:sym typeface="+mn-ea"/>
              </a:rPr>
              <a:t>作用</a:t>
            </a:r>
            <a:endParaRPr lang="zh-CN" altLang="en-US" sz="2400" b="1" noProof="0">
              <a:ln>
                <a:noFill/>
              </a:ln>
              <a:solidFill>
                <a:schemeClr val="tx1"/>
              </a:solidFill>
              <a:effectLst/>
              <a:uLnTx/>
              <a:uFillTx/>
              <a:latin typeface="黑体" panose="02010609060101010101" pitchFamily="49" charset="-122"/>
              <a:ea typeface="黑体" panose="02010609060101010101" pitchFamily="49" charset="-122"/>
              <a:sym typeface="+mn-ea"/>
            </a:endParaRPr>
          </a:p>
        </p:txBody>
      </p:sp>
      <p:sp>
        <p:nvSpPr>
          <p:cNvPr id="7" name="矩形 6"/>
          <p:cNvSpPr/>
          <p:nvPr/>
        </p:nvSpPr>
        <p:spPr>
          <a:xfrm>
            <a:off x="1485265" y="6230620"/>
            <a:ext cx="10957560" cy="448310"/>
          </a:xfrm>
          <a:prstGeom prst="rect">
            <a:avLst/>
          </a:prstGeom>
          <a:noFill/>
          <a:ln w="12700" cmpd="sng">
            <a:no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nchorCtr="0"/>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400" b="1" i="0" u="none" strike="noStrike" kern="1200" cap="none" spc="0" normalizeH="0" baseline="0" noProof="0">
                <a:ln>
                  <a:noFill/>
                </a:ln>
                <a:solidFill>
                  <a:srgbClr val="1D41D5"/>
                </a:solidFill>
                <a:effectLst/>
                <a:uLnTx/>
                <a:uFillTx/>
                <a:latin typeface="黑体" panose="02010609060101010101" pitchFamily="49" charset="-122"/>
                <a:ea typeface="黑体" panose="02010609060101010101" pitchFamily="49" charset="-122"/>
                <a:cs typeface="+mn-cs"/>
              </a:rPr>
              <a:t>服务贸易对经济的推动作用越来越大，也为人们的工作和生活提供了很大便利。</a:t>
            </a:r>
            <a:endParaRPr kumimoji="0" lang="zh-CN" altLang="en-US" sz="2400" b="1" i="0" u="none" strike="noStrike" kern="1200" cap="none" spc="0" normalizeH="0" baseline="0" noProof="0">
              <a:ln>
                <a:noFill/>
              </a:ln>
              <a:solidFill>
                <a:srgbClr val="1D41D5"/>
              </a:solidFill>
              <a:effectLst/>
              <a:uLnTx/>
              <a:uFillTx/>
              <a:latin typeface="黑体" panose="02010609060101010101" pitchFamily="49" charset="-122"/>
              <a:ea typeface="黑体" panose="02010609060101010101" pitchFamily="49" charset="-122"/>
              <a:cs typeface="+mn-cs"/>
            </a:endParaRPr>
          </a:p>
        </p:txBody>
      </p:sp>
      <p:pic>
        <p:nvPicPr>
          <p:cNvPr id="9" name="图片 8"/>
          <p:cNvPicPr>
            <a:picLocks noChangeAspect="1"/>
          </p:cNvPicPr>
          <p:nvPr/>
        </p:nvPicPr>
        <p:blipFill>
          <a:blip r:embed="rId11"/>
          <a:stretch>
            <a:fillRect/>
          </a:stretch>
        </p:blipFill>
        <p:spPr>
          <a:xfrm>
            <a:off x="9359900" y="2955290"/>
            <a:ext cx="2810510" cy="15398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6"/>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50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18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8" grpId="0" bldLvl="0" animBg="1"/>
      <p:bldP spid="20" grpId="0" bldLvl="0" animBg="1"/>
      <p:bldP spid="50180" grpId="0" bldLvl="0" animBg="1"/>
      <p:bldP spid="2" grpId="0" bldLvl="0" animBg="1"/>
      <p:bldP spid="6" grpId="0" bldLvl="0" animBg="1"/>
      <p:bldP spid="5" grpId="0" bldLvl="0" animBg="1"/>
      <p:bldP spid="8" grpId="0" bldLvl="0" animBg="1"/>
      <p:bldP spid="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7600315" y="4911725"/>
            <a:ext cx="4591685" cy="1630045"/>
          </a:xfrm>
          <a:prstGeom prst="rect">
            <a:avLst/>
          </a:prstGeom>
          <a:ln w="12700" cmpd="sng">
            <a:solidFill>
              <a:schemeClr val="accent1">
                <a:shade val="50000"/>
              </a:schemeClr>
            </a:solidFill>
            <a:prstDash val="sysDot"/>
          </a:ln>
        </p:spPr>
        <p:txBody>
          <a:bodyPr wrap="square">
            <a:spAutoFit/>
          </a:bodyPr>
          <a:p>
            <a:pPr lvl="0" fontAlgn="base">
              <a:spcBef>
                <a:spcPct val="0"/>
              </a:spcBef>
              <a:spcAft>
                <a:spcPct val="0"/>
              </a:spcAft>
              <a:defRPr/>
            </a:pPr>
            <a:r>
              <a:rPr lang="zh-CN" altLang="en-US" sz="2000" b="1" dirty="0" smtClean="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意义：</a:t>
            </a:r>
            <a:r>
              <a:rPr lang="zh-CN" altLang="en-US" sz="2000" b="1" dirty="0" smtClean="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使</a:t>
            </a:r>
            <a:r>
              <a:rPr lang="zh-CN" altLang="en-US" sz="20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中国经济在全球化进程中获得参与制定规则和竞争的有利位置，从而得到更为广阔的发展空间，对经济体制改革和现代化建设产生深刻影响，</a:t>
            </a:r>
            <a:r>
              <a:rPr lang="zh-CN" altLang="en-US" sz="20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标志着中国对外开放进入了一个新的阶段。</a:t>
            </a:r>
            <a:endParaRPr lang="zh-CN" altLang="en-US" sz="20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 name="TextBox 104"/>
          <p:cNvSpPr txBox="1"/>
          <p:nvPr>
            <p:custDataLst>
              <p:tags r:id="rId1"/>
            </p:custDataLst>
          </p:nvPr>
        </p:nvSpPr>
        <p:spPr>
          <a:xfrm>
            <a:off x="1096010" y="873443"/>
            <a:ext cx="1923415" cy="553720"/>
          </a:xfrm>
          <a:prstGeom prst="rect">
            <a:avLst/>
          </a:prstGeom>
          <a:solidFill>
            <a:schemeClr val="bg1"/>
          </a:solidFill>
          <a:ln w="12700" cmpd="sng">
            <a:noFill/>
            <a:prstDash val="sysDot"/>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2400" b="1" i="0" u="none" strike="noStrike" cap="none" spc="0" normalizeH="0" baseline="0">
                <a:solidFill>
                  <a:srgbClr val="1D41D5"/>
                </a:solidFill>
                <a:latin typeface="黑体" panose="02010609060101010101" pitchFamily="49" charset="-122"/>
                <a:ea typeface="黑体" panose="02010609060101010101" pitchFamily="49" charset="-122"/>
                <a:sym typeface="+mn-lt"/>
              </a:rPr>
              <a:t>贸易保护主义</a:t>
            </a:r>
            <a:endParaRPr kumimoji="0" lang="zh-CN" altLang="en-US" sz="2400" b="1" i="0" u="none" strike="noStrike" kern="0" cap="none" spc="0" normalizeH="0" baseline="0" noProof="0">
              <a:ln>
                <a:noFill/>
              </a:ln>
              <a:solidFill>
                <a:srgbClr val="1D41D5"/>
              </a:solidFill>
              <a:effectLst/>
              <a:uLnTx/>
              <a:uFillTx/>
              <a:latin typeface="黑体" panose="02010609060101010101" pitchFamily="49" charset="-122"/>
              <a:ea typeface="黑体" panose="02010609060101010101" pitchFamily="49" charset="-122"/>
              <a:cs typeface="+mn-ea"/>
              <a:sym typeface="+mn-lt"/>
            </a:endParaRPr>
          </a:p>
        </p:txBody>
      </p:sp>
      <p:cxnSp>
        <p:nvCxnSpPr>
          <p:cNvPr id="17" name="直接箭头连接符 16"/>
          <p:cNvCxnSpPr/>
          <p:nvPr/>
        </p:nvCxnSpPr>
        <p:spPr>
          <a:xfrm flipV="1">
            <a:off x="690245" y="1503680"/>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2" name="标题 3"/>
          <p:cNvSpPr/>
          <p:nvPr>
            <p:custDataLst>
              <p:tags r:id="rId2"/>
            </p:custDataLst>
          </p:nvPr>
        </p:nvSpPr>
        <p:spPr>
          <a:xfrm>
            <a:off x="448310" y="306705"/>
            <a:ext cx="4123055" cy="563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二</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国际贸易与人类生活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3" name="TextBox 102"/>
          <p:cNvSpPr txBox="1"/>
          <p:nvPr>
            <p:custDataLst>
              <p:tags r:id="rId3"/>
            </p:custDataLst>
          </p:nvPr>
        </p:nvSpPr>
        <p:spPr>
          <a:xfrm>
            <a:off x="125095" y="1640840"/>
            <a:ext cx="3809365" cy="459105"/>
          </a:xfrm>
          <a:prstGeom prst="rect">
            <a:avLst/>
          </a:prstGeom>
          <a:noFill/>
        </p:spPr>
        <p:txBody>
          <a:bodyPr wrap="square" lIns="91417" tIns="45708" rIns="91417" bIns="45708" rtlCol="0">
            <a:spAutoFit/>
          </a:bodyPr>
          <a:p>
            <a:pPr marL="0" marR="0" lvl="0" indent="0" algn="ctr" defTabSz="914400" eaLnBrk="1" fontAlgn="auto" latinLnBrk="0" hangingPunct="1">
              <a:lnSpc>
                <a:spcPct val="100000"/>
              </a:lnSpc>
              <a:spcBef>
                <a:spcPct val="0"/>
              </a:spcBef>
              <a:spcAft>
                <a:spcPct val="0"/>
              </a:spcAft>
              <a:buClrTx/>
              <a:buSzTx/>
              <a:buFontTx/>
              <a:buNone/>
              <a:defRPr/>
            </a:pP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19</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世纪</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70</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年代</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 —— </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二战</a:t>
            </a:r>
            <a:endParaRPr kumimoji="0" lang="zh-CN" altLang="en-US" sz="2400" b="1" i="0" u="none" strike="noStrike" kern="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grpSp>
        <p:nvGrpSpPr>
          <p:cNvPr id="35" name="组合 34"/>
          <p:cNvGrpSpPr/>
          <p:nvPr/>
        </p:nvGrpSpPr>
        <p:grpSpPr>
          <a:xfrm>
            <a:off x="3662502" y="870585"/>
            <a:ext cx="2419939" cy="1141730"/>
            <a:chOff x="6672" y="6979"/>
            <a:chExt cx="3791" cy="1798"/>
          </a:xfrm>
        </p:grpSpPr>
        <p:sp>
          <p:nvSpPr>
            <p:cNvPr id="24" name="TextBox 107"/>
            <p:cNvSpPr txBox="1"/>
            <p:nvPr>
              <p:custDataLst>
                <p:tags r:id="rId4"/>
              </p:custDataLst>
            </p:nvPr>
          </p:nvSpPr>
          <p:spPr>
            <a:xfrm>
              <a:off x="6672" y="6979"/>
              <a:ext cx="3791" cy="723"/>
            </a:xfrm>
            <a:prstGeom prst="rect">
              <a:avLst/>
            </a:prstGeom>
            <a:solidFill>
              <a:schemeClr val="accent2">
                <a:lumMod val="20000"/>
                <a:lumOff val="80000"/>
              </a:schemeClr>
            </a:solidFill>
            <a:ln w="12700" cmpd="sng">
              <a:solidFill>
                <a:srgbClr val="FF0000"/>
              </a:solidFill>
              <a:prstDash val="solid"/>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关贸总协定成立</a:t>
              </a:r>
              <a:endPar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9" name="椭圆 28"/>
            <p:cNvSpPr/>
            <p:nvPr/>
          </p:nvSpPr>
          <p:spPr>
            <a:xfrm>
              <a:off x="8072" y="784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7705" y="8052"/>
              <a:ext cx="1291" cy="725"/>
            </a:xfrm>
            <a:prstGeom prst="rect">
              <a:avLst/>
            </a:prstGeom>
            <a:noFill/>
          </p:spPr>
          <p:txBody>
            <a:bodyPr wrap="square" rtlCol="0">
              <a:spAutoFit/>
            </a:bodyPr>
            <a:p>
              <a:r>
                <a:rPr lang="en-US" altLang="zh-CN" sz="2400" b="1">
                  <a:latin typeface="黑体" panose="02010609060101010101" pitchFamily="49" charset="-122"/>
                  <a:ea typeface="黑体" panose="02010609060101010101" pitchFamily="49" charset="-122"/>
                </a:rPr>
                <a:t>1947</a:t>
              </a:r>
              <a:endParaRPr lang="en-US" altLang="zh-CN" sz="2400" b="1">
                <a:latin typeface="黑体" panose="02010609060101010101" pitchFamily="49" charset="-122"/>
                <a:ea typeface="黑体" panose="02010609060101010101" pitchFamily="49" charset="-122"/>
              </a:endParaRPr>
            </a:p>
          </p:txBody>
        </p:sp>
      </p:grpSp>
      <p:sp>
        <p:nvSpPr>
          <p:cNvPr id="34" name="椭圆 33"/>
          <p:cNvSpPr/>
          <p:nvPr/>
        </p:nvSpPr>
        <p:spPr>
          <a:xfrm>
            <a:off x="1559560" y="14300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6" name="组合 35"/>
          <p:cNvGrpSpPr/>
          <p:nvPr/>
        </p:nvGrpSpPr>
        <p:grpSpPr>
          <a:xfrm>
            <a:off x="6339840" y="886460"/>
            <a:ext cx="2767965" cy="1194435"/>
            <a:chOff x="12316" y="7002"/>
            <a:chExt cx="4359" cy="1881"/>
          </a:xfrm>
        </p:grpSpPr>
        <p:sp>
          <p:nvSpPr>
            <p:cNvPr id="25" name="TextBox 108"/>
            <p:cNvSpPr txBox="1"/>
            <p:nvPr>
              <p:custDataLst>
                <p:tags r:id="rId5"/>
              </p:custDataLst>
            </p:nvPr>
          </p:nvSpPr>
          <p:spPr>
            <a:xfrm>
              <a:off x="12316" y="7002"/>
              <a:ext cx="4359" cy="723"/>
            </a:xfrm>
            <a:prstGeom prst="rect">
              <a:avLst/>
            </a:prstGeom>
            <a:solidFill>
              <a:schemeClr val="accent2">
                <a:lumMod val="20000"/>
                <a:lumOff val="80000"/>
              </a:schemeClr>
            </a:solidFill>
            <a:ln>
              <a:solidFill>
                <a:srgbClr val="FF0000"/>
              </a:solidFill>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mn-ea"/>
                  <a:sym typeface="+mn-lt"/>
                </a:rPr>
                <a:t>世界贸易组织成立</a:t>
              </a:r>
              <a:endParaRPr lang="zh-CN" altLang="en-US" sz="2400" b="1" kern="0">
                <a:solidFill>
                  <a:schemeClr val="tx1"/>
                </a:solidFill>
                <a:latin typeface="黑体" panose="02010609060101010101" pitchFamily="49" charset="-122"/>
                <a:ea typeface="黑体" panose="02010609060101010101" pitchFamily="49" charset="-122"/>
                <a:cs typeface="+mn-ea"/>
                <a:sym typeface="+mn-lt"/>
              </a:endParaRPr>
            </a:p>
          </p:txBody>
        </p:sp>
        <p:sp>
          <p:nvSpPr>
            <p:cNvPr id="37" name="椭圆 36"/>
            <p:cNvSpPr/>
            <p:nvPr/>
          </p:nvSpPr>
          <p:spPr>
            <a:xfrm>
              <a:off x="14301" y="7872"/>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文本框 30"/>
            <p:cNvSpPr txBox="1"/>
            <p:nvPr/>
          </p:nvSpPr>
          <p:spPr>
            <a:xfrm>
              <a:off x="13927" y="8158"/>
              <a:ext cx="1507" cy="725"/>
            </a:xfrm>
            <a:prstGeom prst="rect">
              <a:avLst/>
            </a:prstGeom>
            <a:noFill/>
          </p:spPr>
          <p:txBody>
            <a:bodyPr wrap="square" rtlCol="0">
              <a:spAutoFit/>
            </a:bodyPr>
            <a:p>
              <a:r>
                <a:rPr lang="en-US" altLang="zh-CN" sz="2400" b="1">
                  <a:latin typeface="黑体" panose="02010609060101010101" pitchFamily="49" charset="-122"/>
                  <a:ea typeface="黑体" panose="02010609060101010101" pitchFamily="49" charset="-122"/>
                </a:rPr>
                <a:t>1995</a:t>
              </a:r>
              <a:endParaRPr lang="en-US" altLang="zh-CN" sz="2400" b="1">
                <a:latin typeface="黑体" panose="02010609060101010101" pitchFamily="49" charset="-122"/>
                <a:ea typeface="黑体" panose="02010609060101010101" pitchFamily="49" charset="-122"/>
              </a:endParaRPr>
            </a:p>
          </p:txBody>
        </p:sp>
      </p:grpSp>
      <p:grpSp>
        <p:nvGrpSpPr>
          <p:cNvPr id="12" name="组合 11"/>
          <p:cNvGrpSpPr/>
          <p:nvPr/>
        </p:nvGrpSpPr>
        <p:grpSpPr>
          <a:xfrm>
            <a:off x="9350375" y="883920"/>
            <a:ext cx="2718435" cy="1185545"/>
            <a:chOff x="14535" y="6993"/>
            <a:chExt cx="4281" cy="1867"/>
          </a:xfrm>
        </p:grpSpPr>
        <p:sp>
          <p:nvSpPr>
            <p:cNvPr id="10" name="TextBox 107"/>
            <p:cNvSpPr txBox="1"/>
            <p:nvPr>
              <p:custDataLst>
                <p:tags r:id="rId6"/>
              </p:custDataLst>
            </p:nvPr>
          </p:nvSpPr>
          <p:spPr>
            <a:xfrm>
              <a:off x="14535" y="6993"/>
              <a:ext cx="4281" cy="723"/>
            </a:xfrm>
            <a:prstGeom prst="rect">
              <a:avLst/>
            </a:prstGeom>
            <a:solidFill>
              <a:schemeClr val="accent2">
                <a:lumMod val="20000"/>
                <a:lumOff val="80000"/>
              </a:schemeClr>
            </a:solidFill>
            <a:ln w="12700" cmpd="sng">
              <a:solidFill>
                <a:srgbClr val="FF0000"/>
              </a:solidFill>
              <a:prstDash val="solid"/>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中国加入</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世贸组织</a:t>
              </a:r>
              <a:endPar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11" name="椭圆 10"/>
            <p:cNvSpPr/>
            <p:nvPr/>
          </p:nvSpPr>
          <p:spPr>
            <a:xfrm>
              <a:off x="16416" y="7825"/>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5959" y="8135"/>
              <a:ext cx="1678" cy="725"/>
            </a:xfrm>
            <a:prstGeom prst="rect">
              <a:avLst/>
            </a:prstGeom>
            <a:noFill/>
          </p:spPr>
          <p:txBody>
            <a:bodyPr wrap="square" rtlCol="0">
              <a:spAutoFit/>
            </a:bodyPr>
            <a:p>
              <a:r>
                <a:rPr lang="en-US" altLang="zh-CN" sz="2400" b="1">
                  <a:latin typeface="黑体" panose="02010609060101010101" pitchFamily="49" charset="-122"/>
                  <a:ea typeface="黑体" panose="02010609060101010101" pitchFamily="49" charset="-122"/>
                </a:rPr>
                <a:t>2001</a:t>
              </a:r>
              <a:endParaRPr lang="en-US" altLang="zh-CN" sz="2400" b="1">
                <a:latin typeface="黑体" panose="02010609060101010101" pitchFamily="49" charset="-122"/>
                <a:ea typeface="黑体" panose="02010609060101010101" pitchFamily="49" charset="-122"/>
              </a:endParaRPr>
            </a:p>
          </p:txBody>
        </p:sp>
      </p:grpSp>
      <p:sp>
        <p:nvSpPr>
          <p:cNvPr id="14" name="文本框 13"/>
          <p:cNvSpPr txBox="1"/>
          <p:nvPr>
            <p:custDataLst>
              <p:tags r:id="rId7"/>
            </p:custDataLst>
          </p:nvPr>
        </p:nvSpPr>
        <p:spPr>
          <a:xfrm>
            <a:off x="273050" y="2405380"/>
            <a:ext cx="2776220" cy="460375"/>
          </a:xfrm>
          <a:prstGeom prst="rect">
            <a:avLst/>
          </a:prstGeom>
          <a:solidFill>
            <a:schemeClr val="accent2">
              <a:lumMod val="20000"/>
              <a:lumOff val="80000"/>
            </a:schemeClr>
          </a:solidFill>
          <a:ln>
            <a:solidFill>
              <a:srgbClr val="FF0000"/>
            </a:solidFill>
          </a:ln>
        </p:spPr>
        <p:txBody>
          <a:bodyPr wrap="square" rtlCol="0">
            <a:spAutoFit/>
          </a:bodyPr>
          <a:p>
            <a:pPr algn="ctr" fontAlgn="auto">
              <a:lnSpc>
                <a:spcPct val="100000"/>
              </a:lnSpc>
              <a:buClrTx/>
              <a:buSzTx/>
              <a:buFontTx/>
              <a:defRPr/>
            </a:pP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贸易形式发生变化</a:t>
            </a:r>
            <a:endPar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2" name="文本1"/>
          <p:cNvSpPr>
            <a:spLocks noChangeArrowheads="1"/>
          </p:cNvSpPr>
          <p:nvPr/>
        </p:nvSpPr>
        <p:spPr bwMode="gray">
          <a:xfrm>
            <a:off x="3230245" y="2379980"/>
            <a:ext cx="8399780" cy="488950"/>
          </a:xfrm>
          <a:prstGeom prst="roundRect">
            <a:avLst>
              <a:gd name="adj" fmla="val 11505"/>
            </a:avLst>
          </a:prstGeom>
          <a:solidFill>
            <a:srgbClr val="FFFF00"/>
          </a:solidFill>
          <a:ln w="28575" cap="flat" cmpd="sng" algn="ctr">
            <a:noFill/>
            <a:prstDash val="sysDash"/>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根据</a:t>
            </a:r>
            <a:r>
              <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p50</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第</a:t>
            </a:r>
            <a:r>
              <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3</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段，梳理</a:t>
            </a:r>
            <a:r>
              <a:rPr lang="zh-CN" altLang="en-US" sz="2400" b="1" kern="0">
                <a:latin typeface="黑体" panose="02010609060101010101" pitchFamily="49" charset="-122"/>
                <a:ea typeface="黑体" panose="02010609060101010101" pitchFamily="49" charset="-122"/>
                <a:cs typeface="黑体" panose="02010609060101010101" pitchFamily="49" charset="-122"/>
                <a:sym typeface="+mn-ea"/>
              </a:rPr>
              <a:t>贸易形式发生变化的</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原因、表现、影响</a:t>
            </a:r>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40" name="组合 39"/>
          <p:cNvGrpSpPr/>
          <p:nvPr/>
        </p:nvGrpSpPr>
        <p:grpSpPr>
          <a:xfrm>
            <a:off x="66040" y="3352165"/>
            <a:ext cx="1020445" cy="3033395"/>
            <a:chOff x="886" y="6265"/>
            <a:chExt cx="1607" cy="4777"/>
          </a:xfrm>
        </p:grpSpPr>
        <p:sp>
          <p:nvSpPr>
            <p:cNvPr id="15" name="文本框 14"/>
            <p:cNvSpPr txBox="1"/>
            <p:nvPr/>
          </p:nvSpPr>
          <p:spPr>
            <a:xfrm>
              <a:off x="938" y="6265"/>
              <a:ext cx="1555" cy="841"/>
            </a:xfrm>
            <a:prstGeom prst="rect">
              <a:avLst/>
            </a:prstGeom>
            <a:noFill/>
          </p:spPr>
          <p:txBody>
            <a:bodyPr wrap="square" rtlCol="0" anchor="t">
              <a:spAutoFit/>
            </a:bodyPr>
            <a:p>
              <a:pPr fontAlgn="base">
                <a:lnSpc>
                  <a:spcPct val="120000"/>
                </a:lnSpc>
                <a:spcBef>
                  <a:spcPct val="0"/>
                </a:spcBef>
                <a:spcAft>
                  <a:spcPct val="0"/>
                </a:spcAft>
                <a:defRPr/>
              </a:pPr>
              <a:r>
                <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rPr>
                <a:t>原因</a:t>
              </a:r>
              <a:endPar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16" name="文本框 15"/>
            <p:cNvSpPr txBox="1"/>
            <p:nvPr/>
          </p:nvSpPr>
          <p:spPr>
            <a:xfrm>
              <a:off x="908" y="8449"/>
              <a:ext cx="1364" cy="725"/>
            </a:xfrm>
            <a:prstGeom prst="rect">
              <a:avLst/>
            </a:prstGeom>
            <a:noFill/>
          </p:spPr>
          <p:txBody>
            <a:bodyPr wrap="square" rtlCol="0" anchor="t">
              <a:spAutoFit/>
            </a:bodyPr>
            <a:p>
              <a:r>
                <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rPr>
                <a:t>表现</a:t>
              </a:r>
              <a:endPar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19" name="文本框 18"/>
            <p:cNvSpPr txBox="1"/>
            <p:nvPr/>
          </p:nvSpPr>
          <p:spPr>
            <a:xfrm>
              <a:off x="886" y="10317"/>
              <a:ext cx="1519" cy="725"/>
            </a:xfrm>
            <a:prstGeom prst="rect">
              <a:avLst/>
            </a:prstGeom>
            <a:noFill/>
          </p:spPr>
          <p:txBody>
            <a:bodyPr wrap="square" rtlCol="0" anchor="t">
              <a:spAutoFit/>
            </a:bodyPr>
            <a:p>
              <a:r>
                <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rPr>
                <a:t>影响</a:t>
              </a:r>
              <a:endParaRPr lang="zh-CN" altLang="en-US" sz="2400" b="1">
                <a:solidFill>
                  <a:srgbClr val="1D41D5"/>
                </a:solidFill>
                <a:latin typeface="黑体" panose="02010609060101010101" pitchFamily="49" charset="-122"/>
                <a:ea typeface="黑体" panose="02010609060101010101" pitchFamily="49" charset="-122"/>
                <a:cs typeface="宋体" panose="02010600030101010101" pitchFamily="2" charset="-122"/>
                <a:sym typeface="+mn-ea"/>
              </a:endParaRPr>
            </a:p>
          </p:txBody>
        </p:sp>
      </p:grpSp>
      <p:sp>
        <p:nvSpPr>
          <p:cNvPr id="21" name="文本框 20"/>
          <p:cNvSpPr txBox="1"/>
          <p:nvPr/>
        </p:nvSpPr>
        <p:spPr>
          <a:xfrm>
            <a:off x="847725" y="3288665"/>
            <a:ext cx="6490970" cy="1420495"/>
          </a:xfrm>
          <a:prstGeom prst="rect">
            <a:avLst/>
          </a:prstGeom>
          <a:noFill/>
          <a:ln w="12700" cmpd="sng">
            <a:solidFill>
              <a:schemeClr val="tx1"/>
            </a:solidFill>
            <a:prstDash val="sysDot"/>
          </a:ln>
        </p:spPr>
        <p:txBody>
          <a:bodyPr wrap="square" rtlCol="0" anchor="t">
            <a:spAutoFit/>
          </a:bodyPr>
          <a:p>
            <a:pPr fontAlgn="base">
              <a:lnSpc>
                <a:spcPct val="120000"/>
              </a:lnSpc>
              <a:spcBef>
                <a:spcPct val="0"/>
              </a:spcBef>
              <a:spcAft>
                <a:spcPct val="0"/>
              </a:spcAft>
              <a:defRPr/>
            </a:pPr>
            <a:r>
              <a:rPr lang="zh-CN" altLang="en-US" sz="2400" b="1" smtClean="0">
                <a:latin typeface="楷体" panose="02010609060101010101" charset="-122"/>
                <a:ea typeface="楷体" panose="02010609060101010101" charset="-122"/>
                <a:cs typeface="楷体" panose="02010609060101010101" charset="-122"/>
                <a:sym typeface="+mn-ea"/>
              </a:rPr>
              <a:t>①商</a:t>
            </a:r>
            <a:r>
              <a:rPr lang="zh-CN" altLang="en-US" sz="2400" b="1">
                <a:latin typeface="楷体" panose="02010609060101010101" charset="-122"/>
                <a:ea typeface="楷体" panose="02010609060101010101" charset="-122"/>
                <a:cs typeface="楷体" panose="02010609060101010101" charset="-122"/>
                <a:sym typeface="+mn-ea"/>
              </a:rPr>
              <a:t>品贸易同国际</a:t>
            </a:r>
            <a:r>
              <a:rPr lang="zh-CN" altLang="en-US" sz="2400" b="1" smtClean="0">
                <a:latin typeface="楷体" panose="02010609060101010101" charset="-122"/>
                <a:ea typeface="楷体" panose="02010609060101010101" charset="-122"/>
                <a:cs typeface="楷体" panose="02010609060101010101" charset="-122"/>
                <a:sym typeface="+mn-ea"/>
              </a:rPr>
              <a:t>投资</a:t>
            </a:r>
            <a:r>
              <a:rPr lang="zh-CN" altLang="en-US" sz="2400" b="1">
                <a:latin typeface="楷体" panose="02010609060101010101" charset="-122"/>
                <a:ea typeface="楷体" panose="02010609060101010101" charset="-122"/>
                <a:cs typeface="楷体" panose="02010609060101010101" charset="-122"/>
                <a:sym typeface="+mn-ea"/>
              </a:rPr>
              <a:t>、技术贸易、劳务承包等结合在一起，实现了更多样的经济合作方式</a:t>
            </a:r>
            <a:r>
              <a:rPr lang="zh-CN" altLang="en-US" sz="2400" b="1" smtClean="0">
                <a:latin typeface="楷体" panose="02010609060101010101" charset="-122"/>
                <a:ea typeface="楷体" panose="02010609060101010101" charset="-122"/>
                <a:cs typeface="楷体" panose="02010609060101010101" charset="-122"/>
                <a:sym typeface="+mn-ea"/>
              </a:rPr>
              <a:t>。</a:t>
            </a:r>
            <a:endParaRPr lang="zh-CN" altLang="en-US" sz="2400" b="1" smtClean="0">
              <a:solidFill>
                <a:schemeClr val="tx1"/>
              </a:solidFill>
              <a:latin typeface="楷体" panose="02010609060101010101" charset="-122"/>
              <a:ea typeface="楷体" panose="02010609060101010101" charset="-122"/>
              <a:cs typeface="楷体" panose="02010609060101010101" charset="-122"/>
              <a:sym typeface="+mn-ea"/>
            </a:endParaRPr>
          </a:p>
          <a:p>
            <a:pPr fontAlgn="base">
              <a:lnSpc>
                <a:spcPct val="120000"/>
              </a:lnSpc>
              <a:spcBef>
                <a:spcPct val="0"/>
              </a:spcBef>
              <a:spcAft>
                <a:spcPct val="0"/>
              </a:spcAft>
              <a:defRPr/>
            </a:pPr>
            <a:r>
              <a:rPr lang="zh-CN" altLang="en-US" sz="2400" b="1" smtClean="0">
                <a:latin typeface="楷体" panose="02010609060101010101" charset="-122"/>
                <a:ea typeface="楷体" panose="02010609060101010101" charset="-122"/>
                <a:cs typeface="楷体" panose="02010609060101010101" charset="-122"/>
                <a:sym typeface="+mn-ea"/>
              </a:rPr>
              <a:t>②现代信息技术的发展改</a:t>
            </a:r>
            <a:r>
              <a:rPr lang="zh-CN" altLang="en-US" sz="2400" b="1">
                <a:latin typeface="楷体" panose="02010609060101010101" charset="-122"/>
                <a:ea typeface="楷体" panose="02010609060101010101" charset="-122"/>
                <a:cs typeface="楷体" panose="02010609060101010101" charset="-122"/>
                <a:sym typeface="+mn-ea"/>
              </a:rPr>
              <a:t>变了传统的交易手段</a:t>
            </a:r>
            <a:endParaRPr lang="zh-CN" altLang="en-US" sz="2400" b="1">
              <a:latin typeface="楷体" panose="02010609060101010101" charset="-122"/>
              <a:ea typeface="楷体" panose="02010609060101010101" charset="-122"/>
              <a:cs typeface="楷体" panose="02010609060101010101" charset="-122"/>
              <a:sym typeface="+mn-ea"/>
            </a:endParaRPr>
          </a:p>
        </p:txBody>
      </p:sp>
      <p:sp>
        <p:nvSpPr>
          <p:cNvPr id="26" name="文本框 25"/>
          <p:cNvSpPr txBox="1"/>
          <p:nvPr/>
        </p:nvSpPr>
        <p:spPr>
          <a:xfrm>
            <a:off x="847725" y="4711065"/>
            <a:ext cx="5598160" cy="977265"/>
          </a:xfrm>
          <a:prstGeom prst="rect">
            <a:avLst/>
          </a:prstGeom>
          <a:noFill/>
          <a:ln w="12700" cmpd="sng">
            <a:solidFill>
              <a:schemeClr val="tx1"/>
            </a:solidFill>
            <a:prstDash val="sysDot"/>
          </a:ln>
        </p:spPr>
        <p:txBody>
          <a:bodyPr wrap="square" rtlCol="0" anchor="t">
            <a:spAutoFit/>
          </a:bodyPr>
          <a:p>
            <a:pPr algn="l" fontAlgn="base">
              <a:lnSpc>
                <a:spcPct val="120000"/>
              </a:lnSpc>
              <a:buClrTx/>
              <a:buSzTx/>
              <a:buFontTx/>
              <a:defRPr/>
            </a:pPr>
            <a:r>
              <a:rPr lang="zh-CN" altLang="en-US" sz="2400" b="1" smtClean="0">
                <a:solidFill>
                  <a:srgbClr val="FF0000"/>
                </a:solidFill>
                <a:latin typeface="楷体" panose="02010609060101010101" charset="-122"/>
                <a:ea typeface="楷体" panose="02010609060101010101" charset="-122"/>
                <a:cs typeface="楷体" panose="02010609060101010101" charset="-122"/>
                <a:sym typeface="+mn-ea"/>
              </a:rPr>
              <a:t>电子商务兴起</a:t>
            </a:r>
            <a:r>
              <a:rPr lang="zh-CN" altLang="en-US" sz="2400" b="1" smtClean="0">
                <a:latin typeface="楷体" panose="02010609060101010101" charset="-122"/>
                <a:ea typeface="楷体" panose="02010609060101010101" charset="-122"/>
                <a:cs typeface="楷体" panose="02010609060101010101" charset="-122"/>
                <a:sym typeface="+mn-ea"/>
              </a:rPr>
              <a:t>，人们利用互联网技术和通信技术进行商品、技术和服务交换。</a:t>
            </a:r>
            <a:endParaRPr lang="zh-CN" altLang="en-US" sz="2400" b="1" smtClean="0">
              <a:latin typeface="楷体" panose="02010609060101010101" charset="-122"/>
              <a:ea typeface="楷体" panose="02010609060101010101" charset="-122"/>
              <a:cs typeface="楷体" panose="02010609060101010101" charset="-122"/>
              <a:sym typeface="+mn-ea"/>
            </a:endParaRPr>
          </a:p>
        </p:txBody>
      </p:sp>
      <p:sp>
        <p:nvSpPr>
          <p:cNvPr id="38" name="文本框 37"/>
          <p:cNvSpPr txBox="1"/>
          <p:nvPr/>
        </p:nvSpPr>
        <p:spPr>
          <a:xfrm>
            <a:off x="858520" y="5687060"/>
            <a:ext cx="5587365" cy="977265"/>
          </a:xfrm>
          <a:prstGeom prst="rect">
            <a:avLst/>
          </a:prstGeom>
          <a:noFill/>
          <a:ln w="12700" cmpd="sng">
            <a:solidFill>
              <a:schemeClr val="tx1"/>
            </a:solidFill>
            <a:prstDash val="sysDot"/>
          </a:ln>
        </p:spPr>
        <p:txBody>
          <a:bodyPr wrap="square" rtlCol="0" anchor="t">
            <a:spAutoFit/>
          </a:bodyPr>
          <a:p>
            <a:pPr algn="l" fontAlgn="base">
              <a:lnSpc>
                <a:spcPct val="120000"/>
              </a:lnSpc>
              <a:buClrTx/>
              <a:buSzTx/>
              <a:buFontTx/>
              <a:defRPr/>
            </a:pPr>
            <a:r>
              <a:rPr lang="zh-CN" altLang="en-US" sz="2400" b="1" smtClean="0">
                <a:latin typeface="楷体" panose="02010609060101010101" charset="-122"/>
                <a:ea typeface="楷体" panose="02010609060101010101" charset="-122"/>
                <a:cs typeface="楷体" panose="02010609060101010101" charset="-122"/>
                <a:sym typeface="+mn-ea"/>
              </a:rPr>
              <a:t>突破了时空障碍，极大提高了商业效率，降低了相关成本，便利了人们的生活。</a:t>
            </a:r>
            <a:endParaRPr lang="zh-CN" altLang="en-US" sz="2400" b="1" smtClean="0">
              <a:latin typeface="楷体" panose="02010609060101010101" charset="-122"/>
              <a:ea typeface="楷体" panose="02010609060101010101" charset="-122"/>
              <a:cs typeface="楷体" panose="02010609060101010101" charset="-122"/>
              <a:sym typeface="+mn-ea"/>
            </a:endParaRPr>
          </a:p>
        </p:txBody>
      </p:sp>
      <p:pic>
        <p:nvPicPr>
          <p:cNvPr id="52228" name="图片 6" descr="IMG_256"/>
          <p:cNvPicPr>
            <a:picLocks noChangeAspect="1"/>
          </p:cNvPicPr>
          <p:nvPr/>
        </p:nvPicPr>
        <p:blipFill>
          <a:blip r:embed="rId8"/>
          <a:stretch>
            <a:fillRect/>
          </a:stretch>
        </p:blipFill>
        <p:spPr>
          <a:xfrm>
            <a:off x="7788910" y="2052320"/>
            <a:ext cx="4468495" cy="2753360"/>
          </a:xfrm>
          <a:prstGeom prst="rect">
            <a:avLst/>
          </a:prstGeom>
          <a:noFill/>
          <a:ln w="9525">
            <a:noFill/>
          </a:ln>
        </p:spPr>
      </p:pic>
      <p:pic>
        <p:nvPicPr>
          <p:cNvPr id="7200" name="Picture 32"/>
          <p:cNvPicPr>
            <a:picLocks noChangeAspect="1" noChangeArrowheads="1"/>
          </p:cNvPicPr>
          <p:nvPr>
            <p:custDataLst>
              <p:tags r:id="rId9"/>
            </p:custDataLst>
          </p:nvPr>
        </p:nvPicPr>
        <p:blipFill>
          <a:blip r:embed="rId10">
            <a:extLst>
              <a:ext uri="{28A0092B-C50C-407E-A947-70E740481C1C}">
                <a14:useLocalDpi xmlns:a14="http://schemas.microsoft.com/office/drawing/2010/main" val="0"/>
              </a:ext>
            </a:extLst>
          </a:blip>
          <a:stretch>
            <a:fillRect/>
          </a:stretch>
        </p:blipFill>
        <p:spPr bwMode="auto">
          <a:xfrm>
            <a:off x="7513320" y="3107690"/>
            <a:ext cx="4690110" cy="35445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5222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22" presetClass="exit" presetSubtype="4" fill="hold" nodeType="withEffect">
                                  <p:stCondLst>
                                    <p:cond delay="0"/>
                                  </p:stCondLst>
                                  <p:childTnLst>
                                    <p:animEffect transition="out" filter="wipe(down)">
                                      <p:cBhvr>
                                        <p:cTn id="22" dur="500"/>
                                        <p:tgtEl>
                                          <p:spTgt spid="52228"/>
                                        </p:tgtEl>
                                      </p:cBhvr>
                                    </p:animEffect>
                                    <p:set>
                                      <p:cBhvr>
                                        <p:cTn id="23" dur="1" fill="hold">
                                          <p:stCondLst>
                                            <p:cond delay="499"/>
                                          </p:stCondLst>
                                        </p:cTn>
                                        <p:tgtEl>
                                          <p:spTgt spid="52228"/>
                                        </p:tgtEl>
                                        <p:attrNameLst>
                                          <p:attrName>style.visibility</p:attrName>
                                        </p:attrNameLst>
                                      </p:cBhvr>
                                      <p:to>
                                        <p:strVal val="hidden"/>
                                      </p:to>
                                    </p:set>
                                  </p:childTnLst>
                                </p:cTn>
                              </p:par>
                              <p:par>
                                <p:cTn id="24" presetID="22" presetClass="exit" presetSubtype="4" fill="hold" grpId="1" nodeType="withEffect">
                                  <p:stCondLst>
                                    <p:cond delay="0"/>
                                  </p:stCondLst>
                                  <p:childTnLst>
                                    <p:animEffect transition="out" filter="wipe(down)">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500"/>
                                  </p:stCondLst>
                                  <p:childTnLst>
                                    <p:set>
                                      <p:cBhvr>
                                        <p:cTn id="29" dur="1" fill="hold">
                                          <p:stCondLst>
                                            <p:cond delay="0"/>
                                          </p:stCondLst>
                                        </p:cTn>
                                        <p:tgtEl>
                                          <p:spTgt spid="720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32" grpId="0" bldLvl="0" animBg="1"/>
      <p:bldP spid="39" grpId="0" bldLvl="0" animBg="1"/>
      <p:bldP spid="39" grpId="1" bldLvl="0" animBg="1"/>
      <p:bldP spid="21" grpId="0" bldLvl="0" animBg="1"/>
      <p:bldP spid="26" grpId="0" bldLvl="0" animBg="1"/>
      <p:bldP spid="3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custDataLst>
              <p:tags r:id="rId1"/>
            </p:custDataLst>
          </p:nvPr>
        </p:nvGraphicFramePr>
        <p:xfrm>
          <a:off x="457835" y="2072640"/>
          <a:ext cx="11316970" cy="3469005"/>
        </p:xfrm>
        <a:graphic>
          <a:graphicData uri="http://schemas.openxmlformats.org/drawingml/2006/table">
            <a:tbl>
              <a:tblPr firstRow="1" bandRow="1"/>
              <a:tblGrid>
                <a:gridCol w="3246120"/>
                <a:gridCol w="4577080"/>
                <a:gridCol w="3493770"/>
              </a:tblGrid>
              <a:tr h="648970">
                <a:tc>
                  <a:txBody>
                    <a:bodyPr/>
                    <a:lstStyle/>
                    <a:p>
                      <a:pPr algn="ctr">
                        <a:buNone/>
                      </a:pPr>
                      <a:r>
                        <a:rPr lang="zh-CN" altLang="en-US" sz="2400" b="1">
                          <a:solidFill>
                            <a:schemeClr val="tx1"/>
                          </a:solidFill>
                          <a:latin typeface="黑体" panose="02010609060101010101" pitchFamily="49" charset="-122"/>
                          <a:ea typeface="黑体" panose="02010609060101010101" pitchFamily="49" charset="-122"/>
                        </a:rPr>
                        <a:t>机构</a:t>
                      </a:r>
                      <a:endParaRPr lang="zh-CN" altLang="en-US" sz="2400" b="1">
                        <a:solidFill>
                          <a:schemeClr val="tx1"/>
                        </a:solidFill>
                        <a:latin typeface="黑体" panose="02010609060101010101" pitchFamily="49" charset="-122"/>
                        <a:ea typeface="黑体" panose="02010609060101010101" pitchFamily="49" charset="-122"/>
                      </a:endParaRPr>
                    </a:p>
                  </a:txBody>
                  <a:tcPr anchor="ctr" anchorCtr="0">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c>
                  <a:txBody>
                    <a:bodyPr/>
                    <a:lstStyle/>
                    <a:p>
                      <a:pPr algn="ctr">
                        <a:buNone/>
                      </a:pPr>
                      <a:r>
                        <a:rPr lang="zh-CN" altLang="en-US" sz="2400" b="1">
                          <a:solidFill>
                            <a:schemeClr val="tx1"/>
                          </a:solidFill>
                          <a:latin typeface="黑体" panose="02010609060101010101" pitchFamily="49" charset="-122"/>
                          <a:ea typeface="黑体" panose="02010609060101010101" pitchFamily="49" charset="-122"/>
                        </a:rPr>
                        <a:t>宗旨</a:t>
                      </a:r>
                      <a:endParaRPr lang="zh-CN" altLang="en-US" sz="2400" b="1">
                        <a:solidFill>
                          <a:schemeClr val="tx1"/>
                        </a:solidFill>
                        <a:latin typeface="黑体" panose="02010609060101010101" pitchFamily="49" charset="-122"/>
                        <a:ea typeface="黑体" panose="02010609060101010101" pitchFamily="49" charset="-122"/>
                      </a:endParaRPr>
                    </a:p>
                  </a:txBody>
                  <a:tcPr anchor="ctr" anchorCtr="0">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c>
                  <a:txBody>
                    <a:bodyPr/>
                    <a:lstStyle/>
                    <a:p>
                      <a:pPr algn="ctr">
                        <a:buNone/>
                      </a:pPr>
                      <a:r>
                        <a:rPr lang="zh-CN" altLang="en-US" sz="2400" b="1">
                          <a:solidFill>
                            <a:schemeClr val="tx1"/>
                          </a:solidFill>
                          <a:latin typeface="黑体" panose="02010609060101010101" pitchFamily="49" charset="-122"/>
                          <a:ea typeface="黑体" panose="02010609060101010101" pitchFamily="49" charset="-122"/>
                        </a:rPr>
                        <a:t>主要</a:t>
                      </a:r>
                      <a:r>
                        <a:rPr lang="zh-CN" altLang="en-US" sz="2400" b="1">
                          <a:solidFill>
                            <a:schemeClr val="tx1"/>
                          </a:solidFill>
                          <a:latin typeface="黑体" panose="02010609060101010101" pitchFamily="49" charset="-122"/>
                          <a:ea typeface="黑体" panose="02010609060101010101" pitchFamily="49" charset="-122"/>
                        </a:rPr>
                        <a:t>业务</a:t>
                      </a:r>
                      <a:endParaRPr lang="zh-CN" altLang="en-US" sz="2400" b="1">
                        <a:solidFill>
                          <a:schemeClr val="tx1"/>
                        </a:solidFill>
                        <a:latin typeface="黑体" panose="02010609060101010101" pitchFamily="49" charset="-122"/>
                        <a:ea typeface="黑体" panose="02010609060101010101" pitchFamily="49" charset="-122"/>
                      </a:endParaRPr>
                    </a:p>
                  </a:txBody>
                  <a:tcPr anchor="ctr" anchorCtr="0">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r>
              <a:tr h="1336675">
                <a:tc>
                  <a:txBody>
                    <a:bodyPr/>
                    <a:lstStyle/>
                    <a:p>
                      <a:pPr>
                        <a:buNone/>
                      </a:pPr>
                      <a:r>
                        <a:rPr lang="zh-CN" altLang="en-US" sz="2400" b="1">
                          <a:solidFill>
                            <a:srgbClr val="FF0000"/>
                          </a:solidFill>
                          <a:latin typeface="黑体" panose="02010609060101010101" pitchFamily="49" charset="-122"/>
                          <a:ea typeface="黑体" panose="02010609060101010101" pitchFamily="49" charset="-122"/>
                        </a:rPr>
                        <a:t>国际货币基金组织</a:t>
                      </a:r>
                      <a:endParaRPr lang="zh-CN" altLang="en-US" sz="2400" b="1">
                        <a:solidFill>
                          <a:srgbClr val="FF0000"/>
                        </a:solidFill>
                        <a:latin typeface="黑体" panose="02010609060101010101" pitchFamily="49" charset="-122"/>
                        <a:ea typeface="黑体" panose="02010609060101010101" pitchFamily="49" charset="-122"/>
                      </a:endParaRPr>
                    </a:p>
                  </a:txBody>
                  <a:tcPr anchor="ctr" anchorCtr="0">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lstStyle/>
                    <a:p>
                      <a:pPr>
                        <a:buNone/>
                      </a:pPr>
                      <a:endParaRPr lang="zh-CN" altLang="en-US" sz="2400" b="1">
                        <a:solidFill>
                          <a:schemeClr val="tx1"/>
                        </a:solidFill>
                      </a:endParaRPr>
                    </a:p>
                  </a:txBody>
                  <a:tcP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lstStyle/>
                    <a:p>
                      <a:pPr>
                        <a:buNone/>
                      </a:pPr>
                      <a:endParaRPr lang="zh-CN" altLang="en-US" sz="2400" b="1">
                        <a:solidFill>
                          <a:schemeClr val="tx1"/>
                        </a:solidFill>
                      </a:endParaRPr>
                    </a:p>
                  </a:txBody>
                  <a:tcP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r h="1483360">
                <a:tc>
                  <a:txBody>
                    <a:bodyPr/>
                    <a:lstStyle/>
                    <a:p>
                      <a:pPr>
                        <a:buNone/>
                      </a:pPr>
                      <a:r>
                        <a:rPr lang="zh-CN" altLang="en-US" sz="2400" b="1">
                          <a:solidFill>
                            <a:srgbClr val="FF0000"/>
                          </a:solidFill>
                          <a:latin typeface="黑体" panose="02010609060101010101" pitchFamily="49" charset="-122"/>
                          <a:ea typeface="黑体" panose="02010609060101010101" pitchFamily="49" charset="-122"/>
                        </a:rPr>
                        <a:t>国际复兴开发银行</a:t>
                      </a:r>
                      <a:endParaRPr lang="zh-CN" altLang="en-US" sz="2400" b="1">
                        <a:solidFill>
                          <a:srgbClr val="FF0000"/>
                        </a:solidFill>
                        <a:latin typeface="黑体" panose="02010609060101010101" pitchFamily="49" charset="-122"/>
                        <a:ea typeface="黑体" panose="02010609060101010101" pitchFamily="49" charset="-122"/>
                      </a:endParaRPr>
                    </a:p>
                    <a:p>
                      <a:pPr>
                        <a:buNone/>
                      </a:pPr>
                      <a:r>
                        <a:rPr lang="zh-CN" altLang="en-US" sz="2400" b="1">
                          <a:solidFill>
                            <a:srgbClr val="FF0000"/>
                          </a:solidFill>
                          <a:latin typeface="黑体" panose="02010609060101010101" pitchFamily="49" charset="-122"/>
                          <a:ea typeface="黑体" panose="02010609060101010101" pitchFamily="49" charset="-122"/>
                        </a:rPr>
                        <a:t>（世界银行）</a:t>
                      </a:r>
                      <a:endParaRPr lang="zh-CN" altLang="en-US" sz="2400" b="1">
                        <a:solidFill>
                          <a:srgbClr val="FF0000"/>
                        </a:solidFill>
                        <a:latin typeface="黑体" panose="02010609060101010101" pitchFamily="49" charset="-122"/>
                        <a:ea typeface="黑体" panose="02010609060101010101" pitchFamily="49" charset="-122"/>
                      </a:endParaRPr>
                    </a:p>
                  </a:txBody>
                  <a:tcPr anchor="ctr" anchorCtr="0">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lstStyle/>
                    <a:p>
                      <a:pPr>
                        <a:buNone/>
                      </a:pPr>
                      <a:endParaRPr lang="zh-CN" altLang="en-US" sz="2400" b="1">
                        <a:solidFill>
                          <a:schemeClr val="tx1"/>
                        </a:solidFill>
                      </a:endParaRPr>
                    </a:p>
                  </a:txBody>
                  <a:tcP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lstStyle/>
                    <a:p>
                      <a:pPr>
                        <a:buNone/>
                      </a:pPr>
                      <a:endParaRPr lang="zh-CN" altLang="en-US" sz="2400" b="1">
                        <a:solidFill>
                          <a:schemeClr val="tx1"/>
                        </a:solidFill>
                      </a:endParaRPr>
                    </a:p>
                  </a:txBody>
                  <a:tcP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bl>
          </a:graphicData>
        </a:graphic>
      </p:graphicFrame>
      <p:pic>
        <p:nvPicPr>
          <p:cNvPr id="7" name="图片 6"/>
          <p:cNvPicPr>
            <a:picLocks noChangeAspect="1"/>
          </p:cNvPicPr>
          <p:nvPr/>
        </p:nvPicPr>
        <p:blipFill>
          <a:blip r:embed="rId2"/>
          <a:stretch>
            <a:fillRect/>
          </a:stretch>
        </p:blipFill>
        <p:spPr>
          <a:xfrm>
            <a:off x="2549525" y="4647565"/>
            <a:ext cx="1446530" cy="1437005"/>
          </a:xfrm>
          <a:prstGeom prst="rect">
            <a:avLst/>
          </a:prstGeom>
        </p:spPr>
      </p:pic>
      <p:pic>
        <p:nvPicPr>
          <p:cNvPr id="8" name="图片 7"/>
          <p:cNvPicPr>
            <a:picLocks noChangeAspect="1"/>
          </p:cNvPicPr>
          <p:nvPr/>
        </p:nvPicPr>
        <p:blipFill>
          <a:blip r:embed="rId3"/>
          <a:stretch>
            <a:fillRect/>
          </a:stretch>
        </p:blipFill>
        <p:spPr>
          <a:xfrm>
            <a:off x="2692400" y="1585595"/>
            <a:ext cx="1530985" cy="1530350"/>
          </a:xfrm>
          <a:prstGeom prst="rect">
            <a:avLst/>
          </a:prstGeom>
        </p:spPr>
      </p:pic>
      <p:sp>
        <p:nvSpPr>
          <p:cNvPr id="4" name="TextBox 13"/>
          <p:cNvSpPr txBox="1"/>
          <p:nvPr/>
        </p:nvSpPr>
        <p:spPr>
          <a:xfrm>
            <a:off x="491490" y="254635"/>
            <a:ext cx="4368800" cy="521970"/>
          </a:xfrm>
          <a:prstGeom prst="rect">
            <a:avLst/>
          </a:prstGeom>
          <a:noFill/>
        </p:spPr>
        <p:txBody>
          <a:bodyPr wrap="squar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三</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金融与人类生活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3" name="文本框 2"/>
          <p:cNvSpPr txBox="1"/>
          <p:nvPr>
            <p:custDataLst>
              <p:tags r:id="rId4"/>
            </p:custDataLst>
          </p:nvPr>
        </p:nvSpPr>
        <p:spPr>
          <a:xfrm>
            <a:off x="869950" y="1004570"/>
            <a:ext cx="6299835" cy="460375"/>
          </a:xfrm>
          <a:prstGeom prst="rect">
            <a:avLst/>
          </a:prstGeom>
          <a:noFill/>
        </p:spPr>
        <p:txBody>
          <a:bodyPr wrap="square" rtlCol="0" anchor="t">
            <a:spAutoFit/>
          </a:bodyPr>
          <a:p>
            <a:pPr defTabSz="685800"/>
            <a:r>
              <a:rPr lang="en-US" altLang="zh-CN" sz="2400" b="1" smtClean="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1.</a:t>
            </a:r>
            <a:r>
              <a:rPr lang="zh-CN" altLang="en-US" sz="2400" b="1" smtClean="0">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二战后布</a:t>
            </a:r>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雷顿森林体系建立</a:t>
            </a:r>
            <a:r>
              <a:rPr lang="zh-CN" altLang="en-US" sz="2400" b="1">
                <a:solidFill>
                  <a:srgbClr val="1D41D5"/>
                </a:solidFill>
                <a:uFillTx/>
                <a:latin typeface="黑体" panose="02010609060101010101" pitchFamily="49" charset="-122"/>
                <a:ea typeface="黑体" panose="02010609060101010101" pitchFamily="49" charset="-122"/>
                <a:cs typeface="黑体" panose="02010609060101010101" pitchFamily="49" charset="-122"/>
                <a:sym typeface="+mn-ea"/>
              </a:rPr>
              <a:t>（美国主导下）</a:t>
            </a:r>
            <a:endParaRPr lang="zh-CN" altLang="en-US" sz="2400" b="1">
              <a:solidFill>
                <a:srgbClr val="1D41D5"/>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 name="文本框 1"/>
          <p:cNvSpPr txBox="1"/>
          <p:nvPr/>
        </p:nvSpPr>
        <p:spPr>
          <a:xfrm>
            <a:off x="3818255" y="2872740"/>
            <a:ext cx="4525010" cy="1198880"/>
          </a:xfrm>
          <a:prstGeom prst="rect">
            <a:avLst/>
          </a:prstGeom>
          <a:noFill/>
        </p:spPr>
        <p:txBody>
          <a:bodyPr wrap="square" rtlCol="0" anchor="t">
            <a:spAutoFit/>
          </a:bodyPr>
          <a:p>
            <a:pPr>
              <a:buNone/>
            </a:pPr>
            <a:r>
              <a:rPr lang="zh-CN" altLang="en-US" sz="2400" b="1">
                <a:latin typeface="黑体" panose="02010609060101010101" pitchFamily="49" charset="-122"/>
                <a:ea typeface="黑体" panose="02010609060101010101" pitchFamily="49" charset="-122"/>
                <a:sym typeface="+mn-ea"/>
              </a:rPr>
              <a:t>重建国际货币制度，以维持汇率的稳定和国际收支的平衡，增强会员国维持经济繁荣的信心。</a:t>
            </a:r>
            <a:endParaRPr lang="zh-CN" altLang="en-US" sz="2400" b="1">
              <a:latin typeface="黑体" panose="02010609060101010101" pitchFamily="49" charset="-122"/>
              <a:ea typeface="黑体" panose="02010609060101010101" pitchFamily="49" charset="-122"/>
              <a:sym typeface="+mn-ea"/>
            </a:endParaRPr>
          </a:p>
        </p:txBody>
      </p:sp>
      <p:sp>
        <p:nvSpPr>
          <p:cNvPr id="6" name="文本框 5"/>
          <p:cNvSpPr txBox="1"/>
          <p:nvPr/>
        </p:nvSpPr>
        <p:spPr>
          <a:xfrm>
            <a:off x="8342630" y="2955290"/>
            <a:ext cx="3395980" cy="829945"/>
          </a:xfrm>
          <a:prstGeom prst="rect">
            <a:avLst/>
          </a:prstGeom>
          <a:noFill/>
        </p:spPr>
        <p:txBody>
          <a:bodyPr wrap="square" rtlCol="0" anchor="t">
            <a:spAutoFit/>
          </a:bodyPr>
          <a:p>
            <a:pPr>
              <a:buNone/>
            </a:pPr>
            <a:r>
              <a:rPr lang="zh-CN" altLang="en-US" sz="2400" b="1">
                <a:latin typeface="黑体" panose="02010609060101010101" pitchFamily="49" charset="-122"/>
                <a:ea typeface="黑体" panose="02010609060101010101" pitchFamily="49" charset="-122"/>
                <a:sym typeface="+mn-ea"/>
              </a:rPr>
              <a:t>向会员国发放短期贷款，用于进行国际收支调整</a:t>
            </a:r>
            <a:endParaRPr lang="zh-CN" altLang="en-US" sz="2400" b="1">
              <a:latin typeface="黑体" panose="02010609060101010101" pitchFamily="49" charset="-122"/>
              <a:ea typeface="黑体" panose="02010609060101010101" pitchFamily="49" charset="-122"/>
              <a:sym typeface="+mn-ea"/>
            </a:endParaRPr>
          </a:p>
        </p:txBody>
      </p:sp>
      <p:sp>
        <p:nvSpPr>
          <p:cNvPr id="9" name="文本框 8"/>
          <p:cNvSpPr txBox="1"/>
          <p:nvPr/>
        </p:nvSpPr>
        <p:spPr>
          <a:xfrm>
            <a:off x="4022725" y="4311015"/>
            <a:ext cx="4218305" cy="829945"/>
          </a:xfrm>
          <a:prstGeom prst="rect">
            <a:avLst/>
          </a:prstGeom>
          <a:noFill/>
        </p:spPr>
        <p:txBody>
          <a:bodyPr wrap="square" rtlCol="0" anchor="t">
            <a:spAutoFit/>
          </a:bodyPr>
          <a:p>
            <a:pPr>
              <a:buNone/>
            </a:pPr>
            <a:r>
              <a:rPr lang="zh-CN" altLang="en-US" sz="2400" b="1">
                <a:latin typeface="黑体" panose="02010609060101010101" pitchFamily="49" charset="-122"/>
                <a:ea typeface="黑体" panose="02010609060101010101" pitchFamily="49" charset="-122"/>
                <a:sym typeface="+mn-ea"/>
              </a:rPr>
              <a:t>鼓励对外投资，促进战后经济的复苏与发展。</a:t>
            </a:r>
            <a:endParaRPr lang="zh-CN" altLang="en-US" sz="2400" b="1">
              <a:latin typeface="黑体" panose="02010609060101010101" pitchFamily="49" charset="-122"/>
              <a:ea typeface="黑体" panose="02010609060101010101" pitchFamily="49" charset="-122"/>
              <a:sym typeface="+mn-ea"/>
            </a:endParaRPr>
          </a:p>
        </p:txBody>
      </p:sp>
      <p:sp>
        <p:nvSpPr>
          <p:cNvPr id="10" name="文本框 9"/>
          <p:cNvSpPr txBox="1"/>
          <p:nvPr/>
        </p:nvSpPr>
        <p:spPr>
          <a:xfrm>
            <a:off x="8283575" y="4087495"/>
            <a:ext cx="3665855" cy="1383665"/>
          </a:xfrm>
          <a:prstGeom prst="rect">
            <a:avLst/>
          </a:prstGeom>
          <a:noFill/>
        </p:spPr>
        <p:txBody>
          <a:bodyPr wrap="square" rtlCol="0" anchor="t">
            <a:spAutoFit/>
          </a:bodyPr>
          <a:p>
            <a:pPr>
              <a:buNone/>
            </a:pPr>
            <a:r>
              <a:rPr lang="zh-CN" altLang="en-US" sz="2400" b="1">
                <a:latin typeface="黑体" panose="02010609060101010101" pitchFamily="49" charset="-122"/>
                <a:ea typeface="黑体" panose="02010609060101010101" pitchFamily="49" charset="-122"/>
                <a:sym typeface="+mn-ea"/>
              </a:rPr>
              <a:t>向会员国发放中长期贷款，用于恢复和发展经济。</a:t>
            </a:r>
            <a:endParaRPr lang="zh-CN" altLang="en-US" sz="2400" b="1">
              <a:latin typeface="黑体" panose="02010609060101010101" pitchFamily="49" charset="-122"/>
              <a:ea typeface="黑体" panose="02010609060101010101" pitchFamily="49" charset="-122"/>
              <a:sym typeface="+mn-ea"/>
            </a:endParaRPr>
          </a:p>
          <a:p>
            <a:pPr>
              <a:buNone/>
            </a:pPr>
            <a:r>
              <a:rPr lang="zh-CN" altLang="en-US" b="1">
                <a:solidFill>
                  <a:srgbClr val="1D41D5"/>
                </a:solidFill>
                <a:latin typeface="黑体" panose="02010609060101010101" pitchFamily="49" charset="-122"/>
                <a:ea typeface="黑体" panose="02010609060101010101" pitchFamily="49" charset="-122"/>
                <a:sym typeface="+mn-ea"/>
              </a:rPr>
              <a:t>（初期贷款对象集中在西欧国家，后来重点转向发展中国家）</a:t>
            </a:r>
            <a:endParaRPr lang="zh-CN" altLang="en-US" sz="2000" b="1">
              <a:latin typeface="黑体" panose="02010609060101010101" pitchFamily="49" charset="-122"/>
              <a:ea typeface="黑体" panose="02010609060101010101" pitchFamily="49" charset="-122"/>
              <a:sym typeface="+mn-ea"/>
            </a:endParaRPr>
          </a:p>
        </p:txBody>
      </p:sp>
      <p:sp>
        <p:nvSpPr>
          <p:cNvPr id="12" name="文本框 11"/>
          <p:cNvSpPr txBox="1"/>
          <p:nvPr/>
        </p:nvSpPr>
        <p:spPr>
          <a:xfrm>
            <a:off x="11242675" y="3592195"/>
            <a:ext cx="847725" cy="534035"/>
          </a:xfrm>
          <a:prstGeom prst="rect">
            <a:avLst/>
          </a:prstGeom>
          <a:solidFill>
            <a:srgbClr val="FFFF00"/>
          </a:solid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2400" b="1">
                <a:latin typeface="黑体" panose="02010609060101010101" pitchFamily="49" charset="-122"/>
                <a:ea typeface="黑体" panose="02010609060101010101" pitchFamily="49" charset="-122"/>
                <a:cs typeface="微软雅黑" panose="020B0503020204020204" pitchFamily="34" charset="-122"/>
                <a:sym typeface="+mn-ea"/>
              </a:rPr>
              <a:t>救急</a:t>
            </a:r>
            <a:endParaRPr lang="zh-CN" altLang="en-US" sz="2400" b="1">
              <a:latin typeface="黑体" panose="02010609060101010101" pitchFamily="49" charset="-122"/>
              <a:ea typeface="黑体" panose="02010609060101010101" pitchFamily="49" charset="-122"/>
              <a:cs typeface="微软雅黑" panose="020B0503020204020204" pitchFamily="34" charset="-122"/>
              <a:sym typeface="+mn-ea"/>
            </a:endParaRPr>
          </a:p>
        </p:txBody>
      </p:sp>
      <p:pic>
        <p:nvPicPr>
          <p:cNvPr id="31748" name="Picture 4"/>
          <p:cNvPicPr>
            <a:picLocks noChangeAspect="1" noChangeArrowheads="1"/>
          </p:cNvPicPr>
          <p:nvPr>
            <p:custDataLst>
              <p:tags r:id="rId5"/>
            </p:custDataLst>
          </p:nvPr>
        </p:nvPicPr>
        <p:blipFill>
          <a:blip r:embed="rId6">
            <a:lum contrast="30000"/>
            <a:extLst>
              <a:ext uri="{28A0092B-C50C-407E-A947-70E740481C1C}">
                <a14:useLocalDpi xmlns:a14="http://schemas.microsoft.com/office/drawing/2010/main" val="0"/>
              </a:ext>
            </a:extLst>
          </a:blip>
          <a:stretch>
            <a:fillRect/>
          </a:stretch>
        </p:blipFill>
        <p:spPr bwMode="auto">
          <a:xfrm>
            <a:off x="7727315" y="452755"/>
            <a:ext cx="4011295" cy="130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文本框 10"/>
          <p:cNvSpPr txBox="1"/>
          <p:nvPr/>
        </p:nvSpPr>
        <p:spPr>
          <a:xfrm>
            <a:off x="11176000" y="5178425"/>
            <a:ext cx="857250" cy="534035"/>
          </a:xfrm>
          <a:prstGeom prst="rect">
            <a:avLst/>
          </a:prstGeom>
          <a:solidFill>
            <a:srgbClr val="FFFF00"/>
          </a:solidFill>
        </p:spPr>
        <p:txBody>
          <a:bodyPr wrap="square" rtlCol="0" anchor="t">
            <a:spAutoFit/>
          </a:bodyPr>
          <a:p>
            <a:pPr indent="0" algn="ctr">
              <a:lnSpc>
                <a:spcPct val="120000"/>
              </a:lnSpc>
              <a:spcBef>
                <a:spcPts val="0"/>
              </a:spcBef>
              <a:spcAft>
                <a:spcPts val="0"/>
              </a:spcAft>
              <a:buFont typeface="Wingdings" panose="05000000000000000000" charset="0"/>
              <a:buNone/>
            </a:pPr>
            <a:r>
              <a:rPr lang="zh-CN" altLang="en-US" sz="2400" b="1">
                <a:latin typeface="黑体" panose="02010609060101010101" pitchFamily="49" charset="-122"/>
                <a:ea typeface="黑体" panose="02010609060101010101" pitchFamily="49" charset="-122"/>
                <a:cs typeface="微软雅黑" panose="020B0503020204020204" pitchFamily="34" charset="-122"/>
                <a:sym typeface="+mn-ea"/>
              </a:rPr>
              <a:t>扶贫</a:t>
            </a:r>
            <a:endParaRPr lang="zh-CN" altLang="en-US" sz="2400" b="1">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14" name="文本框 13"/>
          <p:cNvSpPr txBox="1"/>
          <p:nvPr/>
        </p:nvSpPr>
        <p:spPr>
          <a:xfrm>
            <a:off x="870585" y="6084570"/>
            <a:ext cx="8705215" cy="460375"/>
          </a:xfrm>
          <a:prstGeom prst="rect">
            <a:avLst/>
          </a:prstGeom>
          <a:solidFill>
            <a:schemeClr val="accent3">
              <a:lumMod val="20000"/>
              <a:lumOff val="80000"/>
            </a:schemeClr>
          </a:solidFill>
          <a:ln>
            <a:solidFill>
              <a:srgbClr val="FF0000"/>
            </a:solidFill>
          </a:ln>
        </p:spPr>
        <p:txBody>
          <a:bodyPr wrap="square" rtlCol="0">
            <a:spAutoFit/>
          </a:bodyPr>
          <a:p>
            <a:pPr algn="ctr"/>
            <a:r>
              <a:rPr lang="zh-CN" altLang="en-US" sz="2400" b="1">
                <a:latin typeface="黑体" panose="02010609060101010101" pitchFamily="49" charset="-122"/>
                <a:ea typeface="黑体" panose="02010609060101010101" pitchFamily="49" charset="-122"/>
              </a:rPr>
              <a:t>学习聚焦：两大金融机构对促进各国经济发展发挥了</a:t>
            </a:r>
            <a:r>
              <a:rPr lang="zh-CN" altLang="en-US" sz="2400" b="1">
                <a:latin typeface="黑体" panose="02010609060101010101" pitchFamily="49" charset="-122"/>
                <a:ea typeface="黑体" panose="02010609060101010101" pitchFamily="49" charset="-122"/>
              </a:rPr>
              <a:t>积极作用</a:t>
            </a:r>
            <a:endParaRPr lang="zh-CN" altLang="en-US" sz="2400" b="1">
              <a:latin typeface="黑体" panose="02010609060101010101" pitchFamily="49" charset="-122"/>
              <a:ea typeface="黑体" panose="02010609060101010101" pitchFamily="49" charset="-122"/>
            </a:endParaRPr>
          </a:p>
        </p:txBody>
      </p:sp>
      <p:cxnSp>
        <p:nvCxnSpPr>
          <p:cNvPr id="16" name="直接箭头连接符 15"/>
          <p:cNvCxnSpPr/>
          <p:nvPr/>
        </p:nvCxnSpPr>
        <p:spPr>
          <a:xfrm flipV="1">
            <a:off x="5820410" y="1800860"/>
            <a:ext cx="2458085" cy="1099185"/>
          </a:xfrm>
          <a:prstGeom prst="straightConnector1">
            <a:avLst/>
          </a:prstGeom>
          <a:ln w="12700" cmpd="sng">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977005" y="3266440"/>
            <a:ext cx="2388870" cy="19685"/>
          </a:xfrm>
          <a:prstGeom prst="line">
            <a:avLst/>
          </a:prstGeom>
          <a:ln w="28575" cmpd="sng">
            <a:solidFill>
              <a:srgbClr val="FF0000"/>
            </a:solidFill>
            <a:prstDash val="solid"/>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500"/>
                                  </p:stCondLst>
                                  <p:childTnLst>
                                    <p:set>
                                      <p:cBhvr>
                                        <p:cTn id="15" dur="1" fill="hold">
                                          <p:stCondLst>
                                            <p:cond delay="0"/>
                                          </p:stCondLst>
                                        </p:cTn>
                                        <p:tgtEl>
                                          <p:spTgt spid="3174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9" grpId="0"/>
      <p:bldP spid="10" grpId="0"/>
      <p:bldP spid="12" grpId="0" bldLvl="0" animBg="1"/>
      <p:bldP spid="12" grpId="1"/>
      <p:bldP spid="11" grpId="0" bldLvl="0" animBg="1"/>
      <p:bldP spid="14"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0022205" y="2451100"/>
            <a:ext cx="2025650" cy="1367790"/>
          </a:xfrm>
          <a:prstGeom prst="rect">
            <a:avLst/>
          </a:prstGeom>
        </p:spPr>
      </p:pic>
      <p:sp>
        <p:nvSpPr>
          <p:cNvPr id="6" name="文本框 5"/>
          <p:cNvSpPr txBox="1"/>
          <p:nvPr/>
        </p:nvSpPr>
        <p:spPr>
          <a:xfrm>
            <a:off x="907415" y="887730"/>
            <a:ext cx="5083810" cy="460375"/>
          </a:xfrm>
          <a:prstGeom prst="rect">
            <a:avLst/>
          </a:prstGeom>
          <a:noFill/>
        </p:spPr>
        <p:txBody>
          <a:bodyPr wrap="none" rtlCol="0" anchor="t">
            <a:spAutoFit/>
          </a:bodyPr>
          <a:p>
            <a:pPr algn="l" defTabSz="685800">
              <a:buClrTx/>
              <a:buSzTx/>
              <a:buFontTx/>
            </a:pPr>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2.20世纪90年代以来国际金融的发展</a:t>
            </a:r>
            <a:endPar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7" name="文本框 6"/>
          <p:cNvSpPr txBox="1"/>
          <p:nvPr/>
        </p:nvSpPr>
        <p:spPr>
          <a:xfrm>
            <a:off x="1104265" y="1442720"/>
            <a:ext cx="10596245" cy="460375"/>
          </a:xfrm>
          <a:prstGeom prst="rect">
            <a:avLst/>
          </a:prstGeom>
          <a:noFill/>
        </p:spPr>
        <p:txBody>
          <a:bodyPr wrap="square" rtlCol="0" anchor="t">
            <a:spAutoFit/>
          </a:bodyPr>
          <a:p>
            <a:pPr fontAlgn="base">
              <a:lnSpc>
                <a:spcPct val="120000"/>
              </a:lnSpc>
              <a:spcBef>
                <a:spcPct val="0"/>
              </a:spcBef>
              <a:spcAft>
                <a:spcPct val="0"/>
              </a:spcAft>
              <a:defRPr/>
            </a:pPr>
            <a:r>
              <a:rPr lang="zh-CN" altLang="en-US" sz="2000" b="1">
                <a:solidFill>
                  <a:srgbClr val="1D41D5"/>
                </a:solidFill>
                <a:latin typeface="黑体" panose="02010609060101010101" pitchFamily="49" charset="-122"/>
                <a:ea typeface="黑体" panose="02010609060101010101" pitchFamily="49" charset="-122"/>
                <a:cs typeface="Times New Roman" panose="02020603050405020304" charset="0"/>
                <a:sym typeface="+mn-ea"/>
              </a:rPr>
              <a:t>①资本流动全球化、金融市场一体化和金融机构全球扩张成为经济全球化进程中的主导趋势</a:t>
            </a:r>
            <a:endParaRPr lang="zh-CN" altLang="en-US" sz="2000" b="1">
              <a:solidFill>
                <a:srgbClr val="1D41D5"/>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8" name="文本框 7"/>
          <p:cNvSpPr txBox="1"/>
          <p:nvPr/>
        </p:nvSpPr>
        <p:spPr>
          <a:xfrm>
            <a:off x="1092200" y="1920875"/>
            <a:ext cx="7218680" cy="460375"/>
          </a:xfrm>
          <a:prstGeom prst="rect">
            <a:avLst/>
          </a:prstGeom>
          <a:noFill/>
        </p:spPr>
        <p:txBody>
          <a:bodyPr wrap="square" rtlCol="0" anchor="t">
            <a:spAutoFit/>
          </a:bodyPr>
          <a:p>
            <a:pPr fontAlgn="base">
              <a:lnSpc>
                <a:spcPct val="120000"/>
              </a:lnSpc>
              <a:spcBef>
                <a:spcPct val="0"/>
              </a:spcBef>
              <a:spcAft>
                <a:spcPct val="0"/>
              </a:spcAft>
              <a:defRPr/>
            </a:pPr>
            <a:r>
              <a:rPr lang="zh-CN" altLang="en-US" sz="1800" b="1">
                <a:solidFill>
                  <a:srgbClr val="1D41D5"/>
                </a:solidFill>
                <a:latin typeface="黑体" panose="02010609060101010101" pitchFamily="49" charset="-122"/>
                <a:ea typeface="黑体" panose="02010609060101010101" pitchFamily="49" charset="-122"/>
                <a:cs typeface="Times New Roman" panose="02020603050405020304" charset="0"/>
                <a:sym typeface="+mn-ea"/>
              </a:rPr>
              <a:t>②非银行金融机构迅速发展，特别是证券市场的融资规模不断扩大</a:t>
            </a:r>
            <a:r>
              <a:rPr lang="zh-CN" altLang="en-US" sz="2000" b="1">
                <a:solidFill>
                  <a:srgbClr val="1D41D5"/>
                </a:solidFill>
                <a:latin typeface="黑体" panose="02010609060101010101" pitchFamily="49" charset="-122"/>
                <a:ea typeface="黑体" panose="02010609060101010101" pitchFamily="49" charset="-122"/>
                <a:cs typeface="Times New Roman" panose="02020603050405020304" charset="0"/>
                <a:sym typeface="+mn-ea"/>
              </a:rPr>
              <a:t>。</a:t>
            </a:r>
            <a:endParaRPr lang="zh-CN" altLang="en-US" sz="2000" b="1">
              <a:solidFill>
                <a:srgbClr val="1D41D5"/>
              </a:solidFill>
              <a:latin typeface="黑体" panose="02010609060101010101" pitchFamily="49" charset="-122"/>
              <a:ea typeface="黑体" panose="02010609060101010101" pitchFamily="49" charset="-122"/>
              <a:cs typeface="Times New Roman" panose="02020603050405020304" charset="0"/>
              <a:sym typeface="+mn-ea"/>
            </a:endParaRPr>
          </a:p>
        </p:txBody>
      </p:sp>
      <p:sp>
        <p:nvSpPr>
          <p:cNvPr id="9" name="文本框 8"/>
          <p:cNvSpPr txBox="1"/>
          <p:nvPr/>
        </p:nvSpPr>
        <p:spPr>
          <a:xfrm>
            <a:off x="1073785" y="2454910"/>
            <a:ext cx="8731250" cy="829945"/>
          </a:xfrm>
          <a:prstGeom prst="rect">
            <a:avLst/>
          </a:prstGeom>
          <a:noFill/>
        </p:spPr>
        <p:txBody>
          <a:bodyPr wrap="square" rtlCol="0" anchor="t">
            <a:spAutoFit/>
          </a:bodyPr>
          <a:p>
            <a:pPr algn="l" fontAlgn="base">
              <a:lnSpc>
                <a:spcPct val="120000"/>
              </a:lnSpc>
              <a:buClrTx/>
              <a:buSzTx/>
              <a:buFontTx/>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③不同金融机构的业务界限被打破，银行、证券和保险三者的产品日益趋同</a:t>
            </a:r>
            <a:r>
              <a:rPr lang="en-US" altLang="zh-CN"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endParaRPr lang="en-US" altLang="zh-CN"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base">
              <a:lnSpc>
                <a:spcPct val="120000"/>
              </a:lnSpc>
              <a:buClrTx/>
              <a:buSzTx/>
              <a:buFontTx/>
              <a:defRPr/>
            </a:pPr>
            <a:r>
              <a:rPr lang="en-US" altLang="zh-CN"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并相互融合，大型金融集团和跨国金融企业不断涌现。</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 name="文本框 9"/>
          <p:cNvSpPr txBox="1"/>
          <p:nvPr/>
        </p:nvSpPr>
        <p:spPr>
          <a:xfrm>
            <a:off x="1071880" y="3269615"/>
            <a:ext cx="8559165" cy="829945"/>
          </a:xfrm>
          <a:prstGeom prst="rect">
            <a:avLst/>
          </a:prstGeom>
          <a:noFill/>
        </p:spPr>
        <p:txBody>
          <a:bodyPr wrap="square" rtlCol="0" anchor="t">
            <a:spAutoFit/>
          </a:bodyPr>
          <a:p>
            <a:pPr algn="l" fontAlgn="base">
              <a:lnSpc>
                <a:spcPct val="120000"/>
              </a:lnSpc>
              <a:buClrTx/>
              <a:buSzTx/>
              <a:buFontTx/>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④现代国际金融具有一定的风险，金融风险一旦失控，就会导致大范围</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base">
              <a:lnSpc>
                <a:spcPct val="120000"/>
              </a:lnSpc>
              <a:buClrTx/>
              <a:buSzTx/>
              <a:buFontTx/>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金融波动，甚至引起全球性的金融危机。</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1" name="文本框 10"/>
          <p:cNvSpPr txBox="1"/>
          <p:nvPr/>
        </p:nvSpPr>
        <p:spPr>
          <a:xfrm>
            <a:off x="908050" y="4194175"/>
            <a:ext cx="4994275" cy="460375"/>
          </a:xfrm>
          <a:prstGeom prst="rect">
            <a:avLst/>
          </a:prstGeom>
          <a:noFill/>
        </p:spPr>
        <p:txBody>
          <a:bodyPr wrap="square" rtlCol="0" anchor="t">
            <a:spAutoFit/>
          </a:bodyPr>
          <a:p>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3.中国在国际金融中的影响力上升</a:t>
            </a:r>
            <a:endParaRPr lang="zh-CN" altLang="en-US" sz="2400" b="1">
              <a:latin typeface="微软雅黑" panose="020B0503020204020204" pitchFamily="34" charset="-122"/>
              <a:ea typeface="微软雅黑" panose="020B0503020204020204" pitchFamily="34" charset="-122"/>
              <a:sym typeface="+mn-ea"/>
            </a:endParaRPr>
          </a:p>
        </p:txBody>
      </p:sp>
      <p:sp>
        <p:nvSpPr>
          <p:cNvPr id="12" name="文本1"/>
          <p:cNvSpPr>
            <a:spLocks noChangeArrowheads="1"/>
          </p:cNvSpPr>
          <p:nvPr/>
        </p:nvSpPr>
        <p:spPr bwMode="gray">
          <a:xfrm>
            <a:off x="1268095" y="4782185"/>
            <a:ext cx="8122920" cy="1707515"/>
          </a:xfrm>
          <a:prstGeom prst="roundRect">
            <a:avLst>
              <a:gd name="adj" fmla="val 11505"/>
            </a:avLst>
          </a:prstGeom>
          <a:noFill/>
          <a:ln w="12700" cap="flat" cmpd="sng" algn="ctr">
            <a:solidFill>
              <a:schemeClr val="tx1"/>
            </a:solidFill>
            <a:prstDash val="sysDot"/>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2009年，中国政府开始推进人民币的国际化。</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base">
              <a:lnSpc>
                <a:spcPct val="120000"/>
              </a:lnSpc>
              <a:spcBef>
                <a:spcPct val="0"/>
              </a:spcBef>
              <a:spcAft>
                <a:spcPct val="0"/>
              </a:spcAft>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2010年，中国成为国际货币基金组织第三大成员，仅次于美国和日本。</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base">
              <a:lnSpc>
                <a:spcPct val="120000"/>
              </a:lnSpc>
              <a:spcBef>
                <a:spcPct val="0"/>
              </a:spcBef>
              <a:spcAft>
                <a:spcPct val="0"/>
              </a:spcAft>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2015年，中国发起成立亚洲基础设施投资银行。</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base">
              <a:lnSpc>
                <a:spcPct val="120000"/>
              </a:lnSpc>
              <a:spcBef>
                <a:spcPct val="0"/>
              </a:spcBef>
              <a:spcAft>
                <a:spcPct val="0"/>
              </a:spcAft>
              <a:defRPr/>
            </a:pPr>
            <a:r>
              <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2016年，人民币成为主要的国际储备货币之一。</a:t>
            </a:r>
            <a:endParaRPr lang="zh-CN" altLang="en-US" sz="20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TextBox 13"/>
          <p:cNvSpPr txBox="1"/>
          <p:nvPr/>
        </p:nvSpPr>
        <p:spPr>
          <a:xfrm>
            <a:off x="491490" y="254635"/>
            <a:ext cx="4368800" cy="521970"/>
          </a:xfrm>
          <a:prstGeom prst="rect">
            <a:avLst/>
          </a:prstGeom>
          <a:noFill/>
        </p:spPr>
        <p:txBody>
          <a:bodyPr wrap="squar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三</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金融与人类生活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pic>
        <p:nvPicPr>
          <p:cNvPr id="15" name="图片 14"/>
          <p:cNvPicPr>
            <a:picLocks noChangeAspect="1"/>
          </p:cNvPicPr>
          <p:nvPr/>
        </p:nvPicPr>
        <p:blipFill>
          <a:blip r:embed="rId2"/>
          <a:srcRect l="54261" t="7885" r="2734" b="28107"/>
          <a:stretch>
            <a:fillRect/>
          </a:stretch>
        </p:blipFill>
        <p:spPr>
          <a:xfrm>
            <a:off x="9563100" y="4388485"/>
            <a:ext cx="2277745" cy="2032635"/>
          </a:xfrm>
          <a:prstGeom prst="rect">
            <a:avLst/>
          </a:prstGeom>
        </p:spPr>
      </p:pic>
      <p:sp>
        <p:nvSpPr>
          <p:cNvPr id="16" name="文本框 15"/>
          <p:cNvSpPr txBox="1"/>
          <p:nvPr/>
        </p:nvSpPr>
        <p:spPr>
          <a:xfrm>
            <a:off x="9263380" y="6436360"/>
            <a:ext cx="2917190" cy="368300"/>
          </a:xfrm>
          <a:prstGeom prst="rect">
            <a:avLst/>
          </a:prstGeom>
          <a:solidFill>
            <a:schemeClr val="accent1">
              <a:lumMod val="20000"/>
              <a:lumOff val="80000"/>
            </a:schemeClr>
          </a:solidFill>
        </p:spPr>
        <p:txBody>
          <a:bodyPr wrap="square" rtlCol="0">
            <a:spAutoFit/>
          </a:bodyPr>
          <a:p>
            <a:pPr algn="ctr"/>
            <a:r>
              <a:rPr lang="en-US" altLang="zh-CN" b="1">
                <a:latin typeface="黑体" panose="02010609060101010101" pitchFamily="49" charset="-122"/>
                <a:ea typeface="黑体" panose="02010609060101010101" pitchFamily="49" charset="-122"/>
                <a:cs typeface="黑体" panose="02010609060101010101" pitchFamily="49" charset="-122"/>
              </a:rPr>
              <a:t>2016</a:t>
            </a:r>
            <a:r>
              <a:rPr lang="zh-CN" altLang="en-US" b="1">
                <a:latin typeface="黑体" panose="02010609060101010101" pitchFamily="49" charset="-122"/>
                <a:ea typeface="黑体" panose="02010609060101010101" pitchFamily="49" charset="-122"/>
                <a:cs typeface="黑体" panose="02010609060101010101" pitchFamily="49" charset="-122"/>
              </a:rPr>
              <a:t>年</a:t>
            </a:r>
            <a:r>
              <a:rPr lang="en-US" altLang="zh-CN" b="1">
                <a:latin typeface="黑体" panose="02010609060101010101" pitchFamily="49" charset="-122"/>
                <a:ea typeface="黑体" panose="02010609060101010101" pitchFamily="49" charset="-122"/>
                <a:cs typeface="黑体" panose="02010609060101010101" pitchFamily="49" charset="-122"/>
              </a:rPr>
              <a:t>SDR</a:t>
            </a:r>
            <a:r>
              <a:rPr lang="zh-CN" altLang="en-US" b="1">
                <a:latin typeface="黑体" panose="02010609060101010101" pitchFamily="49" charset="-122"/>
                <a:ea typeface="黑体" panose="02010609060101010101" pitchFamily="49" charset="-122"/>
                <a:cs typeface="黑体" panose="02010609060101010101" pitchFamily="49" charset="-122"/>
              </a:rPr>
              <a:t>篮子货币权重比</a:t>
            </a:r>
            <a:endParaRPr lang="zh-CN" altLang="en-US" b="1">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bldLvl="0" animBg="1"/>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1"/>
          <p:cNvSpPr>
            <a:spLocks noChangeArrowheads="1"/>
          </p:cNvSpPr>
          <p:nvPr/>
        </p:nvSpPr>
        <p:spPr bwMode="gray">
          <a:xfrm>
            <a:off x="2373630" y="2557145"/>
            <a:ext cx="9367520" cy="2181860"/>
          </a:xfrm>
          <a:prstGeom prst="roundRect">
            <a:avLst>
              <a:gd name="adj" fmla="val 11505"/>
            </a:avLst>
          </a:prstGeom>
          <a:noFill/>
          <a:ln w="15875" cap="flat" cmpd="sng" algn="ctr">
            <a:solidFill>
              <a:schemeClr val="accent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lnSpc>
                <a:spcPct val="120000"/>
              </a:lnSpc>
              <a:buClrTx/>
              <a:buSzTx/>
              <a:buFontTx/>
              <a:defRPr/>
            </a:pP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20世纪70年代末期，自动取款机开始投入使用；</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base">
              <a:lnSpc>
                <a:spcPct val="120000"/>
              </a:lnSpc>
              <a:buClrTx/>
              <a:buSzTx/>
              <a:buFontTx/>
              <a:defRPr/>
            </a:pP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20世纪末，信用卡公司实现了国际信用卡支付体系的联网；</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base">
              <a:lnSpc>
                <a:spcPct val="120000"/>
              </a:lnSpc>
              <a:buClrTx/>
              <a:buSzTx/>
              <a:buFontTx/>
              <a:defRPr/>
            </a:pP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21世纪以来互联网金融逐渐成为人们生产生活密不可分的一部分；</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algn="l" fontAlgn="base">
              <a:lnSpc>
                <a:spcPct val="120000"/>
              </a:lnSpc>
              <a:buClrTx/>
              <a:buSzTx/>
              <a:buFontTx/>
              <a:defRPr/>
            </a:pPr>
            <a:r>
              <a:rPr lang="en-US" alt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人们利用电脑、手机等网络终端，就能办理转账汇款、投资理财、贷款兑换等业务。</a:t>
            </a:r>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6" name="文本框 5"/>
          <p:cNvSpPr txBox="1"/>
          <p:nvPr/>
        </p:nvSpPr>
        <p:spPr>
          <a:xfrm>
            <a:off x="969010" y="932180"/>
            <a:ext cx="4556125" cy="460375"/>
          </a:xfrm>
          <a:prstGeom prst="rect">
            <a:avLst/>
          </a:prstGeom>
          <a:noFill/>
        </p:spPr>
        <p:txBody>
          <a:bodyPr wrap="square" rtlCol="0" anchor="t">
            <a:spAutoFit/>
          </a:bodyPr>
          <a:p>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4</a:t>
            </a:r>
            <a:r>
              <a:rPr lang="en-US" altLang="zh-CN"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电子金融、网络金融日益</a:t>
            </a:r>
            <a:r>
              <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rPr>
              <a:t>普及</a:t>
            </a:r>
            <a:endParaRPr lang="zh-CN" altLang="en-US" sz="2400" b="1">
              <a:solidFill>
                <a:srgbClr val="FF0000"/>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TextBox 13"/>
          <p:cNvSpPr txBox="1"/>
          <p:nvPr/>
        </p:nvSpPr>
        <p:spPr>
          <a:xfrm>
            <a:off x="491490" y="254635"/>
            <a:ext cx="4368800" cy="521970"/>
          </a:xfrm>
          <a:prstGeom prst="rect">
            <a:avLst/>
          </a:prstGeom>
          <a:noFill/>
        </p:spPr>
        <p:txBody>
          <a:bodyPr wrap="squar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三</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金融与人类生活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矩形 7"/>
          <p:cNvSpPr/>
          <p:nvPr/>
        </p:nvSpPr>
        <p:spPr>
          <a:xfrm>
            <a:off x="1232535" y="1714500"/>
            <a:ext cx="805180" cy="460375"/>
          </a:xfrm>
          <a:prstGeom prst="rect">
            <a:avLst/>
          </a:prstGeom>
          <a:solidFill>
            <a:schemeClr val="accent2">
              <a:lumMod val="20000"/>
              <a:lumOff val="80000"/>
            </a:schemeClr>
          </a:solidFill>
          <a:ln>
            <a:solidFill>
              <a:srgbClr val="FF0000"/>
            </a:solidFill>
          </a:ln>
        </p:spPr>
        <p:txBody>
          <a:bodyPr wrap="square">
            <a:spAutoFit/>
          </a:bodyPr>
          <a:p>
            <a:pPr lvl="0" algn="ctr"/>
            <a:r>
              <a:rPr lang="zh-CN" altLang="en-US" sz="24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原因</a:t>
            </a:r>
            <a:endParaRPr lang="zh-CN" altLang="en-US" sz="24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9" name="矩形 8"/>
          <p:cNvSpPr/>
          <p:nvPr/>
        </p:nvSpPr>
        <p:spPr>
          <a:xfrm>
            <a:off x="1231900" y="2994660"/>
            <a:ext cx="805180" cy="460375"/>
          </a:xfrm>
          <a:prstGeom prst="rect">
            <a:avLst/>
          </a:prstGeom>
          <a:solidFill>
            <a:schemeClr val="accent2">
              <a:lumMod val="20000"/>
              <a:lumOff val="80000"/>
            </a:schemeClr>
          </a:solidFill>
          <a:ln>
            <a:solidFill>
              <a:srgbClr val="FF0000"/>
            </a:solidFill>
          </a:ln>
        </p:spPr>
        <p:txBody>
          <a:bodyPr wrap="square">
            <a:spAutoFit/>
          </a:bodyPr>
          <a:p>
            <a:pPr lvl="0" algn="ctr">
              <a:buClrTx/>
              <a:buSzTx/>
              <a:buFontTx/>
            </a:pPr>
            <a:r>
              <a:rPr lang="zh-CN" altLang="en-US" sz="24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rPr>
              <a:t>表现</a:t>
            </a:r>
            <a:endParaRPr lang="zh-CN" altLang="en-US" sz="2400" b="1" dirty="0">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0" name="文本框 9"/>
          <p:cNvSpPr txBox="1"/>
          <p:nvPr/>
        </p:nvSpPr>
        <p:spPr>
          <a:xfrm>
            <a:off x="2284095" y="1739900"/>
            <a:ext cx="4273550" cy="460375"/>
          </a:xfrm>
          <a:prstGeom prst="rect">
            <a:avLst/>
          </a:prstGeom>
          <a:noFill/>
        </p:spPr>
        <p:txBody>
          <a:bodyPr wrap="square" rtlCol="0" anchor="t">
            <a:spAutoFit/>
          </a:bodyPr>
          <a:p>
            <a:pPr lvl="0"/>
            <a:r>
              <a:rPr lang="zh-CN" altLang="en-US" sz="2400" b="1" dirty="0">
                <a:solidFill>
                  <a:srgbClr val="1D41D5"/>
                </a:solidFill>
                <a:latin typeface="楷体" panose="02010609060101010101" charset="-122"/>
                <a:ea typeface="楷体" panose="02010609060101010101" charset="-122"/>
                <a:cs typeface="黑体" panose="02010609060101010101" pitchFamily="49" charset="-122"/>
                <a:sym typeface="+mn-ea"/>
              </a:rPr>
              <a:t>计算机和通信技术的发展</a:t>
            </a:r>
            <a:endParaRPr lang="zh-CN" altLang="en-US" sz="2400" b="1" dirty="0">
              <a:solidFill>
                <a:srgbClr val="1D41D5"/>
              </a:solidFill>
              <a:latin typeface="楷体" panose="02010609060101010101" charset="-122"/>
              <a:ea typeface="楷体" panose="02010609060101010101" charset="-122"/>
              <a:cs typeface="黑体" panose="02010609060101010101" pitchFamily="49" charset="-122"/>
              <a:sym typeface="+mn-ea"/>
            </a:endParaRPr>
          </a:p>
        </p:txBody>
      </p:sp>
      <p:grpSp>
        <p:nvGrpSpPr>
          <p:cNvPr id="11" name="组合 10"/>
          <p:cNvGrpSpPr/>
          <p:nvPr/>
        </p:nvGrpSpPr>
        <p:grpSpPr>
          <a:xfrm>
            <a:off x="2918460" y="4814570"/>
            <a:ext cx="7849235" cy="1626235"/>
            <a:chOff x="4269" y="6478"/>
            <a:chExt cx="13939" cy="3663"/>
          </a:xfrm>
        </p:grpSpPr>
        <p:pic>
          <p:nvPicPr>
            <p:cNvPr id="4" name="图片 3"/>
            <p:cNvPicPr>
              <a:picLocks noChangeAspect="1"/>
            </p:cNvPicPr>
            <p:nvPr/>
          </p:nvPicPr>
          <p:blipFill>
            <a:blip r:embed="rId1"/>
            <a:stretch>
              <a:fillRect/>
            </a:stretch>
          </p:blipFill>
          <p:spPr>
            <a:xfrm>
              <a:off x="4269" y="6691"/>
              <a:ext cx="2415" cy="3451"/>
            </a:xfrm>
            <a:prstGeom prst="rect">
              <a:avLst/>
            </a:prstGeom>
          </p:spPr>
        </p:pic>
        <p:pic>
          <p:nvPicPr>
            <p:cNvPr id="5" name="图片 4"/>
            <p:cNvPicPr>
              <a:picLocks noChangeAspect="1"/>
            </p:cNvPicPr>
            <p:nvPr/>
          </p:nvPicPr>
          <p:blipFill>
            <a:blip r:embed="rId2"/>
            <a:srcRect l="1879" b="20049"/>
            <a:stretch>
              <a:fillRect/>
            </a:stretch>
          </p:blipFill>
          <p:spPr>
            <a:xfrm>
              <a:off x="7259" y="6689"/>
              <a:ext cx="2334" cy="3385"/>
            </a:xfrm>
            <a:prstGeom prst="rect">
              <a:avLst/>
            </a:prstGeom>
          </p:spPr>
        </p:pic>
        <p:pic>
          <p:nvPicPr>
            <p:cNvPr id="12294" name="图片 5"/>
            <p:cNvPicPr>
              <a:picLocks noChangeAspect="1"/>
            </p:cNvPicPr>
            <p:nvPr/>
          </p:nvPicPr>
          <p:blipFill>
            <a:blip r:embed="rId3"/>
            <a:srcRect b="22063"/>
            <a:stretch>
              <a:fillRect/>
            </a:stretch>
          </p:blipFill>
          <p:spPr>
            <a:xfrm>
              <a:off x="14422" y="6708"/>
              <a:ext cx="3786" cy="3366"/>
            </a:xfrm>
            <a:prstGeom prst="rect">
              <a:avLst/>
            </a:prstGeom>
            <a:noFill/>
            <a:ln w="9525">
              <a:noFill/>
            </a:ln>
          </p:spPr>
        </p:pic>
        <p:pic>
          <p:nvPicPr>
            <p:cNvPr id="11268" name="Picture 4"/>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bwMode="auto">
            <a:xfrm>
              <a:off x="9706" y="6478"/>
              <a:ext cx="4450" cy="351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6" grpId="0"/>
      <p:bldP spid="10" grpId="0"/>
      <p:bldP spid="3"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769620" y="848995"/>
            <a:ext cx="6767830" cy="1529715"/>
          </a:xfrm>
          <a:prstGeom prst="rect">
            <a:avLst/>
          </a:prstGeom>
          <a:noFill/>
          <a:ln>
            <a:solidFill>
              <a:srgbClr val="FF0000"/>
            </a:solidFill>
          </a:ln>
        </p:spPr>
        <p:txBody>
          <a:bodyPr wrap="square" rtlCol="0">
            <a:spAutoFit/>
          </a:bodyPr>
          <a:lstStyle/>
          <a:p>
            <a:pPr algn="l" fontAlgn="auto">
              <a:lnSpc>
                <a:spcPct val="13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【学习拓展】</a:t>
            </a: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p52</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a:t>
            </a:r>
            <a:r>
              <a:rPr lang="zh-CN" altLang="en-US" sz="2400" b="1">
                <a:latin typeface="黑体" panose="02010609060101010101" pitchFamily="49" charset="-122"/>
                <a:ea typeface="黑体" panose="02010609060101010101" pitchFamily="49" charset="-122"/>
                <a:cs typeface="黑体" panose="02010609060101010101" pitchFamily="49" charset="-122"/>
                <a:sym typeface="+mn-ea"/>
              </a:rPr>
              <a:t>当今时代，人类创造了很多便利经济活动的方式，如自动取款机、互联网电子支付等，选择一种方式，谈谈它对生活的影响。</a:t>
            </a:r>
            <a:endParaRPr lang="zh-CN" altLang="en-US"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0" name="图片 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8145145" y="848995"/>
            <a:ext cx="3308985" cy="1957070"/>
          </a:xfrm>
          <a:prstGeom prst="rect">
            <a:avLst/>
          </a:prstGeom>
        </p:spPr>
      </p:pic>
      <p:sp>
        <p:nvSpPr>
          <p:cNvPr id="8" name="文本框 7"/>
          <p:cNvSpPr txBox="1"/>
          <p:nvPr>
            <p:custDataLst>
              <p:tags r:id="rId4"/>
            </p:custDataLst>
          </p:nvPr>
        </p:nvSpPr>
        <p:spPr>
          <a:xfrm>
            <a:off x="917575" y="3195955"/>
            <a:ext cx="10846435" cy="2861310"/>
          </a:xfrm>
          <a:prstGeom prst="rect">
            <a:avLst/>
          </a:prstGeom>
          <a:noFill/>
          <a:ln w="12700" cmpd="sng">
            <a:solidFill>
              <a:schemeClr val="tx1"/>
            </a:solidFill>
            <a:prstDash val="sysDot"/>
          </a:ln>
        </p:spPr>
        <p:txBody>
          <a:bodyPr wrap="square" rtlCol="0">
            <a:spAutoFit/>
          </a:bodyPr>
          <a:lstStyle>
            <a:defPPr>
              <a:defRPr lang="zh-CN"/>
            </a:defPPr>
            <a:lvl1pPr>
              <a:lnSpc>
                <a:spcPct val="150000"/>
              </a:lnSpc>
              <a:defRPr sz="2400">
                <a:solidFill>
                  <a:srgbClr val="FF0000"/>
                </a:solidFill>
                <a:latin typeface="微软雅黑" panose="020B0503020204020204" pitchFamily="34" charset="-122"/>
                <a:ea typeface="微软雅黑" panose="020B0503020204020204" pitchFamily="34" charset="-122"/>
              </a:defRPr>
            </a:lvl1pPr>
          </a:lstStyle>
          <a:p>
            <a:r>
              <a:rPr lang="zh-CN" altLang="en-US" b="1">
                <a:solidFill>
                  <a:srgbClr val="1D41D5"/>
                </a:solidFill>
                <a:latin typeface="黑体" panose="02010609060101010101" pitchFamily="49" charset="-122"/>
                <a:ea typeface="黑体" panose="02010609060101010101" pitchFamily="49" charset="-122"/>
                <a:cs typeface="楷体" panose="02010609060101010101" charset="-122"/>
              </a:rPr>
              <a:t>提示：</a:t>
            </a:r>
            <a:endParaRPr lang="zh-CN" altLang="en-US" b="1">
              <a:solidFill>
                <a:srgbClr val="1D41D5"/>
              </a:solidFill>
              <a:latin typeface="黑体" panose="02010609060101010101" pitchFamily="49" charset="-122"/>
              <a:ea typeface="黑体" panose="02010609060101010101" pitchFamily="49" charset="-122"/>
              <a:cs typeface="楷体" panose="02010609060101010101" charset="-122"/>
            </a:endParaRPr>
          </a:p>
          <a:p>
            <a:r>
              <a:rPr lang="zh-CN" altLang="en-US" b="1">
                <a:solidFill>
                  <a:srgbClr val="1D41D5"/>
                </a:solidFill>
                <a:latin typeface="黑体" panose="02010609060101010101" pitchFamily="49" charset="-122"/>
                <a:ea typeface="黑体" panose="02010609060101010101" pitchFamily="49" charset="-122"/>
                <a:cs typeface="楷体" panose="02010609060101010101" charset="-122"/>
              </a:rPr>
              <a:t>以电子支付为例，其优势包括省时省力，足不出户即可办理多项支付服务；</a:t>
            </a:r>
            <a:endParaRPr lang="zh-CN" altLang="en-US" b="1">
              <a:solidFill>
                <a:srgbClr val="1D41D5"/>
              </a:solidFill>
              <a:latin typeface="黑体" panose="02010609060101010101" pitchFamily="49" charset="-122"/>
              <a:ea typeface="黑体" panose="02010609060101010101" pitchFamily="49" charset="-122"/>
              <a:cs typeface="楷体" panose="02010609060101010101" charset="-122"/>
            </a:endParaRPr>
          </a:p>
          <a:p>
            <a:r>
              <a:rPr lang="zh-CN" altLang="en-US" b="1">
                <a:solidFill>
                  <a:srgbClr val="1D41D5"/>
                </a:solidFill>
                <a:latin typeface="黑体" panose="02010609060101010101" pitchFamily="49" charset="-122"/>
                <a:ea typeface="黑体" panose="02010609060101010101" pitchFamily="49" charset="-122"/>
                <a:cs typeface="楷体" panose="02010609060101010101" charset="-122"/>
              </a:rPr>
              <a:t>不用受银行营业时间和网点的限制，即可享受便捷、高效的服务；</a:t>
            </a:r>
            <a:endParaRPr lang="zh-CN" altLang="en-US" b="1">
              <a:solidFill>
                <a:srgbClr val="1D41D5"/>
              </a:solidFill>
              <a:latin typeface="黑体" panose="02010609060101010101" pitchFamily="49" charset="-122"/>
              <a:ea typeface="黑体" panose="02010609060101010101" pitchFamily="49" charset="-122"/>
              <a:cs typeface="楷体" panose="02010609060101010101" charset="-122"/>
            </a:endParaRPr>
          </a:p>
          <a:p>
            <a:r>
              <a:rPr lang="zh-CN" altLang="en-US" b="1">
                <a:solidFill>
                  <a:srgbClr val="1D41D5"/>
                </a:solidFill>
                <a:latin typeface="黑体" panose="02010609060101010101" pitchFamily="49" charset="-122"/>
                <a:ea typeface="黑体" panose="02010609060101010101" pitchFamily="49" charset="-122"/>
                <a:cs typeface="楷体" panose="02010609060101010101" charset="-122"/>
              </a:rPr>
              <a:t>绿色低碳，减少能源消耗，既环保又经济。</a:t>
            </a:r>
            <a:endParaRPr lang="zh-CN" altLang="en-US" b="1">
              <a:solidFill>
                <a:srgbClr val="1D41D5"/>
              </a:solidFill>
              <a:latin typeface="黑体" panose="02010609060101010101" pitchFamily="49" charset="-122"/>
              <a:ea typeface="黑体" panose="02010609060101010101" pitchFamily="49" charset="-122"/>
              <a:cs typeface="楷体" panose="02010609060101010101" charset="-122"/>
            </a:endParaRPr>
          </a:p>
          <a:p>
            <a:r>
              <a:rPr lang="zh-CN" altLang="en-US" b="1">
                <a:solidFill>
                  <a:srgbClr val="1D41D5"/>
                </a:solidFill>
                <a:latin typeface="黑体" panose="02010609060101010101" pitchFamily="49" charset="-122"/>
                <a:ea typeface="黑体" panose="02010609060101010101" pitchFamily="49" charset="-122"/>
                <a:cs typeface="楷体" panose="02010609060101010101" charset="-122"/>
              </a:rPr>
              <a:t>另外，电子支付也给个人生活带来了风险和挑战，包括信息泄露、网络诈骗等。</a:t>
            </a:r>
            <a:endParaRPr lang="zh-CN" altLang="en-US" b="1">
              <a:solidFill>
                <a:srgbClr val="1D41D5"/>
              </a:solidFill>
              <a:latin typeface="黑体" panose="02010609060101010101" pitchFamily="49" charset="-122"/>
              <a:ea typeface="黑体" panose="02010609060101010101" pitchFamily="49" charset="-122"/>
              <a:cs typeface="楷体" panose="02010609060101010101"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82880" y="3147695"/>
            <a:ext cx="2359660" cy="1198880"/>
          </a:xfrm>
          <a:prstGeom prst="rect">
            <a:avLst/>
          </a:prstGeom>
          <a:noFill/>
          <a:ln>
            <a:noFill/>
          </a:ln>
        </p:spPr>
        <p:txBody>
          <a:bodyPr wrap="square" rtlCol="0">
            <a:spAutoFit/>
          </a:bodyPr>
          <a:lstStyle/>
          <a:p>
            <a:pPr>
              <a:lnSpc>
                <a:spcPct val="150000"/>
              </a:lnSpc>
            </a:pPr>
            <a:r>
              <a:rPr lang="en-US" altLang="zh-CN" sz="2400" b="1">
                <a:solidFill>
                  <a:srgbClr val="FF0000"/>
                </a:solidFill>
                <a:latin typeface="黑体" panose="02010609060101010101" pitchFamily="49" charset="-122"/>
                <a:ea typeface="黑体" panose="02010609060101010101" pitchFamily="49" charset="-122"/>
                <a:cs typeface="黑体" panose="02010609060101010101" pitchFamily="49" charset="-122"/>
              </a:rPr>
              <a:t>20</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世纪以来人类的经济与生活</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5" name="TextBox 7"/>
          <p:cNvSpPr txBox="1"/>
          <p:nvPr>
            <p:custDataLst>
              <p:tags r:id="rId2"/>
            </p:custDataLst>
          </p:nvPr>
        </p:nvSpPr>
        <p:spPr>
          <a:xfrm>
            <a:off x="5678389" y="864246"/>
            <a:ext cx="2837921"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r>
              <a:rPr lang="zh-CN" altLang="en-US" sz="2000" spc="225">
                <a:solidFill>
                  <a:schemeClr val="tx1"/>
                </a:solidFill>
                <a:latin typeface="黑体" panose="02010609060101010101" pitchFamily="49" charset="-122"/>
                <a:ea typeface="黑体" panose="02010609060101010101" pitchFamily="49" charset="-122"/>
              </a:rPr>
              <a:t>主要资本主义国家</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6" name="TextBox 7"/>
          <p:cNvSpPr txBox="1"/>
          <p:nvPr>
            <p:custDataLst>
              <p:tags r:id="rId3"/>
            </p:custDataLst>
          </p:nvPr>
        </p:nvSpPr>
        <p:spPr>
          <a:xfrm>
            <a:off x="5668010" y="1749425"/>
            <a:ext cx="4618990"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r>
              <a:rPr lang="zh-CN" altLang="en-US" sz="2000" spc="225">
                <a:solidFill>
                  <a:schemeClr val="tx1"/>
                </a:solidFill>
                <a:latin typeface="黑体" panose="02010609060101010101" pitchFamily="49" charset="-122"/>
                <a:ea typeface="黑体" panose="02010609060101010101" pitchFamily="49" charset="-122"/>
              </a:rPr>
              <a:t>中国开辟出中国特色社会主义</a:t>
            </a:r>
            <a:r>
              <a:rPr lang="zh-CN" altLang="en-US" sz="2000" spc="225">
                <a:solidFill>
                  <a:schemeClr val="tx1"/>
                </a:solidFill>
                <a:latin typeface="黑体" panose="02010609060101010101" pitchFamily="49" charset="-122"/>
                <a:ea typeface="黑体" panose="02010609060101010101" pitchFamily="49" charset="-122"/>
              </a:rPr>
              <a:t>道路</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8" name="TextBox 7"/>
          <p:cNvSpPr txBox="1"/>
          <p:nvPr>
            <p:custDataLst>
              <p:tags r:id="rId4"/>
            </p:custDataLst>
          </p:nvPr>
        </p:nvSpPr>
        <p:spPr>
          <a:xfrm>
            <a:off x="5678388" y="1318379"/>
            <a:ext cx="2837921"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r>
              <a:rPr lang="zh-CN" altLang="en-US" sz="2000" spc="225">
                <a:solidFill>
                  <a:schemeClr val="tx1"/>
                </a:solidFill>
                <a:latin typeface="黑体" panose="02010609060101010101" pitchFamily="49" charset="-122"/>
                <a:ea typeface="黑体" panose="02010609060101010101" pitchFamily="49" charset="-122"/>
              </a:rPr>
              <a:t>社会主义国家</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10" name="TextBox 7"/>
          <p:cNvSpPr txBox="1"/>
          <p:nvPr>
            <p:custDataLst>
              <p:tags r:id="rId5"/>
            </p:custDataLst>
          </p:nvPr>
        </p:nvSpPr>
        <p:spPr>
          <a:xfrm>
            <a:off x="5678170" y="2218690"/>
            <a:ext cx="4370705"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新兴民族独立国家</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13" name="TextBox 7"/>
          <p:cNvSpPr txBox="1"/>
          <p:nvPr>
            <p:custDataLst>
              <p:tags r:id="rId6"/>
            </p:custDataLst>
          </p:nvPr>
        </p:nvSpPr>
        <p:spPr>
          <a:xfrm>
            <a:off x="5831840" y="4895215"/>
            <a:ext cx="5041900"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两大国际金融机构（</a:t>
            </a:r>
            <a:r>
              <a:rPr lang="en-US" altLang="zh-CN" sz="2000" spc="225">
                <a:solidFill>
                  <a:schemeClr val="tx1"/>
                </a:solidFill>
                <a:latin typeface="黑体" panose="02010609060101010101" pitchFamily="49" charset="-122"/>
                <a:ea typeface="黑体" panose="02010609060101010101" pitchFamily="49" charset="-122"/>
              </a:rPr>
              <a:t>IMF</a:t>
            </a:r>
            <a:r>
              <a:rPr lang="zh-CN" altLang="en-US" sz="2000" spc="225">
                <a:solidFill>
                  <a:schemeClr val="tx1"/>
                </a:solidFill>
                <a:latin typeface="黑体" panose="02010609060101010101" pitchFamily="49" charset="-122"/>
                <a:ea typeface="黑体" panose="02010609060101010101" pitchFamily="49" charset="-122"/>
              </a:rPr>
              <a:t>、</a:t>
            </a:r>
            <a:r>
              <a:rPr lang="en-US" altLang="zh-CN" sz="2000" spc="225">
                <a:solidFill>
                  <a:schemeClr val="tx1"/>
                </a:solidFill>
                <a:latin typeface="黑体" panose="02010609060101010101" pitchFamily="49" charset="-122"/>
                <a:ea typeface="黑体" panose="02010609060101010101" pitchFamily="49" charset="-122"/>
              </a:rPr>
              <a:t>WB</a:t>
            </a:r>
            <a:r>
              <a:rPr lang="zh-CN" altLang="en-US" sz="2000" spc="225">
                <a:solidFill>
                  <a:schemeClr val="tx1"/>
                </a:solidFill>
                <a:latin typeface="黑体" panose="02010609060101010101" pitchFamily="49" charset="-122"/>
                <a:ea typeface="黑体" panose="02010609060101010101" pitchFamily="49" charset="-122"/>
              </a:rPr>
              <a:t>）</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14" name="TextBox 7"/>
          <p:cNvSpPr txBox="1"/>
          <p:nvPr>
            <p:custDataLst>
              <p:tags r:id="rId7"/>
            </p:custDataLst>
          </p:nvPr>
        </p:nvSpPr>
        <p:spPr>
          <a:xfrm>
            <a:off x="5821680" y="6272530"/>
            <a:ext cx="4748530"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电子金融和网络金融</a:t>
            </a:r>
            <a:r>
              <a:rPr lang="zh-CN" altLang="en-US" sz="2000" spc="225">
                <a:solidFill>
                  <a:schemeClr val="tx1"/>
                </a:solidFill>
                <a:latin typeface="黑体" panose="02010609060101010101" pitchFamily="49" charset="-122"/>
                <a:ea typeface="黑体" panose="02010609060101010101" pitchFamily="49" charset="-122"/>
                <a:sym typeface="+mn-ea"/>
              </a:rPr>
              <a:t>日益普及</a:t>
            </a:r>
            <a:endParaRPr lang="zh-CN" altLang="en-US" sz="2000" spc="225">
              <a:solidFill>
                <a:schemeClr val="tx1"/>
              </a:solidFill>
              <a:latin typeface="黑体" panose="02010609060101010101" pitchFamily="49" charset="-122"/>
              <a:ea typeface="黑体" panose="02010609060101010101" pitchFamily="49" charset="-122"/>
              <a:sym typeface="+mn-ea"/>
            </a:endParaRPr>
          </a:p>
        </p:txBody>
      </p:sp>
      <p:sp>
        <p:nvSpPr>
          <p:cNvPr id="16" name="TextBox 7"/>
          <p:cNvSpPr txBox="1"/>
          <p:nvPr>
            <p:custDataLst>
              <p:tags r:id="rId8"/>
            </p:custDataLst>
          </p:nvPr>
        </p:nvSpPr>
        <p:spPr>
          <a:xfrm>
            <a:off x="5811520" y="5378450"/>
            <a:ext cx="4157345"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非银行金融机构迅速发展</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18" name="TextBox 7"/>
          <p:cNvSpPr txBox="1"/>
          <p:nvPr>
            <p:custDataLst>
              <p:tags r:id="rId9"/>
            </p:custDataLst>
          </p:nvPr>
        </p:nvSpPr>
        <p:spPr>
          <a:xfrm>
            <a:off x="5801995" y="5840730"/>
            <a:ext cx="4867275"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sym typeface="+mn-ea"/>
              </a:rPr>
              <a:t>中国在国际金融中的影响力上升</a:t>
            </a:r>
            <a:endParaRPr lang="zh-CN" altLang="en-US" sz="2000" spc="225">
              <a:solidFill>
                <a:schemeClr val="tx1"/>
              </a:solidFill>
              <a:latin typeface="黑体" panose="02010609060101010101" pitchFamily="49" charset="-122"/>
              <a:ea typeface="黑体" panose="02010609060101010101" pitchFamily="49" charset="-122"/>
              <a:sym typeface="+mn-ea"/>
            </a:endParaRPr>
          </a:p>
        </p:txBody>
      </p:sp>
      <p:sp>
        <p:nvSpPr>
          <p:cNvPr id="22" name="TextBox 7"/>
          <p:cNvSpPr txBox="1"/>
          <p:nvPr>
            <p:custDataLst>
              <p:tags r:id="rId10"/>
            </p:custDataLst>
          </p:nvPr>
        </p:nvSpPr>
        <p:spPr>
          <a:xfrm>
            <a:off x="5727110" y="3378325"/>
            <a:ext cx="3258683"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lvl="0" algn="l">
              <a:buClrTx/>
              <a:buSzTx/>
              <a:buFontTx/>
            </a:pPr>
            <a:r>
              <a:rPr lang="zh-CN" altLang="en-US" sz="2000" spc="225">
                <a:solidFill>
                  <a:schemeClr val="tx1"/>
                </a:solidFill>
                <a:latin typeface="黑体" panose="02010609060101010101" pitchFamily="49" charset="-122"/>
                <a:ea typeface="黑体" panose="02010609060101010101" pitchFamily="49" charset="-122"/>
                <a:sym typeface="+mn-ea"/>
              </a:rPr>
              <a:t>世界贸易组织(WTO)</a:t>
            </a:r>
            <a:endParaRPr lang="zh-CN" altLang="en-US" sz="2000" spc="225">
              <a:solidFill>
                <a:schemeClr val="tx1"/>
              </a:solidFill>
              <a:latin typeface="黑体" panose="02010609060101010101" pitchFamily="49" charset="-122"/>
              <a:ea typeface="黑体" panose="02010609060101010101" pitchFamily="49" charset="-122"/>
              <a:sym typeface="+mn-ea"/>
            </a:endParaRPr>
          </a:p>
        </p:txBody>
      </p:sp>
      <p:sp>
        <p:nvSpPr>
          <p:cNvPr id="24" name="TextBox 7"/>
          <p:cNvSpPr txBox="1"/>
          <p:nvPr>
            <p:custDataLst>
              <p:tags r:id="rId11"/>
            </p:custDataLst>
          </p:nvPr>
        </p:nvSpPr>
        <p:spPr>
          <a:xfrm>
            <a:off x="5743657" y="2911387"/>
            <a:ext cx="3047679"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关贸总协定（GATT）</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26" name="TextBox 7"/>
          <p:cNvSpPr txBox="1"/>
          <p:nvPr>
            <p:custDataLst>
              <p:tags r:id="rId12"/>
            </p:custDataLst>
          </p:nvPr>
        </p:nvSpPr>
        <p:spPr>
          <a:xfrm>
            <a:off x="5743657" y="4267818"/>
            <a:ext cx="3204895"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r>
              <a:rPr lang="zh-CN" altLang="en-US" sz="2000" spc="225">
                <a:solidFill>
                  <a:schemeClr val="tx1"/>
                </a:solidFill>
                <a:latin typeface="黑体" panose="02010609060101010101" pitchFamily="49" charset="-122"/>
                <a:ea typeface="黑体" panose="02010609060101010101" pitchFamily="49" charset="-122"/>
              </a:rPr>
              <a:t>中国加入世贸组织</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28" name="TextBox 7"/>
          <p:cNvSpPr txBox="1"/>
          <p:nvPr>
            <p:custDataLst>
              <p:tags r:id="rId13"/>
            </p:custDataLst>
          </p:nvPr>
        </p:nvSpPr>
        <p:spPr>
          <a:xfrm>
            <a:off x="5753735" y="3804285"/>
            <a:ext cx="3053715" cy="345440"/>
          </a:xfrm>
          <a:prstGeom prst="rect">
            <a:avLst/>
          </a:prstGeom>
          <a:noFill/>
        </p:spPr>
        <p:txBody>
          <a:bodyPr wrap="square" lIns="38567" tIns="19283" rIns="38567" bIns="19283" rtlCol="0">
            <a:spAutoFit/>
          </a:bodyPr>
          <a:lstStyle>
            <a:defPPr>
              <a:defRPr lang="zh-CN"/>
            </a:defPPr>
            <a:lvl1pPr>
              <a:defRPr sz="5000" b="1">
                <a:solidFill>
                  <a:schemeClr val="bg1"/>
                </a:solidFill>
                <a:latin typeface="+mn-ea"/>
                <a:ea typeface="+mn-ea"/>
              </a:defRPr>
            </a:lvl1pPr>
          </a:lstStyle>
          <a:p>
            <a:pPr algn="l">
              <a:buClrTx/>
              <a:buSzTx/>
              <a:buFontTx/>
            </a:pPr>
            <a:r>
              <a:rPr lang="zh-CN" altLang="en-US" sz="2000" spc="225">
                <a:solidFill>
                  <a:schemeClr val="tx1"/>
                </a:solidFill>
                <a:latin typeface="黑体" panose="02010609060101010101" pitchFamily="49" charset="-122"/>
                <a:ea typeface="黑体" panose="02010609060101010101" pitchFamily="49" charset="-122"/>
              </a:rPr>
              <a:t>贸易形式发生变化</a:t>
            </a:r>
            <a:endParaRPr lang="zh-CN" altLang="en-US" sz="2000" spc="225">
              <a:solidFill>
                <a:schemeClr val="tx1"/>
              </a:solidFill>
              <a:latin typeface="黑体" panose="02010609060101010101" pitchFamily="49" charset="-122"/>
              <a:ea typeface="黑体" panose="02010609060101010101" pitchFamily="49" charset="-122"/>
            </a:endParaRPr>
          </a:p>
        </p:txBody>
      </p:sp>
      <p:sp>
        <p:nvSpPr>
          <p:cNvPr id="30" name="文本框 29"/>
          <p:cNvSpPr txBox="1"/>
          <p:nvPr>
            <p:custDataLst>
              <p:tags r:id="rId14"/>
            </p:custDataLst>
          </p:nvPr>
        </p:nvSpPr>
        <p:spPr>
          <a:xfrm>
            <a:off x="2920365" y="1417320"/>
            <a:ext cx="2494915" cy="460375"/>
          </a:xfrm>
          <a:prstGeom prst="rect">
            <a:avLst/>
          </a:prstGeom>
          <a:noFill/>
        </p:spPr>
        <p:txBody>
          <a:bodyPr wrap="square" rtlCol="0">
            <a:spAutoFit/>
          </a:bodyPr>
          <a:lstStyle/>
          <a:p>
            <a:r>
              <a:rPr lang="zh-CN" altLang="en-US" sz="2400" b="1">
                <a:solidFill>
                  <a:srgbClr val="1D41D5"/>
                </a:solidFill>
                <a:latin typeface="黑体" panose="02010609060101010101" pitchFamily="49" charset="-122"/>
                <a:ea typeface="黑体" panose="02010609060101010101" pitchFamily="49" charset="-122"/>
              </a:rPr>
              <a:t>世界经济的发展</a:t>
            </a:r>
            <a:endParaRPr lang="zh-CN" altLang="en-US" sz="2400" b="1">
              <a:solidFill>
                <a:srgbClr val="1D41D5"/>
              </a:solidFill>
              <a:latin typeface="黑体" panose="02010609060101010101" pitchFamily="49" charset="-122"/>
              <a:ea typeface="黑体" panose="02010609060101010101" pitchFamily="49" charset="-122"/>
            </a:endParaRPr>
          </a:p>
        </p:txBody>
      </p:sp>
      <p:sp>
        <p:nvSpPr>
          <p:cNvPr id="31" name="文本框 30"/>
          <p:cNvSpPr txBox="1"/>
          <p:nvPr>
            <p:custDataLst>
              <p:tags r:id="rId15"/>
            </p:custDataLst>
          </p:nvPr>
        </p:nvSpPr>
        <p:spPr>
          <a:xfrm>
            <a:off x="2576830" y="3522345"/>
            <a:ext cx="3122930" cy="460375"/>
          </a:xfrm>
          <a:prstGeom prst="rect">
            <a:avLst/>
          </a:prstGeom>
          <a:noFill/>
        </p:spPr>
        <p:txBody>
          <a:bodyPr wrap="square" rtlCol="0">
            <a:spAutoFit/>
          </a:bodyPr>
          <a:lstStyle>
            <a:defPPr>
              <a:defRPr lang="zh-CN"/>
            </a:defPPr>
            <a:lvl1pPr>
              <a:defRPr sz="2000" b="1"/>
            </a:lvl1pPr>
          </a:lstStyle>
          <a:p>
            <a:r>
              <a:rPr lang="zh-CN" altLang="en-US" sz="2400">
                <a:solidFill>
                  <a:srgbClr val="1D41D5"/>
                </a:solidFill>
                <a:latin typeface="黑体" panose="02010609060101010101" pitchFamily="49" charset="-122"/>
                <a:ea typeface="黑体" panose="02010609060101010101" pitchFamily="49" charset="-122"/>
              </a:rPr>
              <a:t>国际贸易与人类生活</a:t>
            </a:r>
            <a:endParaRPr lang="zh-CN" altLang="en-US" sz="2400">
              <a:solidFill>
                <a:srgbClr val="1D41D5"/>
              </a:solidFill>
              <a:latin typeface="黑体" panose="02010609060101010101" pitchFamily="49" charset="-122"/>
              <a:ea typeface="黑体" panose="02010609060101010101" pitchFamily="49" charset="-122"/>
            </a:endParaRPr>
          </a:p>
        </p:txBody>
      </p:sp>
      <p:sp>
        <p:nvSpPr>
          <p:cNvPr id="32" name="文本框 31"/>
          <p:cNvSpPr txBox="1"/>
          <p:nvPr>
            <p:custDataLst>
              <p:tags r:id="rId16"/>
            </p:custDataLst>
          </p:nvPr>
        </p:nvSpPr>
        <p:spPr>
          <a:xfrm>
            <a:off x="2755900" y="5692140"/>
            <a:ext cx="3013710" cy="460375"/>
          </a:xfrm>
          <a:prstGeom prst="rect">
            <a:avLst/>
          </a:prstGeom>
          <a:noFill/>
        </p:spPr>
        <p:txBody>
          <a:bodyPr wrap="square" rtlCol="0">
            <a:spAutoFit/>
          </a:bodyPr>
          <a:lstStyle>
            <a:defPPr>
              <a:defRPr lang="zh-CN"/>
            </a:defPPr>
            <a:lvl1pPr>
              <a:defRPr sz="2000" b="1"/>
            </a:lvl1pPr>
          </a:lstStyle>
          <a:p>
            <a:r>
              <a:rPr lang="zh-CN" altLang="en-US" sz="2400">
                <a:solidFill>
                  <a:srgbClr val="1D41D5"/>
                </a:solidFill>
                <a:latin typeface="黑体" panose="02010609060101010101" pitchFamily="49" charset="-122"/>
                <a:ea typeface="黑体" panose="02010609060101010101" pitchFamily="49" charset="-122"/>
              </a:rPr>
              <a:t>国际金融与人类生活</a:t>
            </a:r>
            <a:endParaRPr lang="zh-CN" altLang="en-US" sz="2400">
              <a:solidFill>
                <a:srgbClr val="1D41D5"/>
              </a:solidFill>
              <a:latin typeface="黑体" panose="02010609060101010101" pitchFamily="49" charset="-122"/>
              <a:ea typeface="黑体" panose="02010609060101010101" pitchFamily="49" charset="-122"/>
            </a:endParaRPr>
          </a:p>
        </p:txBody>
      </p:sp>
      <p:sp>
        <p:nvSpPr>
          <p:cNvPr id="17" name="AutoShape 8"/>
          <p:cNvSpPr/>
          <p:nvPr>
            <p:custDataLst>
              <p:tags r:id="rId17"/>
            </p:custDataLst>
          </p:nvPr>
        </p:nvSpPr>
        <p:spPr bwMode="auto">
          <a:xfrm rot="10800000" flipH="1">
            <a:off x="2482850" y="1471930"/>
            <a:ext cx="293370" cy="4455795"/>
          </a:xfrm>
          <a:prstGeom prst="leftBrace">
            <a:avLst>
              <a:gd name="adj1" fmla="val 168034"/>
              <a:gd name="adj2" fmla="val 50252"/>
            </a:avLst>
          </a:prstGeom>
          <a:noFill/>
          <a:ln w="25400">
            <a:solidFill>
              <a:schemeClr val="tx1"/>
            </a:solidFill>
            <a:round/>
          </a:ln>
          <a:effectLst/>
        </p:spPr>
        <p:txBody>
          <a:bodyPr wrap="none" anchor="ctr"/>
          <a:p>
            <a:endParaRPr lang="zh-CN" altLang="en-US"/>
          </a:p>
        </p:txBody>
      </p:sp>
      <p:sp>
        <p:nvSpPr>
          <p:cNvPr id="3" name="AutoShape 8"/>
          <p:cNvSpPr/>
          <p:nvPr>
            <p:custDataLst>
              <p:tags r:id="rId18"/>
            </p:custDataLst>
          </p:nvPr>
        </p:nvSpPr>
        <p:spPr bwMode="auto">
          <a:xfrm rot="10800000" flipH="1">
            <a:off x="5507990" y="2906395"/>
            <a:ext cx="190500" cy="1647825"/>
          </a:xfrm>
          <a:prstGeom prst="leftBrace">
            <a:avLst>
              <a:gd name="adj1" fmla="val 168034"/>
              <a:gd name="adj2" fmla="val 50252"/>
            </a:avLst>
          </a:prstGeom>
          <a:noFill/>
          <a:ln w="25400">
            <a:solidFill>
              <a:schemeClr val="tx1"/>
            </a:solidFill>
            <a:round/>
          </a:ln>
          <a:effectLst/>
        </p:spPr>
        <p:txBody>
          <a:bodyPr wrap="none" anchor="ctr"/>
          <a:p>
            <a:endParaRPr lang="zh-CN" altLang="en-US"/>
          </a:p>
        </p:txBody>
      </p:sp>
      <p:sp>
        <p:nvSpPr>
          <p:cNvPr id="4" name="AutoShape 8"/>
          <p:cNvSpPr/>
          <p:nvPr>
            <p:custDataLst>
              <p:tags r:id="rId19"/>
            </p:custDataLst>
          </p:nvPr>
        </p:nvSpPr>
        <p:spPr bwMode="auto">
          <a:xfrm rot="10800000" flipH="1">
            <a:off x="5395595" y="810895"/>
            <a:ext cx="190500" cy="1647825"/>
          </a:xfrm>
          <a:prstGeom prst="leftBrace">
            <a:avLst>
              <a:gd name="adj1" fmla="val 168034"/>
              <a:gd name="adj2" fmla="val 50252"/>
            </a:avLst>
          </a:prstGeom>
          <a:noFill/>
          <a:ln w="25400">
            <a:solidFill>
              <a:schemeClr val="tx1"/>
            </a:solidFill>
            <a:round/>
          </a:ln>
          <a:effectLst/>
        </p:spPr>
        <p:txBody>
          <a:bodyPr wrap="none" anchor="ctr"/>
          <a:p>
            <a:endParaRPr lang="zh-CN" altLang="en-US"/>
          </a:p>
        </p:txBody>
      </p:sp>
      <p:sp>
        <p:nvSpPr>
          <p:cNvPr id="7" name="AutoShape 8"/>
          <p:cNvSpPr/>
          <p:nvPr>
            <p:custDataLst>
              <p:tags r:id="rId20"/>
            </p:custDataLst>
          </p:nvPr>
        </p:nvSpPr>
        <p:spPr bwMode="auto">
          <a:xfrm rot="10800000" flipH="1">
            <a:off x="5614035" y="4940935"/>
            <a:ext cx="190500" cy="1647825"/>
          </a:xfrm>
          <a:prstGeom prst="leftBrace">
            <a:avLst>
              <a:gd name="adj1" fmla="val 168034"/>
              <a:gd name="adj2" fmla="val 50252"/>
            </a:avLst>
          </a:prstGeom>
          <a:noFill/>
          <a:ln w="25400">
            <a:solidFill>
              <a:schemeClr val="tx1"/>
            </a:solidFill>
            <a:round/>
          </a:ln>
          <a:effectLst/>
        </p:spPr>
        <p:txBody>
          <a:bodyPr wrap="none" anchor="ctr"/>
          <a:p>
            <a:endParaRPr lang="zh-CN" altLang="en-US"/>
          </a:p>
        </p:txBody>
      </p:sp>
      <p:sp>
        <p:nvSpPr>
          <p:cNvPr id="9" name="文本框 8"/>
          <p:cNvSpPr txBox="1"/>
          <p:nvPr/>
        </p:nvSpPr>
        <p:spPr>
          <a:xfrm>
            <a:off x="623570" y="436245"/>
            <a:ext cx="795020" cy="460375"/>
          </a:xfrm>
          <a:prstGeom prst="rect">
            <a:avLst/>
          </a:prstGeom>
          <a:solidFill>
            <a:schemeClr val="accent1">
              <a:lumMod val="20000"/>
              <a:lumOff val="80000"/>
            </a:schemeClr>
          </a:solidFill>
          <a:ln w="15875">
            <a:solidFill>
              <a:srgbClr val="FF0000"/>
            </a:solidFill>
          </a:ln>
        </p:spPr>
        <p:txBody>
          <a:bodyPr wrap="none" rtlCol="0" anchor="t">
            <a:spAutoFit/>
          </a:bodyPr>
          <a:p>
            <a:pPr algn="l"/>
            <a:r>
              <a:rPr lang="zh-CN" sz="2400" b="1" dirty="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rPr>
              <a:t>小结</a:t>
            </a:r>
            <a:endParaRPr lang="zh-CN" sz="2400" b="1" dirty="0">
              <a:solidFill>
                <a:schemeClr val="tx1"/>
              </a:solidFill>
              <a:uFillTx/>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flipV="1">
            <a:off x="647065" y="1638300"/>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3" name="文本框 2"/>
          <p:cNvSpPr txBox="1"/>
          <p:nvPr>
            <p:custDataLst>
              <p:tags r:id="rId1"/>
            </p:custDataLst>
          </p:nvPr>
        </p:nvSpPr>
        <p:spPr>
          <a:xfrm>
            <a:off x="4632325" y="137160"/>
            <a:ext cx="7932420" cy="534035"/>
          </a:xfrm>
          <a:prstGeom prst="rect">
            <a:avLst/>
          </a:prstGeom>
          <a:noFill/>
        </p:spPr>
        <p:txBody>
          <a:bodyPr wrap="square" rtlCol="0">
            <a:spAutoFit/>
          </a:bodyPr>
          <a:lstStyle>
            <a:defPPr>
              <a:defRPr lang="en-US"/>
            </a:defPPr>
            <a:lvl1pPr>
              <a:lnSpc>
                <a:spcPts val="5500"/>
              </a:lnSpc>
              <a:defRPr sz="3600" b="1">
                <a:effectLst>
                  <a:outerShdw blurRad="38100" dist="38100" dir="2700000" algn="tl">
                    <a:srgbClr val="000000">
                      <a:alpha val="43137"/>
                    </a:srgbClr>
                  </a:outerShdw>
                </a:effectLst>
                <a:latin typeface="华文宋体" panose="02010600040101010101" pitchFamily="2" charset="-122"/>
                <a:ea typeface="华文宋体" panose="02010600040101010101" pitchFamily="2" charset="-122"/>
              </a:defRPr>
            </a:lvl1pPr>
          </a:lstStyle>
          <a:p>
            <a:pPr fontAlgn="auto">
              <a:lnSpc>
                <a:spcPct val="120000"/>
              </a:lnSpc>
            </a:pPr>
            <a:r>
              <a:rPr lang="en-US" altLang="zh-CN" sz="2400">
                <a:solidFill>
                  <a:srgbClr val="1D41D5"/>
                </a:solidFill>
                <a:effectLst/>
                <a:latin typeface="黑体" panose="02010609060101010101" pitchFamily="49" charset="-122"/>
                <a:ea typeface="黑体" panose="02010609060101010101" pitchFamily="49" charset="-122"/>
                <a:cs typeface="黑体" panose="02010609060101010101" pitchFamily="49" charset="-122"/>
              </a:rPr>
              <a:t>20</a:t>
            </a:r>
            <a:r>
              <a:rPr lang="zh-CN" altLang="en-US" sz="2400">
                <a:solidFill>
                  <a:srgbClr val="1D41D5"/>
                </a:solidFill>
                <a:effectLst/>
                <a:latin typeface="黑体" panose="02010609060101010101" pitchFamily="49" charset="-122"/>
                <a:ea typeface="黑体" panose="02010609060101010101" pitchFamily="49" charset="-122"/>
                <a:cs typeface="黑体" panose="02010609060101010101" pitchFamily="49" charset="-122"/>
              </a:rPr>
              <a:t>世纪初，</a:t>
            </a:r>
            <a:r>
              <a:rPr lang="zh-CN" altLang="en-US" sz="2400">
                <a:solidFill>
                  <a:srgbClr val="1D41D5"/>
                </a:solidFill>
                <a:effectLst/>
                <a:latin typeface="黑体" panose="02010609060101010101" pitchFamily="49" charset="-122"/>
                <a:ea typeface="黑体" panose="02010609060101010101" pitchFamily="49" charset="-122"/>
                <a:cs typeface="黑体" panose="02010609060101010101" pitchFamily="49" charset="-122"/>
                <a:sym typeface="+mn-ea"/>
              </a:rPr>
              <a:t>世界市场最终形成，</a:t>
            </a:r>
            <a:r>
              <a:rPr lang="zh-CN" altLang="en-US" sz="2400">
                <a:solidFill>
                  <a:srgbClr val="1D41D5"/>
                </a:solidFill>
                <a:effectLst/>
                <a:latin typeface="黑体" panose="02010609060101010101" pitchFamily="49" charset="-122"/>
                <a:ea typeface="黑体" panose="02010609060101010101" pitchFamily="49" charset="-122"/>
                <a:cs typeface="黑体" panose="02010609060101010101" pitchFamily="49" charset="-122"/>
              </a:rPr>
              <a:t>垄断资本主义继续发展。</a:t>
            </a:r>
            <a:endParaRPr lang="zh-CN" altLang="en-US" sz="2400">
              <a:solidFill>
                <a:srgbClr val="1D41D5"/>
              </a:solidFill>
              <a:effectLst/>
              <a:latin typeface="黑体" panose="02010609060101010101" pitchFamily="49" charset="-122"/>
              <a:ea typeface="黑体" panose="02010609060101010101" pitchFamily="49" charset="-122"/>
              <a:cs typeface="黑体" panose="02010609060101010101" pitchFamily="49" charset="-122"/>
            </a:endParaRPr>
          </a:p>
        </p:txBody>
      </p:sp>
      <p:pic>
        <p:nvPicPr>
          <p:cNvPr id="1026" name="Picture 2"/>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bwMode="auto">
          <a:xfrm>
            <a:off x="8020685" y="4321175"/>
            <a:ext cx="3329940" cy="2502535"/>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p:cNvSpPr txBox="1"/>
          <p:nvPr>
            <p:custDataLst>
              <p:tags r:id="rId4"/>
            </p:custDataLst>
          </p:nvPr>
        </p:nvSpPr>
        <p:spPr>
          <a:xfrm>
            <a:off x="842645" y="3055620"/>
            <a:ext cx="4473575" cy="460375"/>
          </a:xfrm>
          <a:prstGeom prst="rect">
            <a:avLst/>
          </a:prstGeom>
          <a:solidFill>
            <a:srgbClr val="FFFF00"/>
          </a:solidFill>
        </p:spPr>
        <p:txBody>
          <a:bodyPr wrap="square" rtlCol="0">
            <a:spAutoFit/>
          </a:bodyPr>
          <a:lstStyle/>
          <a:p>
            <a:r>
              <a:rPr lang="zh-CN" altLang="en-US" sz="2400" b="1">
                <a:latin typeface="黑体" panose="02010609060101010101" pitchFamily="49" charset="-122"/>
                <a:ea typeface="黑体" panose="02010609060101010101" pitchFamily="49" charset="-122"/>
              </a:rPr>
              <a:t>第一次世界大战的根源是什么？</a:t>
            </a:r>
            <a:endParaRPr lang="zh-CN" altLang="en-US" sz="2400" b="1">
              <a:latin typeface="黑体" panose="02010609060101010101" pitchFamily="49" charset="-122"/>
              <a:ea typeface="黑体" panose="02010609060101010101" pitchFamily="49" charset="-122"/>
            </a:endParaRPr>
          </a:p>
        </p:txBody>
      </p:sp>
      <p:sp>
        <p:nvSpPr>
          <p:cNvPr id="4" name="文本框 3"/>
          <p:cNvSpPr txBox="1"/>
          <p:nvPr/>
        </p:nvSpPr>
        <p:spPr>
          <a:xfrm>
            <a:off x="3414395" y="190500"/>
            <a:ext cx="1350645" cy="460375"/>
          </a:xfrm>
          <a:prstGeom prst="rect">
            <a:avLst/>
          </a:prstGeom>
          <a:noFill/>
        </p:spPr>
        <p:txBody>
          <a:bodyPr wrap="square" rtlCol="0" anchor="t">
            <a:spAutoFit/>
          </a:bodyPr>
          <a:p>
            <a:pPr fontAlgn="auto">
              <a:lnSpc>
                <a:spcPct val="10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一战前</a:t>
            </a:r>
            <a:endParaRPr lang="zh-CN" altLang="en-US" sz="2400" b="1">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6" name="表格 5"/>
          <p:cNvGraphicFramePr>
            <a:graphicFrameLocks noGrp="1"/>
          </p:cNvGraphicFramePr>
          <p:nvPr>
            <p:custDataLst>
              <p:tags r:id="rId5"/>
            </p:custDataLst>
          </p:nvPr>
        </p:nvGraphicFramePr>
        <p:xfrm>
          <a:off x="5755005" y="2510790"/>
          <a:ext cx="6280785" cy="1746885"/>
        </p:xfrm>
        <a:graphic>
          <a:graphicData uri="http://schemas.openxmlformats.org/drawingml/2006/table">
            <a:tbl>
              <a:tblPr firstRow="1" bandRow="1"/>
              <a:tblGrid>
                <a:gridCol w="2926715"/>
                <a:gridCol w="873125"/>
                <a:gridCol w="817880"/>
                <a:gridCol w="810895"/>
                <a:gridCol w="852170"/>
              </a:tblGrid>
              <a:tr h="582295">
                <a:tc>
                  <a:txBody>
                    <a:bodyPr/>
                    <a:p>
                      <a:pPr indent="0" algn="ctr">
                        <a:lnSpc>
                          <a:spcPct val="120000"/>
                        </a:lnSpc>
                        <a:spcBef>
                          <a:spcPts val="0"/>
                        </a:spcBef>
                        <a:spcAft>
                          <a:spcPts val="0"/>
                        </a:spcAft>
                        <a:buNone/>
                      </a:pPr>
                      <a:endParaRPr lang="zh-CN" altLang="en-US" sz="2000" b="1" spc="13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zh-CN" altLang="en-US" sz="2000" b="1" spc="130">
                          <a:solidFill>
                            <a:schemeClr val="tx1"/>
                          </a:solidFill>
                          <a:latin typeface="黑体" panose="02010609060101010101" pitchFamily="49" charset="-122"/>
                          <a:ea typeface="黑体" panose="02010609060101010101" pitchFamily="49" charset="-122"/>
                        </a:rPr>
                        <a:t>英</a:t>
                      </a:r>
                      <a:endParaRPr lang="zh-CN" altLang="en-US" sz="2000" b="1" spc="13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zh-CN" altLang="en-US" sz="2000" b="1" spc="130">
                          <a:solidFill>
                            <a:schemeClr val="tx1"/>
                          </a:solidFill>
                          <a:latin typeface="黑体" panose="02010609060101010101" pitchFamily="49" charset="-122"/>
                          <a:ea typeface="黑体" panose="02010609060101010101" pitchFamily="49" charset="-122"/>
                        </a:rPr>
                        <a:t>德</a:t>
                      </a:r>
                      <a:endParaRPr lang="zh-CN" altLang="en-US" sz="2000" b="1" spc="13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zh-CN" altLang="en-US" sz="2000" b="1" spc="130">
                          <a:solidFill>
                            <a:schemeClr val="tx1"/>
                          </a:solidFill>
                          <a:latin typeface="黑体" panose="02010609060101010101" pitchFamily="49" charset="-122"/>
                          <a:ea typeface="黑体" panose="02010609060101010101" pitchFamily="49" charset="-122"/>
                        </a:rPr>
                        <a:t>美</a:t>
                      </a:r>
                      <a:endParaRPr lang="zh-CN" altLang="en-US" sz="2000" b="1" spc="13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zh-CN" altLang="en-US" sz="2000" b="1" spc="130">
                          <a:solidFill>
                            <a:schemeClr val="tx1"/>
                          </a:solidFill>
                          <a:latin typeface="黑体" panose="02010609060101010101" pitchFamily="49" charset="-122"/>
                          <a:ea typeface="黑体" panose="02010609060101010101" pitchFamily="49" charset="-122"/>
                        </a:rPr>
                        <a:t>法</a:t>
                      </a:r>
                      <a:endParaRPr lang="zh-CN" altLang="en-US" sz="2000" b="1" spc="13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r h="582295">
                <a:tc>
                  <a:txBody>
                    <a:bodyPr/>
                    <a:p>
                      <a:pPr indent="0" algn="ctr">
                        <a:lnSpc>
                          <a:spcPct val="120000"/>
                        </a:lnSpc>
                        <a:spcBef>
                          <a:spcPts val="0"/>
                        </a:spcBef>
                        <a:spcAft>
                          <a:spcPts val="0"/>
                        </a:spcAft>
                        <a:buNone/>
                      </a:pPr>
                      <a:r>
                        <a:rPr lang="zh-CN" altLang="en-US" sz="2000" b="1" spc="120">
                          <a:solidFill>
                            <a:schemeClr val="tx1"/>
                          </a:solidFill>
                          <a:latin typeface="黑体" panose="02010609060101010101" pitchFamily="49" charset="-122"/>
                          <a:ea typeface="黑体" panose="02010609060101010101" pitchFamily="49" charset="-122"/>
                        </a:rPr>
                        <a:t>工业产值所占位次</a:t>
                      </a:r>
                      <a:endParaRPr lang="zh-CN" altLang="en-US" sz="20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3</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2</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1</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4</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r h="582295">
                <a:tc>
                  <a:txBody>
                    <a:bodyPr/>
                    <a:p>
                      <a:pPr indent="0" algn="ctr">
                        <a:lnSpc>
                          <a:spcPct val="120000"/>
                        </a:lnSpc>
                        <a:spcBef>
                          <a:spcPts val="0"/>
                        </a:spcBef>
                        <a:spcAft>
                          <a:spcPts val="0"/>
                        </a:spcAft>
                        <a:buNone/>
                      </a:pPr>
                      <a:r>
                        <a:rPr lang="zh-CN" altLang="en-US" sz="2000" b="1" spc="120">
                          <a:solidFill>
                            <a:schemeClr val="tx1"/>
                          </a:solidFill>
                          <a:latin typeface="黑体" panose="02010609060101010101" pitchFamily="49" charset="-122"/>
                          <a:ea typeface="黑体" panose="02010609060101010101" pitchFamily="49" charset="-122"/>
                        </a:rPr>
                        <a:t>殖民地面积所占位次</a:t>
                      </a:r>
                      <a:endParaRPr lang="zh-CN" altLang="en-US" sz="20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1</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4</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5</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a:p>
                      <a:pPr indent="0" algn="ctr">
                        <a:lnSpc>
                          <a:spcPct val="120000"/>
                        </a:lnSpc>
                        <a:spcBef>
                          <a:spcPts val="0"/>
                        </a:spcBef>
                        <a:spcAft>
                          <a:spcPts val="0"/>
                        </a:spcAft>
                        <a:buNone/>
                      </a:pPr>
                      <a:r>
                        <a:rPr lang="en-US" altLang="zh-CN" sz="1600" b="1" spc="120">
                          <a:solidFill>
                            <a:schemeClr val="tx1"/>
                          </a:solidFill>
                          <a:latin typeface="黑体" panose="02010609060101010101" pitchFamily="49" charset="-122"/>
                          <a:ea typeface="黑体" panose="02010609060101010101" pitchFamily="49" charset="-122"/>
                        </a:rPr>
                        <a:t>2</a:t>
                      </a:r>
                      <a:endParaRPr lang="en-US" altLang="zh-CN" sz="1600" b="1" spc="120">
                        <a:solidFill>
                          <a:schemeClr val="tx1"/>
                        </a:solidFill>
                        <a:latin typeface="黑体" panose="02010609060101010101" pitchFamily="49" charset="-122"/>
                        <a:ea typeface="黑体" panose="02010609060101010101" pitchFamily="49" charset="-122"/>
                      </a:endParaRPr>
                    </a:p>
                  </a:txBody>
                  <a:tcPr marL="177800" marR="177800" marT="107950" marB="107950"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bl>
          </a:graphicData>
        </a:graphic>
      </p:graphicFrame>
      <p:grpSp>
        <p:nvGrpSpPr>
          <p:cNvPr id="5" name="组合 4"/>
          <p:cNvGrpSpPr/>
          <p:nvPr/>
        </p:nvGrpSpPr>
        <p:grpSpPr>
          <a:xfrm>
            <a:off x="2991485" y="672465"/>
            <a:ext cx="975360" cy="1069340"/>
            <a:chOff x="3316" y="7641"/>
            <a:chExt cx="1536" cy="1684"/>
          </a:xfrm>
        </p:grpSpPr>
        <p:sp>
          <p:nvSpPr>
            <p:cNvPr id="9" name="椭圆 8"/>
            <p:cNvSpPr/>
            <p:nvPr/>
          </p:nvSpPr>
          <p:spPr>
            <a:xfrm>
              <a:off x="3688" y="904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3316" y="7641"/>
              <a:ext cx="1536" cy="1307"/>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十月革命</a:t>
              </a:r>
              <a:endParaRPr lang="zh-CN" altLang="en-US" sz="2400" b="1" dirty="0">
                <a:latin typeface="黑体" panose="02010609060101010101" pitchFamily="49" charset="-122"/>
                <a:ea typeface="黑体" panose="02010609060101010101" pitchFamily="49" charset="-122"/>
              </a:endParaRPr>
            </a:p>
          </p:txBody>
        </p:sp>
      </p:grpSp>
      <p:sp>
        <p:nvSpPr>
          <p:cNvPr id="15" name="文本框 14"/>
          <p:cNvSpPr txBox="1"/>
          <p:nvPr/>
        </p:nvSpPr>
        <p:spPr>
          <a:xfrm>
            <a:off x="423545" y="3914140"/>
            <a:ext cx="5165725" cy="534035"/>
          </a:xfrm>
          <a:prstGeom prst="rect">
            <a:avLst/>
          </a:prstGeom>
          <a:noFill/>
          <a:ln>
            <a:solidFill>
              <a:schemeClr val="accent1"/>
            </a:solidFill>
          </a:ln>
        </p:spPr>
        <p:txBody>
          <a:bodyPr wrap="square" rtlCol="0" anchor="t">
            <a:spAutoFit/>
          </a:bodyPr>
          <a:p>
            <a:pPr algn="ctr" fontAlgn="auto">
              <a:lnSpc>
                <a:spcPct val="120000"/>
              </a:lnSpc>
            </a:pPr>
            <a:r>
              <a:rPr lang="zh-CN" altLang="en-US" sz="2400" b="1">
                <a:effectLst/>
                <a:latin typeface="黑体" panose="02010609060101010101" pitchFamily="49" charset="-122"/>
                <a:ea typeface="黑体" panose="02010609060101010101" pitchFamily="49" charset="-122"/>
                <a:cs typeface="微软雅黑" panose="020B0503020204020204" pitchFamily="34" charset="-122"/>
                <a:sym typeface="+mn-ea"/>
              </a:rPr>
              <a:t>资本主义国家间政治经济发展不平衡</a:t>
            </a:r>
            <a:endParaRPr lang="zh-CN" altLang="en-US" sz="2400" b="1">
              <a:effectLst/>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16" name="文本框 15"/>
          <p:cNvSpPr txBox="1"/>
          <p:nvPr/>
        </p:nvSpPr>
        <p:spPr>
          <a:xfrm>
            <a:off x="646430" y="4980940"/>
            <a:ext cx="4720590" cy="534035"/>
          </a:xfrm>
          <a:prstGeom prst="rect">
            <a:avLst/>
          </a:prstGeom>
          <a:noFill/>
          <a:ln>
            <a:solidFill>
              <a:schemeClr val="accent1"/>
            </a:solidFill>
          </a:ln>
        </p:spPr>
        <p:txBody>
          <a:bodyPr wrap="square" rtlCol="0" anchor="t">
            <a:spAutoFit/>
          </a:bodyPr>
          <a:p>
            <a:pPr algn="ctr" fontAlgn="auto">
              <a:lnSpc>
                <a:spcPct val="120000"/>
              </a:lnSpc>
            </a:pPr>
            <a:r>
              <a:rPr lang="zh-CN" altLang="en-US" sz="2400" b="1">
                <a:effectLst/>
                <a:latin typeface="黑体" panose="02010609060101010101" pitchFamily="49" charset="-122"/>
                <a:ea typeface="黑体" panose="02010609060101010101" pitchFamily="49" charset="-122"/>
                <a:cs typeface="微软雅黑" panose="020B0503020204020204" pitchFamily="34" charset="-122"/>
                <a:sym typeface="+mn-ea"/>
              </a:rPr>
              <a:t>实力与所占有的殖民地面积倒挂</a:t>
            </a:r>
            <a:endParaRPr lang="zh-CN" altLang="en-US" sz="2400" b="1">
              <a:effectLst/>
              <a:latin typeface="黑体" panose="02010609060101010101" pitchFamily="49" charset="-122"/>
              <a:ea typeface="黑体" panose="02010609060101010101" pitchFamily="49" charset="-122"/>
              <a:cs typeface="微软雅黑" panose="020B0503020204020204" pitchFamily="34" charset="-122"/>
              <a:sym typeface="+mn-ea"/>
            </a:endParaRPr>
          </a:p>
        </p:txBody>
      </p:sp>
      <p:sp>
        <p:nvSpPr>
          <p:cNvPr id="19" name="文本框 18"/>
          <p:cNvSpPr txBox="1"/>
          <p:nvPr/>
        </p:nvSpPr>
        <p:spPr>
          <a:xfrm>
            <a:off x="1665605" y="6046470"/>
            <a:ext cx="2301240" cy="534035"/>
          </a:xfrm>
          <a:prstGeom prst="rect">
            <a:avLst/>
          </a:prstGeom>
          <a:noFill/>
          <a:ln>
            <a:solidFill>
              <a:schemeClr val="accent1"/>
            </a:solidFill>
          </a:ln>
        </p:spPr>
        <p:txBody>
          <a:bodyPr wrap="square" rtlCol="0">
            <a:spAutoFit/>
          </a:bodyPr>
          <a:p>
            <a:pPr algn="ctr">
              <a:lnSpc>
                <a:spcPct val="120000"/>
              </a:lnSpc>
              <a:buClrTx/>
              <a:buSzTx/>
              <a:buFontTx/>
            </a:pPr>
            <a:r>
              <a:rPr lang="zh-CN" altLang="en-US" sz="2400" b="1">
                <a:effectLst/>
                <a:latin typeface="黑体" panose="02010609060101010101" pitchFamily="49" charset="-122"/>
                <a:ea typeface="黑体" panose="02010609060101010101" pitchFamily="49" charset="-122"/>
                <a:cs typeface="微软雅黑" panose="020B0503020204020204" pitchFamily="34" charset="-122"/>
              </a:rPr>
              <a:t>重新瓜分世界</a:t>
            </a:r>
            <a:endParaRPr lang="zh-CN" altLang="en-US" sz="2400" b="1">
              <a:effectLst/>
              <a:latin typeface="黑体" panose="02010609060101010101" pitchFamily="49" charset="-122"/>
              <a:ea typeface="黑体" panose="02010609060101010101" pitchFamily="49" charset="-122"/>
              <a:cs typeface="微软雅黑" panose="020B0503020204020204" pitchFamily="34" charset="-122"/>
            </a:endParaRPr>
          </a:p>
        </p:txBody>
      </p:sp>
      <p:sp>
        <p:nvSpPr>
          <p:cNvPr id="22" name="下箭头 21"/>
          <p:cNvSpPr/>
          <p:nvPr/>
        </p:nvSpPr>
        <p:spPr>
          <a:xfrm>
            <a:off x="2610485" y="4497705"/>
            <a:ext cx="183515" cy="38798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下箭头 22"/>
          <p:cNvSpPr/>
          <p:nvPr/>
        </p:nvSpPr>
        <p:spPr>
          <a:xfrm>
            <a:off x="2610485" y="5561330"/>
            <a:ext cx="183515" cy="387985"/>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 name="组合 1"/>
          <p:cNvGrpSpPr/>
          <p:nvPr/>
        </p:nvGrpSpPr>
        <p:grpSpPr>
          <a:xfrm rot="0">
            <a:off x="348615" y="1038225"/>
            <a:ext cx="854710" cy="711200"/>
            <a:chOff x="548" y="8197"/>
            <a:chExt cx="1346" cy="1120"/>
          </a:xfrm>
        </p:grpSpPr>
        <p:sp>
          <p:nvSpPr>
            <p:cNvPr id="18" name="椭圆 17"/>
            <p:cNvSpPr/>
            <p:nvPr/>
          </p:nvSpPr>
          <p:spPr>
            <a:xfrm>
              <a:off x="1008" y="9040"/>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548" y="8197"/>
              <a:ext cx="1346"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r>
                <a:rPr lang="zh-CN" altLang="en-US" sz="2400" b="1" dirty="0">
                  <a:latin typeface="黑体" panose="02010609060101010101" pitchFamily="49" charset="-122"/>
                  <a:ea typeface="黑体" panose="02010609060101010101" pitchFamily="49" charset="-122"/>
                </a:rPr>
                <a:t>一战</a:t>
              </a:r>
              <a:endParaRPr lang="zh-CN" altLang="en-US" sz="2400" b="1" dirty="0">
                <a:latin typeface="黑体" panose="02010609060101010101" pitchFamily="49" charset="-122"/>
                <a:ea typeface="黑体" panose="02010609060101010101" pitchFamily="49" charset="-122"/>
              </a:endParaRPr>
            </a:p>
          </p:txBody>
        </p:sp>
      </p:grpSp>
      <p:grpSp>
        <p:nvGrpSpPr>
          <p:cNvPr id="12" name="组合 11"/>
          <p:cNvGrpSpPr/>
          <p:nvPr/>
        </p:nvGrpSpPr>
        <p:grpSpPr>
          <a:xfrm>
            <a:off x="1196975" y="772795"/>
            <a:ext cx="1811020" cy="604520"/>
            <a:chOff x="1885" y="1217"/>
            <a:chExt cx="2852" cy="952"/>
          </a:xfrm>
        </p:grpSpPr>
        <p:sp>
          <p:nvSpPr>
            <p:cNvPr id="24" name="文本框 23"/>
            <p:cNvSpPr txBox="1"/>
            <p:nvPr/>
          </p:nvSpPr>
          <p:spPr>
            <a:xfrm>
              <a:off x="1885" y="1217"/>
              <a:ext cx="2852" cy="628"/>
            </a:xfrm>
            <a:prstGeom prst="rect">
              <a:avLst/>
            </a:prstGeom>
            <a:noFill/>
          </p:spPr>
          <p:txBody>
            <a:bodyPr wrap="square" rtlCol="0">
              <a:spAutoFit/>
            </a:bodyPr>
            <a:p>
              <a:r>
                <a:rPr lang="zh-CN" altLang="en-US" sz="2000" b="1">
                  <a:latin typeface="黑体" panose="02010609060101010101" pitchFamily="49" charset="-122"/>
                  <a:ea typeface="黑体" panose="02010609060101010101" pitchFamily="49" charset="-122"/>
                </a:rPr>
                <a:t>战争引起革命</a:t>
              </a:r>
              <a:endParaRPr lang="zh-CN" altLang="en-US" sz="2000" b="1">
                <a:latin typeface="黑体" panose="02010609060101010101" pitchFamily="49" charset="-122"/>
                <a:ea typeface="黑体" panose="02010609060101010101" pitchFamily="49" charset="-122"/>
              </a:endParaRPr>
            </a:p>
          </p:txBody>
        </p:sp>
        <p:sp>
          <p:nvSpPr>
            <p:cNvPr id="25" name="右箭头 24"/>
            <p:cNvSpPr/>
            <p:nvPr/>
          </p:nvSpPr>
          <p:spPr>
            <a:xfrm>
              <a:off x="2548" y="1925"/>
              <a:ext cx="1563" cy="24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8" name="TextBox 13"/>
          <p:cNvSpPr txBox="1"/>
          <p:nvPr/>
        </p:nvSpPr>
        <p:spPr>
          <a:xfrm>
            <a:off x="181166" y="153391"/>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grpId="0" nodeType="afterEffect">
                                  <p:stCondLst>
                                    <p:cond delay="500"/>
                                  </p:stCondLst>
                                  <p:childTnLst>
                                    <p:set>
                                      <p:cBhvr>
                                        <p:cTn id="29" dur="1" fill="hold">
                                          <p:stCondLst>
                                            <p:cond delay="0"/>
                                          </p:stCondLst>
                                        </p:cTn>
                                        <p:tgtEl>
                                          <p:spTgt spid="22"/>
                                        </p:tgtEl>
                                        <p:attrNameLst>
                                          <p:attrName>style.visibility</p:attrName>
                                        </p:attrNameLst>
                                      </p:cBhvr>
                                      <p:to>
                                        <p:strVal val="visible"/>
                                      </p:to>
                                    </p:set>
                                  </p:childTnLst>
                                </p:cTn>
                              </p:par>
                            </p:childTnLst>
                          </p:cTn>
                        </p:par>
                        <p:par>
                          <p:cTn id="30" fill="hold">
                            <p:stCondLst>
                              <p:cond delay="500"/>
                            </p:stCondLst>
                            <p:childTnLst>
                              <p:par>
                                <p:cTn id="31" presetID="1" presetClass="entr" presetSubtype="0" fill="hold" grpId="0" nodeType="afterEffect">
                                  <p:stCondLst>
                                    <p:cond delay="1000"/>
                                  </p:stCondLst>
                                  <p:childTnLst>
                                    <p:set>
                                      <p:cBhvr>
                                        <p:cTn id="32" dur="1" fill="hold">
                                          <p:stCondLst>
                                            <p:cond delay="0"/>
                                          </p:stCondLst>
                                        </p:cTn>
                                        <p:tgtEl>
                                          <p:spTgt spid="16"/>
                                        </p:tgtEl>
                                        <p:attrNameLst>
                                          <p:attrName>style.visibility</p:attrName>
                                        </p:attrNameLst>
                                      </p:cBhvr>
                                      <p:to>
                                        <p:strVal val="visible"/>
                                      </p:to>
                                    </p:set>
                                  </p:childTnLst>
                                </p:cTn>
                              </p:par>
                            </p:childTnLst>
                          </p:cTn>
                        </p:par>
                        <p:par>
                          <p:cTn id="33" fill="hold">
                            <p:stCondLst>
                              <p:cond delay="150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cTn>
                              </p:par>
                            </p:childTnLst>
                          </p:cTn>
                        </p:par>
                        <p:par>
                          <p:cTn id="36" fill="hold">
                            <p:stCondLst>
                              <p:cond delay="2500"/>
                            </p:stCondLst>
                            <p:childTnLst>
                              <p:par>
                                <p:cTn id="37" presetID="1" presetClass="entr" presetSubtype="0" fill="hold" grpId="0" nodeType="afterEffect">
                                  <p:stCondLst>
                                    <p:cond delay="100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4" grpId="0"/>
      <p:bldP spid="15" grpId="0" bldLvl="0" animBg="1"/>
      <p:bldP spid="22" grpId="0" bldLvl="0" animBg="1"/>
      <p:bldP spid="16" grpId="0" bldLvl="0" animBg="1"/>
      <p:bldP spid="23" grpId="0" bldLvl="0" animBg="1"/>
      <p:bldP spid="19"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966210" y="106045"/>
            <a:ext cx="1702435" cy="460375"/>
          </a:xfrm>
          <a:prstGeom prst="rect">
            <a:avLst/>
          </a:prstGeom>
          <a:noFill/>
        </p:spPr>
        <p:txBody>
          <a:bodyPr wrap="square" rtlCol="0" anchor="t">
            <a:spAutoFit/>
          </a:bodyPr>
          <a:p>
            <a:pPr algn="l" fontAlgn="auto">
              <a:lnSpc>
                <a:spcPct val="100000"/>
              </a:lnSpc>
              <a:buClrTx/>
              <a:buSzTx/>
              <a:buFontTx/>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一战后</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grpSp>
        <p:nvGrpSpPr>
          <p:cNvPr id="5" name="组合 3090"/>
          <p:cNvGrpSpPr/>
          <p:nvPr/>
        </p:nvGrpSpPr>
        <p:grpSpPr bwMode="auto">
          <a:xfrm>
            <a:off x="402150" y="2312035"/>
            <a:ext cx="6330461" cy="1508125"/>
            <a:chOff x="697" y="1257"/>
            <a:chExt cx="5184" cy="2764"/>
          </a:xfrm>
        </p:grpSpPr>
        <p:graphicFrame>
          <p:nvGraphicFramePr>
            <p:cNvPr id="8" name="Object 7"/>
            <p:cNvGraphicFramePr>
              <a:graphicFrameLocks noChangeAspect="1"/>
            </p:cNvGraphicFramePr>
            <p:nvPr/>
          </p:nvGraphicFramePr>
          <p:xfrm>
            <a:off x="2945" y="1257"/>
            <a:ext cx="2936" cy="2764"/>
          </p:xfrm>
          <a:graphic>
            <a:graphicData uri="http://schemas.openxmlformats.org/presentationml/2006/ole">
              <mc:AlternateContent xmlns:mc="http://schemas.openxmlformats.org/markup-compatibility/2006">
                <mc:Choice xmlns:v="urn:schemas-microsoft-com:vml" Requires="v">
                  <p:oleObj spid="_x0000_s1031" name="" r:id="rId1" imgW="5746115" imgH="3845560" progId="MSGraph.Chart.8">
                    <p:embed/>
                  </p:oleObj>
                </mc:Choice>
                <mc:Fallback>
                  <p:oleObj name="" r:id="rId1" imgW="5746115" imgH="3845560" progId="MSGraph.Chart.8">
                    <p:embed/>
                    <p:pic>
                      <p:nvPicPr>
                        <p:cNvPr id="0" name="图片 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 y="1257"/>
                          <a:ext cx="2936" cy="2764"/>
                        </a:xfrm>
                        <a:prstGeom prst="rect">
                          <a:avLst/>
                        </a:prstGeom>
                        <a:noFill/>
                        <a:ln>
                          <a:noFill/>
                        </a:ln>
                      </p:spPr>
                    </p:pic>
                  </p:oleObj>
                </mc:Fallback>
              </mc:AlternateContent>
            </a:graphicData>
          </a:graphic>
        </p:graphicFrame>
        <p:pic>
          <p:nvPicPr>
            <p:cNvPr id="10" name="Picture 10" descr="粮食变化曲线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 y="1371"/>
              <a:ext cx="2276" cy="2373"/>
            </a:xfrm>
            <a:prstGeom prst="rect">
              <a:avLst/>
            </a:prstGeom>
            <a:solidFill>
              <a:schemeClr val="tx2"/>
            </a:solidFill>
            <a:ln w="25400" cap="sq">
              <a:solidFill>
                <a:srgbClr val="262673"/>
              </a:solidFill>
              <a:miter lim="800000"/>
              <a:headEnd/>
              <a:tailEnd/>
            </a:ln>
          </p:spPr>
        </p:pic>
      </p:grpSp>
      <p:sp>
        <p:nvSpPr>
          <p:cNvPr id="64588" name="Text Box 76"/>
          <p:cNvSpPr txBox="1">
            <a:spLocks noChangeArrowheads="1"/>
          </p:cNvSpPr>
          <p:nvPr/>
        </p:nvSpPr>
        <p:spPr bwMode="auto">
          <a:xfrm>
            <a:off x="385445" y="5074920"/>
            <a:ext cx="5618480" cy="460375"/>
          </a:xfrm>
          <a:prstGeom prst="rect">
            <a:avLst/>
          </a:prstGeom>
          <a:noFill/>
          <a:ln w="12700" cmpd="sng">
            <a:solidFill>
              <a:schemeClr val="tx1"/>
            </a:solidFill>
            <a:prstDash val="sysDot"/>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lgn="l">
              <a:spcBef>
                <a:spcPct val="50000"/>
              </a:spcBef>
              <a:buClrTx/>
              <a:buSzTx/>
              <a:buFontTx/>
            </a:pPr>
            <a:r>
              <a:rPr lang="zh-CN" altLang="en-US" sz="2400" b="1" dirty="0">
                <a:solidFill>
                  <a:srgbClr val="1D41D5"/>
                </a:solidFill>
                <a:latin typeface="黑体" panose="02010609060101010101" pitchFamily="49" charset="-122"/>
                <a:ea typeface="黑体" panose="02010609060101010101" pitchFamily="49" charset="-122"/>
              </a:rPr>
              <a:t>利用市场和商品货币关系</a:t>
            </a:r>
            <a:r>
              <a:rPr lang="zh-CN" altLang="en-US" sz="2400" b="1" dirty="0">
                <a:solidFill>
                  <a:srgbClr val="1D41D5"/>
                </a:solidFill>
                <a:latin typeface="黑体" panose="02010609060101010101" pitchFamily="49" charset="-122"/>
                <a:ea typeface="黑体" panose="02010609060101010101" pitchFamily="49" charset="-122"/>
                <a:sym typeface="+mn-ea"/>
              </a:rPr>
              <a:t>；</a:t>
            </a:r>
            <a:r>
              <a:rPr lang="en-US" altLang="zh-CN" sz="2400" b="1" dirty="0">
                <a:solidFill>
                  <a:srgbClr val="1D41D5"/>
                </a:solidFill>
                <a:latin typeface="黑体" panose="02010609060101010101" pitchFamily="49" charset="-122"/>
                <a:ea typeface="黑体" panose="02010609060101010101" pitchFamily="49" charset="-122"/>
                <a:sym typeface="+mn-ea"/>
              </a:rPr>
              <a:t>  </a:t>
            </a:r>
            <a:r>
              <a:rPr lang="zh-CN" altLang="en-US" sz="2400" b="1" dirty="0">
                <a:solidFill>
                  <a:srgbClr val="1D41D5"/>
                </a:solidFill>
                <a:latin typeface="黑体" panose="02010609060101010101" pitchFamily="49" charset="-122"/>
                <a:ea typeface="黑体" panose="02010609060101010101" pitchFamily="49" charset="-122"/>
              </a:rPr>
              <a:t>逐步过渡</a:t>
            </a:r>
            <a:endParaRPr lang="zh-CN" altLang="en-US" sz="2400" b="1" dirty="0">
              <a:solidFill>
                <a:srgbClr val="1D41D5"/>
              </a:solidFill>
              <a:latin typeface="黑体" panose="02010609060101010101" pitchFamily="49" charset="-122"/>
              <a:ea typeface="黑体" panose="02010609060101010101" pitchFamily="49" charset="-122"/>
            </a:endParaRPr>
          </a:p>
        </p:txBody>
      </p:sp>
      <p:sp>
        <p:nvSpPr>
          <p:cNvPr id="64560" name="Text Box 48"/>
          <p:cNvSpPr txBox="1">
            <a:spLocks noChangeArrowheads="1"/>
          </p:cNvSpPr>
          <p:nvPr/>
        </p:nvSpPr>
        <p:spPr bwMode="auto">
          <a:xfrm>
            <a:off x="293370" y="5738495"/>
            <a:ext cx="5803265" cy="829945"/>
          </a:xfrm>
          <a:prstGeom prst="rect">
            <a:avLst/>
          </a:prstGeom>
          <a:noFill/>
          <a:ln w="12700" cmpd="sng">
            <a:solidFill>
              <a:schemeClr val="tx1"/>
            </a:solidFill>
            <a:prstDash val="sysDot"/>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p>
            <a:pPr>
              <a:spcBef>
                <a:spcPct val="50000"/>
              </a:spcBef>
            </a:pPr>
            <a:r>
              <a:rPr lang="zh-CN" altLang="en-US" sz="2400" b="1" dirty="0">
                <a:solidFill>
                  <a:srgbClr val="1D41D5"/>
                </a:solidFill>
                <a:latin typeface="黑体" panose="02010609060101010101" pitchFamily="49" charset="-122"/>
                <a:ea typeface="黑体" panose="02010609060101010101" pitchFamily="49" charset="-122"/>
                <a:cs typeface="楷体" panose="02010609060101010101" charset="-122"/>
                <a:sym typeface="+mn-ea"/>
              </a:rPr>
              <a:t>恢复经济，巩固政权，探索出了一条小农占优势的国家向社会主义过渡的正确道路。</a:t>
            </a:r>
            <a:r>
              <a:rPr lang="zh-CN" altLang="en-US" b="1" dirty="0" smtClean="0">
                <a:solidFill>
                  <a:srgbClr val="0000FF"/>
                </a:solidFill>
                <a:latin typeface="楷体" panose="02010609060101010101" charset="-122"/>
                <a:ea typeface="楷体" panose="02010609060101010101" charset="-122"/>
                <a:cs typeface="楷体" panose="02010609060101010101" charset="-122"/>
              </a:rPr>
              <a:t>   </a:t>
            </a:r>
            <a:endParaRPr lang="zh-CN" altLang="en-US" b="1" dirty="0" smtClean="0">
              <a:solidFill>
                <a:srgbClr val="0000FF"/>
              </a:solidFill>
              <a:latin typeface="楷体" panose="02010609060101010101" charset="-122"/>
              <a:ea typeface="楷体" panose="02010609060101010101" charset="-122"/>
              <a:cs typeface="楷体" panose="02010609060101010101" charset="-122"/>
            </a:endParaRPr>
          </a:p>
        </p:txBody>
      </p:sp>
      <p:sp>
        <p:nvSpPr>
          <p:cNvPr id="20" name="文本框 19"/>
          <p:cNvSpPr txBox="1"/>
          <p:nvPr/>
        </p:nvSpPr>
        <p:spPr>
          <a:xfrm>
            <a:off x="6463665" y="3917315"/>
            <a:ext cx="5588000" cy="2707005"/>
          </a:xfrm>
          <a:prstGeom prst="rect">
            <a:avLst/>
          </a:prstGeom>
          <a:noFill/>
          <a:ln w="12700" cmpd="sng">
            <a:solidFill>
              <a:schemeClr val="tx1"/>
            </a:solidFill>
            <a:prstDash val="sysDot"/>
          </a:ln>
        </p:spPr>
        <p:txBody>
          <a:bodyPr wrap="square" rtlCol="0">
            <a:spAutoFit/>
          </a:bodyPr>
          <a:lstStyle>
            <a:defPPr>
              <a:defRPr lang="en-US"/>
            </a:defPPr>
            <a:lvl1pPr>
              <a:defRPr sz="3200" b="1">
                <a:latin typeface="宋体" panose="02010600030101010101" pitchFamily="2" charset="-122"/>
                <a:ea typeface="宋体" panose="02010600030101010101" pitchFamily="2" charset="-122"/>
                <a:cs typeface="楷体" panose="02010609060101010101" charset="-122"/>
              </a:defRPr>
            </a:lvl1pPr>
          </a:lstStyle>
          <a:p>
            <a:pPr algn="l">
              <a:spcBef>
                <a:spcPct val="50000"/>
              </a:spcBef>
              <a:buClrTx/>
              <a:buSzTx/>
              <a:buFontTx/>
            </a:pPr>
            <a:r>
              <a:rPr lang="zh-CN" altLang="en-US" sz="2000" dirty="0">
                <a:solidFill>
                  <a:srgbClr val="FF0000"/>
                </a:solidFill>
                <a:latin typeface="黑体" panose="02010609060101010101" pitchFamily="49" charset="-122"/>
                <a:ea typeface="黑体" panose="02010609060101010101" pitchFamily="49" charset="-122"/>
                <a:cs typeface="+mn-cs"/>
              </a:rPr>
              <a:t>成就：</a:t>
            </a:r>
            <a:r>
              <a:rPr lang="zh-CN" altLang="en-US" sz="2000" dirty="0">
                <a:solidFill>
                  <a:srgbClr val="0000FF"/>
                </a:solidFill>
                <a:latin typeface="楷体" panose="02010609060101010101" charset="-122"/>
                <a:ea typeface="楷体" panose="02010609060101010101" charset="-122"/>
                <a:cs typeface="+mn-cs"/>
                <a:sym typeface="+mn-ea"/>
              </a:rPr>
              <a:t>1937年基本实现“工业化的目标”； 主要工业部门产量跃居欧洲第一，世界第二；在很短时间内从小农国家发展成为世界工业强国，</a:t>
            </a:r>
            <a:r>
              <a:rPr lang="zh-CN" altLang="en-US" sz="2000" dirty="0">
                <a:solidFill>
                  <a:srgbClr val="0000FF"/>
                </a:solidFill>
                <a:latin typeface="楷体" panose="02010609060101010101" charset="-122"/>
                <a:ea typeface="楷体" panose="02010609060101010101" charset="-122"/>
                <a:cs typeface="+mn-cs"/>
              </a:rPr>
              <a:t>为卫国战争的胜利创造了物质条件，为苏联赢得了巨大的国际声誉。</a:t>
            </a:r>
            <a:endParaRPr lang="zh-CN" altLang="en-US" sz="2000" dirty="0">
              <a:solidFill>
                <a:srgbClr val="0000FF"/>
              </a:solidFill>
              <a:latin typeface="楷体" panose="02010609060101010101" charset="-122"/>
              <a:ea typeface="楷体" panose="02010609060101010101" charset="-122"/>
              <a:cs typeface="+mn-cs"/>
            </a:endParaRPr>
          </a:p>
          <a:p>
            <a:pPr algn="l">
              <a:spcBef>
                <a:spcPct val="50000"/>
              </a:spcBef>
              <a:buClrTx/>
              <a:buSzTx/>
              <a:buFontTx/>
            </a:pPr>
            <a:r>
              <a:rPr lang="zh-CN" altLang="en-US" sz="2000" dirty="0">
                <a:solidFill>
                  <a:srgbClr val="FF0000"/>
                </a:solidFill>
                <a:latin typeface="黑体" panose="02010609060101010101" pitchFamily="49" charset="-122"/>
                <a:ea typeface="黑体" panose="02010609060101010101" pitchFamily="49" charset="-122"/>
                <a:cs typeface="+mn-cs"/>
              </a:rPr>
              <a:t>弊端：</a:t>
            </a:r>
            <a:r>
              <a:rPr lang="zh-CN" altLang="en-US" sz="2000" dirty="0">
                <a:solidFill>
                  <a:srgbClr val="0000FF"/>
                </a:solidFill>
                <a:latin typeface="楷体" panose="02010609060101010101" charset="-122"/>
                <a:ea typeface="楷体" panose="02010609060101010101" charset="-122"/>
                <a:cs typeface="+mn-cs"/>
                <a:sym typeface="+mn-ea"/>
              </a:rPr>
              <a:t>排斥市场经济，片面发展重工业，国民经济比例失调，农业和轻工业长期落后，消费水平相对较低</a:t>
            </a:r>
            <a:r>
              <a:rPr lang="zh-CN" altLang="en-US" sz="2000" dirty="0">
                <a:solidFill>
                  <a:srgbClr val="0000FF"/>
                </a:solidFill>
                <a:latin typeface="楷体" panose="02010609060101010101" charset="-122"/>
                <a:ea typeface="楷体" panose="02010609060101010101" charset="-122"/>
                <a:cs typeface="+mn-cs"/>
              </a:rPr>
              <a:t>，影响了苏联的发展。</a:t>
            </a:r>
            <a:endParaRPr lang="zh-CN" altLang="en-US" sz="2000" dirty="0">
              <a:solidFill>
                <a:srgbClr val="0000FF"/>
              </a:solidFill>
              <a:latin typeface="楷体" panose="02010609060101010101" charset="-122"/>
              <a:ea typeface="楷体" panose="02010609060101010101" charset="-122"/>
              <a:cs typeface="+mn-cs"/>
            </a:endParaRPr>
          </a:p>
        </p:txBody>
      </p:sp>
      <p:sp>
        <p:nvSpPr>
          <p:cNvPr id="27652" name="Text Box 4"/>
          <p:cNvSpPr txBox="1"/>
          <p:nvPr/>
        </p:nvSpPr>
        <p:spPr>
          <a:xfrm>
            <a:off x="7122795" y="2310765"/>
            <a:ext cx="4476115" cy="1198880"/>
          </a:xfrm>
          <a:prstGeom prst="rect">
            <a:avLst/>
          </a:prstGeom>
          <a:noFill/>
          <a:ln w="12700" cmpd="sng">
            <a:solidFill>
              <a:srgbClr val="FF0000"/>
            </a:solidFill>
            <a:prstDash val="solid"/>
          </a:ln>
        </p:spPr>
        <p:txBody>
          <a:bodyPr wrap="square">
            <a:spAutoFit/>
          </a:bodyPr>
          <a:p>
            <a:pPr>
              <a:spcBef>
                <a:spcPct val="50000"/>
              </a:spcBef>
            </a:pPr>
            <a:r>
              <a:rPr lang="zh-CN" altLang="en-US" sz="2400" b="1" dirty="0">
                <a:latin typeface="黑体" panose="02010609060101010101" pitchFamily="49" charset="-122"/>
                <a:ea typeface="黑体" panose="02010609060101010101" pitchFamily="49" charset="-122"/>
                <a:cs typeface="黑体" panose="02010609060101010101" pitchFamily="49" charset="-122"/>
              </a:rPr>
              <a:t>回顾《纲要</a:t>
            </a:r>
            <a:r>
              <a:rPr lang="zh-CN" altLang="en-US" sz="2400" b="1" dirty="0">
                <a:latin typeface="黑体" panose="02010609060101010101" pitchFamily="49" charset="-122"/>
                <a:ea typeface="黑体" panose="02010609060101010101" pitchFamily="49" charset="-122"/>
                <a:cs typeface="黑体" panose="02010609060101010101" pitchFamily="49" charset="-122"/>
                <a:sym typeface="+mn-ea"/>
              </a:rPr>
              <a:t>下</a:t>
            </a:r>
            <a:r>
              <a:rPr lang="zh-CN" altLang="en-US" sz="2400" b="1" dirty="0">
                <a:latin typeface="黑体" panose="02010609060101010101" pitchFamily="49" charset="-122"/>
                <a:ea typeface="黑体" panose="02010609060101010101" pitchFamily="49" charset="-122"/>
                <a:cs typeface="黑体" panose="02010609060101010101" pitchFamily="49" charset="-122"/>
              </a:rPr>
              <a:t>》第</a:t>
            </a:r>
            <a:r>
              <a:rPr lang="en-US" altLang="zh-CN" sz="2400" b="1" dirty="0">
                <a:latin typeface="黑体" panose="02010609060101010101" pitchFamily="49" charset="-122"/>
                <a:ea typeface="黑体" panose="02010609060101010101" pitchFamily="49" charset="-122"/>
                <a:cs typeface="黑体" panose="02010609060101010101" pitchFamily="49" charset="-122"/>
              </a:rPr>
              <a:t>15</a:t>
            </a:r>
            <a:r>
              <a:rPr lang="zh-CN" altLang="en-US" sz="2400" b="1" dirty="0">
                <a:latin typeface="黑体" panose="02010609060101010101" pitchFamily="49" charset="-122"/>
                <a:ea typeface="黑体" panose="02010609060101010101" pitchFamily="49" charset="-122"/>
                <a:cs typeface="黑体" panose="02010609060101010101" pitchFamily="49" charset="-122"/>
              </a:rPr>
              <a:t>课苏联《建设社会主义的实践》，应怎样认识“苏联模式”的得与失？</a:t>
            </a:r>
            <a:endParaRPr lang="zh-CN" altLang="en-US" sz="2400" b="1" dirty="0">
              <a:latin typeface="黑体" panose="02010609060101010101" pitchFamily="49" charset="-122"/>
              <a:ea typeface="黑体" panose="02010609060101010101" pitchFamily="49" charset="-122"/>
              <a:cs typeface="黑体" panose="02010609060101010101" pitchFamily="49" charset="-122"/>
            </a:endParaRPr>
          </a:p>
        </p:txBody>
      </p:sp>
      <p:sp>
        <p:nvSpPr>
          <p:cNvPr id="17" name="文本框 16"/>
          <p:cNvSpPr txBox="1"/>
          <p:nvPr/>
        </p:nvSpPr>
        <p:spPr>
          <a:xfrm>
            <a:off x="293370" y="4143375"/>
            <a:ext cx="6020435" cy="706755"/>
          </a:xfrm>
          <a:prstGeom prst="rect">
            <a:avLst/>
          </a:prstGeom>
          <a:noFill/>
          <a:ln w="12700" cmpd="sng">
            <a:solidFill>
              <a:srgbClr val="FF0000"/>
            </a:solidFill>
            <a:prstDash val="solid"/>
          </a:ln>
        </p:spPr>
        <p:txBody>
          <a:bodyPr wrap="square" rtlCol="0">
            <a:spAutoFit/>
          </a:bodyPr>
          <a:p>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结合图表，回顾《纲要下》第</a:t>
            </a:r>
            <a:r>
              <a:rPr lang="en-US" altLang="zh-CN" sz="2000" b="1" dirty="0">
                <a:latin typeface="黑体" panose="02010609060101010101" pitchFamily="49" charset="-122"/>
                <a:ea typeface="黑体" panose="02010609060101010101" pitchFamily="49" charset="-122"/>
                <a:cs typeface="黑体" panose="02010609060101010101" pitchFamily="49" charset="-122"/>
                <a:sym typeface="+mn-ea"/>
              </a:rPr>
              <a:t>15</a:t>
            </a:r>
            <a:r>
              <a:rPr lang="zh-CN" altLang="en-US" sz="2000" b="1" dirty="0">
                <a:latin typeface="黑体" panose="02010609060101010101" pitchFamily="49" charset="-122"/>
                <a:ea typeface="黑体" panose="02010609060101010101" pitchFamily="49" charset="-122"/>
                <a:cs typeface="黑体" panose="02010609060101010101" pitchFamily="49" charset="-122"/>
                <a:sym typeface="+mn-ea"/>
              </a:rPr>
              <a:t>课苏联《建设社会主义的实践》，</a:t>
            </a:r>
            <a:r>
              <a:rPr lang="zh-CN" altLang="en-US" sz="2000" b="1" dirty="0">
                <a:latin typeface="黑体" panose="02010609060101010101" pitchFamily="49" charset="-122"/>
                <a:ea typeface="黑体" panose="02010609060101010101" pitchFamily="49" charset="-122"/>
                <a:cs typeface="黑体" panose="02010609060101010101" pitchFamily="49" charset="-122"/>
              </a:rPr>
              <a:t>如何认识新经济政策的特点和作用？</a:t>
            </a:r>
            <a:endParaRPr lang="zh-CN" altLang="en-US" sz="2000" b="1" dirty="0">
              <a:latin typeface="黑体" panose="02010609060101010101" pitchFamily="49" charset="-122"/>
              <a:ea typeface="黑体" panose="02010609060101010101" pitchFamily="49" charset="-122"/>
              <a:cs typeface="黑体" panose="02010609060101010101" pitchFamily="49" charset="-122"/>
            </a:endParaRPr>
          </a:p>
        </p:txBody>
      </p:sp>
      <p:cxnSp>
        <p:nvCxnSpPr>
          <p:cNvPr id="7" name="直接箭头连接符 6"/>
          <p:cNvCxnSpPr/>
          <p:nvPr/>
        </p:nvCxnSpPr>
        <p:spPr>
          <a:xfrm flipV="1">
            <a:off x="734060" y="1603375"/>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18" name="椭圆 17"/>
          <p:cNvSpPr/>
          <p:nvPr/>
        </p:nvSpPr>
        <p:spPr>
          <a:xfrm>
            <a:off x="727710" y="152781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524510" y="899795"/>
            <a:ext cx="876300" cy="46037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a:t>
            </a:r>
            <a:endParaRPr lang="zh-CN" altLang="en-US" sz="2400" b="1" dirty="0">
              <a:latin typeface="黑体" panose="02010609060101010101" pitchFamily="49" charset="-122"/>
              <a:ea typeface="黑体" panose="02010609060101010101" pitchFamily="49" charset="-122"/>
            </a:endParaRPr>
          </a:p>
        </p:txBody>
      </p:sp>
      <p:sp>
        <p:nvSpPr>
          <p:cNvPr id="9" name="椭圆 8"/>
          <p:cNvSpPr/>
          <p:nvPr/>
        </p:nvSpPr>
        <p:spPr>
          <a:xfrm>
            <a:off x="2110105" y="155448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821180" y="666750"/>
            <a:ext cx="89789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十月革命</a:t>
            </a:r>
            <a:endParaRPr lang="zh-CN" altLang="en-US" sz="2400" b="1" dirty="0">
              <a:latin typeface="黑体" panose="02010609060101010101" pitchFamily="49" charset="-122"/>
              <a:ea typeface="黑体" panose="02010609060101010101" pitchFamily="49" charset="-122"/>
            </a:endParaRPr>
          </a:p>
        </p:txBody>
      </p:sp>
      <p:sp>
        <p:nvSpPr>
          <p:cNvPr id="3" name="右箭头 2"/>
          <p:cNvSpPr/>
          <p:nvPr/>
        </p:nvSpPr>
        <p:spPr>
          <a:xfrm>
            <a:off x="2902585" y="986790"/>
            <a:ext cx="431165"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9" name="组合 18"/>
          <p:cNvGrpSpPr/>
          <p:nvPr/>
        </p:nvGrpSpPr>
        <p:grpSpPr>
          <a:xfrm rot="0">
            <a:off x="3492500" y="664845"/>
            <a:ext cx="1469390" cy="1057910"/>
            <a:chOff x="4887" y="9350"/>
            <a:chExt cx="2314" cy="1666"/>
          </a:xfrm>
        </p:grpSpPr>
        <p:sp>
          <p:nvSpPr>
            <p:cNvPr id="12" name="椭圆 11"/>
            <p:cNvSpPr/>
            <p:nvPr/>
          </p:nvSpPr>
          <p:spPr>
            <a:xfrm>
              <a:off x="6035" y="10739"/>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4887" y="9350"/>
              <a:ext cx="2314" cy="1307"/>
            </a:xfrm>
            <a:prstGeom prst="rect">
              <a:avLst/>
            </a:prstGeom>
            <a:solidFill>
              <a:schemeClr val="accent2">
                <a:lumMod val="20000"/>
                <a:lumOff val="80000"/>
              </a:schemeClr>
            </a:solidFill>
            <a:ln w="12700" cmpd="sng">
              <a:solidFill>
                <a:srgbClr val="FF0000"/>
              </a:solidFill>
              <a:prstDash val="solid"/>
            </a:ln>
          </p:spPr>
          <p:txBody>
            <a:bodyPr wrap="square" rtlCol="0">
              <a:spAutoFit/>
            </a:bodyPr>
            <a:p>
              <a:r>
                <a:rPr lang="zh-CN" altLang="en-US" sz="2400" b="1" dirty="0">
                  <a:latin typeface="黑体" panose="02010609060101010101" pitchFamily="49" charset="-122"/>
                  <a:ea typeface="黑体" panose="02010609060101010101" pitchFamily="49" charset="-122"/>
                </a:rPr>
                <a:t>战时</a:t>
              </a:r>
              <a:r>
                <a:rPr lang="zh-CN" altLang="en-US" sz="2400" b="1" dirty="0">
                  <a:latin typeface="黑体" panose="02010609060101010101" pitchFamily="49" charset="-122"/>
                  <a:ea typeface="黑体" panose="02010609060101010101" pitchFamily="49" charset="-122"/>
                </a:rPr>
                <a:t>共产主义政策</a:t>
              </a:r>
              <a:endParaRPr lang="zh-CN" altLang="en-US" sz="2400" b="1" dirty="0">
                <a:latin typeface="黑体" panose="02010609060101010101" pitchFamily="49" charset="-122"/>
                <a:ea typeface="黑体" panose="02010609060101010101" pitchFamily="49" charset="-122"/>
              </a:endParaRPr>
            </a:p>
          </p:txBody>
        </p:sp>
      </p:grpSp>
      <p:sp>
        <p:nvSpPr>
          <p:cNvPr id="11" name="右箭头 10"/>
          <p:cNvSpPr/>
          <p:nvPr/>
        </p:nvSpPr>
        <p:spPr>
          <a:xfrm>
            <a:off x="5015865" y="981710"/>
            <a:ext cx="431165"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rot="0">
            <a:off x="5488305" y="670560"/>
            <a:ext cx="1172845" cy="1045210"/>
            <a:chOff x="7820" y="8242"/>
            <a:chExt cx="1847" cy="1646"/>
          </a:xfrm>
        </p:grpSpPr>
        <p:sp>
          <p:nvSpPr>
            <p:cNvPr id="26" name="文本框 25"/>
            <p:cNvSpPr txBox="1"/>
            <p:nvPr/>
          </p:nvSpPr>
          <p:spPr>
            <a:xfrm>
              <a:off x="7820" y="8242"/>
              <a:ext cx="1847" cy="1307"/>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新经济</a:t>
              </a:r>
              <a:r>
                <a:rPr lang="zh-CN" altLang="en-US" sz="2400" b="1" dirty="0">
                  <a:latin typeface="黑体" panose="02010609060101010101" pitchFamily="49" charset="-122"/>
                  <a:ea typeface="黑体" panose="02010609060101010101" pitchFamily="49" charset="-122"/>
                </a:rPr>
                <a:t>政策</a:t>
              </a:r>
              <a:endParaRPr lang="zh-CN" altLang="en-US" sz="2400" b="1" dirty="0">
                <a:latin typeface="黑体" panose="02010609060101010101" pitchFamily="49" charset="-122"/>
                <a:ea typeface="黑体" panose="02010609060101010101" pitchFamily="49" charset="-122"/>
              </a:endParaRPr>
            </a:p>
          </p:txBody>
        </p:sp>
        <p:sp>
          <p:nvSpPr>
            <p:cNvPr id="15" name="椭圆 14"/>
            <p:cNvSpPr/>
            <p:nvPr/>
          </p:nvSpPr>
          <p:spPr>
            <a:xfrm>
              <a:off x="8697" y="9611"/>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右箭头 15"/>
          <p:cNvSpPr/>
          <p:nvPr/>
        </p:nvSpPr>
        <p:spPr>
          <a:xfrm>
            <a:off x="6827520" y="965200"/>
            <a:ext cx="431165"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4" name="组合 23"/>
          <p:cNvGrpSpPr/>
          <p:nvPr/>
        </p:nvGrpSpPr>
        <p:grpSpPr>
          <a:xfrm rot="0">
            <a:off x="7360285" y="659130"/>
            <a:ext cx="821690" cy="1045845"/>
            <a:chOff x="10484" y="8233"/>
            <a:chExt cx="1294" cy="1647"/>
          </a:xfrm>
        </p:grpSpPr>
        <p:sp>
          <p:nvSpPr>
            <p:cNvPr id="2" name="文本框 1"/>
            <p:cNvSpPr txBox="1"/>
            <p:nvPr/>
          </p:nvSpPr>
          <p:spPr>
            <a:xfrm>
              <a:off x="10484" y="8233"/>
              <a:ext cx="1294" cy="1307"/>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苏联</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模式</a:t>
              </a:r>
              <a:endParaRPr lang="zh-CN" altLang="en-US" sz="2400" b="1" dirty="0">
                <a:latin typeface="黑体" panose="02010609060101010101" pitchFamily="49" charset="-122"/>
                <a:ea typeface="黑体" panose="02010609060101010101" pitchFamily="49" charset="-122"/>
              </a:endParaRPr>
            </a:p>
          </p:txBody>
        </p:sp>
        <p:sp>
          <p:nvSpPr>
            <p:cNvPr id="23" name="椭圆 22"/>
            <p:cNvSpPr/>
            <p:nvPr/>
          </p:nvSpPr>
          <p:spPr>
            <a:xfrm>
              <a:off x="10928" y="9603"/>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5" name="右箭头 24"/>
          <p:cNvSpPr/>
          <p:nvPr/>
        </p:nvSpPr>
        <p:spPr>
          <a:xfrm>
            <a:off x="1501775" y="1016635"/>
            <a:ext cx="276225" cy="161290"/>
          </a:xfrm>
          <a:prstGeom prst="rightArrow">
            <a:avLst>
              <a:gd name="adj1" fmla="val 36220"/>
              <a:gd name="adj2"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TextBox 13"/>
          <p:cNvSpPr txBox="1"/>
          <p:nvPr/>
        </p:nvSpPr>
        <p:spPr>
          <a:xfrm>
            <a:off x="181166" y="99416"/>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8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45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765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88" grpId="0" bldLvl="0" animBg="1" autoUpdateAnimBg="0"/>
      <p:bldP spid="64560" grpId="0" bldLvl="0" animBg="1"/>
      <p:bldP spid="17" grpId="0" bldLvl="0" animBg="1"/>
      <p:bldP spid="27652" grpId="0" bldLvl="0" animBg="1"/>
      <p:bldP spid="20" grpId="0" bldLvl="0" animBg="1"/>
      <p:bldP spid="3" grpId="0" animBg="1"/>
      <p:bldP spid="11"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flipV="1">
            <a:off x="822325" y="2004695"/>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grpSp>
        <p:nvGrpSpPr>
          <p:cNvPr id="32" name="组合 31"/>
          <p:cNvGrpSpPr/>
          <p:nvPr/>
        </p:nvGrpSpPr>
        <p:grpSpPr>
          <a:xfrm>
            <a:off x="699770" y="1290320"/>
            <a:ext cx="888365" cy="859155"/>
            <a:chOff x="466" y="7964"/>
            <a:chExt cx="1399" cy="1353"/>
          </a:xfrm>
        </p:grpSpPr>
        <p:sp>
          <p:nvSpPr>
            <p:cNvPr id="18" name="椭圆 17"/>
            <p:cNvSpPr/>
            <p:nvPr/>
          </p:nvSpPr>
          <p:spPr>
            <a:xfrm>
              <a:off x="976" y="9040"/>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66" y="7964"/>
              <a:ext cx="1399"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a:t>
              </a:r>
              <a:endParaRPr lang="zh-CN" altLang="en-US" sz="2400" b="1" dirty="0">
                <a:latin typeface="黑体" panose="02010609060101010101" pitchFamily="49" charset="-122"/>
                <a:ea typeface="黑体" panose="02010609060101010101" pitchFamily="49" charset="-122"/>
              </a:endParaRPr>
            </a:p>
          </p:txBody>
        </p:sp>
      </p:grpSp>
      <p:graphicFrame>
        <p:nvGraphicFramePr>
          <p:cNvPr id="11" name="表格 10"/>
          <p:cNvGraphicFramePr>
            <a:graphicFrameLocks noGrp="1"/>
          </p:cNvGraphicFramePr>
          <p:nvPr>
            <p:custDataLst>
              <p:tags r:id="rId1"/>
            </p:custDataLst>
          </p:nvPr>
        </p:nvGraphicFramePr>
        <p:xfrm>
          <a:off x="359410" y="3872865"/>
          <a:ext cx="8587740" cy="2465705"/>
        </p:xfrm>
        <a:graphic>
          <a:graphicData uri="http://schemas.openxmlformats.org/drawingml/2006/table">
            <a:tbl>
              <a:tblPr firstRow="1" bandRow="1"/>
              <a:tblGrid>
                <a:gridCol w="1562100"/>
                <a:gridCol w="2473960"/>
                <a:gridCol w="1380490"/>
                <a:gridCol w="3171190"/>
              </a:tblGrid>
              <a:tr h="870585">
                <a:tc>
                  <a:txBody>
                    <a:bodyPr wrap="square"/>
                    <a:p>
                      <a:pPr indent="0" algn="ctr">
                        <a:lnSpc>
                          <a:spcPct val="120000"/>
                        </a:lnSpc>
                        <a:spcBef>
                          <a:spcPts val="0"/>
                        </a:spcBef>
                        <a:spcAft>
                          <a:spcPts val="0"/>
                        </a:spcAft>
                        <a:buNone/>
                      </a:pPr>
                      <a:r>
                        <a:rPr lang="zh-CN" altLang="en-US" sz="2400" b="1" spc="130">
                          <a:solidFill>
                            <a:schemeClr val="tx1"/>
                          </a:solidFill>
                          <a:latin typeface="黑体" panose="02010609060101010101" pitchFamily="49" charset="-122"/>
                          <a:ea typeface="黑体" panose="02010609060101010101" pitchFamily="49" charset="-122"/>
                        </a:rPr>
                        <a:t>时间</a:t>
                      </a:r>
                      <a:endParaRPr lang="zh-CN" altLang="en-US" sz="2400" b="1" spc="130">
                        <a:solidFill>
                          <a:schemeClr val="tx1"/>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c>
                  <a:txBody>
                    <a:bodyPr wrap="square"/>
                    <a:p>
                      <a:pPr indent="0" algn="ctr">
                        <a:lnSpc>
                          <a:spcPct val="120000"/>
                        </a:lnSpc>
                        <a:spcBef>
                          <a:spcPts val="0"/>
                        </a:spcBef>
                        <a:spcAft>
                          <a:spcPts val="0"/>
                        </a:spcAft>
                        <a:buNone/>
                      </a:pPr>
                      <a:r>
                        <a:rPr lang="zh-CN" altLang="en-US" sz="2400" b="1" spc="130">
                          <a:solidFill>
                            <a:schemeClr val="tx1"/>
                          </a:solidFill>
                          <a:latin typeface="黑体" panose="02010609060101010101" pitchFamily="49" charset="-122"/>
                          <a:ea typeface="黑体" panose="02010609060101010101" pitchFamily="49" charset="-122"/>
                        </a:rPr>
                        <a:t>表现</a:t>
                      </a:r>
                      <a:endParaRPr lang="zh-CN" altLang="en-US" sz="2400" b="1" spc="130">
                        <a:solidFill>
                          <a:schemeClr val="tx1"/>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c>
                  <a:txBody>
                    <a:bodyPr wrap="square"/>
                    <a:p>
                      <a:pPr indent="0" algn="ctr">
                        <a:lnSpc>
                          <a:spcPct val="120000"/>
                        </a:lnSpc>
                        <a:spcBef>
                          <a:spcPts val="0"/>
                        </a:spcBef>
                        <a:spcAft>
                          <a:spcPts val="0"/>
                        </a:spcAft>
                        <a:buNone/>
                      </a:pPr>
                      <a:r>
                        <a:rPr lang="zh-CN" altLang="en-US" sz="2400" b="1" spc="130">
                          <a:solidFill>
                            <a:schemeClr val="tx1"/>
                          </a:solidFill>
                          <a:latin typeface="黑体" panose="02010609060101010101" pitchFamily="49" charset="-122"/>
                          <a:ea typeface="黑体" panose="02010609060101010101" pitchFamily="49" charset="-122"/>
                        </a:rPr>
                        <a:t>国家</a:t>
                      </a:r>
                      <a:endParaRPr lang="zh-CN" altLang="en-US" sz="2400" b="1" spc="130">
                        <a:solidFill>
                          <a:schemeClr val="tx1"/>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c>
                  <a:txBody>
                    <a:bodyPr wrap="square"/>
                    <a:p>
                      <a:pPr indent="0" algn="ctr">
                        <a:lnSpc>
                          <a:spcPct val="120000"/>
                        </a:lnSpc>
                        <a:spcBef>
                          <a:spcPts val="0"/>
                        </a:spcBef>
                        <a:spcAft>
                          <a:spcPts val="0"/>
                        </a:spcAft>
                        <a:buNone/>
                      </a:pPr>
                      <a:r>
                        <a:rPr lang="zh-CN" altLang="en-US" sz="2400" b="1" spc="130">
                          <a:solidFill>
                            <a:schemeClr val="tx1"/>
                          </a:solidFill>
                          <a:latin typeface="黑体" panose="02010609060101010101" pitchFamily="49" charset="-122"/>
                          <a:ea typeface="黑体" panose="02010609060101010101" pitchFamily="49" charset="-122"/>
                        </a:rPr>
                        <a:t>应对方式</a:t>
                      </a:r>
                      <a:endParaRPr lang="zh-CN" altLang="en-US" sz="2400" b="1" spc="130">
                        <a:solidFill>
                          <a:schemeClr val="tx1"/>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chemeClr val="accent2">
                        <a:lumMod val="20000"/>
                        <a:lumOff val="80000"/>
                      </a:schemeClr>
                    </a:solidFill>
                  </a:tcPr>
                </a:tc>
              </a:tr>
              <a:tr h="797560">
                <a:tc rowSpan="2">
                  <a:txBody>
                    <a:bodyPr wrap="square"/>
                    <a:p>
                      <a:pPr indent="0" algn="l">
                        <a:lnSpc>
                          <a:spcPct val="120000"/>
                        </a:lnSpc>
                        <a:spcBef>
                          <a:spcPts val="0"/>
                        </a:spcBef>
                        <a:spcAft>
                          <a:spcPts val="0"/>
                        </a:spcAft>
                        <a:buNone/>
                      </a:pPr>
                      <a:r>
                        <a:rPr lang="en-US" altLang="zh-CN" sz="2000" b="1" spc="130">
                          <a:solidFill>
                            <a:schemeClr val="tx1"/>
                          </a:solidFill>
                          <a:latin typeface="黑体" panose="02010609060101010101" pitchFamily="49" charset="-122"/>
                          <a:ea typeface="黑体" panose="02010609060101010101" pitchFamily="49" charset="-122"/>
                          <a:cs typeface="黑体" panose="02010609060101010101" pitchFamily="49" charset="-122"/>
                        </a:rPr>
                        <a:t>1929—1933年</a:t>
                      </a:r>
                      <a:endParaRPr lang="en-US" altLang="zh-CN" sz="2000" b="1" spc="130">
                        <a:solidFill>
                          <a:schemeClr val="tx1"/>
                        </a:solidFill>
                        <a:latin typeface="黑体" panose="02010609060101010101" pitchFamily="49" charset="-122"/>
                        <a:ea typeface="黑体" panose="02010609060101010101" pitchFamily="49" charset="-122"/>
                        <a:cs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rowSpan="2">
                  <a:txBody>
                    <a:bodyPr wrap="square"/>
                    <a:p>
                      <a:pPr indent="0" algn="ctr">
                        <a:lnSpc>
                          <a:spcPct val="120000"/>
                        </a:lnSpc>
                        <a:spcBef>
                          <a:spcPts val="0"/>
                        </a:spcBef>
                        <a:spcAft>
                          <a:spcPts val="0"/>
                        </a:spcAft>
                        <a:buNone/>
                      </a:pPr>
                      <a:endParaRPr lang="zh-CN" altLang="en-US" sz="2000" b="1" spc="130">
                        <a:solidFill>
                          <a:srgbClr val="404040"/>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wrap="square"/>
                    <a:p>
                      <a:pPr indent="0" algn="ctr">
                        <a:lnSpc>
                          <a:spcPct val="120000"/>
                        </a:lnSpc>
                        <a:spcBef>
                          <a:spcPts val="0"/>
                        </a:spcBef>
                        <a:spcAft>
                          <a:spcPts val="0"/>
                        </a:spcAft>
                        <a:buNone/>
                      </a:pPr>
                      <a:endParaRPr lang="zh-CN" altLang="en-US" sz="2000" b="1" spc="130">
                        <a:solidFill>
                          <a:srgbClr val="404040"/>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wrap="square"/>
                    <a:p>
                      <a:pPr indent="0" algn="ctr">
                        <a:lnSpc>
                          <a:spcPct val="120000"/>
                        </a:lnSpc>
                        <a:spcBef>
                          <a:spcPts val="0"/>
                        </a:spcBef>
                        <a:spcAft>
                          <a:spcPts val="0"/>
                        </a:spcAft>
                        <a:buNone/>
                      </a:pPr>
                      <a:endParaRPr lang="zh-CN" altLang="en-US" sz="2000" b="1" spc="130">
                        <a:solidFill>
                          <a:srgbClr val="404040"/>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r h="797560">
                <a:tc vMerge="1">
                  <a:tcPr>
                    <a:lnL w="9525">
                      <a:solidFill>
                        <a:srgbClr val="03A9F5"/>
                      </a:solidFill>
                      <a:prstDash val="sysDash"/>
                    </a:lnL>
                    <a:lnR w="9525">
                      <a:solidFill>
                        <a:srgbClr val="03A9F5"/>
                      </a:solidFill>
                      <a:prstDash val="sysDash"/>
                    </a:lnR>
                    <a:lnB w="9525">
                      <a:solidFill>
                        <a:srgbClr val="03A9F5"/>
                      </a:solidFill>
                      <a:prstDash val="sysDash"/>
                    </a:lnB>
                  </a:tcPr>
                </a:tc>
                <a:tc vMerge="1">
                  <a:tcPr>
                    <a:lnL w="9525">
                      <a:solidFill>
                        <a:srgbClr val="03A9F5"/>
                      </a:solidFill>
                      <a:prstDash val="sysDash"/>
                    </a:lnL>
                    <a:lnR w="9525">
                      <a:solidFill>
                        <a:srgbClr val="03A9F5"/>
                      </a:solidFill>
                      <a:prstDash val="sysDash"/>
                    </a:lnR>
                    <a:lnB w="9525">
                      <a:solidFill>
                        <a:srgbClr val="03A9F5"/>
                      </a:solidFill>
                      <a:prstDash val="sysDash"/>
                    </a:lnB>
                  </a:tcPr>
                </a:tc>
                <a:tc>
                  <a:txBody>
                    <a:bodyPr wrap="square"/>
                    <a:p>
                      <a:pPr indent="0" algn="ctr">
                        <a:lnSpc>
                          <a:spcPct val="120000"/>
                        </a:lnSpc>
                        <a:spcBef>
                          <a:spcPts val="0"/>
                        </a:spcBef>
                        <a:spcAft>
                          <a:spcPts val="0"/>
                        </a:spcAft>
                        <a:buNone/>
                      </a:pPr>
                      <a:endParaRPr lang="zh-CN" altLang="en-US" sz="2000" b="1" spc="130">
                        <a:solidFill>
                          <a:srgbClr val="404040"/>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c>
                  <a:txBody>
                    <a:bodyPr wrap="square"/>
                    <a:p>
                      <a:pPr indent="0" algn="ctr">
                        <a:lnSpc>
                          <a:spcPct val="120000"/>
                        </a:lnSpc>
                        <a:spcBef>
                          <a:spcPts val="0"/>
                        </a:spcBef>
                        <a:spcAft>
                          <a:spcPts val="0"/>
                        </a:spcAft>
                        <a:buNone/>
                      </a:pPr>
                      <a:endParaRPr lang="zh-CN" altLang="en-US" sz="2000" b="1" spc="130">
                        <a:solidFill>
                          <a:srgbClr val="404040"/>
                        </a:solidFill>
                        <a:latin typeface="黑体" panose="02010609060101010101" pitchFamily="49" charset="-122"/>
                        <a:ea typeface="黑体" panose="02010609060101010101" pitchFamily="49" charset="-122"/>
                      </a:endParaRPr>
                    </a:p>
                  </a:txBody>
                  <a:tcPr marL="317500" marR="317500" marT="215900" marB="215900" vert="horz" anchor="ctr">
                    <a:lnL w="9525">
                      <a:solidFill>
                        <a:srgbClr val="03A9F5"/>
                      </a:solidFill>
                      <a:prstDash val="sysDash"/>
                    </a:lnL>
                    <a:lnR w="9525">
                      <a:solidFill>
                        <a:srgbClr val="03A9F5"/>
                      </a:solidFill>
                      <a:prstDash val="sysDash"/>
                    </a:lnR>
                    <a:lnT w="9525">
                      <a:solidFill>
                        <a:srgbClr val="03A9F5"/>
                      </a:solidFill>
                      <a:prstDash val="sysDash"/>
                    </a:lnT>
                    <a:lnB w="9525">
                      <a:solidFill>
                        <a:srgbClr val="03A9F5"/>
                      </a:solidFill>
                      <a:prstDash val="sysDash"/>
                    </a:lnB>
                    <a:solidFill>
                      <a:srgbClr val="FFFFFF"/>
                    </a:solidFill>
                  </a:tcPr>
                </a:tc>
              </a:tr>
            </a:tbl>
          </a:graphicData>
        </a:graphic>
      </p:graphicFrame>
      <p:sp>
        <p:nvSpPr>
          <p:cNvPr id="15" name="文本框 14"/>
          <p:cNvSpPr txBox="1"/>
          <p:nvPr>
            <p:custDataLst>
              <p:tags r:id="rId2"/>
            </p:custDataLst>
          </p:nvPr>
        </p:nvSpPr>
        <p:spPr>
          <a:xfrm>
            <a:off x="1922780" y="4772025"/>
            <a:ext cx="2433955" cy="1568450"/>
          </a:xfrm>
          <a:prstGeom prst="rect">
            <a:avLst/>
          </a:prstGeom>
          <a:noFill/>
        </p:spPr>
        <p:txBody>
          <a:bodyPr wrap="square" rtlCol="0">
            <a:spAutoFit/>
          </a:bodyPr>
          <a:p>
            <a:r>
              <a:rPr lang="zh-CN" sz="2400" b="1">
                <a:latin typeface="楷体" panose="02010609060101010101" charset="-122"/>
                <a:ea typeface="楷体" panose="02010609060101010101" charset="-122"/>
                <a:cs typeface="黑体" panose="02010609060101010101" pitchFamily="49" charset="-122"/>
                <a:sym typeface="+mn-ea"/>
              </a:rPr>
              <a:t>银行倒闭、企业破产、市场萧条、生产锐减，失业人数激增</a:t>
            </a:r>
            <a:endParaRPr lang="zh-CN" altLang="en-US" sz="2400" b="1">
              <a:latin typeface="楷体" panose="02010609060101010101" charset="-122"/>
              <a:ea typeface="楷体" panose="02010609060101010101" charset="-122"/>
              <a:cs typeface="黑体" panose="02010609060101010101" pitchFamily="49" charset="-122"/>
              <a:sym typeface="+mn-ea"/>
            </a:endParaRPr>
          </a:p>
        </p:txBody>
      </p:sp>
      <p:sp>
        <p:nvSpPr>
          <p:cNvPr id="16" name="文本框 15"/>
          <p:cNvSpPr txBox="1"/>
          <p:nvPr>
            <p:custDataLst>
              <p:tags r:id="rId3"/>
            </p:custDataLst>
          </p:nvPr>
        </p:nvSpPr>
        <p:spPr>
          <a:xfrm>
            <a:off x="4557395" y="4874260"/>
            <a:ext cx="892810" cy="460375"/>
          </a:xfrm>
          <a:prstGeom prst="rect">
            <a:avLst/>
          </a:prstGeom>
          <a:noFill/>
        </p:spPr>
        <p:txBody>
          <a:bodyPr wrap="square" rtlCol="0">
            <a:spAutoFit/>
          </a:bodyPr>
          <a:p>
            <a:r>
              <a:rPr lang="zh-CN" altLang="en-US" sz="2400" b="1">
                <a:latin typeface="楷体" panose="02010609060101010101" charset="-122"/>
                <a:ea typeface="楷体" panose="02010609060101010101" charset="-122"/>
              </a:rPr>
              <a:t>美国</a:t>
            </a:r>
            <a:endParaRPr lang="zh-CN" altLang="en-US" sz="2400" b="1">
              <a:latin typeface="楷体" panose="02010609060101010101" charset="-122"/>
              <a:ea typeface="楷体" panose="02010609060101010101" charset="-122"/>
            </a:endParaRPr>
          </a:p>
        </p:txBody>
      </p:sp>
      <p:sp>
        <p:nvSpPr>
          <p:cNvPr id="19" name="文本框 18"/>
          <p:cNvSpPr txBox="1"/>
          <p:nvPr>
            <p:custDataLst>
              <p:tags r:id="rId4"/>
            </p:custDataLst>
          </p:nvPr>
        </p:nvSpPr>
        <p:spPr>
          <a:xfrm>
            <a:off x="4488815" y="5668010"/>
            <a:ext cx="1207770" cy="460375"/>
          </a:xfrm>
          <a:prstGeom prst="rect">
            <a:avLst/>
          </a:prstGeom>
          <a:noFill/>
        </p:spPr>
        <p:txBody>
          <a:bodyPr wrap="square" rtlCol="0">
            <a:spAutoFit/>
          </a:bodyPr>
          <a:p>
            <a:r>
              <a:rPr lang="zh-CN" altLang="en-US" sz="2400" b="1">
                <a:solidFill>
                  <a:schemeClr val="tx1"/>
                </a:solidFill>
                <a:latin typeface="楷体" panose="02010609060101010101" charset="-122"/>
                <a:ea typeface="楷体" panose="02010609060101010101" charset="-122"/>
              </a:rPr>
              <a:t>德日意</a:t>
            </a:r>
            <a:endParaRPr lang="zh-CN" altLang="en-US" sz="2400" b="1">
              <a:solidFill>
                <a:schemeClr val="tx1"/>
              </a:solidFill>
              <a:latin typeface="楷体" panose="02010609060101010101" charset="-122"/>
              <a:ea typeface="楷体" panose="02010609060101010101" charset="-122"/>
            </a:endParaRPr>
          </a:p>
        </p:txBody>
      </p:sp>
      <p:sp>
        <p:nvSpPr>
          <p:cNvPr id="22" name="文本框 21"/>
          <p:cNvSpPr txBox="1"/>
          <p:nvPr>
            <p:custDataLst>
              <p:tags r:id="rId5"/>
            </p:custDataLst>
          </p:nvPr>
        </p:nvSpPr>
        <p:spPr>
          <a:xfrm>
            <a:off x="6224270" y="4912360"/>
            <a:ext cx="1791970" cy="460375"/>
          </a:xfrm>
          <a:prstGeom prst="rect">
            <a:avLst/>
          </a:prstGeom>
          <a:noFill/>
        </p:spPr>
        <p:txBody>
          <a:bodyPr wrap="square" rtlCol="0">
            <a:spAutoFit/>
          </a:bodyPr>
          <a:p>
            <a:r>
              <a:rPr lang="zh-CN" sz="2400" b="1">
                <a:latin typeface="楷体" panose="02010609060101010101" charset="-122"/>
                <a:ea typeface="楷体" panose="02010609060101010101" charset="-122"/>
                <a:cs typeface="黑体" panose="02010609060101010101" pitchFamily="49" charset="-122"/>
                <a:sym typeface="+mn-ea"/>
              </a:rPr>
              <a:t>罗斯福新政</a:t>
            </a:r>
            <a:endParaRPr lang="zh-CN" altLang="en-US" sz="2400" b="1">
              <a:latin typeface="楷体" panose="02010609060101010101" charset="-122"/>
              <a:ea typeface="楷体" panose="02010609060101010101" charset="-122"/>
              <a:cs typeface="黑体" panose="02010609060101010101" pitchFamily="49" charset="-122"/>
              <a:sym typeface="+mn-ea"/>
            </a:endParaRPr>
          </a:p>
        </p:txBody>
      </p:sp>
      <p:sp>
        <p:nvSpPr>
          <p:cNvPr id="23" name="文本框 22"/>
          <p:cNvSpPr txBox="1"/>
          <p:nvPr>
            <p:custDataLst>
              <p:tags r:id="rId6"/>
            </p:custDataLst>
          </p:nvPr>
        </p:nvSpPr>
        <p:spPr>
          <a:xfrm>
            <a:off x="5849620" y="5539740"/>
            <a:ext cx="3166745" cy="829945"/>
          </a:xfrm>
          <a:prstGeom prst="rect">
            <a:avLst/>
          </a:prstGeom>
          <a:noFill/>
        </p:spPr>
        <p:txBody>
          <a:bodyPr wrap="square" rtlCol="0">
            <a:spAutoFit/>
          </a:bodyPr>
          <a:p>
            <a:r>
              <a:rPr lang="zh-CN" sz="2400" b="1">
                <a:latin typeface="楷体" panose="02010609060101010101" charset="-122"/>
                <a:ea typeface="楷体" panose="02010609060101010101" charset="-122"/>
                <a:cs typeface="黑体" panose="02010609060101010101" pitchFamily="49" charset="-122"/>
                <a:sym typeface="+mn-ea"/>
              </a:rPr>
              <a:t>走上法西斯道路，发动了第二次世界大战</a:t>
            </a:r>
            <a:endParaRPr lang="zh-CN" altLang="en-US" sz="2400" b="1">
              <a:latin typeface="楷体" panose="02010609060101010101" charset="-122"/>
              <a:ea typeface="楷体" panose="02010609060101010101" charset="-122"/>
              <a:cs typeface="黑体" panose="02010609060101010101" pitchFamily="49" charset="-122"/>
              <a:sym typeface="+mn-ea"/>
            </a:endParaRPr>
          </a:p>
        </p:txBody>
      </p:sp>
      <p:pic>
        <p:nvPicPr>
          <p:cNvPr id="100" name="图片 99"/>
          <p:cNvPicPr/>
          <p:nvPr/>
        </p:nvPicPr>
        <p:blipFill>
          <a:blip r:embed="rId7"/>
          <a:stretch>
            <a:fillRect/>
          </a:stretch>
        </p:blipFill>
        <p:spPr>
          <a:xfrm>
            <a:off x="7994015" y="1829435"/>
            <a:ext cx="4103370" cy="2101215"/>
          </a:xfrm>
          <a:prstGeom prst="rect">
            <a:avLst/>
          </a:prstGeom>
          <a:noFill/>
          <a:ln w="9525">
            <a:noFill/>
          </a:ln>
        </p:spPr>
      </p:pic>
      <p:sp>
        <p:nvSpPr>
          <p:cNvPr id="42" name="文本框 41"/>
          <p:cNvSpPr txBox="1"/>
          <p:nvPr>
            <p:custDataLst>
              <p:tags r:id="rId8"/>
            </p:custDataLst>
          </p:nvPr>
        </p:nvSpPr>
        <p:spPr>
          <a:xfrm>
            <a:off x="367665" y="2372360"/>
            <a:ext cx="2033905"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资本主义国家</a:t>
            </a:r>
            <a:endParaRPr lang="zh-CN" altLang="en-US" sz="2400" b="1">
              <a:latin typeface="黑体" panose="02010609060101010101" pitchFamily="49" charset="-122"/>
              <a:ea typeface="黑体" panose="02010609060101010101" pitchFamily="49" charset="-122"/>
            </a:endParaRPr>
          </a:p>
        </p:txBody>
      </p:sp>
      <p:sp>
        <p:nvSpPr>
          <p:cNvPr id="9" name="椭圆 8"/>
          <p:cNvSpPr/>
          <p:nvPr/>
        </p:nvSpPr>
        <p:spPr>
          <a:xfrm>
            <a:off x="2082165" y="19761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3724910" y="198120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934845" y="959485"/>
            <a:ext cx="9188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十月革命</a:t>
            </a:r>
            <a:endParaRPr lang="zh-CN" altLang="en-US" sz="2400" b="1" dirty="0">
              <a:latin typeface="黑体" panose="02010609060101010101" pitchFamily="49" charset="-122"/>
              <a:ea typeface="黑体" panose="02010609060101010101" pitchFamily="49" charset="-122"/>
            </a:endParaRPr>
          </a:p>
        </p:txBody>
      </p:sp>
      <p:sp>
        <p:nvSpPr>
          <p:cNvPr id="26" name="文本框 25"/>
          <p:cNvSpPr txBox="1"/>
          <p:nvPr/>
        </p:nvSpPr>
        <p:spPr>
          <a:xfrm>
            <a:off x="5132705" y="975360"/>
            <a:ext cx="117538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新经济</a:t>
            </a:r>
            <a:r>
              <a:rPr lang="zh-CN" altLang="en-US" sz="2400" b="1" dirty="0">
                <a:latin typeface="黑体" panose="02010609060101010101" pitchFamily="49" charset="-122"/>
                <a:ea typeface="黑体" panose="02010609060101010101" pitchFamily="49" charset="-122"/>
              </a:rPr>
              <a:t>政策</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6743065" y="958850"/>
            <a:ext cx="93345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苏联</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模式</a:t>
            </a:r>
            <a:endParaRPr lang="zh-CN" altLang="en-US" sz="2400" b="1" dirty="0">
              <a:latin typeface="黑体" panose="02010609060101010101" pitchFamily="49" charset="-122"/>
              <a:ea typeface="黑体" panose="02010609060101010101" pitchFamily="49" charset="-122"/>
            </a:endParaRPr>
          </a:p>
        </p:txBody>
      </p:sp>
      <p:sp>
        <p:nvSpPr>
          <p:cNvPr id="3" name="文本框 2"/>
          <p:cNvSpPr txBox="1"/>
          <p:nvPr/>
        </p:nvSpPr>
        <p:spPr>
          <a:xfrm>
            <a:off x="5067300" y="2192655"/>
            <a:ext cx="27222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en-US" altLang="zh-CN" sz="2400" b="1" dirty="0">
                <a:latin typeface="黑体" panose="02010609060101010101" pitchFamily="49" charset="-122"/>
                <a:ea typeface="黑体" panose="02010609060101010101" pitchFamily="49" charset="-122"/>
              </a:rPr>
              <a:t>1929-1933</a:t>
            </a:r>
            <a:endParaRPr lang="en-US" altLang="zh-CN"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资本主义</a:t>
            </a:r>
            <a:r>
              <a:rPr lang="zh-CN" altLang="en-US" sz="2400" b="1" dirty="0">
                <a:latin typeface="黑体" panose="02010609060101010101" pitchFamily="49" charset="-122"/>
                <a:ea typeface="黑体" panose="02010609060101010101" pitchFamily="49" charset="-122"/>
              </a:rPr>
              <a:t>经济危机</a:t>
            </a:r>
            <a:endParaRPr lang="zh-CN" altLang="en-US" sz="2400" b="1" dirty="0">
              <a:latin typeface="黑体" panose="02010609060101010101" pitchFamily="49" charset="-122"/>
              <a:ea typeface="黑体" panose="02010609060101010101" pitchFamily="49" charset="-122"/>
            </a:endParaRPr>
          </a:p>
        </p:txBody>
      </p:sp>
      <p:sp>
        <p:nvSpPr>
          <p:cNvPr id="6" name="文本框 5"/>
          <p:cNvSpPr txBox="1"/>
          <p:nvPr/>
        </p:nvSpPr>
        <p:spPr>
          <a:xfrm>
            <a:off x="3150235" y="984885"/>
            <a:ext cx="142176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r>
              <a:rPr lang="zh-CN" altLang="en-US" sz="2400" b="1" dirty="0">
                <a:latin typeface="黑体" panose="02010609060101010101" pitchFamily="49" charset="-122"/>
                <a:ea typeface="黑体" panose="02010609060101010101" pitchFamily="49" charset="-122"/>
              </a:rPr>
              <a:t>战时</a:t>
            </a:r>
            <a:r>
              <a:rPr lang="zh-CN" altLang="en-US" sz="2400" b="1" dirty="0">
                <a:latin typeface="黑体" panose="02010609060101010101" pitchFamily="49" charset="-122"/>
                <a:ea typeface="黑体" panose="02010609060101010101" pitchFamily="49" charset="-122"/>
              </a:rPr>
              <a:t>共产主义政策</a:t>
            </a:r>
            <a:endParaRPr lang="zh-CN" altLang="en-US" sz="2400" b="1" dirty="0">
              <a:latin typeface="黑体" panose="02010609060101010101" pitchFamily="49" charset="-122"/>
              <a:ea typeface="黑体" panose="02010609060101010101" pitchFamily="49" charset="-122"/>
            </a:endParaRPr>
          </a:p>
        </p:txBody>
      </p:sp>
      <p:sp>
        <p:nvSpPr>
          <p:cNvPr id="5" name="椭圆 4"/>
          <p:cNvSpPr/>
          <p:nvPr/>
        </p:nvSpPr>
        <p:spPr>
          <a:xfrm>
            <a:off x="5306060" y="195580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942455" y="194056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右箭头 9"/>
          <p:cNvSpPr/>
          <p:nvPr/>
        </p:nvSpPr>
        <p:spPr>
          <a:xfrm>
            <a:off x="2862580" y="1268095"/>
            <a:ext cx="322580"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4769485" y="1278890"/>
            <a:ext cx="312420"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6350000" y="1296670"/>
            <a:ext cx="323850" cy="1473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右箭头 24"/>
          <p:cNvSpPr/>
          <p:nvPr/>
        </p:nvSpPr>
        <p:spPr>
          <a:xfrm>
            <a:off x="1475740" y="1416685"/>
            <a:ext cx="334010" cy="207645"/>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3" name="文本框 42"/>
          <p:cNvSpPr txBox="1"/>
          <p:nvPr>
            <p:custDataLst>
              <p:tags r:id="rId9"/>
            </p:custDataLst>
          </p:nvPr>
        </p:nvSpPr>
        <p:spPr>
          <a:xfrm>
            <a:off x="367030" y="1352550"/>
            <a:ext cx="2119630"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社会主义国家</a:t>
            </a:r>
            <a:endParaRPr lang="zh-CN" altLang="en-US" sz="2400" b="1">
              <a:latin typeface="黑体" panose="02010609060101010101" pitchFamily="49" charset="-122"/>
              <a:ea typeface="黑体" panose="02010609060101010101" pitchFamily="49" charset="-122"/>
            </a:endParaRPr>
          </a:p>
        </p:txBody>
      </p:sp>
      <p:sp>
        <p:nvSpPr>
          <p:cNvPr id="33" name="TextBox 13"/>
          <p:cNvSpPr txBox="1"/>
          <p:nvPr/>
        </p:nvSpPr>
        <p:spPr>
          <a:xfrm>
            <a:off x="181166" y="99416"/>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34" name="文本框 33"/>
          <p:cNvSpPr txBox="1"/>
          <p:nvPr/>
        </p:nvSpPr>
        <p:spPr>
          <a:xfrm>
            <a:off x="3966210" y="106045"/>
            <a:ext cx="1702435" cy="460375"/>
          </a:xfrm>
          <a:prstGeom prst="rect">
            <a:avLst/>
          </a:prstGeom>
          <a:noFill/>
        </p:spPr>
        <p:txBody>
          <a:bodyPr wrap="square" rtlCol="0" anchor="t">
            <a:spAutoFit/>
          </a:bodyPr>
          <a:p>
            <a:pPr algn="l" fontAlgn="auto">
              <a:lnSpc>
                <a:spcPct val="100000"/>
              </a:lnSpc>
              <a:buClrTx/>
              <a:buSzTx/>
              <a:buFontTx/>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一战后</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5" name="文本框 34"/>
          <p:cNvSpPr txBox="1"/>
          <p:nvPr/>
        </p:nvSpPr>
        <p:spPr>
          <a:xfrm>
            <a:off x="3062605" y="2205355"/>
            <a:ext cx="163512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一战后</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有所发展</a:t>
            </a:r>
            <a:endParaRPr lang="zh-CN" altLang="en-US" sz="2400" b="1" dirty="0">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500"/>
                                  </p:stCondLst>
                                  <p:childTnLst>
                                    <p:set>
                                      <p:cBhvr>
                                        <p:cTn id="37"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9" grpId="0"/>
      <p:bldP spid="22" grpId="0"/>
      <p:bldP spid="23" grpId="0"/>
      <p:bldP spid="3"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flipV="1">
            <a:off x="822325" y="2004695"/>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grpSp>
        <p:nvGrpSpPr>
          <p:cNvPr id="32" name="组合 31"/>
          <p:cNvGrpSpPr/>
          <p:nvPr/>
        </p:nvGrpSpPr>
        <p:grpSpPr>
          <a:xfrm>
            <a:off x="699770" y="1279525"/>
            <a:ext cx="888365" cy="859155"/>
            <a:chOff x="466" y="7964"/>
            <a:chExt cx="1399" cy="1353"/>
          </a:xfrm>
        </p:grpSpPr>
        <p:sp>
          <p:nvSpPr>
            <p:cNvPr id="18" name="椭圆 17"/>
            <p:cNvSpPr/>
            <p:nvPr/>
          </p:nvSpPr>
          <p:spPr>
            <a:xfrm>
              <a:off x="976" y="9040"/>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66" y="7964"/>
              <a:ext cx="1399"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a:t>
              </a:r>
              <a:endParaRPr lang="zh-CN" altLang="en-US" sz="2400" b="1" dirty="0">
                <a:latin typeface="黑体" panose="02010609060101010101" pitchFamily="49" charset="-122"/>
                <a:ea typeface="黑体" panose="02010609060101010101" pitchFamily="49" charset="-122"/>
              </a:endParaRPr>
            </a:p>
          </p:txBody>
        </p:sp>
      </p:grpSp>
      <p:sp>
        <p:nvSpPr>
          <p:cNvPr id="42" name="文本框 41"/>
          <p:cNvSpPr txBox="1"/>
          <p:nvPr>
            <p:custDataLst>
              <p:tags r:id="rId1"/>
            </p:custDataLst>
          </p:nvPr>
        </p:nvSpPr>
        <p:spPr>
          <a:xfrm>
            <a:off x="561975" y="2253615"/>
            <a:ext cx="2033905"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资本主义国家</a:t>
            </a:r>
            <a:endParaRPr lang="zh-CN" altLang="en-US" sz="2400" b="1">
              <a:latin typeface="黑体" panose="02010609060101010101" pitchFamily="49" charset="-122"/>
              <a:ea typeface="黑体" panose="02010609060101010101" pitchFamily="49" charset="-122"/>
            </a:endParaRPr>
          </a:p>
        </p:txBody>
      </p:sp>
      <p:sp>
        <p:nvSpPr>
          <p:cNvPr id="30" name="TextBox 13"/>
          <p:cNvSpPr txBox="1"/>
          <p:nvPr/>
        </p:nvSpPr>
        <p:spPr>
          <a:xfrm>
            <a:off x="213551" y="199746"/>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9" name="椭圆 8"/>
          <p:cNvSpPr/>
          <p:nvPr/>
        </p:nvSpPr>
        <p:spPr>
          <a:xfrm>
            <a:off x="2082165" y="195453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3724910" y="19380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934845" y="937895"/>
            <a:ext cx="9188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十月革命</a:t>
            </a:r>
            <a:endParaRPr lang="zh-CN" altLang="en-US" sz="2400" b="1" dirty="0">
              <a:latin typeface="黑体" panose="02010609060101010101" pitchFamily="49" charset="-122"/>
              <a:ea typeface="黑体" panose="02010609060101010101" pitchFamily="49" charset="-122"/>
            </a:endParaRPr>
          </a:p>
        </p:txBody>
      </p:sp>
      <p:sp>
        <p:nvSpPr>
          <p:cNvPr id="26" name="文本框 25"/>
          <p:cNvSpPr txBox="1"/>
          <p:nvPr/>
        </p:nvSpPr>
        <p:spPr>
          <a:xfrm>
            <a:off x="5132705" y="1040130"/>
            <a:ext cx="117538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新经济</a:t>
            </a:r>
            <a:r>
              <a:rPr lang="zh-CN" altLang="en-US" sz="2400" b="1" dirty="0">
                <a:latin typeface="黑体" panose="02010609060101010101" pitchFamily="49" charset="-122"/>
                <a:ea typeface="黑体" panose="02010609060101010101" pitchFamily="49" charset="-122"/>
              </a:rPr>
              <a:t>政策</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6743065" y="1023620"/>
            <a:ext cx="93345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苏联</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模式</a:t>
            </a:r>
            <a:endParaRPr lang="zh-CN" altLang="en-US" sz="2400" b="1" dirty="0">
              <a:latin typeface="黑体" panose="02010609060101010101" pitchFamily="49" charset="-122"/>
              <a:ea typeface="黑体" panose="02010609060101010101" pitchFamily="49" charset="-122"/>
            </a:endParaRPr>
          </a:p>
        </p:txBody>
      </p:sp>
      <p:sp>
        <p:nvSpPr>
          <p:cNvPr id="3" name="文本框 2"/>
          <p:cNvSpPr txBox="1"/>
          <p:nvPr/>
        </p:nvSpPr>
        <p:spPr>
          <a:xfrm>
            <a:off x="4916170" y="2192655"/>
            <a:ext cx="27222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en-US" altLang="zh-CN" sz="2400" b="1" dirty="0">
                <a:latin typeface="黑体" panose="02010609060101010101" pitchFamily="49" charset="-122"/>
                <a:ea typeface="黑体" panose="02010609060101010101" pitchFamily="49" charset="-122"/>
              </a:rPr>
              <a:t>1929-1933</a:t>
            </a:r>
            <a:endParaRPr lang="en-US" altLang="zh-CN"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资本主义</a:t>
            </a:r>
            <a:r>
              <a:rPr lang="zh-CN" altLang="en-US" sz="2400" b="1" dirty="0">
                <a:latin typeface="黑体" panose="02010609060101010101" pitchFamily="49" charset="-122"/>
                <a:ea typeface="黑体" panose="02010609060101010101" pitchFamily="49" charset="-122"/>
              </a:rPr>
              <a:t>经济危机</a:t>
            </a:r>
            <a:endParaRPr lang="zh-CN" altLang="en-US" sz="2400" b="1" dirty="0">
              <a:latin typeface="黑体" panose="02010609060101010101" pitchFamily="49" charset="-122"/>
              <a:ea typeface="黑体" panose="02010609060101010101" pitchFamily="49" charset="-122"/>
            </a:endParaRPr>
          </a:p>
        </p:txBody>
      </p:sp>
      <p:sp>
        <p:nvSpPr>
          <p:cNvPr id="6" name="文本框 5"/>
          <p:cNvSpPr txBox="1"/>
          <p:nvPr/>
        </p:nvSpPr>
        <p:spPr>
          <a:xfrm>
            <a:off x="3150235" y="963295"/>
            <a:ext cx="142176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r>
              <a:rPr lang="zh-CN" altLang="en-US" sz="2400" b="1" dirty="0">
                <a:latin typeface="黑体" panose="02010609060101010101" pitchFamily="49" charset="-122"/>
                <a:ea typeface="黑体" panose="02010609060101010101" pitchFamily="49" charset="-122"/>
              </a:rPr>
              <a:t>战时</a:t>
            </a:r>
            <a:r>
              <a:rPr lang="zh-CN" altLang="en-US" sz="2400" b="1" dirty="0">
                <a:latin typeface="黑体" panose="02010609060101010101" pitchFamily="49" charset="-122"/>
                <a:ea typeface="黑体" panose="02010609060101010101" pitchFamily="49" charset="-122"/>
              </a:rPr>
              <a:t>共产主义政策</a:t>
            </a:r>
            <a:endParaRPr lang="zh-CN" altLang="en-US" sz="2400" b="1" dirty="0">
              <a:latin typeface="黑体" panose="02010609060101010101" pitchFamily="49" charset="-122"/>
              <a:ea typeface="黑体" panose="02010609060101010101" pitchFamily="49" charset="-122"/>
            </a:endParaRPr>
          </a:p>
        </p:txBody>
      </p:sp>
      <p:sp>
        <p:nvSpPr>
          <p:cNvPr id="5" name="椭圆 4"/>
          <p:cNvSpPr/>
          <p:nvPr/>
        </p:nvSpPr>
        <p:spPr>
          <a:xfrm>
            <a:off x="5306060" y="193421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942455" y="191897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4769485" y="1397635"/>
            <a:ext cx="312420"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6350000" y="1383030"/>
            <a:ext cx="323850" cy="1473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rot="0">
            <a:off x="7827010" y="1218565"/>
            <a:ext cx="1208405" cy="863600"/>
            <a:chOff x="12077" y="7933"/>
            <a:chExt cx="1903" cy="1360"/>
          </a:xfrm>
        </p:grpSpPr>
        <p:sp>
          <p:nvSpPr>
            <p:cNvPr id="27" name="文本框 26"/>
            <p:cNvSpPr txBox="1"/>
            <p:nvPr/>
          </p:nvSpPr>
          <p:spPr>
            <a:xfrm>
              <a:off x="12077" y="7933"/>
              <a:ext cx="1903"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二战</a:t>
              </a:r>
              <a:r>
                <a:rPr lang="zh-CN" altLang="en-US" sz="2400" b="1" dirty="0">
                  <a:latin typeface="黑体" panose="02010609060101010101" pitchFamily="49" charset="-122"/>
                  <a:ea typeface="黑体" panose="02010609060101010101" pitchFamily="49" charset="-122"/>
                </a:rPr>
                <a:t>后</a:t>
              </a:r>
              <a:endParaRPr lang="zh-CN" altLang="en-US" sz="2400" b="1" dirty="0">
                <a:latin typeface="黑体" panose="02010609060101010101" pitchFamily="49" charset="-122"/>
                <a:ea typeface="黑体" panose="02010609060101010101" pitchFamily="49" charset="-122"/>
              </a:endParaRPr>
            </a:p>
          </p:txBody>
        </p:sp>
        <p:sp>
          <p:nvSpPr>
            <p:cNvPr id="28" name="椭圆 27"/>
            <p:cNvSpPr/>
            <p:nvPr/>
          </p:nvSpPr>
          <p:spPr>
            <a:xfrm>
              <a:off x="12744" y="9016"/>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 name="文本框 13"/>
          <p:cNvSpPr txBox="1"/>
          <p:nvPr/>
        </p:nvSpPr>
        <p:spPr>
          <a:xfrm>
            <a:off x="3062605" y="2205355"/>
            <a:ext cx="163512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一战后</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有所发展</a:t>
            </a:r>
            <a:endParaRPr lang="zh-CN" altLang="en-US" sz="2400" b="1" dirty="0">
              <a:latin typeface="黑体" panose="02010609060101010101" pitchFamily="49" charset="-122"/>
              <a:ea typeface="黑体" panose="02010609060101010101" pitchFamily="49" charset="-122"/>
            </a:endParaRPr>
          </a:p>
        </p:txBody>
      </p:sp>
      <p:sp>
        <p:nvSpPr>
          <p:cNvPr id="43" name="文本框 42"/>
          <p:cNvSpPr txBox="1"/>
          <p:nvPr>
            <p:custDataLst>
              <p:tags r:id="rId2"/>
            </p:custDataLst>
          </p:nvPr>
        </p:nvSpPr>
        <p:spPr>
          <a:xfrm>
            <a:off x="582930" y="1406525"/>
            <a:ext cx="2119630"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社会主义国家</a:t>
            </a:r>
            <a:endParaRPr lang="zh-CN" altLang="en-US" sz="2400" b="1">
              <a:latin typeface="黑体" panose="02010609060101010101" pitchFamily="49" charset="-122"/>
              <a:ea typeface="黑体" panose="02010609060101010101" pitchFamily="49" charset="-122"/>
            </a:endParaRPr>
          </a:p>
        </p:txBody>
      </p:sp>
      <p:sp>
        <p:nvSpPr>
          <p:cNvPr id="33" name="文本框 32"/>
          <p:cNvSpPr txBox="1"/>
          <p:nvPr/>
        </p:nvSpPr>
        <p:spPr>
          <a:xfrm>
            <a:off x="7813675" y="2178050"/>
            <a:ext cx="90297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快速增长</a:t>
            </a:r>
            <a:endParaRPr lang="zh-CN" altLang="en-US" sz="2400" b="1" dirty="0">
              <a:latin typeface="黑体" panose="02010609060101010101" pitchFamily="49" charset="-122"/>
              <a:ea typeface="黑体" panose="02010609060101010101" pitchFamily="49" charset="-122"/>
            </a:endParaRPr>
          </a:p>
        </p:txBody>
      </p:sp>
      <p:pic>
        <p:nvPicPr>
          <p:cNvPr id="5122" name="Picture 2" descr="https://timgsa.baidu.com/timg?image&amp;quality=80&amp;size=b9999_10000&amp;sec=1584428270195&amp;di=88c058215747cc43e5869ae5757ea485&amp;imgtype=0&amp;src=http%3A%2F%2Folbpic.ol-img.com%2Falbum%2F201309%2F30%2F142120t11z96yh9heeywx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5" y="3212465"/>
            <a:ext cx="3526790" cy="189928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aphicFrame>
        <p:nvGraphicFramePr>
          <p:cNvPr id="34" name="Group 33"/>
          <p:cNvGraphicFramePr>
            <a:graphicFrameLocks noGrp="1"/>
          </p:cNvGraphicFramePr>
          <p:nvPr>
            <p:custDataLst>
              <p:tags r:id="rId4"/>
            </p:custDataLst>
          </p:nvPr>
        </p:nvGraphicFramePr>
        <p:xfrm>
          <a:off x="439420" y="5091430"/>
          <a:ext cx="4230370" cy="1733550"/>
        </p:xfrm>
        <a:graphic>
          <a:graphicData uri="http://schemas.openxmlformats.org/drawingml/2006/table">
            <a:tbl>
              <a:tblPr/>
              <a:tblGrid>
                <a:gridCol w="2263775"/>
                <a:gridCol w="912495"/>
                <a:gridCol w="1054100"/>
              </a:tblGrid>
              <a:tr h="638810">
                <a:tc>
                  <a:txBody>
                    <a:bodyPr/>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pPr>
                      <a:r>
                        <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rPr>
                        <a:t>主要资本主义国家</a:t>
                      </a:r>
                      <a:endPar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rPr>
                        <a:t>1950-1973</a:t>
                      </a:r>
                      <a:endPar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rPr>
                        <a:t>1974-1982</a:t>
                      </a:r>
                      <a:endPar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666750">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rPr>
                        <a:t>国民生产总值</a:t>
                      </a:r>
                      <a:endPar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endParaRPr>
                    </a:p>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rPr>
                        <a:t>年均增长率</a:t>
                      </a:r>
                      <a:endPar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6%</a:t>
                      </a:r>
                      <a:endParaRPr kumimoji="0" lang="en-US" altLang="zh-CN" sz="1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charset="0"/>
                        </a:rPr>
                        <a:t>2.4%</a:t>
                      </a:r>
                      <a:endParaRPr kumimoji="0" lang="en-US" altLang="zh-CN" sz="1800" b="1"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r h="394970">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rPr>
                        <a:t>通货膨胀率</a:t>
                      </a:r>
                      <a:endParaRPr kumimoji="0" lang="zh-CN" altLang="en-US" sz="2000" b="1" i="0" u="none" strike="noStrike" cap="none" normalizeH="0" baseline="0" dirty="0">
                        <a:ln>
                          <a:noFill/>
                        </a:ln>
                        <a:solidFill>
                          <a:srgbClr val="171703"/>
                        </a:solidFill>
                        <a:effectLst/>
                        <a:latin typeface="黑体" panose="02010609060101010101" pitchFamily="49" charset="-122"/>
                        <a:ea typeface="黑体" panose="02010609060101010101" pitchFamily="49" charset="-122"/>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rPr>
                        <a:t>3.4%</a:t>
                      </a:r>
                      <a:endPar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c>
                  <a:txBody>
                    <a:bodyPr/>
                    <a:p>
                      <a:pPr marL="0" marR="0" lvl="0" indent="0" algn="ctr" defTabSz="914400" rtl="0" eaLnBrk="1" fontAlgn="base" latinLnBrk="0" hangingPunct="1">
                        <a:lnSpc>
                          <a:spcPct val="100000"/>
                        </a:lnSpc>
                        <a:spcBef>
                          <a:spcPct val="0"/>
                        </a:spcBef>
                        <a:spcAft>
                          <a:spcPct val="0"/>
                        </a:spcAft>
                        <a:buClr>
                          <a:schemeClr val="bg2"/>
                        </a:buClr>
                        <a:buSzPct val="75000"/>
                        <a:buFont typeface="Wingdings" panose="05000000000000000000" pitchFamily="2" charset="2"/>
                        <a:buNone/>
                      </a:pPr>
                      <a:r>
                        <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rPr>
                        <a:t>9.9%</a:t>
                      </a:r>
                      <a:endParaRPr kumimoji="0" lang="en-US" altLang="zh-CN" sz="1800" b="1" i="0" u="none" strike="noStrike" cap="none" normalizeH="0" baseline="0" dirty="0">
                        <a:ln>
                          <a:noFill/>
                        </a:ln>
                        <a:solidFill>
                          <a:srgbClr val="171703"/>
                        </a:solidFill>
                        <a:effectLst/>
                        <a:latin typeface="宋体" panose="02010600030101010101" pitchFamily="2" charset="-122"/>
                        <a:ea typeface="宋体" panose="02010600030101010101" pitchFamily="2" charset="-122"/>
                        <a:cs typeface="Times New Roman" panose="02020603050405020304" charset="0"/>
                      </a:endParaRPr>
                    </a:p>
                  </a:txBody>
                  <a:tcPr marL="88597" marR="88597" marT="44913" marB="44913"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CC"/>
                    </a:solidFill>
                  </a:tcPr>
                </a:tc>
              </a:tr>
            </a:tbl>
          </a:graphicData>
        </a:graphic>
      </p:graphicFrame>
      <p:sp>
        <p:nvSpPr>
          <p:cNvPr id="35" name="文本框 34"/>
          <p:cNvSpPr txBox="1"/>
          <p:nvPr/>
        </p:nvSpPr>
        <p:spPr>
          <a:xfrm>
            <a:off x="4751705" y="3205480"/>
            <a:ext cx="7385685" cy="2306955"/>
          </a:xfrm>
          <a:prstGeom prst="rect">
            <a:avLst/>
          </a:prstGeom>
          <a:noFill/>
          <a:ln w="12700" cmpd="sng">
            <a:solidFill>
              <a:schemeClr val="tx1"/>
            </a:solidFill>
            <a:prstDash val="sysDot"/>
          </a:ln>
        </p:spPr>
        <p:txBody>
          <a:bodyPr wrap="square" rtlCol="0" anchor="t">
            <a:spAutoFit/>
          </a:bodyPr>
          <a:p>
            <a:pPr algn="l" fontAlgn="auto">
              <a:lnSpc>
                <a:spcPct val="100000"/>
              </a:lnSpc>
              <a:spcBef>
                <a:spcPts val="0"/>
              </a:spcBef>
              <a:buClrTx/>
              <a:buSzTx/>
              <a:buFontTx/>
            </a:pPr>
            <a:r>
              <a:rPr lang="zh-CN" altLang="en-US" sz="2400" b="1" dirty="0">
                <a:solidFill>
                  <a:srgbClr val="FF0000"/>
                </a:solidFill>
                <a:latin typeface="黑体" panose="02010609060101010101" pitchFamily="49" charset="-122"/>
                <a:ea typeface="黑体" panose="02010609060101010101" pitchFamily="49" charset="-122"/>
                <a:sym typeface="+mn-ea"/>
              </a:rPr>
              <a:t>原因</a:t>
            </a:r>
            <a:r>
              <a:rPr lang="zh-CN" altLang="en-US" sz="2400" b="1" dirty="0">
                <a:solidFill>
                  <a:srgbClr val="FF0000"/>
                </a:solidFill>
                <a:latin typeface="楷体" panose="02010609060101010101" charset="-122"/>
                <a:ea typeface="楷体" panose="02010609060101010101" charset="-122"/>
                <a:sym typeface="+mn-ea"/>
              </a:rPr>
              <a:t>：</a:t>
            </a:r>
            <a:r>
              <a:rPr lang="zh-CN" altLang="en-US" sz="2400" b="1" dirty="0">
                <a:solidFill>
                  <a:schemeClr val="tx1"/>
                </a:solidFill>
                <a:latin typeface="楷体" panose="02010609060101010101" charset="-122"/>
                <a:ea typeface="楷体" panose="02010609060101010101" charset="-122"/>
                <a:sym typeface="+mn-ea"/>
              </a:rPr>
              <a:t>①各主要资本主义国家通过经济计划、财政政策、货币政策、收入政策以及福利政策等，</a:t>
            </a:r>
            <a:r>
              <a:rPr lang="zh-CN" altLang="en-US" sz="2400" b="1" dirty="0">
                <a:solidFill>
                  <a:srgbClr val="1D41D5"/>
                </a:solidFill>
                <a:latin typeface="楷体" panose="02010609060101010101" charset="-122"/>
                <a:ea typeface="楷体" panose="02010609060101010101" charset="-122"/>
                <a:sym typeface="+mn-ea"/>
              </a:rPr>
              <a:t>将政府宏观调控与市场调节结合起来</a:t>
            </a:r>
            <a:r>
              <a:rPr lang="zh-CN" altLang="en-US" sz="2400" b="1" dirty="0">
                <a:solidFill>
                  <a:schemeClr val="tx1"/>
                </a:solidFill>
                <a:latin typeface="楷体" panose="02010609060101010101" charset="-122"/>
                <a:ea typeface="楷体" panose="02010609060101010101" charset="-122"/>
                <a:sym typeface="+mn-ea"/>
              </a:rPr>
              <a:t>，实现了经济的快速增长。</a:t>
            </a:r>
            <a:endParaRPr lang="zh-CN" altLang="en-US" sz="2400" b="1" dirty="0">
              <a:solidFill>
                <a:schemeClr val="tx1"/>
              </a:solidFill>
              <a:latin typeface="楷体" panose="02010609060101010101" charset="-122"/>
              <a:ea typeface="楷体" panose="02010609060101010101" charset="-122"/>
              <a:sym typeface="+mn-ea"/>
            </a:endParaRPr>
          </a:p>
          <a:p>
            <a:pPr algn="l" fontAlgn="auto">
              <a:lnSpc>
                <a:spcPct val="100000"/>
              </a:lnSpc>
              <a:spcBef>
                <a:spcPts val="0"/>
              </a:spcBef>
              <a:buClrTx/>
              <a:buSzTx/>
              <a:buFontTx/>
            </a:pPr>
            <a:r>
              <a:rPr lang="zh-CN" altLang="en-US" sz="2400" b="1" dirty="0">
                <a:solidFill>
                  <a:schemeClr val="tx1"/>
                </a:solidFill>
                <a:latin typeface="楷体" panose="02010609060101010101" charset="-122"/>
                <a:ea typeface="楷体" panose="02010609060101010101" charset="-122"/>
                <a:sym typeface="+mn-ea"/>
              </a:rPr>
              <a:t>   </a:t>
            </a:r>
            <a:r>
              <a:rPr lang="en-US" altLang="zh-CN" sz="2400" b="1" dirty="0">
                <a:solidFill>
                  <a:schemeClr val="tx1"/>
                </a:solidFill>
                <a:latin typeface="楷体" panose="02010609060101010101" charset="-122"/>
                <a:ea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sym typeface="+mn-ea"/>
              </a:rPr>
              <a:t>②</a:t>
            </a:r>
            <a:r>
              <a:rPr lang="zh-CN" altLang="en-US" sz="2400" b="1" dirty="0">
                <a:solidFill>
                  <a:srgbClr val="1D41D5"/>
                </a:solidFill>
                <a:latin typeface="楷体" panose="02010609060101010101" charset="-122"/>
                <a:ea typeface="楷体" panose="02010609060101010101" charset="-122"/>
                <a:sym typeface="+mn-ea"/>
              </a:rPr>
              <a:t>现代科技进步</a:t>
            </a:r>
            <a:r>
              <a:rPr lang="zh-CN" altLang="en-US" sz="2400" b="1" dirty="0">
                <a:solidFill>
                  <a:schemeClr val="tx1"/>
                </a:solidFill>
                <a:latin typeface="楷体" panose="02010609060101010101" charset="-122"/>
                <a:ea typeface="楷体" panose="02010609060101010101" charset="-122"/>
                <a:sym typeface="+mn-ea"/>
              </a:rPr>
              <a:t>促进了新兴产业的发展与传统产业的升级，极大提高了工业、农业、能源、交通、通信等部门的生产效率。</a:t>
            </a:r>
            <a:endParaRPr lang="zh-CN" altLang="en-US" sz="2400" b="1" dirty="0">
              <a:solidFill>
                <a:schemeClr val="tx1"/>
              </a:solidFill>
              <a:latin typeface="楷体" panose="02010609060101010101" charset="-122"/>
              <a:ea typeface="楷体" panose="02010609060101010101" charset="-122"/>
              <a:sym typeface="+mn-ea"/>
            </a:endParaRPr>
          </a:p>
        </p:txBody>
      </p:sp>
      <p:sp>
        <p:nvSpPr>
          <p:cNvPr id="36" name="文本框 35"/>
          <p:cNvSpPr txBox="1"/>
          <p:nvPr/>
        </p:nvSpPr>
        <p:spPr>
          <a:xfrm>
            <a:off x="4898390" y="5626100"/>
            <a:ext cx="7230110" cy="1198880"/>
          </a:xfrm>
          <a:prstGeom prst="rect">
            <a:avLst/>
          </a:prstGeom>
          <a:noFill/>
          <a:ln w="12700" cmpd="sng">
            <a:solidFill>
              <a:schemeClr val="tx1"/>
            </a:solidFill>
            <a:prstDash val="sysDot"/>
          </a:ln>
        </p:spPr>
        <p:txBody>
          <a:bodyPr wrap="square" rtlCol="0" anchor="t">
            <a:spAutoFit/>
          </a:bodyPr>
          <a:p>
            <a:pPr algn="l" fontAlgn="auto">
              <a:lnSpc>
                <a:spcPct val="100000"/>
              </a:lnSpc>
              <a:spcBef>
                <a:spcPts val="0"/>
              </a:spcBef>
              <a:buClrTx/>
              <a:buSzTx/>
              <a:buFontTx/>
            </a:pPr>
            <a:r>
              <a:rPr lang="zh-CN" altLang="en-US" sz="2400" b="1" dirty="0">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存在的问题：</a:t>
            </a:r>
            <a:r>
              <a:rPr lang="zh-CN" altLang="en-US" sz="2400" b="1" dirty="0">
                <a:solidFill>
                  <a:srgbClr val="0000FF"/>
                </a:solidFill>
                <a:latin typeface="楷体" panose="02010609060101010101" charset="-122"/>
                <a:ea typeface="楷体" panose="02010609060101010101" charset="-122"/>
                <a:sym typeface="+mn-ea"/>
              </a:rPr>
              <a:t>世界范围内贫富分化加剧，经济危机时有发生，并且波及范围更大。</a:t>
            </a:r>
            <a:endParaRPr lang="zh-CN" altLang="en-US" sz="2400" b="1" dirty="0">
              <a:solidFill>
                <a:srgbClr val="0000FF"/>
              </a:solidFill>
              <a:latin typeface="楷体" panose="02010609060101010101" charset="-122"/>
              <a:ea typeface="楷体" panose="02010609060101010101" charset="-122"/>
              <a:sym typeface="+mn-ea"/>
            </a:endParaRPr>
          </a:p>
          <a:p>
            <a:pPr algn="l" fontAlgn="auto">
              <a:lnSpc>
                <a:spcPct val="100000"/>
              </a:lnSpc>
              <a:spcBef>
                <a:spcPts val="0"/>
              </a:spcBef>
              <a:buClrTx/>
              <a:buSzTx/>
              <a:buFontTx/>
            </a:pPr>
            <a:r>
              <a:rPr lang="en-US" altLang="zh-CN" sz="2400" b="1" dirty="0">
                <a:solidFill>
                  <a:srgbClr val="0000FF"/>
                </a:solidFill>
                <a:latin typeface="楷体" panose="02010609060101010101" charset="-122"/>
                <a:ea typeface="楷体" panose="02010609060101010101" charset="-122"/>
                <a:sym typeface="+mn-ea"/>
              </a:rPr>
              <a:t> </a:t>
            </a:r>
            <a:r>
              <a:rPr lang="zh-CN" altLang="en-US" sz="2400" b="1" dirty="0">
                <a:solidFill>
                  <a:schemeClr val="tx1"/>
                </a:solidFill>
                <a:latin typeface="楷体" panose="02010609060101010101" charset="-122"/>
                <a:ea typeface="楷体" panose="02010609060101010101" charset="-122"/>
                <a:sym typeface="+mn-ea"/>
              </a:rPr>
              <a:t>（1997年的亚洲金融危机、2008年的国际金融危机）</a:t>
            </a:r>
            <a:endParaRPr lang="zh-CN" altLang="en-US" sz="2400" b="1" dirty="0">
              <a:solidFill>
                <a:schemeClr val="tx1"/>
              </a:solidFill>
              <a:latin typeface="楷体" panose="02010609060101010101" charset="-122"/>
              <a:ea typeface="楷体" panose="02010609060101010101" charset="-122"/>
              <a:sym typeface="+mn-ea"/>
            </a:endParaRPr>
          </a:p>
        </p:txBody>
      </p:sp>
      <p:grpSp>
        <p:nvGrpSpPr>
          <p:cNvPr id="37" name="组合 36"/>
          <p:cNvGrpSpPr/>
          <p:nvPr/>
        </p:nvGrpSpPr>
        <p:grpSpPr>
          <a:xfrm>
            <a:off x="8811260" y="1931035"/>
            <a:ext cx="887095" cy="805815"/>
            <a:chOff x="13699" y="7453"/>
            <a:chExt cx="1397" cy="1269"/>
          </a:xfrm>
        </p:grpSpPr>
        <p:sp>
          <p:nvSpPr>
            <p:cNvPr id="38" name="文本框 37"/>
            <p:cNvSpPr txBox="1"/>
            <p:nvPr/>
          </p:nvSpPr>
          <p:spPr>
            <a:xfrm>
              <a:off x="13699" y="7997"/>
              <a:ext cx="1397"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buClrTx/>
                <a:buSzTx/>
                <a:buFontTx/>
              </a:pPr>
              <a:r>
                <a:rPr lang="zh-CN" altLang="en-US" sz="2400" b="1" dirty="0">
                  <a:latin typeface="黑体" panose="02010609060101010101" pitchFamily="49" charset="-122"/>
                  <a:ea typeface="黑体" panose="02010609060101010101" pitchFamily="49" charset="-122"/>
                </a:rPr>
                <a:t>滞胀</a:t>
              </a:r>
              <a:endParaRPr lang="zh-CN" altLang="en-US" sz="2400" b="1" dirty="0">
                <a:latin typeface="黑体" panose="02010609060101010101" pitchFamily="49" charset="-122"/>
                <a:ea typeface="黑体" panose="02010609060101010101" pitchFamily="49" charset="-122"/>
              </a:endParaRPr>
            </a:p>
          </p:txBody>
        </p:sp>
        <p:sp>
          <p:nvSpPr>
            <p:cNvPr id="39" name="椭圆 38"/>
            <p:cNvSpPr/>
            <p:nvPr/>
          </p:nvSpPr>
          <p:spPr>
            <a:xfrm>
              <a:off x="14184" y="7453"/>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0" name="组合 39"/>
          <p:cNvGrpSpPr/>
          <p:nvPr/>
        </p:nvGrpSpPr>
        <p:grpSpPr>
          <a:xfrm>
            <a:off x="9783445" y="1930400"/>
            <a:ext cx="802640" cy="1099185"/>
            <a:chOff x="15322" y="7273"/>
            <a:chExt cx="1264" cy="1731"/>
          </a:xfrm>
        </p:grpSpPr>
        <p:sp>
          <p:nvSpPr>
            <p:cNvPr id="41" name="文本框 40"/>
            <p:cNvSpPr txBox="1"/>
            <p:nvPr/>
          </p:nvSpPr>
          <p:spPr>
            <a:xfrm>
              <a:off x="15322" y="7697"/>
              <a:ext cx="1264" cy="1307"/>
            </a:xfrm>
            <a:prstGeom prst="rect">
              <a:avLst/>
            </a:prstGeom>
            <a:solidFill>
              <a:schemeClr val="accent2">
                <a:lumMod val="20000"/>
                <a:lumOff val="80000"/>
              </a:schemeClr>
            </a:solidFill>
            <a:ln w="12700" cmpd="sng">
              <a:solidFill>
                <a:srgbClr val="FF0000"/>
              </a:solidFill>
              <a:prstDash val="solid"/>
            </a:ln>
          </p:spPr>
          <p:txBody>
            <a:bodyPr wrap="square" rtlCol="0" anchor="t">
              <a:spAutoFit/>
            </a:bodyPr>
            <a:p>
              <a:pPr algn="l">
                <a:buClrTx/>
                <a:buSzTx/>
                <a:buFontTx/>
              </a:pPr>
              <a:r>
                <a:rPr lang="zh-CN" altLang="en-US" sz="2400" b="1" dirty="0">
                  <a:latin typeface="黑体" panose="02010609060101010101" pitchFamily="49" charset="-122"/>
                  <a:ea typeface="黑体" panose="02010609060101010101" pitchFamily="49" charset="-122"/>
                  <a:sym typeface="+mn-ea"/>
                </a:rPr>
                <a:t>复苏</a:t>
              </a:r>
              <a:endParaRPr lang="zh-CN" altLang="en-US" sz="2400" b="1" dirty="0">
                <a:latin typeface="黑体" panose="02010609060101010101" pitchFamily="49" charset="-122"/>
                <a:ea typeface="黑体" panose="02010609060101010101" pitchFamily="49" charset="-122"/>
                <a:sym typeface="+mn-ea"/>
              </a:endParaRPr>
            </a:p>
            <a:p>
              <a:pPr algn="l">
                <a:buClrTx/>
                <a:buSzTx/>
                <a:buFontTx/>
              </a:pPr>
              <a:r>
                <a:rPr lang="zh-CN" altLang="en-US" sz="2400" b="1" dirty="0">
                  <a:latin typeface="黑体" panose="02010609060101010101" pitchFamily="49" charset="-122"/>
                  <a:ea typeface="黑体" panose="02010609060101010101" pitchFamily="49" charset="-122"/>
                  <a:sym typeface="+mn-ea"/>
                </a:rPr>
                <a:t>发展</a:t>
              </a:r>
              <a:endParaRPr lang="zh-CN" altLang="en-US" sz="2400" b="1" dirty="0">
                <a:latin typeface="黑体" panose="02010609060101010101" pitchFamily="49" charset="-122"/>
                <a:ea typeface="黑体" panose="02010609060101010101" pitchFamily="49" charset="-122"/>
                <a:sym typeface="+mn-ea"/>
              </a:endParaRPr>
            </a:p>
          </p:txBody>
        </p:sp>
        <p:sp>
          <p:nvSpPr>
            <p:cNvPr id="44" name="椭圆 43"/>
            <p:cNvSpPr/>
            <p:nvPr/>
          </p:nvSpPr>
          <p:spPr>
            <a:xfrm>
              <a:off x="15584" y="7273"/>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5" name="文本框 44"/>
          <p:cNvSpPr txBox="1"/>
          <p:nvPr>
            <p:custDataLst>
              <p:tags r:id="rId5"/>
            </p:custDataLst>
          </p:nvPr>
        </p:nvSpPr>
        <p:spPr>
          <a:xfrm>
            <a:off x="5177790" y="224155"/>
            <a:ext cx="6854825" cy="706755"/>
          </a:xfrm>
          <a:prstGeom prst="rect">
            <a:avLst/>
          </a:prstGeom>
          <a:noFill/>
          <a:ln w="12700" cmpd="sng">
            <a:solidFill>
              <a:srgbClr val="FF0000"/>
            </a:solidFill>
            <a:prstDash val="solid"/>
          </a:ln>
          <a:extLst>
            <a:ext uri="{909E8E84-426E-40DD-AFC4-6F175D3DCCD1}">
              <a14:hiddenFill xmlns:a14="http://schemas.microsoft.com/office/drawing/2010/main">
                <a:solidFill>
                  <a:schemeClr val="accent1">
                    <a:lumMod val="20000"/>
                    <a:lumOff val="80000"/>
                  </a:schemeClr>
                </a:solidFill>
              </a14:hiddenFill>
            </a:ext>
          </a:extLst>
        </p:spPr>
        <p:txBody>
          <a:bodyPr wrap="square" rtlCol="0" anchor="t">
            <a:spAutoFit/>
          </a:bodyPr>
          <a:p>
            <a:r>
              <a:rPr lang="zh-CN" sz="2000" b="1" smtClean="0">
                <a:latin typeface="黑体" panose="02010609060101010101" pitchFamily="49" charset="-122"/>
                <a:ea typeface="黑体" panose="02010609060101010101" pitchFamily="49" charset="-122"/>
                <a:cs typeface="宋体" panose="02010600030101010101" pitchFamily="2" charset="-122"/>
                <a:sym typeface="+mn-ea"/>
              </a:rPr>
              <a:t>结合图表，阅读教材</a:t>
            </a:r>
            <a:r>
              <a:rPr lang="en-US" altLang="zh-CN" sz="2000" b="1" smtClean="0">
                <a:latin typeface="黑体" panose="02010609060101010101" pitchFamily="49" charset="-122"/>
                <a:ea typeface="黑体" panose="02010609060101010101" pitchFamily="49" charset="-122"/>
                <a:cs typeface="宋体" panose="02010600030101010101" pitchFamily="2" charset="-122"/>
                <a:sym typeface="+mn-ea"/>
              </a:rPr>
              <a:t>p46-47</a:t>
            </a:r>
            <a:r>
              <a:rPr lang="zh-CN" altLang="en-US" sz="2000" b="1" smtClean="0">
                <a:latin typeface="黑体" panose="02010609060101010101" pitchFamily="49" charset="-122"/>
                <a:ea typeface="黑体" panose="02010609060101010101" pitchFamily="49" charset="-122"/>
                <a:cs typeface="宋体" panose="02010600030101010101" pitchFamily="2" charset="-122"/>
                <a:sym typeface="+mn-ea"/>
              </a:rPr>
              <a:t>，</a:t>
            </a:r>
            <a:r>
              <a:rPr lang="zh-CN" sz="2000" b="1" smtClean="0">
                <a:latin typeface="黑体" panose="02010609060101010101" pitchFamily="49" charset="-122"/>
                <a:ea typeface="黑体" panose="02010609060101010101" pitchFamily="49" charset="-122"/>
                <a:cs typeface="宋体" panose="02010600030101010101" pitchFamily="2" charset="-122"/>
                <a:sym typeface="+mn-ea"/>
              </a:rPr>
              <a:t>说出二战后</a:t>
            </a:r>
            <a:r>
              <a:rPr lang="zh-CN" sz="2000" b="1">
                <a:latin typeface="黑体" panose="02010609060101010101" pitchFamily="49" charset="-122"/>
                <a:ea typeface="黑体" panose="02010609060101010101" pitchFamily="49" charset="-122"/>
                <a:cs typeface="宋体" panose="02010600030101010101" pitchFamily="2" charset="-122"/>
                <a:sym typeface="+mn-ea"/>
              </a:rPr>
              <a:t>主要资本主义国家经济快速增长的原因及存在的</a:t>
            </a:r>
            <a:r>
              <a:rPr lang="zh-CN" sz="2000" b="1">
                <a:latin typeface="黑体" panose="02010609060101010101" pitchFamily="49" charset="-122"/>
                <a:ea typeface="黑体" panose="02010609060101010101" pitchFamily="49" charset="-122"/>
                <a:cs typeface="宋体" panose="02010600030101010101" pitchFamily="2" charset="-122"/>
                <a:sym typeface="+mn-ea"/>
              </a:rPr>
              <a:t>问题。</a:t>
            </a:r>
            <a:endParaRPr lang="zh-CN" sz="2000" b="1">
              <a:latin typeface="黑体" panose="02010609060101010101" pitchFamily="49" charset="-122"/>
              <a:ea typeface="黑体" panose="02010609060101010101" pitchFamily="49" charset="-122"/>
              <a:cs typeface="宋体" panose="02010600030101010101" pitchFamily="2" charset="-122"/>
              <a:sym typeface="+mn-ea"/>
            </a:endParaRPr>
          </a:p>
        </p:txBody>
      </p:sp>
      <p:sp>
        <p:nvSpPr>
          <p:cNvPr id="46" name="文本框 45"/>
          <p:cNvSpPr txBox="1"/>
          <p:nvPr/>
        </p:nvSpPr>
        <p:spPr>
          <a:xfrm>
            <a:off x="3754755" y="213995"/>
            <a:ext cx="1328420" cy="460375"/>
          </a:xfrm>
          <a:prstGeom prst="rect">
            <a:avLst/>
          </a:prstGeom>
          <a:noFill/>
        </p:spPr>
        <p:txBody>
          <a:bodyPr wrap="square" rtlCol="0" anchor="t">
            <a:spAutoFit/>
          </a:bodyPr>
          <a:p>
            <a:pPr fontAlgn="auto">
              <a:lnSpc>
                <a:spcPct val="10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二战后</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7" name="文本框 46"/>
          <p:cNvSpPr txBox="1"/>
          <p:nvPr/>
        </p:nvSpPr>
        <p:spPr>
          <a:xfrm>
            <a:off x="9211945" y="1054100"/>
            <a:ext cx="1178560" cy="829945"/>
          </a:xfrm>
          <a:prstGeom prst="rect">
            <a:avLst/>
          </a:prstGeom>
          <a:solidFill>
            <a:schemeClr val="accent2">
              <a:lumMod val="20000"/>
              <a:lumOff val="80000"/>
            </a:schemeClr>
          </a:solidFill>
          <a:ln>
            <a:solidFill>
              <a:srgbClr val="FF0000"/>
            </a:solidFill>
          </a:ln>
        </p:spPr>
        <p:txBody>
          <a:bodyPr wrap="square" rtlCol="0" anchor="t">
            <a:spAutoFit/>
          </a:bodyPr>
          <a:p>
            <a:r>
              <a:rPr lang="zh-CN" altLang="en-US" sz="2400" b="1" dirty="0">
                <a:latin typeface="黑体" panose="02010609060101010101" pitchFamily="49" charset="-122"/>
                <a:ea typeface="黑体" panose="02010609060101010101" pitchFamily="49" charset="-122"/>
                <a:cs typeface="楷体" panose="02010609060101010101" charset="-122"/>
                <a:sym typeface="+mn-ea"/>
              </a:rPr>
              <a:t>改革陷</a:t>
            </a:r>
            <a:endParaRPr lang="zh-CN" altLang="en-US" sz="2400" b="1" dirty="0">
              <a:latin typeface="黑体" panose="02010609060101010101" pitchFamily="49" charset="-122"/>
              <a:ea typeface="黑体" panose="02010609060101010101" pitchFamily="49" charset="-122"/>
              <a:cs typeface="楷体" panose="02010609060101010101" charset="-122"/>
              <a:sym typeface="+mn-ea"/>
            </a:endParaRPr>
          </a:p>
          <a:p>
            <a:r>
              <a:rPr lang="zh-CN" altLang="en-US" sz="2400" b="1" dirty="0">
                <a:latin typeface="黑体" panose="02010609060101010101" pitchFamily="49" charset="-122"/>
                <a:ea typeface="黑体" panose="02010609060101010101" pitchFamily="49" charset="-122"/>
                <a:cs typeface="楷体" panose="02010609060101010101" charset="-122"/>
                <a:sym typeface="+mn-ea"/>
              </a:rPr>
              <a:t>入困境</a:t>
            </a:r>
            <a:endParaRPr lang="zh-CN" altLang="en-US" sz="2400" b="1" dirty="0">
              <a:latin typeface="黑体" panose="02010609060101010101" pitchFamily="49" charset="-122"/>
              <a:ea typeface="黑体" panose="02010609060101010101" pitchFamily="49" charset="-122"/>
              <a:cs typeface="楷体" panose="02010609060101010101" charset="-122"/>
              <a:sym typeface="+mn-ea"/>
            </a:endParaRPr>
          </a:p>
        </p:txBody>
      </p:sp>
      <p:sp>
        <p:nvSpPr>
          <p:cNvPr id="48" name="文本框 47"/>
          <p:cNvSpPr txBox="1"/>
          <p:nvPr/>
        </p:nvSpPr>
        <p:spPr>
          <a:xfrm>
            <a:off x="10584180" y="1064260"/>
            <a:ext cx="1553210" cy="829945"/>
          </a:xfrm>
          <a:prstGeom prst="rect">
            <a:avLst/>
          </a:prstGeom>
          <a:solidFill>
            <a:schemeClr val="accent2">
              <a:lumMod val="20000"/>
              <a:lumOff val="80000"/>
            </a:schemeClr>
          </a:solidFill>
          <a:ln>
            <a:solidFill>
              <a:srgbClr val="FF0000"/>
            </a:solidFill>
          </a:ln>
        </p:spPr>
        <p:txBody>
          <a:bodyPr wrap="square" rtlCol="0" anchor="t">
            <a:spAutoFit/>
          </a:bodyPr>
          <a:p>
            <a:pPr algn="ctr"/>
            <a:r>
              <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rPr>
              <a:t>东欧剧变</a:t>
            </a:r>
            <a:endPar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endParaRPr>
          </a:p>
          <a:p>
            <a:pPr algn="ctr"/>
            <a:r>
              <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rPr>
              <a:t>苏联解体</a:t>
            </a:r>
            <a:endPar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endParaRPr>
          </a:p>
        </p:txBody>
      </p:sp>
      <p:grpSp>
        <p:nvGrpSpPr>
          <p:cNvPr id="51" name="组合 50"/>
          <p:cNvGrpSpPr/>
          <p:nvPr/>
        </p:nvGrpSpPr>
        <p:grpSpPr>
          <a:xfrm>
            <a:off x="10671810" y="1906270"/>
            <a:ext cx="1477010" cy="1064895"/>
            <a:chOff x="16679" y="7198"/>
            <a:chExt cx="2326" cy="1677"/>
          </a:xfrm>
        </p:grpSpPr>
        <p:sp>
          <p:nvSpPr>
            <p:cNvPr id="52" name="文本框 51"/>
            <p:cNvSpPr txBox="1"/>
            <p:nvPr/>
          </p:nvSpPr>
          <p:spPr>
            <a:xfrm>
              <a:off x="16679" y="7568"/>
              <a:ext cx="2326" cy="1307"/>
            </a:xfrm>
            <a:prstGeom prst="rect">
              <a:avLst/>
            </a:prstGeom>
            <a:solidFill>
              <a:schemeClr val="accent2">
                <a:lumMod val="20000"/>
                <a:lumOff val="80000"/>
              </a:schemeClr>
            </a:solidFill>
            <a:ln w="12700" cmpd="sng">
              <a:solidFill>
                <a:srgbClr val="FF0000"/>
              </a:solidFill>
              <a:prstDash val="solid"/>
            </a:ln>
          </p:spPr>
          <p:txBody>
            <a:bodyPr wrap="square" rtlCol="0" anchor="t">
              <a:spAutoFit/>
            </a:bodyPr>
            <a:p>
              <a:pPr algn="ctr">
                <a:buClrTx/>
                <a:buSzTx/>
                <a:buFontTx/>
              </a:pPr>
              <a:r>
                <a:rPr lang="zh-CN" altLang="en-US" sz="2400" b="1" dirty="0">
                  <a:latin typeface="黑体" panose="02010609060101010101" pitchFamily="49" charset="-122"/>
                  <a:ea typeface="黑体" panose="02010609060101010101" pitchFamily="49" charset="-122"/>
                  <a:sym typeface="+mn-ea"/>
                </a:rPr>
                <a:t>经济危机时有发生</a:t>
              </a:r>
              <a:endParaRPr lang="zh-CN" altLang="en-US" sz="2400" b="1" dirty="0">
                <a:latin typeface="黑体" panose="02010609060101010101" pitchFamily="49" charset="-122"/>
                <a:ea typeface="黑体" panose="02010609060101010101" pitchFamily="49" charset="-122"/>
                <a:sym typeface="+mn-ea"/>
              </a:endParaRPr>
            </a:p>
          </p:txBody>
        </p:sp>
        <p:sp>
          <p:nvSpPr>
            <p:cNvPr id="53" name="椭圆 52"/>
            <p:cNvSpPr/>
            <p:nvPr/>
          </p:nvSpPr>
          <p:spPr>
            <a:xfrm>
              <a:off x="17565" y="719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4"/>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51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1000"/>
                                  </p:stCondLst>
                                  <p:childTnLst>
                                    <p:set>
                                      <p:cBhvr>
                                        <p:cTn id="4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36" grpId="0" bldLvl="0" animBg="1"/>
      <p:bldP spid="47" grpId="0" bldLvl="0" animBg="1"/>
      <p:bldP spid="48" grpId="0" bldLvl="0" animBg="1"/>
      <p:bldP spid="33" grpId="0" bldLvl="0" animBg="1"/>
      <p:bldP spid="45"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箭头连接符 6"/>
          <p:cNvCxnSpPr/>
          <p:nvPr/>
        </p:nvCxnSpPr>
        <p:spPr>
          <a:xfrm flipV="1">
            <a:off x="822325" y="2004695"/>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grpSp>
        <p:nvGrpSpPr>
          <p:cNvPr id="32" name="组合 31"/>
          <p:cNvGrpSpPr/>
          <p:nvPr/>
        </p:nvGrpSpPr>
        <p:grpSpPr>
          <a:xfrm>
            <a:off x="699770" y="1279525"/>
            <a:ext cx="888365" cy="859155"/>
            <a:chOff x="466" y="7964"/>
            <a:chExt cx="1399" cy="1353"/>
          </a:xfrm>
        </p:grpSpPr>
        <p:sp>
          <p:nvSpPr>
            <p:cNvPr id="18" name="椭圆 17"/>
            <p:cNvSpPr/>
            <p:nvPr/>
          </p:nvSpPr>
          <p:spPr>
            <a:xfrm>
              <a:off x="976" y="9040"/>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466" y="7964"/>
              <a:ext cx="1399"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a:t>
              </a:r>
              <a:endParaRPr lang="zh-CN" altLang="en-US" sz="2400" b="1" dirty="0">
                <a:latin typeface="黑体" panose="02010609060101010101" pitchFamily="49" charset="-122"/>
                <a:ea typeface="黑体" panose="02010609060101010101" pitchFamily="49" charset="-122"/>
              </a:endParaRPr>
            </a:p>
          </p:txBody>
        </p:sp>
      </p:grpSp>
      <p:sp>
        <p:nvSpPr>
          <p:cNvPr id="42" name="文本框 41"/>
          <p:cNvSpPr txBox="1"/>
          <p:nvPr>
            <p:custDataLst>
              <p:tags r:id="rId1"/>
            </p:custDataLst>
          </p:nvPr>
        </p:nvSpPr>
        <p:spPr>
          <a:xfrm>
            <a:off x="561975" y="2253615"/>
            <a:ext cx="2033905"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资本主义国家</a:t>
            </a:r>
            <a:endParaRPr lang="zh-CN" altLang="en-US" sz="2400" b="1">
              <a:latin typeface="黑体" panose="02010609060101010101" pitchFamily="49" charset="-122"/>
              <a:ea typeface="黑体" panose="02010609060101010101" pitchFamily="49" charset="-122"/>
            </a:endParaRPr>
          </a:p>
        </p:txBody>
      </p:sp>
      <p:sp>
        <p:nvSpPr>
          <p:cNvPr id="9" name="椭圆 8"/>
          <p:cNvSpPr/>
          <p:nvPr/>
        </p:nvSpPr>
        <p:spPr>
          <a:xfrm>
            <a:off x="2082165" y="195453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3724910" y="19380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934845" y="937895"/>
            <a:ext cx="9188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十月革命</a:t>
            </a:r>
            <a:endParaRPr lang="zh-CN" altLang="en-US" sz="2400" b="1" dirty="0">
              <a:latin typeface="黑体" panose="02010609060101010101" pitchFamily="49" charset="-122"/>
              <a:ea typeface="黑体" panose="02010609060101010101" pitchFamily="49" charset="-122"/>
            </a:endParaRPr>
          </a:p>
        </p:txBody>
      </p:sp>
      <p:sp>
        <p:nvSpPr>
          <p:cNvPr id="26" name="文本框 25"/>
          <p:cNvSpPr txBox="1"/>
          <p:nvPr/>
        </p:nvSpPr>
        <p:spPr>
          <a:xfrm>
            <a:off x="5132705" y="1040130"/>
            <a:ext cx="117538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新经济</a:t>
            </a:r>
            <a:r>
              <a:rPr lang="zh-CN" altLang="en-US" sz="2400" b="1" dirty="0">
                <a:latin typeface="黑体" panose="02010609060101010101" pitchFamily="49" charset="-122"/>
                <a:ea typeface="黑体" panose="02010609060101010101" pitchFamily="49" charset="-122"/>
              </a:rPr>
              <a:t>政策</a:t>
            </a:r>
            <a:endParaRPr lang="zh-CN" altLang="en-US" sz="2400" b="1" dirty="0">
              <a:latin typeface="黑体" panose="02010609060101010101" pitchFamily="49" charset="-122"/>
              <a:ea typeface="黑体" panose="02010609060101010101" pitchFamily="49" charset="-122"/>
            </a:endParaRPr>
          </a:p>
        </p:txBody>
      </p:sp>
      <p:sp>
        <p:nvSpPr>
          <p:cNvPr id="2" name="文本框 1"/>
          <p:cNvSpPr txBox="1"/>
          <p:nvPr/>
        </p:nvSpPr>
        <p:spPr>
          <a:xfrm>
            <a:off x="6743065" y="1023620"/>
            <a:ext cx="93345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苏联</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模式</a:t>
            </a:r>
            <a:endParaRPr lang="zh-CN" altLang="en-US" sz="2400" b="1" dirty="0">
              <a:latin typeface="黑体" panose="02010609060101010101" pitchFamily="49" charset="-122"/>
              <a:ea typeface="黑体" panose="02010609060101010101" pitchFamily="49" charset="-122"/>
            </a:endParaRPr>
          </a:p>
        </p:txBody>
      </p:sp>
      <p:sp>
        <p:nvSpPr>
          <p:cNvPr id="3" name="文本框 2"/>
          <p:cNvSpPr txBox="1"/>
          <p:nvPr/>
        </p:nvSpPr>
        <p:spPr>
          <a:xfrm>
            <a:off x="4916170" y="2192655"/>
            <a:ext cx="272224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en-US" altLang="zh-CN" sz="2400" b="1" dirty="0">
                <a:latin typeface="黑体" panose="02010609060101010101" pitchFamily="49" charset="-122"/>
                <a:ea typeface="黑体" panose="02010609060101010101" pitchFamily="49" charset="-122"/>
              </a:rPr>
              <a:t>1929-1933</a:t>
            </a:r>
            <a:endParaRPr lang="en-US" altLang="zh-CN"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资本主义</a:t>
            </a:r>
            <a:r>
              <a:rPr lang="zh-CN" altLang="en-US" sz="2400" b="1" dirty="0">
                <a:latin typeface="黑体" panose="02010609060101010101" pitchFamily="49" charset="-122"/>
                <a:ea typeface="黑体" panose="02010609060101010101" pitchFamily="49" charset="-122"/>
              </a:rPr>
              <a:t>经济危机</a:t>
            </a:r>
            <a:endParaRPr lang="zh-CN" altLang="en-US" sz="2400" b="1" dirty="0">
              <a:latin typeface="黑体" panose="02010609060101010101" pitchFamily="49" charset="-122"/>
              <a:ea typeface="黑体" panose="02010609060101010101" pitchFamily="49" charset="-122"/>
            </a:endParaRPr>
          </a:p>
        </p:txBody>
      </p:sp>
      <p:sp>
        <p:nvSpPr>
          <p:cNvPr id="6" name="文本框 5"/>
          <p:cNvSpPr txBox="1"/>
          <p:nvPr/>
        </p:nvSpPr>
        <p:spPr>
          <a:xfrm>
            <a:off x="3150235" y="963295"/>
            <a:ext cx="142176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r>
              <a:rPr lang="zh-CN" altLang="en-US" sz="2400" b="1" dirty="0">
                <a:latin typeface="黑体" panose="02010609060101010101" pitchFamily="49" charset="-122"/>
                <a:ea typeface="黑体" panose="02010609060101010101" pitchFamily="49" charset="-122"/>
              </a:rPr>
              <a:t>战时</a:t>
            </a:r>
            <a:r>
              <a:rPr lang="zh-CN" altLang="en-US" sz="2400" b="1" dirty="0">
                <a:latin typeface="黑体" panose="02010609060101010101" pitchFamily="49" charset="-122"/>
                <a:ea typeface="黑体" panose="02010609060101010101" pitchFamily="49" charset="-122"/>
              </a:rPr>
              <a:t>共产主义政策</a:t>
            </a:r>
            <a:endParaRPr lang="zh-CN" altLang="en-US" sz="2400" b="1" dirty="0">
              <a:latin typeface="黑体" panose="02010609060101010101" pitchFamily="49" charset="-122"/>
              <a:ea typeface="黑体" panose="02010609060101010101" pitchFamily="49" charset="-122"/>
            </a:endParaRPr>
          </a:p>
        </p:txBody>
      </p:sp>
      <p:sp>
        <p:nvSpPr>
          <p:cNvPr id="5" name="椭圆 4"/>
          <p:cNvSpPr/>
          <p:nvPr/>
        </p:nvSpPr>
        <p:spPr>
          <a:xfrm>
            <a:off x="5306060" y="193421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942455" y="191897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右箭头 16"/>
          <p:cNvSpPr/>
          <p:nvPr/>
        </p:nvSpPr>
        <p:spPr>
          <a:xfrm>
            <a:off x="4769485" y="1397635"/>
            <a:ext cx="312420" cy="16129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6350000" y="1383030"/>
            <a:ext cx="323850" cy="147320"/>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9" name="组合 28"/>
          <p:cNvGrpSpPr/>
          <p:nvPr/>
        </p:nvGrpSpPr>
        <p:grpSpPr>
          <a:xfrm rot="0">
            <a:off x="7827010" y="1218565"/>
            <a:ext cx="1208405" cy="863600"/>
            <a:chOff x="12077" y="7933"/>
            <a:chExt cx="1903" cy="1360"/>
          </a:xfrm>
        </p:grpSpPr>
        <p:sp>
          <p:nvSpPr>
            <p:cNvPr id="27" name="文本框 26"/>
            <p:cNvSpPr txBox="1"/>
            <p:nvPr/>
          </p:nvSpPr>
          <p:spPr>
            <a:xfrm>
              <a:off x="12077" y="7933"/>
              <a:ext cx="1903"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二战</a:t>
              </a:r>
              <a:r>
                <a:rPr lang="zh-CN" altLang="en-US" sz="2400" b="1" dirty="0">
                  <a:latin typeface="黑体" panose="02010609060101010101" pitchFamily="49" charset="-122"/>
                  <a:ea typeface="黑体" panose="02010609060101010101" pitchFamily="49" charset="-122"/>
                </a:rPr>
                <a:t>后</a:t>
              </a:r>
              <a:endParaRPr lang="zh-CN" altLang="en-US" sz="2400" b="1" dirty="0">
                <a:latin typeface="黑体" panose="02010609060101010101" pitchFamily="49" charset="-122"/>
                <a:ea typeface="黑体" panose="02010609060101010101" pitchFamily="49" charset="-122"/>
              </a:endParaRPr>
            </a:p>
          </p:txBody>
        </p:sp>
        <p:sp>
          <p:nvSpPr>
            <p:cNvPr id="28" name="椭圆 27"/>
            <p:cNvSpPr/>
            <p:nvPr/>
          </p:nvSpPr>
          <p:spPr>
            <a:xfrm>
              <a:off x="12744" y="9016"/>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 name="文本框 13"/>
          <p:cNvSpPr txBox="1"/>
          <p:nvPr/>
        </p:nvSpPr>
        <p:spPr>
          <a:xfrm>
            <a:off x="3062605" y="2205355"/>
            <a:ext cx="1635125"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一战后</a:t>
            </a:r>
            <a:endParaRPr lang="zh-CN" altLang="en-US" sz="2400" b="1" dirty="0">
              <a:latin typeface="黑体" panose="02010609060101010101" pitchFamily="49" charset="-122"/>
              <a:ea typeface="黑体" panose="02010609060101010101" pitchFamily="49" charset="-122"/>
            </a:endParaRPr>
          </a:p>
          <a:p>
            <a:pPr algn="ctr"/>
            <a:r>
              <a:rPr lang="zh-CN" altLang="en-US" sz="2400" b="1" dirty="0">
                <a:latin typeface="黑体" panose="02010609060101010101" pitchFamily="49" charset="-122"/>
                <a:ea typeface="黑体" panose="02010609060101010101" pitchFamily="49" charset="-122"/>
              </a:rPr>
              <a:t>有所发展</a:t>
            </a:r>
            <a:endParaRPr lang="zh-CN" altLang="en-US" sz="2400" b="1" dirty="0">
              <a:latin typeface="黑体" panose="02010609060101010101" pitchFamily="49" charset="-122"/>
              <a:ea typeface="黑体" panose="02010609060101010101" pitchFamily="49" charset="-122"/>
            </a:endParaRPr>
          </a:p>
        </p:txBody>
      </p:sp>
      <p:sp>
        <p:nvSpPr>
          <p:cNvPr id="43" name="文本框 42"/>
          <p:cNvSpPr txBox="1"/>
          <p:nvPr>
            <p:custDataLst>
              <p:tags r:id="rId2"/>
            </p:custDataLst>
          </p:nvPr>
        </p:nvSpPr>
        <p:spPr>
          <a:xfrm>
            <a:off x="582930" y="1406525"/>
            <a:ext cx="2119630"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社会主义国家</a:t>
            </a:r>
            <a:endParaRPr lang="zh-CN" altLang="en-US" sz="2400" b="1">
              <a:latin typeface="黑体" panose="02010609060101010101" pitchFamily="49" charset="-122"/>
              <a:ea typeface="黑体" panose="02010609060101010101" pitchFamily="49" charset="-122"/>
            </a:endParaRPr>
          </a:p>
        </p:txBody>
      </p:sp>
      <p:sp>
        <p:nvSpPr>
          <p:cNvPr id="33" name="文本框 32"/>
          <p:cNvSpPr txBox="1"/>
          <p:nvPr/>
        </p:nvSpPr>
        <p:spPr>
          <a:xfrm>
            <a:off x="7813675" y="2178050"/>
            <a:ext cx="902970" cy="82994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r>
              <a:rPr lang="zh-CN" altLang="en-US" sz="2400" b="1" dirty="0">
                <a:latin typeface="黑体" panose="02010609060101010101" pitchFamily="49" charset="-122"/>
                <a:ea typeface="黑体" panose="02010609060101010101" pitchFamily="49" charset="-122"/>
              </a:rPr>
              <a:t>快速增长</a:t>
            </a:r>
            <a:endParaRPr lang="zh-CN" altLang="en-US" sz="2400" b="1" dirty="0">
              <a:latin typeface="黑体" panose="02010609060101010101" pitchFamily="49" charset="-122"/>
              <a:ea typeface="黑体" panose="02010609060101010101" pitchFamily="49" charset="-122"/>
            </a:endParaRPr>
          </a:p>
        </p:txBody>
      </p:sp>
      <p:grpSp>
        <p:nvGrpSpPr>
          <p:cNvPr id="37" name="组合 36"/>
          <p:cNvGrpSpPr/>
          <p:nvPr/>
        </p:nvGrpSpPr>
        <p:grpSpPr>
          <a:xfrm>
            <a:off x="8811260" y="1931035"/>
            <a:ext cx="887095" cy="805815"/>
            <a:chOff x="13699" y="7453"/>
            <a:chExt cx="1397" cy="1269"/>
          </a:xfrm>
        </p:grpSpPr>
        <p:sp>
          <p:nvSpPr>
            <p:cNvPr id="38" name="文本框 37"/>
            <p:cNvSpPr txBox="1"/>
            <p:nvPr/>
          </p:nvSpPr>
          <p:spPr>
            <a:xfrm>
              <a:off x="13699" y="7997"/>
              <a:ext cx="1397" cy="725"/>
            </a:xfrm>
            <a:prstGeom prst="rect">
              <a:avLst/>
            </a:prstGeom>
            <a:solidFill>
              <a:schemeClr val="accent2">
                <a:lumMod val="20000"/>
                <a:lumOff val="80000"/>
              </a:schemeClr>
            </a:solidFill>
            <a:ln w="12700" cmpd="sng">
              <a:solidFill>
                <a:srgbClr val="FF0000"/>
              </a:solidFill>
              <a:prstDash val="solid"/>
            </a:ln>
          </p:spPr>
          <p:txBody>
            <a:bodyPr wrap="square" rtlCol="0">
              <a:spAutoFit/>
            </a:bodyPr>
            <a:p>
              <a:pPr algn="ctr">
                <a:buClrTx/>
                <a:buSzTx/>
                <a:buFontTx/>
              </a:pPr>
              <a:r>
                <a:rPr lang="zh-CN" altLang="en-US" sz="2400" b="1" dirty="0">
                  <a:latin typeface="黑体" panose="02010609060101010101" pitchFamily="49" charset="-122"/>
                  <a:ea typeface="黑体" panose="02010609060101010101" pitchFamily="49" charset="-122"/>
                </a:rPr>
                <a:t>滞胀</a:t>
              </a:r>
              <a:endParaRPr lang="zh-CN" altLang="en-US" sz="2400" b="1" dirty="0">
                <a:latin typeface="黑体" panose="02010609060101010101" pitchFamily="49" charset="-122"/>
                <a:ea typeface="黑体" panose="02010609060101010101" pitchFamily="49" charset="-122"/>
              </a:endParaRPr>
            </a:p>
          </p:txBody>
        </p:sp>
        <p:sp>
          <p:nvSpPr>
            <p:cNvPr id="39" name="椭圆 38"/>
            <p:cNvSpPr/>
            <p:nvPr/>
          </p:nvSpPr>
          <p:spPr>
            <a:xfrm>
              <a:off x="14184" y="7453"/>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0" name="组合 39"/>
          <p:cNvGrpSpPr/>
          <p:nvPr/>
        </p:nvGrpSpPr>
        <p:grpSpPr>
          <a:xfrm>
            <a:off x="9783445" y="1930400"/>
            <a:ext cx="802640" cy="1099185"/>
            <a:chOff x="15322" y="7273"/>
            <a:chExt cx="1264" cy="1731"/>
          </a:xfrm>
        </p:grpSpPr>
        <p:sp>
          <p:nvSpPr>
            <p:cNvPr id="41" name="文本框 40"/>
            <p:cNvSpPr txBox="1"/>
            <p:nvPr/>
          </p:nvSpPr>
          <p:spPr>
            <a:xfrm>
              <a:off x="15322" y="7697"/>
              <a:ext cx="1264" cy="1307"/>
            </a:xfrm>
            <a:prstGeom prst="rect">
              <a:avLst/>
            </a:prstGeom>
            <a:solidFill>
              <a:schemeClr val="accent2">
                <a:lumMod val="20000"/>
                <a:lumOff val="80000"/>
              </a:schemeClr>
            </a:solidFill>
            <a:ln w="12700" cmpd="sng">
              <a:solidFill>
                <a:srgbClr val="FF0000"/>
              </a:solidFill>
              <a:prstDash val="solid"/>
            </a:ln>
          </p:spPr>
          <p:txBody>
            <a:bodyPr wrap="square" rtlCol="0" anchor="t">
              <a:spAutoFit/>
            </a:bodyPr>
            <a:p>
              <a:pPr algn="l">
                <a:buClrTx/>
                <a:buSzTx/>
                <a:buFontTx/>
              </a:pPr>
              <a:r>
                <a:rPr lang="zh-CN" altLang="en-US" sz="2400" b="1" dirty="0">
                  <a:latin typeface="黑体" panose="02010609060101010101" pitchFamily="49" charset="-122"/>
                  <a:ea typeface="黑体" panose="02010609060101010101" pitchFamily="49" charset="-122"/>
                  <a:sym typeface="+mn-ea"/>
                </a:rPr>
                <a:t>复苏</a:t>
              </a:r>
              <a:endParaRPr lang="zh-CN" altLang="en-US" sz="2400" b="1" dirty="0">
                <a:latin typeface="黑体" panose="02010609060101010101" pitchFamily="49" charset="-122"/>
                <a:ea typeface="黑体" panose="02010609060101010101" pitchFamily="49" charset="-122"/>
                <a:sym typeface="+mn-ea"/>
              </a:endParaRPr>
            </a:p>
            <a:p>
              <a:pPr algn="l">
                <a:buClrTx/>
                <a:buSzTx/>
                <a:buFontTx/>
              </a:pPr>
              <a:r>
                <a:rPr lang="zh-CN" altLang="en-US" sz="2400" b="1" dirty="0">
                  <a:latin typeface="黑体" panose="02010609060101010101" pitchFamily="49" charset="-122"/>
                  <a:ea typeface="黑体" panose="02010609060101010101" pitchFamily="49" charset="-122"/>
                  <a:sym typeface="+mn-ea"/>
                </a:rPr>
                <a:t>发展</a:t>
              </a:r>
              <a:endParaRPr lang="zh-CN" altLang="en-US" sz="2400" b="1" dirty="0">
                <a:latin typeface="黑体" panose="02010609060101010101" pitchFamily="49" charset="-122"/>
                <a:ea typeface="黑体" panose="02010609060101010101" pitchFamily="49" charset="-122"/>
                <a:sym typeface="+mn-ea"/>
              </a:endParaRPr>
            </a:p>
          </p:txBody>
        </p:sp>
        <p:sp>
          <p:nvSpPr>
            <p:cNvPr id="44" name="椭圆 43"/>
            <p:cNvSpPr/>
            <p:nvPr/>
          </p:nvSpPr>
          <p:spPr>
            <a:xfrm>
              <a:off x="15584" y="7273"/>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6" name="文本框 45"/>
          <p:cNvSpPr txBox="1"/>
          <p:nvPr/>
        </p:nvSpPr>
        <p:spPr>
          <a:xfrm>
            <a:off x="7827010" y="204470"/>
            <a:ext cx="1328420" cy="460375"/>
          </a:xfrm>
          <a:prstGeom prst="rect">
            <a:avLst/>
          </a:prstGeom>
          <a:noFill/>
        </p:spPr>
        <p:txBody>
          <a:bodyPr wrap="square" rtlCol="0" anchor="t">
            <a:spAutoFit/>
          </a:bodyPr>
          <a:p>
            <a:pPr fontAlgn="auto">
              <a:lnSpc>
                <a:spcPct val="100000"/>
              </a:lnSpc>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二战后</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48" name="文本框 47"/>
          <p:cNvSpPr txBox="1"/>
          <p:nvPr/>
        </p:nvSpPr>
        <p:spPr>
          <a:xfrm>
            <a:off x="10584180" y="1064260"/>
            <a:ext cx="1553210" cy="829945"/>
          </a:xfrm>
          <a:prstGeom prst="rect">
            <a:avLst/>
          </a:prstGeom>
          <a:solidFill>
            <a:schemeClr val="accent2">
              <a:lumMod val="20000"/>
              <a:lumOff val="80000"/>
            </a:schemeClr>
          </a:solidFill>
          <a:ln>
            <a:solidFill>
              <a:srgbClr val="FF0000"/>
            </a:solidFill>
          </a:ln>
        </p:spPr>
        <p:txBody>
          <a:bodyPr wrap="square" rtlCol="0" anchor="t">
            <a:spAutoFit/>
          </a:bodyPr>
          <a:p>
            <a:pPr algn="ctr"/>
            <a:r>
              <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rPr>
              <a:t>东欧剧变</a:t>
            </a:r>
            <a:endPar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endParaRPr>
          </a:p>
          <a:p>
            <a:pPr algn="ctr"/>
            <a:r>
              <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rPr>
              <a:t>苏联解体</a:t>
            </a:r>
            <a:endParaRPr lang="zh-CN" altLang="en-US" sz="2400" b="1" dirty="0">
              <a:solidFill>
                <a:schemeClr val="tx1"/>
              </a:solidFill>
              <a:latin typeface="黑体" panose="02010609060101010101" pitchFamily="49" charset="-122"/>
              <a:ea typeface="黑体" panose="02010609060101010101" pitchFamily="49" charset="-122"/>
              <a:cs typeface="楷体" panose="02010609060101010101" charset="-122"/>
              <a:sym typeface="+mn-ea"/>
            </a:endParaRPr>
          </a:p>
        </p:txBody>
      </p:sp>
      <p:grpSp>
        <p:nvGrpSpPr>
          <p:cNvPr id="51" name="组合 50"/>
          <p:cNvGrpSpPr/>
          <p:nvPr/>
        </p:nvGrpSpPr>
        <p:grpSpPr>
          <a:xfrm>
            <a:off x="10671810" y="1906270"/>
            <a:ext cx="1477010" cy="1064895"/>
            <a:chOff x="16679" y="7198"/>
            <a:chExt cx="2326" cy="1677"/>
          </a:xfrm>
        </p:grpSpPr>
        <p:sp>
          <p:nvSpPr>
            <p:cNvPr id="52" name="文本框 51"/>
            <p:cNvSpPr txBox="1"/>
            <p:nvPr/>
          </p:nvSpPr>
          <p:spPr>
            <a:xfrm>
              <a:off x="16679" y="7568"/>
              <a:ext cx="2326" cy="1307"/>
            </a:xfrm>
            <a:prstGeom prst="rect">
              <a:avLst/>
            </a:prstGeom>
            <a:solidFill>
              <a:schemeClr val="accent2">
                <a:lumMod val="20000"/>
                <a:lumOff val="80000"/>
              </a:schemeClr>
            </a:solidFill>
            <a:ln w="12700" cmpd="sng">
              <a:solidFill>
                <a:srgbClr val="FF0000"/>
              </a:solidFill>
              <a:prstDash val="solid"/>
            </a:ln>
          </p:spPr>
          <p:txBody>
            <a:bodyPr wrap="square" rtlCol="0" anchor="t">
              <a:spAutoFit/>
            </a:bodyPr>
            <a:p>
              <a:pPr algn="ctr">
                <a:buClrTx/>
                <a:buSzTx/>
                <a:buFontTx/>
              </a:pPr>
              <a:r>
                <a:rPr lang="zh-CN" altLang="en-US" sz="2400" b="1" dirty="0">
                  <a:latin typeface="黑体" panose="02010609060101010101" pitchFamily="49" charset="-122"/>
                  <a:ea typeface="黑体" panose="02010609060101010101" pitchFamily="49" charset="-122"/>
                  <a:sym typeface="+mn-ea"/>
                </a:rPr>
                <a:t>经济危机时有发生</a:t>
              </a:r>
              <a:endParaRPr lang="zh-CN" altLang="en-US" sz="2400" b="1" dirty="0">
                <a:latin typeface="黑体" panose="02010609060101010101" pitchFamily="49" charset="-122"/>
                <a:ea typeface="黑体" panose="02010609060101010101" pitchFamily="49" charset="-122"/>
                <a:sym typeface="+mn-ea"/>
              </a:endParaRPr>
            </a:p>
          </p:txBody>
        </p:sp>
        <p:sp>
          <p:nvSpPr>
            <p:cNvPr id="53" name="椭圆 52"/>
            <p:cNvSpPr/>
            <p:nvPr/>
          </p:nvSpPr>
          <p:spPr>
            <a:xfrm>
              <a:off x="17565" y="719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4" name="文本框 3"/>
          <p:cNvSpPr txBox="1"/>
          <p:nvPr/>
        </p:nvSpPr>
        <p:spPr>
          <a:xfrm>
            <a:off x="581025" y="3532505"/>
            <a:ext cx="802005" cy="460375"/>
          </a:xfrm>
          <a:prstGeom prst="rect">
            <a:avLst/>
          </a:prstGeom>
          <a:solidFill>
            <a:srgbClr val="FFFF00"/>
          </a:solidFill>
        </p:spPr>
        <p:txBody>
          <a:bodyPr wrap="square" rtlCol="0">
            <a:spAutoFit/>
          </a:bodyPr>
          <a:p>
            <a:pPr algn="ctr"/>
            <a:r>
              <a:rPr lang="zh-CN" altLang="en-US" sz="2400" b="1">
                <a:latin typeface="黑体" panose="02010609060101010101" pitchFamily="49" charset="-122"/>
                <a:ea typeface="黑体" panose="02010609060101010101" pitchFamily="49" charset="-122"/>
              </a:rPr>
              <a:t>中国</a:t>
            </a:r>
            <a:endParaRPr lang="zh-CN" altLang="en-US" sz="2400" b="1">
              <a:latin typeface="黑体" panose="02010609060101010101" pitchFamily="49" charset="-122"/>
              <a:ea typeface="黑体" panose="02010609060101010101" pitchFamily="49" charset="-122"/>
            </a:endParaRPr>
          </a:p>
        </p:txBody>
      </p:sp>
      <p:sp>
        <p:nvSpPr>
          <p:cNvPr id="15" name="文本框 14"/>
          <p:cNvSpPr txBox="1"/>
          <p:nvPr>
            <p:custDataLst>
              <p:tags r:id="rId3"/>
            </p:custDataLst>
          </p:nvPr>
        </p:nvSpPr>
        <p:spPr>
          <a:xfrm>
            <a:off x="1537970" y="3199765"/>
            <a:ext cx="7300595" cy="2306955"/>
          </a:xfrm>
          <a:prstGeom prst="rect">
            <a:avLst/>
          </a:prstGeom>
          <a:noFill/>
          <a:ln w="12700" cmpd="sng">
            <a:solidFill>
              <a:schemeClr val="tx1"/>
            </a:solidFill>
            <a:prstDash val="sysDot"/>
          </a:ln>
          <a:extLst>
            <a:ext uri="{909E8E84-426E-40DD-AFC4-6F175D3DCCD1}">
              <a14:hiddenFill xmlns:a14="http://schemas.microsoft.com/office/drawing/2010/main">
                <a:solidFill>
                  <a:schemeClr val="accent1">
                    <a:lumMod val="40000"/>
                    <a:lumOff val="60000"/>
                  </a:schemeClr>
                </a:solidFill>
              </a14:hiddenFill>
            </a:ext>
          </a:extLst>
        </p:spPr>
        <p:txBody>
          <a:bodyPr wrap="square" rtlCol="0" anchor="t">
            <a:spAutoFit/>
          </a:bodyPr>
          <a:p>
            <a:pPr fontAlgn="auto">
              <a:lnSpc>
                <a:spcPct val="100000"/>
              </a:lnSpc>
            </a:pP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1949</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年后</a:t>
            </a:r>
            <a:r>
              <a:rPr 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，中国人民进行了社会主义革命和建设的</a:t>
            </a: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endPar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曲折探索，奠定了中国现代化的工业基础。</a:t>
            </a:r>
            <a:endParaRPr 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1978</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年后，改革开放，实现了伟大的历史转折；</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21</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世纪初，中国建立起社会主义市场经济体制，</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 </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成功开辟出中国特色社会主义道路，经济飞速发展；</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fontAlgn="auto">
              <a:lnSpc>
                <a:spcPct val="100000"/>
              </a:lnSpc>
            </a:pP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2010</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年，成为仅次于美国的世界第二大经济体。</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p:txBody>
      </p:sp>
      <p:pic>
        <p:nvPicPr>
          <p:cNvPr id="19" name="图片 18"/>
          <p:cNvPicPr>
            <a:picLocks noChangeAspect="1"/>
          </p:cNvPicPr>
          <p:nvPr/>
        </p:nvPicPr>
        <p:blipFill>
          <a:blip r:embed="rId4"/>
          <a:stretch>
            <a:fillRect/>
          </a:stretch>
        </p:blipFill>
        <p:spPr>
          <a:xfrm>
            <a:off x="9265285" y="2950845"/>
            <a:ext cx="2911475" cy="2184400"/>
          </a:xfrm>
          <a:prstGeom prst="rect">
            <a:avLst/>
          </a:prstGeom>
        </p:spPr>
      </p:pic>
      <p:pic>
        <p:nvPicPr>
          <p:cNvPr id="103" name="图片 102"/>
          <p:cNvPicPr/>
          <p:nvPr>
            <p:custDataLst>
              <p:tags r:id="rId5"/>
            </p:custDataLst>
          </p:nvPr>
        </p:nvPicPr>
        <p:blipFill>
          <a:blip r:embed="rId6"/>
          <a:stretch>
            <a:fillRect/>
          </a:stretch>
        </p:blipFill>
        <p:spPr>
          <a:xfrm>
            <a:off x="8894445" y="4797425"/>
            <a:ext cx="3242945" cy="1965325"/>
          </a:xfrm>
          <a:prstGeom prst="rect">
            <a:avLst/>
          </a:prstGeom>
          <a:noFill/>
          <a:ln w="9525">
            <a:noFill/>
          </a:ln>
        </p:spPr>
      </p:pic>
      <p:sp>
        <p:nvSpPr>
          <p:cNvPr id="10" name="文本框 9"/>
          <p:cNvSpPr txBox="1"/>
          <p:nvPr>
            <p:custDataLst>
              <p:tags r:id="rId7"/>
            </p:custDataLst>
          </p:nvPr>
        </p:nvSpPr>
        <p:spPr>
          <a:xfrm>
            <a:off x="521386" y="5494605"/>
            <a:ext cx="2631440" cy="460375"/>
          </a:xfrm>
          <a:prstGeom prst="rect">
            <a:avLst/>
          </a:prstGeom>
          <a:solidFill>
            <a:srgbClr val="FFFF00"/>
          </a:solidFill>
        </p:spPr>
        <p:txBody>
          <a:bodyPr wrap="square" rtlCol="0">
            <a:spAutoFit/>
          </a:bodyPr>
          <a:p>
            <a:pPr algn="ctr">
              <a:buClrTx/>
              <a:buSzTx/>
              <a:buFontTx/>
            </a:pPr>
            <a:r>
              <a:rPr lang="zh-CN" altLang="en-US" sz="2400" b="1">
                <a:latin typeface="黑体" panose="02010609060101010101" pitchFamily="49" charset="-122"/>
                <a:ea typeface="黑体" panose="02010609060101010101" pitchFamily="49" charset="-122"/>
              </a:rPr>
              <a:t>新兴民族独立国家</a:t>
            </a:r>
            <a:endParaRPr lang="zh-CN" altLang="en-US" sz="2400" b="1">
              <a:latin typeface="黑体" panose="02010609060101010101" pitchFamily="49" charset="-122"/>
              <a:ea typeface="黑体" panose="02010609060101010101" pitchFamily="49" charset="-122"/>
            </a:endParaRPr>
          </a:p>
        </p:txBody>
      </p:sp>
      <p:sp>
        <p:nvSpPr>
          <p:cNvPr id="11" name="文本框 10"/>
          <p:cNvSpPr txBox="1"/>
          <p:nvPr/>
        </p:nvSpPr>
        <p:spPr>
          <a:xfrm>
            <a:off x="530860" y="5992495"/>
            <a:ext cx="10412095" cy="829945"/>
          </a:xfrm>
          <a:prstGeom prst="rect">
            <a:avLst/>
          </a:prstGeom>
          <a:solidFill>
            <a:srgbClr val="FAFAFA"/>
          </a:solidFill>
          <a:ln w="12700" cmpd="sng">
            <a:solidFill>
              <a:schemeClr val="tx1"/>
            </a:solidFill>
            <a:prstDash val="sysDot"/>
          </a:ln>
        </p:spPr>
        <p:txBody>
          <a:bodyPr wrap="square" rtlCol="0">
            <a:spAutoFit/>
          </a:bodyPr>
          <a:p>
            <a:pPr algn="l" fontAlgn="auto">
              <a:buClrTx/>
              <a:buSzTx/>
              <a:buFontTx/>
            </a:pP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阅读教材p</a:t>
            </a:r>
            <a:r>
              <a:rPr lang="en-US" altLang="zh-CN" sz="2400" b="1">
                <a:solidFill>
                  <a:srgbClr val="1D41D5"/>
                </a:solidFill>
                <a:latin typeface="黑体" panose="02010609060101010101" pitchFamily="49" charset="-122"/>
                <a:ea typeface="黑体" panose="02010609060101010101" pitchFamily="49" charset="-122"/>
                <a:cs typeface="黑体" panose="02010609060101010101" pitchFamily="49" charset="-122"/>
              </a:rPr>
              <a:t>48</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，说出新兴民族独立国家经济发展的目标、成就及遇到的问题。理解对于世界格局的冲击</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rPr>
              <a:t>（一定程度上冲击了两极格局）</a:t>
            </a:r>
            <a:r>
              <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rPr>
              <a:t>。</a:t>
            </a:r>
            <a:endParaRPr lang="zh-CN" altLang="en-US" sz="2400" b="1">
              <a:solidFill>
                <a:srgbClr val="1D41D5"/>
              </a:solidFill>
              <a:latin typeface="黑体" panose="02010609060101010101" pitchFamily="49" charset="-122"/>
              <a:ea typeface="黑体" panose="02010609060101010101" pitchFamily="49" charset="-122"/>
              <a:cs typeface="黑体" panose="02010609060101010101" pitchFamily="49" charset="-122"/>
            </a:endParaRPr>
          </a:p>
        </p:txBody>
      </p:sp>
      <p:sp>
        <p:nvSpPr>
          <p:cNvPr id="16" name="TextBox 13"/>
          <p:cNvSpPr txBox="1"/>
          <p:nvPr/>
        </p:nvSpPr>
        <p:spPr>
          <a:xfrm>
            <a:off x="213551" y="199746"/>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2" name="文本框 21"/>
          <p:cNvSpPr txBox="1"/>
          <p:nvPr/>
        </p:nvSpPr>
        <p:spPr>
          <a:xfrm>
            <a:off x="9211945" y="1054100"/>
            <a:ext cx="1178560" cy="829945"/>
          </a:xfrm>
          <a:prstGeom prst="rect">
            <a:avLst/>
          </a:prstGeom>
          <a:solidFill>
            <a:schemeClr val="accent2">
              <a:lumMod val="20000"/>
              <a:lumOff val="80000"/>
            </a:schemeClr>
          </a:solidFill>
          <a:ln>
            <a:solidFill>
              <a:srgbClr val="FF0000"/>
            </a:solidFill>
          </a:ln>
        </p:spPr>
        <p:txBody>
          <a:bodyPr wrap="square" rtlCol="0" anchor="t">
            <a:spAutoFit/>
          </a:bodyPr>
          <a:p>
            <a:r>
              <a:rPr lang="zh-CN" altLang="en-US" sz="2400" b="1" dirty="0">
                <a:latin typeface="黑体" panose="02010609060101010101" pitchFamily="49" charset="-122"/>
                <a:ea typeface="黑体" panose="02010609060101010101" pitchFamily="49" charset="-122"/>
                <a:cs typeface="楷体" panose="02010609060101010101" charset="-122"/>
                <a:sym typeface="+mn-ea"/>
              </a:rPr>
              <a:t>改革陷</a:t>
            </a:r>
            <a:endParaRPr lang="zh-CN" altLang="en-US" sz="2400" b="1" dirty="0">
              <a:latin typeface="黑体" panose="02010609060101010101" pitchFamily="49" charset="-122"/>
              <a:ea typeface="黑体" panose="02010609060101010101" pitchFamily="49" charset="-122"/>
              <a:cs typeface="楷体" panose="02010609060101010101" charset="-122"/>
              <a:sym typeface="+mn-ea"/>
            </a:endParaRPr>
          </a:p>
          <a:p>
            <a:r>
              <a:rPr lang="zh-CN" altLang="en-US" sz="2400" b="1" dirty="0">
                <a:latin typeface="黑体" panose="02010609060101010101" pitchFamily="49" charset="-122"/>
                <a:ea typeface="黑体" panose="02010609060101010101" pitchFamily="49" charset="-122"/>
                <a:cs typeface="楷体" panose="02010609060101010101" charset="-122"/>
                <a:sym typeface="+mn-ea"/>
              </a:rPr>
              <a:t>入困境</a:t>
            </a:r>
            <a:endParaRPr lang="zh-CN" altLang="en-US" sz="2400" b="1" dirty="0">
              <a:latin typeface="黑体" panose="02010609060101010101" pitchFamily="49" charset="-122"/>
              <a:ea typeface="黑体" panose="02010609060101010101" pitchFamily="49" charset="-122"/>
              <a:cs typeface="楷体" panose="0201060906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p:stCondLst>
                              <p:cond delay="0"/>
                            </p:stCondLst>
                            <p:childTnLst>
                              <p:par>
                                <p:cTn id="24" presetID="22" presetClass="exit" presetSubtype="4" fill="hold" nodeType="afterEffect">
                                  <p:stCondLst>
                                    <p:cond delay="0"/>
                                  </p:stCondLst>
                                  <p:childTnLst>
                                    <p:animEffect transition="out" filter="wipe(down)">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22" presetClass="exit" presetSubtype="4" fill="hold" nodeType="withEffect">
                                  <p:stCondLst>
                                    <p:cond delay="0"/>
                                  </p:stCondLst>
                                  <p:childTnLst>
                                    <p:animEffect transition="out" filter="wipe(down)">
                                      <p:cBhvr>
                                        <p:cTn id="28" dur="500"/>
                                        <p:tgtEl>
                                          <p:spTgt spid="103"/>
                                        </p:tgtEl>
                                      </p:cBhvr>
                                    </p:animEffect>
                                    <p:set>
                                      <p:cBhvr>
                                        <p:cTn id="29" dur="1" fill="hold">
                                          <p:stCondLst>
                                            <p:cond delay="499"/>
                                          </p:stCondLst>
                                        </p:cTn>
                                        <p:tgtEl>
                                          <p:spTgt spid="10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5" grpId="0" bldLvl="0" animBg="1"/>
      <p:bldP spid="10" grpId="0" bldLvl="0" animBg="1"/>
      <p:bldP spid="11"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TextBox 13"/>
          <p:cNvSpPr txBox="1"/>
          <p:nvPr/>
        </p:nvSpPr>
        <p:spPr>
          <a:xfrm>
            <a:off x="483426" y="293726"/>
            <a:ext cx="3222625" cy="521970"/>
          </a:xfrm>
          <a:prstGeom prst="rect">
            <a:avLst/>
          </a:prstGeom>
          <a:noFill/>
        </p:spPr>
        <p:txBody>
          <a:bodyPr wrap="none" lIns="91452" tIns="45725" rIns="91452" bIns="45725" rtlCol="0">
            <a:spAutoFit/>
          </a:bodyPr>
          <a:p>
            <a:pPr algn="l"/>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一</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世界经济的发展</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7" name="文本框 6"/>
          <p:cNvSpPr txBox="1"/>
          <p:nvPr/>
        </p:nvSpPr>
        <p:spPr>
          <a:xfrm>
            <a:off x="913765" y="867410"/>
            <a:ext cx="9978390" cy="460375"/>
          </a:xfrm>
          <a:prstGeom prst="rect">
            <a:avLst/>
          </a:prstGeom>
          <a:noFill/>
        </p:spPr>
        <p:txBody>
          <a:bodyPr wrap="none" rtlCol="0" anchor="t">
            <a:spAutoFit/>
          </a:bodyPr>
          <a:p>
            <a:pPr algn="l">
              <a:buClrTx/>
              <a:buSzTx/>
              <a:buFontTx/>
            </a:pP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21世纪以来，世界经济的发展有哪些</a:t>
            </a:r>
            <a:r>
              <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表现？中国是怎样应对这些挑战的？</a:t>
            </a:r>
            <a:endParaRPr lang="zh-CN" altLang="en-US" sz="2400" b="1">
              <a:solidFill>
                <a:srgbClr val="FF0000"/>
              </a:solidFill>
              <a:latin typeface="黑体" panose="02010609060101010101" pitchFamily="49" charset="-122"/>
              <a:ea typeface="黑体" panose="02010609060101010101" pitchFamily="49" charset="-122"/>
              <a:cs typeface="黑体" panose="02010609060101010101" pitchFamily="49" charset="-122"/>
            </a:endParaRPr>
          </a:p>
        </p:txBody>
      </p:sp>
      <p:sp>
        <p:nvSpPr>
          <p:cNvPr id="8" name="文本框 7"/>
          <p:cNvSpPr txBox="1"/>
          <p:nvPr/>
        </p:nvSpPr>
        <p:spPr>
          <a:xfrm>
            <a:off x="1684020" y="1372870"/>
            <a:ext cx="10407015" cy="1198880"/>
          </a:xfrm>
          <a:prstGeom prst="rect">
            <a:avLst/>
          </a:prstGeom>
          <a:noFill/>
          <a:ln w="12700" cmpd="sng">
            <a:solidFill>
              <a:schemeClr val="tx1"/>
            </a:solidFill>
            <a:prstDash val="sysDot"/>
          </a:ln>
        </p:spPr>
        <p:txBody>
          <a:bodyPr wrap="square" rtlCol="0" anchor="t">
            <a:spAutoFit/>
          </a:bodyPr>
          <a:p>
            <a:pPr marL="0" lvl="0" indent="0"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cs typeface="楷体" panose="02010609060101010101" charset="-122"/>
                <a:sym typeface="+mn-ea"/>
              </a:rPr>
              <a:t>①</a:t>
            </a:r>
            <a:r>
              <a:rPr lang="zh-CN" altLang="en-US" sz="2400" b="1" dirty="0">
                <a:latin typeface="黑体" panose="02010609060101010101" pitchFamily="49" charset="-122"/>
                <a:ea typeface="黑体" panose="02010609060101010101" pitchFamily="49" charset="-122"/>
                <a:cs typeface="楷体" panose="02010609060101010101" charset="-122"/>
                <a:sym typeface="+mn-ea"/>
              </a:rPr>
              <a:t>经济全球化深入发展，各国相互联系和依存程度日益加深。</a:t>
            </a:r>
            <a:endParaRPr lang="en-US" altLang="zh-CN" sz="2400" b="1" dirty="0">
              <a:latin typeface="黑体" panose="02010609060101010101" pitchFamily="49" charset="-122"/>
              <a:ea typeface="黑体" panose="02010609060101010101" pitchFamily="49" charset="-122"/>
              <a:cs typeface="楷体" panose="02010609060101010101" charset="-122"/>
            </a:endParaRPr>
          </a:p>
          <a:p>
            <a:pPr marL="0" lvl="0" indent="0" eaLnBrk="1" hangingPunct="1">
              <a:lnSpc>
                <a:spcPct val="150000"/>
              </a:lnSpc>
              <a:spcBef>
                <a:spcPct val="0"/>
              </a:spcBef>
              <a:buFontTx/>
              <a:buNone/>
            </a:pPr>
            <a:r>
              <a:rPr lang="en-US" altLang="zh-CN" sz="2400" b="1" dirty="0">
                <a:latin typeface="黑体" panose="02010609060101010101" pitchFamily="49" charset="-122"/>
                <a:ea typeface="黑体" panose="02010609060101010101" pitchFamily="49" charset="-122"/>
                <a:cs typeface="楷体" panose="02010609060101010101" charset="-122"/>
                <a:sym typeface="+mn-ea"/>
              </a:rPr>
              <a:t>②</a:t>
            </a:r>
            <a:r>
              <a:rPr lang="zh-CN" altLang="en-US" sz="2400" b="1" dirty="0">
                <a:latin typeface="黑体" panose="02010609060101010101" pitchFamily="49" charset="-122"/>
                <a:ea typeface="黑体" panose="02010609060101010101" pitchFamily="49" charset="-122"/>
                <a:cs typeface="楷体" panose="02010609060101010101" charset="-122"/>
                <a:sym typeface="+mn-ea"/>
              </a:rPr>
              <a:t>世界经济的不稳定性、不确定性突出，增长动能不足，贫富分化日益严重。</a:t>
            </a:r>
            <a:endParaRPr lang="zh-CN" altLang="en-US" sz="2400" b="1" dirty="0">
              <a:latin typeface="黑体" panose="02010609060101010101" pitchFamily="49" charset="-122"/>
              <a:ea typeface="黑体" panose="02010609060101010101" pitchFamily="49" charset="-122"/>
              <a:cs typeface="楷体" panose="02010609060101010101" charset="-122"/>
              <a:sym typeface="+mn-ea"/>
            </a:endParaRPr>
          </a:p>
        </p:txBody>
      </p:sp>
      <p:sp>
        <p:nvSpPr>
          <p:cNvPr id="9" name="文本框 8"/>
          <p:cNvSpPr txBox="1"/>
          <p:nvPr/>
        </p:nvSpPr>
        <p:spPr>
          <a:xfrm>
            <a:off x="624840" y="1640205"/>
            <a:ext cx="892175" cy="460375"/>
          </a:xfrm>
          <a:prstGeom prst="rect">
            <a:avLst/>
          </a:prstGeom>
          <a:solidFill>
            <a:schemeClr val="accent2">
              <a:lumMod val="20000"/>
              <a:lumOff val="80000"/>
            </a:schemeClr>
          </a:solidFill>
          <a:ln>
            <a:solidFill>
              <a:srgbClr val="FF0000"/>
            </a:solidFill>
          </a:ln>
        </p:spPr>
        <p:txBody>
          <a:bodyPr wrap="square" rtlCol="0" anchor="t">
            <a:spAutoFit/>
          </a:bodyPr>
          <a:p>
            <a:r>
              <a:rPr lang="zh-CN" altLang="en-US" sz="2400" b="1" dirty="0">
                <a:latin typeface="黑体" panose="02010609060101010101" pitchFamily="49" charset="-122"/>
                <a:ea typeface="黑体" panose="02010609060101010101" pitchFamily="49" charset="-122"/>
                <a:sym typeface="+mn-ea"/>
              </a:rPr>
              <a:t>表现</a:t>
            </a:r>
            <a:endParaRPr lang="zh-CN" altLang="en-US" sz="2400" b="1" dirty="0">
              <a:latin typeface="黑体" panose="02010609060101010101" pitchFamily="49" charset="-122"/>
              <a:ea typeface="黑体" panose="02010609060101010101" pitchFamily="49" charset="-122"/>
              <a:sym typeface="+mn-ea"/>
            </a:endParaRPr>
          </a:p>
        </p:txBody>
      </p:sp>
      <p:sp>
        <p:nvSpPr>
          <p:cNvPr id="10" name="文本框 9"/>
          <p:cNvSpPr txBox="1"/>
          <p:nvPr/>
        </p:nvSpPr>
        <p:spPr>
          <a:xfrm>
            <a:off x="636270" y="3089910"/>
            <a:ext cx="891540" cy="460375"/>
          </a:xfrm>
          <a:prstGeom prst="rect">
            <a:avLst/>
          </a:prstGeom>
          <a:solidFill>
            <a:schemeClr val="accent2">
              <a:lumMod val="20000"/>
              <a:lumOff val="80000"/>
            </a:schemeClr>
          </a:solidFill>
          <a:ln>
            <a:solidFill>
              <a:srgbClr val="FF0000"/>
            </a:solidFill>
          </a:ln>
        </p:spPr>
        <p:txBody>
          <a:bodyPr wrap="square" rtlCol="0" anchor="t">
            <a:spAutoFit/>
          </a:bodyPr>
          <a:p>
            <a:pPr marL="0" lvl="0" algn="l" eaLnBrk="1" hangingPunct="1">
              <a:lnSpc>
                <a:spcPct val="100000"/>
              </a:lnSpc>
              <a:buClrTx/>
              <a:buSzTx/>
              <a:buFontTx/>
              <a:buNone/>
            </a:pPr>
            <a:r>
              <a:rPr lang="zh-CN" altLang="en-US" sz="2400" b="1" dirty="0">
                <a:latin typeface="黑体" panose="02010609060101010101" pitchFamily="49" charset="-122"/>
                <a:ea typeface="黑体" panose="02010609060101010101" pitchFamily="49" charset="-122"/>
                <a:sym typeface="+mn-ea"/>
              </a:rPr>
              <a:t>应对</a:t>
            </a:r>
            <a:endParaRPr lang="zh-CN" altLang="en-US" sz="2400" b="1" dirty="0">
              <a:latin typeface="黑体" panose="02010609060101010101" pitchFamily="49" charset="-122"/>
              <a:ea typeface="黑体" panose="02010609060101010101" pitchFamily="49" charset="-122"/>
              <a:sym typeface="+mn-ea"/>
            </a:endParaRPr>
          </a:p>
        </p:txBody>
      </p:sp>
      <p:sp>
        <p:nvSpPr>
          <p:cNvPr id="11" name="文本框 10"/>
          <p:cNvSpPr txBox="1"/>
          <p:nvPr/>
        </p:nvSpPr>
        <p:spPr>
          <a:xfrm>
            <a:off x="1672590" y="2563495"/>
            <a:ext cx="9384665" cy="2306955"/>
          </a:xfrm>
          <a:prstGeom prst="rect">
            <a:avLst/>
          </a:prstGeom>
          <a:noFill/>
          <a:ln w="12700" cmpd="sng">
            <a:noFill/>
            <a:prstDash val="sysDot"/>
          </a:ln>
        </p:spPr>
        <p:txBody>
          <a:bodyPr wrap="square" rtlCol="0" anchor="t">
            <a:spAutoFit/>
          </a:bodyPr>
          <a:p>
            <a:pPr marL="0" lvl="0" indent="0" eaLnBrk="1" hangingPunct="1">
              <a:lnSpc>
                <a:spcPct val="150000"/>
              </a:lnSpc>
              <a:spcBef>
                <a:spcPct val="0"/>
              </a:spcBef>
              <a:buFontTx/>
              <a:buNone/>
            </a:pPr>
            <a:r>
              <a:rPr lang="en-US" altLang="zh-CN"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①</a:t>
            </a:r>
            <a:r>
              <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坚持对外开放</a:t>
            </a:r>
            <a:endPar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marL="0" lvl="0" indent="0" eaLnBrk="1" hangingPunct="1">
              <a:lnSpc>
                <a:spcPct val="150000"/>
              </a:lnSpc>
              <a:spcBef>
                <a:spcPct val="0"/>
              </a:spcBef>
              <a:buFontTx/>
              <a:buNone/>
            </a:pPr>
            <a:r>
              <a:rPr lang="en-US" altLang="zh-CN"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②</a:t>
            </a:r>
            <a:r>
              <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倡议推动</a:t>
            </a:r>
            <a:r>
              <a:rPr lang="en-US" altLang="zh-CN"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一带一路</a:t>
            </a:r>
            <a:r>
              <a:rPr lang="en-US" altLang="zh-CN"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a:t>
            </a:r>
            <a:r>
              <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rPr>
              <a:t>国际合作</a:t>
            </a:r>
            <a:endParaRPr lang="zh-CN" altLang="en-US" sz="2400" b="1" dirty="0">
              <a:solidFill>
                <a:srgbClr val="1D41D5"/>
              </a:solidFill>
              <a:latin typeface="黑体" panose="02010609060101010101" pitchFamily="49" charset="-122"/>
              <a:ea typeface="黑体" panose="02010609060101010101" pitchFamily="49" charset="-122"/>
              <a:cs typeface="黑体" panose="02010609060101010101" pitchFamily="49" charset="-122"/>
              <a:sym typeface="+mn-ea"/>
            </a:endParaRPr>
          </a:p>
          <a:p>
            <a:pPr marL="0" lvl="0" indent="0" eaLnBrk="1" hangingPunct="1">
              <a:lnSpc>
                <a:spcPct val="150000"/>
              </a:lnSpc>
              <a:spcBef>
                <a:spcPct val="0"/>
              </a:spcBef>
              <a:buFontTx/>
              <a:buNone/>
            </a:pPr>
            <a:r>
              <a:rPr lang="en-US" altLang="zh-CN" sz="2400" b="1" dirty="0">
                <a:latin typeface="楷体" panose="02010609060101010101" charset="-122"/>
                <a:ea typeface="楷体" panose="02010609060101010101" charset="-122"/>
                <a:cs typeface="楷体" panose="02010609060101010101" charset="-122"/>
                <a:sym typeface="+mn-ea"/>
              </a:rPr>
              <a:t>  </a:t>
            </a:r>
            <a:r>
              <a:rPr lang="zh-CN" altLang="en-US" sz="2400" b="1" dirty="0">
                <a:latin typeface="楷体" panose="02010609060101010101" charset="-122"/>
                <a:ea typeface="楷体" panose="02010609060101010101" charset="-122"/>
                <a:cs typeface="楷体" panose="02010609060101010101" charset="-122"/>
                <a:sym typeface="+mn-ea"/>
              </a:rPr>
              <a:t>努力实现政策沟通、设施联通、贸易畅通、资金融通、民心相通，</a:t>
            </a:r>
            <a:r>
              <a:rPr lang="en-US" altLang="zh-CN" sz="2400" b="1" dirty="0">
                <a:latin typeface="楷体" panose="02010609060101010101" charset="-122"/>
                <a:ea typeface="楷体" panose="02010609060101010101" charset="-122"/>
                <a:cs typeface="楷体" panose="02010609060101010101" charset="-122"/>
                <a:sym typeface="+mn-ea"/>
              </a:rPr>
              <a:t>  </a:t>
            </a:r>
            <a:endParaRPr lang="en-US" altLang="zh-CN" sz="2400" b="1" dirty="0">
              <a:latin typeface="楷体" panose="02010609060101010101" charset="-122"/>
              <a:ea typeface="楷体" panose="02010609060101010101" charset="-122"/>
              <a:cs typeface="楷体" panose="02010609060101010101" charset="-122"/>
              <a:sym typeface="+mn-ea"/>
            </a:endParaRPr>
          </a:p>
          <a:p>
            <a:pPr marL="0" lvl="0" indent="0" eaLnBrk="1" hangingPunct="1">
              <a:lnSpc>
                <a:spcPct val="150000"/>
              </a:lnSpc>
              <a:spcBef>
                <a:spcPct val="0"/>
              </a:spcBef>
              <a:buFontTx/>
              <a:buNone/>
            </a:pPr>
            <a:r>
              <a:rPr lang="en-US" altLang="zh-CN" sz="2400" b="1" dirty="0">
                <a:latin typeface="楷体" panose="02010609060101010101" charset="-122"/>
                <a:ea typeface="楷体" panose="02010609060101010101" charset="-122"/>
                <a:cs typeface="楷体" panose="02010609060101010101" charset="-122"/>
                <a:sym typeface="+mn-ea"/>
              </a:rPr>
              <a:t>  </a:t>
            </a:r>
            <a:r>
              <a:rPr lang="zh-CN" altLang="en-US" sz="2400" b="1" dirty="0">
                <a:latin typeface="楷体" panose="02010609060101010101" charset="-122"/>
                <a:ea typeface="楷体" panose="02010609060101010101" charset="-122"/>
                <a:cs typeface="楷体" panose="02010609060101010101" charset="-122"/>
                <a:sym typeface="+mn-ea"/>
              </a:rPr>
              <a:t>打造国际合作新平台，增添共同发展新动力。</a:t>
            </a:r>
            <a:endParaRPr lang="zh-CN" altLang="en-US" sz="2400" b="1" dirty="0">
              <a:latin typeface="楷体" panose="02010609060101010101" charset="-122"/>
              <a:ea typeface="楷体" panose="02010609060101010101" charset="-122"/>
              <a:cs typeface="楷体" panose="02010609060101010101" charset="-122"/>
              <a:sym typeface="+mn-ea"/>
            </a:endParaRPr>
          </a:p>
        </p:txBody>
      </p:sp>
      <p:pic>
        <p:nvPicPr>
          <p:cNvPr id="12" name="图片 11"/>
          <p:cNvPicPr>
            <a:picLocks noChangeAspect="1"/>
          </p:cNvPicPr>
          <p:nvPr>
            <p:custDataLst>
              <p:tags r:id="rId1"/>
            </p:custDataLst>
          </p:nvPr>
        </p:nvPicPr>
        <p:blipFill>
          <a:blip r:embed="rId2"/>
          <a:stretch>
            <a:fillRect/>
          </a:stretch>
        </p:blipFill>
        <p:spPr>
          <a:xfrm>
            <a:off x="8953500" y="4213225"/>
            <a:ext cx="2970530" cy="1731645"/>
          </a:xfrm>
          <a:prstGeom prst="rect">
            <a:avLst/>
          </a:prstGeom>
          <a:ln>
            <a:solidFill>
              <a:schemeClr val="accent1"/>
            </a:solidFill>
          </a:ln>
        </p:spPr>
      </p:pic>
      <p:sp>
        <p:nvSpPr>
          <p:cNvPr id="54" name="文本框 53"/>
          <p:cNvSpPr txBox="1"/>
          <p:nvPr/>
        </p:nvSpPr>
        <p:spPr>
          <a:xfrm>
            <a:off x="502920" y="4996815"/>
            <a:ext cx="7760970" cy="460375"/>
          </a:xfrm>
          <a:prstGeom prst="rect">
            <a:avLst/>
          </a:prstGeom>
          <a:solidFill>
            <a:schemeClr val="accent2">
              <a:lumMod val="20000"/>
              <a:lumOff val="80000"/>
            </a:schemeClr>
          </a:solidFill>
          <a:ln w="12700">
            <a:solidFill>
              <a:srgbClr val="FF0000"/>
            </a:solidFill>
          </a:ln>
        </p:spPr>
        <p:txBody>
          <a:bodyPr wrap="square" rtlCol="0">
            <a:spAutoFit/>
          </a:bodyPr>
          <a:p>
            <a:r>
              <a:rPr lang="zh-CN" altLang="en-US" sz="2400" b="1">
                <a:solidFill>
                  <a:schemeClr val="tx1"/>
                </a:solidFill>
                <a:latin typeface="楷体" panose="02010609060101010101" charset="-122"/>
                <a:ea typeface="楷体" panose="02010609060101010101" charset="-122"/>
                <a:cs typeface="楷体" panose="02010609060101010101" charset="-122"/>
              </a:rPr>
              <a:t>【学习聚焦】</a:t>
            </a:r>
            <a:r>
              <a:rPr lang="en-US" altLang="zh-CN" sz="2400" b="1">
                <a:solidFill>
                  <a:schemeClr val="tx1"/>
                </a:solidFill>
                <a:latin typeface="楷体" panose="02010609060101010101" charset="-122"/>
                <a:ea typeface="楷体" panose="02010609060101010101" charset="-122"/>
                <a:cs typeface="楷体" panose="02010609060101010101" charset="-122"/>
              </a:rPr>
              <a:t> 20</a:t>
            </a:r>
            <a:r>
              <a:rPr lang="zh-CN" altLang="en-US" sz="2400" b="1">
                <a:solidFill>
                  <a:schemeClr val="tx1"/>
                </a:solidFill>
                <a:latin typeface="楷体" panose="02010609060101010101" charset="-122"/>
                <a:ea typeface="楷体" panose="02010609060101010101" charset="-122"/>
                <a:cs typeface="楷体" panose="02010609060101010101" charset="-122"/>
              </a:rPr>
              <a:t>世纪以来，世界经济发展的共同特点？</a:t>
            </a:r>
            <a:endParaRPr lang="zh-CN" altLang="en-US" sz="2400" b="1">
              <a:solidFill>
                <a:schemeClr val="tx1"/>
              </a:solidFill>
              <a:latin typeface="楷体" panose="02010609060101010101" charset="-122"/>
              <a:ea typeface="楷体" panose="02010609060101010101" charset="-122"/>
              <a:cs typeface="楷体" panose="02010609060101010101" charset="-122"/>
            </a:endParaRPr>
          </a:p>
        </p:txBody>
      </p:sp>
      <p:sp>
        <p:nvSpPr>
          <p:cNvPr id="47" name="文本框 46"/>
          <p:cNvSpPr txBox="1"/>
          <p:nvPr/>
        </p:nvSpPr>
        <p:spPr>
          <a:xfrm>
            <a:off x="396240" y="5587365"/>
            <a:ext cx="10669905" cy="829945"/>
          </a:xfrm>
          <a:prstGeom prst="rect">
            <a:avLst/>
          </a:prstGeom>
          <a:noFill/>
        </p:spPr>
        <p:txBody>
          <a:bodyPr wrap="square" rtlCol="0">
            <a:spAutoFit/>
          </a:bodyPr>
          <a:p>
            <a:r>
              <a:rPr lang="en-US" altLang="zh-CN" sz="2400" b="1">
                <a:solidFill>
                  <a:srgbClr val="FF0000"/>
                </a:solidFill>
                <a:latin typeface="楷体" panose="02010609060101010101" charset="-122"/>
                <a:ea typeface="楷体" panose="02010609060101010101" charset="-122"/>
                <a:cs typeface="楷体" panose="02010609060101010101" charset="-122"/>
              </a:rPr>
              <a:t>1.</a:t>
            </a:r>
            <a:r>
              <a:rPr lang="zh-CN" altLang="en-US" sz="2400" b="1">
                <a:solidFill>
                  <a:srgbClr val="FF0000"/>
                </a:solidFill>
                <a:latin typeface="楷体" panose="02010609060101010101" charset="-122"/>
                <a:ea typeface="楷体" panose="02010609060101010101" charset="-122"/>
                <a:cs typeface="楷体" panose="02010609060101010101" charset="-122"/>
              </a:rPr>
              <a:t>在曲折中发展</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r>
              <a:rPr lang="en-US" altLang="zh-CN" sz="2400" b="1">
                <a:solidFill>
                  <a:srgbClr val="FF0000"/>
                </a:solidFill>
                <a:latin typeface="楷体" panose="02010609060101010101" charset="-122"/>
                <a:ea typeface="楷体" panose="02010609060101010101" charset="-122"/>
                <a:cs typeface="楷体" panose="02010609060101010101" charset="-122"/>
              </a:rPr>
              <a:t>2.</a:t>
            </a:r>
            <a:r>
              <a:rPr lang="zh-CN" altLang="en-US" sz="2400" b="1">
                <a:solidFill>
                  <a:srgbClr val="FF0000"/>
                </a:solidFill>
                <a:latin typeface="楷体" panose="02010609060101010101" charset="-122"/>
                <a:ea typeface="楷体" panose="02010609060101010101" charset="-122"/>
                <a:cs typeface="楷体" panose="02010609060101010101" charset="-122"/>
              </a:rPr>
              <a:t>政府宏观调控与市场调节相结合，成为实现经济快速增长的主要手段之一。</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
        <p:nvSpPr>
          <p:cNvPr id="48" name="文本框 47"/>
          <p:cNvSpPr txBox="1"/>
          <p:nvPr/>
        </p:nvSpPr>
        <p:spPr>
          <a:xfrm>
            <a:off x="406400" y="6387465"/>
            <a:ext cx="4848860" cy="460375"/>
          </a:xfrm>
          <a:prstGeom prst="rect">
            <a:avLst/>
          </a:prstGeom>
          <a:noFill/>
        </p:spPr>
        <p:txBody>
          <a:bodyPr wrap="square" rtlCol="0">
            <a:spAutoFit/>
          </a:bodyPr>
          <a:p>
            <a:pPr algn="l">
              <a:buClrTx/>
              <a:buSzTx/>
              <a:buFontTx/>
            </a:pPr>
            <a:r>
              <a:rPr lang="zh-CN" altLang="en-US" sz="2400" b="1">
                <a:solidFill>
                  <a:srgbClr val="FF0000"/>
                </a:solidFill>
                <a:latin typeface="楷体" panose="02010609060101010101" charset="-122"/>
                <a:ea typeface="楷体" panose="02010609060101010101" charset="-122"/>
                <a:cs typeface="楷体" panose="02010609060101010101" charset="-122"/>
              </a:rPr>
              <a:t>3.重视科技手段推动经济发展</a:t>
            </a:r>
            <a:endParaRPr lang="zh-CN" altLang="en-US" sz="2400" b="1">
              <a:solidFill>
                <a:srgbClr val="FF0000"/>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200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ox(in)">
                                      <p:cBhvr>
                                        <p:cTn id="30" dur="500"/>
                                        <p:tgtEl>
                                          <p:spTgt spid="54"/>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animBg="1"/>
      <p:bldP spid="7" grpId="0"/>
      <p:bldP spid="9" grpId="0" bldLvl="0" animBg="1"/>
      <p:bldP spid="8" grpId="0" bldLvl="0" animBg="1"/>
      <p:bldP spid="10" grpId="0" bldLvl="0" animBg="1"/>
      <p:bldP spid="11" grpId="0" bldLvl="0" animBg="1"/>
      <p:bldP spid="47" grpId="1"/>
      <p:bldP spid="4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圆角矩形 3"/>
          <p:cNvSpPr/>
          <p:nvPr/>
        </p:nvSpPr>
        <p:spPr>
          <a:xfrm>
            <a:off x="3267393" y="1205230"/>
            <a:ext cx="5005387" cy="647700"/>
          </a:xfrm>
          <a:prstGeom prst="roundRect">
            <a:avLst>
              <a:gd name="adj" fmla="val 16667"/>
            </a:avLst>
          </a:prstGeom>
          <a:solidFill>
            <a:srgbClr val="FFC000"/>
          </a:solid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800">
                <a:latin typeface="Arial" panose="020B0604020202020204" pitchFamily="34" charset="0"/>
                <a:ea typeface="黑体" panose="02010609060101010101" pitchFamily="49" charset="-122"/>
              </a:rPr>
              <a:t>战后资本主义世界经济体系</a:t>
            </a:r>
            <a:endParaRPr lang="zh-CN" altLang="zh-CN" sz="2800">
              <a:latin typeface="Arial" panose="020B0604020202020204" pitchFamily="34" charset="0"/>
              <a:ea typeface="黑体" panose="02010609060101010101" pitchFamily="49" charset="-122"/>
            </a:endParaRPr>
          </a:p>
        </p:txBody>
      </p:sp>
      <p:sp>
        <p:nvSpPr>
          <p:cNvPr id="39938" name="圆角矩形 4"/>
          <p:cNvSpPr/>
          <p:nvPr/>
        </p:nvSpPr>
        <p:spPr>
          <a:xfrm>
            <a:off x="2742565" y="2248535"/>
            <a:ext cx="3101975" cy="1213485"/>
          </a:xfrm>
          <a:prstGeom prst="roundRect">
            <a:avLst>
              <a:gd name="adj" fmla="val 16667"/>
            </a:avLst>
          </a:prstGeom>
          <a:no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400" b="1">
                <a:latin typeface="Arial" panose="020B0604020202020204" pitchFamily="34" charset="0"/>
                <a:ea typeface="黑体" panose="02010609060101010101" pitchFamily="49" charset="-122"/>
              </a:rPr>
              <a:t>国际金融体系</a:t>
            </a:r>
            <a:endParaRPr lang="zh-CN" altLang="zh-CN" sz="2400" b="1">
              <a:latin typeface="Arial" panose="020B0604020202020204" pitchFamily="34" charset="0"/>
              <a:ea typeface="黑体" panose="02010609060101010101" pitchFamily="49" charset="-122"/>
            </a:endParaRPr>
          </a:p>
          <a:p>
            <a:pPr algn="ctr" eaLnBrk="0" hangingPunct="0"/>
            <a:r>
              <a:rPr lang="zh-CN" altLang="zh-CN" sz="2400" b="1">
                <a:latin typeface="Arial" panose="020B0604020202020204" pitchFamily="34" charset="0"/>
                <a:ea typeface="黑体" panose="02010609060101010101" pitchFamily="49" charset="-122"/>
              </a:rPr>
              <a:t>（布雷顿森林体系）</a:t>
            </a:r>
            <a:endParaRPr lang="zh-CN" altLang="zh-CN" sz="2400" b="1">
              <a:latin typeface="Arial" panose="020B0604020202020204" pitchFamily="34" charset="0"/>
              <a:ea typeface="黑体" panose="02010609060101010101" pitchFamily="49" charset="-122"/>
            </a:endParaRPr>
          </a:p>
          <a:p>
            <a:pPr algn="ctr" eaLnBrk="0" hangingPunct="0"/>
            <a:r>
              <a:rPr lang="zh-CN" altLang="en-US" sz="2400" b="1" dirty="0">
                <a:solidFill>
                  <a:srgbClr val="1D41D5"/>
                </a:solidFill>
                <a:latin typeface="Times New Roman" panose="02020603050405020304" charset="0"/>
                <a:ea typeface="黑体" panose="02010609060101010101" pitchFamily="49" charset="-122"/>
                <a:sym typeface="+mn-ea"/>
              </a:rPr>
              <a:t>以美元为中心</a:t>
            </a:r>
            <a:endParaRPr lang="zh-CN" altLang="en-US" sz="2400" b="1">
              <a:solidFill>
                <a:srgbClr val="1D41D5"/>
              </a:solidFill>
            </a:endParaRPr>
          </a:p>
          <a:p>
            <a:pPr algn="ctr" eaLnBrk="0" hangingPunct="0"/>
            <a:endParaRPr lang="zh-CN" altLang="en-US" sz="2400" b="1">
              <a:solidFill>
                <a:srgbClr val="1D41D5"/>
              </a:solidFill>
              <a:latin typeface="Arial" panose="020B0604020202020204" pitchFamily="34" charset="0"/>
              <a:ea typeface="黑体" panose="02010609060101010101" pitchFamily="49" charset="-122"/>
            </a:endParaRPr>
          </a:p>
        </p:txBody>
      </p:sp>
      <p:sp>
        <p:nvSpPr>
          <p:cNvPr id="39939" name="圆角矩形 5"/>
          <p:cNvSpPr/>
          <p:nvPr/>
        </p:nvSpPr>
        <p:spPr>
          <a:xfrm>
            <a:off x="6795770" y="2491105"/>
            <a:ext cx="2534920" cy="842010"/>
          </a:xfrm>
          <a:prstGeom prst="roundRect">
            <a:avLst>
              <a:gd name="adj" fmla="val 16667"/>
            </a:avLst>
          </a:prstGeom>
          <a:no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400" b="1">
                <a:latin typeface="Arial" panose="020B0604020202020204" pitchFamily="34" charset="0"/>
                <a:ea typeface="黑体" panose="02010609060101010101" pitchFamily="49" charset="-122"/>
              </a:rPr>
              <a:t>国际贸易体系</a:t>
            </a:r>
            <a:endParaRPr lang="zh-CN" altLang="zh-CN" sz="2400" b="1">
              <a:latin typeface="Arial" panose="020B0604020202020204" pitchFamily="34" charset="0"/>
              <a:ea typeface="黑体" panose="02010609060101010101" pitchFamily="49" charset="-122"/>
            </a:endParaRPr>
          </a:p>
          <a:p>
            <a:pPr algn="ctr" eaLnBrk="0" hangingPunct="0"/>
            <a:r>
              <a:rPr lang="zh-CN" altLang="en-US" sz="2400" b="1" dirty="0" smtClean="0">
                <a:solidFill>
                  <a:srgbClr val="1D41D5"/>
                </a:solidFill>
                <a:latin typeface="Times New Roman" panose="02020603050405020304" charset="0"/>
                <a:ea typeface="黑体" panose="02010609060101010101" pitchFamily="49" charset="-122"/>
                <a:sym typeface="+mn-ea"/>
              </a:rPr>
              <a:t>以</a:t>
            </a:r>
            <a:r>
              <a:rPr lang="zh-CN" altLang="en-US" sz="2400" b="1" dirty="0">
                <a:solidFill>
                  <a:srgbClr val="1D41D5"/>
                </a:solidFill>
                <a:latin typeface="Times New Roman" panose="02020603050405020304" charset="0"/>
                <a:ea typeface="黑体" panose="02010609060101010101" pitchFamily="49" charset="-122"/>
                <a:sym typeface="+mn-ea"/>
              </a:rPr>
              <a:t>美国为主</a:t>
            </a:r>
            <a:r>
              <a:rPr lang="zh-CN" altLang="en-US" sz="2400" b="1" dirty="0" smtClean="0">
                <a:solidFill>
                  <a:srgbClr val="1D41D5"/>
                </a:solidFill>
                <a:latin typeface="Times New Roman" panose="02020603050405020304" charset="0"/>
                <a:ea typeface="黑体" panose="02010609060101010101" pitchFamily="49" charset="-122"/>
                <a:sym typeface="+mn-ea"/>
              </a:rPr>
              <a:t>导</a:t>
            </a:r>
            <a:endParaRPr lang="zh-CN" altLang="en-US" sz="2400" b="1" dirty="0" smtClean="0">
              <a:solidFill>
                <a:srgbClr val="1D41D5"/>
              </a:solidFill>
              <a:latin typeface="Times New Roman" panose="02020603050405020304" charset="0"/>
              <a:ea typeface="黑体" panose="02010609060101010101" pitchFamily="49" charset="-122"/>
              <a:sym typeface="+mn-ea"/>
            </a:endParaRPr>
          </a:p>
        </p:txBody>
      </p:sp>
      <p:sp>
        <p:nvSpPr>
          <p:cNvPr id="39940" name="圆角矩形 6"/>
          <p:cNvSpPr/>
          <p:nvPr/>
        </p:nvSpPr>
        <p:spPr>
          <a:xfrm>
            <a:off x="1903730" y="4004945"/>
            <a:ext cx="2955290" cy="824865"/>
          </a:xfrm>
          <a:prstGeom prst="roundRect">
            <a:avLst>
              <a:gd name="adj" fmla="val 16667"/>
            </a:avLst>
          </a:prstGeom>
          <a:solidFill>
            <a:schemeClr val="accent2">
              <a:lumMod val="20000"/>
              <a:lumOff val="80000"/>
            </a:schemeClr>
          </a:solid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400" b="1">
                <a:latin typeface="Arial" panose="020B0604020202020204" pitchFamily="34" charset="0"/>
                <a:ea typeface="黑体" panose="02010609060101010101" pitchFamily="49" charset="-122"/>
              </a:rPr>
              <a:t>国际货币基金组织</a:t>
            </a:r>
            <a:endParaRPr lang="zh-CN" altLang="zh-CN" sz="2400" b="1">
              <a:latin typeface="Arial" panose="020B0604020202020204" pitchFamily="34" charset="0"/>
              <a:ea typeface="黑体" panose="02010609060101010101" pitchFamily="49" charset="-122"/>
            </a:endParaRPr>
          </a:p>
          <a:p>
            <a:pPr algn="ctr" eaLnBrk="0" hangingPunct="0"/>
            <a:r>
              <a:rPr lang="en-US" altLang="zh-CN" sz="2400" b="1">
                <a:latin typeface="黑体" panose="02010609060101010101" pitchFamily="49" charset="-122"/>
                <a:ea typeface="黑体" panose="02010609060101010101" pitchFamily="49" charset="-122"/>
              </a:rPr>
              <a:t>IMF</a:t>
            </a:r>
            <a:endParaRPr lang="en-US" altLang="zh-CN" sz="2400" b="1">
              <a:latin typeface="黑体" panose="02010609060101010101" pitchFamily="49" charset="-122"/>
              <a:ea typeface="黑体" panose="02010609060101010101" pitchFamily="49" charset="-122"/>
            </a:endParaRPr>
          </a:p>
        </p:txBody>
      </p:sp>
      <p:sp>
        <p:nvSpPr>
          <p:cNvPr id="39941" name="圆角矩形 7"/>
          <p:cNvSpPr/>
          <p:nvPr/>
        </p:nvSpPr>
        <p:spPr>
          <a:xfrm>
            <a:off x="5036820" y="3997325"/>
            <a:ext cx="1758950" cy="815975"/>
          </a:xfrm>
          <a:prstGeom prst="roundRect">
            <a:avLst>
              <a:gd name="adj" fmla="val 16667"/>
            </a:avLst>
          </a:prstGeom>
          <a:solidFill>
            <a:schemeClr val="accent2">
              <a:lumMod val="20000"/>
              <a:lumOff val="80000"/>
            </a:schemeClr>
          </a:solid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400" b="1">
                <a:latin typeface="黑体" panose="02010609060101010101" pitchFamily="49" charset="-122"/>
                <a:ea typeface="黑体" panose="02010609060101010101" pitchFamily="49" charset="-122"/>
                <a:cs typeface="黑体" panose="02010609060101010101" pitchFamily="49" charset="-122"/>
              </a:rPr>
              <a:t>世界银行</a:t>
            </a:r>
            <a:endParaRPr lang="zh-CN" altLang="zh-CN" sz="2400" b="1">
              <a:latin typeface="黑体" panose="02010609060101010101" pitchFamily="49" charset="-122"/>
              <a:ea typeface="黑体" panose="02010609060101010101" pitchFamily="49" charset="-122"/>
              <a:cs typeface="黑体" panose="02010609060101010101" pitchFamily="49" charset="-122"/>
            </a:endParaRPr>
          </a:p>
          <a:p>
            <a:pPr algn="ctr" eaLnBrk="0" hangingPunct="0"/>
            <a:r>
              <a:rPr lang="en-US" altLang="zh-CN" sz="2400" b="1">
                <a:latin typeface="黑体" panose="02010609060101010101" pitchFamily="49" charset="-122"/>
                <a:ea typeface="黑体" panose="02010609060101010101" pitchFamily="49" charset="-122"/>
                <a:cs typeface="黑体" panose="02010609060101010101" pitchFamily="49" charset="-122"/>
              </a:rPr>
              <a:t>WB</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p:txBody>
      </p:sp>
      <p:sp>
        <p:nvSpPr>
          <p:cNvPr id="39942" name="圆角矩形 8"/>
          <p:cNvSpPr/>
          <p:nvPr/>
        </p:nvSpPr>
        <p:spPr>
          <a:xfrm>
            <a:off x="7190105" y="3909695"/>
            <a:ext cx="1885950" cy="804545"/>
          </a:xfrm>
          <a:prstGeom prst="roundRect">
            <a:avLst>
              <a:gd name="adj" fmla="val 16667"/>
            </a:avLst>
          </a:prstGeom>
          <a:solidFill>
            <a:schemeClr val="accent2">
              <a:lumMod val="20000"/>
              <a:lumOff val="80000"/>
            </a:schemeClr>
          </a:solidFill>
          <a:ln w="9525" cap="flat" cmpd="sng">
            <a:solidFill>
              <a:schemeClr val="tx1"/>
            </a:solidFill>
            <a:prstDash val="solid"/>
            <a:round/>
            <a:headEnd type="none" w="med" len="med"/>
            <a:tailEnd type="none" w="med" len="med"/>
          </a:ln>
        </p:spPr>
        <p:txBody>
          <a:bodyPr wrap="square" lIns="91440" tIns="45720" rIns="91440" bIns="45720" anchor="t"/>
          <a:lstStyle/>
          <a:p>
            <a:pPr algn="ctr" eaLnBrk="0" hangingPunct="0"/>
            <a:r>
              <a:rPr lang="zh-CN" altLang="zh-CN" sz="2400" b="1">
                <a:latin typeface="Arial" panose="020B0604020202020204" pitchFamily="34" charset="0"/>
                <a:ea typeface="黑体" panose="02010609060101010101" pitchFamily="49" charset="-122"/>
              </a:rPr>
              <a:t>关</a:t>
            </a:r>
            <a:r>
              <a:rPr lang="zh-CN" altLang="zh-CN" sz="2400" b="1">
                <a:latin typeface="黑体" panose="02010609060101010101" pitchFamily="49" charset="-122"/>
                <a:ea typeface="黑体" panose="02010609060101010101" pitchFamily="49" charset="-122"/>
                <a:cs typeface="黑体" panose="02010609060101010101" pitchFamily="49" charset="-122"/>
              </a:rPr>
              <a:t>贸总协定</a:t>
            </a:r>
            <a:endParaRPr lang="zh-CN" altLang="zh-CN" sz="2400" b="1">
              <a:latin typeface="黑体" panose="02010609060101010101" pitchFamily="49" charset="-122"/>
              <a:ea typeface="黑体" panose="02010609060101010101" pitchFamily="49" charset="-122"/>
              <a:cs typeface="黑体" panose="02010609060101010101" pitchFamily="49" charset="-122"/>
            </a:endParaRPr>
          </a:p>
          <a:p>
            <a:pPr algn="ctr" eaLnBrk="0" hangingPunct="0"/>
            <a:r>
              <a:rPr lang="en-US" altLang="zh-CN" sz="2400" b="1">
                <a:latin typeface="黑体" panose="02010609060101010101" pitchFamily="49" charset="-122"/>
                <a:ea typeface="黑体" panose="02010609060101010101" pitchFamily="49" charset="-122"/>
                <a:cs typeface="黑体" panose="02010609060101010101" pitchFamily="49" charset="-122"/>
              </a:rPr>
              <a:t>GATT</a:t>
            </a:r>
            <a:endParaRPr lang="en-US" altLang="zh-CN" sz="2400" b="1">
              <a:latin typeface="黑体" panose="02010609060101010101" pitchFamily="49" charset="-122"/>
              <a:ea typeface="黑体" panose="02010609060101010101" pitchFamily="49" charset="-122"/>
              <a:cs typeface="黑体" panose="02010609060101010101" pitchFamily="49" charset="-122"/>
            </a:endParaRPr>
          </a:p>
        </p:txBody>
      </p:sp>
      <p:sp>
        <p:nvSpPr>
          <p:cNvPr id="39945" name="下箭头 12"/>
          <p:cNvSpPr/>
          <p:nvPr/>
        </p:nvSpPr>
        <p:spPr>
          <a:xfrm>
            <a:off x="7763510" y="3477260"/>
            <a:ext cx="227965" cy="361950"/>
          </a:xfrm>
          <a:prstGeom prst="downArrow">
            <a:avLst>
              <a:gd name="adj1" fmla="val 50000"/>
              <a:gd name="adj2" fmla="val 50000"/>
            </a:avLst>
          </a:prstGeom>
          <a:noFill/>
          <a:ln w="9525" cap="flat" cmpd="sng">
            <a:solidFill>
              <a:schemeClr val="tx1"/>
            </a:solidFill>
            <a:prstDash val="solid"/>
            <a:round/>
            <a:headEnd type="none" w="med" len="med"/>
            <a:tailEnd type="none" w="med" len="med"/>
          </a:ln>
        </p:spPr>
        <p:txBody>
          <a:bodyPr wrap="square" lIns="91440" tIns="45720" rIns="91440" bIns="45720" anchor="t"/>
          <a:lstStyle/>
          <a:p>
            <a:pPr eaLnBrk="0" hangingPunct="0"/>
            <a:endParaRPr lang="zh-CN" altLang="zh-CN">
              <a:latin typeface="Arial" panose="020B0604020202020204" pitchFamily="34" charset="0"/>
              <a:ea typeface="黑体" panose="02010609060101010101" pitchFamily="49" charset="-122"/>
            </a:endParaRPr>
          </a:p>
        </p:txBody>
      </p:sp>
      <p:pic>
        <p:nvPicPr>
          <p:cNvPr id="39946" name="Picture 4" descr="IMG_256"/>
          <p:cNvPicPr>
            <a:picLocks noChangeAspect="1"/>
          </p:cNvPicPr>
          <p:nvPr/>
        </p:nvPicPr>
        <p:blipFill>
          <a:blip r:embed="rId1"/>
          <a:stretch>
            <a:fillRect/>
          </a:stretch>
        </p:blipFill>
        <p:spPr>
          <a:xfrm>
            <a:off x="2332990" y="4886960"/>
            <a:ext cx="2127885" cy="1807210"/>
          </a:xfrm>
          <a:prstGeom prst="rect">
            <a:avLst/>
          </a:prstGeom>
          <a:noFill/>
          <a:ln w="9525">
            <a:noFill/>
          </a:ln>
        </p:spPr>
      </p:pic>
      <p:pic>
        <p:nvPicPr>
          <p:cNvPr id="39947" name="Picture 5" descr="IMG_256"/>
          <p:cNvPicPr>
            <a:picLocks noChangeAspect="1"/>
          </p:cNvPicPr>
          <p:nvPr/>
        </p:nvPicPr>
        <p:blipFill>
          <a:blip r:embed="rId2"/>
          <a:stretch>
            <a:fillRect/>
          </a:stretch>
        </p:blipFill>
        <p:spPr>
          <a:xfrm>
            <a:off x="5028565" y="4899025"/>
            <a:ext cx="1725930" cy="1784350"/>
          </a:xfrm>
          <a:prstGeom prst="rect">
            <a:avLst/>
          </a:prstGeom>
          <a:noFill/>
          <a:ln w="9525">
            <a:noFill/>
          </a:ln>
        </p:spPr>
      </p:pic>
      <p:pic>
        <p:nvPicPr>
          <p:cNvPr id="39948" name="Picture 6" descr="IMG_256"/>
          <p:cNvPicPr>
            <a:picLocks noChangeAspect="1"/>
          </p:cNvPicPr>
          <p:nvPr/>
        </p:nvPicPr>
        <p:blipFill>
          <a:blip r:embed="rId3"/>
          <a:stretch>
            <a:fillRect/>
          </a:stretch>
        </p:blipFill>
        <p:spPr>
          <a:xfrm>
            <a:off x="7365365" y="4793615"/>
            <a:ext cx="1732280" cy="1838325"/>
          </a:xfrm>
          <a:prstGeom prst="rect">
            <a:avLst/>
          </a:prstGeom>
          <a:noFill/>
          <a:ln w="9525">
            <a:noFill/>
          </a:ln>
        </p:spPr>
      </p:pic>
      <p:sp>
        <p:nvSpPr>
          <p:cNvPr id="2" name="TextBox 13"/>
          <p:cNvSpPr txBox="1"/>
          <p:nvPr/>
        </p:nvSpPr>
        <p:spPr>
          <a:xfrm>
            <a:off x="408305" y="254635"/>
            <a:ext cx="2112010" cy="460375"/>
          </a:xfrm>
          <a:prstGeom prst="rect">
            <a:avLst/>
          </a:prstGeom>
          <a:noFill/>
        </p:spPr>
        <p:txBody>
          <a:bodyPr wrap="square" lIns="91452" tIns="45725" rIns="91452" bIns="45725" rtlCol="0">
            <a:spAutoFit/>
          </a:bodyPr>
          <a:p>
            <a:pPr algn="l"/>
            <a:r>
              <a:rPr lang="zh-CN" sz="2400" b="1">
                <a:solidFill>
                  <a:schemeClr val="tx1"/>
                </a:solidFill>
                <a:latin typeface="黑体" panose="02010609060101010101" pitchFamily="49" charset="-122"/>
                <a:ea typeface="黑体" panose="02010609060101010101" pitchFamily="49" charset="-122"/>
                <a:sym typeface="+mn-ea"/>
              </a:rPr>
              <a:t>《纲要》回顾</a:t>
            </a:r>
            <a:endParaRPr lang="zh-CN" altLang="en-US" sz="2400" b="1">
              <a:solidFill>
                <a:schemeClr val="tx1"/>
              </a:solidFill>
              <a:latin typeface="黑体" panose="02010609060101010101" pitchFamily="49" charset="-122"/>
              <a:ea typeface="黑体" panose="02010609060101010101" pitchFamily="49" charset="-122"/>
              <a:sym typeface="+mn-ea"/>
            </a:endParaRPr>
          </a:p>
        </p:txBody>
      </p:sp>
      <p:sp>
        <p:nvSpPr>
          <p:cNvPr id="8" name="矩形 148484"/>
          <p:cNvSpPr>
            <a:spLocks noChangeArrowheads="1"/>
          </p:cNvSpPr>
          <p:nvPr/>
        </p:nvSpPr>
        <p:spPr bwMode="auto">
          <a:xfrm>
            <a:off x="9856470" y="1146175"/>
            <a:ext cx="1576705" cy="1198880"/>
          </a:xfrm>
          <a:prstGeom prst="rect">
            <a:avLst/>
          </a:prstGeom>
          <a:solidFill>
            <a:srgbClr val="FFFF00"/>
          </a:solidFill>
          <a:ln w="12700">
            <a:solidFill>
              <a:schemeClr val="tx1"/>
            </a:solidFill>
            <a:miter lim="800000"/>
          </a:ln>
          <a:effectLst>
            <a:prstShdw prst="shdw17" dist="17961" dir="2700000">
              <a:srgbClr val="999999"/>
            </a:prstShdw>
          </a:effectLst>
        </p:spPr>
        <p:txBody>
          <a:bodyPr wrap="square">
            <a:spAutoFit/>
          </a:bodyPr>
          <a:p>
            <a:pPr algn="ctr"/>
            <a:r>
              <a:rPr lang="zh-CN" altLang="en-US" sz="2400" b="1" dirty="0" smtClean="0">
                <a:solidFill>
                  <a:srgbClr val="FF0000"/>
                </a:solidFill>
                <a:latin typeface="黑体" panose="02010609060101010101" pitchFamily="49" charset="-122"/>
                <a:ea typeface="黑体" panose="02010609060101010101" pitchFamily="49" charset="-122"/>
              </a:rPr>
              <a:t>一</a:t>
            </a:r>
            <a:r>
              <a:rPr lang="zh-CN" altLang="en-US" sz="2400" b="1" dirty="0">
                <a:solidFill>
                  <a:srgbClr val="FF0000"/>
                </a:solidFill>
                <a:latin typeface="黑体" panose="02010609060101010101" pitchFamily="49" charset="-122"/>
                <a:ea typeface="黑体" panose="02010609060101010101" pitchFamily="49" charset="-122"/>
              </a:rPr>
              <a:t>个中心两个体系三大支柱</a:t>
            </a:r>
            <a:endParaRPr lang="zh-CN" altLang="en-US" sz="2400" b="1" dirty="0">
              <a:solidFill>
                <a:srgbClr val="FF0000"/>
              </a:solidFill>
              <a:latin typeface="黑体" panose="02010609060101010101" pitchFamily="49" charset="-122"/>
              <a:ea typeface="黑体" panose="02010609060101010101" pitchFamily="49" charset="-122"/>
            </a:endParaRPr>
          </a:p>
        </p:txBody>
      </p:sp>
      <p:cxnSp>
        <p:nvCxnSpPr>
          <p:cNvPr id="3" name="直接箭头连接符 2"/>
          <p:cNvCxnSpPr/>
          <p:nvPr/>
        </p:nvCxnSpPr>
        <p:spPr>
          <a:xfrm>
            <a:off x="5184140" y="3481070"/>
            <a:ext cx="367030" cy="463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 name="直接箭头连接符 3"/>
          <p:cNvCxnSpPr/>
          <p:nvPr/>
        </p:nvCxnSpPr>
        <p:spPr>
          <a:xfrm flipH="1">
            <a:off x="3642995" y="3502660"/>
            <a:ext cx="323215" cy="4527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4728210" y="1886585"/>
            <a:ext cx="323215" cy="377825"/>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7265035" y="1940560"/>
            <a:ext cx="377190" cy="420370"/>
          </a:xfrm>
          <a:prstGeom prst="straightConnector1">
            <a:avLst/>
          </a:prstGeom>
          <a:ln w="28575" cmpd="sng">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Tree>
    <p:custDataLst>
      <p:tags r:id="rId4"/>
    </p:custDataLst>
  </p:cSld>
  <p:clrMapOvr>
    <a:masterClrMapping/>
  </p:clrMapOvr>
  <mc:AlternateContent xmlns:mc="http://schemas.openxmlformats.org/markup-compatibility/2006">
    <mc:Choice xmlns:p14="http://schemas.microsoft.com/office/powerpoint/2010/main" Requires="p14">
      <p:transition spd="med" p14:dur="699"/>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4"/>
          <p:cNvSpPr txBox="1"/>
          <p:nvPr>
            <p:custDataLst>
              <p:tags r:id="rId1"/>
            </p:custDataLst>
          </p:nvPr>
        </p:nvSpPr>
        <p:spPr>
          <a:xfrm>
            <a:off x="1096010" y="873443"/>
            <a:ext cx="1923415" cy="553720"/>
          </a:xfrm>
          <a:prstGeom prst="rect">
            <a:avLst/>
          </a:prstGeom>
          <a:solidFill>
            <a:schemeClr val="bg1"/>
          </a:solidFill>
          <a:ln w="12700" cmpd="sng">
            <a:noFill/>
            <a:prstDash val="sysDot"/>
          </a:ln>
        </p:spPr>
        <p:style>
          <a:lnRef idx="2">
            <a:schemeClr val="accent3"/>
          </a:lnRef>
          <a:fillRef idx="1">
            <a:schemeClr val="lt1"/>
          </a:fillRef>
          <a:effectRef idx="0">
            <a:schemeClr val="accent3"/>
          </a:effectRef>
          <a:fontRef idx="minor">
            <a:schemeClr val="dk1"/>
          </a:fontRef>
        </p:style>
        <p:txBody>
          <a:bodyPr wrap="square" lIns="0" tIns="0" rIns="0" bIns="0" rtlCol="0" anchor="ctr" anchorCtr="0">
            <a:spAutoFit/>
          </a:bodyPr>
          <a:lstStyle/>
          <a:p>
            <a:pPr marL="0" marR="0" lvl="0" indent="0" algn="ctr" defTabSz="914400" eaLnBrk="1" fontAlgn="auto" latinLnBrk="0" hangingPunct="1">
              <a:lnSpc>
                <a:spcPct val="150000"/>
              </a:lnSpc>
              <a:spcBef>
                <a:spcPct val="0"/>
              </a:spcBef>
              <a:spcAft>
                <a:spcPct val="0"/>
              </a:spcAft>
              <a:buClrTx/>
              <a:buSzTx/>
              <a:buFontTx/>
              <a:buNone/>
              <a:defRPr/>
            </a:pPr>
            <a:r>
              <a:rPr kumimoji="0" lang="zh-CN" altLang="en-US" sz="2400" b="1" i="0" u="none" strike="noStrike" cap="none" spc="0" normalizeH="0" baseline="0">
                <a:solidFill>
                  <a:srgbClr val="1D41D5"/>
                </a:solidFill>
                <a:latin typeface="黑体" panose="02010609060101010101" pitchFamily="49" charset="-122"/>
                <a:ea typeface="黑体" panose="02010609060101010101" pitchFamily="49" charset="-122"/>
                <a:sym typeface="+mn-lt"/>
              </a:rPr>
              <a:t>贸易保护主义</a:t>
            </a:r>
            <a:endParaRPr kumimoji="0" lang="zh-CN" altLang="en-US" sz="2400" b="1" i="0" u="none" strike="noStrike" kern="0" cap="none" spc="0" normalizeH="0" baseline="0" noProof="0">
              <a:ln>
                <a:noFill/>
              </a:ln>
              <a:solidFill>
                <a:srgbClr val="1D41D5"/>
              </a:solidFill>
              <a:effectLst/>
              <a:uLnTx/>
              <a:uFillTx/>
              <a:latin typeface="黑体" panose="02010609060101010101" pitchFamily="49" charset="-122"/>
              <a:ea typeface="黑体" panose="02010609060101010101" pitchFamily="49" charset="-122"/>
              <a:cs typeface="+mn-ea"/>
              <a:sym typeface="+mn-lt"/>
            </a:endParaRPr>
          </a:p>
        </p:txBody>
      </p:sp>
      <p:sp>
        <p:nvSpPr>
          <p:cNvPr id="4" name="TextBox 105"/>
          <p:cNvSpPr txBox="1"/>
          <p:nvPr>
            <p:custDataLst>
              <p:tags r:id="rId2"/>
            </p:custDataLst>
          </p:nvPr>
        </p:nvSpPr>
        <p:spPr>
          <a:xfrm>
            <a:off x="3707765" y="2146935"/>
            <a:ext cx="5319395" cy="738505"/>
          </a:xfrm>
          <a:prstGeom prst="rect">
            <a:avLst/>
          </a:prstGeom>
          <a:solidFill>
            <a:schemeClr val="bg1"/>
          </a:solidFill>
          <a:ln w="12700" cmpd="sng">
            <a:solidFill>
              <a:schemeClr val="tx1"/>
            </a:solidFill>
            <a:prstDash val="sysDot"/>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marL="0" marR="0" lvl="0" algn="ctr" defTabSz="914400" eaLnBrk="1" fontAlgn="auto" latinLnBrk="0" hangingPunct="1">
              <a:lnSpc>
                <a:spcPct val="100000"/>
              </a:lnSpc>
              <a:buClrTx/>
              <a:buSzTx/>
              <a:buFontTx/>
              <a:buNone/>
            </a:pPr>
            <a:r>
              <a:rPr lang="zh-CN" altLang="en-US" sz="2400" b="1">
                <a:solidFill>
                  <a:srgbClr val="FF0000"/>
                </a:solidFill>
                <a:latin typeface="黑体" panose="02010609060101010101" pitchFamily="49" charset="-122"/>
                <a:ea typeface="黑体" panose="02010609060101010101" pitchFamily="49" charset="-122"/>
                <a:sym typeface="+mn-lt"/>
              </a:rPr>
              <a:t>宗旨：</a:t>
            </a:r>
            <a:r>
              <a:rPr lang="zh-CN" altLang="en-US" sz="2400" b="1">
                <a:solidFill>
                  <a:schemeClr val="tx1"/>
                </a:solidFill>
                <a:latin typeface="黑体" panose="02010609060101010101" pitchFamily="49" charset="-122"/>
                <a:ea typeface="黑体" panose="02010609060101010101" pitchFamily="49" charset="-122"/>
                <a:sym typeface="+mn-lt"/>
              </a:rPr>
              <a:t>提高生活水平、保证充分就业、保证实际收入和有效需求的持续增长。</a:t>
            </a:r>
            <a:endParaRPr kumimoji="0" lang="zh-CN" altLang="en-US" sz="2400" b="1" i="0" u="none" strike="noStrike" cap="none" spc="0" normalizeH="0" baseline="0">
              <a:solidFill>
                <a:schemeClr val="tx1"/>
              </a:solidFill>
              <a:latin typeface="黑体" panose="02010609060101010101" pitchFamily="49" charset="-122"/>
              <a:ea typeface="黑体" panose="02010609060101010101" pitchFamily="49" charset="-122"/>
              <a:sym typeface="+mn-lt"/>
            </a:endParaRPr>
          </a:p>
        </p:txBody>
      </p:sp>
      <p:sp>
        <p:nvSpPr>
          <p:cNvPr id="18" name="文本框 17"/>
          <p:cNvSpPr txBox="1"/>
          <p:nvPr>
            <p:custDataLst>
              <p:tags r:id="rId3"/>
            </p:custDataLst>
          </p:nvPr>
        </p:nvSpPr>
        <p:spPr>
          <a:xfrm>
            <a:off x="866775" y="2111375"/>
            <a:ext cx="2152650" cy="829945"/>
          </a:xfrm>
          <a:prstGeom prst="rect">
            <a:avLst/>
          </a:prstGeom>
          <a:noFill/>
          <a:ln w="12700" cmpd="sng">
            <a:solidFill>
              <a:schemeClr val="tx1"/>
            </a:solidFill>
            <a:prstDash val="sysDot"/>
          </a:ln>
        </p:spPr>
        <p:txBody>
          <a:bodyPr wrap="square" rtlCol="0">
            <a:spAutoFit/>
          </a:bodyPr>
          <a:lstStyle/>
          <a:p>
            <a:pPr algn="ctr" fontAlgn="auto">
              <a:lnSpc>
                <a:spcPct val="100000"/>
              </a:lnSpc>
            </a:pPr>
            <a:r>
              <a:rPr lang="zh-CN" altLang="en-US" sz="2400" b="1">
                <a:latin typeface="黑体" panose="02010609060101010101" pitchFamily="49" charset="-122"/>
                <a:ea typeface="黑体" panose="02010609060101010101" pitchFamily="49" charset="-122"/>
              </a:rPr>
              <a:t>世界经济萧条</a:t>
            </a:r>
            <a:endParaRPr lang="en-US" altLang="zh-CN" sz="2400" b="1">
              <a:latin typeface="黑体" panose="02010609060101010101" pitchFamily="49" charset="-122"/>
              <a:ea typeface="黑体" panose="02010609060101010101" pitchFamily="49" charset="-122"/>
            </a:endParaRPr>
          </a:p>
          <a:p>
            <a:pPr algn="ctr" fontAlgn="auto">
              <a:lnSpc>
                <a:spcPct val="100000"/>
              </a:lnSpc>
            </a:pPr>
            <a:r>
              <a:rPr lang="zh-CN" altLang="en-US" sz="2400" b="1">
                <a:latin typeface="黑体" panose="02010609060101010101" pitchFamily="49" charset="-122"/>
                <a:ea typeface="黑体" panose="02010609060101010101" pitchFamily="49" charset="-122"/>
              </a:rPr>
              <a:t>人民生活困难</a:t>
            </a:r>
            <a:endParaRPr lang="zh-CN" altLang="en-US" sz="2400" b="1">
              <a:latin typeface="黑体" panose="02010609060101010101" pitchFamily="49" charset="-122"/>
              <a:ea typeface="黑体" panose="02010609060101010101" pitchFamily="49" charset="-122"/>
            </a:endParaRPr>
          </a:p>
        </p:txBody>
      </p:sp>
      <p:sp>
        <p:nvSpPr>
          <p:cNvPr id="19" name="TextBox 105"/>
          <p:cNvSpPr txBox="1"/>
          <p:nvPr>
            <p:custDataLst>
              <p:tags r:id="rId4"/>
            </p:custDataLst>
          </p:nvPr>
        </p:nvSpPr>
        <p:spPr>
          <a:xfrm>
            <a:off x="1174750" y="6049645"/>
            <a:ext cx="7747000" cy="738505"/>
          </a:xfrm>
          <a:prstGeom prst="rect">
            <a:avLst/>
          </a:prstGeom>
          <a:solidFill>
            <a:schemeClr val="bg1"/>
          </a:solidFill>
          <a:ln w="12700" cmpd="sng">
            <a:noFill/>
            <a:prstDash val="sysDot"/>
          </a:ln>
        </p:spPr>
        <p:style>
          <a:lnRef idx="2">
            <a:schemeClr val="accent4"/>
          </a:lnRef>
          <a:fillRef idx="1">
            <a:schemeClr val="lt1"/>
          </a:fillRef>
          <a:effectRef idx="0">
            <a:schemeClr val="accent4"/>
          </a:effectRef>
          <a:fontRef idx="minor">
            <a:schemeClr val="dk1"/>
          </a:fontRef>
        </p:style>
        <p:txBody>
          <a:bodyPr wrap="square" lIns="0" tIns="0" rIns="0" bIns="0" rtlCol="0">
            <a:spAutoFit/>
          </a:bodyPr>
          <a:lstStyle/>
          <a:p>
            <a:pPr lvl="0" algn="l">
              <a:lnSpc>
                <a:spcPct val="100000"/>
              </a:lnSpc>
              <a:buClrTx/>
              <a:buSzTx/>
              <a:buFontTx/>
            </a:pPr>
            <a:r>
              <a:rPr lang="zh-CN" altLang="en-US" sz="2400" b="1">
                <a:solidFill>
                  <a:srgbClr val="1D41D5"/>
                </a:solidFill>
                <a:latin typeface="黑体" panose="02010609060101010101" pitchFamily="49" charset="-122"/>
                <a:ea typeface="黑体" panose="02010609060101010101" pitchFamily="49" charset="-122"/>
                <a:sym typeface="+mn-ea"/>
              </a:rPr>
              <a:t>削减关税和其他贸易壁垒，取消国际贸易中的歧视待遇，促进了国际贸易的发展。</a:t>
            </a:r>
            <a:endParaRPr kumimoji="0" lang="zh-CN" altLang="en-US" sz="2400" b="1" i="0" u="none" strike="noStrike" cap="none" spc="0" normalizeH="0" baseline="0">
              <a:solidFill>
                <a:srgbClr val="1D41D5"/>
              </a:solidFill>
              <a:latin typeface="黑体" panose="02010609060101010101" pitchFamily="49" charset="-122"/>
              <a:ea typeface="黑体" panose="02010609060101010101" pitchFamily="49" charset="-122"/>
              <a:sym typeface="+mn-ea"/>
            </a:endParaRPr>
          </a:p>
        </p:txBody>
      </p:sp>
      <p:cxnSp>
        <p:nvCxnSpPr>
          <p:cNvPr id="17" name="直接箭头连接符 16"/>
          <p:cNvCxnSpPr/>
          <p:nvPr/>
        </p:nvCxnSpPr>
        <p:spPr>
          <a:xfrm flipV="1">
            <a:off x="690245" y="1503680"/>
            <a:ext cx="11354435" cy="26035"/>
          </a:xfrm>
          <a:prstGeom prst="straightConnector1">
            <a:avLst/>
          </a:prstGeom>
          <a:solidFill>
            <a:schemeClr val="accent1"/>
          </a:solidFill>
          <a:ln w="9525" cap="flat" cmpd="sng" algn="ctr">
            <a:solidFill>
              <a:schemeClr val="tx1"/>
            </a:solidFill>
            <a:prstDash val="solid"/>
            <a:round/>
            <a:headEnd type="none" w="med" len="med"/>
            <a:tailEnd type="arrow" w="med" len="med"/>
          </a:ln>
        </p:spPr>
      </p:cxnSp>
      <p:sp>
        <p:nvSpPr>
          <p:cNvPr id="22" name="标题 3"/>
          <p:cNvSpPr/>
          <p:nvPr>
            <p:custDataLst>
              <p:tags r:id="rId5"/>
            </p:custDataLst>
          </p:nvPr>
        </p:nvSpPr>
        <p:spPr>
          <a:xfrm>
            <a:off x="448310" y="306705"/>
            <a:ext cx="4123055" cy="5638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二</a:t>
            </a:r>
            <a:r>
              <a:rPr lang="en-US" altLang="zh-CN" sz="2800" b="1">
                <a:solidFill>
                  <a:schemeClr val="tx1"/>
                </a:solidFill>
                <a:latin typeface="黑体" panose="02010609060101010101" pitchFamily="49" charset="-122"/>
                <a:ea typeface="黑体" panose="02010609060101010101" pitchFamily="49" charset="-122"/>
                <a:cs typeface="黑体" panose="02010609060101010101" pitchFamily="49" charset="-122"/>
              </a:rPr>
              <a:t>.</a:t>
            </a:r>
            <a:r>
              <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rPr>
              <a:t>国际贸易与人类生活</a:t>
            </a:r>
            <a:endParaRPr lang="zh-CN" altLang="en-US" sz="2800" b="1">
              <a:solidFill>
                <a:schemeClr val="tx1"/>
              </a:solidFill>
              <a:latin typeface="黑体" panose="02010609060101010101" pitchFamily="49" charset="-122"/>
              <a:ea typeface="黑体" panose="02010609060101010101" pitchFamily="49" charset="-122"/>
              <a:cs typeface="黑体" panose="02010609060101010101" pitchFamily="49" charset="-122"/>
            </a:endParaRPr>
          </a:p>
        </p:txBody>
      </p:sp>
      <p:sp>
        <p:nvSpPr>
          <p:cNvPr id="23" name="TextBox 102"/>
          <p:cNvSpPr txBox="1"/>
          <p:nvPr>
            <p:custDataLst>
              <p:tags r:id="rId6"/>
            </p:custDataLst>
          </p:nvPr>
        </p:nvSpPr>
        <p:spPr>
          <a:xfrm>
            <a:off x="125095" y="1608455"/>
            <a:ext cx="3809365" cy="459105"/>
          </a:xfrm>
          <a:prstGeom prst="rect">
            <a:avLst/>
          </a:prstGeom>
          <a:noFill/>
        </p:spPr>
        <p:txBody>
          <a:bodyPr wrap="square" lIns="91417" tIns="45708" rIns="91417" bIns="45708" rtlCol="0">
            <a:spAutoFit/>
          </a:bodyPr>
          <a:p>
            <a:pPr marL="0" marR="0" lvl="0" indent="0" algn="ctr" defTabSz="914400" eaLnBrk="1" fontAlgn="auto" latinLnBrk="0" hangingPunct="1">
              <a:lnSpc>
                <a:spcPct val="100000"/>
              </a:lnSpc>
              <a:spcBef>
                <a:spcPct val="0"/>
              </a:spcBef>
              <a:spcAft>
                <a:spcPct val="0"/>
              </a:spcAft>
              <a:buClrTx/>
              <a:buSzTx/>
              <a:buFontTx/>
              <a:buNone/>
              <a:defRPr/>
            </a:pP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19</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世纪</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70</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年代</a:t>
            </a:r>
            <a:r>
              <a:rPr lang="en-US" altLang="zh-CN"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 —— </a:t>
            </a: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二战</a:t>
            </a:r>
            <a:endParaRPr kumimoji="0" lang="zh-CN" altLang="en-US" sz="2400" b="1" i="0" u="none" strike="noStrike" kern="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黑体" panose="02010609060101010101" pitchFamily="49" charset="-122"/>
              <a:sym typeface="+mn-lt"/>
            </a:endParaRPr>
          </a:p>
        </p:txBody>
      </p:sp>
      <p:pic>
        <p:nvPicPr>
          <p:cNvPr id="27" name="图片 26"/>
          <p:cNvPicPr>
            <a:picLocks noChangeAspect="1"/>
          </p:cNvPicPr>
          <p:nvPr/>
        </p:nvPicPr>
        <p:blipFill>
          <a:blip r:embed="rId7"/>
          <a:srcRect l="20483" r="18562"/>
          <a:stretch>
            <a:fillRect/>
          </a:stretch>
        </p:blipFill>
        <p:spPr>
          <a:xfrm>
            <a:off x="6676390" y="51435"/>
            <a:ext cx="1332865" cy="1363345"/>
          </a:xfrm>
          <a:prstGeom prst="rect">
            <a:avLst/>
          </a:prstGeom>
        </p:spPr>
      </p:pic>
      <p:pic>
        <p:nvPicPr>
          <p:cNvPr id="151557" name="图片 151556"/>
          <p:cNvPicPr>
            <a:picLocks noChangeAspect="1"/>
          </p:cNvPicPr>
          <p:nvPr>
            <p:custDataLst>
              <p:tags r:id="rId8"/>
            </p:custDataLst>
          </p:nvPr>
        </p:nvPicPr>
        <p:blipFill>
          <a:blip r:embed="rId9"/>
          <a:stretch>
            <a:fillRect/>
          </a:stretch>
        </p:blipFill>
        <p:spPr>
          <a:xfrm>
            <a:off x="8921750" y="3830320"/>
            <a:ext cx="3023870" cy="2359660"/>
          </a:xfrm>
          <a:prstGeom prst="rect">
            <a:avLst/>
          </a:prstGeom>
          <a:noFill/>
          <a:ln w="9525">
            <a:solidFill>
              <a:srgbClr val="1E12B9"/>
            </a:solidFill>
          </a:ln>
        </p:spPr>
      </p:pic>
      <p:grpSp>
        <p:nvGrpSpPr>
          <p:cNvPr id="35" name="组合 34"/>
          <p:cNvGrpSpPr/>
          <p:nvPr/>
        </p:nvGrpSpPr>
        <p:grpSpPr>
          <a:xfrm>
            <a:off x="4256227" y="870585"/>
            <a:ext cx="2419939" cy="1080135"/>
            <a:chOff x="6672" y="6979"/>
            <a:chExt cx="3791" cy="1701"/>
          </a:xfrm>
        </p:grpSpPr>
        <p:sp>
          <p:nvSpPr>
            <p:cNvPr id="24" name="TextBox 107"/>
            <p:cNvSpPr txBox="1"/>
            <p:nvPr>
              <p:custDataLst>
                <p:tags r:id="rId10"/>
              </p:custDataLst>
            </p:nvPr>
          </p:nvSpPr>
          <p:spPr>
            <a:xfrm>
              <a:off x="6672" y="6979"/>
              <a:ext cx="3791" cy="723"/>
            </a:xfrm>
            <a:prstGeom prst="rect">
              <a:avLst/>
            </a:prstGeom>
            <a:solidFill>
              <a:schemeClr val="accent2">
                <a:lumMod val="20000"/>
                <a:lumOff val="80000"/>
              </a:schemeClr>
            </a:solidFill>
            <a:ln w="12700" cmpd="sng">
              <a:solidFill>
                <a:srgbClr val="FF0000"/>
              </a:solidFill>
              <a:prstDash val="solid"/>
            </a:ln>
          </p:spPr>
          <p:txBody>
            <a:bodyPr wrap="square" lIns="91417" tIns="45708" rIns="91417" bIns="45708" rtlCol="0">
              <a:spAutoFit/>
            </a:bodyPr>
            <a:p>
              <a:pPr lvl="0" algn="ctr">
                <a:defRPr/>
              </a:pPr>
              <a:r>
                <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rPr>
                <a:t>关贸总协定成立</a:t>
              </a:r>
              <a:endParaRPr lang="zh-CN" altLang="en-US" sz="2400" b="1" kern="0">
                <a:solidFill>
                  <a:schemeClr val="tx1"/>
                </a:solidFill>
                <a:latin typeface="黑体" panose="02010609060101010101" pitchFamily="49" charset="-122"/>
                <a:ea typeface="黑体" panose="02010609060101010101" pitchFamily="49" charset="-122"/>
                <a:cs typeface="黑体" panose="02010609060101010101" pitchFamily="49" charset="-122"/>
                <a:sym typeface="+mn-lt"/>
              </a:endParaRPr>
            </a:p>
          </p:txBody>
        </p:sp>
        <p:sp>
          <p:nvSpPr>
            <p:cNvPr id="29" name="椭圆 28"/>
            <p:cNvSpPr/>
            <p:nvPr/>
          </p:nvSpPr>
          <p:spPr>
            <a:xfrm>
              <a:off x="8072" y="7848"/>
              <a:ext cx="319" cy="277"/>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文本框 29"/>
            <p:cNvSpPr txBox="1"/>
            <p:nvPr/>
          </p:nvSpPr>
          <p:spPr>
            <a:xfrm>
              <a:off x="7773" y="8052"/>
              <a:ext cx="1291" cy="628"/>
            </a:xfrm>
            <a:prstGeom prst="rect">
              <a:avLst/>
            </a:prstGeom>
            <a:noFill/>
          </p:spPr>
          <p:txBody>
            <a:bodyPr wrap="square" rtlCol="0">
              <a:spAutoFit/>
            </a:bodyPr>
            <a:p>
              <a:r>
                <a:rPr lang="en-US" altLang="zh-CN" sz="2000" b="1">
                  <a:latin typeface="黑体" panose="02010609060101010101" pitchFamily="49" charset="-122"/>
                  <a:ea typeface="黑体" panose="02010609060101010101" pitchFamily="49" charset="-122"/>
                </a:rPr>
                <a:t>1947</a:t>
              </a:r>
              <a:endParaRPr lang="en-US" altLang="zh-CN" sz="2000" b="1">
                <a:latin typeface="黑体" panose="02010609060101010101" pitchFamily="49" charset="-122"/>
                <a:ea typeface="黑体" panose="02010609060101010101" pitchFamily="49" charset="-122"/>
              </a:endParaRPr>
            </a:p>
          </p:txBody>
        </p:sp>
      </p:grpSp>
      <p:sp>
        <p:nvSpPr>
          <p:cNvPr id="32" name="文本1"/>
          <p:cNvSpPr>
            <a:spLocks noChangeArrowheads="1"/>
          </p:cNvSpPr>
          <p:nvPr/>
        </p:nvSpPr>
        <p:spPr bwMode="gray">
          <a:xfrm>
            <a:off x="756920" y="3204845"/>
            <a:ext cx="8984615" cy="488950"/>
          </a:xfrm>
          <a:prstGeom prst="roundRect">
            <a:avLst>
              <a:gd name="adj" fmla="val 11505"/>
            </a:avLst>
          </a:prstGeom>
          <a:solidFill>
            <a:srgbClr val="FFFF00"/>
          </a:solidFill>
          <a:ln w="28575" cap="flat" cmpd="sng" algn="ctr">
            <a:noFill/>
            <a:prstDash val="sysDash"/>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根据</a:t>
            </a:r>
            <a:r>
              <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上述材料</a:t>
            </a:r>
            <a:r>
              <a:rPr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分析“关贸总协定”在战后世界经济发展中</a:t>
            </a:r>
            <a:r>
              <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rPr>
              <a:t>的影响。</a:t>
            </a:r>
            <a:endParaRPr lang="zh-CN" sz="2400" b="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33" name="文本1"/>
          <p:cNvSpPr>
            <a:spLocks noChangeArrowheads="1"/>
          </p:cNvSpPr>
          <p:nvPr/>
        </p:nvSpPr>
        <p:spPr bwMode="gray">
          <a:xfrm>
            <a:off x="1203325" y="3830320"/>
            <a:ext cx="6615430" cy="2139950"/>
          </a:xfrm>
          <a:prstGeom prst="roundRect">
            <a:avLst>
              <a:gd name="adj" fmla="val 11505"/>
            </a:avLst>
          </a:prstGeom>
          <a:noFill/>
          <a:ln w="15875" cap="flat" cmpd="sng" algn="ctr">
            <a:solidFill>
              <a:schemeClr val="tx1"/>
            </a:solidFill>
            <a:prstDash val="solid"/>
          </a:ln>
          <a:effectLst/>
        </p:spPr>
        <p:txBody>
          <a:bodyPr lIns="62126" tIns="31062" rIns="62126" bIns="31062"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en-US" altLang="zh-CN" sz="2000" b="1">
                <a:solidFill>
                  <a:schemeClr val="tx1"/>
                </a:solidFill>
                <a:latin typeface="楷体" panose="02010609060101010101" charset="-122"/>
                <a:ea typeface="楷体" panose="02010609060101010101" charset="-122"/>
                <a:cs typeface="楷体" panose="02010609060101010101" charset="-122"/>
                <a:sym typeface="+mn-ea"/>
              </a:rPr>
              <a:t>   </a:t>
            </a:r>
            <a:r>
              <a:rPr lang="en-US" altLang="zh-CN" sz="2400" b="1">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solidFill>
                <a:latin typeface="楷体" panose="02010609060101010101" charset="-122"/>
                <a:ea typeface="楷体" panose="02010609060101010101" charset="-122"/>
                <a:cs typeface="楷体" panose="02010609060101010101" charset="-122"/>
                <a:sym typeface="+mn-ea"/>
              </a:rPr>
              <a:t>在关贸总协定的努力下，到1988年止，发达国家工业品的平均关税已从40年前的40%下降至4%-5%；发展中国家的平均关税水平也降至13%-15%。1950年至1973年，国际贸易额平均增长率为10.3%，国际贸易量年均增长7.2%。</a:t>
            </a:r>
            <a:endParaRPr lang="zh-CN" altLang="en-US" sz="2400" b="1">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34" name="椭圆 33"/>
          <p:cNvSpPr/>
          <p:nvPr/>
        </p:nvSpPr>
        <p:spPr>
          <a:xfrm>
            <a:off x="1559560" y="1430020"/>
            <a:ext cx="202565" cy="175895"/>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51557"/>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18" grpId="0" bldLvl="0" animBg="1"/>
      <p:bldP spid="33" grpId="0" bldLvl="0" animBg="1"/>
      <p:bldP spid="32" grpId="0" bldLvl="0" animBg="1"/>
      <p:bldP spid="19"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AS_UNIQUEID" val="2028"/>
  <p:tag name="KSO_WM_SCREEN_THEME_FLAG" val="Pm8+0BRAL5bj2odLFPzsOuV7oSreqfMVunQ6wrW93bkmg+tyZhd9zWXY0TUzIj8cPZiO++OgbS7HDza+2KR04HD0UvFqmvb/J3fOMiGxb/Q="/>
</p:tagLst>
</file>

<file path=ppt/tags/tag101.xml><?xml version="1.0" encoding="utf-8"?>
<p:tagLst xmlns:p="http://schemas.openxmlformats.org/presentationml/2006/main">
  <p:tag name="AS_UNIQUEID" val="2196"/>
</p:tagLst>
</file>

<file path=ppt/tags/tag102.xml><?xml version="1.0" encoding="utf-8"?>
<p:tagLst xmlns:p="http://schemas.openxmlformats.org/presentationml/2006/main">
  <p:tag name="AS_UNIQUEID" val="2197"/>
</p:tagLst>
</file>

<file path=ppt/tags/tag103.xml><?xml version="1.0" encoding="utf-8"?>
<p:tagLst xmlns:p="http://schemas.openxmlformats.org/presentationml/2006/main">
  <p:tag name="AS_UNIQUEID" val="2198"/>
</p:tagLst>
</file>

<file path=ppt/tags/tag104.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105.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106.xml><?xml version="1.0" encoding="utf-8"?>
<p:tagLst xmlns:p="http://schemas.openxmlformats.org/presentationml/2006/main">
  <p:tag name="AS_UNIQUEID" val="2016"/>
  <p:tag name="KSO_WM_SCREEN_THEME_FLAG" val="Pm8+0BRAL5bj2odLFPzsOuV7oSreqfMVunQ6wrW93bkmg+tyZhd9zWXY0TUzIj8cPZiO++OgbS7HDza+2KR04HD0UvFqmvb/J3fOMiGxb/Q="/>
</p:tagLst>
</file>

<file path=ppt/tags/tag107.xml><?xml version="1.0" encoding="utf-8"?>
<p:tagLst xmlns:p="http://schemas.openxmlformats.org/presentationml/2006/main">
  <p:tag name="AS_UNIQUEID" val="2020"/>
  <p:tag name="KSO_WM_SCREEN_THEME_FLAG" val="Pm8+0BRAL5bj2odLFPzsOuV7oSreqfMVunQ6wrW93bkmg+tyZhd9zWXY0TUzIj8cPZiO++OgbS7HDza+2KR04HD0UvFqmvb/J3fOMiGxb/Q="/>
</p:tagLst>
</file>

<file path=ppt/tags/tag108.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109.xml><?xml version="1.0" encoding="utf-8"?>
<p:tagLst xmlns:p="http://schemas.openxmlformats.org/presentationml/2006/main">
  <p:tag name="AS_UNIQUEID" val="219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AS_UNIQUEID" val="2197"/>
</p:tagLst>
</file>

<file path=ppt/tags/tag111.xml><?xml version="1.0" encoding="utf-8"?>
<p:tagLst xmlns:p="http://schemas.openxmlformats.org/presentationml/2006/main">
  <p:tag name="AS_UNIQUEID" val="2198"/>
</p:tagLst>
</file>

<file path=ppt/tags/tag112.xml><?xml version="1.0" encoding="utf-8"?>
<p:tagLst xmlns:p="http://schemas.openxmlformats.org/presentationml/2006/main">
  <p:tag name="KSO_WM_UNIT_PLACING_PICTURE_USER_VIEWPORT" val="{&quot;height&quot;:4177,&quot;width&quot;:7170}"/>
  <p:tag name="KSO_WM_SCREEN_THEME_FLAG" val="Pm8+0BRAL5bj2odLFPzsOuV7oSreqfMVunQ6wrW93bkmg+tyZhd9zWXY0TUzIj8cPZiO++OgbS7HDza+2KR04HD0UvFqmvb/J3fOMiGxb/Q="/>
</p:tagLst>
</file>

<file path=ppt/tags/tag113.xml><?xml version="1.0" encoding="utf-8"?>
<p:tagLst xmlns:p="http://schemas.openxmlformats.org/presentationml/2006/main">
  <p:tag name="KSO_WM_BEAUTIFY_FLAG" val="#wm#"/>
  <p:tag name="KSO_WM_TEMPLATE_CATEGORY" val="custom"/>
  <p:tag name="KSO_WM_TEMPLATE_INDEX" val="40"/>
  <p:tag name="KSO_WM_SCREEN_THEME_FLAG" val="Pm8+0BRAL5bj2odLFPzsOuV7oSreqfMVunQ6wrW93bkmg+tyZhd9zWXY0TUzIj8cPZiO++OgbS7HDza+2KR04HD0UvFqmvb/J3fOMiGxb/Q="/>
</p:tagLst>
</file>

<file path=ppt/tags/tag114.xml><?xml version="1.0" encoding="utf-8"?>
<p:tagLst xmlns:p="http://schemas.openxmlformats.org/presentationml/2006/main">
  <p:tag name="AS_UNIQUEID" val="1386"/>
  <p:tag name="KSO_WM_SCREEN_THEME_FLAG" val="Pm8+0BRAL5bj2odLFPzsOuV7oSreqfMVunQ6wrW93bkmg+tyZhd9zWXY0TUzIj8cPZiO++OgbS7HDza+2KR04HD0UvFqmvb/J3fOMiGxb/Q="/>
</p:tagLst>
</file>

<file path=ppt/tags/tag115.xml><?xml version="1.0" encoding="utf-8"?>
<p:tagLst xmlns:p="http://schemas.openxmlformats.org/presentationml/2006/main">
  <p:tag name="AS_UNIQUEID" val="1387"/>
  <p:tag name="KSO_WM_SCREEN_THEME_FLAG" val="Pm8+0BRAL5bj2odLFPzsOuV7oSreqfMVunQ6wrW93bkmg+tyZhd9zWXY0TUzIj8cPZiO++OgbS7HDza+2KR04HD0UvFqmvb/J3fOMiGxb/Q="/>
</p:tagLst>
</file>

<file path=ppt/tags/tag116.xml><?xml version="1.0" encoding="utf-8"?>
<p:tagLst xmlns:p="http://schemas.openxmlformats.org/presentationml/2006/main">
  <p:tag name="AS_UNIQUEID" val="1394"/>
  <p:tag name="KSO_WM_SCREEN_THEME_FLAG" val="Pm8+0BRAL5bj2odLFPzsOuV7oSreqfMVunQ6wrW93bkmg+tyZhd9zWXY0TUzIj8cPZiO++OgbS7HDza+2KR04HD0UvFqmvb/J3fOMiGxb/Q="/>
</p:tagLst>
</file>

<file path=ppt/tags/tag117.xml><?xml version="1.0" encoding="utf-8"?>
<p:tagLst xmlns:p="http://schemas.openxmlformats.org/presentationml/2006/main">
  <p:tag name="AS_UNIQUEID" val="1395"/>
  <p:tag name="KSO_WM_SCREEN_THEME_FLAG" val="Pm8+0BRAL5bj2odLFPzsOuV7oSreqfMVunQ6wrW93bkmg+tyZhd9zWXY0TUzIj8cPZiO++OgbS7HDza+2KR04HD0UvFqmvb/J3fOMiGxb/Q="/>
</p:tagLst>
</file>

<file path=ppt/tags/tag118.xml><?xml version="1.0" encoding="utf-8"?>
<p:tagLst xmlns:p="http://schemas.openxmlformats.org/presentationml/2006/main">
  <p:tag name="AS_UNIQUEID" val="581"/>
  <p:tag name="KSO_WM_SCREEN_THEME_FLAG" val="Pm8+0BRAL5bj2odLFPzsOuV7oSreqfMVunQ6wrW93bkmg+tyZhd9zWXY0TUzIj8cPZiO++OgbS7HDza+2KR04HD0UvFqmvb/J3fOMiGxb/Q="/>
</p:tagLst>
</file>

<file path=ppt/tags/tag119.xml><?xml version="1.0" encoding="utf-8"?>
<p:tagLst xmlns:p="http://schemas.openxmlformats.org/presentationml/2006/main">
  <p:tag name="AS_UNIQUEID" val="1391"/>
  <p:tag name="KSO_WM_SCREEN_THEME_FLAG" val="Pm8+0BRAL5bj2odLFPzsOuV7oSreqfMVunQ6wrW93bkmg+tyZhd9zWXY0TUzIj8cPZiO++OgbS7HDza+2KR04HD0UvFqmvb/J3fOMiGxb/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AS_UNIQUEID" val="278"/>
  <p:tag name="KSO_WM_SCREEN_THEME_FLAG" val="Pm8+0BRAL5bj2odLFPzsOuV7oSreqfMVunQ6wrW93bkmg+tyZhd9zWXY0TUzIj8cPZiO++OgbS7HDza+2KR04HD0UvFqmvb/J3fOMiGxb/Q="/>
</p:tagLst>
</file>

<file path=ppt/tags/tag121.xml><?xml version="1.0" encoding="utf-8"?>
<p:tagLst xmlns:p="http://schemas.openxmlformats.org/presentationml/2006/main">
  <p:tag name="AS_UNIQUEID" val="1384"/>
  <p:tag name="KSO_WM_SCREEN_THEME_FLAG" val="Pm8+0BRAL5bj2odLFPzsOuV7oSreqfMVunQ6wrW93bkmg+tyZhd9zWXY0TUzIj8cPZiO++OgbS7HDza+2KR04HD0UvFqmvb/J3fOMiGxb/Q="/>
</p:tagLst>
</file>

<file path=ppt/tags/tag122.xml><?xml version="1.0" encoding="utf-8"?>
<p:tagLst xmlns:p="http://schemas.openxmlformats.org/presentationml/2006/main">
  <p:tag name="AS_UNIQUEID" val="1386"/>
  <p:tag name="KSO_WM_SCREEN_THEME_FLAG" val="Pm8+0BRAL5bj2odLFPzsOuV7oSreqfMVunQ6wrW93bkmg+tyZhd9zWXY0TUzIj8cPZiO++OgbS7HDza+2KR04HD0UvFqmvb/J3fOMiGxb/Q="/>
</p:tagLst>
</file>

<file path=ppt/tags/tag123.xml><?xml version="1.0" encoding="utf-8"?>
<p:tagLst xmlns:p="http://schemas.openxmlformats.org/presentationml/2006/main">
  <p:tag name="AS_UNIQUEID" val="1387"/>
  <p:tag name="KSO_WM_SCREEN_THEME_FLAG" val="Pm8+0BRAL5bj2odLFPzsOuV7oSreqfMVunQ6wrW93bkmg+tyZhd9zWXY0TUzIj8cPZiO++OgbS7HDza+2KR04HD0UvFqmvb/J3fOMiGxb/Q="/>
</p:tagLst>
</file>

<file path=ppt/tags/tag124.xml><?xml version="1.0" encoding="utf-8"?>
<p:tagLst xmlns:p="http://schemas.openxmlformats.org/presentationml/2006/main">
  <p:tag name="AS_UNIQUEID" val="1394"/>
  <p:tag name="KSO_WM_SCREEN_THEME_FLAG" val="Pm8+0BRAL5bj2odLFPzsOuV7oSreqfMVunQ6wrW93bkmg+tyZhd9zWXY0TUzIj8cPZiO++OgbS7HDza+2KR04HD0UvFqmvb/J3fOMiGxb/Q="/>
</p:tagLst>
</file>

<file path=ppt/tags/tag125.xml><?xml version="1.0" encoding="utf-8"?>
<p:tagLst xmlns:p="http://schemas.openxmlformats.org/presentationml/2006/main">
  <p:tag name="AS_UNIQUEID" val="581"/>
  <p:tag name="KSO_WM_SCREEN_THEME_FLAG" val="Pm8+0BRAL5bj2odLFPzsOuV7oSreqfMVunQ6wrW93bkmg+tyZhd9zWXY0TUzIj8cPZiO++OgbS7HDza+2KR04HD0UvFqmvb/J3fOMiGxb/Q="/>
</p:tagLst>
</file>

<file path=ppt/tags/tag126.xml><?xml version="1.0" encoding="utf-8"?>
<p:tagLst xmlns:p="http://schemas.openxmlformats.org/presentationml/2006/main">
  <p:tag name="AS_UNIQUEID" val="1391"/>
  <p:tag name="KSO_WM_SCREEN_THEME_FLAG" val="Pm8+0BRAL5bj2odLFPzsOuV7oSreqfMVunQ6wrW93bkmg+tyZhd9zWXY0TUzIj8cPZiO++OgbS7HDza+2KR04HD0UvFqmvb/J3fOMiGxb/Q="/>
</p:tagLst>
</file>

<file path=ppt/tags/tag127.xml><?xml version="1.0" encoding="utf-8"?>
<p:tagLst xmlns:p="http://schemas.openxmlformats.org/presentationml/2006/main">
  <p:tag name="AS_UNIQUEID" val="1384"/>
  <p:tag name="KSO_WM_SCREEN_THEME_FLAG" val="Pm8+0BRAL5bj2odLFPzsOuV7oSreqfMVunQ6wrW93bkmg+tyZhd9zWXY0TUzIj8cPZiO++OgbS7HDza+2KR04HD0UvFqmvb/J3fOMiGxb/Q="/>
</p:tagLst>
</file>

<file path=ppt/tags/tag128.xml><?xml version="1.0" encoding="utf-8"?>
<p:tagLst xmlns:p="http://schemas.openxmlformats.org/presentationml/2006/main">
  <p:tag name="AS_UNIQUEID" val="1381"/>
  <p:tag name="KSO_WM_SCREEN_THEME_FLAG" val="Pm8+0BRAL5bj2odLFPzsOuV7oSreqfMVunQ6wrW93bkmg+tyZhd9zWXY0TUzIj8cPZiO++OgbS7HDza+2KR04HD0UvFqmvb/J3fOMiGxb/Q="/>
</p:tagLst>
</file>

<file path=ppt/tags/tag129.xml><?xml version="1.0" encoding="utf-8"?>
<p:tagLst xmlns:p="http://schemas.openxmlformats.org/presentationml/2006/main">
  <p:tag name="AS_UNIQUEID" val="1396"/>
  <p:tag name="KSO_WM_SCREEN_THEME_FLAG" val="Pm8+0BRAL5bj2odLFPzsOuV7oSreqfMVunQ6wrW93bkmg+tyZhd9zWXY0TUzIj8cPZiO++OgbS7HDza+2KR04HD0UvFqmvb/J3fOMiGxb/Q="/>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AS_UNIQUEID" val="1386"/>
  <p:tag name="KSO_WM_SCREEN_THEME_FLAG" val="Pm8+0BRAL5bj2odLFPzsOuV7oSreqfMVunQ6wrW93bkmg+tyZhd9zWXY0TUzIj8cPZiO++OgbS7HDza+2KR04HD0UvFqmvb/J3fOMiGxb/Q="/>
</p:tagLst>
</file>

<file path=ppt/tags/tag131.xml><?xml version="1.0" encoding="utf-8"?>
<p:tagLst xmlns:p="http://schemas.openxmlformats.org/presentationml/2006/main">
  <p:tag name="AS_UNIQUEID" val="581"/>
  <p:tag name="KSO_WM_SCREEN_THEME_FLAG" val="Pm8+0BRAL5bj2odLFPzsOuV7oSreqfMVunQ6wrW93bkmg+tyZhd9zWXY0TUzIj8cPZiO++OgbS7HDza+2KR04HD0UvFqmvb/J3fOMiGxb/Q="/>
</p:tagLst>
</file>

<file path=ppt/tags/tag132.xml><?xml version="1.0" encoding="utf-8"?>
<p:tagLst xmlns:p="http://schemas.openxmlformats.org/presentationml/2006/main">
  <p:tag name="AS_UNIQUEID" val="1391"/>
  <p:tag name="KSO_WM_SCREEN_THEME_FLAG" val="Pm8+0BRAL5bj2odLFPzsOuV7oSreqfMVunQ6wrW93bkmg+tyZhd9zWXY0TUzIj8cPZiO++OgbS7HDza+2KR04HD0UvFqmvb/J3fOMiGxb/Q="/>
</p:tagLst>
</file>

<file path=ppt/tags/tag133.xml><?xml version="1.0" encoding="utf-8"?>
<p:tagLst xmlns:p="http://schemas.openxmlformats.org/presentationml/2006/main">
  <p:tag name="AS_UNIQUEID" val="1384"/>
  <p:tag name="KSO_WM_SCREEN_THEME_FLAG" val="Pm8+0BRAL5bj2odLFPzsOuV7oSreqfMVunQ6wrW93bkmg+tyZhd9zWXY0TUzIj8cPZiO++OgbS7HDza+2KR04HD0UvFqmvb/J3fOMiGxb/Q="/>
</p:tagLst>
</file>

<file path=ppt/tags/tag134.xml><?xml version="1.0" encoding="utf-8"?>
<p:tagLst xmlns:p="http://schemas.openxmlformats.org/presentationml/2006/main">
  <p:tag name="AS_UNIQUEID" val="1381"/>
  <p:tag name="KSO_WM_SCREEN_THEME_FLAG" val="Pm8+0BRAL5bj2odLFPzsOuV7oSreqfMVunQ6wrW93bkmg+tyZhd9zWXY0TUzIj8cPZiO++OgbS7HDza+2KR04HD0UvFqmvb/J3fOMiGxb/Q="/>
</p:tagLst>
</file>

<file path=ppt/tags/tag135.xml><?xml version="1.0" encoding="utf-8"?>
<p:tagLst xmlns:p="http://schemas.openxmlformats.org/presentationml/2006/main">
  <p:tag name="AS_UNIQUEID" val="1384"/>
  <p:tag name="KSO_WM_SCREEN_THEME_FLAG" val="Pm8+0BRAL5bj2odLFPzsOuV7oSreqfMVunQ6wrW93bkmg+tyZhd9zWXY0TUzIj8cPZiO++OgbS7HDza+2KR04HD0UvFqmvb/J3fOMiGxb/Q="/>
</p:tagLst>
</file>

<file path=ppt/tags/tag136.xml><?xml version="1.0" encoding="utf-8"?>
<p:tagLst xmlns:p="http://schemas.openxmlformats.org/presentationml/2006/main">
  <p:tag name="AS_UNIQUEID" val="2339"/>
  <p:tag name="KSO_WM_SCREEN_THEME_FLAG" val="Pm8+0BRAL5bj2odLFPzsOuV7oSreqfMVunQ6wrW93bkmg+tyZhd9zWXY0TUzIj8cPZiO++OgbS7HDza+2KR04HD0UvFqmvb/J3fOMiGxb/Q="/>
</p:tagLst>
</file>

<file path=ppt/tags/tag137.xml><?xml version="1.0" encoding="utf-8"?>
<p:tagLst xmlns:p="http://schemas.openxmlformats.org/presentationml/2006/main">
  <p:tag name="AS_UNIQUEID" val="1413"/>
  <p:tag name="KSO_WM_SCREEN_THEME_FLAG" val="Pm8+0BRAL5bj2odLFPzsOuV7oSreqfMVunQ6wrW93bkmg+tyZhd9zWXY0TUzIj8cPZiO++OgbS7HDza+2KR04HD0UvFqmvb/J3fOMiGxb/Q="/>
</p:tagLst>
</file>

<file path=ppt/tags/tag138.xml><?xml version="1.0" encoding="utf-8"?>
<p:tagLst xmlns:p="http://schemas.openxmlformats.org/presentationml/2006/main">
  <p:tag name="KSO_WM_UNIT_TABLE_BEAUTIFY" val="smartTable{17fd5bbf-a88b-4f59-8311-3a66324a2014}"/>
  <p:tag name="TABLE_EMPHASIZE_COLOR" val="240117"/>
  <p:tag name="TABLE_SKINIDX" val="2"/>
  <p:tag name="TABLE_COLORIDX" val="2"/>
  <p:tag name="TABLE_COLOR_RGB" val="0x000000*0xFFFFFF*0x212121*0xFFFFFF*0x03A9F5*0x00BCD5*0x009788*0x4CB050*0x8CC34B*0xCDDC39"/>
  <p:tag name="KSO_WM_SCREEN_THEME_FLAG" val="Pm8+0BRAL5bj2odLFPzsOuV7oSreqfMVunQ6wrW93bkmg+tyZhd9zWXY0TUzIj8cPZiO++OgbS7HDza+2KR04HD0UvFqmvb/J3fOMiGxb/Q="/>
</p:tagLst>
</file>

<file path=ppt/tags/tag139.xml><?xml version="1.0" encoding="utf-8"?>
<p:tagLst xmlns:p="http://schemas.openxmlformats.org/presentationml/2006/main">
  <p:tag name="AS_UNIQUEID" val="2091"/>
  <p:tag name="KSO_WM_SCREEN_THEME_FLAG" val="Pm8+0BRAL5bj2odLFPzsOuV7oSreqfMVunQ6wrW93bkmg+tyZhd9zWXY0TUzIj8cPZiO++OgbS7HDza+2KR04HD0UvFqmvb/J3fOMiGxb/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AS_UNIQUEID" val="2022"/>
  <p:tag name="KSO_WM_SCREEN_THEME_FLAG" val="Pm8+0BRAL5bj2odLFPzsOuV7oSreqfMVunQ6wrW93bkmg+tyZhd9zWXY0TUzIj8cPZiO++OgbS7HDza+2KR04HD0UvFqmvb/J3fOMiGxb/Q="/>
</p:tagLst>
</file>

<file path=ppt/tags/tag141.xml><?xml version="1.0" encoding="utf-8"?>
<p:tagLst xmlns:p="http://schemas.openxmlformats.org/presentationml/2006/main">
  <p:tag name="KSO_WM_BEAUTIFY_FLAG" val="#wm#"/>
  <p:tag name="KSO_WM_TEMPLATE_CATEGORY" val="custom"/>
  <p:tag name="KSO_WM_TEMPLATE_INDEX" val="20187308"/>
  <p:tag name="KSO_WM_SCREEN_THEME_FLAG" val="Pm8+0BRAL5bj2odLFPzsOuV7oSreqfMVunQ6wrW93bkmg+tyZhd9zWXY0TUzIj8cPZiO++OgbS7HDza+2KR04HD0UvFqmvb/J3fOMiGxb/Q="/>
</p:tagLst>
</file>

<file path=ppt/tags/tag142.xml><?xml version="1.0" encoding="utf-8"?>
<p:tagLst xmlns:p="http://schemas.openxmlformats.org/presentationml/2006/main">
  <p:tag name="AS_UNIQUEID" val="1457"/>
  <p:tag name="KSO_WM_SCREEN_THEME_FLAG" val="Pm8+0BRAL5bj2odLFPzsOuV7oSreqfMVunQ6wrW93bkmg+tyZhd9zWXY0TUzIj8cPZiO++OgbS7HDza+2KR04HD0UvFqmvb/J3fOMiGxb/Q="/>
</p:tagLst>
</file>

<file path=ppt/tags/tag143.xml><?xml version="1.0" encoding="utf-8"?>
<p:tagLst xmlns:p="http://schemas.openxmlformats.org/presentationml/2006/main">
  <p:tag name="AS_UNIQUEID" val="1044"/>
  <p:tag name="KSO_WM_SCREEN_THEME_FLAG" val="Pm8+0BRAL5bj2odLFPzsOuV7oSreqfMVunQ6wrW93bkmg+tyZhd9zWXY0TUzIj8cPZiO++OgbS7HDza+2KR04HD0UvFqmvb/J3fOMiGxb/Q="/>
</p:tagLst>
</file>

<file path=ppt/tags/tag144.xml><?xml version="1.0" encoding="utf-8"?>
<p:tagLst xmlns:p="http://schemas.openxmlformats.org/presentationml/2006/main">
  <p:tag name="AS_UNIQUEID" val="1046"/>
  <p:tag name="KSO_WM_SCREEN_THEME_FLAG" val="Pm8+0BRAL5bj2odLFPzsOuV7oSreqfMVunQ6wrW93bkmg+tyZhd9zWXY0TUzIj8cPZiO++OgbS7HDza+2KR04HD0UvFqmvb/J3fOMiGxb/Q="/>
</p:tagLst>
</file>

<file path=ppt/tags/tag145.xml><?xml version="1.0" encoding="utf-8"?>
<p:tagLst xmlns:p="http://schemas.openxmlformats.org/presentationml/2006/main">
  <p:tag name="AS_UNIQUEID" val="1048"/>
  <p:tag name="KSO_WM_SCREEN_THEME_FLAG" val="Pm8+0BRAL5bj2odLFPzsOuV7oSreqfMVunQ6wrW93bkmg+tyZhd9zWXY0TUzIj8cPZiO++OgbS7HDza+2KR04HD0UvFqmvb/J3fOMiGxb/Q="/>
</p:tagLst>
</file>

<file path=ppt/tags/tag146.xml><?xml version="1.0" encoding="utf-8"?>
<p:tagLst xmlns:p="http://schemas.openxmlformats.org/presentationml/2006/main">
  <p:tag name="AS_UNIQUEID" val="1468"/>
  <p:tag name="KSO_WM_SCREEN_THEME_FLAG" val="Pm8+0BRAL5bj2odLFPzsOuV7oSreqfMVunQ6wrW93bkmg+tyZhd9zWXY0TUzIj8cPZiO++OgbS7HDza+2KR04HD0UvFqmvb/J3fOMiGxb/Q="/>
</p:tagLst>
</file>

<file path=ppt/tags/tag147.xml><?xml version="1.0" encoding="utf-8"?>
<p:tagLst xmlns:p="http://schemas.openxmlformats.org/presentationml/2006/main">
  <p:tag name="AS_UNIQUEID" val="1469"/>
  <p:tag name="KSO_WM_SCREEN_THEME_FLAG" val="Pm8+0BRAL5bj2odLFPzsOuV7oSreqfMVunQ6wrW93bkmg+tyZhd9zWXY0TUzIj8cPZiO++OgbS7HDza+2KR04HD0UvFqmvb/J3fOMiGxb/Q="/>
</p:tagLst>
</file>

<file path=ppt/tags/tag148.xml><?xml version="1.0" encoding="utf-8"?>
<p:tagLst xmlns:p="http://schemas.openxmlformats.org/presentationml/2006/main">
  <p:tag name="AS_UNIQUEID" val="1470"/>
  <p:tag name="KSO_WM_SCREEN_THEME_FLAG" val="Pm8+0BRAL5bj2odLFPzsOuV7oSreqfMVunQ6wrW93bkmg+tyZhd9zWXY0TUzIj8cPZiO++OgbS7HDza+2KR04HD0UvFqmvb/J3fOMiGxb/Q="/>
</p:tagLst>
</file>

<file path=ppt/tags/tag149.xml><?xml version="1.0" encoding="utf-8"?>
<p:tagLst xmlns:p="http://schemas.openxmlformats.org/presentationml/2006/main">
  <p:tag name="AS_UNIQUEID" val="1471"/>
  <p:tag name="KSO_WM_SCREEN_THEME_FLAG" val="Pm8+0BRAL5bj2odLFPzsOuV7oSreqfMVunQ6wrW93bkmg+tyZhd9zWXY0TUzIj8cPZiO++OgbS7HDza+2KR04HD0UvFqmvb/J3fOMiGxb/Q="/>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AS_UNIQUEID" val="1472"/>
  <p:tag name="KSO_WM_SCREEN_THEME_FLAG" val="Pm8+0BRAL5bj2odLFPzsOuV7oSreqfMVunQ6wrW93bkmg+tyZhd9zWXY0TUzIj8cPZiO++OgbS7HDza+2KR04HD0UvFqmvb/J3fOMiGxb/Q="/>
</p:tagLst>
</file>

<file path=ppt/tags/tag151.xml><?xml version="1.0" encoding="utf-8"?>
<p:tagLst xmlns:p="http://schemas.openxmlformats.org/presentationml/2006/main">
  <p:tag name="AS_UNIQUEID" val="1473"/>
  <p:tag name="KSO_WM_SCREEN_THEME_FLAG" val="Pm8+0BRAL5bj2odLFPzsOuV7oSreqfMVunQ6wrW93bkmg+tyZhd9zWXY0TUzIj8cPZiO++OgbS7HDza+2KR04HD0UvFqmvb/J3fOMiGxb/Q="/>
</p:tagLst>
</file>

<file path=ppt/tags/tag152.xml><?xml version="1.0" encoding="utf-8"?>
<p:tagLst xmlns:p="http://schemas.openxmlformats.org/presentationml/2006/main">
  <p:tag name="AS_UNIQUEID" val="1474"/>
  <p:tag name="KSO_WM_SCREEN_THEME_FLAG" val="Pm8+0BRAL5bj2odLFPzsOuV7oSreqfMVunQ6wrW93bkmg+tyZhd9zWXY0TUzIj8cPZiO++OgbS7HDza+2KR04HD0UvFqmvb/J3fOMiGxb/Q="/>
</p:tagLst>
</file>

<file path=ppt/tags/tag153.xml><?xml version="1.0" encoding="utf-8"?>
<p:tagLst xmlns:p="http://schemas.openxmlformats.org/presentationml/2006/main">
  <p:tag name="AS_UNIQUEID" val="1475"/>
  <p:tag name="KSO_WM_SCREEN_THEME_FLAG" val="Pm8+0BRAL5bj2odLFPzsOuV7oSreqfMVunQ6wrW93bkmg+tyZhd9zWXY0TUzIj8cPZiO++OgbS7HDza+2KR04HD0UvFqmvb/J3fOMiGxb/Q="/>
</p:tagLst>
</file>

<file path=ppt/tags/tag154.xml><?xml version="1.0" encoding="utf-8"?>
<p:tagLst xmlns:p="http://schemas.openxmlformats.org/presentationml/2006/main">
  <p:tag name="AS_UNIQUEID" val="1476"/>
  <p:tag name="KSO_WM_SCREEN_THEME_FLAG" val="Pm8+0BRAL5bj2odLFPzsOuV7oSreqfMVunQ6wrW93bkmg+tyZhd9zWXY0TUzIj8cPZiO++OgbS7HDza+2KR04HD0UvFqmvb/J3fOMiGxb/Q="/>
</p:tagLst>
</file>

<file path=ppt/tags/tag155.xml><?xml version="1.0" encoding="utf-8"?>
<p:tagLst xmlns:p="http://schemas.openxmlformats.org/presentationml/2006/main">
  <p:tag name="AS_UNIQUEID" val="1478"/>
  <p:tag name="KSO_WM_SCREEN_THEME_FLAG" val="Pm8+0BRAL5bj2odLFPzsOuV7oSreqfMVunQ6wrW93bkmg+tyZhd9zWXY0TUzIj8cPZiO++OgbS7HDza+2KR04HD0UvFqmvb/J3fOMiGxb/Q="/>
</p:tagLst>
</file>

<file path=ppt/tags/tag156.xml><?xml version="1.0" encoding="utf-8"?>
<p:tagLst xmlns:p="http://schemas.openxmlformats.org/presentationml/2006/main">
  <p:tag name="AS_UNIQUEID" val="1479"/>
  <p:tag name="KSO_WM_SCREEN_THEME_FLAG" val="Pm8+0BRAL5bj2odLFPzsOuV7oSreqfMVunQ6wrW93bkmg+tyZhd9zWXY0TUzIj8cPZiO++OgbS7HDza+2KR04HD0UvFqmvb/J3fOMiGxb/Q="/>
</p:tagLst>
</file>

<file path=ppt/tags/tag157.xml><?xml version="1.0" encoding="utf-8"?>
<p:tagLst xmlns:p="http://schemas.openxmlformats.org/presentationml/2006/main">
  <p:tag name="AS_UNIQUEID" val="1480"/>
  <p:tag name="KSO_WM_SCREEN_THEME_FLAG" val="Pm8+0BRAL5bj2odLFPzsOuV7oSreqfMVunQ6wrW93bkmg+tyZhd9zWXY0TUzIj8cPZiO++OgbS7HDza+2KR04HD0UvFqmvb/J3fOMiGxb/Q="/>
</p:tagLst>
</file>

<file path=ppt/tags/tag158.xml><?xml version="1.0" encoding="utf-8"?>
<p:tagLst xmlns:p="http://schemas.openxmlformats.org/presentationml/2006/main">
  <p:tag name="AS_UNIQUEID" val="1481"/>
  <p:tag name="KSO_WM_SCREEN_THEME_FLAG" val="Pm8+0BRAL5bj2odLFPzsOuV7oSreqfMVunQ6wrW93bkmg+tyZhd9zWXY0TUzIj8cPZiO++OgbS7HDza+2KR04HD0UvFqmvb/J3fOMiGxb/Q="/>
</p:tagLst>
</file>

<file path=ppt/tags/tag159.xml><?xml version="1.0" encoding="utf-8"?>
<p:tagLst xmlns:p="http://schemas.openxmlformats.org/presentationml/2006/main">
  <p:tag name="AS_UNIQUEID" val="1483"/>
  <p:tag name="KSO_WM_SCREEN_THEME_FLAG" val="Pm8+0BRAL5bj2odLFPzsOuV7oSreqfMVunQ6wrW93bkmg+tyZhd9zWXY0TUzIj8cPZiO++OgbS7HDza+2KR04HD0UvFqmvb/J3fOMiGxb/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AS_UNIQUEID" val="1484"/>
  <p:tag name="KSO_WM_SCREEN_THEME_FLAG" val="Pm8+0BRAL5bj2odLFPzsOuV7oSreqfMVunQ6wrW93bkmg+tyZhd9zWXY0TUzIj8cPZiO++OgbS7HDza+2KR04HD0UvFqmvb/J3fOMiGxb/Q="/>
</p:tagLst>
</file>

<file path=ppt/tags/tag161.xml><?xml version="1.0" encoding="utf-8"?>
<p:tagLst xmlns:p="http://schemas.openxmlformats.org/presentationml/2006/main">
  <p:tag name="AS_UNIQUEID" val="1485"/>
  <p:tag name="KSO_WM_SCREEN_THEME_FLAG" val="Pm8+0BRAL5bj2odLFPzsOuV7oSreqfMVunQ6wrW93bkmg+tyZhd9zWXY0TUzIj8cPZiO++OgbS7HDza+2KR04HD0UvFqmvb/J3fOMiGxb/Q="/>
</p:tagLst>
</file>

<file path=ppt/tags/tag162.xml><?xml version="1.0" encoding="utf-8"?>
<p:tagLst xmlns:p="http://schemas.openxmlformats.org/presentationml/2006/main">
  <p:tag name="AS_UNIQUEID" val="2993"/>
  <p:tag name="KSO_WM_SCREEN_THEME_FLAG" val="Pm8+0BRAL5bj2odLFPzsOuV7oSreqfMVunQ6wrW93bkmg+tyZhd9zWXY0TUzIj8cPZiO++OgbS7HDza+2KR04HD0UvFqmvb/J3fOMiGxb/Q="/>
</p:tagLst>
</file>

<file path=ppt/tags/tag163.xml><?xml version="1.0" encoding="utf-8"?>
<p:tagLst xmlns:p="http://schemas.openxmlformats.org/presentationml/2006/main">
  <p:tag name="AS_UNIQUEID" val="2993"/>
  <p:tag name="KSO_WM_SCREEN_THEME_FLAG" val="Pm8+0BRAL5bj2odLFPzsOuV7oSreqfMVunQ6wrW93bkmg+tyZhd9zWXY0TUzIj8cPZiO++OgbS7HDza+2KR04HD0UvFqmvb/J3fOMiGxb/Q="/>
</p:tagLst>
</file>

<file path=ppt/tags/tag164.xml><?xml version="1.0" encoding="utf-8"?>
<p:tagLst xmlns:p="http://schemas.openxmlformats.org/presentationml/2006/main">
  <p:tag name="AS_UNIQUEID" val="2993"/>
  <p:tag name="KSO_WM_SCREEN_THEME_FLAG" val="Pm8+0BRAL5bj2odLFPzsOuV7oSreqfMVunQ6wrW93bkmg+tyZhd9zWXY0TUzIj8cPZiO++OgbS7HDza+2KR04HD0UvFqmvb/J3fOMiGxb/Q="/>
</p:tagLst>
</file>

<file path=ppt/tags/tag165.xml><?xml version="1.0" encoding="utf-8"?>
<p:tagLst xmlns:p="http://schemas.openxmlformats.org/presentationml/2006/main">
  <p:tag name="AS_UNIQUEID" val="2993"/>
  <p:tag name="KSO_WM_SCREEN_THEME_FLAG" val="Pm8+0BRAL5bj2odLFPzsOuV7oSreqfMVunQ6wrW93bkmg+tyZhd9zWXY0TUzIj8cPZiO++OgbS7HDza+2KR04HD0UvFqmvb/J3fOMiGxb/Q="/>
</p:tagLst>
</file>

<file path=ppt/tags/tag166.xml><?xml version="1.0" encoding="utf-8"?>
<p:tagLst xmlns:p="http://schemas.openxmlformats.org/presentationml/2006/main">
  <p:tag name="COMMONDATA" val="eyJoZGlkIjoiMjU1M2Q4NGVmZjI4ZDVjMWU3OTFmM2YwZjVmZjBjOGUifQ=="/>
  <p:tag name="KSO_WM_SCREEN_THEME_FLAG" val="Pm8+0BRAL5bj2odLFPzsOuV7oSreqfMVunQ6wrW93bkmg+tyZhd9zWXY0TUzIj8cPZiO++OgbS7HDza+2KR04HD0UvFqmvb/J3fOMiGxb/Q="/>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AS_UNIQUEID" val="1116"/>
</p:tagLst>
</file>

<file path=ppt/tags/tag58.xml><?xml version="1.0" encoding="utf-8"?>
<p:tagLst xmlns:p="http://schemas.openxmlformats.org/presentationml/2006/main">
  <p:tag name="AS_UNIQUEID" val="1117"/>
</p:tagLst>
</file>

<file path=ppt/tags/tag59.xml><?xml version="1.0" encoding="utf-8"?>
<p:tagLst xmlns:p="http://schemas.openxmlformats.org/presentationml/2006/main">
  <p:tag name="AS_UNIQUEID" val="1119"/>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AS_UNIQUEID" val="1120"/>
</p:tagLst>
</file>

<file path=ppt/tags/tag61.xml><?xml version="1.0" encoding="utf-8"?>
<p:tagLst xmlns:p="http://schemas.openxmlformats.org/presentationml/2006/main">
  <p:tag name="AS_UNIQUEID" val="1143"/>
</p:tagLst>
</file>

<file path=ppt/tags/tag62.xml><?xml version="1.0" encoding="utf-8"?>
<p:tagLst xmlns:p="http://schemas.openxmlformats.org/presentationml/2006/main">
  <p:tag name="AS_UNIQUEID" val="1144"/>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Pm8+0BRAL5bj2odLFPzsOuV7oSreqfMVunQ6wrW93bkmg+tyZhd9zWXY0TUzIj8cPZiO++OgbS7HDza+2KR04HD0UvFqmvb/J3fOMiGxb/Q="/>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 name="KSO_WM_SCREEN_THEME_FLAG" val="Pm8+0BRAL5bj2odLFPzsOuV7oSreqfMVunQ6wrW93bkmg+tyZhd9zWXY0TUzIj8cPZiO++OgbS7HDza+2KR04HD0UvFqmvb/J3fOMiGxb/Q="/>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Pm8+0BRAL5bj2odLFPzsOuV7oSreqfMVunQ6wrW93bkmg+tyZhd9zWXY0TUzIj8cPZiO++OgbS7HDza+2KR04HD0UvFqmvb/J3fOMiGxb/Q="/>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Pm8+0BRAL5bj2odLFPzsOuV7oSreqfMVunQ6wrW93bkmg+tyZhd9zWXY0TUzIj8cPZiO++OgbS7HDza+2KR04HD0UvFqmvb/J3fOMiGxb/Q="/>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Pm8+0BRAL5bj2odLFPzsOuV7oSreqfMVunQ6wrW93bkmg+tyZhd9zWXY0TUzIj8cPZiO++OgbS7HDza+2KR04HD0UvFqmvb/J3fOMiGxb/Q="/>
</p:tagLst>
</file>

<file path=ppt/tags/tag6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 name="KSO_WM_SCREEN_THEME_FLAG" val="Pm8+0BRAL5bj2odLFPzsOuV7oSreqfMVunQ6wrW93bkmg+tyZhd9zWXY0TUzIj8cPZiO++OgbS7HDza+2KR04HD0UvFqmvb/J3fOMiGxb/Q="/>
</p:tagLst>
</file>

<file path=ppt/tags/tag69.xml><?xml version="1.0" encoding="utf-8"?>
<p:tagLst xmlns:p="http://schemas.openxmlformats.org/presentationml/2006/main">
  <p:tag name="AS_UNIQUEID" val="679"/>
  <p:tag name="KSO_WM_SCREEN_THEME_FLAG" val="Pm8+0BRAL5bj2odLFPzsOuV7oSreqfMVunQ6wrW93bkmg+tyZhd9zWXY0TUzIj8cPZiO++OgbS7HDza+2KR04HD0UvFqmvb/J3fOMiGxb/Q="/>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AS_UNIQUEID" val="1188"/>
  <p:tag name="KSO_WM_SCREEN_THEME_FLAG" val="Pm8+0BRAL5bj2odLFPzsOuV7oSreqfMVunQ6wrW93bkmg+tyZhd9zWXY0TUzIj8cPZiO++OgbS7HDza+2KR04HD0UvFqmvb/J3fOMiGxb/Q="/>
</p:tagLst>
</file>

<file path=ppt/tags/tag71.xml><?xml version="1.0" encoding="utf-8"?>
<p:tagLst xmlns:p="http://schemas.openxmlformats.org/presentationml/2006/main">
  <p:tag name="AS_UNIQUEID" val="1189"/>
  <p:tag name="KSO_WM_SCREEN_THEME_FLAG" val="Pm8+0BRAL5bj2odLFPzsOuV7oSreqfMVunQ6wrW93bkmg+tyZhd9zWXY0TUzIj8cPZiO++OgbS7HDza+2KR04HD0UvFqmvb/J3fOMiGxb/Q="/>
</p:tagLst>
</file>

<file path=ppt/tags/tag72.xml><?xml version="1.0" encoding="utf-8"?>
<p:tagLst xmlns:p="http://schemas.openxmlformats.org/presentationml/2006/main">
  <p:tag name="AS_UNIQUEID" val="1190"/>
  <p:tag name="KSO_WM_SCREEN_THEME_FLAG" val="Pm8+0BRAL5bj2odLFPzsOuV7oSreqfMVunQ6wrW93bkmg+tyZhd9zWXY0TUzIj8cPZiO++OgbS7HDza+2KR04HD0UvFqmvb/J3fOMiGxb/Q="/>
</p:tagLst>
</file>

<file path=ppt/tags/tag73.xml><?xml version="1.0" encoding="utf-8"?>
<p:tagLst xmlns:p="http://schemas.openxmlformats.org/presentationml/2006/main">
  <p:tag name="AS_UNIQUEID" val="1191"/>
  <p:tag name="KSO_WM_SCREEN_THEME_FLAG" val="Pm8+0BRAL5bj2odLFPzsOuV7oSreqfMVunQ6wrW93bkmg+tyZhd9zWXY0TUzIj8cPZiO++OgbS7HDza+2KR04HD0UvFqmvb/J3fOMiGxb/Q="/>
</p:tagLst>
</file>

<file path=ppt/tags/tag74.xml><?xml version="1.0" encoding="utf-8"?>
<p:tagLst xmlns:p="http://schemas.openxmlformats.org/presentationml/2006/main">
  <p:tag name="AS_UNIQUEID" val="1192"/>
  <p:tag name="KSO_WM_SCREEN_THEME_FLAG" val="Pm8+0BRAL5bj2odLFPzsOuV7oSreqfMVunQ6wrW93bkmg+tyZhd9zWXY0TUzIj8cPZiO++OgbS7HDza+2KR04HD0UvFqmvb/J3fOMiGxb/Q="/>
</p:tagLst>
</file>

<file path=ppt/tags/tag75.xml><?xml version="1.0" encoding="utf-8"?>
<p:tagLst xmlns:p="http://schemas.openxmlformats.org/presentationml/2006/main">
  <p:tag name="AS_UNIQUEID" val="1193"/>
  <p:tag name="KSO_WM_SCREEN_THEME_FLAG" val="Pm8+0BRAL5bj2odLFPzsOuV7oSreqfMVunQ6wrW93bkmg+tyZhd9zWXY0TUzIj8cPZiO++OgbS7HDza+2KR04HD0UvFqmvb/J3fOMiGxb/Q="/>
</p:tagLst>
</file>

<file path=ppt/tags/tag76.xml><?xml version="1.0" encoding="utf-8"?>
<p:tagLst xmlns:p="http://schemas.openxmlformats.org/presentationml/2006/main">
  <p:tag name="AS_UNIQUEID" val="2201"/>
  <p:tag name="KSO_WM_SCREEN_THEME_FLAG" val="Pm8+0BRAL5bj2odLFPzsOuV7oSreqfMVunQ6wrW93bkmg+tyZhd9zWXY0TUzIj8cPZiO++OgbS7HDza+2KR04HD0UvFqmvb/J3fOMiGxb/Q="/>
</p:tagLst>
</file>

<file path=ppt/tags/tag77.xml><?xml version="1.0" encoding="utf-8"?>
<p:tagLst xmlns:p="http://schemas.openxmlformats.org/presentationml/2006/main">
  <p:tag name="AS_UNIQUEID" val="2202"/>
  <p:tag name="KSO_WM_SCREEN_THEME_FLAG" val="Pm8+0BRAL5bj2odLFPzsOuV7oSreqfMVunQ6wrW93bkmg+tyZhd9zWXY0TUzIj8cPZiO++OgbS7HDza+2KR04HD0UvFqmvb/J3fOMiGxb/Q="/>
</p:tagLst>
</file>

<file path=ppt/tags/tag78.xml><?xml version="1.0" encoding="utf-8"?>
<p:tagLst xmlns:p="http://schemas.openxmlformats.org/presentationml/2006/main">
  <p:tag name="AS_UNIQUEID" val="2204"/>
  <p:tag name="KSO_WM_SCREEN_THEME_FLAG" val="Pm8+0BRAL5bj2odLFPzsOuV7oSreqfMVunQ6wrW93bkmg+tyZhd9zWXY0TUzIj8cPZiO++OgbS7HDza+2KR04HD0UvFqmvb/J3fOMiGxb/Q="/>
</p:tagLst>
</file>

<file path=ppt/tags/tag79.xml><?xml version="1.0" encoding="utf-8"?>
<p:tagLst xmlns:p="http://schemas.openxmlformats.org/presentationml/2006/main">
  <p:tag name="KSO_WM_UNIT_TABLE_BEAUTIFY" val="smartTable{12397b65-5dfd-4911-bb14-d26abffb575f}"/>
  <p:tag name="TABLE_RECT" val="194*77.1719*572*122.9"/>
  <p:tag name="TABLE_EMPHASIZE_COLOR" val="240117"/>
  <p:tag name="TABLE_ONEKEY_SKIN_IDX" val="0"/>
  <p:tag name="TABLE_SKINIDX" val="2"/>
  <p:tag name="TABLE_COLORIDX" val="2"/>
  <p:tag name="TABLE_COLOR_RGB" val="0x000000*0xFFFFFF*0x212121*0xFFFFFF*0x03A9F5*0x00BCD5*0x009788*0x4CB050*0x8CC34B*0xCDDC39"/>
  <p:tag name="TABLE_ENDDRAG_ORIGIN_RECT" val="444*137"/>
  <p:tag name="TABLE_ENDDRAG_RECT" val="399*244*444*137"/>
  <p:tag name="KSO_WM_SCREEN_THEME_FLAG" val="Pm8+0BRAL5bj2odLFPzsOuV7oSreqfMVunQ6wrW93bkmg+tyZhd9zWXY0TUzIj8cPZiO++OgbS7HDza+2KR04HD0UvFqmvb/J3fOMiGxb/Q="/>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AS_UNIQUEID" val="2196"/>
</p:tagLst>
</file>

<file path=ppt/tags/tag81.xml><?xml version="1.0" encoding="utf-8"?>
<p:tagLst xmlns:p="http://schemas.openxmlformats.org/presentationml/2006/main">
  <p:tag name="AS_UNIQUEID" val="2197"/>
</p:tagLst>
</file>

<file path=ppt/tags/tag82.xml><?xml version="1.0" encoding="utf-8"?>
<p:tagLst xmlns:p="http://schemas.openxmlformats.org/presentationml/2006/main">
  <p:tag name="AS_UNIQUEID" val="2198"/>
</p:tagLst>
</file>

<file path=ppt/tags/tag83.xml><?xml version="1.0" encoding="utf-8"?>
<p:tagLst xmlns:p="http://schemas.openxmlformats.org/presentationml/2006/main">
  <p:tag name="AS_UNIQUEID" val="2196"/>
</p:tagLst>
</file>

<file path=ppt/tags/tag84.xml><?xml version="1.0" encoding="utf-8"?>
<p:tagLst xmlns:p="http://schemas.openxmlformats.org/presentationml/2006/main">
  <p:tag name="AS_UNIQUEID" val="2197"/>
</p:tagLst>
</file>

<file path=ppt/tags/tag85.xml><?xml version="1.0" encoding="utf-8"?>
<p:tagLst xmlns:p="http://schemas.openxmlformats.org/presentationml/2006/main">
  <p:tag name="AS_UNIQUEID" val="2198"/>
</p:tagLst>
</file>

<file path=ppt/tags/tag86.xml><?xml version="1.0" encoding="utf-8"?>
<p:tagLst xmlns:p="http://schemas.openxmlformats.org/presentationml/2006/main">
  <p:tag name="AS_UNIQUEID" val="1979"/>
  <p:tag name="KSO_WM_UNIT_TABLE_BEAUTIFY" val="smartTable{90ed1051-e583-4986-9268-c37f42cf3058}"/>
  <p:tag name="TABLE_ENDDRAG_ORIGIN_RECT" val="791*181"/>
  <p:tag name="TABLE_ENDDRAG_RECT" val="108*100*791*182"/>
  <p:tag name="TABLE_RECT" val="159.775*107.025*640.45*182.6"/>
  <p:tag name="TABLE_EMPHASIZE_COLOR" val="240117"/>
  <p:tag name="TABLE_ONEKEY_SKIN_IDX" val="0"/>
  <p:tag name="TABLE_SKINIDX" val="2"/>
  <p:tag name="TABLE_COLORIDX" val="2"/>
  <p:tag name="TABLE_COLOR_RGB" val="0x000000*0xFFFFFF*0x212121*0xFFFFFF*0x03A9F5*0x00BCD5*0x009788*0x4CB050*0x8CC34B*0xCDDC39"/>
  <p:tag name="KSO_WM_SCREEN_THEME_FLAG" val="Pm8+0BRAL5bj2odLFPzsOuV7oSreqfMVunQ6wrW93bkmg+tyZhd9zWXY0TUzIj8cPZiO++OgbS7HDza+2KR04HD0UvFqmvb/J3fOMiGxb/Q="/>
</p:tagLst>
</file>

<file path=ppt/tags/tag87.xml><?xml version="1.0" encoding="utf-8"?>
<p:tagLst xmlns:p="http://schemas.openxmlformats.org/presentationml/2006/main">
  <p:tag name="AS_UNIQUEID" val="1981"/>
  <p:tag name="KSO_WM_SCREEN_THEME_FLAG" val="Pm8+0BRAL5bj2odLFPzsOuV7oSreqfMVunQ6wrW93bkmg+tyZhd9zWXY0TUzIj8cPZiO++OgbS7HDza+2KR04HD0UvFqmvb/J3fOMiGxb/Q="/>
</p:tagLst>
</file>

<file path=ppt/tags/tag88.xml><?xml version="1.0" encoding="utf-8"?>
<p:tagLst xmlns:p="http://schemas.openxmlformats.org/presentationml/2006/main">
  <p:tag name="AS_UNIQUEID" val="1982"/>
  <p:tag name="KSO_WM_SCREEN_THEME_FLAG" val="Pm8+0BRAL5bj2odLFPzsOuV7oSreqfMVunQ6wrW93bkmg+tyZhd9zWXY0TUzIj8cPZiO++OgbS7HDza+2KR04HD0UvFqmvb/J3fOMiGxb/Q="/>
</p:tagLst>
</file>

<file path=ppt/tags/tag89.xml><?xml version="1.0" encoding="utf-8"?>
<p:tagLst xmlns:p="http://schemas.openxmlformats.org/presentationml/2006/main">
  <p:tag name="AS_UNIQUEID" val="1983"/>
  <p:tag name="KSO_WM_SCREEN_THEME_FLAG" val="Pm8+0BRAL5bj2odLFPzsOuV7oSreqfMVunQ6wrW93bkmg+tyZhd9zWXY0TUzIj8cPZiO++OgbS7HDza+2KR04HD0UvFqmvb/J3fOMiGxb/Q="/>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AS_UNIQUEID" val="1984"/>
  <p:tag name="KSO_WM_SCREEN_THEME_FLAG" val="Pm8+0BRAL5bj2odLFPzsOuV7oSreqfMVunQ6wrW93bkmg+tyZhd9zWXY0TUzIj8cPZiO++OgbS7HDza+2KR04HD0UvFqmvb/J3fOMiGxb/Q="/>
</p:tagLst>
</file>

<file path=ppt/tags/tag91.xml><?xml version="1.0" encoding="utf-8"?>
<p:tagLst xmlns:p="http://schemas.openxmlformats.org/presentationml/2006/main">
  <p:tag name="AS_UNIQUEID" val="1985"/>
  <p:tag name="KSO_WM_SCREEN_THEME_FLAG" val="Pm8+0BRAL5bj2odLFPzsOuV7oSreqfMVunQ6wrW93bkmg+tyZhd9zWXY0TUzIj8cPZiO++OgbS7HDza+2KR04HD0UvFqmvb/J3fOMiGxb/Q="/>
</p:tagLst>
</file>

<file path=ppt/tags/tag92.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93.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94.xml><?xml version="1.0" encoding="utf-8"?>
<p:tagLst xmlns:p="http://schemas.openxmlformats.org/presentationml/2006/main">
  <p:tag name="AS_UNIQUEID" val="2196"/>
</p:tagLst>
</file>

<file path=ppt/tags/tag95.xml><?xml version="1.0" encoding="utf-8"?>
<p:tagLst xmlns:p="http://schemas.openxmlformats.org/presentationml/2006/main">
  <p:tag name="AS_UNIQUEID" val="2197"/>
</p:tagLst>
</file>

<file path=ppt/tags/tag96.xml><?xml version="1.0" encoding="utf-8"?>
<p:tagLst xmlns:p="http://schemas.openxmlformats.org/presentationml/2006/main">
  <p:tag name="AS_UNIQUEID" val="2198"/>
</p:tagLst>
</file>

<file path=ppt/tags/tag97.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98.xml><?xml version="1.0" encoding="utf-8"?>
<p:tagLst xmlns:p="http://schemas.openxmlformats.org/presentationml/2006/main">
  <p:tag name="AS_UNIQUEID" val="976"/>
  <p:tag name="KSO_WM_SCREEN_THEME_FLAG" val="Pm8+0BRAL5bj2odLFPzsOuV7oSreqfMVunQ6wrW93bkmg+tyZhd9zWXY0TUzIj8cPZiO++OgbS7HDza+2KR04HD0UvFqmvb/J3fOMiGxb/Q="/>
</p:tagLst>
</file>

<file path=ppt/tags/tag99.xml><?xml version="1.0" encoding="utf-8"?>
<p:tagLst xmlns:p="http://schemas.openxmlformats.org/presentationml/2006/main">
  <p:tag name="KSO_WM_UNIT_TABLE_BEAUTIFY" val="smartTable{fbb24748-5489-41f9-8764-3a2a809e4da2}"/>
  <p:tag name="TABLE_ENDDRAG_ORIGIN_RECT" val="333*129"/>
  <p:tag name="TABLE_ENDDRAG_RECT" val="34*403*333*129"/>
  <p:tag name="KSO_WM_SCREEN_THEME_FLAG" val="Pm8+0BRAL5bj2odLFPzsOuV7oSreqfMVunQ6wrW93bkmg+tyZhd9zWXY0TUzIj8cPZiO++OgbS7HDza+2KR04HD0UvFqmvb/J3fOMiGxb/Q="/>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3750</Words>
  <PresentationFormat>宽屏</PresentationFormat>
  <Paragraphs>499</Paragraphs>
  <Slides>16</Slides>
  <Notes>4</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9" baseType="lpstr">
      <vt:lpstr>Arial</vt:lpstr>
      <vt:lpstr>宋体</vt:lpstr>
      <vt:lpstr>Wingdings</vt:lpstr>
      <vt:lpstr>微软雅黑</vt:lpstr>
      <vt:lpstr>Wingdings</vt:lpstr>
      <vt:lpstr>黑体</vt:lpstr>
      <vt:lpstr>楷体</vt:lpstr>
      <vt:lpstr>华文宋体</vt:lpstr>
      <vt:lpstr>Times New Roman</vt:lpstr>
      <vt:lpstr>Arial Unicode MS</vt:lpstr>
      <vt:lpstr>Calibri</vt:lpstr>
      <vt:lpstr>Office 主题​​</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2022-07-18T07:12:16Z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2052-11.1.0.11830</vt:lpwstr>
  </property>
  <property fmtid="{D5CDD505-2E9C-101B-9397-08002B2CF9AE}" pid="3" name="ICV">
    <vt:lpwstr>FE777F48AD7F43A991CC92350DE5E21F</vt:lpwstr>
  </property>
</Properties>
</file>