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7" r:id="rId24"/>
    <p:sldId id="278" r:id="rId25"/>
    <p:sldId id="279" r:id="rId26"/>
    <p:sldId id="280" r:id="rId27"/>
    <p:sldId id="281" r:id="rId28"/>
    <p:sldId id="282" r:id="rId29"/>
    <p:sldId id="304" r:id="rId30"/>
    <p:sldId id="305" r:id="rId31"/>
    <p:sldId id="306" r:id="rId32"/>
    <p:sldId id="30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12192000" cy="6858000"/>
  <p:notesSz cx="6858000" cy="9144000"/>
  <p:custDataLst>
    <p:tags r:id="rId5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Learning" initials="i" lastIdx="0" clrIdx="0"/>
  <p:cmAuthor id="1" name="微软用户" initials="微" lastIdx="0" clrIdx="0"/>
  <p:cmAuthor id="2" name="赵巍" initials="赵" lastIdx="0" clrIdx="0"/>
  <p:cmAuthor id="3" name="作者" initials="A" lastIdx="0" clrIdx="1"/>
  <p:cmAuthor id="4" name="Vicky WJY" initials="V" lastIdx="0" clrIdx="3"/>
  <p:cmAuthor id="5" name="Auth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ags" Target="tags/tag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2024/5/17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2024/5/17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2024/5/17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file:///D:\qq&#25991;&#20214;\712321467\Image\C2C\Image2\%7b75232B38-A165-1FB7-499C-2E1C792CACB5%7d.pn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2024/5/17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/>
        </p:nvPicPr>
        <p:blipFill>
          <a:blip r:embed="rId13" r:link="rId14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08095" y="2766060"/>
            <a:ext cx="4575810" cy="1325880"/>
          </a:xfrm>
        </p:spPr>
        <p:txBody>
          <a:bodyPr/>
          <a:lstStyle/>
          <a:p>
            <a:pPr algn="ctr"/>
            <a:r>
              <a:rPr lang="en-US" altLang="zh-CN" sz="6000">
                <a:latin typeface="MV Boli" panose="02000500030200090000" charset="0"/>
                <a:cs typeface="MV Boli" panose="02000500030200090000" charset="0"/>
              </a:rPr>
              <a:t>Unit1 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74700" y="396875"/>
            <a:ext cx="10866755" cy="6000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穿衣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get dressed        </a:t>
            </a: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起床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get up</a:t>
            </a:r>
            <a:r>
              <a:rPr lang="en-US" altLang="zh-CN" sz="3200" b="1" u="sng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</a:t>
            </a:r>
            <a:endParaRPr lang="zh-CN" altLang="zh-CN" sz="3200" b="1" kern="1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去上学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go to school     </a:t>
            </a: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刷牙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brush one’s teeth</a:t>
            </a:r>
            <a:r>
              <a:rPr lang="en-US" altLang="zh-CN" sz="3200" b="1" u="sng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</a:t>
            </a:r>
            <a:endParaRPr lang="zh-CN" altLang="zh-CN" sz="3200" b="1" kern="10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5.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吃早饭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have breakfast   </a:t>
            </a: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6.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洗澡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take a shower</a:t>
            </a:r>
            <a:r>
              <a:rPr lang="en-US" altLang="zh-CN" sz="3200" b="1" u="sng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</a:t>
            </a:r>
            <a:endParaRPr lang="zh-CN" altLang="zh-CN" sz="3200" b="1" kern="1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7.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做家庭作业</a:t>
            </a: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do one’s homework</a:t>
            </a:r>
            <a:r>
              <a:rPr lang="zh-CN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8.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散步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take a walk</a:t>
            </a:r>
          </a:p>
          <a:p>
            <a:pPr>
              <a:lnSpc>
                <a:spcPct val="150000"/>
              </a:lnSpc>
            </a:pP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9.</a:t>
            </a:r>
            <a:r>
              <a:rPr lang="zh-CN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打扫房间 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clean one’s room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10.</a:t>
            </a:r>
            <a:r>
              <a:rPr lang="zh-CN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半小时 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half an hour</a:t>
            </a:r>
            <a:r>
              <a:rPr lang="en-US" altLang="zh-CN" sz="3200" b="1" u="sng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</a:t>
            </a:r>
            <a:endParaRPr lang="zh-CN" altLang="zh-CN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11.</a:t>
            </a:r>
            <a:r>
              <a:rPr lang="zh-CN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对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CN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有利 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be good for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   12.</a:t>
            </a:r>
            <a:r>
              <a:rPr lang="zh-CN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健康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\</a:t>
            </a:r>
            <a:r>
              <a:rPr lang="zh-CN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不健康习惯 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healthy/unhealthy habits</a:t>
            </a:r>
            <a:r>
              <a:rPr lang="en-US" altLang="zh-CN" sz="3200" b="1" u="sng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</a:t>
            </a:r>
            <a:endParaRPr lang="zh-CN" altLang="zh-CN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3200" b="1" u="sng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14460" y="201674"/>
            <a:ext cx="11163080" cy="6454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13.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一份有趣的工作</a:t>
            </a: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an interesting job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 sz="2800" kern="10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14.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在广播站</a:t>
            </a:r>
            <a:r>
              <a:rPr lang="en-US" altLang="zh-CN" sz="2800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at the radio station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u="sng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</a:t>
            </a:r>
            <a:endParaRPr lang="zh-CN" altLang="zh-CN" sz="280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15.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广播节目</a:t>
            </a: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the radio show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16.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在夜晚</a:t>
            </a: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at night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u="sng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</a:t>
            </a:r>
            <a:endParaRPr lang="zh-CN" altLang="zh-CN" sz="2800" kern="10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17.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在那之后 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after that</a:t>
            </a: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18.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迟到</a:t>
            </a: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be late for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u="sng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</a:t>
            </a:r>
            <a:endParaRPr lang="zh-CN" altLang="zh-CN" sz="2800" kern="10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19.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淋浴时间表 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 shower schedule       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20.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尝起来好吃</a:t>
            </a: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taste good</a:t>
            </a:r>
            <a:endParaRPr lang="zh-CN" altLang="zh-CN" sz="2800" kern="100"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21.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给全班做报告 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give a report to the class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22.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为我做早餐</a:t>
            </a: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make breakfast for me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u="sng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</a:t>
            </a:r>
            <a:endParaRPr lang="zh-CN" altLang="zh-CN" sz="2800" kern="10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23.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做运动 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do sports</a:t>
            </a:r>
            <a:endParaRPr lang="en-US" altLang="zh-CN" sz="2800" kern="10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24.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到家</a:t>
            </a: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(3</a:t>
            </a:r>
            <a:r>
              <a:rPr lang="zh-CN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种</a:t>
            </a: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 </a:t>
            </a:r>
            <a:r>
              <a:rPr lang="en-US" altLang="zh-CN" sz="28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reach home/ get home/ arrive home</a:t>
            </a:r>
            <a:r>
              <a:rPr lang="en-US" altLang="zh-CN" sz="2800" u="sng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</a:t>
            </a:r>
            <a:endParaRPr lang="zh-CN" altLang="zh-CN" sz="2800" kern="10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09313" y="428347"/>
            <a:ext cx="963769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25.</a:t>
            </a:r>
            <a:r>
              <a:rPr lang="zh-CN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在上学日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on school days</a:t>
            </a:r>
            <a:r>
              <a:rPr lang="en-US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26.</a:t>
            </a:r>
            <a:r>
              <a:rPr lang="zh-CN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吃早饭的有趣时间</a:t>
            </a:r>
            <a:r>
              <a:rPr lang="en-US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 funny time for breakfast</a:t>
            </a:r>
            <a:endParaRPr lang="zh-CN" altLang="zh-CN" sz="3200" kern="10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27.</a:t>
            </a:r>
            <a:r>
              <a:rPr lang="zh-CN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一顿丰盛的早餐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 good breakfast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28.</a:t>
            </a:r>
            <a:r>
              <a:rPr lang="zh-CN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许多</a:t>
            </a:r>
            <a:r>
              <a:rPr lang="en-US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(2</a:t>
            </a:r>
            <a:r>
              <a:rPr lang="zh-CN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种</a:t>
            </a:r>
            <a:r>
              <a:rPr lang="en-US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 lot of / lots of</a:t>
            </a:r>
            <a:endParaRPr lang="en-US" altLang="zh-CN" sz="3200" kern="10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457200" algn="l"/>
              </a:tabLst>
            </a:pPr>
            <a:r>
              <a:rPr lang="en-US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29.</a:t>
            </a:r>
            <a:r>
              <a:rPr lang="zh-CN" altLang="zh-CN" sz="32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有很多时间吃早餐 </a:t>
            </a:r>
            <a:r>
              <a:rPr lang="en-US" altLang="zh-CN" sz="3200" b="1" kern="1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have much time for breakfast/have much time to have breakfast</a:t>
            </a:r>
            <a:endParaRPr lang="en-US" altLang="zh-CN" sz="3200" b="1" kern="100">
              <a:solidFill>
                <a:srgbClr val="FF000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920884" y="142245"/>
            <a:ext cx="9302840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我从周一到周五没有时间打扫我的房间，所以我通常在周末打扫。</a:t>
            </a:r>
            <a:endParaRPr lang="zh-CN" altLang="zh-CN" sz="320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1262130" y="1751527"/>
            <a:ext cx="10328856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don’t have time to clean my room from Monday to Friday. So I usually clean it on weekends.</a:t>
            </a:r>
          </a:p>
        </p:txBody>
      </p:sp>
      <p:sp>
        <p:nvSpPr>
          <p:cNvPr id="6" name="矩形 5"/>
          <p:cNvSpPr/>
          <p:nvPr>
            <p:custDataLst>
              <p:tags r:id="rId3"/>
            </p:custDataLst>
          </p:nvPr>
        </p:nvSpPr>
        <p:spPr>
          <a:xfrm>
            <a:off x="1000258" y="2991059"/>
            <a:ext cx="9534659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zh-CN" sz="32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我上学日常常早早地就起床了。之后，我就快速洗澡、穿衣。</a:t>
            </a:r>
            <a:endParaRPr lang="zh-CN" altLang="zh-CN" sz="320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1262130" y="4701775"/>
            <a:ext cx="9723549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usually get up early on school days. After that I take a shower and get dressed quickly.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12584" y="558640"/>
            <a:ext cx="7875905" cy="7372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3.Scott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在一个广播电台工作，他上班从不迟到。</a:t>
            </a:r>
            <a:endParaRPr lang="zh-CN" altLang="zh-CN" sz="280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49605" y="1249251"/>
            <a:ext cx="9449708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Scott works at a radio station and he is never late for work.</a:t>
            </a:r>
          </a:p>
        </p:txBody>
      </p:sp>
      <p:sp>
        <p:nvSpPr>
          <p:cNvPr id="6" name="矩形 5"/>
          <p:cNvSpPr/>
          <p:nvPr/>
        </p:nvSpPr>
        <p:spPr>
          <a:xfrm>
            <a:off x="613030" y="2248251"/>
            <a:ext cx="876871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</a:rPr>
              <a:t>4.Tony</a:t>
            </a:r>
            <a:r>
              <a:rPr lang="zh-CN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没有太多时间吃早餐，所以他总是吃的非常快。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49605" y="2897406"/>
            <a:ext cx="10097037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Tony doesn’t have much time for breakfast, so he always eats very quickly.</a:t>
            </a:r>
          </a:p>
        </p:txBody>
      </p:sp>
      <p:sp>
        <p:nvSpPr>
          <p:cNvPr id="8" name="矩形 7"/>
          <p:cNvSpPr/>
          <p:nvPr/>
        </p:nvSpPr>
        <p:spPr>
          <a:xfrm>
            <a:off x="613029" y="3973625"/>
            <a:ext cx="9668649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0" indent="-152400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5.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你最好的朋友通常什么时间锻炼？他每天从傍晚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7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45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到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8:15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锻炼。</a:t>
            </a:r>
            <a:endParaRPr lang="zh-CN" altLang="zh-CN" sz="2800" b="1"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50239" y="5289416"/>
            <a:ext cx="9758802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-When does your best friend exercise? </a:t>
            </a:r>
          </a:p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-He exercises from a quarter to eight to a quarter past eight in the evening.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631279" y="248573"/>
            <a:ext cx="9238445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6.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他没有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很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健康的生活。晚饭后，他要么看电视，要么玩电脑游戏。</a:t>
            </a:r>
            <a:endParaRPr lang="zh-CN" altLang="zh-CN" sz="2800" b="1"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790029" y="1631682"/>
            <a:ext cx="10431887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doesn’t have a very healthy life. After dinner, he either watches TV or plays computer games.</a:t>
            </a:r>
          </a:p>
        </p:txBody>
      </p:sp>
      <p:sp>
        <p:nvSpPr>
          <p:cNvPr id="6" name="矩形 5"/>
          <p:cNvSpPr/>
          <p:nvPr>
            <p:custDataLst>
              <p:tags r:id="rId3"/>
            </p:custDataLst>
          </p:nvPr>
        </p:nvSpPr>
        <p:spPr>
          <a:xfrm>
            <a:off x="768439" y="2580334"/>
            <a:ext cx="7242175" cy="7372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pitchFamily="18" charset="0"/>
              </a:rPr>
              <a:t>7.</a:t>
            </a:r>
            <a:r>
              <a:rPr lang="zh-CN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当我到家之后，我总是先做我的家庭作业。</a:t>
            </a:r>
            <a:endParaRPr lang="zh-CN" altLang="zh-CN" sz="2800" b="1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768439" y="3313090"/>
            <a:ext cx="9878096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I get home, I always do my homework first.</a:t>
            </a:r>
          </a:p>
        </p:txBody>
      </p:sp>
      <p:sp>
        <p:nvSpPr>
          <p:cNvPr id="8" name="矩形 7"/>
          <p:cNvSpPr/>
          <p:nvPr>
            <p:custDataLst>
              <p:tags r:id="rId5"/>
            </p:custDataLst>
          </p:nvPr>
        </p:nvSpPr>
        <p:spPr>
          <a:xfrm>
            <a:off x="768439" y="3994076"/>
            <a:ext cx="9481820" cy="7372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8.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他五点半从学校到家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, 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然后他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他的父母散步半个小时。</a:t>
            </a:r>
            <a:endParaRPr lang="zh-CN" altLang="zh-CN" sz="2800" b="1"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789904" y="4922386"/>
            <a:ext cx="10612192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gets home from school at half past five, then he takes a walk with his parents for half an hour.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84718" y="519715"/>
            <a:ext cx="7514590" cy="7372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9..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你吃过东西之后需要刷牙以拥有好的牙齿。</a:t>
            </a:r>
            <a:endParaRPr lang="zh-CN" altLang="zh-CN" sz="2800" b="1"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65915" y="1402961"/>
            <a:ext cx="9672034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brush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teeth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eating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teeth.</a:t>
            </a:r>
          </a:p>
        </p:txBody>
      </p:sp>
      <p:sp>
        <p:nvSpPr>
          <p:cNvPr id="6" name="矩形 5"/>
          <p:cNvSpPr/>
          <p:nvPr/>
        </p:nvSpPr>
        <p:spPr>
          <a:xfrm>
            <a:off x="784718" y="2271241"/>
            <a:ext cx="9481820" cy="7372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10.</a:t>
            </a:r>
            <a:r>
              <a:rPr lang="zh-CN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她知道冰淇淋对她的健康不好，但是它吃起来非常美味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!</a:t>
            </a:r>
            <a:endParaRPr lang="en-US" altLang="zh-CN" sz="2800" b="1"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65916" y="3296992"/>
            <a:ext cx="9672033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 knows it’s not good for her (health), but it tastes good!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08095" y="2766060"/>
            <a:ext cx="4575810" cy="1325880"/>
          </a:xfrm>
        </p:spPr>
        <p:txBody>
          <a:bodyPr/>
          <a:lstStyle/>
          <a:p>
            <a:pPr algn="ctr"/>
            <a:r>
              <a:rPr lang="en-US" altLang="zh-CN" sz="6000">
                <a:latin typeface="MV Boli" panose="02000500030200090000" charset="0"/>
                <a:cs typeface="MV Boli" panose="02000500030200090000" charset="0"/>
              </a:rPr>
              <a:t>Unit3 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99795" y="620395"/>
            <a:ext cx="9843135" cy="6492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smtClean="0">
                <a:solidFill>
                  <a:srgbClr val="FF0000"/>
                </a:solidFill>
              </a:rPr>
              <a:t>一、重点短语</a:t>
            </a:r>
            <a:endParaRPr lang="en-US" altLang="zh-CN" sz="3200" b="1" smtClean="0">
              <a:solidFill>
                <a:srgbClr val="FF0000"/>
              </a:solidFill>
            </a:endParaRPr>
          </a:p>
          <a:p>
            <a:r>
              <a:rPr lang="en-US" altLang="zh-CN" sz="3200" b="1" smtClean="0"/>
              <a:t>1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take </a:t>
            </a:r>
            <a:r>
              <a:rPr lang="en-US" altLang="zh-CN" sz="3200" b="1"/>
              <a:t>the train/bus/subway </a:t>
            </a:r>
            <a:r>
              <a:rPr lang="en-US" altLang="zh-CN" sz="3200" b="1" smtClean="0"/>
              <a:t>                </a:t>
            </a:r>
          </a:p>
          <a:p>
            <a:r>
              <a:rPr lang="en-US" altLang="zh-CN" sz="3200" b="1"/>
              <a:t> </a:t>
            </a:r>
            <a:r>
              <a:rPr lang="en-US" altLang="zh-CN" sz="3200" b="1" smtClean="0"/>
              <a:t>       by train/bus/subway</a:t>
            </a:r>
            <a:r>
              <a:rPr lang="zh-CN" altLang="zh-CN" sz="3200" b="1" smtClean="0"/>
              <a:t>乘</a:t>
            </a:r>
            <a:r>
              <a:rPr lang="zh-CN" altLang="zh-CN" sz="3200" b="1"/>
              <a:t>火车</a:t>
            </a:r>
            <a:r>
              <a:rPr lang="en-US" altLang="zh-CN" sz="3200" b="1"/>
              <a:t>/</a:t>
            </a:r>
            <a:r>
              <a:rPr lang="zh-CN" altLang="zh-CN" sz="3200" b="1"/>
              <a:t>汽车</a:t>
            </a:r>
            <a:r>
              <a:rPr lang="en-US" altLang="zh-CN" sz="3200" b="1"/>
              <a:t>/</a:t>
            </a:r>
            <a:r>
              <a:rPr lang="zh-CN" altLang="zh-CN" sz="3200" b="1"/>
              <a:t>地</a:t>
            </a:r>
            <a:r>
              <a:rPr lang="zh-CN" altLang="zh-CN" sz="3200" b="1" smtClean="0"/>
              <a:t>铁</a:t>
            </a:r>
            <a:endParaRPr lang="en-US" altLang="zh-CN" sz="3200" b="1" smtClean="0"/>
          </a:p>
          <a:p>
            <a:r>
              <a:rPr lang="en-US" altLang="zh-CN" sz="3200" b="1" smtClean="0"/>
              <a:t>2</a:t>
            </a:r>
            <a:r>
              <a:rPr lang="zh-CN" altLang="en-US" sz="3200" b="1" smtClean="0"/>
              <a:t>、</a:t>
            </a:r>
            <a:r>
              <a:rPr lang="en-US" altLang="zh-CN" sz="3200" b="1"/>
              <a:t> get to school </a:t>
            </a:r>
            <a:r>
              <a:rPr lang="zh-CN" altLang="zh-CN" sz="3200" b="1"/>
              <a:t>到学</a:t>
            </a:r>
            <a:r>
              <a:rPr lang="zh-CN" altLang="zh-CN" sz="3200" b="1" smtClean="0"/>
              <a:t>校</a:t>
            </a:r>
            <a:endParaRPr lang="en-US" altLang="zh-CN" sz="3200" b="1" smtClean="0"/>
          </a:p>
          <a:p>
            <a:r>
              <a:rPr lang="en-US" altLang="zh-CN" sz="3200" b="1" smtClean="0"/>
              <a:t>3</a:t>
            </a:r>
            <a:r>
              <a:rPr lang="zh-CN" altLang="en-US" sz="3200" b="1" smtClean="0"/>
              <a:t>、</a:t>
            </a:r>
            <a:r>
              <a:rPr lang="en-US" altLang="zh-CN" sz="3200" b="1"/>
              <a:t> think of </a:t>
            </a:r>
            <a:r>
              <a:rPr lang="zh-CN" altLang="zh-CN" sz="3200" b="1"/>
              <a:t>认为 </a:t>
            </a:r>
            <a:endParaRPr lang="en-US" altLang="zh-CN" sz="3200" b="1" smtClean="0"/>
          </a:p>
          <a:p>
            <a:r>
              <a:rPr lang="en-US" altLang="zh-CN" sz="3200" b="1" smtClean="0"/>
              <a:t>4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get </a:t>
            </a:r>
            <a:r>
              <a:rPr lang="en-US" altLang="zh-CN" sz="3200" b="1"/>
              <a:t>home/there from school </a:t>
            </a:r>
            <a:r>
              <a:rPr lang="zh-CN" altLang="zh-CN" sz="3200" b="1"/>
              <a:t>从学校到家里</a:t>
            </a:r>
            <a:r>
              <a:rPr lang="en-US" altLang="zh-CN" sz="3200" b="1"/>
              <a:t>/</a:t>
            </a:r>
            <a:r>
              <a:rPr lang="zh-CN" altLang="zh-CN" sz="3200" b="1"/>
              <a:t>那</a:t>
            </a:r>
            <a:r>
              <a:rPr lang="zh-CN" altLang="zh-CN" sz="3200" b="1" smtClean="0"/>
              <a:t>里</a:t>
            </a:r>
            <a:endParaRPr lang="en-US" altLang="zh-CN" sz="3200" b="1" smtClean="0"/>
          </a:p>
          <a:p>
            <a:r>
              <a:rPr lang="en-US" altLang="zh-CN" sz="3200" b="1" smtClean="0"/>
              <a:t>5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the </a:t>
            </a:r>
            <a:r>
              <a:rPr lang="en-US" altLang="zh-CN" sz="3200" b="1"/>
              <a:t>bus ride </a:t>
            </a:r>
            <a:r>
              <a:rPr lang="zh-CN" altLang="zh-CN" sz="3200" b="1"/>
              <a:t>公交车车</a:t>
            </a:r>
            <a:r>
              <a:rPr lang="zh-CN" altLang="zh-CN" sz="3200" b="1" smtClean="0"/>
              <a:t>程</a:t>
            </a:r>
            <a:endParaRPr lang="en-US" altLang="zh-CN" sz="3200" b="1" smtClean="0"/>
          </a:p>
          <a:p>
            <a:r>
              <a:rPr lang="en-US" altLang="zh-CN" sz="3200" b="1" smtClean="0"/>
              <a:t>6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one </a:t>
            </a:r>
            <a:r>
              <a:rPr lang="en-US" altLang="zh-CN" sz="3200" b="1"/>
              <a:t>small village </a:t>
            </a:r>
            <a:r>
              <a:rPr lang="zh-CN" altLang="zh-CN" sz="3200" b="1"/>
              <a:t>一个小村</a:t>
            </a:r>
            <a:r>
              <a:rPr lang="zh-CN" altLang="zh-CN" sz="3200" b="1" smtClean="0"/>
              <a:t>庄</a:t>
            </a:r>
            <a:endParaRPr lang="en-US" altLang="zh-CN" sz="3200" b="1" smtClean="0"/>
          </a:p>
          <a:p>
            <a:r>
              <a:rPr lang="en-US" altLang="zh-CN" sz="3200" b="1" smtClean="0"/>
              <a:t>7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run </a:t>
            </a:r>
            <a:r>
              <a:rPr lang="en-US" altLang="zh-CN" sz="3200" b="1"/>
              <a:t>too quickly </a:t>
            </a:r>
            <a:r>
              <a:rPr lang="zh-CN" altLang="zh-CN" sz="3200" b="1"/>
              <a:t>流得太</a:t>
            </a:r>
            <a:r>
              <a:rPr lang="zh-CN" altLang="zh-CN" sz="3200" b="1" smtClean="0"/>
              <a:t>快</a:t>
            </a:r>
            <a:endParaRPr lang="en-US" altLang="zh-CN" sz="3200" b="1" smtClean="0"/>
          </a:p>
          <a:p>
            <a:r>
              <a:rPr lang="en-US" altLang="zh-CN" sz="3200" b="1" smtClean="0"/>
              <a:t>8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go </a:t>
            </a:r>
            <a:r>
              <a:rPr lang="en-US" altLang="zh-CN" sz="3200" b="1"/>
              <a:t>on a ropeway </a:t>
            </a:r>
            <a:r>
              <a:rPr lang="zh-CN" altLang="zh-CN" sz="3200" b="1"/>
              <a:t>乘索</a:t>
            </a:r>
            <a:r>
              <a:rPr lang="zh-CN" altLang="zh-CN" sz="3200" b="1" smtClean="0"/>
              <a:t>道</a:t>
            </a:r>
            <a:endParaRPr lang="en-US" altLang="zh-CN" sz="3200" b="1" smtClean="0"/>
          </a:p>
          <a:p>
            <a:r>
              <a:rPr lang="en-US" altLang="zh-CN" sz="3200" b="1" smtClean="0"/>
              <a:t>9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cross </a:t>
            </a:r>
            <a:r>
              <a:rPr lang="en-US" altLang="zh-CN" sz="3200" b="1"/>
              <a:t>the river to school </a:t>
            </a:r>
            <a:r>
              <a:rPr lang="zh-CN" altLang="zh-CN" sz="3200" b="1"/>
              <a:t>过河去学</a:t>
            </a:r>
            <a:r>
              <a:rPr lang="zh-CN" altLang="zh-CN" sz="3200" b="1" smtClean="0"/>
              <a:t>校</a:t>
            </a:r>
            <a:endParaRPr lang="en-US" altLang="zh-CN" sz="3200" b="1" smtClean="0"/>
          </a:p>
          <a:p>
            <a:r>
              <a:rPr lang="en-US" altLang="zh-CN" sz="3200" b="1" smtClean="0"/>
              <a:t>10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an/one </a:t>
            </a:r>
            <a:r>
              <a:rPr lang="en-US" altLang="zh-CN" sz="3200" b="1"/>
              <a:t>11-year-old boy </a:t>
            </a:r>
            <a:r>
              <a:rPr lang="zh-CN" altLang="zh-CN" sz="3200" b="1"/>
              <a:t>一个十一岁的男孩</a:t>
            </a:r>
            <a:endParaRPr lang="en-US" altLang="zh-CN" sz="3200" b="1" smtClean="0"/>
          </a:p>
          <a:p>
            <a:endParaRPr lang="en-US" altLang="zh-CN" sz="3200" b="1" smtClean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03605" y="170815"/>
            <a:ext cx="9436735" cy="698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smtClean="0"/>
              <a:t>11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every </a:t>
            </a:r>
            <a:r>
              <a:rPr lang="en-US" altLang="zh-CN" sz="3200" b="1"/>
              <a:t>school day </a:t>
            </a:r>
            <a:r>
              <a:rPr lang="zh-CN" altLang="zh-CN" sz="3200" b="1"/>
              <a:t>上学的每一</a:t>
            </a:r>
            <a:r>
              <a:rPr lang="zh-CN" altLang="zh-CN" sz="3200" b="1" smtClean="0"/>
              <a:t>天</a:t>
            </a:r>
            <a:endParaRPr lang="en-US" altLang="zh-CN" sz="3200" b="1" smtClean="0"/>
          </a:p>
          <a:p>
            <a:r>
              <a:rPr lang="en-US" altLang="zh-CN" sz="3200" b="1" smtClean="0"/>
              <a:t>12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play </a:t>
            </a:r>
            <a:r>
              <a:rPr lang="en-US" altLang="zh-CN" sz="3200" b="1"/>
              <a:t>with my </a:t>
            </a:r>
            <a:r>
              <a:rPr lang="en-US" altLang="zh-CN" sz="3200" b="1" smtClean="0"/>
              <a:t>classmates</a:t>
            </a:r>
          </a:p>
          <a:p>
            <a:r>
              <a:rPr lang="en-US" altLang="zh-CN" sz="3200" b="1" smtClean="0"/>
              <a:t>13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be </a:t>
            </a:r>
            <a:r>
              <a:rPr lang="en-US" altLang="zh-CN" sz="3200" b="1"/>
              <a:t>like a father to me </a:t>
            </a:r>
            <a:r>
              <a:rPr lang="zh-CN" altLang="zh-CN" sz="3200" b="1"/>
              <a:t>对我来说像一个父</a:t>
            </a:r>
            <a:r>
              <a:rPr lang="zh-CN" altLang="zh-CN" sz="3200" b="1" smtClean="0"/>
              <a:t>亲</a:t>
            </a:r>
            <a:endParaRPr lang="en-US" altLang="zh-CN" sz="3200" b="1" smtClean="0"/>
          </a:p>
          <a:p>
            <a:r>
              <a:rPr lang="en-US" altLang="zh-CN" sz="3200" b="1" smtClean="0"/>
              <a:t>14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many </a:t>
            </a:r>
            <a:r>
              <a:rPr lang="en-US" altLang="zh-CN" sz="3200" b="1"/>
              <a:t>of the students </a:t>
            </a:r>
            <a:r>
              <a:rPr lang="zh-CN" altLang="zh-CN" sz="3200" b="1"/>
              <a:t>许多的学</a:t>
            </a:r>
            <a:r>
              <a:rPr lang="zh-CN" altLang="zh-CN" sz="3200" b="1" smtClean="0"/>
              <a:t>生</a:t>
            </a:r>
            <a:endParaRPr lang="en-US" altLang="zh-CN" sz="3200" b="1" smtClean="0"/>
          </a:p>
          <a:p>
            <a:r>
              <a:rPr lang="en-US" altLang="zh-CN" sz="3200" b="1" smtClean="0"/>
              <a:t>15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never </a:t>
            </a:r>
            <a:r>
              <a:rPr lang="en-US" altLang="zh-CN" sz="3200" b="1"/>
              <a:t>leave the village </a:t>
            </a:r>
            <a:r>
              <a:rPr lang="zh-CN" altLang="zh-CN" sz="3200" b="1"/>
              <a:t>从不离开这个村</a:t>
            </a:r>
            <a:r>
              <a:rPr lang="zh-CN" altLang="zh-CN" sz="3200" b="1" smtClean="0"/>
              <a:t>子</a:t>
            </a:r>
            <a:endParaRPr lang="en-US" altLang="zh-CN" sz="3200" b="1" smtClean="0"/>
          </a:p>
          <a:p>
            <a:r>
              <a:rPr lang="en-US" altLang="zh-CN" sz="3200" b="1" smtClean="0"/>
              <a:t>16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come </a:t>
            </a:r>
            <a:r>
              <a:rPr lang="en-US" altLang="zh-CN" sz="3200" b="1"/>
              <a:t>true </a:t>
            </a:r>
            <a:r>
              <a:rPr lang="zh-CN" altLang="zh-CN" sz="3200" b="1"/>
              <a:t>实</a:t>
            </a:r>
            <a:r>
              <a:rPr lang="zh-CN" altLang="zh-CN" sz="3200" b="1" smtClean="0"/>
              <a:t>现</a:t>
            </a:r>
            <a:endParaRPr lang="en-US" altLang="zh-CN" sz="3200" b="1" smtClean="0"/>
          </a:p>
          <a:p>
            <a:r>
              <a:rPr lang="en-US" altLang="zh-CN" sz="3200" b="1" smtClean="0"/>
              <a:t>17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be </a:t>
            </a:r>
            <a:r>
              <a:rPr lang="en-US" altLang="zh-CN" sz="3200" b="1"/>
              <a:t>not afraid  </a:t>
            </a:r>
            <a:r>
              <a:rPr lang="zh-CN" altLang="zh-CN" sz="3200" b="1"/>
              <a:t>不害</a:t>
            </a:r>
            <a:r>
              <a:rPr lang="zh-CN" altLang="zh-CN" sz="3200" b="1" smtClean="0"/>
              <a:t>怕</a:t>
            </a:r>
            <a:endParaRPr lang="en-US" altLang="zh-CN" sz="3200" b="1" smtClean="0"/>
          </a:p>
          <a:p>
            <a:r>
              <a:rPr lang="en-US" altLang="zh-CN" sz="3200" b="1" smtClean="0"/>
              <a:t>18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between </a:t>
            </a:r>
            <a:r>
              <a:rPr lang="en-US" altLang="zh-CN" sz="3200" b="1"/>
              <a:t>their school and the </a:t>
            </a:r>
            <a:r>
              <a:rPr lang="en-US" altLang="zh-CN" sz="3200" b="1" smtClean="0"/>
              <a:t>village</a:t>
            </a:r>
          </a:p>
          <a:p>
            <a:r>
              <a:rPr lang="en-US" altLang="zh-CN" sz="3200" b="1"/>
              <a:t> </a:t>
            </a:r>
            <a:r>
              <a:rPr lang="en-US" altLang="zh-CN" sz="3200" b="1" smtClean="0"/>
              <a:t>       </a:t>
            </a:r>
            <a:r>
              <a:rPr lang="zh-CN" altLang="zh-CN" sz="3200" b="1" smtClean="0"/>
              <a:t>在</a:t>
            </a:r>
            <a:r>
              <a:rPr lang="zh-CN" altLang="zh-CN" sz="3200" b="1"/>
              <a:t>他们学校和村子之</a:t>
            </a:r>
            <a:r>
              <a:rPr lang="zh-CN" altLang="zh-CN" sz="3200" b="1" smtClean="0"/>
              <a:t>间</a:t>
            </a:r>
            <a:endParaRPr lang="en-US" altLang="zh-CN" sz="3200" b="1" smtClean="0"/>
          </a:p>
          <a:p>
            <a:r>
              <a:rPr lang="en-US" altLang="zh-CN" sz="3200" b="1" smtClean="0"/>
              <a:t>19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live </a:t>
            </a:r>
            <a:r>
              <a:rPr lang="en-US" altLang="zh-CN" sz="3200" b="1"/>
              <a:t>about five kilometers from school </a:t>
            </a:r>
            <a:endParaRPr lang="en-US" altLang="zh-CN" sz="3200" b="1" smtClean="0"/>
          </a:p>
          <a:p>
            <a:r>
              <a:rPr lang="en-US" altLang="zh-CN" sz="3200" b="1"/>
              <a:t> </a:t>
            </a:r>
            <a:r>
              <a:rPr lang="en-US" altLang="zh-CN" sz="3200" b="1" smtClean="0"/>
              <a:t>       </a:t>
            </a:r>
            <a:r>
              <a:rPr lang="zh-CN" altLang="zh-CN" sz="3200" b="1" smtClean="0"/>
              <a:t>住</a:t>
            </a:r>
            <a:r>
              <a:rPr lang="zh-CN" altLang="zh-CN" sz="3200" b="1"/>
              <a:t>得离学校五公里</a:t>
            </a:r>
            <a:r>
              <a:rPr lang="zh-CN" altLang="zh-CN" sz="3200" b="1" smtClean="0"/>
              <a:t>远</a:t>
            </a:r>
            <a:endParaRPr lang="en-US" altLang="zh-CN" sz="3200" b="1" smtClean="0"/>
          </a:p>
          <a:p>
            <a:r>
              <a:rPr lang="en-US" altLang="zh-CN" sz="3200" b="1" smtClean="0"/>
              <a:t>20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go </a:t>
            </a:r>
            <a:r>
              <a:rPr lang="en-US" altLang="zh-CN" sz="3200" b="1"/>
              <a:t>to school by bus </a:t>
            </a:r>
            <a:endParaRPr lang="en-US" altLang="zh-CN" sz="3200" b="1" smtClean="0"/>
          </a:p>
          <a:p>
            <a:r>
              <a:rPr lang="en-US" altLang="zh-CN" sz="3200" b="1" smtClean="0"/>
              <a:t>take  the bus to school</a:t>
            </a:r>
            <a:r>
              <a:rPr lang="zh-CN" altLang="zh-CN" sz="3200" b="1" smtClean="0"/>
              <a:t>乘</a:t>
            </a:r>
            <a:r>
              <a:rPr lang="zh-CN" altLang="zh-CN" sz="3200" b="1"/>
              <a:t>公交车去学校</a:t>
            </a:r>
          </a:p>
          <a:p>
            <a:endParaRPr lang="zh-CN" altLang="zh-CN" sz="3200" b="1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755" y="0"/>
            <a:ext cx="10515600" cy="1325563"/>
          </a:xfrm>
        </p:spPr>
        <p:txBody>
          <a:bodyPr/>
          <a:lstStyle/>
          <a:p>
            <a:r>
              <a:rPr lang="zh-CN" altLang="en-US" sz="3600" smtClean="0"/>
              <a:t>短语：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990"/>
            <a:ext cx="7324090" cy="4731385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altLang="zh-CN" sz="3200" smtClean="0"/>
              <a:t>1.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join </a:t>
            </a:r>
            <a:r>
              <a:rPr lang="en-US" sz="3200">
                <a:solidFill>
                  <a:srgbClr val="FF0000"/>
                </a:solidFill>
              </a:rPr>
              <a:t>the art club  </a:t>
            </a:r>
            <a:r>
              <a:rPr lang="zh-CN" altLang="en-US" sz="3200"/>
              <a:t>参加艺术俱乐部</a:t>
            </a:r>
            <a:endParaRPr lang="en-US" sz="3200"/>
          </a:p>
          <a:p>
            <a:pPr marL="0" lvl="0" indent="0">
              <a:buNone/>
            </a:pPr>
            <a:r>
              <a:rPr lang="en-US" altLang="zh-CN" sz="3200" smtClean="0"/>
              <a:t>2.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the </a:t>
            </a:r>
            <a:r>
              <a:rPr lang="en-US" sz="3200">
                <a:solidFill>
                  <a:srgbClr val="FF0000"/>
                </a:solidFill>
              </a:rPr>
              <a:t>swi</a:t>
            </a:r>
            <a:r>
              <a:rPr lang="en-US" sz="3200" u="sng">
                <a:solidFill>
                  <a:srgbClr val="FF0000"/>
                </a:solidFill>
              </a:rPr>
              <a:t>mm</a:t>
            </a:r>
            <a:r>
              <a:rPr lang="en-US" sz="3200">
                <a:solidFill>
                  <a:srgbClr val="FF0000"/>
                </a:solidFill>
              </a:rPr>
              <a:t>ing club </a:t>
            </a:r>
            <a:r>
              <a:rPr lang="zh-CN" altLang="en-US" sz="3200"/>
              <a:t>游泳俱乐部</a:t>
            </a:r>
            <a:endParaRPr lang="en-US" sz="3200"/>
          </a:p>
          <a:p>
            <a:pPr marL="0" lvl="0" indent="0">
              <a:buNone/>
            </a:pPr>
            <a:r>
              <a:rPr lang="en-US" altLang="zh-CN" sz="3200" smtClean="0"/>
              <a:t>3.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the </a:t>
            </a:r>
            <a:r>
              <a:rPr lang="en-US" sz="3200">
                <a:solidFill>
                  <a:srgbClr val="FF0000"/>
                </a:solidFill>
              </a:rPr>
              <a:t>English club </a:t>
            </a:r>
            <a:r>
              <a:rPr lang="zh-CN" altLang="en-US" sz="3200"/>
              <a:t>英语俱乐部</a:t>
            </a:r>
            <a:endParaRPr lang="en-US" sz="3200"/>
          </a:p>
          <a:p>
            <a:pPr marL="0" lvl="0" indent="0">
              <a:buNone/>
            </a:pPr>
            <a:r>
              <a:rPr lang="en-US" altLang="zh-CN" sz="3200" smtClean="0"/>
              <a:t>4.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the </a:t>
            </a:r>
            <a:r>
              <a:rPr lang="en-US" sz="3200">
                <a:solidFill>
                  <a:srgbClr val="FF0000"/>
                </a:solidFill>
              </a:rPr>
              <a:t>music club </a:t>
            </a:r>
            <a:r>
              <a:rPr lang="zh-CN" altLang="en-US" sz="3200"/>
              <a:t>音乐俱乐部</a:t>
            </a:r>
            <a:endParaRPr lang="en-US" sz="3200"/>
          </a:p>
          <a:p>
            <a:pPr marL="0" lvl="0" indent="0">
              <a:buNone/>
            </a:pPr>
            <a:r>
              <a:rPr lang="en-US" altLang="zh-CN" sz="3200" smtClean="0"/>
              <a:t>5.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the </a:t>
            </a:r>
            <a:r>
              <a:rPr lang="en-US" sz="3200">
                <a:solidFill>
                  <a:srgbClr val="FF0000"/>
                </a:solidFill>
              </a:rPr>
              <a:t>story-telling club </a:t>
            </a:r>
            <a:r>
              <a:rPr lang="zh-CN" altLang="en-US" sz="3200"/>
              <a:t>讲故事俱乐部</a:t>
            </a:r>
            <a:endParaRPr lang="en-US" sz="3200"/>
          </a:p>
          <a:p>
            <a:pPr marL="0" lvl="0" indent="0">
              <a:buNone/>
            </a:pPr>
            <a:r>
              <a:rPr lang="en-US" altLang="zh-CN" sz="3200" smtClean="0"/>
              <a:t>6.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play </a:t>
            </a:r>
            <a:r>
              <a:rPr lang="en-US" sz="3200">
                <a:solidFill>
                  <a:srgbClr val="FF0000"/>
                </a:solidFill>
              </a:rPr>
              <a:t>chess </a:t>
            </a:r>
            <a:r>
              <a:rPr lang="zh-CN" altLang="en-US" sz="3200" smtClean="0"/>
              <a:t>下国际象棋</a:t>
            </a:r>
            <a:endParaRPr lang="en-US" sz="3200"/>
          </a:p>
          <a:p>
            <a:pPr marL="0" lvl="0" indent="0">
              <a:buNone/>
            </a:pPr>
            <a:r>
              <a:rPr lang="en-US" altLang="zh-CN" sz="3200" smtClean="0"/>
              <a:t>7.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play </a:t>
            </a:r>
            <a:r>
              <a:rPr lang="en-US" sz="3200" u="sng">
                <a:solidFill>
                  <a:srgbClr val="FF0000"/>
                </a:solidFill>
              </a:rPr>
              <a:t>the</a:t>
            </a:r>
            <a:r>
              <a:rPr lang="en-US" sz="3200">
                <a:solidFill>
                  <a:srgbClr val="FF0000"/>
                </a:solidFill>
              </a:rPr>
              <a:t> guitar </a:t>
            </a:r>
            <a:r>
              <a:rPr lang="zh-CN" altLang="en-US" sz="3200"/>
              <a:t>弹吉它</a:t>
            </a:r>
            <a:endParaRPr lang="en-US" sz="3200"/>
          </a:p>
          <a:p>
            <a:pPr marL="0" indent="0">
              <a:buNone/>
            </a:pPr>
            <a:r>
              <a:rPr lang="en-US" altLang="zh-CN" sz="3200" smtClean="0"/>
              <a:t>8.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play </a:t>
            </a:r>
            <a:r>
              <a:rPr lang="en-US" sz="3200" u="sng">
                <a:solidFill>
                  <a:srgbClr val="FF0000"/>
                </a:solidFill>
              </a:rPr>
              <a:t>the</a:t>
            </a:r>
            <a:r>
              <a:rPr lang="en-US" sz="3200">
                <a:solidFill>
                  <a:srgbClr val="FF0000"/>
                </a:solidFill>
              </a:rPr>
              <a:t> piano </a:t>
            </a:r>
            <a:r>
              <a:rPr lang="zh-CN" altLang="en-US" sz="3200"/>
              <a:t>弹钢琴</a:t>
            </a:r>
            <a:endParaRPr lang="en-US" sz="3200"/>
          </a:p>
          <a:p>
            <a:pPr marL="0" indent="0">
              <a:buNone/>
            </a:pPr>
            <a:r>
              <a:rPr lang="en-US" altLang="zh-CN" sz="3200" smtClean="0"/>
              <a:t>9.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play </a:t>
            </a:r>
            <a:r>
              <a:rPr lang="en-US" sz="3200" u="sng">
                <a:solidFill>
                  <a:srgbClr val="FF0000"/>
                </a:solidFill>
              </a:rPr>
              <a:t>the</a:t>
            </a:r>
            <a:r>
              <a:rPr lang="en-US" sz="3200">
                <a:solidFill>
                  <a:srgbClr val="FF0000"/>
                </a:solidFill>
              </a:rPr>
              <a:t> violin </a:t>
            </a:r>
            <a:r>
              <a:rPr lang="zh-CN" altLang="en-US" sz="3200"/>
              <a:t>拉小提琴 </a:t>
            </a:r>
            <a:endParaRPr lang="en-US" sz="3200"/>
          </a:p>
          <a:p>
            <a:pPr marL="0" indent="0">
              <a:buNone/>
            </a:pPr>
            <a:r>
              <a:rPr lang="en-US" altLang="zh-CN" sz="3200" smtClean="0"/>
              <a:t>10.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play </a:t>
            </a:r>
            <a:r>
              <a:rPr lang="en-US" sz="3200" u="sng">
                <a:solidFill>
                  <a:srgbClr val="FF0000"/>
                </a:solidFill>
              </a:rPr>
              <a:t>the</a:t>
            </a:r>
            <a:r>
              <a:rPr lang="en-US" sz="3200">
                <a:solidFill>
                  <a:srgbClr val="FF0000"/>
                </a:solidFill>
              </a:rPr>
              <a:t> drums </a:t>
            </a:r>
            <a:r>
              <a:rPr lang="zh-CN" altLang="en-US" sz="3200"/>
              <a:t>打鼓 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80743" y="757337"/>
            <a:ext cx="7366000" cy="40309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smtClean="0"/>
              <a:t>21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be </a:t>
            </a:r>
            <a:r>
              <a:rPr lang="en-US" altLang="zh-CN" sz="3200" b="1"/>
              <a:t>sure of sth. </a:t>
            </a:r>
            <a:r>
              <a:rPr lang="zh-CN" altLang="zh-CN" sz="3200" b="1"/>
              <a:t>对</a:t>
            </a:r>
            <a:r>
              <a:rPr lang="en-US" altLang="zh-CN" sz="3200" b="1"/>
              <a:t>…</a:t>
            </a:r>
            <a:r>
              <a:rPr lang="zh-CN" altLang="zh-CN" sz="3200" b="1"/>
              <a:t>确</a:t>
            </a:r>
            <a:r>
              <a:rPr lang="zh-CN" altLang="zh-CN" sz="3200" b="1" smtClean="0"/>
              <a:t>定</a:t>
            </a:r>
            <a:endParaRPr lang="en-US" altLang="zh-CN" sz="3200" b="1" smtClean="0"/>
          </a:p>
          <a:p>
            <a:r>
              <a:rPr lang="en-US" altLang="zh-CN" sz="3200" b="1" smtClean="0"/>
              <a:t>22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ride </a:t>
            </a:r>
            <a:r>
              <a:rPr lang="en-US" altLang="zh-CN" sz="3200" b="1"/>
              <a:t>a bike  </a:t>
            </a:r>
            <a:r>
              <a:rPr lang="zh-CN" altLang="zh-CN" sz="3200" b="1"/>
              <a:t>骑自行</a:t>
            </a:r>
            <a:r>
              <a:rPr lang="zh-CN" altLang="zh-CN" sz="3200" b="1" smtClean="0"/>
              <a:t>车</a:t>
            </a:r>
            <a:endParaRPr lang="en-US" altLang="zh-CN" sz="3200" b="1" smtClean="0"/>
          </a:p>
          <a:p>
            <a:r>
              <a:rPr lang="en-US" altLang="zh-CN" sz="3200" b="1" smtClean="0"/>
              <a:t>23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villagers</a:t>
            </a:r>
            <a:r>
              <a:rPr lang="en-US" altLang="zh-CN" sz="3200" b="1"/>
              <a:t>’ dream </a:t>
            </a:r>
            <a:r>
              <a:rPr lang="zh-CN" altLang="zh-CN" sz="3200" b="1"/>
              <a:t>村民们的梦</a:t>
            </a:r>
            <a:r>
              <a:rPr lang="zh-CN" altLang="zh-CN" sz="3200" b="1" smtClean="0"/>
              <a:t>想</a:t>
            </a:r>
            <a:endParaRPr lang="en-US" altLang="zh-CN" sz="3200" b="1" smtClean="0"/>
          </a:p>
          <a:p>
            <a:r>
              <a:rPr lang="en-US" altLang="zh-CN" sz="3200" b="1" smtClean="0"/>
              <a:t>24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drive </a:t>
            </a:r>
            <a:r>
              <a:rPr lang="en-US" altLang="zh-CN" sz="3200" b="1"/>
              <a:t>his car to work </a:t>
            </a:r>
            <a:r>
              <a:rPr lang="zh-CN" altLang="zh-CN" sz="3200" b="1"/>
              <a:t>开他的车去上</a:t>
            </a:r>
            <a:r>
              <a:rPr lang="zh-CN" altLang="zh-CN" sz="3200" b="1" smtClean="0"/>
              <a:t>班</a:t>
            </a:r>
            <a:endParaRPr lang="en-US" altLang="zh-CN" sz="3200" b="1" smtClean="0"/>
          </a:p>
          <a:p>
            <a:r>
              <a:rPr lang="en-US" altLang="zh-CN" sz="3200" b="1" smtClean="0"/>
              <a:t>25</a:t>
            </a:r>
            <a:r>
              <a:rPr lang="zh-CN" altLang="en-US" sz="3200" b="1" smtClean="0"/>
              <a:t>、</a:t>
            </a:r>
            <a:r>
              <a:rPr lang="en-US" altLang="zh-CN" sz="3200" b="1" smtClean="0"/>
              <a:t>how </a:t>
            </a:r>
            <a:r>
              <a:rPr lang="en-US" altLang="zh-CN" sz="3200" b="1"/>
              <a:t>far </a:t>
            </a:r>
            <a:r>
              <a:rPr lang="zh-CN" altLang="zh-CN" sz="3200" b="1"/>
              <a:t>多远</a:t>
            </a:r>
            <a:r>
              <a:rPr lang="en-US" altLang="zh-CN" sz="3200" b="1"/>
              <a:t>  </a:t>
            </a:r>
            <a:endParaRPr lang="en-US" altLang="zh-CN" sz="3200" b="1" smtClean="0"/>
          </a:p>
          <a:p>
            <a:r>
              <a:rPr lang="en-US" altLang="zh-CN" sz="3200" b="1" smtClean="0"/>
              <a:t>         how </a:t>
            </a:r>
            <a:r>
              <a:rPr lang="en-US" altLang="zh-CN" sz="3200" b="1"/>
              <a:t>long </a:t>
            </a:r>
            <a:r>
              <a:rPr lang="zh-CN" altLang="zh-CN" sz="3200" b="1"/>
              <a:t>多久、多</a:t>
            </a:r>
            <a:r>
              <a:rPr lang="zh-CN" altLang="zh-CN" sz="3200" b="1" smtClean="0"/>
              <a:t>长</a:t>
            </a:r>
            <a:endParaRPr lang="en-US" altLang="zh-CN" sz="3200" b="1" smtClean="0"/>
          </a:p>
          <a:p>
            <a:r>
              <a:rPr lang="en-US" altLang="zh-CN" sz="3200" b="1" smtClean="0"/>
              <a:t>         how </a:t>
            </a:r>
            <a:r>
              <a:rPr lang="en-US" altLang="zh-CN" sz="3200" b="1"/>
              <a:t>often</a:t>
            </a:r>
            <a:r>
              <a:rPr lang="zh-CN" altLang="zh-CN" sz="3200" b="1"/>
              <a:t>多久一次</a:t>
            </a:r>
          </a:p>
          <a:p>
            <a:r>
              <a:rPr lang="zh-CN" altLang="zh-CN" sz="3200" b="1" smtClean="0"/>
              <a:t> 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98195" y="-315"/>
            <a:ext cx="10001250" cy="67392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endParaRPr kumimoji="0" lang="en-US" altLang="zh-CN" sz="3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lang="zh-CN" altLang="en-US" sz="3600" b="1" smtClean="0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二、重点句子</a:t>
            </a:r>
            <a:endParaRPr lang="en-US" altLang="zh-CN" sz="3600" b="1">
              <a:solidFill>
                <a:srgbClr val="FF0000"/>
              </a:solidFill>
              <a:latin typeface="Calibri" panose="020F0502020204030204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3600" b="1" smtClean="0"/>
              <a:t>How does he get </a:t>
            </a:r>
            <a:r>
              <a:rPr lang="en-US" altLang="zh-CN" sz="3600" b="1"/>
              <a:t>to </a:t>
            </a:r>
            <a:r>
              <a:rPr lang="en-US" altLang="zh-CN" sz="3600" b="1" smtClean="0"/>
              <a:t>school?    </a:t>
            </a:r>
          </a:p>
          <a:p>
            <a:pPr marL="514350" indent="-514350"/>
            <a:r>
              <a:rPr lang="en-US" altLang="zh-CN" sz="3600" b="1"/>
              <a:t> </a:t>
            </a:r>
            <a:r>
              <a:rPr lang="en-US" altLang="zh-CN" sz="3600" b="1" smtClean="0"/>
              <a:t>    He  rides his bike to school </a:t>
            </a:r>
            <a:r>
              <a:rPr lang="en-US" altLang="zh-CN" sz="3600" b="1"/>
              <a:t>bus</a:t>
            </a:r>
            <a:r>
              <a:rPr lang="en-US" altLang="zh-CN" sz="3600" b="1" smtClean="0"/>
              <a:t>.</a:t>
            </a:r>
          </a:p>
          <a:p>
            <a:r>
              <a:rPr lang="en-US" altLang="zh-CN" sz="3600" b="1" smtClean="0"/>
              <a:t>2.  Does your father(dad) drive his car to work?</a:t>
            </a:r>
          </a:p>
          <a:p>
            <a:pPr marL="514350" indent="-514350">
              <a:buAutoNum type="arabicPeriod" startAt="3"/>
            </a:pPr>
            <a:r>
              <a:rPr lang="en-US" altLang="zh-CN" sz="3600" b="1" smtClean="0"/>
              <a:t>Mary wants to know how far Bob lives from his </a:t>
            </a:r>
          </a:p>
          <a:p>
            <a:pPr marL="514350" indent="-514350"/>
            <a:r>
              <a:rPr lang="en-US" altLang="zh-CN" sz="3600" b="1"/>
              <a:t> </a:t>
            </a:r>
            <a:r>
              <a:rPr lang="en-US" altLang="zh-CN" sz="3600" b="1" smtClean="0"/>
              <a:t>     grandparents’ home.</a:t>
            </a:r>
            <a:endParaRPr kumimoji="0" lang="en-US" altLang="zh-CN" sz="3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4"/>
              <a:tabLst>
                <a:tab pos="228600" algn="l"/>
              </a:tabLst>
            </a:pPr>
            <a:r>
              <a:rPr kumimoji="0" lang="en-US" altLang="zh-CN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But for the students in one small village in China,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lang="en-US" altLang="zh-CN" sz="3600" b="1" smtClean="0"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     </a:t>
            </a:r>
            <a:r>
              <a:rPr kumimoji="0" lang="en-US" altLang="zh-CN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it is difficult. 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en-US" altLang="zh-CN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5.There is no bridge and the river runs too quickly 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altLang="zh-CN" sz="3600" b="1"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smtClean="0"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for boats.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kumimoji="0" lang="en-US" altLang="zh-CN" sz="3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56945" y="908685"/>
            <a:ext cx="10008235" cy="5077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altLang="zh-CN" sz="3600" b="1" smtClean="0"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6.  An 11-year-old boy , Liangliang, crosses the river every school day.  But he is not afraid. 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AutoNum type="arabicPeriod" startAt="7"/>
              <a:tabLst>
                <a:tab pos="228600" algn="l"/>
              </a:tabLst>
            </a:pPr>
            <a:r>
              <a:rPr lang="en-US" altLang="zh-CN" sz="3600" b="1" smtClean="0"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Many of the students and villagers  never leave the village.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AutoNum type="arabicPeriod" startAt="7"/>
              <a:tabLst>
                <a:tab pos="228600" algn="l"/>
              </a:tabLst>
            </a:pPr>
            <a:r>
              <a:rPr lang="en-US" altLang="zh-CN" sz="3600" b="1" smtClean="0"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It is their dream to have a bridge. Can their dream come true?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AutoNum type="arabicPeriod" startAt="7"/>
              <a:tabLst>
                <a:tab pos="228600" algn="l"/>
              </a:tabLst>
            </a:pPr>
            <a:r>
              <a:rPr lang="en-US" altLang="zh-CN" sz="3600" b="1" smtClean="0"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The bus ride is never boring because I always talk to my classmates.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AutoNum type="arabicPeriod" startAt="7"/>
              <a:tabLst>
                <a:tab pos="228600" algn="l"/>
              </a:tabLst>
            </a:pPr>
            <a:r>
              <a:rPr lang="en-US" altLang="zh-CN" sz="3600" b="1" smtClean="0">
                <a:latin typeface="Calibri" panose="020F0502020204030204"/>
                <a:ea typeface="宋体" panose="02010600030101010101" pitchFamily="2" charset="-122"/>
                <a:cs typeface="Times New Roman" panose="02020603050405020304" pitchFamily="18" charset="0"/>
              </a:rPr>
              <a:t>It takes me about 40 minutes to get there by bus.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08095" y="2766060"/>
            <a:ext cx="4575810" cy="1325880"/>
          </a:xfrm>
        </p:spPr>
        <p:txBody>
          <a:bodyPr/>
          <a:lstStyle/>
          <a:p>
            <a:pPr algn="ctr"/>
            <a:r>
              <a:rPr lang="en-US" altLang="zh-CN" sz="6000">
                <a:latin typeface="MV Boli" panose="02000500030200090000" charset="0"/>
                <a:cs typeface="MV Boli" panose="02000500030200090000" charset="0"/>
              </a:rPr>
              <a:t>Unit4 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idx="1"/>
          </p:nvPr>
        </p:nvSpPr>
        <p:spPr>
          <a:xfrm>
            <a:off x="810260" y="181610"/>
            <a:ext cx="9144000" cy="68580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zh-CN" altLang="en-US" b="1"/>
              <a:t>一、短语：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1. </a:t>
            </a:r>
            <a:r>
              <a:rPr lang="zh-CN" altLang="en-US" b="1" smtClean="0"/>
              <a:t>不得不    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     have to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2.</a:t>
            </a:r>
            <a:r>
              <a:rPr lang="zh-CN" altLang="en-US" b="1" smtClean="0"/>
              <a:t>不许</a:t>
            </a:r>
            <a:r>
              <a:rPr lang="zh-CN" altLang="en-US" b="1"/>
              <a:t>讲话 </a:t>
            </a:r>
            <a:endParaRPr lang="zh-CN" altLang="en-US" b="1" smtClean="0"/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    no talking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3. </a:t>
            </a:r>
            <a:r>
              <a:rPr lang="zh-CN" altLang="en-US" b="1" smtClean="0"/>
              <a:t>校规 </a:t>
            </a:r>
            <a:endParaRPr lang="zh-CN" altLang="en-US" b="1"/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   school </a:t>
            </a:r>
            <a:r>
              <a:rPr lang="en-US" altLang="zh-CN" b="1"/>
              <a:t>rules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4.</a:t>
            </a:r>
            <a:r>
              <a:rPr lang="zh-CN" altLang="en-US" b="1" smtClean="0"/>
              <a:t>上课</a:t>
            </a:r>
            <a:r>
              <a:rPr lang="zh-CN" altLang="en-US" b="1"/>
              <a:t>吃东西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    eat </a:t>
            </a:r>
            <a:r>
              <a:rPr lang="en-US" altLang="zh-CN" b="1"/>
              <a:t>in class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5. </a:t>
            </a:r>
            <a:r>
              <a:rPr lang="zh-CN" altLang="en-US" b="1" smtClean="0"/>
              <a:t>在</a:t>
            </a:r>
            <a:r>
              <a:rPr lang="zh-CN" altLang="en-US" b="1"/>
              <a:t>过道上追逐打闹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    run </a:t>
            </a:r>
            <a:r>
              <a:rPr lang="en-US" altLang="zh-CN" b="1"/>
              <a:t>in the hallways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74370" y="125095"/>
            <a:ext cx="9144000" cy="6653530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6.</a:t>
            </a:r>
            <a:r>
              <a:rPr lang="zh-CN" altLang="en-US" sz="2800" b="1" smtClean="0"/>
              <a:t>和</a:t>
            </a:r>
            <a:r>
              <a:rPr lang="zh-CN" altLang="en-US" sz="2800" b="1"/>
              <a:t>某人打架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fight </a:t>
            </a:r>
            <a:r>
              <a:rPr lang="en-US" altLang="zh-CN" sz="2800" b="1"/>
              <a:t>with sb.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7. </a:t>
            </a:r>
            <a:r>
              <a:rPr lang="zh-CN" altLang="en-US" sz="2800" b="1" smtClean="0"/>
              <a:t>在</a:t>
            </a:r>
            <a:r>
              <a:rPr lang="zh-CN" altLang="en-US" sz="2800" b="1"/>
              <a:t>上学日的晚上外出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go </a:t>
            </a:r>
            <a:r>
              <a:rPr lang="en-US" altLang="zh-CN" sz="2800" b="1"/>
              <a:t>out on school nights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8. </a:t>
            </a:r>
            <a:r>
              <a:rPr lang="zh-CN" altLang="en-US" sz="2800" b="1" smtClean="0"/>
              <a:t>在</a:t>
            </a:r>
            <a:r>
              <a:rPr lang="zh-CN" altLang="en-US" sz="2800" b="1"/>
              <a:t>上学期间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on </a:t>
            </a:r>
            <a:r>
              <a:rPr lang="en-US" altLang="zh-CN" sz="2800" b="1"/>
              <a:t>school days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9. </a:t>
            </a:r>
            <a:r>
              <a:rPr lang="zh-CN" altLang="en-US" sz="2800" b="1" smtClean="0"/>
              <a:t>有</a:t>
            </a:r>
            <a:r>
              <a:rPr lang="zh-CN" altLang="en-US" sz="2800" b="1"/>
              <a:t>如此之多的规矩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 have </a:t>
            </a:r>
            <a:r>
              <a:rPr lang="en-US" altLang="zh-CN" sz="2800" b="1"/>
              <a:t>so many rules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10. </a:t>
            </a:r>
            <a:r>
              <a:rPr lang="zh-CN" altLang="en-US" sz="2800" b="1" smtClean="0"/>
              <a:t>上课</a:t>
            </a:r>
            <a:r>
              <a:rPr lang="zh-CN" altLang="en-US" sz="2800" b="1"/>
              <a:t>迟到了</a:t>
            </a:r>
          </a:p>
          <a:p>
            <a:pPr marL="609600" indent="-609600">
              <a:lnSpc>
                <a:spcPct val="90000"/>
              </a:lnSpc>
            </a:pPr>
            <a:r>
              <a:rPr lang="zh-CN" altLang="en-US" sz="2800" b="1" smtClean="0"/>
              <a:t>    </a:t>
            </a:r>
            <a:r>
              <a:rPr lang="en-US" altLang="zh-CN" sz="2800" b="1"/>
              <a:t>be late for school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11. </a:t>
            </a:r>
            <a:r>
              <a:rPr lang="zh-CN" altLang="en-US" sz="2800" b="1" smtClean="0"/>
              <a:t>戴帽子 </a:t>
            </a:r>
            <a:endParaRPr lang="zh-CN" altLang="en-US" sz="2800" b="1"/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 wear </a:t>
            </a:r>
            <a:r>
              <a:rPr lang="en-US" altLang="zh-CN" sz="2800" b="1"/>
              <a:t>a hat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12. </a:t>
            </a:r>
            <a:r>
              <a:rPr lang="zh-CN" altLang="en-US" sz="2800" b="1" smtClean="0"/>
              <a:t>在</a:t>
            </a:r>
            <a:r>
              <a:rPr lang="zh-CN" altLang="en-US" sz="2800" b="1"/>
              <a:t>食堂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  in </a:t>
            </a:r>
            <a:r>
              <a:rPr lang="en-US" altLang="zh-CN" sz="2800" b="1"/>
              <a:t>the dining hall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96595" y="203835"/>
            <a:ext cx="9144000" cy="6541135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13. </a:t>
            </a:r>
            <a:r>
              <a:rPr lang="zh-CN" altLang="en-US" b="1" smtClean="0"/>
              <a:t>在</a:t>
            </a:r>
            <a:r>
              <a:rPr lang="zh-CN" altLang="en-US" b="1"/>
              <a:t>教室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     in </a:t>
            </a:r>
            <a:r>
              <a:rPr lang="en-US" altLang="zh-CN" b="1"/>
              <a:t>the classroom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14. </a:t>
            </a:r>
            <a:r>
              <a:rPr lang="zh-CN" altLang="en-US" b="1" smtClean="0"/>
              <a:t>在</a:t>
            </a:r>
            <a:r>
              <a:rPr lang="zh-CN" altLang="en-US" b="1"/>
              <a:t>音乐室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     in </a:t>
            </a:r>
            <a:r>
              <a:rPr lang="en-US" altLang="zh-CN" b="1"/>
              <a:t>the music room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15. </a:t>
            </a:r>
            <a:r>
              <a:rPr lang="zh-CN" altLang="en-US" b="1" smtClean="0"/>
              <a:t>太</a:t>
            </a:r>
            <a:r>
              <a:rPr lang="zh-CN" altLang="en-US" b="1"/>
              <a:t>多（可数复数）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    too </a:t>
            </a:r>
            <a:r>
              <a:rPr lang="en-US" altLang="zh-CN" b="1"/>
              <a:t>many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16. </a:t>
            </a:r>
            <a:r>
              <a:rPr lang="zh-CN" altLang="en-US" b="1" smtClean="0"/>
              <a:t>家规 </a:t>
            </a:r>
            <a:endParaRPr lang="zh-CN" altLang="en-US" b="1"/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    rules </a:t>
            </a:r>
            <a:r>
              <a:rPr lang="en-US" altLang="zh-CN" b="1"/>
              <a:t>in the family; family rules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17.</a:t>
            </a:r>
            <a:r>
              <a:rPr lang="zh-CN" altLang="en-US" b="1" smtClean="0"/>
              <a:t>安静 </a:t>
            </a:r>
            <a:endParaRPr lang="zh-CN" altLang="en-US" b="1"/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    be </a:t>
            </a:r>
            <a:r>
              <a:rPr lang="en-US" altLang="zh-CN" b="1"/>
              <a:t>quiet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18.</a:t>
            </a:r>
            <a:r>
              <a:rPr lang="zh-CN" altLang="en-US" b="1" smtClean="0"/>
              <a:t>吵闹 </a:t>
            </a:r>
            <a:endParaRPr lang="zh-CN" altLang="en-US" b="1"/>
          </a:p>
          <a:p>
            <a:pPr marL="609600" indent="-609600">
              <a:lnSpc>
                <a:spcPct val="90000"/>
              </a:lnSpc>
            </a:pPr>
            <a:r>
              <a:rPr lang="en-US" altLang="zh-CN" b="1" smtClean="0"/>
              <a:t>    be </a:t>
            </a:r>
            <a:r>
              <a:rPr lang="en-US" altLang="zh-CN" b="1"/>
              <a:t>noisy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775970" y="135890"/>
            <a:ext cx="9144000" cy="6574790"/>
          </a:xfrm>
        </p:spPr>
        <p:txBody>
          <a:bodyPr>
            <a:normAutofit lnSpcReduction="20000"/>
          </a:bodyPr>
          <a:lstStyle/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19</a:t>
            </a:r>
            <a:r>
              <a:rPr lang="en-US" altLang="zh-CN" sz="2800" b="1"/>
              <a:t>.</a:t>
            </a:r>
            <a:r>
              <a:rPr lang="en-US" altLang="zh-CN" sz="2800" b="1" smtClean="0"/>
              <a:t> </a:t>
            </a:r>
            <a:r>
              <a:rPr lang="zh-CN" altLang="en-US" sz="2800" b="1" smtClean="0"/>
              <a:t>洗衣服 </a:t>
            </a:r>
            <a:endParaRPr lang="zh-CN" altLang="en-US" sz="2800" b="1"/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wash </a:t>
            </a:r>
            <a:r>
              <a:rPr lang="en-US" altLang="zh-CN" sz="2800" b="1"/>
              <a:t>one</a:t>
            </a:r>
            <a:r>
              <a:rPr lang="en-US" altLang="zh-CN" sz="2800" b="1">
                <a:latin typeface="Arial" panose="020B0604020202020204"/>
              </a:rPr>
              <a:t>’</a:t>
            </a:r>
            <a:r>
              <a:rPr lang="en-US" altLang="zh-CN" sz="2800" b="1"/>
              <a:t>s clothes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20. </a:t>
            </a:r>
            <a:r>
              <a:rPr lang="zh-CN" altLang="en-US" sz="2800" b="1" smtClean="0"/>
              <a:t>洗碗 </a:t>
            </a:r>
            <a:endParaRPr lang="zh-CN" altLang="en-US" sz="2800" b="1"/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  do </a:t>
            </a:r>
            <a:r>
              <a:rPr lang="en-US" altLang="zh-CN" sz="2800" b="1"/>
              <a:t>the dishes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21. </a:t>
            </a:r>
            <a:r>
              <a:rPr lang="zh-CN" altLang="en-US" sz="2800" b="1" smtClean="0"/>
              <a:t>呆</a:t>
            </a:r>
            <a:r>
              <a:rPr lang="zh-CN" altLang="en-US" sz="2800" b="1"/>
              <a:t>在家里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  stay </a:t>
            </a:r>
            <a:r>
              <a:rPr lang="en-US" altLang="zh-CN" sz="2800" b="1"/>
              <a:t>at home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22. </a:t>
            </a:r>
            <a:r>
              <a:rPr lang="zh-CN" altLang="en-US" sz="2800" b="1" smtClean="0"/>
              <a:t>准时 </a:t>
            </a:r>
            <a:endParaRPr lang="zh-CN" altLang="en-US" sz="2800" b="1"/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  on </a:t>
            </a:r>
            <a:r>
              <a:rPr lang="en-US" altLang="zh-CN" sz="2800" b="1"/>
              <a:t>time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23.  </a:t>
            </a:r>
            <a:r>
              <a:rPr lang="zh-CN" altLang="en-US" sz="2800" b="1" smtClean="0"/>
              <a:t>达到</a:t>
            </a:r>
            <a:r>
              <a:rPr lang="en-US" altLang="zh-CN" sz="2800" b="1">
                <a:latin typeface="Arial" panose="020B0604020202020204"/>
              </a:rPr>
              <a:t>……</a:t>
            </a:r>
            <a:r>
              <a:rPr lang="en-US" altLang="zh-CN" sz="2800" b="1"/>
              <a:t>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  arrive </a:t>
            </a:r>
            <a:r>
              <a:rPr lang="en-US" altLang="zh-CN" sz="2800" b="1"/>
              <a:t>at/in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24. </a:t>
            </a:r>
            <a:r>
              <a:rPr lang="zh-CN" altLang="en-US" sz="2800" b="1" smtClean="0"/>
              <a:t>听</a:t>
            </a:r>
            <a:r>
              <a:rPr lang="en-US" altLang="zh-CN" sz="2800" b="1">
                <a:latin typeface="Arial" panose="020B0604020202020204"/>
              </a:rPr>
              <a:t>……</a:t>
            </a:r>
            <a:r>
              <a:rPr lang="en-US" altLang="zh-CN" sz="2800" b="1"/>
              <a:t>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  listen </a:t>
            </a:r>
            <a:r>
              <a:rPr lang="en-US" altLang="zh-CN" sz="2800" b="1"/>
              <a:t>to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25. </a:t>
            </a:r>
            <a:r>
              <a:rPr lang="zh-CN" altLang="en-US" sz="2800" b="1" smtClean="0"/>
              <a:t>穿</a:t>
            </a:r>
            <a:r>
              <a:rPr lang="zh-CN" altLang="en-US" sz="2800" b="1"/>
              <a:t>制服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b="1" smtClean="0"/>
              <a:t>     wear </a:t>
            </a:r>
            <a:r>
              <a:rPr lang="en-US" altLang="zh-CN" sz="2800" b="1"/>
              <a:t>a uniform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741680" y="386080"/>
            <a:ext cx="9144000" cy="6471920"/>
          </a:xfrm>
        </p:spPr>
        <p:txBody>
          <a:bodyPr>
            <a:normAutofit lnSpcReduction="20000"/>
          </a:bodyPr>
          <a:lstStyle/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26. </a:t>
            </a:r>
            <a:r>
              <a:rPr lang="zh-CN" altLang="en-US" sz="2800" b="1" smtClean="0"/>
              <a:t>练习</a:t>
            </a:r>
            <a:r>
              <a:rPr lang="zh-CN" altLang="en-US" sz="2800" b="1"/>
              <a:t>我的吉他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      practice </a:t>
            </a:r>
            <a:r>
              <a:rPr lang="en-US" altLang="zh-CN" sz="2800" b="1"/>
              <a:t>my guitar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27. </a:t>
            </a:r>
            <a:r>
              <a:rPr lang="zh-CN" altLang="en-US" sz="2800" b="1" smtClean="0"/>
              <a:t>最好</a:t>
            </a:r>
            <a:r>
              <a:rPr lang="zh-CN" altLang="en-US" sz="2800" b="1"/>
              <a:t>做某事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     it</a:t>
            </a:r>
            <a:r>
              <a:rPr lang="en-US" altLang="zh-CN" sz="2800" b="1" smtClean="0">
                <a:latin typeface="Arial" panose="020B0604020202020204"/>
              </a:rPr>
              <a:t>’</a:t>
            </a:r>
            <a:r>
              <a:rPr lang="en-US" altLang="zh-CN" sz="2800" b="1" smtClean="0"/>
              <a:t>s </a:t>
            </a:r>
            <a:r>
              <a:rPr lang="en-US" altLang="zh-CN" sz="2800" b="1"/>
              <a:t>best to do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28. </a:t>
            </a:r>
            <a:r>
              <a:rPr lang="zh-CN" altLang="en-US" sz="2800" b="1" smtClean="0"/>
              <a:t>学习</a:t>
            </a:r>
            <a:r>
              <a:rPr lang="zh-CN" altLang="en-US" sz="2800" b="1"/>
              <a:t>做某事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     learn </a:t>
            </a:r>
            <a:r>
              <a:rPr lang="en-US" altLang="zh-CN" sz="2800" b="1"/>
              <a:t>to do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29. </a:t>
            </a:r>
            <a:r>
              <a:rPr lang="zh-CN" altLang="en-US" sz="2800" b="1" smtClean="0"/>
              <a:t>遵守</a:t>
            </a:r>
            <a:r>
              <a:rPr lang="zh-CN" altLang="en-US" sz="2800" b="1"/>
              <a:t>规则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    follow </a:t>
            </a:r>
            <a:r>
              <a:rPr lang="en-US" altLang="zh-CN" sz="2800" b="1"/>
              <a:t>the rules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30. </a:t>
            </a:r>
            <a:r>
              <a:rPr lang="zh-CN" altLang="en-US" sz="2800" b="1" smtClean="0"/>
              <a:t>对</a:t>
            </a:r>
            <a:r>
              <a:rPr lang="zh-CN" altLang="en-US" sz="2800" b="1"/>
              <a:t>某人严格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     be </a:t>
            </a:r>
            <a:r>
              <a:rPr lang="en-US" altLang="zh-CN" sz="2800" b="1"/>
              <a:t>strict with sb.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31. </a:t>
            </a:r>
            <a:r>
              <a:rPr lang="zh-CN" altLang="en-US" sz="2800" b="1" smtClean="0"/>
              <a:t>留</a:t>
            </a:r>
            <a:r>
              <a:rPr lang="zh-CN" altLang="en-US" sz="2800" b="1"/>
              <a:t>短发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    keep </a:t>
            </a:r>
            <a:r>
              <a:rPr lang="en-US" altLang="zh-CN" sz="2800" b="1"/>
              <a:t>the hair short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32. </a:t>
            </a:r>
            <a:r>
              <a:rPr lang="zh-CN" altLang="en-US" sz="2800" b="1" smtClean="0"/>
              <a:t>保持</a:t>
            </a:r>
            <a:r>
              <a:rPr lang="zh-CN" altLang="en-US" sz="2800" b="1"/>
              <a:t>安静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b="1" smtClean="0"/>
              <a:t>     keep </a:t>
            </a:r>
            <a:r>
              <a:rPr lang="en-US" altLang="zh-CN" sz="2800" b="1"/>
              <a:t>quiet</a:t>
            </a:r>
            <a:br>
              <a:rPr lang="en-US" altLang="zh-CN" sz="2800" b="1"/>
            </a:br>
            <a:endParaRPr lang="en-US" altLang="zh-CN" sz="28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  </a:t>
            </a:r>
            <a:endParaRPr lang="zh-CN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87045" y="365125"/>
            <a:ext cx="10866755" cy="615569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altLang="zh-CN" sz="3200"/>
              <a:t>1.</a:t>
            </a:r>
            <a:r>
              <a:rPr lang="zh-CN" altLang="en-US" sz="3200"/>
              <a:t>你能按时到达北京吗？如果你不能，你就得给我先给我打个电话。</a:t>
            </a:r>
            <a:r>
              <a:rPr lang="en-US" altLang="zh-CN" sz="3200"/>
              <a:t>(arrive in; have)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3200" b="1"/>
              <a:t>Can you arrive in Beijing on time? If you can</a:t>
            </a:r>
            <a:r>
              <a:rPr lang="en-US" altLang="zh-CN" sz="3200" b="1">
                <a:latin typeface="Arial" panose="020B0604020202020204"/>
              </a:rPr>
              <a:t>’</a:t>
            </a:r>
            <a:r>
              <a:rPr lang="en-US" altLang="zh-CN" sz="3200" b="1"/>
              <a:t>t. You have to give me a call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3200"/>
              <a:t>2.</a:t>
            </a:r>
            <a:r>
              <a:rPr lang="zh-CN" altLang="en-US" sz="3200"/>
              <a:t>不要到外面去，因为外面太冷了。</a:t>
            </a:r>
            <a:r>
              <a:rPr lang="en-US" altLang="zh-CN" sz="3200"/>
              <a:t>(out;outside)</a:t>
            </a:r>
            <a:endParaRPr lang="en-US" altLang="zh-CN" sz="3200" b="1"/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3200" b="1"/>
              <a:t>Don</a:t>
            </a:r>
            <a:r>
              <a:rPr lang="en-US" altLang="zh-CN" sz="3200" b="1">
                <a:latin typeface="Arial" panose="020B0604020202020204"/>
              </a:rPr>
              <a:t>’</a:t>
            </a:r>
            <a:r>
              <a:rPr lang="en-US" altLang="zh-CN" sz="3200" b="1"/>
              <a:t>t go out, because it</a:t>
            </a:r>
            <a:r>
              <a:rPr lang="en-US" altLang="zh-CN" sz="3200" b="1">
                <a:latin typeface="Arial" panose="020B0604020202020204"/>
              </a:rPr>
              <a:t>’</a:t>
            </a:r>
            <a:r>
              <a:rPr lang="en-US" altLang="zh-CN" sz="3200" b="1"/>
              <a:t>s too cold outside.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3200"/>
              <a:t>3.</a:t>
            </a:r>
            <a:r>
              <a:rPr lang="en-US" altLang="zh-CN" sz="3200">
                <a:latin typeface="Arial" panose="020B0604020202020204"/>
              </a:rPr>
              <a:t>–</a:t>
            </a:r>
            <a:r>
              <a:rPr lang="zh-CN" altLang="en-US" sz="3200"/>
              <a:t>你上体育课总是必须得穿运动鞋和运动套装吗？</a:t>
            </a:r>
            <a:r>
              <a:rPr lang="en-US" altLang="zh-CN" sz="3200"/>
              <a:t>--</a:t>
            </a:r>
            <a:r>
              <a:rPr lang="zh-CN" altLang="en-US" sz="3200"/>
              <a:t>是的。</a:t>
            </a:r>
            <a:r>
              <a:rPr lang="en-US" altLang="zh-CN" sz="3200" b="1"/>
              <a:t>(have to;wear)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3200" b="1"/>
              <a:t>Do you always have to wear sports shoes and a uniform?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3200" b="1" err="1"/>
              <a:t>Yes,I do.</a:t>
            </a:r>
            <a:endParaRPr lang="en-US" altLang="zh-CN" sz="32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3880" y="675005"/>
            <a:ext cx="10927715" cy="5507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3200" smtClean="0"/>
              <a:t>11.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do sth. </a:t>
            </a:r>
            <a:r>
              <a:rPr lang="en-US" sz="3200" u="sng" smtClean="0">
                <a:solidFill>
                  <a:srgbClr val="FF0000"/>
                </a:solidFill>
              </a:rPr>
              <a:t>well</a:t>
            </a:r>
            <a:r>
              <a:rPr lang="en-US" sz="3200" smtClean="0">
                <a:solidFill>
                  <a:srgbClr val="FF0000"/>
                </a:solidFill>
              </a:rPr>
              <a:t> </a:t>
            </a:r>
            <a:r>
              <a:rPr lang="zh-CN" altLang="en-US" sz="3200" smtClean="0"/>
              <a:t>做</a:t>
            </a:r>
            <a:r>
              <a:rPr lang="en-US" sz="3200" smtClean="0"/>
              <a:t>…..</a:t>
            </a:r>
            <a:r>
              <a:rPr lang="zh-CN" altLang="en-US" sz="3200" smtClean="0"/>
              <a:t>做得好</a:t>
            </a:r>
            <a:endParaRPr lang="en-US" altLang="zh-CN" sz="3200" smtClean="0"/>
          </a:p>
          <a:p>
            <a:pPr lvl="0"/>
            <a:r>
              <a:rPr lang="en-US" altLang="zh-CN" sz="3200" smtClean="0"/>
              <a:t>12.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be good </a:t>
            </a:r>
            <a:r>
              <a:rPr lang="en-US" sz="3200" u="sng" smtClean="0">
                <a:solidFill>
                  <a:srgbClr val="FF0000"/>
                </a:solidFill>
              </a:rPr>
              <a:t>with</a:t>
            </a:r>
            <a:r>
              <a:rPr lang="en-US" sz="3200" smtClean="0">
                <a:solidFill>
                  <a:srgbClr val="FF0000"/>
                </a:solidFill>
              </a:rPr>
              <a:t> sb</a:t>
            </a:r>
            <a:r>
              <a:rPr lang="en-US" sz="3200" smtClean="0"/>
              <a:t>.</a:t>
            </a:r>
            <a:r>
              <a:rPr lang="zh-CN" altLang="en-US" sz="3200" smtClean="0"/>
              <a:t>和某人相处好</a:t>
            </a:r>
            <a:endParaRPr lang="en-US" sz="3200" smtClean="0"/>
          </a:p>
          <a:p>
            <a:pPr lvl="0"/>
            <a:r>
              <a:rPr lang="en-US" altLang="zh-CN" sz="3200" smtClean="0"/>
              <a:t>13.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be good </a:t>
            </a:r>
            <a:r>
              <a:rPr lang="en-US" sz="3200" u="sng" smtClean="0">
                <a:solidFill>
                  <a:srgbClr val="FF0000"/>
                </a:solidFill>
              </a:rPr>
              <a:t>for</a:t>
            </a:r>
            <a:r>
              <a:rPr lang="en-US" sz="3200" smtClean="0">
                <a:solidFill>
                  <a:srgbClr val="FF0000"/>
                </a:solidFill>
              </a:rPr>
              <a:t> sb./ sth</a:t>
            </a:r>
            <a:r>
              <a:rPr lang="en-US" sz="3200" smtClean="0"/>
              <a:t>. </a:t>
            </a:r>
            <a:r>
              <a:rPr lang="zh-CN" altLang="en-US" sz="3200" smtClean="0"/>
              <a:t>对</a:t>
            </a:r>
            <a:r>
              <a:rPr lang="en-US" sz="3200" smtClean="0"/>
              <a:t>…</a:t>
            </a:r>
            <a:r>
              <a:rPr lang="zh-CN" altLang="en-US" sz="3200" smtClean="0"/>
              <a:t>有益处</a:t>
            </a:r>
            <a:endParaRPr lang="en-US" sz="3200" smtClean="0"/>
          </a:p>
          <a:p>
            <a:pPr lvl="0"/>
            <a:r>
              <a:rPr lang="en-US" altLang="zh-CN" sz="3200" smtClean="0"/>
              <a:t>14.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be good </a:t>
            </a:r>
            <a:r>
              <a:rPr lang="en-US" sz="3200" u="sng" smtClean="0">
                <a:solidFill>
                  <a:srgbClr val="FF0000"/>
                </a:solidFill>
              </a:rPr>
              <a:t>at</a:t>
            </a:r>
            <a:r>
              <a:rPr lang="en-US" sz="3200" smtClean="0">
                <a:solidFill>
                  <a:srgbClr val="FF0000"/>
                </a:solidFill>
              </a:rPr>
              <a:t> sth. /do</a:t>
            </a:r>
            <a:r>
              <a:rPr lang="en-US" sz="3200" u="sng" smtClean="0">
                <a:solidFill>
                  <a:srgbClr val="FF0000"/>
                </a:solidFill>
              </a:rPr>
              <a:t>ing</a:t>
            </a:r>
            <a:r>
              <a:rPr lang="en-US" sz="3200" smtClean="0">
                <a:solidFill>
                  <a:srgbClr val="FF0000"/>
                </a:solidFill>
              </a:rPr>
              <a:t> sth. </a:t>
            </a:r>
            <a:r>
              <a:rPr lang="zh-CN" altLang="en-US" sz="3200" smtClean="0"/>
              <a:t>擅长做某事</a:t>
            </a:r>
            <a:endParaRPr lang="en-US" sz="3200" smtClean="0"/>
          </a:p>
          <a:p>
            <a:pPr lvl="0"/>
            <a:r>
              <a:rPr lang="en-US" altLang="zh-CN" sz="3200" smtClean="0"/>
              <a:t>15.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need help </a:t>
            </a:r>
            <a:r>
              <a:rPr lang="zh-CN" altLang="en-US" sz="3200" smtClean="0"/>
              <a:t>需要帮助</a:t>
            </a:r>
            <a:endParaRPr lang="en-US" sz="3200" smtClean="0"/>
          </a:p>
          <a:p>
            <a:pPr lvl="0"/>
            <a:r>
              <a:rPr lang="en-US" altLang="zh-CN" sz="3200" smtClean="0"/>
              <a:t>16.</a:t>
            </a:r>
            <a:r>
              <a:rPr lang="zh-CN" altLang="en-US" sz="3200" smtClean="0"/>
              <a:t> </a:t>
            </a:r>
            <a:r>
              <a:rPr lang="en-US" altLang="zh-CN" sz="3200">
                <a:solidFill>
                  <a:srgbClr val="FF0000"/>
                </a:solidFill>
              </a:rPr>
              <a:t>M</a:t>
            </a:r>
            <a:r>
              <a:rPr lang="en-US" sz="3200" smtClean="0">
                <a:solidFill>
                  <a:srgbClr val="FF0000"/>
                </a:solidFill>
              </a:rPr>
              <a:t>usicians </a:t>
            </a:r>
            <a:r>
              <a:rPr lang="en-US" sz="3200">
                <a:solidFill>
                  <a:srgbClr val="FF0000"/>
                </a:solidFill>
              </a:rPr>
              <a:t>W</a:t>
            </a:r>
            <a:r>
              <a:rPr lang="en-US" sz="3200" smtClean="0">
                <a:solidFill>
                  <a:srgbClr val="FF0000"/>
                </a:solidFill>
              </a:rPr>
              <a:t>ant</a:t>
            </a:r>
            <a:r>
              <a:rPr lang="en-US" sz="3200" u="sng" smtClean="0">
                <a:solidFill>
                  <a:srgbClr val="FF0000"/>
                </a:solidFill>
              </a:rPr>
              <a:t>ed</a:t>
            </a:r>
            <a:r>
              <a:rPr lang="en-US" sz="3200" smtClean="0">
                <a:solidFill>
                  <a:srgbClr val="FF0000"/>
                </a:solidFill>
              </a:rPr>
              <a:t> </a:t>
            </a:r>
            <a:r>
              <a:rPr lang="en-US" sz="3200" u="sng" smtClean="0">
                <a:solidFill>
                  <a:srgbClr val="FF0000"/>
                </a:solidFill>
              </a:rPr>
              <a:t>for</a:t>
            </a:r>
            <a:r>
              <a:rPr lang="en-US" sz="3200" smtClean="0">
                <a:solidFill>
                  <a:srgbClr val="FF0000"/>
                </a:solidFill>
              </a:rPr>
              <a:t> School Music Festival </a:t>
            </a:r>
            <a:r>
              <a:rPr lang="zh-CN" altLang="en-US" sz="3200" smtClean="0"/>
              <a:t>学校音乐节招聘音乐人</a:t>
            </a:r>
            <a:endParaRPr lang="en-US" altLang="zh-CN" sz="3200" smtClean="0"/>
          </a:p>
          <a:p>
            <a:pPr lvl="0"/>
            <a:r>
              <a:rPr lang="en-US" altLang="zh-CN" sz="3200" smtClean="0"/>
              <a:t>17.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do Chinese kung fu </a:t>
            </a:r>
            <a:r>
              <a:rPr lang="zh-CN" altLang="en-US" sz="3200" smtClean="0"/>
              <a:t>表演中国功夫 </a:t>
            </a:r>
            <a:endParaRPr lang="en-US" altLang="zh-CN" sz="3200" smtClean="0"/>
          </a:p>
          <a:p>
            <a:pPr lvl="0"/>
            <a:r>
              <a:rPr lang="en-US" altLang="zh-CN" sz="3200" smtClean="0"/>
              <a:t>18.</a:t>
            </a:r>
            <a:r>
              <a:rPr lang="zh-CN" altLang="en-US" sz="3200" smtClean="0"/>
              <a:t> </a:t>
            </a:r>
            <a:r>
              <a:rPr lang="en-US" altLang="zh-CN" sz="3200" smtClean="0">
                <a:solidFill>
                  <a:srgbClr val="FF0000"/>
                </a:solidFill>
              </a:rPr>
              <a:t>an</a:t>
            </a:r>
            <a:r>
              <a:rPr lang="zh-CN" altLang="en-US" sz="3200" smtClean="0">
                <a:solidFill>
                  <a:srgbClr val="FF0000"/>
                </a:solidFill>
              </a:rPr>
              <a:t> </a:t>
            </a:r>
            <a:r>
              <a:rPr lang="en-US" altLang="zh-CN" sz="3200" smtClean="0">
                <a:solidFill>
                  <a:srgbClr val="FF0000"/>
                </a:solidFill>
              </a:rPr>
              <a:t>English-speaking</a:t>
            </a:r>
            <a:r>
              <a:rPr lang="zh-CN" altLang="en-US" sz="3200" smtClean="0">
                <a:solidFill>
                  <a:srgbClr val="FF0000"/>
                </a:solidFill>
              </a:rPr>
              <a:t> </a:t>
            </a:r>
            <a:r>
              <a:rPr lang="en-US" altLang="zh-CN" sz="3200" smtClean="0">
                <a:solidFill>
                  <a:srgbClr val="FF0000"/>
                </a:solidFill>
              </a:rPr>
              <a:t>student</a:t>
            </a:r>
            <a:r>
              <a:rPr lang="zh-CN" altLang="en-US" sz="3200" smtClean="0">
                <a:solidFill>
                  <a:srgbClr val="FF0000"/>
                </a:solidFill>
              </a:rPr>
              <a:t> </a:t>
            </a:r>
            <a:r>
              <a:rPr lang="zh-CN" altLang="en-US" sz="3200" smtClean="0"/>
              <a:t>一个说英语的学生</a:t>
            </a:r>
            <a:endParaRPr lang="en-US" sz="3200" smtClean="0"/>
          </a:p>
          <a:p>
            <a:pPr lvl="0"/>
            <a:r>
              <a:rPr lang="en-US" altLang="zh-CN" sz="3200" smtClean="0"/>
              <a:t>19.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come and show us </a:t>
            </a:r>
            <a:r>
              <a:rPr lang="zh-CN" altLang="en-US" sz="3200" smtClean="0"/>
              <a:t>来给我们表演</a:t>
            </a:r>
            <a:endParaRPr lang="en-US" sz="3200" smtClean="0"/>
          </a:p>
          <a:p>
            <a:pPr lvl="0"/>
            <a:r>
              <a:rPr lang="en-US" altLang="zh-CN" sz="3200" smtClean="0"/>
              <a:t>20.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show sb. sth./ show sth. to sb. </a:t>
            </a:r>
            <a:r>
              <a:rPr lang="zh-CN" altLang="en-US" sz="3200" smtClean="0"/>
              <a:t>给某人展示某物 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89280" y="384810"/>
            <a:ext cx="11014075" cy="60883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200"/>
              <a:t>4.</a:t>
            </a:r>
            <a:r>
              <a:rPr lang="zh-CN" altLang="en-US" sz="3200"/>
              <a:t>我家有太多严格的家规，其中一条是</a:t>
            </a:r>
            <a:r>
              <a:rPr lang="zh-CN" altLang="en-US" sz="3200">
                <a:latin typeface="Arial" panose="020B0604020202020204"/>
              </a:rPr>
              <a:t>“</a:t>
            </a:r>
            <a:r>
              <a:rPr lang="zh-CN" altLang="en-US" sz="3200"/>
              <a:t>不能玩电脑游戏</a:t>
            </a:r>
            <a:r>
              <a:rPr lang="en-US" altLang="zh-CN" sz="3200"/>
              <a:t>(too many;one of)</a:t>
            </a:r>
          </a:p>
          <a:p>
            <a:pPr marL="0" indent="0">
              <a:buNone/>
            </a:pPr>
            <a:r>
              <a:rPr lang="en-US" altLang="zh-CN" sz="3200" b="1"/>
              <a:t>I have to many strict rules in my family. One of them is </a:t>
            </a:r>
            <a:r>
              <a:rPr lang="en-US" altLang="zh-CN" sz="3200" b="1">
                <a:latin typeface="Arial" panose="020B0604020202020204"/>
              </a:rPr>
              <a:t>“</a:t>
            </a:r>
            <a:r>
              <a:rPr lang="en-US" altLang="zh-CN" sz="3200" b="1"/>
              <a:t>Don</a:t>
            </a:r>
            <a:r>
              <a:rPr lang="en-US" altLang="zh-CN" sz="3200" b="1">
                <a:latin typeface="Arial" panose="020B0604020202020204"/>
              </a:rPr>
              <a:t>’</a:t>
            </a:r>
            <a:r>
              <a:rPr lang="en-US" altLang="zh-CN" sz="3200" b="1"/>
              <a:t>t play computer games.</a:t>
            </a:r>
            <a:r>
              <a:rPr lang="en-US" altLang="zh-CN" sz="3200" b="1">
                <a:latin typeface="Arial" panose="020B0604020202020204"/>
              </a:rPr>
              <a:t>”</a:t>
            </a:r>
            <a:endParaRPr lang="en-US" altLang="zh-CN" sz="3200" b="1"/>
          </a:p>
          <a:p>
            <a:pPr marL="0" indent="0">
              <a:buNone/>
            </a:pPr>
            <a:r>
              <a:rPr lang="en-US" altLang="zh-CN" sz="3200"/>
              <a:t>5.--</a:t>
            </a:r>
            <a:r>
              <a:rPr lang="zh-CN" altLang="en-US" sz="3200"/>
              <a:t>你们家通常是谁晚饭后洗餐具呢？</a:t>
            </a:r>
            <a:r>
              <a:rPr lang="en-US" altLang="zh-CN" sz="3200"/>
              <a:t>--</a:t>
            </a:r>
            <a:r>
              <a:rPr lang="zh-CN" altLang="en-US" sz="3200"/>
              <a:t>我妈妈。</a:t>
            </a:r>
            <a:r>
              <a:rPr lang="en-US" altLang="zh-CN" sz="3200"/>
              <a:t>(do the dishes)</a:t>
            </a:r>
          </a:p>
          <a:p>
            <a:pPr marL="0" indent="0">
              <a:buNone/>
            </a:pPr>
            <a:r>
              <a:rPr lang="en-US" altLang="zh-CN" sz="3200" b="1"/>
              <a:t>Who usually does the dishes after dinner?</a:t>
            </a:r>
          </a:p>
          <a:p>
            <a:pPr marL="0" indent="0">
              <a:buNone/>
            </a:pPr>
            <a:r>
              <a:rPr lang="en-US" altLang="zh-CN" sz="3200" b="1"/>
              <a:t>My mother does.</a:t>
            </a:r>
          </a:p>
          <a:p>
            <a:pPr marL="0" indent="0">
              <a:buNone/>
            </a:pPr>
            <a:r>
              <a:rPr lang="en-US" altLang="zh-CN" sz="3200"/>
              <a:t>6.</a:t>
            </a:r>
            <a:r>
              <a:rPr lang="zh-CN" altLang="en-US" sz="3200"/>
              <a:t>在我回家以前，我必须写完这封信，因为我在家没时间写信。</a:t>
            </a:r>
            <a:r>
              <a:rPr lang="en-US" altLang="zh-CN" sz="3200"/>
              <a:t>(finish;have no time)</a:t>
            </a:r>
          </a:p>
          <a:p>
            <a:pPr marL="0" indent="0">
              <a:buNone/>
            </a:pPr>
            <a:r>
              <a:rPr lang="en-US" altLang="zh-CN" sz="3200" b="1"/>
              <a:t>I have to finish this letter before I go home, because I have no time to write a letter at home.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06425" y="612775"/>
            <a:ext cx="10979785" cy="5950585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altLang="zh-CN" sz="3200"/>
              <a:t>7.</a:t>
            </a:r>
            <a:r>
              <a:rPr lang="zh-CN" altLang="en-US" sz="3200"/>
              <a:t>我明白你的感受，但是我也帮不了你。</a:t>
            </a:r>
            <a:r>
              <a:rPr lang="en-US" altLang="zh-CN" sz="3200"/>
              <a:t>(how;feel)</a:t>
            </a:r>
            <a:endParaRPr lang="en-US" altLang="zh-CN" sz="3200" b="1"/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3200" b="1"/>
              <a:t>I know how you feel, but I can</a:t>
            </a:r>
            <a:r>
              <a:rPr lang="en-US" altLang="zh-CN" sz="3200" b="1">
                <a:latin typeface="Arial" panose="020B0604020202020204"/>
              </a:rPr>
              <a:t>’</a:t>
            </a:r>
            <a:r>
              <a:rPr lang="en-US" altLang="zh-CN" sz="3200" b="1"/>
              <a:t>t help you 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3200"/>
              <a:t>8. </a:t>
            </a:r>
            <a:r>
              <a:rPr lang="en-US" altLang="zh-CN" sz="3200">
                <a:latin typeface="Arial" panose="020B0604020202020204"/>
              </a:rPr>
              <a:t>—</a:t>
            </a:r>
            <a:r>
              <a:rPr lang="zh-CN" altLang="en-US" sz="3200"/>
              <a:t>你们可以在教室里吃东西吗？</a:t>
            </a:r>
            <a:r>
              <a:rPr lang="en-US" altLang="zh-CN" sz="3200"/>
              <a:t>-- </a:t>
            </a:r>
            <a:r>
              <a:rPr lang="zh-CN" altLang="en-US" sz="3200"/>
              <a:t>不，不允许，但我们可以在餐厅里吃。</a:t>
            </a:r>
            <a:r>
              <a:rPr lang="en-US" altLang="zh-CN" sz="3200"/>
              <a:t>(can; dining hall)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3200" b="1"/>
              <a:t>Can you eat in the classroom?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3200" b="1"/>
              <a:t>No,we can</a:t>
            </a:r>
            <a:r>
              <a:rPr lang="en-US" altLang="zh-CN" sz="3200" b="1">
                <a:latin typeface="Arial" panose="020B0604020202020204"/>
              </a:rPr>
              <a:t>’</a:t>
            </a:r>
            <a:r>
              <a:rPr lang="en-US" altLang="zh-CN" sz="3200" b="1"/>
              <a:t>t, but we can eat in the dining hall.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3200"/>
              <a:t>9.</a:t>
            </a:r>
            <a:r>
              <a:rPr lang="zh-CN" altLang="en-US" sz="3200"/>
              <a:t>不要这么安静，每个人都可以问问题。</a:t>
            </a:r>
            <a:r>
              <a:rPr lang="en-US" altLang="zh-CN" sz="3200"/>
              <a:t>(quiet;ask)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3200" b="1"/>
              <a:t>Don</a:t>
            </a:r>
            <a:r>
              <a:rPr lang="en-US" altLang="zh-CN" sz="3200" b="1">
                <a:latin typeface="Arial" panose="020B0604020202020204"/>
              </a:rPr>
              <a:t>’</a:t>
            </a:r>
            <a:r>
              <a:rPr lang="en-US" altLang="zh-CN" sz="3200" b="1"/>
              <a:t>t be so quiet. Every can ask questions.</a:t>
            </a:r>
          </a:p>
        </p:txBody>
      </p:sp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2433300" y="108331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08330" y="226060"/>
            <a:ext cx="11374755" cy="581533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CN" sz="3200"/>
              <a:t>10.</a:t>
            </a:r>
            <a:r>
              <a:rPr lang="zh-CN" altLang="en-US" sz="3200"/>
              <a:t>我们上学不能迟到，因为我们不想让我们的老师不高兴。</a:t>
            </a:r>
            <a:r>
              <a:rPr lang="en-US" altLang="zh-CN" sz="3200"/>
              <a:t>(arrive late for;make)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3200" b="1"/>
              <a:t>We can</a:t>
            </a:r>
            <a:r>
              <a:rPr lang="en-US" altLang="zh-CN" sz="3200" b="1">
                <a:latin typeface="Arial" panose="020B0604020202020204"/>
              </a:rPr>
              <a:t>’</a:t>
            </a:r>
            <a:r>
              <a:rPr lang="en-US" altLang="zh-CN" sz="3200" b="1"/>
              <a:t>t arrive late for class, because we don</a:t>
            </a:r>
            <a:r>
              <a:rPr lang="en-US" altLang="zh-CN" sz="3200" b="1">
                <a:latin typeface="Arial" panose="020B0604020202020204"/>
              </a:rPr>
              <a:t>’</a:t>
            </a:r>
            <a:r>
              <a:rPr lang="en-US" altLang="zh-CN" sz="3200" b="1"/>
              <a:t>t want to make our teacher unhappy.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3200"/>
              <a:t>11.</a:t>
            </a:r>
            <a:r>
              <a:rPr lang="zh-CN" altLang="en-US" sz="3200"/>
              <a:t>我在我好朋友的漂亮的花园里度过了一个放松的下午，我很享受在花园里听音乐。</a:t>
            </a:r>
            <a:r>
              <a:rPr lang="en-US" altLang="zh-CN" sz="3200"/>
              <a:t>(relaxing;enjoy)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3200" b="1"/>
              <a:t>I have a relaxing afternoon in my good friend</a:t>
            </a:r>
            <a:r>
              <a:rPr lang="en-US" altLang="zh-CN" sz="3200" b="1">
                <a:latin typeface="Arial" panose="020B0604020202020204"/>
              </a:rPr>
              <a:t>’</a:t>
            </a:r>
            <a:r>
              <a:rPr lang="en-US" altLang="zh-CN" sz="3200" b="1"/>
              <a:t>s beautiful garden. I enjoy listening to music in the garden.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3200"/>
              <a:t>12.</a:t>
            </a:r>
            <a:r>
              <a:rPr lang="zh-CN" altLang="en-US" sz="3200"/>
              <a:t>我们都不得不遵守学校的规定，因为遵守学校的规定对我们的学习有好处。</a:t>
            </a:r>
            <a:r>
              <a:rPr lang="en-US" altLang="zh-CN" sz="3200"/>
              <a:t>(follow the rules; be good for)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3200" b="1"/>
              <a:t>We all have to follow the school rules, because following the school rules is good for our study.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08095" y="2766060"/>
            <a:ext cx="4575810" cy="1325880"/>
          </a:xfrm>
        </p:spPr>
        <p:txBody>
          <a:bodyPr/>
          <a:lstStyle/>
          <a:p>
            <a:pPr algn="ctr"/>
            <a:r>
              <a:rPr lang="en-US" altLang="zh-CN" sz="6000">
                <a:latin typeface="MV Boli" panose="02000500030200090000" charset="0"/>
                <a:cs typeface="MV Boli" panose="02000500030200090000" charset="0"/>
              </a:rPr>
              <a:t>Unit5 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8960" y="530860"/>
            <a:ext cx="8229600" cy="6182995"/>
          </a:xfrm>
        </p:spPr>
        <p:txBody>
          <a:bodyPr/>
          <a:lstStyle/>
          <a:p>
            <a:pPr fontAlgn="base"/>
            <a:r>
              <a:rPr lang="zh-CN" altLang="en-US" sz="3600" strike="noStrike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I. Words</a:t>
            </a:r>
            <a:endParaRPr lang="zh-CN" altLang="en-US" sz="2400" strike="noStrike" noProof="1">
              <a:solidFill>
                <a:srgbClr val="FF0000"/>
              </a:solidFill>
            </a:endParaRPr>
          </a:p>
          <a:p>
            <a:pPr fontAlgn="base"/>
            <a:r>
              <a:rPr lang="zh-CN" altLang="en-US" sz="3200" b="1" strike="noStrike" noProof="1">
                <a:solidFill>
                  <a:schemeClr val="tx1"/>
                </a:solidFill>
              </a:rPr>
              <a:t>1.动物园n.    </a:t>
            </a:r>
            <a:r>
              <a:rPr lang="en-US" altLang="zh-CN" sz="3200" b="1" strike="noStrike" noProof="1">
                <a:solidFill>
                  <a:schemeClr val="tx1"/>
                </a:solidFill>
              </a:rPr>
              <a:t>zoo</a:t>
            </a:r>
            <a:endParaRPr lang="zh-CN" altLang="en-US" sz="3200" b="1" strike="noStrike" noProof="1">
              <a:solidFill>
                <a:schemeClr val="tx1"/>
              </a:solidFill>
            </a:endParaRPr>
          </a:p>
          <a:p>
            <a:pPr fontAlgn="base"/>
            <a:r>
              <a:rPr lang="zh-CN" altLang="en-US" sz="3200" b="1" strike="noStrike" noProof="1">
                <a:solidFill>
                  <a:schemeClr val="tx1"/>
                </a:solidFill>
              </a:rPr>
              <a:t>2.考拉n.       </a:t>
            </a:r>
            <a:r>
              <a:rPr lang="en-US" altLang="zh-CN" sz="3200" b="1" strike="noStrike" noProof="1">
                <a:solidFill>
                  <a:schemeClr val="tx1"/>
                </a:solidFill>
              </a:rPr>
              <a:t>koala</a:t>
            </a:r>
            <a:r>
              <a:rPr lang="zh-CN" altLang="en-US" sz="3200" b="1" strike="noStrike" noProof="1">
                <a:solidFill>
                  <a:schemeClr val="tx1"/>
                </a:solidFill>
              </a:rPr>
              <a:t> </a:t>
            </a:r>
          </a:p>
          <a:p>
            <a:pPr fontAlgn="base"/>
            <a:r>
              <a:rPr lang="zh-CN" altLang="en-US" sz="3200" b="1" strike="noStrike" noProof="1">
                <a:solidFill>
                  <a:schemeClr val="tx1"/>
                </a:solidFill>
              </a:rPr>
              <a:t>3.长颈鹿n.    </a:t>
            </a:r>
            <a:r>
              <a:rPr lang="en-US" altLang="zh-CN" sz="3200" b="1" strike="noStrike" noProof="1">
                <a:solidFill>
                  <a:schemeClr val="tx1"/>
                </a:solidFill>
              </a:rPr>
              <a:t>giraffe</a:t>
            </a:r>
            <a:endParaRPr lang="zh-CN" altLang="en-US" sz="3200" b="1" strike="noStrike" noProof="1">
              <a:solidFill>
                <a:schemeClr val="tx1"/>
              </a:solidFill>
            </a:endParaRPr>
          </a:p>
          <a:p>
            <a:pPr fontAlgn="base"/>
            <a:r>
              <a:rPr lang="zh-CN" altLang="en-US" sz="3200" b="1" strike="noStrike" noProof="1">
                <a:solidFill>
                  <a:schemeClr val="tx1"/>
                </a:solidFill>
              </a:rPr>
              <a:t>4.动物n.       </a:t>
            </a:r>
            <a:r>
              <a:rPr lang="en-US" altLang="zh-CN" sz="3200" b="1" strike="noStrike" noProof="1">
                <a:solidFill>
                  <a:schemeClr val="tx1"/>
                </a:solidFill>
              </a:rPr>
              <a:t>animal</a:t>
            </a:r>
            <a:endParaRPr lang="zh-CN" altLang="en-US" sz="3200" b="1" strike="noStrike" noProof="1">
              <a:solidFill>
                <a:schemeClr val="tx1"/>
              </a:solidFill>
            </a:endParaRPr>
          </a:p>
          <a:p>
            <a:pPr fontAlgn="base"/>
            <a:r>
              <a:rPr lang="zh-CN" altLang="en-US" sz="3200" b="1" strike="noStrike" noProof="1">
                <a:solidFill>
                  <a:schemeClr val="tx1"/>
                </a:solidFill>
              </a:rPr>
              <a:t>5.懒散的；懒惰的adj.     </a:t>
            </a:r>
            <a:r>
              <a:rPr lang="en-US" altLang="zh-CN" sz="3200" b="1" strike="noStrike" noProof="1">
                <a:solidFill>
                  <a:schemeClr val="tx1"/>
                </a:solidFill>
              </a:rPr>
              <a:t>lazy</a:t>
            </a:r>
            <a:r>
              <a:rPr lang="zh-CN" altLang="en-US" sz="3200" b="1" strike="noStrike" noProof="1">
                <a:solidFill>
                  <a:schemeClr val="tx1"/>
                </a:solidFill>
              </a:rPr>
              <a:t> </a:t>
            </a:r>
          </a:p>
          <a:p>
            <a:pPr fontAlgn="base"/>
            <a:r>
              <a:rPr lang="zh-CN" altLang="en-US" sz="3200" b="1" strike="noStrike" noProof="1">
                <a:solidFill>
                  <a:schemeClr val="tx1"/>
                </a:solidFill>
              </a:rPr>
              <a:t>6.美丽的；美好的adj.     </a:t>
            </a:r>
            <a:r>
              <a:rPr lang="en-US" altLang="zh-CN" sz="3200" b="1" strike="noStrike" noProof="1">
                <a:solidFill>
                  <a:schemeClr val="tx1"/>
                </a:solidFill>
              </a:rPr>
              <a:t>beautiful</a:t>
            </a:r>
            <a:r>
              <a:rPr lang="zh-CN" altLang="en-US" sz="3200" b="1" strike="noStrike" noProof="1">
                <a:solidFill>
                  <a:schemeClr val="tx1"/>
                </a:solidFill>
              </a:rPr>
              <a:t> </a:t>
            </a:r>
          </a:p>
          <a:p>
            <a:pPr fontAlgn="base"/>
            <a:r>
              <a:rPr lang="zh-CN" altLang="en-US" sz="3200" b="1" strike="noStrike" noProof="1">
                <a:solidFill>
                  <a:schemeClr val="tx1"/>
                </a:solidFill>
              </a:rPr>
              <a:t>7.吓人的；恐怕的adj.     </a:t>
            </a:r>
            <a:r>
              <a:rPr lang="en-US" altLang="zh-CN" sz="3200" b="1" strike="noStrike" noProof="1">
                <a:solidFill>
                  <a:schemeClr val="tx1"/>
                </a:solidFill>
              </a:rPr>
              <a:t>scary</a:t>
            </a:r>
            <a:r>
              <a:rPr lang="zh-CN" altLang="en-US" sz="3200" b="1" strike="noStrike" noProof="1">
                <a:solidFill>
                  <a:schemeClr val="tx1"/>
                </a:solidFill>
              </a:rPr>
              <a:t> </a:t>
            </a:r>
          </a:p>
          <a:p>
            <a:pPr fontAlgn="base"/>
            <a:r>
              <a:rPr lang="zh-CN" altLang="en-US" sz="3200" b="1" strike="noStrike" noProof="1">
                <a:solidFill>
                  <a:schemeClr val="tx1"/>
                </a:solidFill>
              </a:rPr>
              <a:t>害怕的；恐惧的adj.        </a:t>
            </a:r>
            <a:r>
              <a:rPr lang="en-US" altLang="zh-CN" sz="3200" b="1" strike="noStrike" noProof="1">
                <a:solidFill>
                  <a:schemeClr val="tx1"/>
                </a:solidFill>
              </a:rPr>
              <a:t>scared</a:t>
            </a:r>
            <a:r>
              <a:rPr lang="zh-CN" altLang="en-US" sz="3200" b="1" strike="noStrike" noProof="1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1235" y="467360"/>
            <a:ext cx="8827135" cy="5923280"/>
          </a:xfrm>
        </p:spPr>
        <p:txBody>
          <a:bodyPr/>
          <a:lstStyle/>
          <a:p>
            <a:pPr fontAlgn="base"/>
            <a:r>
              <a:rPr lang="zh-CN" altLang="en-US" sz="3200" b="1" strike="noStrike" noProof="1">
                <a:sym typeface="+mn-ea"/>
              </a:rPr>
              <a:t>8.澳大利亚n.           </a:t>
            </a:r>
            <a:r>
              <a:rPr lang="en-US" altLang="zh-CN" sz="3200" b="1" strike="noStrike" noProof="1">
                <a:sym typeface="+mn-ea"/>
              </a:rPr>
              <a:t>Australia</a:t>
            </a:r>
            <a:r>
              <a:rPr lang="zh-CN" altLang="en-US" sz="3200" b="1" strike="noStrike" noProof="1">
                <a:sym typeface="+mn-ea"/>
              </a:rPr>
              <a:t> </a:t>
            </a:r>
            <a:endParaRPr lang="zh-CN" altLang="en-US" sz="3200" b="1" strike="noStrike" noProof="1">
              <a:solidFill>
                <a:schemeClr val="tx1"/>
              </a:solidFill>
            </a:endParaRPr>
          </a:p>
          <a:p>
            <a:pPr fontAlgn="base"/>
            <a:r>
              <a:rPr lang="zh-CN" altLang="en-US" sz="3200" b="1" strike="noStrike" noProof="1">
                <a:sym typeface="+mn-ea"/>
              </a:rPr>
              <a:t>澳大利亚的, 澳大利亚人adj.&amp; n.   </a:t>
            </a:r>
            <a:r>
              <a:rPr lang="en-US" altLang="zh-CN" sz="3200" b="1" strike="noStrike" noProof="1">
                <a:sym typeface="+mn-ea"/>
              </a:rPr>
              <a:t>Australian</a:t>
            </a:r>
            <a:r>
              <a:rPr lang="zh-CN" altLang="en-US" sz="3200" b="1" strike="noStrike" noProof="1">
                <a:sym typeface="+mn-ea"/>
              </a:rPr>
              <a:t> </a:t>
            </a:r>
            <a:endParaRPr lang="zh-CN" altLang="en-US" sz="3200" b="1" strike="noStrike" noProof="1">
              <a:solidFill>
                <a:schemeClr val="tx1"/>
              </a:solidFill>
            </a:endParaRPr>
          </a:p>
          <a:p>
            <a:pPr fontAlgn="base"/>
            <a:r>
              <a:rPr lang="zh-CN" altLang="en-US" sz="3200" b="1" strike="noStrike" noProof="1"/>
              <a:t>9.疲倦的；困倦的adj.   </a:t>
            </a:r>
            <a:r>
              <a:rPr lang="en-US" altLang="zh-CN" sz="3200" b="1" strike="noStrike" noProof="1"/>
              <a:t>sleepy</a:t>
            </a:r>
            <a:endParaRPr lang="zh-CN" altLang="en-US" sz="3200" b="1" strike="noStrike" noProof="1"/>
          </a:p>
          <a:p>
            <a:pPr fontAlgn="base"/>
            <a:r>
              <a:rPr lang="zh-CN" altLang="en-US" sz="3200" b="1" strike="noStrike" noProof="1"/>
              <a:t>10.害羞的adj.     </a:t>
            </a:r>
            <a:r>
              <a:rPr lang="en-US" altLang="zh-CN" sz="3200" b="1" strike="noStrike" noProof="1"/>
              <a:t>shy</a:t>
            </a:r>
            <a:endParaRPr lang="zh-CN" altLang="en-US" sz="3200" b="1" strike="noStrike" noProof="1"/>
          </a:p>
          <a:p>
            <a:pPr fontAlgn="base"/>
            <a:r>
              <a:rPr lang="zh-CN" altLang="en-US" sz="3200" b="1" strike="noStrike" noProof="1"/>
              <a:t>11.旗帜n.         </a:t>
            </a:r>
            <a:r>
              <a:rPr lang="en-US" altLang="zh-CN" sz="3200" b="1" strike="noStrike" noProof="1"/>
              <a:t>flag</a:t>
            </a:r>
            <a:endParaRPr lang="zh-CN" altLang="en-US" sz="3200" b="1" strike="noStrike" noProof="1"/>
          </a:p>
          <a:p>
            <a:pPr fontAlgn="base"/>
            <a:r>
              <a:rPr lang="zh-CN" altLang="en-US" sz="3200" b="1" strike="noStrike" noProof="1"/>
              <a:t>12.危险n.        danger    </a:t>
            </a:r>
          </a:p>
          <a:p>
            <a:pPr fontAlgn="base"/>
            <a:r>
              <a:rPr lang="zh-CN" altLang="en-US" sz="3200" b="1" strike="noStrike" noProof="1"/>
              <a:t>危险的adj. </a:t>
            </a:r>
            <a:r>
              <a:rPr lang="zh-CN" altLang="en-US" sz="3200" b="1" strike="noStrike" noProof="1">
                <a:ln>
                  <a:solidFill>
                    <a:sysClr val="windowText" lastClr="000000"/>
                  </a:solidFill>
                </a:ln>
              </a:rPr>
              <a:t>      </a:t>
            </a:r>
            <a:r>
              <a:rPr lang="zh-CN" altLang="en-US" sz="3200" b="1" strike="noStrike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dangerous</a:t>
            </a:r>
            <a:endParaRPr lang="zh-CN" altLang="en-US" sz="3200" b="1" strike="noStrike" noProof="1"/>
          </a:p>
          <a:p>
            <a:pPr fontAlgn="base"/>
            <a:r>
              <a:rPr lang="zh-CN" altLang="en-US" sz="3200" b="1" strike="noStrike" noProof="1"/>
              <a:t>13.砍；切v.       </a:t>
            </a:r>
            <a:r>
              <a:rPr lang="en-US" altLang="zh-CN" sz="3200" b="1" strike="noStrike" noProof="1"/>
              <a:t>cut</a:t>
            </a:r>
            <a:endParaRPr lang="zh-CN" altLang="en-US" sz="3200" b="1" strike="noStrike" noProof="1"/>
          </a:p>
          <a:p>
            <a:pPr fontAlgn="base"/>
            <a:r>
              <a:rPr lang="zh-CN" altLang="en-US" sz="3200" b="1" strike="noStrike" noProof="1"/>
              <a:t>14.象牙n.          </a:t>
            </a:r>
            <a:r>
              <a:rPr lang="en-US" altLang="zh-CN" sz="3200" b="1" strike="noStrike" noProof="1"/>
              <a:t>ivory</a:t>
            </a:r>
            <a:endParaRPr lang="zh-CN" altLang="en-US" sz="3200" b="1" strike="noStrike" noProof="1"/>
          </a:p>
          <a:p>
            <a:pPr fontAlgn="base"/>
            <a:r>
              <a:rPr lang="zh-CN" altLang="en-US" sz="3200" b="1" strike="noStrike" noProof="1"/>
              <a:t>15.超过；多于；在……上方prep.   </a:t>
            </a:r>
            <a:r>
              <a:rPr lang="en-US" altLang="zh-CN" sz="3200" b="1" strike="noStrike" noProof="1"/>
              <a:t>over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内容占位符 2"/>
          <p:cNvSpPr>
            <a:spLocks noGrp="1"/>
          </p:cNvSpPr>
          <p:nvPr>
            <p:ph idx="1"/>
          </p:nvPr>
        </p:nvSpPr>
        <p:spPr>
          <a:xfrm>
            <a:off x="697230" y="471805"/>
            <a:ext cx="8828405" cy="6182360"/>
          </a:xfrm>
        </p:spPr>
        <p:txBody>
          <a:bodyPr anchor="t" anchorCtr="0"/>
          <a:lstStyle/>
          <a:p>
            <a:r>
              <a:rPr lang="zh-CN" altLang="en-US" sz="3200"/>
              <a:t>II. Phrases</a:t>
            </a:r>
          </a:p>
          <a:p>
            <a:r>
              <a:rPr lang="zh-CN" altLang="en-US" sz="3200" b="1"/>
              <a:t>1.一只大象        an elephant</a:t>
            </a:r>
          </a:p>
          <a:p>
            <a:r>
              <a:rPr lang="zh-CN" altLang="en-US" sz="3200" b="1"/>
              <a:t>2.两条腿走路     walk </a:t>
            </a:r>
            <a:r>
              <a:rPr lang="zh-CN" altLang="en-US" sz="3200" b="1">
                <a:solidFill>
                  <a:srgbClr val="FF0000"/>
                </a:solidFill>
              </a:rPr>
              <a:t>on</a:t>
            </a:r>
            <a:r>
              <a:rPr lang="zh-CN" altLang="en-US" sz="3200" b="1"/>
              <a:t> two legs</a:t>
            </a:r>
          </a:p>
          <a:p>
            <a:r>
              <a:rPr lang="zh-CN" altLang="en-US" sz="3200" b="1"/>
              <a:t>3.对他人很友好  be friendly </a:t>
            </a:r>
            <a:r>
              <a:rPr lang="zh-CN" altLang="en-US" sz="3200" b="1">
                <a:solidFill>
                  <a:srgbClr val="FF0000"/>
                </a:solidFill>
              </a:rPr>
              <a:t>to</a:t>
            </a:r>
            <a:r>
              <a:rPr lang="zh-CN" altLang="en-US" sz="3200" b="1"/>
              <a:t> sb.</a:t>
            </a:r>
          </a:p>
          <a:p>
            <a:r>
              <a:rPr lang="zh-CN" altLang="en-US" sz="3200" b="1"/>
              <a:t>4.睡一整天         sleep all day</a:t>
            </a:r>
          </a:p>
          <a:p>
            <a:r>
              <a:rPr lang="zh-CN" altLang="en-US" sz="3200" b="1"/>
              <a:t>5.在白天            </a:t>
            </a:r>
            <a:r>
              <a:rPr lang="zh-CN" altLang="en-US" sz="3200" b="1">
                <a:solidFill>
                  <a:srgbClr val="FF0000"/>
                </a:solidFill>
              </a:rPr>
              <a:t>during</a:t>
            </a:r>
            <a:r>
              <a:rPr lang="zh-CN" altLang="en-US" sz="3200" b="1"/>
              <a:t> the day= in the day</a:t>
            </a:r>
          </a:p>
          <a:p>
            <a:r>
              <a:rPr lang="zh-CN" altLang="en-US" sz="3200" b="1"/>
              <a:t>6.好运的象征     a symbol of good luck</a:t>
            </a:r>
          </a:p>
          <a:p>
            <a:r>
              <a:rPr lang="zh-CN" altLang="en-US" sz="3200" b="1"/>
              <a:t>7.骑很长的时间  </a:t>
            </a:r>
            <a:r>
              <a:rPr lang="en-US" altLang="zh-CN" sz="3200" b="1"/>
              <a:t>ride</a:t>
            </a:r>
            <a:r>
              <a:rPr lang="zh-CN" altLang="en-US" sz="3200" b="1"/>
              <a:t> for a long time</a:t>
            </a:r>
          </a:p>
          <a:p>
            <a:r>
              <a:rPr lang="zh-CN" altLang="en-US" sz="3200" b="1"/>
              <a:t>8.   迷路             get/be</a:t>
            </a:r>
            <a:r>
              <a:rPr lang="zh-CN" altLang="en-US" sz="3200" b="1">
                <a:solidFill>
                  <a:srgbClr val="FF0000"/>
                </a:solidFill>
              </a:rPr>
              <a:t> lost  </a:t>
            </a:r>
            <a:r>
              <a:rPr lang="zh-CN" altLang="en-US" sz="3200" b="1"/>
              <a:t>  </a:t>
            </a:r>
          </a:p>
          <a:p>
            <a:r>
              <a:rPr lang="zh-CN" altLang="en-US" sz="3200" b="1"/>
              <a:t>9.   砍伐它们      </a:t>
            </a:r>
            <a:r>
              <a:rPr lang="zh-CN" altLang="en-US" sz="3200" b="1">
                <a:solidFill>
                  <a:srgbClr val="FF0000"/>
                </a:solidFill>
              </a:rPr>
              <a:t>cut down</a:t>
            </a:r>
            <a:r>
              <a:rPr lang="zh-CN" altLang="en-US" sz="3200" b="1"/>
              <a:t> trees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内容占位符 2"/>
          <p:cNvSpPr>
            <a:spLocks noGrp="1"/>
          </p:cNvSpPr>
          <p:nvPr>
            <p:ph idx="1"/>
          </p:nvPr>
        </p:nvSpPr>
        <p:spPr>
          <a:xfrm>
            <a:off x="724853" y="588963"/>
            <a:ext cx="9383712" cy="6080125"/>
          </a:xfrm>
        </p:spPr>
        <p:txBody>
          <a:bodyPr anchor="t" anchorCtr="0"/>
          <a:lstStyle/>
          <a:p>
            <a:r>
              <a:rPr lang="zh-CN" altLang="en-US" sz="3200" b="1"/>
              <a:t>10.  有点儿有趣   </a:t>
            </a:r>
          </a:p>
          <a:p>
            <a:r>
              <a:rPr lang="zh-CN" altLang="en-US" sz="3200" b="1"/>
              <a:t>     </a:t>
            </a:r>
            <a:r>
              <a:rPr lang="zh-CN" altLang="en-US" sz="3200" b="1">
                <a:solidFill>
                  <a:srgbClr val="FF0000"/>
                </a:solidFill>
              </a:rPr>
              <a:t>kind of </a:t>
            </a:r>
            <a:r>
              <a:rPr lang="zh-CN" altLang="en-US" sz="3200" b="1"/>
              <a:t>interesting=</a:t>
            </a:r>
            <a:r>
              <a:rPr lang="zh-CN" altLang="en-US" sz="3200" b="1">
                <a:solidFill>
                  <a:srgbClr val="FF0000"/>
                </a:solidFill>
              </a:rPr>
              <a:t>a little </a:t>
            </a:r>
            <a:r>
              <a:rPr lang="zh-CN" altLang="en-US" sz="3200" b="1"/>
              <a:t>interesting          </a:t>
            </a:r>
          </a:p>
          <a:p>
            <a:r>
              <a:rPr lang="zh-CN" altLang="en-US" sz="3200" b="1"/>
              <a:t>     一种               a kind of</a:t>
            </a:r>
          </a:p>
          <a:p>
            <a:r>
              <a:rPr lang="zh-CN" altLang="en-US" sz="3200" b="1"/>
              <a:t>     各种各样的    all kinds of</a:t>
            </a:r>
          </a:p>
          <a:p>
            <a:r>
              <a:rPr lang="zh-CN" altLang="en-US" sz="3200" b="1"/>
              <a:t>     不同种类的    different kind</a:t>
            </a:r>
            <a:r>
              <a:rPr lang="zh-CN" altLang="en-US" sz="3200" b="1">
                <a:solidFill>
                  <a:srgbClr val="FF0000"/>
                </a:solidFill>
              </a:rPr>
              <a:t>s</a:t>
            </a:r>
            <a:r>
              <a:rPr lang="zh-CN" altLang="en-US" sz="3200" b="1"/>
              <a:t> of</a:t>
            </a:r>
          </a:p>
          <a:p>
            <a:r>
              <a:rPr lang="zh-CN" altLang="en-US" sz="3200" b="1"/>
              <a:t>11.  处于巨大的危险中     be in great danger</a:t>
            </a:r>
          </a:p>
          <a:p>
            <a:r>
              <a:rPr lang="zh-CN" altLang="en-US" sz="3200" b="1"/>
              <a:t>12.  画画很好           draw very well</a:t>
            </a:r>
          </a:p>
          <a:p>
            <a:r>
              <a:rPr lang="zh-CN" altLang="en-US" sz="3200" b="1"/>
              <a:t>13.  让某人做某事     let sb. do sth.</a:t>
            </a:r>
          </a:p>
          <a:p>
            <a:r>
              <a:rPr lang="zh-CN" altLang="en-US" sz="3200" b="1"/>
              <a:t>14.  非常喜欢……      like … a lot</a:t>
            </a:r>
          </a:p>
          <a:p>
            <a:r>
              <a:rPr lang="zh-CN" altLang="en-US" sz="3200" b="1"/>
              <a:t>15.  对她来说是个好名字    a good name for her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内容占位符 2"/>
          <p:cNvSpPr>
            <a:spLocks noGrp="1"/>
          </p:cNvSpPr>
          <p:nvPr>
            <p:ph idx="1"/>
          </p:nvPr>
        </p:nvSpPr>
        <p:spPr>
          <a:xfrm>
            <a:off x="995680" y="463550"/>
            <a:ext cx="9342438" cy="5662613"/>
          </a:xfrm>
        </p:spPr>
        <p:txBody>
          <a:bodyPr anchor="t" anchorCtr="0">
            <a:noAutofit/>
          </a:bodyPr>
          <a:lstStyle/>
          <a:p>
            <a:pPr rtl="0">
              <a:buClrTx/>
              <a:buSzTx/>
              <a:buFontTx/>
            </a:pPr>
            <a:r>
              <a:rPr lang="zh-CN" altLang="en-US" sz="3200" b="1"/>
              <a:t>16.  南非 South Africa</a:t>
            </a:r>
          </a:p>
          <a:p>
            <a:pPr rtl="0">
              <a:buClrTx/>
              <a:buSzTx/>
              <a:buFontTx/>
            </a:pPr>
            <a:r>
              <a:rPr lang="zh-CN" altLang="en-US" sz="3200" b="1"/>
              <a:t>在中国南部 </a:t>
            </a:r>
            <a:r>
              <a:rPr lang="en-US" altLang="zh-CN" sz="3200" b="1"/>
              <a:t>in the south of China</a:t>
            </a:r>
            <a:endParaRPr lang="zh-CN" altLang="en-US" sz="3200" b="1"/>
          </a:p>
          <a:p>
            <a:pPr rtl="0">
              <a:buClrTx/>
              <a:buSzTx/>
              <a:buFontTx/>
            </a:pPr>
            <a:r>
              <a:rPr lang="zh-CN" altLang="en-US" sz="3200" b="1"/>
              <a:t>17. 努力学习的重要性 </a:t>
            </a:r>
            <a:r>
              <a:rPr lang="en-US" altLang="zh-CN" sz="3200" b="1"/>
              <a:t>the </a:t>
            </a:r>
            <a:r>
              <a:rPr lang="zh-CN" altLang="en-US" sz="3200" b="1"/>
              <a:t>importance </a:t>
            </a:r>
            <a:r>
              <a:rPr lang="en-US" altLang="zh-CN" sz="3200" b="1"/>
              <a:t>of study</a:t>
            </a:r>
            <a:r>
              <a:rPr lang="en-US" altLang="zh-CN" sz="3200" b="1">
                <a:solidFill>
                  <a:srgbClr val="FF0000"/>
                </a:solidFill>
              </a:rPr>
              <a:t>ing</a:t>
            </a:r>
            <a:r>
              <a:rPr lang="en-US" altLang="zh-CN" sz="3200" b="1"/>
              <a:t> hard</a:t>
            </a:r>
            <a:endParaRPr lang="zh-CN" altLang="en-US" sz="3200" b="1"/>
          </a:p>
          <a:p>
            <a:pPr rtl="0">
              <a:buClrTx/>
              <a:buSzTx/>
              <a:buFontTx/>
            </a:pPr>
            <a:r>
              <a:rPr lang="zh-CN" altLang="en-US" sz="3200" b="1"/>
              <a:t>18. 在旗帜上 </a:t>
            </a:r>
            <a:r>
              <a:rPr lang="en-US" altLang="zh-CN" sz="3200" b="1"/>
              <a:t>on the flag</a:t>
            </a:r>
          </a:p>
          <a:p>
            <a:pPr rtl="0">
              <a:buClrTx/>
              <a:buSzTx/>
              <a:buFontTx/>
            </a:pPr>
            <a:r>
              <a:rPr lang="zh-CN" altLang="en-US" sz="3200" b="1"/>
              <a:t>19. 记住/忘记去做某事 </a:t>
            </a:r>
            <a:r>
              <a:rPr lang="en-US" altLang="zh-CN" sz="3200" b="1"/>
              <a:t>remember/forget </a:t>
            </a:r>
            <a:r>
              <a:rPr lang="en-US" altLang="zh-CN" sz="3200" b="1">
                <a:solidFill>
                  <a:srgbClr val="FF0000"/>
                </a:solidFill>
              </a:rPr>
              <a:t>to do</a:t>
            </a:r>
            <a:r>
              <a:rPr lang="en-US" altLang="zh-CN" sz="3200" b="1"/>
              <a:t> sth.</a:t>
            </a:r>
            <a:endParaRPr lang="zh-CN" altLang="en-US" sz="3200" b="1"/>
          </a:p>
          <a:p>
            <a:pPr rtl="0">
              <a:buClrTx/>
              <a:buSzTx/>
              <a:buFontTx/>
            </a:pPr>
            <a:r>
              <a:rPr lang="zh-CN" altLang="en-US" sz="3200" b="1"/>
              <a:t>   记起/忘记做过某事 </a:t>
            </a:r>
            <a:r>
              <a:rPr lang="en-US" altLang="zh-CN" sz="3200" b="1"/>
              <a:t>remember /forget </a:t>
            </a:r>
            <a:r>
              <a:rPr lang="en-US" altLang="zh-CN" sz="3200" b="1">
                <a:solidFill>
                  <a:srgbClr val="FF0000"/>
                </a:solidFill>
              </a:rPr>
              <a:t>doing</a:t>
            </a:r>
            <a:r>
              <a:rPr lang="en-US" altLang="zh-CN" sz="3200" b="1"/>
              <a:t> sth.</a:t>
            </a:r>
            <a:endParaRPr lang="zh-CN" altLang="en-US" sz="3200" b="1"/>
          </a:p>
          <a:p>
            <a:pPr rtl="0">
              <a:buClrTx/>
              <a:buSzTx/>
              <a:buFontTx/>
            </a:pPr>
            <a:r>
              <a:rPr lang="zh-CN" altLang="en-US" sz="3200" b="1"/>
              <a:t>20. 拯救大象save the elephants                                                                        </a:t>
            </a:r>
          </a:p>
          <a:p>
            <a:pPr rtl="0">
              <a:buClrTx/>
              <a:buSzTx/>
              <a:buFontTx/>
            </a:pPr>
            <a:r>
              <a:rPr lang="zh-CN" altLang="en-US" sz="3200" b="1"/>
              <a:t>    节约钱/水 save money/water/electricity</a:t>
            </a:r>
          </a:p>
          <a:p>
            <a:pPr rtl="0">
              <a:buClrTx/>
              <a:buSzTx/>
              <a:buFontTx/>
            </a:pPr>
            <a:r>
              <a:rPr lang="zh-CN" altLang="en-US" sz="3200" b="1"/>
              <a:t>21.由……制成（看得出原材料）be made of </a:t>
            </a:r>
          </a:p>
          <a:p>
            <a:pPr rtl="0">
              <a:buClrTx/>
              <a:buSzTx/>
              <a:buFontTx/>
            </a:pPr>
            <a:r>
              <a:rPr lang="zh-CN" altLang="en-US" sz="3200" b="1"/>
              <a:t>     在……制造   be made in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内容占位符 2"/>
          <p:cNvSpPr>
            <a:spLocks noGrp="1"/>
          </p:cNvSpPr>
          <p:nvPr>
            <p:ph idx="1"/>
          </p:nvPr>
        </p:nvSpPr>
        <p:spPr>
          <a:xfrm>
            <a:off x="884238" y="425768"/>
            <a:ext cx="9598025" cy="6297612"/>
          </a:xfrm>
        </p:spPr>
        <p:txBody>
          <a:bodyPr anchor="t" anchorCtr="0"/>
          <a:lstStyle/>
          <a:p>
            <a:r>
              <a:rPr lang="zh-CN" altLang="en-US" sz="3600"/>
              <a:t>III. Sentences：</a:t>
            </a:r>
            <a:endParaRPr lang="zh-CN" altLang="en-US" sz="2400"/>
          </a:p>
          <a:p>
            <a:r>
              <a:rPr lang="zh-CN" altLang="en-US" sz="3200" b="1"/>
              <a:t>1.  —你为什么不喜欢狮子？ —因为他们有点儿可怕。</a:t>
            </a:r>
          </a:p>
          <a:p>
            <a:r>
              <a:rPr lang="zh-CN" altLang="en-US" sz="3200" b="1">
                <a:solidFill>
                  <a:srgbClr val="FF0000"/>
                </a:solidFill>
              </a:rPr>
              <a:t>-Why don</a:t>
            </a:r>
            <a:r>
              <a:rPr lang="en-US" altLang="zh-CN" sz="3200" b="1">
                <a:solidFill>
                  <a:srgbClr val="FF0000"/>
                </a:solidFill>
              </a:rPr>
              <a:t>'</a:t>
            </a:r>
            <a:r>
              <a:rPr lang="zh-CN" altLang="en-US" sz="3200" b="1">
                <a:solidFill>
                  <a:srgbClr val="FF0000"/>
                </a:solidFill>
              </a:rPr>
              <a:t>t you like lions?  -Because they</a:t>
            </a:r>
            <a:r>
              <a:rPr lang="en-US" altLang="zh-CN" sz="3200" b="1">
                <a:solidFill>
                  <a:srgbClr val="FF0000"/>
                </a:solidFill>
              </a:rPr>
              <a:t>'</a:t>
            </a:r>
            <a:r>
              <a:rPr lang="zh-CN" altLang="en-US" sz="3200" b="1">
                <a:solidFill>
                  <a:srgbClr val="FF0000"/>
                </a:solidFill>
              </a:rPr>
              <a:t>re </a:t>
            </a:r>
            <a:r>
              <a:rPr lang="en-US" altLang="zh-CN" sz="3200" b="1">
                <a:solidFill>
                  <a:srgbClr val="FF0000"/>
                </a:solidFill>
              </a:rPr>
              <a:t>kind of </a:t>
            </a:r>
            <a:r>
              <a:rPr lang="zh-CN" altLang="en-US" sz="3200" b="1">
                <a:solidFill>
                  <a:srgbClr val="FF0000"/>
                </a:solidFill>
              </a:rPr>
              <a:t>scary.</a:t>
            </a:r>
            <a:endParaRPr lang="zh-CN" altLang="en-US" sz="3200" b="1"/>
          </a:p>
          <a:p>
            <a:r>
              <a:rPr lang="zh-CN" altLang="en-US" sz="3200" b="1"/>
              <a:t>2.  —熊猫来自哪里？  —他们来自中国。（2种）</a:t>
            </a:r>
          </a:p>
          <a:p>
            <a:r>
              <a:rPr lang="zh-CN" altLang="en-US" sz="3200" b="1">
                <a:solidFill>
                  <a:srgbClr val="FF0000"/>
                </a:solidFill>
              </a:rPr>
              <a:t> -Where are </a:t>
            </a:r>
            <a:r>
              <a:rPr lang="en-US" altLang="zh-CN" sz="3200" b="1">
                <a:solidFill>
                  <a:srgbClr val="FF0000"/>
                </a:solidFill>
              </a:rPr>
              <a:t>pandas</a:t>
            </a:r>
            <a:r>
              <a:rPr lang="zh-CN" altLang="en-US" sz="3200" b="1">
                <a:solidFill>
                  <a:srgbClr val="FF0000"/>
                </a:solidFill>
              </a:rPr>
              <a:t> from?   </a:t>
            </a:r>
          </a:p>
          <a:p>
            <a:r>
              <a:rPr lang="zh-CN" altLang="en-US" sz="3200" b="1">
                <a:solidFill>
                  <a:srgbClr val="FF0000"/>
                </a:solidFill>
              </a:rPr>
              <a:t> -They</a:t>
            </a:r>
            <a:r>
              <a:rPr lang="en-US" altLang="zh-CN" sz="3200" b="1">
                <a:solidFill>
                  <a:srgbClr val="FF0000"/>
                </a:solidFill>
              </a:rPr>
              <a:t>'</a:t>
            </a:r>
            <a:r>
              <a:rPr lang="zh-CN" altLang="en-US" sz="3200" b="1">
                <a:solidFill>
                  <a:srgbClr val="FF0000"/>
                </a:solidFill>
              </a:rPr>
              <a:t>re from China.</a:t>
            </a:r>
            <a:r>
              <a:rPr lang="en-US" altLang="zh-CN" sz="3200" b="1">
                <a:solidFill>
                  <a:srgbClr val="FF0000"/>
                </a:solidFill>
              </a:rPr>
              <a:t>(=They come from China.)</a:t>
            </a:r>
            <a:endParaRPr lang="en-US" altLang="zh-CN" sz="3200" b="1"/>
          </a:p>
          <a:p>
            <a:r>
              <a:rPr lang="zh-CN" altLang="en-US" sz="3200" b="1"/>
              <a:t>3.你家有宠物吗？你知道怎样养宠物吗？</a:t>
            </a:r>
          </a:p>
          <a:p>
            <a:r>
              <a:rPr lang="zh-CN" altLang="en-US" sz="3200" b="1">
                <a:solidFill>
                  <a:srgbClr val="FF0000"/>
                </a:solidFill>
              </a:rPr>
              <a:t>Does your family have a pet?</a:t>
            </a:r>
            <a:r>
              <a:rPr lang="en-US" altLang="zh-CN" sz="3200" b="1">
                <a:solidFill>
                  <a:srgbClr val="FF0000"/>
                </a:solidFill>
              </a:rPr>
              <a:t>Do you know how to keep pets?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4274" y="653956"/>
            <a:ext cx="7379109" cy="4030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3200" smtClean="0"/>
              <a:t>21.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on the weekend/at the weekend</a:t>
            </a:r>
          </a:p>
          <a:p>
            <a:r>
              <a:rPr lang="en-US" sz="3200" smtClean="0"/>
              <a:t>    </a:t>
            </a:r>
            <a:r>
              <a:rPr lang="zh-CN" altLang="en-US" sz="3200" smtClean="0"/>
              <a:t>   </a:t>
            </a:r>
            <a:r>
              <a:rPr lang="en-US" sz="3200" smtClean="0">
                <a:solidFill>
                  <a:srgbClr val="FF0000"/>
                </a:solidFill>
              </a:rPr>
              <a:t>on weekends/at weekends </a:t>
            </a:r>
            <a:r>
              <a:rPr lang="zh-CN" altLang="en-US" sz="3200" smtClean="0"/>
              <a:t>在周末</a:t>
            </a:r>
            <a:endParaRPr lang="en-US" sz="3200" smtClean="0"/>
          </a:p>
          <a:p>
            <a:pPr lvl="0"/>
            <a:r>
              <a:rPr lang="en-US" altLang="zh-CN" sz="3200" smtClean="0"/>
              <a:t>22.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tell stories </a:t>
            </a:r>
            <a:r>
              <a:rPr lang="zh-CN" altLang="en-US" sz="3200" smtClean="0"/>
              <a:t>讲故事</a:t>
            </a:r>
            <a:endParaRPr lang="en-US" sz="3200" smtClean="0"/>
          </a:p>
          <a:p>
            <a:pPr lvl="0"/>
            <a:r>
              <a:rPr lang="en-US" altLang="zh-CN" sz="3200" smtClean="0"/>
              <a:t>23.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old people’s home </a:t>
            </a:r>
            <a:r>
              <a:rPr lang="zh-CN" altLang="en-US" sz="3200" smtClean="0"/>
              <a:t>老年之家</a:t>
            </a:r>
            <a:endParaRPr lang="en-US" sz="3200" smtClean="0"/>
          </a:p>
          <a:p>
            <a:pPr lvl="0"/>
            <a:r>
              <a:rPr lang="en-US" altLang="zh-CN" sz="3200" smtClean="0"/>
              <a:t>24.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Students’ Sports Center </a:t>
            </a:r>
            <a:r>
              <a:rPr lang="zh-CN" altLang="en-US" sz="3200" smtClean="0"/>
              <a:t>学生运动中心</a:t>
            </a:r>
            <a:endParaRPr lang="en-US" sz="3200" smtClean="0"/>
          </a:p>
          <a:p>
            <a:pPr lvl="0"/>
            <a:r>
              <a:rPr lang="en-US" altLang="zh-CN" sz="3200" smtClean="0"/>
              <a:t>25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make friends with sb. </a:t>
            </a:r>
            <a:r>
              <a:rPr lang="zh-CN" altLang="en-US" sz="3200" smtClean="0"/>
              <a:t>和某人交朋友</a:t>
            </a:r>
            <a:endParaRPr lang="en-US" sz="3200" smtClean="0"/>
          </a:p>
          <a:p>
            <a:pPr lvl="0"/>
            <a:r>
              <a:rPr lang="en-US" altLang="zh-CN" sz="3200" smtClean="0"/>
              <a:t>26.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need sb. to do sth. </a:t>
            </a:r>
            <a:r>
              <a:rPr lang="zh-CN" altLang="en-US" sz="3200" smtClean="0"/>
              <a:t>需要某人做某事</a:t>
            </a:r>
          </a:p>
          <a:p>
            <a:pPr lvl="0"/>
            <a:endParaRPr lang="zh-CN" altLang="en-US" sz="3200" smtClean="0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内容占位符 2"/>
          <p:cNvSpPr>
            <a:spLocks noGrp="1"/>
          </p:cNvSpPr>
          <p:nvPr>
            <p:ph idx="1"/>
          </p:nvPr>
        </p:nvSpPr>
        <p:spPr>
          <a:xfrm>
            <a:off x="885825" y="441960"/>
            <a:ext cx="9966325" cy="5775325"/>
          </a:xfrm>
        </p:spPr>
        <p:txBody>
          <a:bodyPr anchor="t" anchorCtr="0"/>
          <a:lstStyle/>
          <a:p>
            <a:r>
              <a:rPr lang="zh-CN" altLang="en-US" sz="3200" b="1"/>
              <a:t>4.那些来自泰国的学生想找到有水的地方，但是他们迷路了。</a:t>
            </a:r>
          </a:p>
          <a:p>
            <a:r>
              <a:rPr lang="en-US" altLang="zh-CN" sz="3200" b="1">
                <a:solidFill>
                  <a:srgbClr val="FF0000"/>
                </a:solidFill>
              </a:rPr>
              <a:t>The s</a:t>
            </a:r>
            <a:r>
              <a:rPr lang="zh-CN" altLang="en-US" sz="3200" b="1">
                <a:solidFill>
                  <a:srgbClr val="FF0000"/>
                </a:solidFill>
              </a:rPr>
              <a:t>tudents from Thailand </a:t>
            </a:r>
            <a:r>
              <a:rPr lang="en-US" altLang="zh-CN" sz="3200" b="1">
                <a:solidFill>
                  <a:srgbClr val="FF0000"/>
                </a:solidFill>
              </a:rPr>
              <a:t>want to find the place with water,but</a:t>
            </a:r>
            <a:r>
              <a:rPr lang="zh-CN" altLang="en-US" sz="3200" b="1">
                <a:solidFill>
                  <a:srgbClr val="FF0000"/>
                </a:solidFill>
              </a:rPr>
              <a:t> </a:t>
            </a:r>
            <a:r>
              <a:rPr lang="en-US" altLang="zh-CN" sz="3200" b="1">
                <a:solidFill>
                  <a:srgbClr val="FF0000"/>
                </a:solidFill>
              </a:rPr>
              <a:t>they</a:t>
            </a:r>
            <a:r>
              <a:rPr lang="zh-CN" altLang="en-US" sz="3200" b="1">
                <a:solidFill>
                  <a:srgbClr val="FF0000"/>
                </a:solidFill>
              </a:rPr>
              <a:t> get lost. </a:t>
            </a:r>
            <a:endParaRPr lang="zh-CN" altLang="en-US" sz="3200" b="1"/>
          </a:p>
          <a:p>
            <a:r>
              <a:rPr lang="zh-CN" altLang="en-US" sz="3200" b="1"/>
              <a:t>5.长城是中国的象征之一。</a:t>
            </a:r>
          </a:p>
          <a:p>
            <a:r>
              <a:rPr lang="zh-CN" altLang="en-US" sz="3200" b="1">
                <a:solidFill>
                  <a:srgbClr val="FF0000"/>
                </a:solidFill>
              </a:rPr>
              <a:t>The </a:t>
            </a:r>
            <a:r>
              <a:rPr lang="en-US" altLang="zh-CN" sz="3200" b="1">
                <a:solidFill>
                  <a:srgbClr val="FF0000"/>
                </a:solidFill>
              </a:rPr>
              <a:t>Great Wall</a:t>
            </a:r>
            <a:r>
              <a:rPr lang="zh-CN" altLang="en-US" sz="3200" b="1">
                <a:solidFill>
                  <a:srgbClr val="FF0000"/>
                </a:solidFill>
              </a:rPr>
              <a:t> is one of </a:t>
            </a:r>
            <a:r>
              <a:rPr lang="en-US" altLang="zh-CN" sz="3200" b="1">
                <a:solidFill>
                  <a:srgbClr val="FF0000"/>
                </a:solidFill>
              </a:rPr>
              <a:t>China'</a:t>
            </a:r>
            <a:r>
              <a:rPr lang="zh-CN" altLang="en-US" sz="3200" b="1">
                <a:solidFill>
                  <a:srgbClr val="FF0000"/>
                </a:solidFill>
              </a:rPr>
              <a:t>s symbols.</a:t>
            </a:r>
            <a:endParaRPr lang="zh-CN" altLang="en-US" sz="3200" b="1"/>
          </a:p>
          <a:p>
            <a:r>
              <a:rPr lang="zh-CN" altLang="en-US" sz="3200" b="1"/>
              <a:t>6.人们砍倒了很多棵树，因此超过500只老虎正在失去他们的家园。</a:t>
            </a:r>
          </a:p>
          <a:p>
            <a:r>
              <a:rPr lang="zh-CN" altLang="en-US" sz="3200" b="1">
                <a:solidFill>
                  <a:srgbClr val="FF0000"/>
                </a:solidFill>
              </a:rPr>
              <a:t>People cut down many trees so </a:t>
            </a:r>
            <a:r>
              <a:rPr lang="en-US" altLang="zh-CN" sz="3200" b="1">
                <a:solidFill>
                  <a:srgbClr val="FF0000"/>
                </a:solidFill>
              </a:rPr>
              <a:t>over 500 tigers </a:t>
            </a:r>
            <a:r>
              <a:rPr lang="zh-CN" altLang="en-US" sz="3200" b="1">
                <a:solidFill>
                  <a:srgbClr val="FF0000"/>
                </a:solidFill>
              </a:rPr>
              <a:t>are losing their homes.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0740" y="754380"/>
            <a:ext cx="10233025" cy="5349240"/>
          </a:xfrm>
        </p:spPr>
        <p:txBody>
          <a:bodyPr/>
          <a:lstStyle/>
          <a:p>
            <a:pPr fontAlgn="base"/>
            <a:r>
              <a:rPr lang="zh-CN" altLang="en-US" sz="3200" b="1" strike="noStrike" noProof="1"/>
              <a:t>7.有些人为获取象牙而猎杀大象。但人们不准购买象牙制品。</a:t>
            </a:r>
          </a:p>
          <a:p>
            <a:pPr fontAlgn="base"/>
            <a:r>
              <a:rPr lang="en-US" altLang="zh-CN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Some p</a:t>
            </a:r>
            <a:r>
              <a:rPr lang="zh-CN" altLang="en-US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eople  kill elephants for their ivory. </a:t>
            </a:r>
            <a:r>
              <a:rPr lang="en-US" altLang="zh-CN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But people must</a:t>
            </a:r>
            <a:r>
              <a:rPr lang="zh-CN" altLang="en-US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</a:t>
            </a:r>
            <a:r>
              <a:rPr lang="en-US" altLang="zh-CN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'</a:t>
            </a:r>
            <a:r>
              <a:rPr lang="zh-CN" altLang="en-US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buy things made of ivory.</a:t>
            </a:r>
          </a:p>
          <a:p>
            <a:pPr fontAlgn="base"/>
            <a:r>
              <a:rPr lang="zh-CN" altLang="en-US" sz="3200" b="1" strike="noStrike" noProof="1"/>
              <a:t>8.--难道他不聪明吗？--是的，不聪明。/ 不啊，很聪明。</a:t>
            </a:r>
          </a:p>
          <a:p>
            <a:pPr fontAlgn="base"/>
            <a:r>
              <a:rPr lang="zh-CN" altLang="en-US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--Isn</a:t>
            </a:r>
            <a:r>
              <a:rPr lang="en-US" altLang="zh-CN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'</a:t>
            </a:r>
            <a:r>
              <a:rPr lang="zh-CN" altLang="en-US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he </a:t>
            </a:r>
            <a:r>
              <a:rPr lang="en-US" altLang="zh-CN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smart</a:t>
            </a:r>
            <a:r>
              <a:rPr lang="zh-CN" altLang="en-US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  --No, he isn</a:t>
            </a:r>
            <a:r>
              <a:rPr lang="en-US" altLang="zh-CN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'</a:t>
            </a:r>
            <a:r>
              <a:rPr lang="zh-CN" altLang="en-US" sz="3200" b="1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t./ Yes, he is.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08095" y="2766060"/>
            <a:ext cx="4575810" cy="1325880"/>
          </a:xfrm>
        </p:spPr>
        <p:txBody>
          <a:bodyPr/>
          <a:lstStyle/>
          <a:p>
            <a:pPr algn="ctr"/>
            <a:r>
              <a:rPr lang="en-US" altLang="zh-CN" sz="6000">
                <a:latin typeface="MV Boli" panose="02000500030200090000" charset="0"/>
                <a:cs typeface="MV Boli" panose="02000500030200090000" charset="0"/>
              </a:rPr>
              <a:t>Unit6 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55470"/>
            <a:ext cx="10852237" cy="648000"/>
          </a:xfrm>
        </p:spPr>
        <p:txBody>
          <a:bodyPr/>
          <a:lstStyle/>
          <a:p>
            <a:r>
              <a:rPr lang="zh-CN" altLang="en-US"/>
              <a:t>一、短语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1940" y="908685"/>
            <a:ext cx="11798935" cy="504126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CN" altLang="en-US" sz="3200"/>
              <a:t>打电话  </a:t>
            </a:r>
            <a:r>
              <a:rPr lang="en-US" altLang="zh-CN" sz="3200"/>
              <a:t>talk on the phone</a:t>
            </a:r>
            <a:r>
              <a:rPr lang="zh-CN" altLang="en-US" sz="3200"/>
              <a:t>        	读报   </a:t>
            </a:r>
            <a:r>
              <a:rPr lang="en-US" altLang="zh-CN" sz="3200"/>
              <a:t>read a newspaper</a:t>
            </a:r>
            <a:r>
              <a:rPr lang="zh-CN" altLang="en-US" sz="3200"/>
              <a:t>   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/>
              <a:t>听一张CD    </a:t>
            </a:r>
            <a:r>
              <a:rPr lang="en-US" altLang="zh-CN" sz="3200"/>
              <a:t>listen to a CD</a:t>
            </a:r>
            <a:r>
              <a:rPr lang="zh-CN" altLang="en-US" sz="3200"/>
              <a:t>       	用电脑       </a:t>
            </a:r>
            <a:r>
              <a:rPr lang="en-US" altLang="zh-CN" sz="3200"/>
              <a:t>use the computer</a:t>
            </a:r>
            <a:r>
              <a:rPr lang="zh-CN" altLang="en-US" sz="3200"/>
              <a:t>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/>
              <a:t>煲汤    </a:t>
            </a:r>
            <a:r>
              <a:rPr lang="en-US" altLang="zh-CN" sz="3200"/>
              <a:t>make soup</a:t>
            </a:r>
            <a:r>
              <a:rPr lang="zh-CN" altLang="en-US" sz="3200"/>
              <a:t>      	          有点儿无聊       </a:t>
            </a:r>
            <a:r>
              <a:rPr lang="en-US" altLang="zh-CN" sz="3200"/>
              <a:t>kind of boring</a:t>
            </a:r>
            <a:r>
              <a:rPr lang="zh-CN" altLang="en-US" sz="3200"/>
              <a:t>          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/>
              <a:t>去看电影_</a:t>
            </a:r>
            <a:r>
              <a:rPr lang="en-US" altLang="zh-CN" sz="3200"/>
              <a:t>go to the movies</a:t>
            </a:r>
            <a:r>
              <a:rPr lang="zh-CN" altLang="en-US" sz="3200"/>
              <a:t>= </a:t>
            </a:r>
            <a:r>
              <a:rPr lang="en-US" altLang="zh-CN" sz="3200"/>
              <a:t>go to a movie</a:t>
            </a:r>
            <a:r>
              <a:rPr lang="zh-CN" altLang="en-US" sz="3200"/>
              <a:t>    没什么事儿   </a:t>
            </a:r>
            <a:r>
              <a:rPr lang="en-US" altLang="zh-CN" sz="3200"/>
              <a:t>not much</a:t>
            </a:r>
            <a:r>
              <a:rPr lang="zh-CN" altLang="en-US" sz="3200"/>
              <a:t>=</a:t>
            </a:r>
            <a:r>
              <a:rPr lang="en-US" altLang="zh-CN" sz="3200"/>
              <a:t>nothing much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/>
              <a:t>和我一起用晚餐       </a:t>
            </a:r>
            <a:r>
              <a:rPr lang="en-US" altLang="zh-CN" sz="3200"/>
              <a:t>join me for dinner  </a:t>
            </a:r>
            <a:r>
              <a:rPr lang="zh-CN" altLang="en-US" sz="3200"/>
              <a:t>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/>
              <a:t>（不）在家   </a:t>
            </a:r>
            <a:r>
              <a:rPr lang="en-US" altLang="zh-CN" sz="3200"/>
              <a:t>be (not) at home=be (not) in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/>
              <a:t>在游泳池游泳</a:t>
            </a:r>
            <a:r>
              <a:rPr lang="en-US" altLang="zh-CN" sz="3200"/>
              <a:t>swim in the swimming pool </a:t>
            </a:r>
            <a:r>
              <a:rPr lang="zh-CN" altLang="en-US" sz="3200"/>
              <a:t>   朱慧的家人     </a:t>
            </a:r>
            <a:r>
              <a:rPr lang="en-US" altLang="zh-CN" sz="3200"/>
              <a:t>Zhu Hui's family</a:t>
            </a:r>
            <a:r>
              <a:rPr lang="zh-CN" altLang="en-US" sz="3200"/>
              <a:t>              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/>
              <a:t> 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20700" y="363220"/>
            <a:ext cx="10945495" cy="435165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sz="3200" b="1">
                <a:cs typeface="+mn-lt"/>
                <a:sym typeface="+mn-ea"/>
              </a:rPr>
              <a:t>看划船比赛   </a:t>
            </a:r>
            <a:r>
              <a:rPr lang="en-US" altLang="zh-CN" sz="3200" b="1">
                <a:cs typeface="+mn-lt"/>
                <a:sym typeface="+mn-ea"/>
              </a:rPr>
              <a:t>watch boat races</a:t>
            </a:r>
            <a:r>
              <a:rPr sz="3200" b="1">
                <a:cs typeface="+mn-lt"/>
                <a:sym typeface="+mn-ea"/>
              </a:rPr>
              <a:t>     	            </a:t>
            </a:r>
          </a:p>
          <a:p>
            <a:pPr marL="0" indent="0">
              <a:lnSpc>
                <a:spcPct val="100000"/>
              </a:lnSpc>
              <a:buNone/>
            </a:pPr>
            <a:r>
              <a:rPr sz="3200" b="1">
                <a:cs typeface="+mn-lt"/>
                <a:sym typeface="+mn-ea"/>
              </a:rPr>
              <a:t>寄宿家庭</a:t>
            </a:r>
            <a:r>
              <a:rPr lang="en-US" altLang="zh-CN" sz="3200" b="1">
                <a:cs typeface="+mn-lt"/>
                <a:sym typeface="+mn-ea"/>
              </a:rPr>
              <a:t>host family</a:t>
            </a:r>
            <a:endParaRPr lang="en-US" altLang="zh-CN" sz="3200" b="1">
              <a:cs typeface="+mn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>
                <a:cs typeface="+mn-lt"/>
                <a:sym typeface="+mn-ea"/>
              </a:rPr>
              <a:t>端午节  </a:t>
            </a:r>
            <a:r>
              <a:rPr lang="en-US" altLang="zh-CN" sz="3200" b="1">
                <a:cs typeface="+mn-lt"/>
                <a:sym typeface="+mn-ea"/>
              </a:rPr>
              <a:t>the Dragon Boat Festival</a:t>
            </a:r>
            <a:r>
              <a:rPr sz="3200" b="1">
                <a:cs typeface="+mn-lt"/>
                <a:sym typeface="+mn-ea"/>
              </a:rPr>
              <a:t>        		</a:t>
            </a:r>
          </a:p>
          <a:p>
            <a:pPr marL="0" indent="0">
              <a:lnSpc>
                <a:spcPct val="100000"/>
              </a:lnSpc>
              <a:buNone/>
            </a:pPr>
            <a:r>
              <a:rPr sz="3200" b="1">
                <a:cs typeface="+mn-lt"/>
                <a:sym typeface="+mn-ea"/>
              </a:rPr>
              <a:t>节日前一晚</a:t>
            </a:r>
            <a:r>
              <a:rPr lang="en-US" altLang="zh-CN" sz="3200" b="1">
                <a:cs typeface="+mn-lt"/>
                <a:sym typeface="+mn-ea"/>
              </a:rPr>
              <a:t>the night before the festival</a:t>
            </a:r>
            <a:endParaRPr lang="en-US" altLang="zh-CN" sz="3200" b="1">
              <a:cs typeface="+mn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>
                <a:cs typeface="+mn-lt"/>
                <a:sym typeface="+mn-ea"/>
              </a:rPr>
              <a:t>任何其他的晚上  </a:t>
            </a:r>
            <a:r>
              <a:rPr lang="en-US" altLang="zh-CN" sz="3200" b="1">
                <a:cs typeface="+mn-lt"/>
                <a:sym typeface="+mn-ea"/>
              </a:rPr>
              <a:t>any other night=the other nights</a:t>
            </a:r>
            <a:r>
              <a:rPr sz="3200" b="1">
                <a:cs typeface="+mn-lt"/>
                <a:sym typeface="+mn-ea"/>
              </a:rPr>
              <a:t>  		</a:t>
            </a:r>
            <a:endParaRPr lang="zh-CN" altLang="en-US" sz="3200" b="1">
              <a:cs typeface="+mn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>
                <a:cs typeface="+mn-lt"/>
                <a:sym typeface="+mn-ea"/>
              </a:rPr>
              <a:t>给她的小孩儿们读故事 </a:t>
            </a:r>
            <a:r>
              <a:rPr lang="en-US" altLang="zh-CN" sz="3200" b="1">
                <a:cs typeface="+mn-lt"/>
                <a:sym typeface="+mn-ea"/>
              </a:rPr>
              <a:t>read a story to her young children</a:t>
            </a:r>
            <a:endParaRPr lang="zh-CN" altLang="en-US" sz="3200" b="1">
              <a:cs typeface="+mn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>
                <a:cs typeface="+mn-lt"/>
                <a:sym typeface="+mn-ea"/>
              </a:rPr>
              <a:t>希望做 </a:t>
            </a:r>
            <a:r>
              <a:rPr lang="en-US" altLang="zh-CN" sz="3200" b="1">
                <a:cs typeface="+mn-lt"/>
                <a:sym typeface="+mn-ea"/>
              </a:rPr>
              <a:t>wish to do sth.</a:t>
            </a:r>
            <a:r>
              <a:rPr sz="3200" b="1">
                <a:cs typeface="+mn-lt"/>
                <a:sym typeface="+mn-ea"/>
              </a:rPr>
              <a:t>    </a:t>
            </a:r>
            <a:endParaRPr lang="zh-CN" altLang="en-US" sz="3200" b="1">
              <a:cs typeface="+mn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>
                <a:cs typeface="+mn-lt"/>
                <a:sym typeface="+mn-ea"/>
              </a:rPr>
              <a:t>想念家人</a:t>
            </a:r>
            <a:r>
              <a:rPr lang="en-US" altLang="zh-CN" sz="3200" b="1">
                <a:cs typeface="+mn-lt"/>
                <a:sym typeface="+mn-ea"/>
              </a:rPr>
              <a:t>miss one's family      </a:t>
            </a:r>
            <a:r>
              <a:rPr sz="3200" b="1">
                <a:cs typeface="+mn-lt"/>
                <a:sym typeface="+mn-ea"/>
              </a:rPr>
              <a:t>     	</a:t>
            </a:r>
          </a:p>
          <a:p>
            <a:pPr marL="0" indent="0">
              <a:lnSpc>
                <a:spcPct val="100000"/>
              </a:lnSpc>
              <a:buNone/>
            </a:pPr>
            <a:r>
              <a:rPr sz="3200" b="1">
                <a:cs typeface="+mn-lt"/>
                <a:sym typeface="+mn-ea"/>
              </a:rPr>
              <a:t>准备考试   </a:t>
            </a:r>
            <a:r>
              <a:rPr lang="en-US" altLang="zh-CN" sz="3200" b="1">
                <a:cs typeface="+mn-lt"/>
                <a:sym typeface="+mn-ea"/>
              </a:rPr>
              <a:t>study for a test</a:t>
            </a:r>
            <a:endParaRPr lang="zh-CN" altLang="en-US" sz="3200" b="1">
              <a:cs typeface="+mn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>
                <a:cs typeface="+mn-lt"/>
                <a:sym typeface="+mn-ea"/>
              </a:rPr>
              <a:t>美国    </a:t>
            </a:r>
            <a:r>
              <a:rPr lang="en-US" altLang="zh-CN" sz="3200" b="1">
                <a:cs typeface="+mn-lt"/>
                <a:sym typeface="+mn-ea"/>
              </a:rPr>
              <a:t>the US</a:t>
            </a:r>
            <a:r>
              <a:rPr sz="3200" b="1">
                <a:cs typeface="+mn-lt"/>
                <a:sym typeface="+mn-ea"/>
              </a:rPr>
              <a:t>  =</a:t>
            </a:r>
            <a:r>
              <a:rPr lang="en-US" altLang="zh-CN" sz="3200" b="1">
                <a:cs typeface="+mn-lt"/>
                <a:sym typeface="+mn-ea"/>
              </a:rPr>
              <a:t>the USA</a:t>
            </a:r>
            <a:r>
              <a:rPr sz="3200" b="1">
                <a:cs typeface="+mn-lt"/>
                <a:sym typeface="+mn-ea"/>
              </a:rPr>
              <a:t> =</a:t>
            </a:r>
            <a:r>
              <a:rPr lang="en-US" altLang="zh-CN" sz="3200" b="1">
                <a:cs typeface="+mn-lt"/>
                <a:sym typeface="+mn-ea"/>
              </a:rPr>
              <a:t>the United States of America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16840"/>
            <a:ext cx="11919585" cy="5864225"/>
          </a:xfrm>
        </p:spPr>
        <p:txBody>
          <a:bodyPr>
            <a:normAutofit fontScale="25000"/>
          </a:bodyPr>
          <a:lstStyle/>
          <a:p>
            <a:pPr>
              <a:lnSpc>
                <a:spcPts val="3500"/>
              </a:lnSpc>
              <a:spcAft>
                <a:spcPct val="0"/>
              </a:spcAft>
            </a:pPr>
            <a:r>
              <a:rPr lang="zh-CN" altLang="en-US" sz="9600"/>
              <a:t>二．句型</a:t>
            </a:r>
          </a:p>
          <a:p>
            <a:pPr>
              <a:lnSpc>
                <a:spcPts val="3500"/>
              </a:lnSpc>
              <a:spcAft>
                <a:spcPct val="0"/>
              </a:spcAft>
            </a:pPr>
            <a:r>
              <a:rPr lang="zh-CN" altLang="en-US" sz="12800"/>
              <a:t>1. Linda正在电视上看一场足球比赛, 而且她总是在周末锻炼。(watch; always)</a:t>
            </a:r>
          </a:p>
          <a:p>
            <a:pPr>
              <a:lnSpc>
                <a:spcPts val="3500"/>
              </a:lnSpc>
              <a:spcAft>
                <a:spcPct val="0"/>
              </a:spcAft>
            </a:pPr>
            <a:r>
              <a:rPr lang="en-US" altLang="zh-CN" sz="12800">
                <a:solidFill>
                  <a:srgbClr val="FF0000"/>
                </a:solidFill>
              </a:rPr>
              <a:t>Linda is watching a football game on TV, and she always does exercises on weekends.</a:t>
            </a:r>
            <a:endParaRPr lang="zh-CN" altLang="en-US" sz="12800">
              <a:solidFill>
                <a:srgbClr val="FF0000"/>
              </a:solidFill>
            </a:endParaRPr>
          </a:p>
          <a:p>
            <a:pPr>
              <a:lnSpc>
                <a:spcPts val="3500"/>
              </a:lnSpc>
              <a:spcAft>
                <a:spcPct val="0"/>
              </a:spcAft>
            </a:pPr>
            <a:r>
              <a:rPr lang="zh-CN" altLang="en-US" sz="12800"/>
              <a:t>2. 现在是龙舟节前一晚，朱辉正在和他的美国寄宿家庭看划船比赛。(before; watch) </a:t>
            </a:r>
          </a:p>
          <a:p>
            <a:pPr>
              <a:lnSpc>
                <a:spcPts val="3500"/>
              </a:lnSpc>
              <a:spcAft>
                <a:spcPct val="0"/>
              </a:spcAft>
            </a:pPr>
            <a:r>
              <a:rPr lang="en-US" altLang="zh-CN" sz="12800">
                <a:solidFill>
                  <a:srgbClr val="FF0000"/>
                </a:solidFill>
              </a:rPr>
              <a:t>It's the night before the Dragon Boat festival, Zhu Hui and his host family are watching the boat races on TV.</a:t>
            </a:r>
          </a:p>
          <a:p>
            <a:pPr>
              <a:lnSpc>
                <a:spcPts val="3500"/>
              </a:lnSpc>
              <a:spcAft>
                <a:spcPct val="0"/>
              </a:spcAft>
            </a:pPr>
            <a:r>
              <a:rPr lang="zh-CN" altLang="en-US" sz="12800"/>
              <a:t>3. Mike真的希望去游泳池游泳，因为在家里读报有点无聊。(wish;kind of)</a:t>
            </a:r>
          </a:p>
          <a:p>
            <a:pPr>
              <a:lnSpc>
                <a:spcPts val="3500"/>
              </a:lnSpc>
              <a:spcAft>
                <a:spcPct val="0"/>
              </a:spcAft>
            </a:pPr>
            <a:r>
              <a:rPr lang="en-US" altLang="zh-CN" sz="12800">
                <a:solidFill>
                  <a:srgbClr val="FF0000"/>
                </a:solidFill>
              </a:rPr>
              <a:t>Mike really wishes to go swimming in the swimming pool,because it's kind of boring to read newspapers at home.</a:t>
            </a:r>
            <a:endParaRPr lang="zh-CN" altLang="en-US" sz="12800">
              <a:solidFill>
                <a:srgbClr val="FF0000"/>
              </a:solidFill>
            </a:endParaRPr>
          </a:p>
          <a:p>
            <a:endParaRPr lang="zh-CN" altLang="en-US" sz="128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873125"/>
            <a:ext cx="10515600" cy="4351338"/>
          </a:xfrm>
        </p:spPr>
        <p:txBody>
          <a:bodyPr/>
          <a:lstStyle/>
          <a:p>
            <a:r>
              <a:rPr sz="3200">
                <a:cs typeface="+mn-lt"/>
                <a:sym typeface="+mn-ea"/>
              </a:rPr>
              <a:t>4. 你能来和我们一起喝杯咖啡吗？我很乐意来，但是我得复习备考。（join; but）</a:t>
            </a:r>
            <a:endParaRPr lang="zh-CN" altLang="en-US" sz="3200">
              <a:cs typeface="+mn-lt"/>
            </a:endParaRPr>
          </a:p>
          <a:p>
            <a:r>
              <a:rPr lang="en-US" altLang="zh-CN" sz="3200">
                <a:solidFill>
                  <a:srgbClr val="FF0000"/>
                </a:solidFill>
                <a:cs typeface="+mn-lt"/>
                <a:sym typeface="+mn-ea"/>
              </a:rPr>
              <a:t>---Do you want to join us for a cup of coffee?</a:t>
            </a:r>
            <a:endParaRPr lang="en-US" altLang="zh-CN" sz="3200">
              <a:solidFill>
                <a:srgbClr val="FF0000"/>
              </a:solidFill>
              <a:cs typeface="+mn-lt"/>
            </a:endParaRPr>
          </a:p>
          <a:p>
            <a:r>
              <a:rPr lang="en-US" altLang="zh-CN" sz="3200">
                <a:solidFill>
                  <a:srgbClr val="FF0000"/>
                </a:solidFill>
                <a:cs typeface="+mn-lt"/>
                <a:sym typeface="+mn-ea"/>
              </a:rPr>
              <a:t>---I'd love to.But I have to/must study for a test.</a:t>
            </a:r>
            <a:endParaRPr lang="en-US" altLang="zh-CN" sz="3200">
              <a:solidFill>
                <a:srgbClr val="FF0000"/>
              </a:solidFill>
              <a:cs typeface="+mn-lt"/>
            </a:endParaRPr>
          </a:p>
          <a:p>
            <a:r>
              <a:rPr sz="3200">
                <a:cs typeface="+mn-lt"/>
                <a:sym typeface="+mn-ea"/>
              </a:rPr>
              <a:t>5. 现在是晚上7点整。Jenny的父母不在家，Jenny正在和她北京的表姐打电话。(talk)</a:t>
            </a:r>
            <a:endParaRPr lang="zh-CN" altLang="en-US" sz="3200">
              <a:cs typeface="+mn-lt"/>
            </a:endParaRPr>
          </a:p>
          <a:p>
            <a:r>
              <a:rPr lang="en-US" altLang="zh-CN" sz="3200">
                <a:solidFill>
                  <a:srgbClr val="FF0000"/>
                </a:solidFill>
                <a:cs typeface="+mn-lt"/>
                <a:sym typeface="+mn-ea"/>
              </a:rPr>
              <a:t>It's 7 o'clock at night. Jenny's parents aren't at home. Jenny is talking on the phone to her couson in Beijing.</a:t>
            </a:r>
            <a:endParaRPr lang="en-US" altLang="zh-CN" sz="3200">
              <a:solidFill>
                <a:srgbClr val="FF0000"/>
              </a:solidFill>
              <a:cs typeface="+mn-lt"/>
            </a:endParaRPr>
          </a:p>
          <a:p>
            <a:endParaRPr lang="en-US" altLang="zh-CN" sz="3200">
              <a:solidFill>
                <a:srgbClr val="FF0000"/>
              </a:solidFill>
              <a:cs typeface="+mn-lt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882" y="368900"/>
            <a:ext cx="10852237" cy="5041355"/>
          </a:xfrm>
        </p:spPr>
        <p:txBody>
          <a:bodyPr>
            <a:noAutofit/>
          </a:bodyPr>
          <a:lstStyle/>
          <a:p>
            <a:r>
              <a:rPr lang="zh-CN" altLang="en-US" sz="3200"/>
              <a:t>6.他非常想念他的家人，因为没有任何地方像家一样。(miss; like) </a:t>
            </a:r>
          </a:p>
          <a:p>
            <a:r>
              <a:rPr lang="en-US" altLang="zh-CN" sz="3200">
                <a:solidFill>
                  <a:srgbClr val="FF0000"/>
                </a:solidFill>
              </a:rPr>
              <a:t>He misses his family a lot/very much, because there's still “no place like home”.</a:t>
            </a:r>
            <a:endParaRPr lang="zh-CN" altLang="en-US" sz="3200">
              <a:solidFill>
                <a:srgbClr val="FF0000"/>
              </a:solidFill>
            </a:endParaRPr>
          </a:p>
          <a:p>
            <a:r>
              <a:rPr lang="zh-CN" altLang="en-US" sz="3200"/>
              <a:t>7.别那么懒惰。这里的任何一个其他的男孩都会做这些英语练习题。(any other; can)</a:t>
            </a:r>
          </a:p>
          <a:p>
            <a:r>
              <a:rPr lang="en-US" altLang="zh-CN" sz="3200">
                <a:solidFill>
                  <a:srgbClr val="FF0000"/>
                </a:solidFill>
              </a:rPr>
              <a:t>Don't be so lazy. Any other boy here can do their English exercises.</a:t>
            </a:r>
            <a:endParaRPr lang="zh-CN" altLang="en-US" sz="3200">
              <a:solidFill>
                <a:srgbClr val="FF0000"/>
              </a:solidFill>
            </a:endParaRPr>
          </a:p>
          <a:p>
            <a:r>
              <a:rPr lang="zh-CN" altLang="en-US" sz="3200"/>
              <a:t>8. ---你好，我是Laura。你是Linda吗？</a:t>
            </a:r>
          </a:p>
          <a:p>
            <a:r>
              <a:rPr lang="zh-CN" altLang="en-US" sz="3200"/>
              <a:t>---是的，我是。(this; speaking)</a:t>
            </a:r>
          </a:p>
          <a:p>
            <a:r>
              <a:rPr lang="en-US" altLang="zh-CN" sz="3200">
                <a:solidFill>
                  <a:srgbClr val="FF0000"/>
                </a:solidFill>
              </a:rPr>
              <a:t>---Hello, this is Laura(speaking). Is that Linda (speaking)?</a:t>
            </a:r>
          </a:p>
          <a:p>
            <a:r>
              <a:rPr lang="en-US" altLang="zh-CN" sz="3200">
                <a:solidFill>
                  <a:srgbClr val="FF0000"/>
                </a:solidFill>
              </a:rPr>
              <a:t>---Yes, this is Linda (speaking).</a:t>
            </a:r>
          </a:p>
          <a:p>
            <a:endParaRPr lang="en-US" altLang="zh-CN" sz="32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0255" y="975360"/>
            <a:ext cx="10515600" cy="435133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ct val="0"/>
              </a:spcAft>
            </a:pPr>
            <a:r>
              <a:rPr sz="3200">
                <a:latin typeface="+mn-ea"/>
                <a:cs typeface="+mn-ea"/>
                <a:sym typeface="+mn-ea"/>
              </a:rPr>
              <a:t>9. Dave和Dick是在超市里购物还是在家听音乐？(shop; listen to)</a:t>
            </a:r>
            <a:endParaRPr lang="zh-CN" altLang="en-US" sz="3200">
              <a:latin typeface="+mn-ea"/>
              <a:cs typeface="+mn-ea"/>
            </a:endParaRPr>
          </a:p>
          <a:p>
            <a:pPr>
              <a:lnSpc>
                <a:spcPct val="100000"/>
              </a:lnSpc>
              <a:spcAft>
                <a:spcPct val="0"/>
              </a:spcAft>
            </a:pPr>
            <a:r>
              <a:rPr lang="en-US" altLang="zh-CN" sz="3200">
                <a:solidFill>
                  <a:srgbClr val="FF0000"/>
                </a:solidFill>
                <a:latin typeface="+mn-ea"/>
                <a:cs typeface="+mn-ea"/>
                <a:sym typeface="+mn-ea"/>
              </a:rPr>
              <a:t>Are Dave and Dick shopping in/at the supermarket or listening to music at home?</a:t>
            </a:r>
            <a:endParaRPr lang="zh-CN" altLang="en-US" sz="3200">
              <a:solidFill>
                <a:srgbClr val="FF0000"/>
              </a:solidFill>
              <a:latin typeface="+mn-ea"/>
              <a:cs typeface="+mn-ea"/>
            </a:endParaRPr>
          </a:p>
          <a:p>
            <a:pPr>
              <a:lnSpc>
                <a:spcPct val="100000"/>
              </a:lnSpc>
              <a:spcAft>
                <a:spcPct val="0"/>
              </a:spcAft>
            </a:pPr>
            <a:r>
              <a:rPr sz="3200">
                <a:latin typeface="+mn-ea"/>
                <a:cs typeface="+mn-ea"/>
                <a:sym typeface="+mn-ea"/>
              </a:rPr>
              <a:t>10. 不像任何的其他夜晚。瞧！ 那位妈妈正在给孩子们讲故事，爸爸正在做粽子。(like; tell)</a:t>
            </a:r>
            <a:endParaRPr lang="zh-CN" altLang="en-US" sz="3200">
              <a:latin typeface="+mn-ea"/>
              <a:cs typeface="+mn-ea"/>
            </a:endParaRPr>
          </a:p>
          <a:p>
            <a:pPr>
              <a:lnSpc>
                <a:spcPct val="100000"/>
              </a:lnSpc>
              <a:spcAft>
                <a:spcPct val="0"/>
              </a:spcAft>
            </a:pPr>
            <a:r>
              <a:rPr lang="en-US" altLang="zh-CN" sz="3200">
                <a:solidFill>
                  <a:srgbClr val="FF0000"/>
                </a:solidFill>
                <a:latin typeface="+mn-ea"/>
                <a:cs typeface="+mn-ea"/>
                <a:sym typeface="+mn-ea"/>
              </a:rPr>
              <a:t>It doesn't like any other night. Look! That mom is telling stories to her children, the father is making zongzi.</a:t>
            </a:r>
            <a:endParaRPr lang="en-US" altLang="zh-CN" sz="3200">
              <a:solidFill>
                <a:srgbClr val="FF0000"/>
              </a:solidFill>
              <a:latin typeface="+mn-ea"/>
              <a:cs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0658" y="634470"/>
            <a:ext cx="8377084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3200" smtClean="0"/>
              <a:t>27.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school show  </a:t>
            </a:r>
            <a:r>
              <a:rPr lang="zh-CN" altLang="en-US" sz="3200" smtClean="0"/>
              <a:t>学校公演 </a:t>
            </a:r>
            <a:endParaRPr lang="en-US" sz="3200" smtClean="0"/>
          </a:p>
          <a:p>
            <a:pPr lvl="0"/>
            <a:r>
              <a:rPr lang="en-US" altLang="zh-CN" sz="3200" smtClean="0"/>
              <a:t>28.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in the music room</a:t>
            </a:r>
            <a:r>
              <a:rPr lang="zh-CN" altLang="en-US" sz="3200" smtClean="0"/>
              <a:t>在音乐教室</a:t>
            </a:r>
            <a:endParaRPr lang="en-US" sz="3200" smtClean="0"/>
          </a:p>
          <a:p>
            <a:pPr lvl="0"/>
            <a:r>
              <a:rPr lang="en-US" altLang="zh-CN" sz="3200" smtClean="0"/>
              <a:t>29.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talk to Mr. Zhang </a:t>
            </a:r>
            <a:r>
              <a:rPr lang="zh-CN" altLang="en-US" sz="3200" smtClean="0"/>
              <a:t>跟张先生说</a:t>
            </a:r>
            <a:endParaRPr lang="en-US" sz="3200" smtClean="0"/>
          </a:p>
          <a:p>
            <a:pPr lvl="0"/>
            <a:r>
              <a:rPr lang="en-US" altLang="zh-CN" sz="3200" smtClean="0"/>
              <a:t>30.</a:t>
            </a:r>
            <a:r>
              <a:rPr lang="zh-CN" altLang="en-US" sz="3200" smtClean="0"/>
              <a:t> </a:t>
            </a:r>
            <a:r>
              <a:rPr lang="en-US" altLang="zh-CN" sz="3200" smtClean="0">
                <a:solidFill>
                  <a:srgbClr val="FF0000"/>
                </a:solidFill>
              </a:rPr>
              <a:t>tell</a:t>
            </a:r>
            <a:r>
              <a:rPr lang="zh-CN" altLang="en-US" sz="3200" smtClean="0">
                <a:solidFill>
                  <a:srgbClr val="FF0000"/>
                </a:solidFill>
              </a:rPr>
              <a:t> </a:t>
            </a:r>
            <a:r>
              <a:rPr lang="en-US" altLang="zh-CN" sz="3200" smtClean="0">
                <a:solidFill>
                  <a:srgbClr val="FF0000"/>
                </a:solidFill>
              </a:rPr>
              <a:t>sb.</a:t>
            </a:r>
            <a:r>
              <a:rPr lang="zh-CN" altLang="en-US" sz="3200" smtClean="0">
                <a:solidFill>
                  <a:srgbClr val="FF0000"/>
                </a:solidFill>
              </a:rPr>
              <a:t> </a:t>
            </a:r>
            <a:r>
              <a:rPr lang="en-US" altLang="zh-CN" sz="3200" smtClean="0">
                <a:solidFill>
                  <a:srgbClr val="FF0000"/>
                </a:solidFill>
              </a:rPr>
              <a:t>to</a:t>
            </a:r>
            <a:r>
              <a:rPr lang="zh-CN" altLang="en-US" sz="3200" smtClean="0">
                <a:solidFill>
                  <a:srgbClr val="FF0000"/>
                </a:solidFill>
              </a:rPr>
              <a:t> </a:t>
            </a:r>
            <a:r>
              <a:rPr lang="en-US" altLang="zh-CN" sz="3200" smtClean="0">
                <a:solidFill>
                  <a:srgbClr val="FF0000"/>
                </a:solidFill>
              </a:rPr>
              <a:t>do</a:t>
            </a:r>
            <a:r>
              <a:rPr lang="zh-CN" altLang="en-US" sz="3200" smtClean="0">
                <a:solidFill>
                  <a:srgbClr val="FF0000"/>
                </a:solidFill>
              </a:rPr>
              <a:t> </a:t>
            </a:r>
            <a:r>
              <a:rPr lang="en-US" altLang="zh-CN" sz="3200" err="1" smtClean="0">
                <a:solidFill>
                  <a:srgbClr val="FF0000"/>
                </a:solidFill>
              </a:rPr>
              <a:t>sth.</a:t>
            </a:r>
            <a:r>
              <a:rPr lang="zh-CN" altLang="en-US" sz="3200" smtClean="0">
                <a:solidFill>
                  <a:srgbClr val="FF0000"/>
                </a:solidFill>
              </a:rPr>
              <a:t> </a:t>
            </a:r>
            <a:r>
              <a:rPr lang="zh-CN" altLang="en-US" sz="3200" smtClean="0"/>
              <a:t>告诉某人某事</a:t>
            </a:r>
            <a:endParaRPr lang="en-US" sz="3200" smtClean="0"/>
          </a:p>
          <a:p>
            <a:r>
              <a:rPr lang="en-US" altLang="zh-CN" sz="3200" smtClean="0"/>
              <a:t>31.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want to do sth. </a:t>
            </a:r>
            <a:r>
              <a:rPr lang="zh-CN" altLang="en-US" sz="3200" smtClean="0"/>
              <a:t>想要做某事</a:t>
            </a:r>
            <a:endParaRPr lang="en-US" sz="3200" smtClean="0"/>
          </a:p>
          <a:p>
            <a:r>
              <a:rPr lang="en-US" altLang="zh-CN" sz="3200" smtClean="0"/>
              <a:t>32.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want sb. to do sth. </a:t>
            </a:r>
            <a:r>
              <a:rPr lang="zh-CN" altLang="en-US" sz="3200" smtClean="0"/>
              <a:t>想要某人做某事</a:t>
            </a:r>
            <a:endParaRPr lang="en-US" sz="3200" smtClean="0"/>
          </a:p>
          <a:p>
            <a:pPr lvl="0"/>
            <a:r>
              <a:rPr lang="en-US" altLang="zh-CN" sz="3200" smtClean="0"/>
              <a:t>33.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help sb. </a:t>
            </a:r>
            <a:r>
              <a:rPr lang="en-US" sz="3200" u="sng" smtClean="0">
                <a:solidFill>
                  <a:srgbClr val="FF0000"/>
                </a:solidFill>
              </a:rPr>
              <a:t>with</a:t>
            </a:r>
            <a:r>
              <a:rPr lang="en-US" sz="3200" smtClean="0">
                <a:solidFill>
                  <a:srgbClr val="FF0000"/>
                </a:solidFill>
              </a:rPr>
              <a:t> sth. </a:t>
            </a:r>
            <a:r>
              <a:rPr lang="zh-CN" altLang="en-US" sz="3200" smtClean="0"/>
              <a:t>在某事上帮助某人</a:t>
            </a:r>
            <a:endParaRPr lang="en-US" sz="3200" smtClean="0"/>
          </a:p>
          <a:p>
            <a:pPr lvl="0"/>
            <a:r>
              <a:rPr lang="en-US" altLang="zh-CN" sz="3200" smtClean="0"/>
              <a:t>34.</a:t>
            </a:r>
            <a:r>
              <a:rPr lang="zh-CN" altLang="en-US" sz="3200" smtClean="0"/>
              <a:t> </a:t>
            </a:r>
            <a:r>
              <a:rPr lang="en-US" sz="3200" smtClean="0">
                <a:solidFill>
                  <a:srgbClr val="FF0000"/>
                </a:solidFill>
              </a:rPr>
              <a:t>teach sb. to do sth. </a:t>
            </a:r>
            <a:r>
              <a:rPr lang="zh-CN" altLang="en-US" sz="3200" smtClean="0"/>
              <a:t>教某人做某事</a:t>
            </a:r>
            <a:endParaRPr lang="en-US" sz="3200" smtClean="0"/>
          </a:p>
          <a:p>
            <a:endParaRPr lang="en-US" sz="3200" smtClean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45" y="70485"/>
            <a:ext cx="10515600" cy="1325563"/>
          </a:xfrm>
        </p:spPr>
        <p:txBody>
          <a:bodyPr/>
          <a:lstStyle/>
          <a:p>
            <a:r>
              <a:rPr lang="zh-CN" altLang="en-US" sz="3600" smtClean="0"/>
              <a:t>句型：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825" y="1396365"/>
            <a:ext cx="10515600" cy="4351338"/>
          </a:xfrm>
        </p:spPr>
        <p:txBody>
          <a:bodyPr>
            <a:noAutofit/>
          </a:bodyPr>
          <a:lstStyle/>
          <a:p>
            <a:pPr lvl="0"/>
            <a:r>
              <a:rPr lang="en-US" altLang="zh-CN" sz="3200" smtClean="0"/>
              <a:t>1. </a:t>
            </a:r>
            <a:r>
              <a:rPr lang="en-US" sz="3200"/>
              <a:t>---</a:t>
            </a:r>
            <a:r>
              <a:rPr lang="zh-CN" altLang="en-US" sz="3200"/>
              <a:t>你会游泳吗？</a:t>
            </a:r>
            <a:r>
              <a:rPr lang="en-US" sz="3200"/>
              <a:t>  ---</a:t>
            </a:r>
            <a:r>
              <a:rPr lang="zh-CN" altLang="en-US" sz="3200"/>
              <a:t>不，我不会</a:t>
            </a:r>
            <a:r>
              <a:rPr lang="zh-CN" altLang="en-US" sz="3200" smtClean="0"/>
              <a:t>。</a:t>
            </a:r>
            <a:endParaRPr lang="en-US" altLang="zh-CN" sz="3200"/>
          </a:p>
          <a:p>
            <a:r>
              <a:rPr lang="zh-CN" altLang="en-US" sz="3200" smtClean="0"/>
              <a:t>  </a:t>
            </a:r>
            <a:r>
              <a:rPr lang="zh-CN" altLang="en-US" sz="3200" smtClean="0">
                <a:solidFill>
                  <a:srgbClr val="FF0000"/>
                </a:solidFill>
              </a:rPr>
              <a:t>  </a:t>
            </a:r>
            <a:r>
              <a:rPr lang="en-US" altLang="zh-CN" sz="3200" smtClean="0">
                <a:solidFill>
                  <a:srgbClr val="FF0000"/>
                </a:solidFill>
              </a:rPr>
              <a:t>–Can you swim?</a:t>
            </a:r>
          </a:p>
          <a:p>
            <a:r>
              <a:rPr lang="en-US" sz="3200">
                <a:solidFill>
                  <a:srgbClr val="FF0000"/>
                </a:solidFill>
              </a:rPr>
              <a:t> </a:t>
            </a:r>
            <a:r>
              <a:rPr lang="en-US" sz="3200" smtClean="0">
                <a:solidFill>
                  <a:srgbClr val="FF0000"/>
                </a:solidFill>
              </a:rPr>
              <a:t>   --No, I can’t.</a:t>
            </a:r>
          </a:p>
          <a:p>
            <a:pPr lvl="0"/>
            <a:r>
              <a:rPr lang="en-US" sz="3200" smtClean="0"/>
              <a:t>2.</a:t>
            </a:r>
            <a:r>
              <a:rPr lang="en-US" sz="3200"/>
              <a:t> ---</a:t>
            </a:r>
            <a:r>
              <a:rPr lang="zh-CN" altLang="en-US" sz="3200"/>
              <a:t>你想要加入什么俱乐部？</a:t>
            </a:r>
            <a:r>
              <a:rPr lang="en-US" sz="3200"/>
              <a:t>---</a:t>
            </a:r>
            <a:r>
              <a:rPr lang="zh-CN" altLang="en-US" sz="3200"/>
              <a:t>我想要加入国际象棋俱乐部</a:t>
            </a:r>
            <a:r>
              <a:rPr lang="zh-CN" altLang="en-US" sz="3200" smtClean="0"/>
              <a:t>。</a:t>
            </a:r>
            <a:endParaRPr lang="en-US" sz="3200" smtClean="0"/>
          </a:p>
          <a:p>
            <a:r>
              <a:rPr lang="zh-CN" altLang="en-US" sz="3200" smtClean="0">
                <a:solidFill>
                  <a:srgbClr val="FF0000"/>
                </a:solidFill>
              </a:rPr>
              <a:t>  </a:t>
            </a:r>
            <a:r>
              <a:rPr lang="en-US" sz="3200" smtClean="0">
                <a:solidFill>
                  <a:srgbClr val="FF0000"/>
                </a:solidFill>
              </a:rPr>
              <a:t> – What club do you want to join?</a:t>
            </a:r>
          </a:p>
          <a:p>
            <a:r>
              <a:rPr lang="en-US" sz="3200">
                <a:solidFill>
                  <a:srgbClr val="FF0000"/>
                </a:solidFill>
              </a:rPr>
              <a:t>  </a:t>
            </a:r>
            <a:r>
              <a:rPr lang="en-US" sz="3200" smtClean="0">
                <a:solidFill>
                  <a:srgbClr val="FF0000"/>
                </a:solidFill>
              </a:rPr>
              <a:t> -- I want to join the chess club.</a:t>
            </a:r>
          </a:p>
          <a:p>
            <a:pPr lvl="0"/>
            <a:r>
              <a:rPr lang="en-US" sz="3200" smtClean="0"/>
              <a:t>3.</a:t>
            </a:r>
            <a:r>
              <a:rPr lang="zh-CN" altLang="en-US" sz="3200"/>
              <a:t>比尔不会功夫也不会弹吉他</a:t>
            </a:r>
            <a:r>
              <a:rPr lang="zh-CN" altLang="en-US" sz="3200" smtClean="0"/>
              <a:t>。</a:t>
            </a:r>
            <a:endParaRPr lang="en-US" sz="3200" smtClean="0"/>
          </a:p>
          <a:p>
            <a:r>
              <a:rPr lang="en-US" sz="3200" smtClean="0">
                <a:solidFill>
                  <a:srgbClr val="FF0000"/>
                </a:solidFill>
              </a:rPr>
              <a:t>Bill can’t do Kung fu or play the guitar.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1884"/>
            <a:ext cx="10515600" cy="5115079"/>
          </a:xfrm>
        </p:spPr>
        <p:txBody>
          <a:bodyPr/>
          <a:lstStyle/>
          <a:p>
            <a:pPr lvl="0"/>
            <a:r>
              <a:rPr lang="en-US" sz="3200"/>
              <a:t>4</a:t>
            </a:r>
            <a:r>
              <a:rPr lang="en-US" sz="3200" smtClean="0"/>
              <a:t>.</a:t>
            </a:r>
            <a:r>
              <a:rPr lang="zh-CN" altLang="en-US" sz="3200"/>
              <a:t>你会弹钢琴还是拉小提琴？来给我们展示吧！</a:t>
            </a:r>
            <a:endParaRPr lang="en-US" sz="3200"/>
          </a:p>
          <a:p>
            <a:r>
              <a:rPr lang="en-US" sz="3200" smtClean="0">
                <a:solidFill>
                  <a:srgbClr val="FF0000"/>
                </a:solidFill>
              </a:rPr>
              <a:t>Can </a:t>
            </a:r>
            <a:r>
              <a:rPr lang="en-US" sz="3200">
                <a:solidFill>
                  <a:srgbClr val="FF0000"/>
                </a:solidFill>
              </a:rPr>
              <a:t>you play the piano or the violin? Come and show </a:t>
            </a:r>
            <a:r>
              <a:rPr lang="en-US" sz="3200" smtClean="0">
                <a:solidFill>
                  <a:srgbClr val="FF0000"/>
                </a:solidFill>
              </a:rPr>
              <a:t>us</a:t>
            </a:r>
            <a:r>
              <a:rPr lang="en-US" altLang="zh-CN" sz="3200">
                <a:solidFill>
                  <a:srgbClr val="FF0000"/>
                </a:solidFill>
              </a:rPr>
              <a:t>!</a:t>
            </a:r>
            <a:endParaRPr lang="en-US" sz="3200">
              <a:solidFill>
                <a:srgbClr val="FF0000"/>
              </a:solidFill>
            </a:endParaRPr>
          </a:p>
          <a:p>
            <a:pPr lvl="0"/>
            <a:r>
              <a:rPr lang="en-US" sz="3200"/>
              <a:t>5. ---</a:t>
            </a:r>
            <a:r>
              <a:rPr lang="zh-CN" altLang="en-US" sz="3200"/>
              <a:t>我喜欢唱歌和打鼓。</a:t>
            </a:r>
            <a:r>
              <a:rPr lang="en-US" sz="3200"/>
              <a:t>---</a:t>
            </a:r>
            <a:r>
              <a:rPr lang="zh-CN" altLang="en-US" sz="3200"/>
              <a:t>那么你</a:t>
            </a:r>
            <a:r>
              <a:rPr lang="zh-CN" altLang="en-US" sz="3200" smtClean="0"/>
              <a:t>可以加入我们。</a:t>
            </a:r>
            <a:endParaRPr lang="en-US" sz="3200" smtClean="0"/>
          </a:p>
          <a:p>
            <a:r>
              <a:rPr lang="en-US" sz="3200" smtClean="0">
                <a:solidFill>
                  <a:srgbClr val="FF0000"/>
                </a:solidFill>
              </a:rPr>
              <a:t>-- </a:t>
            </a:r>
            <a:r>
              <a:rPr lang="en-US" sz="3200">
                <a:solidFill>
                  <a:srgbClr val="FF0000"/>
                </a:solidFill>
              </a:rPr>
              <a:t>I like singing and playing the drums. </a:t>
            </a:r>
            <a:endParaRPr lang="en-US" sz="3200" smtClean="0">
              <a:solidFill>
                <a:srgbClr val="FF0000"/>
              </a:solidFill>
            </a:endParaRPr>
          </a:p>
          <a:p>
            <a:r>
              <a:rPr lang="en-US" sz="3200" smtClean="0">
                <a:solidFill>
                  <a:srgbClr val="FF0000"/>
                </a:solidFill>
              </a:rPr>
              <a:t>-- </a:t>
            </a:r>
            <a:r>
              <a:rPr lang="en-US" sz="3200">
                <a:solidFill>
                  <a:srgbClr val="FF0000"/>
                </a:solidFill>
              </a:rPr>
              <a:t>Then you can join us</a:t>
            </a:r>
            <a:r>
              <a:rPr lang="en-US" sz="3200" smtClean="0">
                <a:solidFill>
                  <a:srgbClr val="FF0000"/>
                </a:solidFill>
              </a:rPr>
              <a:t>.</a:t>
            </a:r>
          </a:p>
          <a:p>
            <a:pPr lvl="0"/>
            <a:r>
              <a:rPr lang="en-US" sz="3200"/>
              <a:t>6</a:t>
            </a:r>
            <a:r>
              <a:rPr lang="en-US" sz="3200" smtClean="0"/>
              <a:t>.</a:t>
            </a:r>
            <a:r>
              <a:rPr lang="zh-CN" altLang="en-US" sz="3200"/>
              <a:t>我们想要些学生来</a:t>
            </a:r>
            <a:r>
              <a:rPr lang="zh-CN" altLang="en-US" sz="3200" smtClean="0"/>
              <a:t>学校公演。</a:t>
            </a:r>
            <a:endParaRPr lang="en-US" sz="3200" smtClean="0"/>
          </a:p>
          <a:p>
            <a:r>
              <a:rPr lang="en-US" sz="3200" smtClean="0">
                <a:solidFill>
                  <a:srgbClr val="FF0000"/>
                </a:solidFill>
              </a:rPr>
              <a:t>We </a:t>
            </a:r>
            <a:r>
              <a:rPr lang="en-US" sz="3200">
                <a:solidFill>
                  <a:srgbClr val="FF0000"/>
                </a:solidFill>
              </a:rPr>
              <a:t>want some students for the school show.</a:t>
            </a:r>
          </a:p>
          <a:p>
            <a:endParaRPr lang="en-US" sz="3200"/>
          </a:p>
          <a:p>
            <a:endParaRPr lang="en-US" sz="320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225" y="380795"/>
            <a:ext cx="10515600" cy="5218318"/>
          </a:xfrm>
        </p:spPr>
        <p:txBody>
          <a:bodyPr>
            <a:noAutofit/>
          </a:bodyPr>
          <a:lstStyle/>
          <a:p>
            <a:pPr lvl="0"/>
            <a:r>
              <a:rPr lang="en-US" sz="3200" smtClean="0"/>
              <a:t>7.</a:t>
            </a:r>
            <a:r>
              <a:rPr lang="zh-CN" altLang="en-US" sz="3200"/>
              <a:t>你和孩子们相处得好吗？周末有时间吗</a:t>
            </a:r>
            <a:r>
              <a:rPr lang="zh-CN" altLang="en-US" sz="3200" smtClean="0"/>
              <a:t>？</a:t>
            </a:r>
            <a:endParaRPr lang="en-US" sz="3200" smtClean="0"/>
          </a:p>
          <a:p>
            <a:r>
              <a:rPr lang="en-US" sz="3200" smtClean="0">
                <a:solidFill>
                  <a:srgbClr val="FF0000"/>
                </a:solidFill>
              </a:rPr>
              <a:t>Are you good with children? Do you have time on the weekend?</a:t>
            </a:r>
          </a:p>
          <a:p>
            <a:pPr lvl="0"/>
            <a:r>
              <a:rPr lang="en-US" sz="3200" smtClean="0"/>
              <a:t>8.</a:t>
            </a:r>
            <a:r>
              <a:rPr lang="zh-CN" altLang="en-US" sz="3200"/>
              <a:t>我们需要你帮助说英语的学生开展体育活动</a:t>
            </a:r>
            <a:r>
              <a:rPr lang="zh-CN" altLang="en-US" sz="3200" smtClean="0"/>
              <a:t>。</a:t>
            </a:r>
            <a:endParaRPr lang="en-US" sz="3200" smtClean="0"/>
          </a:p>
          <a:p>
            <a:r>
              <a:rPr lang="en-US" sz="3200" smtClean="0">
                <a:solidFill>
                  <a:srgbClr val="FF0000"/>
                </a:solidFill>
              </a:rPr>
              <a:t>We need you to help with sports for English-speaking students.</a:t>
            </a:r>
          </a:p>
          <a:p>
            <a:pPr lvl="0"/>
            <a:r>
              <a:rPr lang="en-US" sz="3200" smtClean="0"/>
              <a:t>9. </a:t>
            </a:r>
            <a:r>
              <a:rPr lang="en-US" sz="3200"/>
              <a:t>Tom</a:t>
            </a:r>
            <a:r>
              <a:rPr lang="zh-CN" altLang="en-US" sz="3200"/>
              <a:t>没有空，他忙于</a:t>
            </a:r>
            <a:r>
              <a:rPr lang="zh-CN" altLang="en-US" sz="3200" smtClean="0"/>
              <a:t>做他的数学</a:t>
            </a:r>
            <a:r>
              <a:rPr lang="zh-CN" altLang="en-US" sz="3200"/>
              <a:t>家庭作业</a:t>
            </a:r>
            <a:r>
              <a:rPr lang="zh-CN" altLang="en-US" sz="3200" smtClean="0"/>
              <a:t>。</a:t>
            </a:r>
            <a:endParaRPr lang="en-US" sz="3200" smtClean="0"/>
          </a:p>
          <a:p>
            <a:r>
              <a:rPr lang="en-US" sz="3200" smtClean="0">
                <a:solidFill>
                  <a:srgbClr val="FF0000"/>
                </a:solidFill>
              </a:rPr>
              <a:t>Tom is not free. He is busy doing his math homework./He is busy with his math homework.</a:t>
            </a:r>
          </a:p>
          <a:p>
            <a:r>
              <a:rPr lang="en-US" sz="3200" smtClean="0"/>
              <a:t>10. Lisa</a:t>
            </a:r>
            <a:r>
              <a:rPr lang="zh-CN" altLang="en-US" sz="3200" smtClean="0"/>
              <a:t>擅长</a:t>
            </a:r>
            <a:r>
              <a:rPr lang="zh-CN" altLang="en-US" sz="3200"/>
              <a:t>写故事，所以人们喜欢和她交朋友。</a:t>
            </a:r>
            <a:r>
              <a:rPr lang="en-US" sz="3200"/>
              <a:t> </a:t>
            </a:r>
            <a:endParaRPr lang="en-US" sz="3200" smtClean="0"/>
          </a:p>
          <a:p>
            <a:r>
              <a:rPr lang="en-US" sz="3200" smtClean="0">
                <a:solidFill>
                  <a:srgbClr val="FF0000"/>
                </a:solidFill>
              </a:rPr>
              <a:t>Lisa is good at writing stories, so people like making friends with her.</a:t>
            </a:r>
          </a:p>
          <a:p>
            <a:endParaRPr lang="en-US" sz="32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08095" y="2766060"/>
            <a:ext cx="4575810" cy="1325880"/>
          </a:xfrm>
        </p:spPr>
        <p:txBody>
          <a:bodyPr/>
          <a:lstStyle/>
          <a:p>
            <a:pPr algn="ctr"/>
            <a:r>
              <a:rPr lang="en-US" altLang="zh-CN" sz="6000">
                <a:latin typeface="MV Boli" panose="02000500030200090000" charset="0"/>
                <a:cs typeface="MV Boli" panose="02000500030200090000" charset="0"/>
              </a:rPr>
              <a:t>Unit2 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ZDg5ZWRjNzRkMjYyM2NkNzAxMzU5ODBlNmRkYzVjYjc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2.7667716535433,&quot;left&quot;:49.70700787401575,&quot;top&quot;:19.572677165354342,&quot;width&quot;:848.0958267716535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2.7667716535433,&quot;left&quot;:49.70700787401575,&quot;top&quot;:19.572677165354342,&quot;width&quot;:848.0958267716535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79.3681102362205,&quot;left&quot;:72.51055118110234,&quot;top&quot;:11.20039370078739,&quot;width&quot;:840.1655118110236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79.3681102362205,&quot;left&quot;:72.51055118110234,&quot;top&quot;:11.20039370078739,&quot;width&quot;:840.1655118110236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79.3681102362205,&quot;left&quot;:72.51055118110234,&quot;top&quot;:11.20039370078739,&quot;width&quot;:840.1655118110236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79.3681102362205,&quot;left&quot;:72.51055118110234,&quot;top&quot;:11.20039370078739,&quot;width&quot;:840.1655118110236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2.7667716535433,&quot;left&quot;:49.70700787401575,&quot;top&quot;:19.572677165354342,&quot;width&quot;:848.0958267716535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2.7667716535433,&quot;left&quot;:49.70700787401575,&quot;top&quot;:19.572677165354342,&quot;width&quot;:848.0958267716535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2.7667716535433,&quot;left&quot;:49.70700787401575,&quot;top&quot;:19.572677165354342,&quot;width&quot;:848.0958267716535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2.7667716535433,&quot;left&quot;:49.70700787401575,&quot;top&quot;:19.572677165354342,&quot;width&quot;:848.0958267716535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微软雅黑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微软雅黑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3512</Words>
  <Application>Microsoft Office PowerPoint</Application>
  <PresentationFormat>宽屏</PresentationFormat>
  <Paragraphs>361</Paragraphs>
  <Slides>48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48</vt:i4>
      </vt:variant>
    </vt:vector>
  </HeadingPairs>
  <TitlesOfParts>
    <vt:vector size="55" baseType="lpstr">
      <vt:lpstr>宋体</vt:lpstr>
      <vt:lpstr>微软雅黑</vt:lpstr>
      <vt:lpstr>Arial</vt:lpstr>
      <vt:lpstr>Calibri</vt:lpstr>
      <vt:lpstr>MV Boli</vt:lpstr>
      <vt:lpstr>Times New Roman</vt:lpstr>
      <vt:lpstr>WPS</vt:lpstr>
      <vt:lpstr>Unit1 </vt:lpstr>
      <vt:lpstr>短语：</vt:lpstr>
      <vt:lpstr>PowerPoint 演示文稿</vt:lpstr>
      <vt:lpstr>PowerPoint 演示文稿</vt:lpstr>
      <vt:lpstr>PowerPoint 演示文稿</vt:lpstr>
      <vt:lpstr>句型：</vt:lpstr>
      <vt:lpstr>PowerPoint 演示文稿</vt:lpstr>
      <vt:lpstr>PowerPoint 演示文稿</vt:lpstr>
      <vt:lpstr>Unit2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Unit3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Unit4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</vt:lpstr>
      <vt:lpstr>PowerPoint 演示文稿</vt:lpstr>
      <vt:lpstr>PowerPoint 演示文稿</vt:lpstr>
      <vt:lpstr>PowerPoint 演示文稿</vt:lpstr>
      <vt:lpstr>Unit5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Unit6 </vt:lpstr>
      <vt:lpstr>一、短语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>二一教育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Unit1 </dc:title>
  <dc:subject/>
  <dc:creator>21cnjy.com</dc:creator>
  <cp:keywords>21</cp:keywords>
  <dc:description/>
  <cp:lastModifiedBy>Windows</cp:lastModifiedBy>
  <cp:revision>1</cp:revision>
  <cp:lastPrinted>2024-05-17T08:57:00Z</cp:lastPrinted>
  <dcterms:created xsi:type="dcterms:W3CDTF">2024-05-17T08:57:00Z</dcterms:created>
  <dcterms:modified xsi:type="dcterms:W3CDTF">2024-05-17T09:01:28Z</dcterms:modified>
  <cp:category/>
  <cp:contentStatus/>
  <dc:language/>
  <cp:version/>
</cp:coreProperties>
</file>