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2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3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4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5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6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7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8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9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0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1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2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3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4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15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6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7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8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9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20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21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22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23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24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25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26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27.xml" ContentType="application/vnd.openxmlformats-officedocument.presentationml.notesSlid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28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notesSlides/notesSlide29.xml" ContentType="application/vnd.openxmlformats-officedocument.presentationml.notesSlide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30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notesSlides/notesSlide31.xml" ContentType="application/vnd.openxmlformats-officedocument.presentationml.notesSl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32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33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34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35.xml" ContentType="application/vnd.openxmlformats-officedocument.presentationml.notesSl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36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37.xml" ContentType="application/vnd.openxmlformats-officedocument.presentationml.notesSlide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notesSlides/notesSlide38.xml" ContentType="application/vnd.openxmlformats-officedocument.presentationml.notesSlide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39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notesSlides/notesSlide40.xml" ContentType="application/vnd.openxmlformats-officedocument.presentationml.notesSlide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41.xml" ContentType="application/vnd.openxmlformats-officedocument.presentationml.notesSlide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42.xml" ContentType="application/vnd.openxmlformats-officedocument.presentationml.notesSlide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43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44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notesSlides/notesSlide45.xml" ContentType="application/vnd.openxmlformats-officedocument.presentationml.notesSlide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46.xml" ContentType="application/vnd.openxmlformats-officedocument.presentationml.notesSlide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325" r:id="rId2"/>
    <p:sldId id="591" r:id="rId3"/>
    <p:sldId id="336" r:id="rId4"/>
    <p:sldId id="1179" r:id="rId5"/>
    <p:sldId id="466" r:id="rId6"/>
    <p:sldId id="1190" r:id="rId7"/>
    <p:sldId id="658" r:id="rId8"/>
    <p:sldId id="653" r:id="rId9"/>
    <p:sldId id="1191" r:id="rId10"/>
    <p:sldId id="1192" r:id="rId11"/>
    <p:sldId id="1193" r:id="rId12"/>
    <p:sldId id="1194" r:id="rId13"/>
    <p:sldId id="1195" r:id="rId14"/>
    <p:sldId id="1196" r:id="rId15"/>
    <p:sldId id="1197" r:id="rId16"/>
    <p:sldId id="1198" r:id="rId17"/>
    <p:sldId id="661" r:id="rId18"/>
    <p:sldId id="1200" r:id="rId19"/>
    <p:sldId id="1199" r:id="rId20"/>
    <p:sldId id="659" r:id="rId21"/>
    <p:sldId id="1202" r:id="rId22"/>
    <p:sldId id="1203" r:id="rId23"/>
    <p:sldId id="573" r:id="rId24"/>
    <p:sldId id="1201" r:id="rId25"/>
    <p:sldId id="1232" r:id="rId26"/>
    <p:sldId id="1189" r:id="rId27"/>
    <p:sldId id="1180" r:id="rId28"/>
    <p:sldId id="1181" r:id="rId29"/>
    <p:sldId id="1182" r:id="rId30"/>
    <p:sldId id="1211" r:id="rId31"/>
    <p:sldId id="1183" r:id="rId32"/>
    <p:sldId id="1184" r:id="rId33"/>
    <p:sldId id="1212" r:id="rId34"/>
    <p:sldId id="1213" r:id="rId35"/>
    <p:sldId id="1214" r:id="rId36"/>
    <p:sldId id="1215" r:id="rId37"/>
    <p:sldId id="1216" r:id="rId38"/>
    <p:sldId id="1217" r:id="rId39"/>
    <p:sldId id="1218" r:id="rId40"/>
    <p:sldId id="1219" r:id="rId41"/>
    <p:sldId id="1220" r:id="rId42"/>
    <p:sldId id="1221" r:id="rId43"/>
    <p:sldId id="1185" r:id="rId44"/>
    <p:sldId id="1186" r:id="rId45"/>
    <p:sldId id="1222" r:id="rId46"/>
    <p:sldId id="1187" r:id="rId47"/>
    <p:sldId id="1231" r:id="rId48"/>
    <p:sldId id="1229" r:id="rId49"/>
    <p:sldId id="1230" r:id="rId50"/>
    <p:sldId id="1188" r:id="rId51"/>
  </p:sldIdLst>
  <p:sldSz cx="12192000" cy="6858000"/>
  <p:notesSz cx="6858000" cy="9144000"/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4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heme" Target="../theme/theme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4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4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4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4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4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4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4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4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4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4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4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4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4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4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4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4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4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4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4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4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4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4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4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4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4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4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4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4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4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4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4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4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4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4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4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4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4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4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4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4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4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4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4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3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notesSlide" Target="../notesSlides/notesSlide11.xml"/><Relationship Id="rId2" Type="http://schemas.openxmlformats.org/officeDocument/2006/relationships/tags" Target="../tags/tag223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10" Type="http://schemas.openxmlformats.org/officeDocument/2006/relationships/tags" Target="../tags/tag231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54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6.xml"/><Relationship Id="rId4" Type="http://schemas.openxmlformats.org/officeDocument/2006/relationships/tags" Target="../tags/tag2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10" Type="http://schemas.openxmlformats.org/officeDocument/2006/relationships/tags" Target="../tags/tag85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4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4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12" Type="http://schemas.openxmlformats.org/officeDocument/2006/relationships/image" Target="../media/image7.png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97.xml"/><Relationship Id="rId10" Type="http://schemas.openxmlformats.org/officeDocument/2006/relationships/tags" Target="../tags/tag302.xml"/><Relationship Id="rId4" Type="http://schemas.openxmlformats.org/officeDocument/2006/relationships/tags" Target="../tags/tag296.xml"/><Relationship Id="rId9" Type="http://schemas.openxmlformats.org/officeDocument/2006/relationships/tags" Target="../tags/tag30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26" Type="http://schemas.openxmlformats.org/officeDocument/2006/relationships/tags" Target="../tags/tag328.xml"/><Relationship Id="rId3" Type="http://schemas.openxmlformats.org/officeDocument/2006/relationships/tags" Target="../tags/tag305.xml"/><Relationship Id="rId21" Type="http://schemas.openxmlformats.org/officeDocument/2006/relationships/tags" Target="../tags/tag323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tags" Target="../tags/tag327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tags" Target="../tags/tag322.xml"/><Relationship Id="rId29" Type="http://schemas.openxmlformats.org/officeDocument/2006/relationships/tags" Target="../tags/tag331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tags" Target="../tags/tag326.xml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tags" Target="../tags/tag325.xml"/><Relationship Id="rId28" Type="http://schemas.openxmlformats.org/officeDocument/2006/relationships/tags" Target="../tags/tag330.xml"/><Relationship Id="rId10" Type="http://schemas.openxmlformats.org/officeDocument/2006/relationships/tags" Target="../tags/tag312.xml"/><Relationship Id="rId19" Type="http://schemas.openxmlformats.org/officeDocument/2006/relationships/tags" Target="../tags/tag321.xml"/><Relationship Id="rId31" Type="http://schemas.openxmlformats.org/officeDocument/2006/relationships/notesSlide" Target="../notesSlides/notesSlide24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tags" Target="../tags/tag324.xml"/><Relationship Id="rId27" Type="http://schemas.openxmlformats.org/officeDocument/2006/relationships/tags" Target="../tags/tag329.xml"/><Relationship Id="rId30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tags" Target="../tags/tag346.xml"/><Relationship Id="rId18" Type="http://schemas.openxmlformats.org/officeDocument/2006/relationships/tags" Target="../tags/tag351.xml"/><Relationship Id="rId26" Type="http://schemas.openxmlformats.org/officeDocument/2006/relationships/tags" Target="../tags/tag359.xml"/><Relationship Id="rId3" Type="http://schemas.openxmlformats.org/officeDocument/2006/relationships/tags" Target="../tags/tag336.xml"/><Relationship Id="rId21" Type="http://schemas.openxmlformats.org/officeDocument/2006/relationships/tags" Target="../tags/tag354.xml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tags" Target="../tags/tag350.xml"/><Relationship Id="rId25" Type="http://schemas.openxmlformats.org/officeDocument/2006/relationships/tags" Target="../tags/tag358.xml"/><Relationship Id="rId2" Type="http://schemas.openxmlformats.org/officeDocument/2006/relationships/tags" Target="../tags/tag335.xml"/><Relationship Id="rId16" Type="http://schemas.openxmlformats.org/officeDocument/2006/relationships/tags" Target="../tags/tag349.xml"/><Relationship Id="rId20" Type="http://schemas.openxmlformats.org/officeDocument/2006/relationships/tags" Target="../tags/tag353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24" Type="http://schemas.openxmlformats.org/officeDocument/2006/relationships/tags" Target="../tags/tag357.xml"/><Relationship Id="rId5" Type="http://schemas.openxmlformats.org/officeDocument/2006/relationships/tags" Target="../tags/tag338.xml"/><Relationship Id="rId15" Type="http://schemas.openxmlformats.org/officeDocument/2006/relationships/tags" Target="../tags/tag348.xml"/><Relationship Id="rId23" Type="http://schemas.openxmlformats.org/officeDocument/2006/relationships/tags" Target="../tags/tag356.xml"/><Relationship Id="rId28" Type="http://schemas.openxmlformats.org/officeDocument/2006/relationships/notesSlide" Target="../notesSlides/notesSlide25.xml"/><Relationship Id="rId10" Type="http://schemas.openxmlformats.org/officeDocument/2006/relationships/tags" Target="../tags/tag343.xml"/><Relationship Id="rId19" Type="http://schemas.openxmlformats.org/officeDocument/2006/relationships/tags" Target="../tags/tag352.xml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tags" Target="../tags/tag347.xml"/><Relationship Id="rId22" Type="http://schemas.openxmlformats.org/officeDocument/2006/relationships/tags" Target="../tags/tag355.xml"/><Relationship Id="rId27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tags" Target="../tags/tag374.xml"/><Relationship Id="rId18" Type="http://schemas.openxmlformats.org/officeDocument/2006/relationships/image" Target="../media/image6.png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notesSlide" Target="../notesSlides/notesSlide26.xml"/><Relationship Id="rId2" Type="http://schemas.openxmlformats.org/officeDocument/2006/relationships/tags" Target="../tags/tag363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5" Type="http://schemas.openxmlformats.org/officeDocument/2006/relationships/tags" Target="../tags/tag366.xml"/><Relationship Id="rId15" Type="http://schemas.openxmlformats.org/officeDocument/2006/relationships/tags" Target="../tags/tag376.xml"/><Relationship Id="rId10" Type="http://schemas.openxmlformats.org/officeDocument/2006/relationships/tags" Target="../tags/tag371.xml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tags" Target="../tags/tag391.xml"/><Relationship Id="rId18" Type="http://schemas.openxmlformats.org/officeDocument/2006/relationships/tags" Target="../tags/tag396.xml"/><Relationship Id="rId3" Type="http://schemas.openxmlformats.org/officeDocument/2006/relationships/tags" Target="../tags/tag381.xml"/><Relationship Id="rId21" Type="http://schemas.openxmlformats.org/officeDocument/2006/relationships/image" Target="../media/image6.png"/><Relationship Id="rId7" Type="http://schemas.openxmlformats.org/officeDocument/2006/relationships/tags" Target="../tags/tag385.xml"/><Relationship Id="rId12" Type="http://schemas.openxmlformats.org/officeDocument/2006/relationships/tags" Target="../tags/tag390.xml"/><Relationship Id="rId17" Type="http://schemas.openxmlformats.org/officeDocument/2006/relationships/tags" Target="../tags/tag395.xml"/><Relationship Id="rId2" Type="http://schemas.openxmlformats.org/officeDocument/2006/relationships/tags" Target="../tags/tag380.xml"/><Relationship Id="rId16" Type="http://schemas.openxmlformats.org/officeDocument/2006/relationships/tags" Target="../tags/tag394.xml"/><Relationship Id="rId20" Type="http://schemas.openxmlformats.org/officeDocument/2006/relationships/notesSlide" Target="../notesSlides/notesSlide27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tags" Target="../tags/tag389.xml"/><Relationship Id="rId5" Type="http://schemas.openxmlformats.org/officeDocument/2006/relationships/tags" Target="../tags/tag383.xml"/><Relationship Id="rId15" Type="http://schemas.openxmlformats.org/officeDocument/2006/relationships/tags" Target="../tags/tag393.xml"/><Relationship Id="rId10" Type="http://schemas.openxmlformats.org/officeDocument/2006/relationships/tags" Target="../tags/tag38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tags" Target="../tags/tag39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01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3.xml"/><Relationship Id="rId4" Type="http://schemas.openxmlformats.org/officeDocument/2006/relationships/tags" Target="../tags/tag40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4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4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4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notesSlide" Target="../notesSlides/notesSlide2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4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449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4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58.xml"/><Relationship Id="rId7" Type="http://schemas.openxmlformats.org/officeDocument/2006/relationships/notesSlide" Target="../notesSlides/notesSlide40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0.xml"/><Relationship Id="rId4" Type="http://schemas.openxmlformats.org/officeDocument/2006/relationships/tags" Target="../tags/tag45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4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469.xml"/><Relationship Id="rId7" Type="http://schemas.openxmlformats.org/officeDocument/2006/relationships/image" Target="../media/image8.jpeg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475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481.xml"/><Relationship Id="rId2" Type="http://schemas.openxmlformats.org/officeDocument/2006/relationships/tags" Target="../tags/tag480.xml"/><Relationship Id="rId1" Type="http://schemas.openxmlformats.org/officeDocument/2006/relationships/tags" Target="../tags/tag479.xml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4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490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notesSlide" Target="../notesSlides/notesSlide3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10" Type="http://schemas.openxmlformats.org/officeDocument/2006/relationships/tags" Target="../tags/tag162.xml"/><Relationship Id="rId19" Type="http://schemas.openxmlformats.org/officeDocument/2006/relationships/image" Target="../media/image6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3" Type="http://schemas.openxmlformats.org/officeDocument/2006/relationships/tags" Target="../tags/tag495.xml"/><Relationship Id="rId7" Type="http://schemas.openxmlformats.org/officeDocument/2006/relationships/tags" Target="../tags/tag499.xml"/><Relationship Id="rId12" Type="http://schemas.openxmlformats.org/officeDocument/2006/relationships/image" Target="../media/image7.png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97.xml"/><Relationship Id="rId10" Type="http://schemas.openxmlformats.org/officeDocument/2006/relationships/tags" Target="../tags/tag502.xml"/><Relationship Id="rId4" Type="http://schemas.openxmlformats.org/officeDocument/2006/relationships/tags" Target="../tags/tag496.xml"/><Relationship Id="rId9" Type="http://schemas.openxmlformats.org/officeDocument/2006/relationships/tags" Target="../tags/tag50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10" Type="http://schemas.openxmlformats.org/officeDocument/2006/relationships/tags" Target="../tags/tag180.xml"/><Relationship Id="rId19" Type="http://schemas.openxmlformats.org/officeDocument/2006/relationships/image" Target="../media/image6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9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075766" y="2395146"/>
            <a:ext cx="10584292" cy="930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 b="1" spc="600" noProof="0" dirty="0">
                <a:ln>
                  <a:noFill/>
                </a:ln>
                <a:solidFill>
                  <a:srgbClr val="B82B2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90204"/>
                <a:sym typeface="Arial" panose="020B0604020202090204" pitchFamily="34" charset="0"/>
              </a:rPr>
              <a:t>人教版八年级下期中基础知识复习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90204"/>
              <a:sym typeface="Arial" panose="020B0604020202090204" pitchFamily="34" charset="0"/>
            </a:endParaRPr>
          </a:p>
          <a:p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90204"/>
              <a:sym typeface="Arial" panose="020B060402020209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642485" y="3647440"/>
            <a:ext cx="2977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B82B2A"/>
                </a:solidFill>
                <a:latin typeface="微软雅黑" panose="020B0503020204020204" charset="-122"/>
                <a:ea typeface="微软雅黑" panose="020B0503020204020204" charset="-122"/>
              </a:rPr>
              <a:t>Units4-</a:t>
            </a:r>
            <a:r>
              <a:rPr lang="en-US" altLang="zh-CN" sz="3600">
                <a:solidFill>
                  <a:srgbClr val="B82B2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</a:t>
            </a:r>
            <a:r>
              <a:rPr lang="en-US" altLang="zh-CN" sz="3600">
                <a:solidFill>
                  <a:srgbClr val="B82B2A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683115" y="4589145"/>
            <a:ext cx="2476500" cy="2030730"/>
          </a:xfrm>
          <a:prstGeom prst="rect">
            <a:avLst/>
          </a:prstGeom>
        </p:spPr>
      </p:pic>
      <p:pic>
        <p:nvPicPr>
          <p:cNvPr id="2" name="图片 1" descr="21世纪教育logo">
            <a:extLst>
              <a:ext uri="{FF2B5EF4-FFF2-40B4-BE49-F238E27FC236}">
                <a16:creationId xmlns:a16="http://schemas.microsoft.com/office/drawing/2014/main" id="{E87AA40E-EB17-F21C-C123-78EE99B61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1268" y="3798570"/>
            <a:ext cx="14097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6.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instead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instead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是副词，意为＂代替，顶替，反而，却＂。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【辨析】instead与instead of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7.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offer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offer，动词，意为“主动提出，自愿给予”。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20700" y="1853565"/>
          <a:ext cx="11198860" cy="3211830"/>
        </p:xfrm>
        <a:graphic>
          <a:graphicData uri="http://schemas.openxmlformats.org/drawingml/2006/table">
            <a:tbl>
              <a:tblPr/>
              <a:tblGrid>
                <a:gridCol w="128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3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0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用法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例句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instead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副词。意为“代替；反而；却”，用来修饰整个句子，位于句末，也可位于句首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He didn</a:t>
                      </a: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’</a:t>
                      </a: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 play basketball. He went swimming </a:t>
                      </a:r>
                      <a:r>
                        <a:rPr lang="en-US" sz="2400" b="0" i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instead</a:t>
                      </a: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. He didn</a:t>
                      </a: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’</a:t>
                      </a: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 play basketball. </a:t>
                      </a:r>
                      <a:r>
                        <a:rPr lang="en-US" sz="2400" b="0" i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Instead, </a:t>
                      </a: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He went swimming. 他去游泳了，而没有去打篮球。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instead of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介词短语。意为“代替；而不是”，后面可以接名词、代词或者动词-ing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He went swimming </a:t>
                      </a:r>
                      <a:r>
                        <a:rPr lang="en-US" sz="2400" b="0" i="1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instead </a:t>
                      </a:r>
                      <a:r>
                        <a:rPr lang="en-US" sz="2400" b="0" i="1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of</a:t>
                      </a:r>
                      <a:r>
                        <a:rPr lang="en-US" sz="24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playing</a:t>
                      </a: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 </a:t>
                      </a:r>
                      <a:r>
                        <a:rPr lang="en-US" sz="24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basketball.他去游泳了，而没有去打篮球</a:t>
                      </a: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。</a:t>
                      </a:r>
                      <a:endParaRPr lang="en-US" altLang="en-US" sz="2400" b="0" dirty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【拓展】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offer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与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provide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8.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leave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leave (left, left ) 意为“遗留；落下”，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常用结构为“leave sth. + 介词短语（地点状语）”，表示“把某物遗忘在某处”。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【易混辨析】  leave与forget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24510" y="885825"/>
          <a:ext cx="11091545" cy="1828800"/>
        </p:xfrm>
        <a:graphic>
          <a:graphicData uri="http://schemas.openxmlformats.org/drawingml/2006/table">
            <a:tbl>
              <a:tblPr/>
              <a:tblGrid>
                <a:gridCol w="132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单词</a:t>
                      </a:r>
                      <a:endParaRPr lang="en-US" altLang="en-US" sz="2400" b="1">
                        <a:solidFill>
                          <a:srgbClr val="FFFFFF"/>
                        </a:solidFill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含义</a:t>
                      </a:r>
                      <a:endParaRPr lang="en-US" altLang="en-US" sz="2400" b="1">
                        <a:solidFill>
                          <a:srgbClr val="FFFFFF"/>
                        </a:solidFill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固定搭配</a:t>
                      </a:r>
                      <a:endParaRPr lang="en-US" altLang="en-US" sz="2400" b="1">
                        <a:solidFill>
                          <a:srgbClr val="FFFFFF"/>
                        </a:solidFill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offer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主动提出；自愿给予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u="sng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offer </a:t>
                      </a:r>
                      <a:r>
                        <a:rPr lang="en-US" sz="2400" b="0" u="sng">
                          <a:solidFill>
                            <a:srgbClr val="0070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to</a:t>
                      </a:r>
                      <a:r>
                        <a:rPr lang="en-US" sz="2400" b="0" u="sng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do sth.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“主动提出做某事”</a:t>
                      </a:r>
                      <a:r>
                        <a:rPr lang="en-US" sz="2400" b="0" u="sng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offer sb. sth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=</a:t>
                      </a:r>
                      <a:r>
                        <a:rPr lang="en-US" sz="2400" b="0" u="sng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offer sth. </a:t>
                      </a:r>
                      <a:r>
                        <a:rPr lang="en-US" sz="2400" b="0" u="sng">
                          <a:solidFill>
                            <a:srgbClr val="0070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to</a:t>
                      </a:r>
                      <a:r>
                        <a:rPr lang="en-US" sz="2400" b="0" u="sng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sb. 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“为某人提供某物”</a:t>
                      </a:r>
                      <a:endParaRPr lang="en-US" altLang="en-US" sz="2400" b="0" u="sng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provide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(有义务/责任)提供；供应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provide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sb.</a:t>
                      </a:r>
                      <a:r>
                        <a:rPr lang="en-US" sz="2400" b="0" u="sng" dirty="0" err="1">
                          <a:solidFill>
                            <a:srgbClr val="0000FF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with</a:t>
                      </a:r>
                      <a:r>
                        <a:rPr lang="en-US" sz="2400" b="0" u="sng" dirty="0">
                          <a:solidFill>
                            <a:srgbClr val="0000FF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sth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. 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= 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provide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sth.</a:t>
                      </a:r>
                      <a:r>
                        <a:rPr lang="en-US" sz="2400" b="0" u="sng" dirty="0" err="1">
                          <a:solidFill>
                            <a:srgbClr val="0000FF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for</a:t>
                      </a:r>
                      <a:r>
                        <a:rPr lang="en-US" sz="2400" b="0" u="sng" dirty="0">
                          <a:solidFill>
                            <a:srgbClr val="0000FF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sb.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“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为某人提供某物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”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524510" y="4423410"/>
          <a:ext cx="11010900" cy="1828800"/>
        </p:xfrm>
        <a:graphic>
          <a:graphicData uri="http://schemas.openxmlformats.org/drawingml/2006/table">
            <a:tbl>
              <a:tblPr/>
              <a:tblGrid>
                <a:gridCol w="103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3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用法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leave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“遗留；落下”表示把什么东西落在什么地方了，侧重于说明地点。leave sth. +地点状语 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forget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“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忘记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”	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表示忘记做什么事情，不强调地点状语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。forget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 to do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sth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. “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忘记做某事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”（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未做）forget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 doing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sth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. “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忘记做过某事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”（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已做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）</a:t>
                      </a:r>
                      <a:endParaRPr lang="en-US" altLang="en-US" sz="2000" b="0" dirty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9.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afraid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形容词，意为“害怕，畏惧”，其常见用法如下：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10.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compete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compete，动词，意为“竞争，对抗”。 competitor竞争者（名词） competition竞争（名词）</a:t>
            </a: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00380" y="1304925"/>
          <a:ext cx="11205210" cy="3307080"/>
        </p:xfrm>
        <a:graphic>
          <a:graphicData uri="http://schemas.openxmlformats.org/drawingml/2006/table">
            <a:tbl>
              <a:tblPr/>
              <a:tblGrid>
                <a:gridCol w="404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7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用法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例句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be afraid of (doing) sth.害怕（做）某事/某物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She is afraid of her strict father.她害怕她严厉的父亲。He is afraid of making mistakes in public.他害怕在公众场合犯错。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be afraid to do sth.	害怕/不敢做某事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Some students are afraid to ask questions in class.有些学生不敢在课堂上提问。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9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be afraid + that从句	恐怕……，that可省略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I'm afraid (that) I can't come to your party this </a:t>
                      </a:r>
                      <a:r>
                        <a:rPr lang="en-US" sz="24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weekend.恐怕这个周末我不能参加你的聚会了</a:t>
                      </a: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。</a:t>
                      </a:r>
                      <a:endParaRPr lang="en-US" altLang="en-US" sz="2400" b="0" dirty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【固定搭配】(1)compete with sb.与某人竞争。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                       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(2) compete against sb. for sth.为得到某物与某人竞争。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11.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look through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look through浏览，看一遍，翻阅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【拓展】与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look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有关的词组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12.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continue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                             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073742856" name="组合 48"/>
          <p:cNvGrpSpPr/>
          <p:nvPr>
            <p:custDataLst>
              <p:tags r:id="rId3"/>
            </p:custDataLst>
          </p:nvPr>
        </p:nvGrpSpPr>
        <p:grpSpPr>
          <a:xfrm>
            <a:off x="1211580" y="2701925"/>
            <a:ext cx="8992732" cy="1802765"/>
            <a:chOff x="3615" y="140290"/>
            <a:chExt cx="7508" cy="2290"/>
          </a:xfrm>
        </p:grpSpPr>
        <p:sp>
          <p:nvSpPr>
            <p:cNvPr id="1073742857" name="圆角矩形 121"/>
            <p:cNvSpPr/>
            <p:nvPr>
              <p:custDataLst>
                <p:tags r:id="rId5"/>
              </p:custDataLst>
            </p:nvPr>
          </p:nvSpPr>
          <p:spPr>
            <a:xfrm>
              <a:off x="6312" y="141120"/>
              <a:ext cx="778" cy="532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>
                <a:lnSpc>
                  <a:spcPct val="2000"/>
                </a:lnSpc>
                <a:spcAft>
                  <a:spcPts val="1000"/>
                </a:spcAft>
              </a:pPr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pPr algn="ctr">
                <a:lnSpc>
                  <a:spcPct val="2000"/>
                </a:lnSpc>
                <a:spcAft>
                  <a:spcPts val="1000"/>
                </a:spcAft>
              </a:pPr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pPr algn="ctr">
                <a:lnSpc>
                  <a:spcPct val="2000"/>
                </a:lnSpc>
                <a:spcAft>
                  <a:spcPts val="1000"/>
                </a:spcAft>
              </a:pPr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pPr algn="ctr">
                <a:lnSpc>
                  <a:spcPct val="2000"/>
                </a:lnSpc>
                <a:spcAft>
                  <a:spcPts val="1000"/>
                </a:spcAft>
              </a:pPr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pPr algn="ctr">
                <a:lnSpc>
                  <a:spcPct val="2000"/>
                </a:lnSpc>
                <a:spcAft>
                  <a:spcPts val="1000"/>
                </a:spcAft>
              </a:pPr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pPr algn="ctr">
                <a:lnSpc>
                  <a:spcPct val="2000"/>
                </a:lnSpc>
                <a:spcAft>
                  <a:spcPts val="1000"/>
                </a:spcAft>
              </a:pPr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pPr algn="ctr">
                <a:lnSpc>
                  <a:spcPct val="2000"/>
                </a:lnSpc>
                <a:spcAft>
                  <a:spcPts val="1000"/>
                </a:spcAft>
              </a:pPr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pPr algn="ctr">
                <a:lnSpc>
                  <a:spcPct val="2000"/>
                </a:lnSpc>
                <a:spcAft>
                  <a:spcPts val="1000"/>
                </a:spcAft>
              </a:pPr>
              <a:r>
                <a:rPr lang="zh-CN" altLang="en-US" sz="2400">
                  <a:latin typeface="Impact" panose="020B0806030902050204" charset="0"/>
                  <a:cs typeface="Impact" panose="020B0806030902050204" charset="0"/>
                </a:rPr>
                <a:t>look </a:t>
              </a: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1073742858" name="弧形 122"/>
            <p:cNvSpPr/>
            <p:nvPr>
              <p:custDataLst>
                <p:tags r:id="rId6"/>
              </p:custDataLst>
            </p:nvPr>
          </p:nvSpPr>
          <p:spPr>
            <a:xfrm rot="-5400000">
              <a:off x="6940" y="140711"/>
              <a:ext cx="1784" cy="1446"/>
            </a:xfrm>
            <a:custGeom>
              <a:avLst/>
              <a:gdLst/>
              <a:ahLst/>
              <a:cxnLst>
                <a:cxn ang="5570560">
                  <a:pos x="2" y="667"/>
                </a:cxn>
                <a:cxn ang="5505024">
                  <a:pos x="892" y="723"/>
                </a:cxn>
                <a:cxn ang="5373952">
                  <a:pos x="1784" y="723"/>
                </a:cxn>
              </a:cxnLst>
              <a:rect l="l" t="t" r="r" b="b"/>
              <a:pathLst>
                <a:path w="1784" h="1446" stroke="0">
                  <a:moveTo>
                    <a:pt x="2" y="667"/>
                  </a:moveTo>
                  <a:cubicBezTo>
                    <a:pt x="37" y="294"/>
                    <a:pt x="422" y="0"/>
                    <a:pt x="891" y="0"/>
                  </a:cubicBezTo>
                  <a:cubicBezTo>
                    <a:pt x="1384" y="0"/>
                    <a:pt x="1783" y="324"/>
                    <a:pt x="1783" y="723"/>
                  </a:cubicBezTo>
                  <a:lnTo>
                    <a:pt x="892" y="723"/>
                  </a:lnTo>
                  <a:close/>
                </a:path>
                <a:path w="1784" h="1446" fill="none">
                  <a:moveTo>
                    <a:pt x="2" y="667"/>
                  </a:moveTo>
                  <a:cubicBezTo>
                    <a:pt x="37" y="294"/>
                    <a:pt x="422" y="0"/>
                    <a:pt x="891" y="0"/>
                  </a:cubicBezTo>
                  <a:cubicBezTo>
                    <a:pt x="1384" y="0"/>
                    <a:pt x="1783" y="324"/>
                    <a:pt x="1783" y="723"/>
                  </a:cubicBezTo>
                </a:path>
              </a:pathLst>
            </a:custGeom>
            <a:noFill/>
            <a:ln w="952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1073742859" name="弧形 40"/>
            <p:cNvSpPr/>
            <p:nvPr>
              <p:custDataLst>
                <p:tags r:id="rId7"/>
              </p:custDataLst>
            </p:nvPr>
          </p:nvSpPr>
          <p:spPr>
            <a:xfrm rot="5400000" flipH="1">
              <a:off x="4685" y="140732"/>
              <a:ext cx="1784" cy="1446"/>
            </a:xfrm>
            <a:custGeom>
              <a:avLst/>
              <a:gdLst/>
              <a:ahLst/>
              <a:cxnLst>
                <a:cxn ang="5570560">
                  <a:pos x="2" y="667"/>
                </a:cxn>
                <a:cxn ang="5505024">
                  <a:pos x="892" y="723"/>
                </a:cxn>
                <a:cxn ang="5373952">
                  <a:pos x="1784" y="723"/>
                </a:cxn>
              </a:cxnLst>
              <a:rect l="l" t="t" r="r" b="b"/>
              <a:pathLst>
                <a:path w="1784" h="1446" stroke="0">
                  <a:moveTo>
                    <a:pt x="2" y="667"/>
                  </a:moveTo>
                  <a:cubicBezTo>
                    <a:pt x="37" y="294"/>
                    <a:pt x="422" y="0"/>
                    <a:pt x="891" y="0"/>
                  </a:cubicBezTo>
                  <a:cubicBezTo>
                    <a:pt x="1384" y="0"/>
                    <a:pt x="1783" y="324"/>
                    <a:pt x="1783" y="723"/>
                  </a:cubicBezTo>
                  <a:lnTo>
                    <a:pt x="892" y="723"/>
                  </a:lnTo>
                  <a:close/>
                </a:path>
                <a:path w="1784" h="1446" fill="none">
                  <a:moveTo>
                    <a:pt x="2" y="667"/>
                  </a:moveTo>
                  <a:cubicBezTo>
                    <a:pt x="37" y="294"/>
                    <a:pt x="422" y="0"/>
                    <a:pt x="891" y="0"/>
                  </a:cubicBezTo>
                  <a:cubicBezTo>
                    <a:pt x="1384" y="0"/>
                    <a:pt x="1783" y="324"/>
                    <a:pt x="1783" y="723"/>
                  </a:cubicBezTo>
                </a:path>
              </a:pathLst>
            </a:custGeom>
            <a:noFill/>
            <a:ln w="952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1073742860" name="直接连接符 41"/>
            <p:cNvSpPr/>
            <p:nvPr>
              <p:custDataLst>
                <p:tags r:id="rId8"/>
              </p:custDataLst>
            </p:nvPr>
          </p:nvSpPr>
          <p:spPr>
            <a:xfrm>
              <a:off x="7118" y="141433"/>
              <a:ext cx="710" cy="9"/>
            </a:xfrm>
            <a:prstGeom prst="line">
              <a:avLst/>
            </a:prstGeom>
            <a:ln w="952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3742861" name="直接连接符 42"/>
            <p:cNvSpPr/>
            <p:nvPr>
              <p:custDataLst>
                <p:tags r:id="rId9"/>
              </p:custDataLst>
            </p:nvPr>
          </p:nvSpPr>
          <p:spPr>
            <a:xfrm>
              <a:off x="5571" y="141441"/>
              <a:ext cx="714" cy="1"/>
            </a:xfrm>
            <a:prstGeom prst="line">
              <a:avLst/>
            </a:prstGeom>
            <a:ln w="952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3742862" name="圆角矩形 127"/>
            <p:cNvSpPr/>
            <p:nvPr>
              <p:custDataLst>
                <p:tags r:id="rId10"/>
              </p:custDataLst>
            </p:nvPr>
          </p:nvSpPr>
          <p:spPr>
            <a:xfrm>
              <a:off x="7820" y="140295"/>
              <a:ext cx="3303" cy="69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B9BD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r>
                <a:rPr lang="zh-CN" altLang="en-US" sz="2400">
                  <a:latin typeface="Impact" panose="020B0806030902050204" charset="0"/>
                  <a:cs typeface="Impact" panose="020B0806030902050204" charset="0"/>
                </a:rPr>
                <a:t>look forward to盼望;期待</a:t>
              </a: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1073742863" name="圆角矩形 43"/>
            <p:cNvSpPr/>
            <p:nvPr>
              <p:custDataLst>
                <p:tags r:id="rId11"/>
              </p:custDataLst>
            </p:nvPr>
          </p:nvSpPr>
          <p:spPr>
            <a:xfrm>
              <a:off x="7828" y="141176"/>
              <a:ext cx="2268" cy="532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B9BD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r>
                <a:rPr lang="zh-CN" altLang="en-US" sz="2400">
                  <a:latin typeface="Impact" panose="020B0806030902050204" charset="0"/>
                  <a:cs typeface="Impact" panose="020B0806030902050204" charset="0"/>
                </a:rPr>
                <a:t>look out当心;小心</a:t>
              </a: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1073742864" name="圆角矩形 44"/>
            <p:cNvSpPr/>
            <p:nvPr>
              <p:custDataLst>
                <p:tags r:id="rId12"/>
              </p:custDataLst>
            </p:nvPr>
          </p:nvSpPr>
          <p:spPr>
            <a:xfrm>
              <a:off x="7787" y="142048"/>
              <a:ext cx="2676" cy="532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B9BD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r>
                <a:rPr lang="zh-CN" altLang="en-US" sz="2400">
                  <a:latin typeface="Impact" panose="020B0806030902050204" charset="0"/>
                  <a:cs typeface="Impact" panose="020B0806030902050204" charset="0"/>
                </a:rPr>
                <a:t>look up仰视;查阅</a:t>
              </a: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1073742865" name="圆角矩形 45"/>
            <p:cNvSpPr/>
            <p:nvPr>
              <p:custDataLst>
                <p:tags r:id="rId13"/>
              </p:custDataLst>
            </p:nvPr>
          </p:nvSpPr>
          <p:spPr>
            <a:xfrm>
              <a:off x="3615" y="140290"/>
              <a:ext cx="1967" cy="532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B9BD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r>
                <a:rPr lang="zh-CN" altLang="en-US" sz="2400">
                  <a:latin typeface="Impact" panose="020B0806030902050204" charset="0"/>
                  <a:cs typeface="Impact" panose="020B0806030902050204" charset="0"/>
                </a:rPr>
                <a:t>look at看</a:t>
              </a: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1073742866" name="圆角矩形 46"/>
            <p:cNvSpPr/>
            <p:nvPr>
              <p:custDataLst>
                <p:tags r:id="rId14"/>
              </p:custDataLst>
            </p:nvPr>
          </p:nvSpPr>
          <p:spPr>
            <a:xfrm>
              <a:off x="3628" y="141189"/>
              <a:ext cx="1967" cy="532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B9BD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r>
                <a:rPr lang="zh-CN" altLang="en-US" sz="2400">
                  <a:latin typeface="Impact" panose="020B0806030902050204" charset="0"/>
                  <a:cs typeface="Impact" panose="020B0806030902050204" charset="0"/>
                </a:rPr>
                <a:t>look for寻找</a:t>
              </a: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</p:txBody>
        </p:sp>
        <p:sp>
          <p:nvSpPr>
            <p:cNvPr id="1073742867" name="圆角矩形 47"/>
            <p:cNvSpPr/>
            <p:nvPr>
              <p:custDataLst>
                <p:tags r:id="rId15"/>
              </p:custDataLst>
            </p:nvPr>
          </p:nvSpPr>
          <p:spPr>
            <a:xfrm>
              <a:off x="3677" y="142043"/>
              <a:ext cx="1967" cy="532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B9BD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r>
                <a:rPr lang="zh-CN" altLang="en-US" sz="2400">
                  <a:latin typeface="Impact" panose="020B0806030902050204" charset="0"/>
                  <a:cs typeface="Impact" panose="020B0806030902050204" charset="0"/>
                </a:rPr>
                <a:t>look around环视</a:t>
              </a: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  <a:p>
              <a:endParaRPr lang="zh-CN" altLang="en-US" sz="2400">
                <a:latin typeface="Impact" panose="020B0806030902050204" charset="0"/>
                <a:cs typeface="Impact" panose="020B0806030902050204" charset="0"/>
              </a:endParaRP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60375" y="4836795"/>
          <a:ext cx="11131550" cy="1569720"/>
        </p:xfrm>
        <a:graphic>
          <a:graphicData uri="http://schemas.openxmlformats.org/drawingml/2006/table">
            <a:tbl>
              <a:tblPr/>
              <a:tblGrid>
                <a:gridCol w="360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固定搭配</a:t>
                      </a:r>
                      <a:endParaRPr lang="en-US" altLang="en-US" sz="2400" b="1">
                        <a:solidFill>
                          <a:srgbClr val="FFFFFF"/>
                        </a:solidFill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用法</a:t>
                      </a:r>
                      <a:endParaRPr lang="en-US" altLang="en-US" sz="2400" b="1">
                        <a:solidFill>
                          <a:srgbClr val="FFFFFF"/>
                        </a:solidFill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continue 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doing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sth.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=go on 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doing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sth. 继续做某事(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前后做同一件事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)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continue </a:t>
                      </a:r>
                      <a:r>
                        <a:rPr lang="en-US" sz="2400" b="0">
                          <a:solidFill>
                            <a:srgbClr val="0070C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to do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sth.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go on 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to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do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sth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.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继续做某事（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前后不是同一件事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）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13.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compare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compare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动词，比较</a:t>
            </a: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【易混辨析】compare ... with ...与compare ... to ...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14.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cause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cause，动词，意为“造成，引起”。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①cause sb. to do sth.意为“导致某人做某事”。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②cause sb. trouble给某人带来麻烦；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③cause sth. for sb.为某人造成某种问题。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99110" y="1861185"/>
          <a:ext cx="11186795" cy="1755140"/>
        </p:xfrm>
        <a:graphic>
          <a:graphicData uri="http://schemas.openxmlformats.org/drawingml/2006/table">
            <a:tbl>
              <a:tblPr/>
              <a:tblGrid>
                <a:gridCol w="2742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4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3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固定搭配</a:t>
                      </a:r>
                      <a:endParaRPr lang="en-US" altLang="en-US" sz="2400" b="1">
                        <a:solidFill>
                          <a:srgbClr val="FFFFFF"/>
                        </a:solidFill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用法</a:t>
                      </a:r>
                      <a:endParaRPr lang="en-US" altLang="en-US" sz="2400" b="1">
                        <a:solidFill>
                          <a:srgbClr val="FFFFFF"/>
                        </a:solidFill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6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compare ...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with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...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表示“把…与…比较”，常用于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同类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事物之间的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比较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6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compare ... </a:t>
                      </a:r>
                      <a:r>
                        <a:rPr lang="en-US" sz="2400" b="0">
                          <a:solidFill>
                            <a:srgbClr val="0070C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to 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...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表示“把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…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比作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…”，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常用于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不同类事物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之间的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比较或比喻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15.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turn down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turn down“调低，关小”。turn down动副短语，后跟名词作宾语时，宾语置于副词前后均可；后跟代词作宾语时，代词置于动副之间。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【拓展】turn构成的短语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turn up调高，开大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turn on 打开(电源、煤气等)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turn off关闭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16.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push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push，动词，意为“鞭策，督促，推动”。push sb. to do sth.督促某人做某事。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【拓展】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push away推开，拒绝                  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                       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push on继续前行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push one’s way挤着前进                      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          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push through使通过，使得到批准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17.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get on with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get on with和睦相处，关系良好。get on with sb.也可用get along with sb.表达。表达“相处得如何”，可以在with前加well(好)或badly(差)等修饰词，即get along/on well/badly with sb.。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【拓展】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get on with sth.开始(或继续)做某事，进展。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18.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return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return 动词 归还 返回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【拓展】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①、return sb sth=return sth to sb  =give sth back to sb把某物还给某人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②、return to+地点= get back to+地点：返回某地 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③、return home回家    return here回这   return there回那里 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19.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development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development为不可数名词,意为“发育;发展;成长”。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拓展：① develop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为动词；意为“发育;发展;发达”,可作及物或不及物动词。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 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② develop的形容词有两个: developed</a:t>
            </a:r>
            <a:r>
              <a:rPr lang="zh-CN" altLang="en-US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意为“(经济)发达的”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和 developing意为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 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“(经济)发展中的”。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06050" y="291465"/>
            <a:ext cx="1762760" cy="75501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28930" y="577215"/>
            <a:ext cx="25920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四、句型解读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28930" y="1037590"/>
            <a:ext cx="11500485" cy="541274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highlight>
                  <a:srgbClr val="FFFF00"/>
                </a:highlight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</a:t>
            </a:r>
            <a:r>
              <a:rPr lang="en-US" sz="2400" b="0">
                <a:highlight>
                  <a:srgbClr val="FFFF00"/>
                </a:highlight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.</a:t>
            </a:r>
            <a:r>
              <a:rPr sz="2400" b="0">
                <a:highlight>
                  <a:srgbClr val="FFFF00"/>
                </a:highlight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Why don't you talk to your parents ? 你为什么不和父母说说呢？</a:t>
            </a: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【详解】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Why don' t you do sth. ?是常见的提建议的句型,意为“你为什么不做某事呢?”,与Why not do sth. ?”同义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---Why don' t you talk to your friend?你为什么不和你的朋友谈谈呢?---Good idea! 好主意!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该句型还有发出礼貌地邀请的用法。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Why not go to the movies with us?为什么不跟我们一起去看电影呢?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I’d like to, but I have to study for the test.我很想去,但我得准备考试。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拓展：表示邀请或建议的句型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①What/ How about..,? 意为“……・怎么样/好吗?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What/ How about watching TV? 看电视怎么样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Sounds boring. 听上去很乏味。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025140" y="242570"/>
            <a:ext cx="744029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4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Why don’t you talk to your parents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22580"/>
            <a:ext cx="11527155" cy="618680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② Would you like sth.? 意为“你想要某物吗?”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Would you like some apples?你想要一些苹果吗?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Yes, please. Thanks.是的,请来几个。/不,谢谢.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③ Let' s do sth.意为“咱们做某事吧”。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Let' s sing a song!咱们唱首歌吧!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OK /All right. /Good idea/Sounds great./ Why not?行。/好的。/好主意。/听起来很好。/为什么不呢?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④ You should(not) do sth.意为“你(不)应当做某事”。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You should go to the doctor.你应当去看医生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You shouldn't talk to your parents like this.你不应该这样对你父母说话。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⑤You' d better(not) do sth.意为“你最好(不)做某事”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You' d better call her at once,你最好马上给她打电话。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You' d better not go out.你最好不要出去。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⑥Would you mind ……？你介意做....吗？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Would you mind opening the door？你介意打开门吗？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highlight>
                  <a:srgbClr val="FFFF00"/>
                </a:highlight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2.</a:t>
            </a:r>
            <a:r>
              <a:rPr lang="zh-CN" sz="2400" b="0">
                <a:highlight>
                  <a:srgbClr val="FFFF00"/>
                </a:highlight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I'm really tired because I studied until midnight last night.(教材第25页)我真的很累因为我昨晚学习到半夜。</a:t>
            </a: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【详解】until为介词,意为“直到…为止”,同义词为till。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It may last until tomorrow.它可能要延续到明天。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Nothing happened until supper.直到晩饭时没有发生什么事。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She didn't come home until eleven o' clock,她直到11点才回家。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拓展：until为连词,意为“直到…为止”,引导时间状语从句。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 will stay with you until your mother comes back.我会和你待在一起,直到你妈妈回来。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辨析：till和until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ill和until既可用作介词也可用作连词引导状语，until是till的强调形式，但是它们表达的意义基本是相同的.till是指直到某一特定事件发生的时候，而在那个时刻之后，该事情或状况仍将持续.until是指直到某一特定事件发生的时候，而讲话的人在自己心里认为，在那个时刻之后，该事情或该状况将中止（不怎么可能持续）通常有以下几种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3150549" cy="6858000"/>
          </a:xfrm>
          <a:prstGeom prst="rect">
            <a:avLst/>
          </a:prstGeom>
          <a:solidFill>
            <a:srgbClr val="B82B2A"/>
          </a:solidFill>
          <a:ln>
            <a:noFill/>
          </a:ln>
          <a:effectLst>
            <a:outerShdw blurRad="50800" dist="63500" dir="2700000" algn="tl" rotWithShape="0">
              <a:srgbClr val="C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691874" y="1495691"/>
            <a:ext cx="9617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</a:t>
            </a:r>
            <a:endParaRPr lang="en-US" altLang="zh-CN" sz="8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dist"/>
            <a:r>
              <a:rPr lang="zh-CN" altLang="en-US" sz="80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录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748853" y="2772963"/>
            <a:ext cx="615553" cy="21261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CONTENT</a:t>
            </a:r>
            <a:endParaRPr lang="zh-CN" altLang="en-US" sz="28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" name="矩形 20"/>
          <p:cNvSpPr/>
          <p:nvPr>
            <p:custDataLst>
              <p:tags r:id="rId4"/>
            </p:custDataLst>
          </p:nvPr>
        </p:nvSpPr>
        <p:spPr>
          <a:xfrm flipH="1">
            <a:off x="4313555" y="1028065"/>
            <a:ext cx="6598920" cy="742315"/>
          </a:xfrm>
          <a:prstGeom prst="rect">
            <a:avLst/>
          </a:prstGeom>
          <a:noFill/>
          <a:ln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Unit4-5 </a:t>
            </a:r>
            <a:r>
              <a:rPr lang="zh-CN" altLang="en-US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重点短语</a:t>
            </a:r>
          </a:p>
        </p:txBody>
      </p:sp>
      <p:sp>
        <p:nvSpPr>
          <p:cNvPr id="23" name="矩形 20"/>
          <p:cNvSpPr/>
          <p:nvPr>
            <p:custDataLst>
              <p:tags r:id="rId5"/>
            </p:custDataLst>
          </p:nvPr>
        </p:nvSpPr>
        <p:spPr>
          <a:xfrm flipH="1">
            <a:off x="4313555" y="2161540"/>
            <a:ext cx="6598920" cy="742315"/>
          </a:xfrm>
          <a:prstGeom prst="rect">
            <a:avLst/>
          </a:prstGeom>
          <a:noFill/>
          <a:ln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语法精讲：</a:t>
            </a:r>
            <a:r>
              <a:rPr lang="en-US" altLang="zh-CN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should </a:t>
            </a:r>
            <a:r>
              <a:rPr lang="zh-CN" altLang="en-US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的用法</a:t>
            </a:r>
          </a:p>
        </p:txBody>
      </p:sp>
      <p:sp>
        <p:nvSpPr>
          <p:cNvPr id="24" name="矩形 20"/>
          <p:cNvSpPr/>
          <p:nvPr>
            <p:custDataLst>
              <p:tags r:id="rId6"/>
            </p:custDataLst>
          </p:nvPr>
        </p:nvSpPr>
        <p:spPr>
          <a:xfrm flipH="1">
            <a:off x="4313555" y="3295015"/>
            <a:ext cx="6598920" cy="742315"/>
          </a:xfrm>
          <a:prstGeom prst="rect">
            <a:avLst/>
          </a:prstGeom>
          <a:noFill/>
          <a:ln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语法精讲：</a:t>
            </a:r>
            <a:r>
              <a:rPr lang="en-US" altLang="zh-CN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will </a:t>
            </a:r>
            <a:r>
              <a:rPr lang="zh-CN" altLang="en-US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的用法</a:t>
            </a:r>
          </a:p>
        </p:txBody>
      </p:sp>
      <p:sp>
        <p:nvSpPr>
          <p:cNvPr id="30" name="矩形 20"/>
          <p:cNvSpPr/>
          <p:nvPr>
            <p:custDataLst>
              <p:tags r:id="rId7"/>
            </p:custDataLst>
          </p:nvPr>
        </p:nvSpPr>
        <p:spPr>
          <a:xfrm flipH="1">
            <a:off x="4313555" y="4345940"/>
            <a:ext cx="6598920" cy="742315"/>
          </a:xfrm>
          <a:prstGeom prst="rect">
            <a:avLst/>
          </a:prstGeom>
          <a:noFill/>
          <a:ln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语法精讲：祈使句</a:t>
            </a:r>
            <a:endParaRPr lang="zh-CN" altLang="en-US" sz="320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1" name="矩形标注 9"/>
          <p:cNvSpPr/>
          <p:nvPr>
            <p:custDataLst>
              <p:tags r:id="rId8"/>
            </p:custDataLst>
          </p:nvPr>
        </p:nvSpPr>
        <p:spPr>
          <a:xfrm rot="16200000" flipH="1">
            <a:off x="3586231" y="2181932"/>
            <a:ext cx="751793" cy="701751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5" name="TextBox 8"/>
          <p:cNvSpPr txBox="1"/>
          <p:nvPr>
            <p:custDataLst>
              <p:tags r:id="rId9"/>
            </p:custDataLst>
          </p:nvPr>
        </p:nvSpPr>
        <p:spPr>
          <a:xfrm>
            <a:off x="3711558" y="2204528"/>
            <a:ext cx="501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标注 73"/>
          <p:cNvSpPr/>
          <p:nvPr>
            <p:custDataLst>
              <p:tags r:id="rId10"/>
            </p:custDataLst>
          </p:nvPr>
        </p:nvSpPr>
        <p:spPr>
          <a:xfrm rot="16200000" flipH="1">
            <a:off x="3586231" y="3315247"/>
            <a:ext cx="751793" cy="701751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7" name="TextBox 74"/>
          <p:cNvSpPr txBox="1"/>
          <p:nvPr>
            <p:custDataLst>
              <p:tags r:id="rId11"/>
            </p:custDataLst>
          </p:nvPr>
        </p:nvSpPr>
        <p:spPr>
          <a:xfrm>
            <a:off x="3711558" y="3337844"/>
            <a:ext cx="501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标注 75"/>
          <p:cNvSpPr/>
          <p:nvPr>
            <p:custDataLst>
              <p:tags r:id="rId12"/>
            </p:custDataLst>
          </p:nvPr>
        </p:nvSpPr>
        <p:spPr>
          <a:xfrm rot="16200000" flipH="1">
            <a:off x="3586231" y="4361486"/>
            <a:ext cx="751793" cy="701751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9" name="TextBox 8"/>
          <p:cNvSpPr txBox="1"/>
          <p:nvPr>
            <p:custDataLst>
              <p:tags r:id="rId13"/>
            </p:custDataLst>
          </p:nvPr>
        </p:nvSpPr>
        <p:spPr>
          <a:xfrm>
            <a:off x="3711558" y="4443065"/>
            <a:ext cx="501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标注 77"/>
          <p:cNvSpPr/>
          <p:nvPr>
            <p:custDataLst>
              <p:tags r:id="rId14"/>
            </p:custDataLst>
          </p:nvPr>
        </p:nvSpPr>
        <p:spPr>
          <a:xfrm rot="16200000" flipH="1">
            <a:off x="3586231" y="1048616"/>
            <a:ext cx="751793" cy="701751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41" name="TextBox 8"/>
          <p:cNvSpPr txBox="1"/>
          <p:nvPr>
            <p:custDataLst>
              <p:tags r:id="rId15"/>
            </p:custDataLst>
          </p:nvPr>
        </p:nvSpPr>
        <p:spPr>
          <a:xfrm>
            <a:off x="3711558" y="1096276"/>
            <a:ext cx="501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20"/>
          <p:cNvSpPr/>
          <p:nvPr>
            <p:custDataLst>
              <p:tags r:id="rId16"/>
            </p:custDataLst>
          </p:nvPr>
        </p:nvSpPr>
        <p:spPr>
          <a:xfrm flipH="1">
            <a:off x="4313555" y="5472430"/>
            <a:ext cx="6598920" cy="742315"/>
          </a:xfrm>
          <a:prstGeom prst="rect">
            <a:avLst/>
          </a:prstGeom>
          <a:noFill/>
          <a:ln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语法精讲：可数名词与不可数名词</a:t>
            </a:r>
            <a:endParaRPr lang="zh-CN" altLang="en-US" sz="320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矩形标注 75"/>
          <p:cNvSpPr/>
          <p:nvPr>
            <p:custDataLst>
              <p:tags r:id="rId17"/>
            </p:custDataLst>
          </p:nvPr>
        </p:nvSpPr>
        <p:spPr>
          <a:xfrm rot="16200000" flipH="1">
            <a:off x="3586231" y="5467021"/>
            <a:ext cx="751793" cy="701751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9" name="TextBox 8"/>
          <p:cNvSpPr txBox="1"/>
          <p:nvPr>
            <p:custDataLst>
              <p:tags r:id="rId18"/>
            </p:custDataLst>
          </p:nvPr>
        </p:nvSpPr>
        <p:spPr>
          <a:xfrm>
            <a:off x="3711558" y="5489545"/>
            <a:ext cx="501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①用于肯定句作“直到…为止”解时,主句的动词一般是延续到till/until所表示的时间为止。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He waits till/until the children are asleep. 他等着直到孩子们睡熟。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I shall stay here till/until twelve o'clock. 我将留在这里一直到十二点钟。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②用于否定句作“在…以前”、“直到才”解时，主句的动词一般是非延续性的，它所表示的动作直到till/until所表示的时间才发生。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He didn't come till/until late in the morning. 他直到早上很迟才来。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He didn't arrive till/until the game had begun. 直到比赛开始他才到。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注意：主句为一般将来时，till/until引导的从句用一般现在时代替将来时。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The bus will not go till/until all the people get on it. 直到所有的人都上了车，车才开走。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③用于延续性动词的肯定或否定句中，till/until和not... till/until...其含义不同。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The meeting continued until /till 7:00. 会议一直开到七点。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We didn't have the meeting until /till 7:00. 直到七点我们才开始会议。</a:t>
            </a:r>
          </a:p>
          <a:p>
            <a:r>
              <a:rPr lang="zh-CN" altLang="en-US" sz="2400">
                <a:latin typeface="宋体" pitchFamily="2" charset="-122"/>
                <a:ea typeface="宋体" pitchFamily="2" charset="-122"/>
                <a:cs typeface="Impact" panose="020B0806030902050204" charset="0"/>
              </a:rPr>
              <a:t>④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用于“not...until...”的句式可以转换成when 或after引导的时间状语从句，但主句必须要用肯定形式。They didn't get off until the train came to a complete stop. 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=They got off after the train came to a complete stop. 火车停了他们才下车。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The student won't come into the classroom until the teachers finish their work. 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=The students will come into the classroom when the teachers finish their work. 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当老师们完成工作时，学生们将走进教室。</a:t>
            </a:r>
          </a:p>
          <a:p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宋体" pitchFamily="2" charset="-122"/>
                <a:ea typeface="宋体" pitchFamily="2" charset="-122"/>
                <a:cs typeface="Impact" panose="020B0806030902050204" charset="0"/>
                <a:sym typeface="+mn-ea"/>
              </a:rPr>
              <a:t>⑤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  <a:sym typeface="+mn-ea"/>
              </a:rPr>
              <a:t>用于“It is / was not until+ (被强调部分) + that+(其它成分) (that后面肯定句)”或含有“not...until...”的强调结构中，其中的until不能改为till。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  <a:sym typeface="+mn-ea"/>
              </a:rPr>
              <a:t> It was not until the film had begun that he arrived. 直到电影开始他才到。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  <a:sym typeface="+mn-ea"/>
              </a:rPr>
              <a:t>It is not until 8:00 that we begin our class every day. 我们每天八点开始上课。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Impact" panose="020B0806030902050204" charset="0"/>
                <a:sym typeface="+mn-ea"/>
              </a:rPr>
              <a:t>⑥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  <a:sym typeface="+mn-ea"/>
              </a:rPr>
              <a:t>not until放在句首时，句子要倒装，其中的until不能改为till。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  <a:sym typeface="+mn-ea"/>
              </a:rPr>
              <a:t>Not until the last moment did he change his mind. 直到最后一刻他才改变主意。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  <a:sym typeface="+mn-ea"/>
              </a:rPr>
              <a:t>Not until midnight did it stop raining. 直到午夜雨才停。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highlight>
                  <a:srgbClr val="FFFF00"/>
                </a:highlight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3.</a:t>
            </a:r>
            <a:r>
              <a:rPr lang="zh-CN" sz="2400" b="0">
                <a:highlight>
                  <a:srgbClr val="FFFF00"/>
                </a:highlight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Hope things work out.希望一切顺利。</a:t>
            </a: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work out属于“动词+副词”的短语搭配，意为“解决；成功地发展”。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如果宾语是名词，既可以放在out前，也可以放在out后；若宾语是代词，只能放在work和out之间。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例：I hope the project can work out fine. 我希望这个项目能顺利发展。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She is experienced enough to work out the problems. 她足够有经验，能够解决这些问题。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【拓展】动词+out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check out 查证                 turn out 结果是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  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go out 出去                 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give out 分发；发放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find out查明                        run out用完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         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try out试用；试验       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set out动身；出发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highlight>
                  <a:srgbClr val="FFFF00"/>
                </a:highlight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4.People shouldn’t push their kids so hard. 人们不应该对自己的孩子逼得太紧。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【详解】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push，动词，意为“鞭策，督促，推动”。push sb. to do sth.督促某人做某事。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If you always push him too hard, he may make mistakes.要是你老是逼他太紧，他可能会出错。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We always have to push him to do his homework.我们总是不得不督促他做作业。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【拓展】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push away推开，拒绝                  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push on继续前行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push one’s way挤着前进                      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push through使通过，使得到批准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97815" y="850900"/>
            <a:ext cx="11526520" cy="565340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until，so that，although的用法</a:t>
            </a:r>
          </a:p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solidFill>
                  <a:schemeClr val="tx1"/>
                </a:solidFill>
                <a:highlight>
                  <a:srgbClr val="FFFF00"/>
                </a:highlight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 until的用法</a:t>
            </a:r>
            <a:endParaRPr lang="zh-CN" altLang="en-US" sz="2400" b="0">
              <a:solidFill>
                <a:schemeClr val="tx1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solidFill>
                  <a:schemeClr val="tx1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（1）作介词，表示＂直到……为止＂。</a:t>
            </a:r>
          </a:p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solidFill>
                  <a:schemeClr val="tx1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The meeting may last until Friday. 会议可能要延续到星期五。</a:t>
            </a:r>
          </a:p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solidFill>
                  <a:schemeClr val="tx1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Mark will be working until 5 o’clock. 马克将一直工作到五点钟。</a:t>
            </a:r>
          </a:p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solidFill>
                  <a:schemeClr val="tx1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注意】由上面两个例句可知：until用于肯定句中表示动作一直持续到until短语所表示的时间为止，即表示动作的终点，意为＂直到……为止＂。在这种用法中，句子的谓语动词必须是延续性动词，如：live，wait，last，love，like，stay，work等。</a:t>
            </a:r>
          </a:p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solidFill>
                  <a:schemeClr val="tx1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（2）作连词，表示＂直到……为止；在……以前；不到……（不）＂。</a:t>
            </a:r>
          </a:p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solidFill>
                  <a:schemeClr val="tx1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①用于肯定句中</a:t>
            </a:r>
          </a:p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solidFill>
                  <a:schemeClr val="tx1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Please wait here until I come. 请在这里等到我来。</a:t>
            </a:r>
          </a:p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②用于否定句中</a:t>
            </a: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0">
              <a:solidFill>
                <a:schemeClr val="tx1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0">
              <a:solidFill>
                <a:schemeClr val="tx1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85445" y="242570"/>
            <a:ext cx="2040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五、语法讲解</a:t>
            </a: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3025140" y="146050"/>
            <a:ext cx="744029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4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Why don’t you talk to your parents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I won’t stop shouting until you let me go. 你不放开我，我就一直喊叫。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【注意】 until作连词用于否定句中，从句的动作先发生，主句的动作后发生，意为＂直到……才……＂。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highlight>
                  <a:srgbClr val="FFFF00"/>
                </a:highlight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2. so that的用法</a:t>
            </a: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（1）so that引导目的状语从句，从句谓语动词常用情态动词may/might/can/could等。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We went early so that we could get good seats. 为了占到好座位，我们早早就去了。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（2）so that引导目的状语从句，当主句主语与从句主语一致时，可用＂so as to(in order to)＋动词原形＂转化为简单句。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He got up early so that he could catch the early bus.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=He got up early in order to/so as to catch the early bus.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为了赶早班公交车他起床很早。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（3）so that还可以与in order that互换。</a:t>
            </a: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He worked day and night so that/in order that he could succeed. 他夜以继日地工作为的是成功。</a:t>
            </a: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【知识拓展】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so...that...表示＂如此……以至于……＂，引导结果状语从句。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The boy is so young that he can’t go to school. 这个男孩太小还不能去上学。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highlight>
                  <a:srgbClr val="FFFF00"/>
                </a:highlight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3. although的用法</a:t>
            </a: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（1）although较正式，引导的从句放在主句的前后均可。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Henry often helps me with my math although he is quite busy. 尽管亨利很忙，但是他经常帮助我学习数学。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（2）although不能与but连用，但可与yet，still连用。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虽然他老了，但是他工作努力。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Although he was old, but he worked hard.（×）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Although he was old, he worked hard.（√）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Although he was old, yet he worked hard.（√）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7345" y="978535"/>
            <a:ext cx="11532870" cy="5514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1．（2023·上海·中考真题）The team completed the task ________ they had met with many difficulties.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A．until	B．though	C．unless	D．because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2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．（2023·江苏徐州·中考真题）Let’s take the simple steps today ________ we will save the world for our grandsons and granddaughters tomorrow.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A．unless	B．until	C．so that	D．though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3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．（2024·四川泸州·中考真题）You will never truly understand your parents’ great love ______ you grow up.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A．until	B．if	C．since	D．as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4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．（2023·甘肃武威·中考真题）Let’s wait ________ the rain stops.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A．so	B．while	C．since	D．until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5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．（2023·内蒙古·中考真题）Our teacher asks us to read newspapers every day ________ we can find out what’s going on around the world.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A．so that	B．even though	C．in order to	D．as soon as</a:t>
            </a: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191135" y="0"/>
            <a:ext cx="3260090" cy="977900"/>
            <a:chOff x="300" y="439"/>
            <a:chExt cx="5134" cy="1540"/>
          </a:xfrm>
        </p:grpSpPr>
        <p:pic>
          <p:nvPicPr>
            <p:cNvPr id="3" name="图片 2" descr="5c7509baca66b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300" y="439"/>
              <a:ext cx="1756" cy="15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10"/>
              </p:custDataLst>
            </p:nvPr>
          </p:nvSpPr>
          <p:spPr>
            <a:xfrm>
              <a:off x="2056" y="1053"/>
              <a:ext cx="337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</a:rPr>
                <a:t>语法专练</a:t>
              </a: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070735" y="1298575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856355" y="2497455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23190" y="3609975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793615" y="4421505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191135" y="5620385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350770" y="146050"/>
            <a:ext cx="963803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5 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What were you doing when the rainstorm came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30835" y="640080"/>
            <a:ext cx="22440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一、重点短语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0835" y="1162050"/>
            <a:ext cx="11417935" cy="524637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在...的时候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等候...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寻找...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4.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（闹钟）发出响声（后无宾语）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5.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醒来；弄醒，唤醒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6.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接电话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7.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洗（热水）澡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8.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感觉像……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9.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务必；确保；查明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10.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=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= 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玩得开心玩得开心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200140" y="1162050"/>
            <a:ext cx="5548630" cy="5245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11.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．敲打……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12.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起初；起先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13.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进入梦乡；睡着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14.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逐渐变弱；逐渐消失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15.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凌乱不堪；乱七八糟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16.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使……支离破碎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17.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 拉近...的距离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18.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互相帮助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19.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在困难时期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20.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弹钢琴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21.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打开（反：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关上）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724535" y="1237615"/>
            <a:ext cx="21494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at the time of...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724535" y="1612265"/>
            <a:ext cx="13741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wait for...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724535" y="2072640"/>
            <a:ext cx="14370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look for...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724535" y="2523490"/>
            <a:ext cx="11493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go off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724535" y="2983865"/>
            <a:ext cx="15487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wake up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724535" y="3444240"/>
            <a:ext cx="12617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pick up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724535" y="3895090"/>
            <a:ext cx="29356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take a ( hot ) shower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724535" y="4355465"/>
            <a:ext cx="1574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feel like...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724535" y="4897120"/>
            <a:ext cx="16116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make sure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824230" y="5327650"/>
            <a:ext cx="14490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have fun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2797810" y="5266690"/>
            <a:ext cx="23755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have a good time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824230" y="5727065"/>
            <a:ext cx="21240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enjoy oneself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8"/>
            </p:custDataLst>
          </p:nvPr>
        </p:nvSpPr>
        <p:spPr>
          <a:xfrm>
            <a:off x="6720840" y="1162050"/>
            <a:ext cx="19113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beat against..</a:t>
            </a:r>
          </a:p>
        </p:txBody>
      </p: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6720840" y="1697990"/>
            <a:ext cx="10490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at first</a:t>
            </a:r>
          </a:p>
        </p:txBody>
      </p:sp>
      <p:sp>
        <p:nvSpPr>
          <p:cNvPr id="21" name="文本框 20"/>
          <p:cNvSpPr txBox="1"/>
          <p:nvPr>
            <p:custDataLst>
              <p:tags r:id="rId20"/>
            </p:custDataLst>
          </p:nvPr>
        </p:nvSpPr>
        <p:spPr>
          <a:xfrm>
            <a:off x="6720840" y="2124075"/>
            <a:ext cx="17735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fall asleep </a:t>
            </a:r>
          </a:p>
        </p:txBody>
      </p: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6795770" y="2584450"/>
            <a:ext cx="14243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die down</a:t>
            </a:r>
          </a:p>
        </p:txBody>
      </p:sp>
      <p:sp>
        <p:nvSpPr>
          <p:cNvPr id="23" name="文本框 22"/>
          <p:cNvSpPr txBox="1"/>
          <p:nvPr>
            <p:custDataLst>
              <p:tags r:id="rId22"/>
            </p:custDataLst>
          </p:nvPr>
        </p:nvSpPr>
        <p:spPr>
          <a:xfrm>
            <a:off x="6757670" y="3044825"/>
            <a:ext cx="1462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in a mess</a:t>
            </a:r>
          </a:p>
        </p:txBody>
      </p:sp>
      <p:sp>
        <p:nvSpPr>
          <p:cNvPr id="24" name="文本框 23"/>
          <p:cNvSpPr txBox="1"/>
          <p:nvPr>
            <p:custDataLst>
              <p:tags r:id="rId23"/>
            </p:custDataLst>
          </p:nvPr>
        </p:nvSpPr>
        <p:spPr>
          <a:xfrm>
            <a:off x="6795770" y="3505200"/>
            <a:ext cx="20116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break... apart</a:t>
            </a:r>
          </a:p>
        </p:txBody>
      </p:sp>
      <p:sp>
        <p:nvSpPr>
          <p:cNvPr id="25" name="文本框 24"/>
          <p:cNvSpPr txBox="1"/>
          <p:nvPr>
            <p:custDataLst>
              <p:tags r:id="rId24"/>
            </p:custDataLst>
          </p:nvPr>
        </p:nvSpPr>
        <p:spPr>
          <a:xfrm>
            <a:off x="6795770" y="4006850"/>
            <a:ext cx="20631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bring...closer</a:t>
            </a:r>
          </a:p>
        </p:txBody>
      </p:sp>
      <p:sp>
        <p:nvSpPr>
          <p:cNvPr id="26" name="文本框 25"/>
          <p:cNvSpPr txBox="1"/>
          <p:nvPr>
            <p:custDataLst>
              <p:tags r:id="rId25"/>
            </p:custDataLst>
          </p:nvPr>
        </p:nvSpPr>
        <p:spPr>
          <a:xfrm>
            <a:off x="6795770" y="4425950"/>
            <a:ext cx="24009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help each other</a:t>
            </a:r>
          </a:p>
        </p:txBody>
      </p:sp>
      <p:sp>
        <p:nvSpPr>
          <p:cNvPr id="27" name="文本框 26"/>
          <p:cNvSpPr txBox="1"/>
          <p:nvPr>
            <p:custDataLst>
              <p:tags r:id="rId26"/>
            </p:custDataLst>
          </p:nvPr>
        </p:nvSpPr>
        <p:spPr>
          <a:xfrm>
            <a:off x="6795770" y="4834890"/>
            <a:ext cx="28111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in times of difficulty </a:t>
            </a:r>
          </a:p>
        </p:txBody>
      </p:sp>
      <p:sp>
        <p:nvSpPr>
          <p:cNvPr id="28" name="文本框 27"/>
          <p:cNvSpPr txBox="1"/>
          <p:nvPr>
            <p:custDataLst>
              <p:tags r:id="rId27"/>
            </p:custDataLst>
          </p:nvPr>
        </p:nvSpPr>
        <p:spPr>
          <a:xfrm>
            <a:off x="6795770" y="5259705"/>
            <a:ext cx="20764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play the piano</a:t>
            </a:r>
          </a:p>
        </p:txBody>
      </p:sp>
      <p:sp>
        <p:nvSpPr>
          <p:cNvPr id="29" name="文本框 28"/>
          <p:cNvSpPr txBox="1"/>
          <p:nvPr>
            <p:custDataLst>
              <p:tags r:id="rId28"/>
            </p:custDataLst>
          </p:nvPr>
        </p:nvSpPr>
        <p:spPr>
          <a:xfrm>
            <a:off x="6795770" y="5772150"/>
            <a:ext cx="12617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turn on</a:t>
            </a:r>
          </a:p>
        </p:txBody>
      </p:sp>
      <p:sp>
        <p:nvSpPr>
          <p:cNvPr id="30" name="文本框 29"/>
          <p:cNvSpPr txBox="1"/>
          <p:nvPr>
            <p:custDataLst>
              <p:tags r:id="rId29"/>
            </p:custDataLst>
          </p:nvPr>
        </p:nvSpPr>
        <p:spPr>
          <a:xfrm>
            <a:off x="9469120" y="5772150"/>
            <a:ext cx="12992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 turn off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30835" y="640080"/>
            <a:ext cx="22440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一、重点短语</a:t>
            </a: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30835" y="1162050"/>
            <a:ext cx="11417935" cy="524637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23.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听收音机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24.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到达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25.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因为...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26.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费力地前进...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27.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路过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28.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在……旁边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29.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说实话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30.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在历史上 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31.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例如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32.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被杀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33.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通过收音机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950585" y="1162050"/>
            <a:ext cx="5798185" cy="5245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34.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沉默地；无声地 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惊讶地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35.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剩余的….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36.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向……外面看；看向……外面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37.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拆除；往下拽；记录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38.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对某人有（特殊的）意义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39.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离开；消失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40.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指出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41.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也(肯定/句尾)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42.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大声呼叫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2350770" y="146050"/>
            <a:ext cx="963803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5 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What were you doing when the rainstorm came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861695" y="1162050"/>
            <a:ext cx="27736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listen to the radio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861695" y="1684020"/>
            <a:ext cx="38728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get to = arrive in(大) / at(小)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61695" y="2144395"/>
            <a:ext cx="35979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because of +n./代/v.-ing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861695" y="2604770"/>
            <a:ext cx="29025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make one's way to...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924560" y="2968625"/>
            <a:ext cx="14865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walk by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861695" y="3429000"/>
            <a:ext cx="22891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by the side of...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924560" y="3889375"/>
            <a:ext cx="22447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to tell the truth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924560" y="4322445"/>
            <a:ext cx="15494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in history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924560" y="4810125"/>
            <a:ext cx="18243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for example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941070" y="5297805"/>
            <a:ext cx="28232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 killed=get killed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941070" y="5730875"/>
            <a:ext cx="17868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on the radio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6633210" y="1223645"/>
            <a:ext cx="16865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in silence</a:t>
            </a:r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6633210" y="1684020"/>
            <a:ext cx="16865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in surprise</a:t>
            </a:r>
          </a:p>
        </p:txBody>
      </p:sp>
      <p:sp>
        <p:nvSpPr>
          <p:cNvPr id="21" name="文本框 20"/>
          <p:cNvSpPr txBox="1"/>
          <p:nvPr>
            <p:custDataLst>
              <p:tags r:id="rId19"/>
            </p:custDataLst>
          </p:nvPr>
        </p:nvSpPr>
        <p:spPr>
          <a:xfrm>
            <a:off x="6633210" y="2111375"/>
            <a:ext cx="16865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the rest of</a:t>
            </a:r>
          </a:p>
        </p:txBody>
      </p:sp>
      <p:sp>
        <p:nvSpPr>
          <p:cNvPr id="22" name="文本框 21"/>
          <p:cNvSpPr txBox="1"/>
          <p:nvPr>
            <p:custDataLst>
              <p:tags r:id="rId20"/>
            </p:custDataLst>
          </p:nvPr>
        </p:nvSpPr>
        <p:spPr>
          <a:xfrm>
            <a:off x="6483350" y="2508250"/>
            <a:ext cx="16865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look out of...</a:t>
            </a:r>
          </a:p>
        </p:txBody>
      </p:sp>
      <p:sp>
        <p:nvSpPr>
          <p:cNvPr id="23" name="文本框 22"/>
          <p:cNvSpPr txBox="1"/>
          <p:nvPr>
            <p:custDataLst>
              <p:tags r:id="rId21"/>
            </p:custDataLst>
          </p:nvPr>
        </p:nvSpPr>
        <p:spPr>
          <a:xfrm>
            <a:off x="6520815" y="2999105"/>
            <a:ext cx="17989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take down</a:t>
            </a:r>
          </a:p>
        </p:txBody>
      </p:sp>
      <p:sp>
        <p:nvSpPr>
          <p:cNvPr id="24" name="文本框 23"/>
          <p:cNvSpPr txBox="1"/>
          <p:nvPr>
            <p:custDataLst>
              <p:tags r:id="rId22"/>
            </p:custDataLst>
          </p:nvPr>
        </p:nvSpPr>
        <p:spPr>
          <a:xfrm>
            <a:off x="6520815" y="3489960"/>
            <a:ext cx="33350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have meaning to sb．</a:t>
            </a:r>
          </a:p>
        </p:txBody>
      </p:sp>
      <p:sp>
        <p:nvSpPr>
          <p:cNvPr id="25" name="文本框 24"/>
          <p:cNvSpPr txBox="1"/>
          <p:nvPr>
            <p:custDataLst>
              <p:tags r:id="rId23"/>
            </p:custDataLst>
          </p:nvPr>
        </p:nvSpPr>
        <p:spPr>
          <a:xfrm>
            <a:off x="6520815" y="4359910"/>
            <a:ext cx="14109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go away</a:t>
            </a:r>
          </a:p>
        </p:txBody>
      </p:sp>
      <p:sp>
        <p:nvSpPr>
          <p:cNvPr id="26" name="文本框 25"/>
          <p:cNvSpPr txBox="1"/>
          <p:nvPr>
            <p:custDataLst>
              <p:tags r:id="rId24"/>
            </p:custDataLst>
          </p:nvPr>
        </p:nvSpPr>
        <p:spPr>
          <a:xfrm>
            <a:off x="6633210" y="4868545"/>
            <a:ext cx="16865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point out</a:t>
            </a:r>
          </a:p>
        </p:txBody>
      </p:sp>
      <p:sp>
        <p:nvSpPr>
          <p:cNvPr id="27" name="文本框 26"/>
          <p:cNvSpPr txBox="1"/>
          <p:nvPr>
            <p:custDataLst>
              <p:tags r:id="rId25"/>
            </p:custDataLst>
          </p:nvPr>
        </p:nvSpPr>
        <p:spPr>
          <a:xfrm>
            <a:off x="6633210" y="5295900"/>
            <a:ext cx="14116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as well</a:t>
            </a:r>
          </a:p>
        </p:txBody>
      </p:sp>
      <p:sp>
        <p:nvSpPr>
          <p:cNvPr id="28" name="文本框 27"/>
          <p:cNvSpPr txBox="1"/>
          <p:nvPr>
            <p:custDataLst>
              <p:tags r:id="rId26"/>
            </p:custDataLst>
          </p:nvPr>
        </p:nvSpPr>
        <p:spPr>
          <a:xfrm>
            <a:off x="6645910" y="5756275"/>
            <a:ext cx="1524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call 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631170" y="291465"/>
            <a:ext cx="1437640" cy="11207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28930" y="742950"/>
            <a:ext cx="61956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二、语法词汇知其变[注意词性变化]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28930" y="1203325"/>
            <a:ext cx="11515090" cy="536575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1．heavy adj重的→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adv.在很大程度上；大量地</a:t>
            </a:r>
          </a:p>
          <a:p>
            <a:pPr indent="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2．sudden adj.突然的→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adv.突然；忽然</a:t>
            </a:r>
          </a:p>
          <a:p>
            <a:pPr indent="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3．complete adj.彻底的 v.完成→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adv.彻底地</a:t>
            </a:r>
          </a:p>
          <a:p>
            <a:pPr indent="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4．recent adj.最近的→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adv.不久前;最近 </a:t>
            </a:r>
          </a:p>
          <a:p>
            <a:pPr indent="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5．wind n.风→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adj．多风的 </a:t>
            </a:r>
          </a:p>
          <a:p>
            <a:pPr indent="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6．ice n.冰→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adj.覆盖着冰的；冰冷的</a:t>
            </a:r>
          </a:p>
          <a:p>
            <a:pPr indent="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7．wood n.木头→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adj.木质的</a:t>
            </a:r>
          </a:p>
          <a:p>
            <a:pPr indent="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8．report v.&amp; n ．报道；公布→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n.记者 </a:t>
            </a:r>
          </a:p>
          <a:p>
            <a:pPr indent="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9．terror n.恐惧→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n.恐怖分子</a:t>
            </a:r>
          </a:p>
          <a:p>
            <a:pPr indent="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10．strange adj.奇怪的；陌生的→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n.陌生人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350770" y="146050"/>
            <a:ext cx="963803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5 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What were you doing when the rainstorm came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197860" y="1216660"/>
            <a:ext cx="14249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heavily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935095" y="1734185"/>
            <a:ext cx="1574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suddenly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5173980" y="2251710"/>
            <a:ext cx="18243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completely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3660140" y="2769235"/>
            <a:ext cx="16865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recently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535555" y="3286760"/>
            <a:ext cx="12617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windy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2635885" y="3804285"/>
            <a:ext cx="749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icy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2973070" y="4410075"/>
            <a:ext cx="13366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wooden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4772025" y="4795520"/>
            <a:ext cx="1574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reporter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3197860" y="5356860"/>
            <a:ext cx="1574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terrorist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5423535" y="5817235"/>
            <a:ext cx="1574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stranger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3025140" y="242570"/>
            <a:ext cx="744029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4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Why don’t you talk to your parents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30835" y="640080"/>
            <a:ext cx="22440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一、重点短语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0835" y="1162050"/>
            <a:ext cx="11417935" cy="524637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（和….）闲逛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________________________________</a:t>
            </a: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（和…）争吵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去睡觉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4.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_______________________________</a:t>
            </a: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给某人写信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5.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给某人打电话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6.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和某人谈论某事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7.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在电话中;通过电话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8.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快速查看；浏览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9.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_______________________________</a:t>
            </a: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把某物归还给某人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938520" y="1162050"/>
            <a:ext cx="5948045" cy="5351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10.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对某人生气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11.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成功地发展；解决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12.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和某人和睦相处；和某人关系良好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13.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感到孤独，感到寂寞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14.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调小；调低（反：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调高）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15.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（和….）交朋友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16.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与某人交流／沟通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17.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和某人竞争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18.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进入好的高中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19.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删除；删去；切下；剪下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6"/>
            </p:custDataLst>
          </p:nvPr>
        </p:nvSpPr>
        <p:spPr>
          <a:xfrm>
            <a:off x="737235" y="1162050"/>
            <a:ext cx="26987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hang out ( with …)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7"/>
            </p:custDataLst>
          </p:nvPr>
        </p:nvSpPr>
        <p:spPr>
          <a:xfrm>
            <a:off x="624205" y="1622425"/>
            <a:ext cx="55219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get into a fight (with..)=have a fight (with...)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8"/>
            </p:custDataLst>
          </p:nvPr>
        </p:nvSpPr>
        <p:spPr>
          <a:xfrm>
            <a:off x="737235" y="2511425"/>
            <a:ext cx="16490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go to sleep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674370" y="2865120"/>
            <a:ext cx="498475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write sb. a letter = write (a letter) to sb.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749300" y="3860800"/>
            <a:ext cx="16370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call sb up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737235" y="4382770"/>
            <a:ext cx="30981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talk about sth. with sb.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12"/>
            </p:custDataLst>
          </p:nvPr>
        </p:nvSpPr>
        <p:spPr>
          <a:xfrm>
            <a:off x="737235" y="4904740"/>
            <a:ext cx="21615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on the phone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13"/>
            </p:custDataLst>
          </p:nvPr>
        </p:nvSpPr>
        <p:spPr>
          <a:xfrm>
            <a:off x="737235" y="5365115"/>
            <a:ext cx="21482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look through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14"/>
            </p:custDataLst>
          </p:nvPr>
        </p:nvSpPr>
        <p:spPr>
          <a:xfrm>
            <a:off x="737235" y="5712460"/>
            <a:ext cx="487172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return sth. to sb.=give sth. back to sb.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38" name="文本框 37"/>
          <p:cNvSpPr txBox="1"/>
          <p:nvPr>
            <p:custDataLst>
              <p:tags r:id="rId15"/>
            </p:custDataLst>
          </p:nvPr>
        </p:nvSpPr>
        <p:spPr>
          <a:xfrm>
            <a:off x="6457950" y="1162050"/>
            <a:ext cx="26117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be angry with sb </a:t>
            </a:r>
          </a:p>
        </p:txBody>
      </p:sp>
      <p:sp>
        <p:nvSpPr>
          <p:cNvPr id="39" name="文本框 38"/>
          <p:cNvSpPr txBox="1"/>
          <p:nvPr>
            <p:custDataLst>
              <p:tags r:id="rId16"/>
            </p:custDataLst>
          </p:nvPr>
        </p:nvSpPr>
        <p:spPr>
          <a:xfrm>
            <a:off x="6457950" y="1622425"/>
            <a:ext cx="12617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work out</a:t>
            </a:r>
          </a:p>
        </p:txBody>
      </p:sp>
      <p:sp>
        <p:nvSpPr>
          <p:cNvPr id="40" name="文本框 39"/>
          <p:cNvSpPr txBox="1"/>
          <p:nvPr>
            <p:custDataLst>
              <p:tags r:id="rId17"/>
            </p:custDataLst>
          </p:nvPr>
        </p:nvSpPr>
        <p:spPr>
          <a:xfrm>
            <a:off x="6457950" y="2082800"/>
            <a:ext cx="28905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get on well with sb．</a:t>
            </a:r>
          </a:p>
        </p:txBody>
      </p:sp>
      <p:sp>
        <p:nvSpPr>
          <p:cNvPr id="41" name="文本框 40"/>
          <p:cNvSpPr txBox="1"/>
          <p:nvPr>
            <p:custDataLst>
              <p:tags r:id="rId18"/>
            </p:custDataLst>
          </p:nvPr>
        </p:nvSpPr>
        <p:spPr>
          <a:xfrm>
            <a:off x="6457950" y="3003550"/>
            <a:ext cx="1724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feel lonely </a:t>
            </a:r>
          </a:p>
        </p:txBody>
      </p:sp>
      <p:sp>
        <p:nvSpPr>
          <p:cNvPr id="42" name="文本框 41"/>
          <p:cNvSpPr txBox="1"/>
          <p:nvPr>
            <p:custDataLst>
              <p:tags r:id="rId19"/>
            </p:custDataLst>
          </p:nvPr>
        </p:nvSpPr>
        <p:spPr>
          <a:xfrm>
            <a:off x="6457950" y="3463925"/>
            <a:ext cx="15487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turn down</a:t>
            </a:r>
          </a:p>
        </p:txBody>
      </p:sp>
      <p:sp>
        <p:nvSpPr>
          <p:cNvPr id="43" name="文本框 42"/>
          <p:cNvSpPr txBox="1"/>
          <p:nvPr>
            <p:custDataLst>
              <p:tags r:id="rId20"/>
            </p:custDataLst>
          </p:nvPr>
        </p:nvSpPr>
        <p:spPr>
          <a:xfrm>
            <a:off x="9831070" y="3463925"/>
            <a:ext cx="12496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turn up</a:t>
            </a:r>
          </a:p>
        </p:txBody>
      </p:sp>
      <p:sp>
        <p:nvSpPr>
          <p:cNvPr id="44" name="文本框 43"/>
          <p:cNvSpPr txBox="1"/>
          <p:nvPr>
            <p:custDataLst>
              <p:tags r:id="rId21"/>
            </p:custDataLst>
          </p:nvPr>
        </p:nvSpPr>
        <p:spPr>
          <a:xfrm>
            <a:off x="6545580" y="3873500"/>
            <a:ext cx="30981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make friends ( with .…)</a:t>
            </a:r>
          </a:p>
        </p:txBody>
      </p:sp>
      <p:sp>
        <p:nvSpPr>
          <p:cNvPr id="45" name="文本框 44"/>
          <p:cNvSpPr txBox="1"/>
          <p:nvPr>
            <p:custDataLst>
              <p:tags r:id="rId22"/>
            </p:custDataLst>
          </p:nvPr>
        </p:nvSpPr>
        <p:spPr>
          <a:xfrm>
            <a:off x="6470015" y="4435475"/>
            <a:ext cx="31737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communicate with sb．</a:t>
            </a:r>
          </a:p>
        </p:txBody>
      </p:sp>
      <p:sp>
        <p:nvSpPr>
          <p:cNvPr id="46" name="文本框 45"/>
          <p:cNvSpPr txBox="1"/>
          <p:nvPr>
            <p:custDataLst>
              <p:tags r:id="rId23"/>
            </p:custDataLst>
          </p:nvPr>
        </p:nvSpPr>
        <p:spPr>
          <a:xfrm>
            <a:off x="6545580" y="4845050"/>
            <a:ext cx="25609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compete with sb．</a:t>
            </a:r>
          </a:p>
        </p:txBody>
      </p:sp>
      <p:sp>
        <p:nvSpPr>
          <p:cNvPr id="47" name="文本框 46"/>
          <p:cNvSpPr txBox="1"/>
          <p:nvPr>
            <p:custDataLst>
              <p:tags r:id="rId24"/>
            </p:custDataLst>
          </p:nvPr>
        </p:nvSpPr>
        <p:spPr>
          <a:xfrm>
            <a:off x="6457950" y="5259705"/>
            <a:ext cx="36976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get into a good high school</a:t>
            </a:r>
          </a:p>
        </p:txBody>
      </p:sp>
      <p:sp>
        <p:nvSpPr>
          <p:cNvPr id="48" name="文本框 47"/>
          <p:cNvSpPr txBox="1"/>
          <p:nvPr>
            <p:custDataLst>
              <p:tags r:id="rId25"/>
            </p:custDataLst>
          </p:nvPr>
        </p:nvSpPr>
        <p:spPr>
          <a:xfrm>
            <a:off x="6470015" y="5721350"/>
            <a:ext cx="11988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cut 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0631170" y="291465"/>
            <a:ext cx="1437640" cy="11207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28930" y="742950"/>
            <a:ext cx="61956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二、语法词汇知其变[注意词性变化]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28930" y="1203325"/>
            <a:ext cx="11515090" cy="536575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11．silent adj.沉默的，安静的→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n.沉默；无声</a:t>
            </a:r>
          </a:p>
          <a:p>
            <a:pPr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[类似变形 different；important；independent]</a:t>
            </a:r>
          </a:p>
          <a:p>
            <a:pPr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12．sleep v.&amp; n.睡觉→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adj.睡着(的) 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adj. 困倦的；冷清的</a:t>
            </a:r>
          </a:p>
          <a:p>
            <a:pPr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(wake v.醒来→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adj.醒着的)</a:t>
            </a:r>
          </a:p>
          <a:p>
            <a:pPr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13．shock v.(使)震惊→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adj.震惊的</a:t>
            </a:r>
          </a:p>
          <a:p>
            <a:pPr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14．fall v.倒塌→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(过去式)→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(过分)/adj.倒下的;落下的</a:t>
            </a:r>
          </a:p>
          <a:p>
            <a:pPr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15．true adj.真的→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adv.真正地→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n.实情;事实</a:t>
            </a:r>
          </a:p>
          <a:p>
            <a:pPr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16．match n.火柴；比赛→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pl.</a:t>
            </a:r>
          </a:p>
          <a:p>
            <a:pPr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17．begin v.开始→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(过去式)</a:t>
            </a:r>
          </a:p>
          <a:p>
            <a:pPr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18．beat v.敲打；打败→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(过去式)</a:t>
            </a:r>
          </a:p>
          <a:p>
            <a:pPr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19.  rise v.升起；提高；增加→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(过去式)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350770" y="146050"/>
            <a:ext cx="963803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5 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What were you doing when the rainstorm came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921885" y="1216660"/>
            <a:ext cx="20612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silence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284855" y="2207895"/>
            <a:ext cx="16370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asleep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6833235" y="2164080"/>
            <a:ext cx="1999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sleepy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2947670" y="2673985"/>
            <a:ext cx="21107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awake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3797300" y="3140075"/>
            <a:ext cx="15373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shocked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2748280" y="3672840"/>
            <a:ext cx="8375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fell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5808980" y="3658870"/>
            <a:ext cx="12750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fallen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3185795" y="4072255"/>
            <a:ext cx="11614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truly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6833235" y="4098290"/>
            <a:ext cx="12992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truth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4147820" y="4532630"/>
            <a:ext cx="16611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matches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3048000" y="4946015"/>
            <a:ext cx="14490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began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4234815" y="5537200"/>
            <a:ext cx="10998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beat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8"/>
            </p:custDataLst>
          </p:nvPr>
        </p:nvSpPr>
        <p:spPr>
          <a:xfrm>
            <a:off x="4834890" y="5925185"/>
            <a:ext cx="9740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rose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731500" y="291465"/>
            <a:ext cx="1337310" cy="104267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45440" y="689610"/>
            <a:ext cx="3179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三、重点词汇解读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28930" y="1150620"/>
            <a:ext cx="11539855" cy="53371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 </a:t>
            </a:r>
            <a:r>
              <a:rPr lang="zh-CN" altLang="en-US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go off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go off为不及物动词短语，在此意为＂发出响声＂，可指闹钟或警报器等突然发出声响。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【知识拓展】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(1) go off意为＂(灯)熄灭；停止运转；离开＂。 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(2) go off还可以表示＂变质，变坏＂。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【拓展】 go的短语小结: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(1) go down下降 (2)go out出去  (3)go away离开 (4) go back回去(5) go on继续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(6) go over仔细检查    (7) go up上升增长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2. </a:t>
            </a:r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beat</a:t>
            </a:r>
            <a:r>
              <a:rPr lang="zh-CN" altLang="en-US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的用法</a:t>
            </a: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beat  v. 敲打；锤砸；过去式为beat，过去分词为beaten。</a:t>
            </a: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（1）作“击打”讲时，主语是人，宾语可以是人，也可以是物。</a:t>
            </a: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350770" y="146050"/>
            <a:ext cx="963803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5 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What were you doing when the rainstorm came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09880"/>
            <a:ext cx="11527155" cy="617474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（2）作“拍打”讲时，主语多为风、雨、海浪等名词。“拍打在某地方”常用at, on, against等引起的介词短语。</a:t>
            </a: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（3）beat有“打败；战胜”的意思，其后常接人或由人组成的队。 </a:t>
            </a: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【易混辨析】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begin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1）begin to do sth. = begin doing sth. 开始做…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 began to cook/cooking dinner after finishing my work.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【注意】begin只能用to do的情况: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①本身用进行时态时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②主语是sth.时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10235" y="2251710"/>
          <a:ext cx="11036300" cy="2114550"/>
        </p:xfrm>
        <a:graphic>
          <a:graphicData uri="http://schemas.openxmlformats.org/drawingml/2006/table">
            <a:tbl>
              <a:tblPr/>
              <a:tblGrid>
                <a:gridCol w="889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8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用法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例句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9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beat 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beat, beaten	意为“击败，战胜”一般接对手作宾语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—What an exciting match it was! Our team</a:t>
                      </a:r>
                      <a:r>
                        <a:rPr lang="en-US" sz="2400" b="0">
                          <a:highlight>
                            <a:srgbClr val="00FFFF"/>
                          </a:highlight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won</a:t>
                      </a: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the game.—In fact, it was hard to</a:t>
                      </a:r>
                      <a:r>
                        <a:rPr lang="en-US" sz="2400" b="0">
                          <a:highlight>
                            <a:srgbClr val="00FFFF"/>
                          </a:highlight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beat</a:t>
                      </a: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them.</a:t>
                      </a: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 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6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win 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won, 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won</a:t>
                      </a:r>
                      <a:r>
                        <a:rPr lang="en-US" sz="24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意为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“获胜，赢得”一般后接比赛、奖品或奖项作宾语</a:t>
                      </a:r>
                      <a:endParaRPr lang="en-US" altLang="en-US" sz="2400" b="0" dirty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③begin +表达心理活动的动词(如like, know, understand, think, realize等), 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2）begin with  以…开始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3）to begin with=at first 首先；起初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【拓展】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Calibri"/>
                <a:ea typeface="宋体" pitchFamily="2" charset="-122"/>
                <a:cs typeface="Impact" panose="020B0806030902050204" charset="0"/>
              </a:rPr>
              <a:t>①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beginning   n. 起初，开端，在开始时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</a:t>
            </a:r>
            <a:r>
              <a:rPr lang="en-US" altLang="zh-CN" sz="2400" b="0">
                <a:latin typeface="Calibri"/>
                <a:ea typeface="宋体" pitchFamily="2" charset="-122"/>
                <a:cs typeface="Impact" panose="020B0806030902050204" charset="0"/>
              </a:rPr>
              <a:t>②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at the beginning of + 时间/地点         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Calibri"/>
                <a:ea typeface="宋体" pitchFamily="2" charset="-122"/>
                <a:cs typeface="Impact" panose="020B0806030902050204" charset="0"/>
              </a:rPr>
              <a:t>③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at the beginning of this term/road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     </a:t>
            </a:r>
            <a:r>
              <a:rPr lang="en-US" altLang="zh-CN" sz="2400" b="0">
                <a:latin typeface="宋体" pitchFamily="2" charset="-122"/>
                <a:ea typeface="宋体" pitchFamily="2" charset="-122"/>
                <a:cs typeface="Impact" panose="020B0806030902050204" charset="0"/>
              </a:rPr>
              <a:t>④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from beginning to end 从头至尾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宋体" pitchFamily="2" charset="-122"/>
                <a:ea typeface="宋体" pitchFamily="2" charset="-122"/>
                <a:cs typeface="Impact" panose="020B0806030902050204" charset="0"/>
              </a:rPr>
              <a:t>⑤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from the beginning 从一开始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4.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pick up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pick up意为＂接电话”.pick up有如下含义: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48310" y="4432935"/>
          <a:ext cx="10946130" cy="1828800"/>
        </p:xfrm>
        <a:graphic>
          <a:graphicData uri="http://schemas.openxmlformats.org/drawingml/2006/table">
            <a:tbl>
              <a:tblPr/>
              <a:tblGrid>
                <a:gridCol w="1900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3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Times New Roman" panose="02020503050405090304" charset="0"/>
                        </a:rPr>
                        <a:t>接电话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The phone rang. I didn't pick up because I was busy.电话响了,我没有接电话,因为我很忙.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检起;拾起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Please pick up the ruler on the ground.请把地上的尺子检起来.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搭载;接人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My mother agreed to drive her new ear to pick me 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up.我妈妈同意开着她的新车来接我</a:t>
                      </a:r>
                      <a:endParaRPr lang="en-US" altLang="en-US" sz="2400" b="0" dirty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注意：pick it up把它捡起来     pick them up把它们捡起来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pick up the book= pick the book up把书捡起来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(注意人称代词放中间，名词放中间放后面都可以)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5.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against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1）倚着，靠着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Our teacher is standing against the door.   我们的老师靠门而站。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2）反对，违反   （反义词为for）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be against 反对                 fight against  与...作斗争    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play against 与...对抗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6.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light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light n.光；光线；光亮。此时为不可数名词。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【词性】1）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n.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光；光线；</a:t>
            </a:r>
            <a:r>
              <a:rPr lang="zh-CN" altLang="en-US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发光体；灯</a:t>
            </a: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      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2）</a:t>
            </a:r>
            <a:r>
              <a:rPr lang="zh-CN" altLang="en-US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adj. 明亮的；浅色的；轻松的；轻的</a:t>
            </a: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      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3）v.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点燃，照亮；  过去式lit   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7.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report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1）v. 报告，报道，汇报 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①report sb sth. = report sth. to sb.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②report that+从句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2）n. 报告, 报道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make a report on…作关于……的报告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 report card 成绩报告单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3）It is reported that...据说, 据报道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【拓展】reporter   n.记者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8.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while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ile作从属连词，意为“当......的时候，在......期间”，引导时间状语从句其谓语动词必须为延续性动词。它强调主句的动作在从句动作的过程中发生，或者主句的动作与从句的动作同时发生，且持续时间一般较长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例：He fell asleep while he was listening to music.  他在听音乐时睡着了，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While we were talking， he came in.  我们在谈话时，他进来了.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辨析：while与when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【拓展】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while与when在过去进行时中位置的转换：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While John was playing the piano，Mary left the house   约翰在弹钢琴时，玛丽离开了家。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=John was playing the piano when Mary left the house.   当玛丽离开家时，约翰在弹钢琴。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9.</a:t>
            </a:r>
            <a:r>
              <a:rPr 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leave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leave动词，意为“离开”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leave的常用搭配：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①“leave for+地点”动身前往某地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②“leave+地点+for..."离开某地前往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17525" y="918845"/>
          <a:ext cx="11017250" cy="1097280"/>
        </p:xfrm>
        <a:graphic>
          <a:graphicData uri="http://schemas.openxmlformats.org/drawingml/2006/table">
            <a:tbl>
              <a:tblPr/>
              <a:tblGrid>
                <a:gridCol w="1180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6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3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while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“当......的时候”“在......期间"，其谓语动词必须为延续性动词，常用于过去进行时态中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when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“当......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的时候，其谓语动词可以是延续性动词，也可以是非延续性动词</a:t>
                      </a:r>
                      <a:endParaRPr lang="en-US" altLang="en-US" sz="2400" b="0" dirty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447040"/>
            <a:ext cx="11527155" cy="598741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③“leave + sth + 地点”把某物忘记在什么地方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10.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rise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rise为不及物动词，过去式为rose，过去分词为risen。不能用于被动语态。意为＂上升＂ ＂升起＂ ＂起身＂ ＂起立(此时主语是人)＂、＂上涨＂，以及＂(日、月、星等)升起到地平线上＂。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【易混辨析】 rise与raise的区别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11.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hear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hear动词，意为＂听说＂。常用结构为：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02920" y="3147060"/>
          <a:ext cx="10986770" cy="2560320"/>
        </p:xfrm>
        <a:graphic>
          <a:graphicData uri="http://schemas.openxmlformats.org/drawingml/2006/table">
            <a:tbl>
              <a:tblPr/>
              <a:tblGrid>
                <a:gridCol w="1332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3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1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rise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为不及物动词，后面要带上介词后才能加宾语。指依次上升，如自然界的日、月、星、雾、云的上升，人体从睡、跪、坐、躺等姿势站立起来等。☞ Prices rise every day in those countries. 在那些国家物价天天上涨。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raise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是及物动词，表示＂举起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＂，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后面要直接跟宾语。此外，raise有＂饲养、供养＂的意思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。☞ If you have any questions, raise your hands.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如果你有问题，请举手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。☞ Their family raised a big dog.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他们家养了一条大狗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。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（1）hear sb do sth意为＂听见某人做某事＂。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（2）hear sb doing sth意为＂听见某人正在做某事＂。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（3）hear of /about sb / sth意为＂听说某人或某事＂。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（4）hear from sb 意为＂收到某人的来信＂。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（5）hear+that从句意为＂听说……＂。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12.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happen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happen v.发生；碰巧。 “发生”没有被动语态，主语是物，强调某事发生的偶然性。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常见用法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】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Calibri"/>
                <a:ea typeface="宋体" pitchFamily="2" charset="-122"/>
                <a:cs typeface="Impact" panose="020B0806030902050204" charset="0"/>
              </a:rPr>
              <a:t>①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happen to do sth. 某人碰巧做某事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Calibri"/>
                <a:ea typeface="宋体" pitchFamily="2" charset="-122"/>
                <a:cs typeface="Impact" panose="020B0806030902050204" charset="0"/>
              </a:rPr>
              <a:t>②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sth. happen to sb. 某事发生在某人身上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Calibri"/>
                <a:ea typeface="宋体" pitchFamily="2" charset="-122"/>
                <a:cs typeface="Impact" panose="020B0806030902050204" charset="0"/>
              </a:rPr>
              <a:t>③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It happened that…碰巧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【注意】take place 和happen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take place一般指事情的发生有某种原因或经过事先的计划安排；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happen一般指事件的发生是偶然性的或突发性的。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13.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asleep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asleep为形容词,“睡觉的，睡着的”，在句中常作表语。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常用短语 fall asleep “入睡”，fall用作系动词，asleep作表语。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【易混辨析】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8630" y="2208530"/>
          <a:ext cx="11266805" cy="4415155"/>
        </p:xfrm>
        <a:graphic>
          <a:graphicData uri="http://schemas.openxmlformats.org/drawingml/2006/table">
            <a:tbl>
              <a:tblPr/>
              <a:tblGrid>
                <a:gridCol w="179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4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1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用法</a:t>
                      </a:r>
                      <a:endParaRPr lang="en-US" altLang="en-US" sz="2400" b="1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例句</a:t>
                      </a:r>
                      <a:endParaRPr lang="en-US" altLang="en-US" sz="2400" b="1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3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sleep </a:t>
                      </a:r>
                      <a:endParaRPr lang="en-US" altLang="en-US" sz="2400" b="1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作延续性动词，意为＂睡觉＂，作名词，意为＂睡眠＂。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He slept for two hours. /He had a long sleep.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7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Impact" panose="020B0806030902050204" charset="0"/>
                          <a:cs typeface="Impact" panose="020B0806030902050204" charset="0"/>
                        </a:rPr>
                        <a:t>be asleep </a:t>
                      </a:r>
                      <a:endParaRPr lang="en-US" altLang="en-US" sz="2400" b="1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睡着，强调状态。 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 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The boy was asleep with his head on his arms. 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Impact" panose="020B0806030902050204" charset="0"/>
                          <a:cs typeface="Impact" panose="020B0806030902050204" charset="0"/>
                        </a:rPr>
                        <a:t>fall asleep</a:t>
                      </a:r>
                      <a:endParaRPr lang="en-US" altLang="en-US" sz="2400" b="1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入睡，表示动作的过程，侧重于指无意识地入睡。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76200" marR="7620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The old man sat in his chair, closed his eyes and fell asleep. </a:t>
                      </a: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 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8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Impact" panose="020B0806030902050204" charset="0"/>
                          <a:cs typeface="Impact" panose="020B0806030902050204" charset="0"/>
                        </a:rPr>
                        <a:t>get to sleep</a:t>
                      </a:r>
                      <a:endParaRPr lang="en-US" altLang="en-US" sz="2400" b="1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睡着，入眠，强调进入睡眠状态，多用于否定句、疑问句或条件句中。 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I can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’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 get to sleep. 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3025140" y="242570"/>
            <a:ext cx="744029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4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Why don’t you talk to your parents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30835" y="640080"/>
            <a:ext cx="22440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一、重点短语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0835" y="1162050"/>
            <a:ext cx="11417935" cy="524637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  <a:sym typeface="+mn-ea"/>
              </a:rPr>
              <a:t>20.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  <a:sym typeface="+mn-ea"/>
              </a:rPr>
              <a:t>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  <a:sym typeface="+mn-ea"/>
              </a:rPr>
              <a:t>把……与……作比较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  <a:sym typeface="+mn-ea"/>
              </a:rPr>
              <a:t>21.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  <a:sym typeface="+mn-ea"/>
              </a:rPr>
              <a:t>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  <a:sym typeface="+mn-ea"/>
              </a:rPr>
              <a:t>把某人逼得紧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22.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把某人/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某物遗忘在某处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23.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擅长…  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对…有益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善于应付…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对…和善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24.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对某人友好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25.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担心……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26.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太多（+可数名词复数）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太多(+不可数名词)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太....(后跟adj./adv.) 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095365" y="1162050"/>
            <a:ext cx="5653405" cy="5247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27.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重要的事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28.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抄袭某人的作业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29.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一直，总是=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30.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不再……=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31.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各种各样的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32.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依……看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34.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.直到……才….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35.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备考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36.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（向某人）道歉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37.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与某人争论 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就某事争论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861695" y="1162050"/>
            <a:ext cx="31489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compare … with ..．</a:t>
            </a: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861695" y="1684020"/>
            <a:ext cx="21361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push sb hard </a:t>
            </a: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861695" y="2144395"/>
            <a:ext cx="37979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leave sb./ sth.＋地点状语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836930" y="2968625"/>
            <a:ext cx="18992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 good at…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3122930" y="2968625"/>
            <a:ext cx="20370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 good for…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462915" y="3429000"/>
            <a:ext cx="2112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 good with…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3347720" y="3429000"/>
            <a:ext cx="18992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 good to…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861695" y="3923030"/>
            <a:ext cx="29483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 nice/friendly to sb .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861695" y="4385310"/>
            <a:ext cx="4234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 worried about = worry about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963295" y="4822825"/>
            <a:ext cx="16116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too many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963295" y="5341620"/>
            <a:ext cx="18859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too much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963295" y="5722620"/>
            <a:ext cx="16116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much too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8"/>
            </p:custDataLst>
          </p:nvPr>
        </p:nvSpPr>
        <p:spPr>
          <a:xfrm>
            <a:off x="6633210" y="1162050"/>
            <a:ext cx="13125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big deal</a:t>
            </a:r>
          </a:p>
        </p:txBody>
      </p: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6633210" y="1622425"/>
            <a:ext cx="30473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copy one’s homework</a:t>
            </a:r>
          </a:p>
        </p:txBody>
      </p:sp>
      <p:sp>
        <p:nvSpPr>
          <p:cNvPr id="21" name="文本框 20"/>
          <p:cNvSpPr txBox="1"/>
          <p:nvPr>
            <p:custDataLst>
              <p:tags r:id="rId20"/>
            </p:custDataLst>
          </p:nvPr>
        </p:nvSpPr>
        <p:spPr>
          <a:xfrm>
            <a:off x="6633210" y="2082800"/>
            <a:ext cx="18110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all the time </a:t>
            </a:r>
          </a:p>
        </p:txBody>
      </p: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10156190" y="2051685"/>
            <a:ext cx="124968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always</a:t>
            </a:r>
          </a:p>
        </p:txBody>
      </p:sp>
      <p:sp>
        <p:nvSpPr>
          <p:cNvPr id="23" name="文本框 22"/>
          <p:cNvSpPr txBox="1"/>
          <p:nvPr>
            <p:custDataLst>
              <p:tags r:id="rId22"/>
            </p:custDataLst>
          </p:nvPr>
        </p:nvSpPr>
        <p:spPr>
          <a:xfrm>
            <a:off x="6634480" y="2543175"/>
            <a:ext cx="20472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not...anymore</a:t>
            </a:r>
          </a:p>
        </p:txBody>
      </p:sp>
      <p:sp>
        <p:nvSpPr>
          <p:cNvPr id="24" name="文本框 23"/>
          <p:cNvSpPr txBox="1"/>
          <p:nvPr>
            <p:custDataLst>
              <p:tags r:id="rId23"/>
            </p:custDataLst>
          </p:nvPr>
        </p:nvSpPr>
        <p:spPr>
          <a:xfrm>
            <a:off x="9780905" y="2508250"/>
            <a:ext cx="13995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no more</a:t>
            </a:r>
          </a:p>
        </p:txBody>
      </p:sp>
      <p:sp>
        <p:nvSpPr>
          <p:cNvPr id="25" name="文本框 24"/>
          <p:cNvSpPr txBox="1"/>
          <p:nvPr>
            <p:custDataLst>
              <p:tags r:id="rId24"/>
            </p:custDataLst>
          </p:nvPr>
        </p:nvSpPr>
        <p:spPr>
          <a:xfrm>
            <a:off x="6634480" y="3003550"/>
            <a:ext cx="18122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all kinds of</a:t>
            </a:r>
          </a:p>
        </p:txBody>
      </p:sp>
      <p:sp>
        <p:nvSpPr>
          <p:cNvPr id="26" name="文本框 25"/>
          <p:cNvSpPr txBox="1"/>
          <p:nvPr>
            <p:custDataLst>
              <p:tags r:id="rId25"/>
            </p:custDataLst>
          </p:nvPr>
        </p:nvSpPr>
        <p:spPr>
          <a:xfrm>
            <a:off x="6633210" y="3463925"/>
            <a:ext cx="2460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in one's opinion</a:t>
            </a:r>
          </a:p>
        </p:txBody>
      </p:sp>
      <p:sp>
        <p:nvSpPr>
          <p:cNvPr id="27" name="文本框 26"/>
          <p:cNvSpPr txBox="1"/>
          <p:nvPr>
            <p:custDataLst>
              <p:tags r:id="rId26"/>
            </p:custDataLst>
          </p:nvPr>
        </p:nvSpPr>
        <p:spPr>
          <a:xfrm>
            <a:off x="6634480" y="3924300"/>
            <a:ext cx="18484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not...until ..</a:t>
            </a:r>
          </a:p>
        </p:txBody>
      </p:sp>
      <p:sp>
        <p:nvSpPr>
          <p:cNvPr id="28" name="文本框 27"/>
          <p:cNvSpPr txBox="1"/>
          <p:nvPr>
            <p:custDataLst>
              <p:tags r:id="rId27"/>
            </p:custDataLst>
          </p:nvPr>
        </p:nvSpPr>
        <p:spPr>
          <a:xfrm>
            <a:off x="6634480" y="4384675"/>
            <a:ext cx="24739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study for a test</a:t>
            </a:r>
          </a:p>
        </p:txBody>
      </p:sp>
      <p:sp>
        <p:nvSpPr>
          <p:cNvPr id="29" name="文本框 28"/>
          <p:cNvSpPr txBox="1"/>
          <p:nvPr>
            <p:custDataLst>
              <p:tags r:id="rId28"/>
            </p:custDataLst>
          </p:nvPr>
        </p:nvSpPr>
        <p:spPr>
          <a:xfrm>
            <a:off x="6631940" y="4845050"/>
            <a:ext cx="24618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say sorry ( to sb .)</a:t>
            </a:r>
          </a:p>
        </p:txBody>
      </p:sp>
      <p:sp>
        <p:nvSpPr>
          <p:cNvPr id="30" name="文本框 29"/>
          <p:cNvSpPr txBox="1"/>
          <p:nvPr>
            <p:custDataLst>
              <p:tags r:id="rId29"/>
            </p:custDataLst>
          </p:nvPr>
        </p:nvSpPr>
        <p:spPr>
          <a:xfrm>
            <a:off x="6634480" y="5305425"/>
            <a:ext cx="2112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argue with sb.</a:t>
            </a:r>
          </a:p>
        </p:txBody>
      </p:sp>
      <p:sp>
        <p:nvSpPr>
          <p:cNvPr id="31" name="文本框 30"/>
          <p:cNvSpPr txBox="1"/>
          <p:nvPr>
            <p:custDataLst>
              <p:tags r:id="rId30"/>
            </p:custDataLst>
          </p:nvPr>
        </p:nvSpPr>
        <p:spPr>
          <a:xfrm>
            <a:off x="6682740" y="5721985"/>
            <a:ext cx="24110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argue about sth.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47345"/>
            <a:ext cx="11527155" cy="616204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14.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remember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 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动词，意为 “记得；想起；记住”。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Calibri"/>
                <a:ea typeface="宋体" pitchFamily="2" charset="-122"/>
                <a:cs typeface="Impact" panose="020B0806030902050204" charset="0"/>
              </a:rPr>
              <a:t>①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remember to do sth.   表示 “记得去做某事”，强调动作尚未发生。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Calibri"/>
                <a:ea typeface="宋体" pitchFamily="2" charset="-122"/>
                <a:cs typeface="Impact" panose="020B0806030902050204" charset="0"/>
              </a:rPr>
              <a:t>②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remember doing sth.   表示 “记得做过某事”，强调动作已经发生。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15.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trouble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n. 困难；苦恼；忧虑 常见用法：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Calibri"/>
                <a:ea typeface="宋体" pitchFamily="2" charset="-122"/>
                <a:cs typeface="Impact" panose="020B0806030902050204" charset="0"/>
              </a:rPr>
              <a:t>①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交际用语。 你怎么啦？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What's the trouble with you ?  = What’s the matter with you ?= What’s wrong with you ?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Calibri"/>
                <a:ea typeface="宋体" pitchFamily="2" charset="-122"/>
                <a:cs typeface="Impact" panose="020B0806030902050204" charset="0"/>
              </a:rPr>
              <a:t>②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in trouble 处于困境中 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Calibri"/>
                <a:ea typeface="宋体" pitchFamily="2" charset="-122"/>
                <a:cs typeface="Impact" panose="020B0806030902050204" charset="0"/>
              </a:rPr>
              <a:t>③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get sb. into trouble 使某人陷入困境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宋体" pitchFamily="2" charset="-122"/>
                <a:ea typeface="宋体" pitchFamily="2" charset="-122"/>
                <a:cs typeface="Impact" panose="020B0806030902050204" charset="0"/>
              </a:rPr>
              <a:t>④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have trouble （in）doing sth 做某事有麻烦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16.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at first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at first意为＂首先，最初＂，通常用于句首或句末，与后来发生的事情相对照，其反义短语为at last，意为＂最后，最终＂。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【易混辨析】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17.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point out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point out意为＂指出，指明，表明＂，修饰的宾语为代词时放在point与out之间。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【拓展】　 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point at的意思是＂指向＂，相当于point to，二者一般可互换。point to 指向较近之物。point at指向较远之物，point 后可直接跟名词/代词作宾语，point...at...表示＂将……指向……＂。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25450" y="966470"/>
          <a:ext cx="11241405" cy="2403475"/>
        </p:xfrm>
        <a:graphic>
          <a:graphicData uri="http://schemas.openxmlformats.org/drawingml/2006/table">
            <a:tbl>
              <a:tblPr/>
              <a:tblGrid>
                <a:gridCol w="160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2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66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at first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与at the beginning同义，表示＂起初(但后来……)＂，与后来发生的事相对照。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☞ At first I wasn’t sure if I could continue it. 起初我不确定能否继续经营下去。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7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first of all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与first同义，表示＂首先；最重要＂，说明顺序，后面常接next，then等。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☞ First of all, open the window.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首先，打开窗户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。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18.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rest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rest为名词，表示＂剩余部分；其余＂。常与the连用，既可指人，也可指物。常用结构为＂the rest of+名词＂。＂the rest of+复数名词＂作主语时，谓语动词用复数；＂the rest of + 不可数名词＂作主语时，谓语动词用单数。 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The rest of the apples </a:t>
            </a:r>
            <a:r>
              <a:rPr lang="zh-CN" altLang="en-US" sz="2400" b="0">
                <a:highlight>
                  <a:srgbClr val="FFFF00"/>
                </a:highlight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are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yours. 剩下的苹果是你的。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The rest of the bread </a:t>
            </a:r>
            <a:r>
              <a:rPr lang="zh-CN" altLang="en-US" sz="2400" b="0">
                <a:highlight>
                  <a:srgbClr val="FFFF00"/>
                </a:highlight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isn’t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enough. 剩下的面包不够了。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19.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in silence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in silence是固定短语,意为“沉默;无声”,其中 silence是名词,意为“沉默;缄默;无声”.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拓展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】</a:t>
            </a: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Calibri"/>
                <a:ea typeface="宋体" pitchFamily="2" charset="-122"/>
                <a:cs typeface="Impact" panose="020B0806030902050204" charset="0"/>
              </a:rPr>
              <a:t>①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silent adj. 沉默的     keep silent保持沉默     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Calibri"/>
                <a:ea typeface="宋体" pitchFamily="2" charset="-122"/>
                <a:cs typeface="Impact" panose="020B0806030902050204" charset="0"/>
              </a:rPr>
              <a:t>②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silently adv.沉默地 -ly是副词后缀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Calibri"/>
                <a:ea typeface="宋体" pitchFamily="2" charset="-122"/>
                <a:cs typeface="Impact" panose="020B0806030902050204" charset="0"/>
              </a:rPr>
              <a:t>③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silence n. 沉默;无声  in silence沉默;无声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06050" y="291465"/>
            <a:ext cx="1762760" cy="75501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28930" y="577215"/>
            <a:ext cx="25920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四、句型解读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28930" y="1037590"/>
            <a:ext cx="11500485" cy="541274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highlight>
                  <a:srgbClr val="FFFF00"/>
                </a:highlight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 Ben’s dad was putting pieces of wood over the windows while his mom was making sure the flashlights and radio were working .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本的爸爸正在把木头块搭在窗户上面，而他的妈妈正在确保手电筒和收音机能正常使用。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详解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】该句是While引导的时间状语从句。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while引导时间状语从句，强调动作同时在发生，句子中都是延续性动词。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While I was reading a book, my mother was cooking dinner in the kitchen.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当我在看书的时候，我妈妈在厨房做晚饭。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While引导的时间状语从句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          When引导的时间状语从句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(1)动词：延续性动词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                       (1)动词：延续性动词和瞬间性动词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(2)时间：时间段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                                  (2)时间：可以是时间点，也可以是时间段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(3)时态：过去进行时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                      (3)时态：过去进行时和一般过去时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While I was doing my homework, my brother was playing the guitar.我在做作业的时候，我弟弟在弹吉他。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350770" y="146050"/>
            <a:ext cx="963803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5 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What were you doing when the rainstorm came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When I got home, my mother was cooking dinner.我到家的时候，我妈妈正在做晚饭。</a:t>
            </a:r>
          </a:p>
          <a:p>
            <a:r>
              <a:rPr lang="en-US" altLang="zh-CN" sz="2400">
                <a:highlight>
                  <a:srgbClr val="FFFF00"/>
                </a:highlight>
                <a:latin typeface="Impact" panose="020B0806030902050204" charset="0"/>
                <a:cs typeface="Impact" panose="020B0806030902050204" charset="0"/>
              </a:rPr>
              <a:t>2. ...Kate was still making her way to school. …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…凯特还在前往学校的路上。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【详解】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make one’s way中的one’s在句中常换成与主语一致的物主代词。make one’s way to/towards ＋ 地点意为＂前往某地，到某地方去＂。</a:t>
            </a:r>
          </a:p>
          <a:p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Will you be able to make your way to the bus stop? 你能自己去汽车站吗？</a:t>
            </a:r>
          </a:p>
          <a:p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He was still making his way though it was raining heavily. 尽管雨下得很大，他仍然在前进。</a:t>
            </a:r>
          </a:p>
          <a:p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【知识拓展】</a:t>
            </a:r>
          </a:p>
          <a:p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（1）by the way 为固定短语，意为＂顺便提一下＂。</a:t>
            </a:r>
          </a:p>
          <a:p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By the way, what’s the time? 顺便问一下，几点了？</a:t>
            </a:r>
          </a:p>
          <a:p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By the way, where did you buy this dress? 顺便问一下，你在哪里买的这件连衣裙？</a:t>
            </a:r>
          </a:p>
          <a:p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（2）on the / one’s way to ＋地点意为＂在去……的路上＂。当表示地点的词是副词时，则要省略to。</a:t>
            </a:r>
          </a:p>
          <a:p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I met my sister on my way to the station. 在去车站的路上，我遇到了我的姐姐。</a:t>
            </a:r>
          </a:p>
          <a:p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（3）lose one’s way为固定短语，意为＂迷路＂。</a:t>
            </a:r>
          </a:p>
          <a:p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I almost lost my way yesterday. 昨天我差点迷了路。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highlight>
                  <a:srgbClr val="FFFF00"/>
                </a:highlight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3.I looked out of the window and realized that it was true.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我往窗外看，意识到那是真的。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【详解】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look out of the window 向窗外看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【注意】look out表示＂当心，留神＂。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Look out! There is danger ahead. 当心！前面危险。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【易混辨析】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7995" y="2640330"/>
          <a:ext cx="11194415" cy="3662680"/>
        </p:xfrm>
        <a:graphic>
          <a:graphicData uri="http://schemas.openxmlformats.org/drawingml/2006/table">
            <a:tbl>
              <a:tblPr/>
              <a:tblGrid>
                <a:gridCol w="1560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4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44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real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形容词，＂真的＂，指客观上存在，并非想象和虚构的，它是与＂假冒，无＂相对而言的。[来源:Zxxk.Com]☞ Let’s give him some real English food to eat. 让我们给他一些正宗的英国食品吃。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true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指故事、说法、答案等与标准事实、实际情况相符合，意为＂真的，真实的＂。true与＂编造的，虚假的＂相对，在句中作定语或表语。☞ It is true that she married that doctor. 她嫁给了那个医生，这是真的。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truth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是名词，指事情的真相或事实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。☞ He cannot hide the truth.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他不能掩盖真相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。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图片 3"/>
          <p:cNvPicPr/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000500" y="2178050"/>
            <a:ext cx="9525" cy="28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97815" y="850900"/>
            <a:ext cx="11526520" cy="565340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Impact" panose="020B0806030902050204" charset="0"/>
              </a:rPr>
              <a:t>过去进行时</a:t>
            </a: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（一）、基本用法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1、过去进行时的概念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过去进行时表示在过去某一时刻或某一段时间正在进行的动作。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2、过去进行时的构成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过去进行时由“助动词be（was/were）+现在分词”构成。当主语是第一人称和第三人称单数时，要用was，其他则用were。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Linda was drawing pictures at five yesterday afternoon.昨天下午五点琳达正在画画。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The children were doing their homework from 6:00 to 8:00 yesterday evening.昨晚六点到八点孩子们正在做作业。</a:t>
            </a: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97815" y="269240"/>
            <a:ext cx="2040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五、语法讲解</a:t>
            </a: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2350770" y="146050"/>
            <a:ext cx="963803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5 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What were you doing when the rainstorm came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  <a:sym typeface="+mn-ea"/>
              </a:rPr>
              <a:t>3、过去进行时的基本句式</a:t>
            </a: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77545" y="1002030"/>
          <a:ext cx="10873740" cy="5535295"/>
        </p:xfrm>
        <a:graphic>
          <a:graphicData uri="http://schemas.openxmlformats.org/drawingml/2006/table">
            <a:tbl>
              <a:tblPr/>
              <a:tblGrid>
                <a:gridCol w="88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475">
                <a:tc rowSpan="9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cs typeface="Times New Roman" panose="02020503050405090304" charset="0"/>
                        </a:rPr>
                        <a:t>结构</a:t>
                      </a: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cs typeface="Times New Roman" panose="02020503050405090304" charset="0"/>
                        </a:rPr>
                        <a:t>肯定句</a:t>
                      </a: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cs typeface="Impact" panose="020B0806030902050204" charset="0"/>
                        </a:rPr>
                        <a:t>主语+was/were + 现在分词</a:t>
                      </a: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cs typeface="Impact" panose="020B0806030902050204" charset="0"/>
                        </a:rPr>
                        <a:t>In 2022，she was studying in a university.2022年的时候她在上大学。</a:t>
                      </a: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cs typeface="Times New Roman" panose="02020503050405090304" charset="0"/>
                        </a:rPr>
                        <a:t>否定句</a:t>
                      </a: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cs typeface="Impact" panose="020B0806030902050204" charset="0"/>
                        </a:rPr>
                        <a:t>主语+was/were not +现在分词</a:t>
                      </a: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2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cs typeface="Impact" panose="020B0806030902050204" charset="0"/>
                        </a:rPr>
                        <a:t>This time yesterday Jack was not watching TV.He was repairing his bike.昨天这个时候，杰克不是在看电视，而是在修理自行车。</a:t>
                      </a: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cs typeface="Times New Roman" panose="02020503050405090304" charset="0"/>
                        </a:rPr>
                        <a:t>一般疑问句</a:t>
                      </a: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cs typeface="Impact" panose="020B0806030902050204" charset="0"/>
                        </a:rPr>
                        <a:t>was/were + 主语+ 现在分词肯定回答： Yes，主语+was / were.否定回答：No，主语+wasn't / weren't.</a:t>
                      </a: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9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cs typeface="Impact" panose="020B0806030902050204" charset="0"/>
                        </a:rPr>
                        <a:t>Were you playing basketball at four yesterday afternoon?昨天下午四点你们在打篮球吗?Yes，we were./No，we weren’t.是的，我们在打。/不，我们没打。</a:t>
                      </a: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cs typeface="Times New Roman" panose="02020503050405090304" charset="0"/>
                        </a:rPr>
                        <a:t>特殊疑问句</a:t>
                      </a: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cs typeface="Impact" panose="020B0806030902050204" charset="0"/>
                        </a:rPr>
                        <a:t>疑问词+was / were＋主语+动词-ing形式</a:t>
                      </a: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70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cs typeface="Impact" panose="020B0806030902050204" charset="0"/>
                        </a:rPr>
                        <a:t>What were you doing at this time yesterday?昨天这个时候你在做什么?What was he researching all day last Sunday?上周日他一整天都在研究什么?</a:t>
                      </a: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31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cs typeface="Times New Roman" panose="02020503050405090304" charset="0"/>
                        </a:rPr>
                        <a:t>时间标志词</a:t>
                      </a: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then，at</a:t>
                      </a:r>
                      <a:r>
                        <a:rPr lang="en-US" sz="2000" b="0" dirty="0">
                          <a:latin typeface="Impact" panose="020B0806030902050204" charset="0"/>
                          <a:cs typeface="Impact" panose="020B0806030902050204" charset="0"/>
                        </a:rPr>
                        <a:t> that </a:t>
                      </a:r>
                      <a:r>
                        <a:rPr lang="en-US" sz="20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time，at</a:t>
                      </a:r>
                      <a:r>
                        <a:rPr lang="en-US" sz="2000" b="0" dirty="0">
                          <a:latin typeface="Impact" panose="020B0806030902050204" charset="0"/>
                          <a:cs typeface="Impact" panose="020B0806030902050204" charset="0"/>
                        </a:rPr>
                        <a:t> ten </a:t>
                      </a:r>
                      <a:r>
                        <a:rPr lang="en-US" sz="20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yesterday，at</a:t>
                      </a:r>
                      <a:r>
                        <a:rPr lang="en-US" sz="2000" b="0" dirty="0">
                          <a:latin typeface="Impact" panose="020B0806030902050204" charset="0"/>
                          <a:cs typeface="Impact" panose="020B0806030902050204" charset="0"/>
                        </a:rPr>
                        <a:t> this time </a:t>
                      </a:r>
                      <a:r>
                        <a:rPr lang="en-US" sz="20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yesterday，this</a:t>
                      </a:r>
                      <a:r>
                        <a:rPr lang="en-US" sz="2000" b="0" dirty="0">
                          <a:latin typeface="Impact" panose="020B0806030902050204" charset="0"/>
                          <a:cs typeface="Impact" panose="020B0806030902050204" charset="0"/>
                        </a:rPr>
                        <a:t> </a:t>
                      </a:r>
                      <a:r>
                        <a:rPr lang="en-US" sz="20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morning，the</a:t>
                      </a:r>
                      <a:r>
                        <a:rPr lang="en-US" sz="2000" b="0" dirty="0">
                          <a:latin typeface="Impact" panose="020B0806030902050204" charset="0"/>
                          <a:cs typeface="Impact" panose="020B0806030902050204" charset="0"/>
                        </a:rPr>
                        <a:t> whole </a:t>
                      </a:r>
                      <a:r>
                        <a:rPr lang="en-US" sz="20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morning，all</a:t>
                      </a:r>
                      <a:r>
                        <a:rPr lang="en-US" sz="2000" b="0" dirty="0">
                          <a:latin typeface="Impact" panose="020B0806030902050204" charset="0"/>
                          <a:cs typeface="Impact" panose="020B0806030902050204" charset="0"/>
                        </a:rPr>
                        <a:t> </a:t>
                      </a:r>
                      <a:r>
                        <a:rPr lang="en-US" sz="20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day，from</a:t>
                      </a:r>
                      <a:r>
                        <a:rPr lang="en-US" sz="2000" b="0" dirty="0">
                          <a:latin typeface="Impact" panose="020B0806030902050204" charset="0"/>
                          <a:cs typeface="Impact" panose="020B0806030902050204" charset="0"/>
                        </a:rPr>
                        <a:t> nine to ten last </a:t>
                      </a:r>
                      <a:r>
                        <a:rPr lang="en-US" sz="20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evening，when，while等</a:t>
                      </a:r>
                      <a:r>
                        <a:rPr lang="en-US" sz="2000" b="0" dirty="0">
                          <a:latin typeface="Impact" panose="020B0806030902050204" charset="0"/>
                          <a:cs typeface="Impact" panose="020B0806030902050204" charset="0"/>
                        </a:rPr>
                        <a:t>.</a:t>
                      </a:r>
                      <a:endParaRPr lang="en-US" altLang="en-US" sz="2000" b="0" dirty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55930" y="511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（二）、特殊用法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when和while引导的时间状语从句中过去进行时的应用。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when和while都可意为“当…...时”，可与过去进行时连用，表示主句动作发生的背景。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1.主句中动作先于从句中动作发生，且进行的时间较长时，主句用过去进行时（从句常用一般过去时）。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We were playing outside when it began to rain.我们正在外边玩，这时下起雨来了。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2.从句中动作先于主句中动作发生，且进行的时间较长时，从句用过去进行时（主句用一般过去时）。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While I was watching the basketball game, suddenly the ball flew over and hit me.当我正在看篮球赛时，突然球飞了过来并打中了我。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3.若主从句动作开始时间不存在先后关系（即时间发生）或无所谓先后时，主从句可同时使用过去进行时，此时的时间状语从句一般由while引导。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 was doing homework while my father was watching TV.我做作业的时候爸爸正在看电视。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（三）、难点突破</a:t>
            </a:r>
          </a:p>
          <a:p>
            <a:pPr indent="0" fontAlgn="auto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1、过去进行时表示过去某一段时间内一直进行的动作，常与the whole day, all day yesterday等时间状语连用。有时没有明显的时间状语，可根据上下文语境判断。</a:t>
            </a:r>
          </a:p>
          <a:p>
            <a:pPr indent="0" fontAlgn="auto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We were having classes all day yesterday.我们昨天整天都在上课。</a:t>
            </a:r>
          </a:p>
          <a:p>
            <a:pPr indent="0" fontAlgn="auto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2、过去进行时表示过去某一时刻正在进行或发生的动作，与表示过去某一时间点的时间状语连用，如at three o’clock yesterday afternoon, at this time yesterday等。</a:t>
            </a:r>
          </a:p>
          <a:p>
            <a:pPr indent="0" fontAlgn="auto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 was taking a walk at nine last Monday morning.上周一上午九点我正在散步。</a:t>
            </a:r>
          </a:p>
          <a:p>
            <a:pPr indent="0" fontAlgn="auto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（四）、与一般过去时的区别</a:t>
            </a:r>
          </a:p>
          <a:p>
            <a:pPr indent="0" fontAlgn="auto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一般过去时着重表示过去某个时候发生了某件事情，强调所做的动作已完成；过去进行时表示某个动作在过去某个时候正在发生或进行，强调动作正在进行。</a:t>
            </a:r>
          </a:p>
          <a:p>
            <a:pPr indent="0" fontAlgn="auto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 did my homework yesterday evening.我昨晚做了作业。（表示did这个动作在昨晚发生过，did这一动作已经完成）</a:t>
            </a:r>
          </a:p>
          <a:p>
            <a:pPr indent="0" fontAlgn="auto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 was doing my homework at eight o’clock yesterday evening.昨晚八点我在做作业。（表示昨晚八点在做作业，动作在过去这个时间正在进行中）</a:t>
            </a: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11722100" y="12369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631170" y="291465"/>
            <a:ext cx="1437640" cy="11207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28930" y="742950"/>
            <a:ext cx="61956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二、语法词汇知其变[注意词性变化]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28930" y="1203325"/>
            <a:ext cx="11515090" cy="536575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1.communicate交流(v.)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(n.)交流;沟通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2.pay 花费(v.)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(过去式)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3.cost 花费(v.)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(过去式)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4.take 花费(v.) 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(过去式)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5.spend花费(v.)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(过去式)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6.make 做；制作；使得(v.) 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(过去式)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7.invite 邀请(v.)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(n.)邀请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8.surprise 使吃惊(v.)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(adj.)令人吃惊的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(adj.)对某事感到吃惊的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9.angry 生气的(adj.)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(adv)生气地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10.argue 争吵(v.)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(n.)争论 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025140" y="242570"/>
            <a:ext cx="744029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4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Why don’t you talk to your parents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6"/>
            </p:custDataLst>
          </p:nvPr>
        </p:nvSpPr>
        <p:spPr>
          <a:xfrm>
            <a:off x="3847465" y="1203325"/>
            <a:ext cx="23615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communication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7"/>
            </p:custDataLst>
          </p:nvPr>
        </p:nvSpPr>
        <p:spPr>
          <a:xfrm>
            <a:off x="3048000" y="1663700"/>
            <a:ext cx="11252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paid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3025140" y="2200910"/>
            <a:ext cx="9874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cost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9"/>
            </p:custDataLst>
          </p:nvPr>
        </p:nvSpPr>
        <p:spPr>
          <a:xfrm>
            <a:off x="3025140" y="2584450"/>
            <a:ext cx="10490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 took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>
          <a:xfrm>
            <a:off x="3048000" y="3198495"/>
            <a:ext cx="12496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spent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4646930" y="3658870"/>
            <a:ext cx="12496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made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12"/>
            </p:custDataLst>
          </p:nvPr>
        </p:nvSpPr>
        <p:spPr>
          <a:xfrm>
            <a:off x="3025140" y="4036060"/>
            <a:ext cx="14490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invitation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13"/>
            </p:custDataLst>
          </p:nvPr>
        </p:nvSpPr>
        <p:spPr>
          <a:xfrm>
            <a:off x="3847465" y="4585335"/>
            <a:ext cx="15995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surprising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14"/>
            </p:custDataLst>
          </p:nvPr>
        </p:nvSpPr>
        <p:spPr>
          <a:xfrm>
            <a:off x="8907145" y="4585335"/>
            <a:ext cx="1724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surprised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5"/>
            </p:custDataLst>
          </p:nvPr>
        </p:nvSpPr>
        <p:spPr>
          <a:xfrm>
            <a:off x="3709670" y="5511800"/>
            <a:ext cx="12496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angrily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16"/>
            </p:custDataLst>
          </p:nvPr>
        </p:nvSpPr>
        <p:spPr>
          <a:xfrm>
            <a:off x="3361055" y="5972175"/>
            <a:ext cx="15982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argument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7345" y="978535"/>
            <a:ext cx="11532870" cy="5514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1．（2024·福建·中考真题）When I saw Xiao Wang yesterday, he _____ an old man cross the road.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A．helps	B．was helping	C．will help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2．（2023·江苏常州·中考真题）We ________ on the countryside road when a sudden storm hit, so we made our way back.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A．jogged	B．were jogging	C．have jogged	D．will jog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3．（2024·北京·中考真题）—Amy, you didn’t answer my call yesterday evening. What were you doing?—Sorry, I didn’t hear the ring. I ________ a book in my study.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A．am reading	B．have read	C．was reading	D．will read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4．（2024·云南·中考真题）—Helen, I didn’t see you in the classroom at five yesterday afternoon. —Oh, I ________ singing for the graduation ceremony at that time.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A．will practice	B．have practiced	C．am practicing	D．was practicing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5．（2022·江苏镇江·中考真题）—You look tired!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—My husband _______ football matches all night. That was too noisy!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A．watches	B．has watched	C．was watching	D．will watch</a:t>
            </a: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191135" y="0"/>
            <a:ext cx="3260090" cy="977900"/>
            <a:chOff x="300" y="439"/>
            <a:chExt cx="5134" cy="1540"/>
          </a:xfrm>
        </p:grpSpPr>
        <p:pic>
          <p:nvPicPr>
            <p:cNvPr id="3" name="图片 2" descr="5c7509baca66b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300" y="439"/>
              <a:ext cx="1756" cy="15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10"/>
              </p:custDataLst>
            </p:nvPr>
          </p:nvSpPr>
          <p:spPr>
            <a:xfrm>
              <a:off x="2056" y="1053"/>
              <a:ext cx="337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</a:rPr>
                <a:t>语法专练</a:t>
              </a: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988820" y="119888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983105" y="223012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768850" y="342900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8415655" y="462788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4768850" y="565912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631170" y="291465"/>
            <a:ext cx="1437640" cy="11207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28930" y="742950"/>
            <a:ext cx="61956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二、语法词汇知其变[注意词性变化]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28930" y="1203325"/>
            <a:ext cx="11515090" cy="536575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l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11.cloud 云(n.)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(adj.)多云的</a:t>
            </a:r>
          </a:p>
          <a:p>
            <a:pPr indent="0" algn="l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12.proper 正确的(adj.)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(adv.)正确地</a:t>
            </a:r>
          </a:p>
          <a:p>
            <a:pPr indent="0" algn="l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13.second 第二的(adj.)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(adv.)第二</a:t>
            </a:r>
          </a:p>
          <a:p>
            <a:pPr indent="0" algn="l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14.explain 解释；说明(v.)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(n.)解释；说明</a:t>
            </a:r>
          </a:p>
          <a:p>
            <a:pPr indent="0" algn="l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15.clear 清楚的；晴朗的(adj.)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(adv.)清楚地；明白地</a:t>
            </a:r>
          </a:p>
          <a:p>
            <a:pPr indent="0" algn="l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16.compete 竞争；对抗(v.)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(n.)比赛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(n.)竞争者</a:t>
            </a:r>
          </a:p>
          <a:p>
            <a:pPr indent="0" algn="l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17.typical 典型的(adj.)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(adv.)通常</a:t>
            </a:r>
          </a:p>
          <a:p>
            <a:pPr indent="0" algn="l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18.quick 快速的(adj.)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(adv.)快速地</a:t>
            </a:r>
          </a:p>
          <a:p>
            <a:pPr indent="0" algn="l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19.usual 通常的(adj.)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(adv.)通常</a:t>
            </a:r>
          </a:p>
          <a:p>
            <a:pPr indent="0" algn="l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20.develop 发展(v) 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(n.)发展；发育；成长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025140" y="242570"/>
            <a:ext cx="744029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4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Why don’t you talk to your parents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2783205" y="1203325"/>
            <a:ext cx="12871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cloudy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860165" y="1781810"/>
            <a:ext cx="13995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properly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885565" y="2242185"/>
            <a:ext cx="13741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secondly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4159250" y="2736215"/>
            <a:ext cx="18618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explanation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4909185" y="3281045"/>
            <a:ext cx="11988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clearly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4334510" y="3825875"/>
            <a:ext cx="18618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competition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7882255" y="3825875"/>
            <a:ext cx="16370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competitor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4159250" y="4319905"/>
            <a:ext cx="15621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typically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3972560" y="4813935"/>
            <a:ext cx="12871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quickly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3972560" y="5358765"/>
            <a:ext cx="1186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usually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3397885" y="5903595"/>
            <a:ext cx="18618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development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31500" y="291465"/>
            <a:ext cx="1337310" cy="104267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45440" y="689610"/>
            <a:ext cx="3179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三、重点词汇解读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28930" y="1150620"/>
            <a:ext cx="11539855" cy="53371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allow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allow，动词，意为“允许，准许”。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2. 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find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find后常接复合宾语，即宾语＋宾补。宾补可由名词、形容词、现在分词、过去分词等充当。find后的宾补一般不用不定式，但可用to be，且常可省略。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025140" y="242570"/>
            <a:ext cx="744029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4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Why don’t you talk to your parents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506730" y="2152015"/>
          <a:ext cx="11054080" cy="2941320"/>
        </p:xfrm>
        <a:graphic>
          <a:graphicData uri="http://schemas.openxmlformats.org/drawingml/2006/table">
            <a:tbl>
              <a:tblPr/>
              <a:tblGrid>
                <a:gridCol w="319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3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常见用法</a:t>
                      </a:r>
                      <a:endParaRPr lang="en-US" altLang="en-US" sz="2400" b="1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例句</a:t>
                      </a:r>
                      <a:endParaRPr lang="en-US" altLang="en-US" sz="2400" b="1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allow sb. to do sth. 允许某人做某事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My parents allow me to watch TV for an hour every weekend.我父母允许我每个周末看一个小时的电视。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allow doing sth. 允许做某事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Our school doesn't allow running in the corridors.我们学校不允许在走廊里奔跑。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be allowed to do sth. 被允许做某事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You are allowed to bring one piece of hand luggage on the </a:t>
                      </a:r>
                      <a:r>
                        <a:rPr lang="en-US" sz="24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plane.你被允许携带一件手提行李上飞机</a:t>
                      </a: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。</a:t>
                      </a:r>
                      <a:endParaRPr lang="en-US" altLang="en-US" sz="2400" b="0" dirty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【拓展】①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find sb doing sth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发现某人正在干某事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      ②find it + adj + to do sth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发现干某事怎么样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         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③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find sb/sth +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形容词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发现某人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/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某事怎么样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argue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argue，动词，意为“争吵，争论”，其名词形式为argument。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（1）argue with sb.与某人争论；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（2）argue about sth.为某事而争吵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（3）argue with sb. about sth.为某事与某人争辩，相当于have an argument with sb.about sth.。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【知识拓展】argue的名词形式为argument。常用短语:    have an argument with sb.与某人辩论。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4.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explain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explain，动词，意为“解释，说明”。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（1）explain sth.解释、说明某事；</a:t>
            </a: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（2）explain sth. to sb.向某人解释、说明某事；</a:t>
            </a:r>
            <a:endParaRPr lang="en-US" alt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（3）explain+that/what/why从句解释、说明……。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（4）explain oneself把某人自己的意思表达清楚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5.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elder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elder形容词，是old的一种比较级形式，主要用于表示家庭成员之间的长幼关系。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【辨析】elder与older ，都是old的比较级形式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14350" y="3625215"/>
          <a:ext cx="11255375" cy="2484755"/>
        </p:xfrm>
        <a:graphic>
          <a:graphicData uri="http://schemas.openxmlformats.org/drawingml/2006/table">
            <a:tbl>
              <a:tblPr/>
              <a:tblGrid>
                <a:gridCol w="941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4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用法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例句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9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elder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1.只修饰人，用来比较年龄大小，尤指兄弟姐妹的长幼关系；2.在句中，通常只用作定语。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Her elder sister is a nurse.她姐姐是一名护士。(作定语)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7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cs typeface="Impact" panose="020B0806030902050204" charset="0"/>
                        </a:rPr>
                        <a:t>older</a:t>
                      </a: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1.</a:t>
                      </a: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older既可修饰人，也可修饰物。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修饰人时，指实际年龄“较大的”；修饰物时，意为“较旧的”；</a:t>
                      </a: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2.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在句中，可作定语或表语；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My brother is older than me.(</a:t>
                      </a:r>
                      <a:r>
                        <a:rPr lang="en-US" sz="20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作表语</a:t>
                      </a:r>
                      <a:r>
                        <a:rPr lang="en-US" sz="20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)(</a:t>
                      </a:r>
                      <a:r>
                        <a:rPr lang="en-US" sz="20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修饰人</a:t>
                      </a:r>
                      <a:r>
                        <a:rPr lang="en-US" sz="20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)</a:t>
                      </a:r>
                      <a:r>
                        <a:rPr lang="en-US" sz="20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我哥哥比我年龄大。The</a:t>
                      </a:r>
                      <a:r>
                        <a:rPr lang="en-US" sz="20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 older house needs more repairs.(</a:t>
                      </a:r>
                      <a:r>
                        <a:rPr lang="en-US" sz="20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作定语</a:t>
                      </a:r>
                      <a:r>
                        <a:rPr lang="en-US" sz="20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)(</a:t>
                      </a:r>
                      <a:r>
                        <a:rPr lang="en-US" sz="20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修饰物</a:t>
                      </a:r>
                      <a:r>
                        <a:rPr lang="en-US" sz="20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)</a:t>
                      </a:r>
                      <a:r>
                        <a:rPr lang="en-US" sz="20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那座更老旧的房子需要更多修缮</a:t>
                      </a:r>
                      <a:r>
                        <a:rPr lang="en-US" sz="20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。</a:t>
                      </a:r>
                      <a:endParaRPr lang="en-US" altLang="en-US" sz="2000" b="0" dirty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DMzYmFlOTliYjkxMjEzYWZjOWNkMzY1M2MxZGNmNmYifQ=="/>
  <p:tag name="KSO_WPP_MARK_KEY" val="5cb1bce3-64e8-437b-bb9f-8fa351bd87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  <p:tag name="KSO_WM_UNIT_TABLE_BEAUTIFY" val="smartTable{90598c03-826f-451d-abaa-781d27d3608d}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  <p:tag name="KSO_WM_UNIT_TABLE_BEAUTIFY" val="smartTable{b16b3dfe-a39f-4efd-b7b3-f582c54585a8}"/>
  <p:tag name="TABLE_ENDDRAG_ORIGIN_RECT" val="886*214"/>
  <p:tag name="TABLE_ENDDRAG_RECT" val="40*287*886*21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  <p:tag name="KSO_WM_UNIT_TABLE_BEAUTIFY" val="smartTable{a4cd7ad2-ae3f-4dcb-a04a-568d3e53c250}"/>
  <p:tag name="TABLE_ENDDRAG_ORIGIN_RECT" val="881*281"/>
  <p:tag name="TABLE_ENDDRAG_RECT" val="41*145*881*28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  <p:tag name="KSO_WM_UNIT_TABLE_BEAUTIFY" val="smartTable{131ebee0-f2eb-41ea-b388-29dac5609361}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  <p:tag name="KSO_WM_UNIT_TABLE_BEAUTIFY" val="smartTable{719e23b6-79d8-4e3b-8099-9648d5dd0983}"/>
  <p:tag name="TABLE_ENDDRAG_ORIGIN_RECT" val="756*132"/>
  <p:tag name="TABLE_ENDDRAG_RECT" val="121*353*756*13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  <p:tag name="KSO_WM_UNIT_TABLE_BEAUTIFY" val="smartTable{14d28caa-6b52-4fb4-a2f2-d513f4b77d9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  <p:tag name="KSO_WM_UNIT_TABLE_BEAUTIFY" val="smartTable{6c2eb99e-3cc2-4c6b-b3b7-84338b64df70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"/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"/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  <p:tag name="KSO_WM_UNIT_TABLE_BEAUTIFY" val="smartTable{5c8a8aa8-7c9b-4f77-b4f5-48c29ee03952}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  <p:tag name="KSO_WM_UNIT_PLACING_PICTURE_USER_VIEWPORT" val="{&quot;height&quot;:8442,&quot;width&quot;:18152}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4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  <p:tag name="KSO_WM_UNIT_TABLE_BEAUTIFY" val="smartTable{cfaa8763-11d6-4e6a-bf8a-51d370a7af17}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  <p:tag name="KSO_WM_UNIT_TABLE_BEAUTIFY" val="smartTable{68cc9f36-9ef2-4d67-b9f6-84cf37d56a77}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  <p:tag name="KSO_WM_UNIT_TABLE_BEAUTIFY" val="smartTable{11a8a9d9-b21f-4f09-89e4-bd2f0d586ec6}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  <p:tag name="KSO_WM_UNIT_TABLE_BEAUTIFY" val="smartTable{3c6af606-9ae2-4fdb-83e0-89c3a5efa3c1}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  <p:tag name="KSO_WM_UNIT_TABLE_BEAUTIFY" val="smartTable{339ce61b-a848-4d04-b4c5-a5436ca2127f}"/>
  <p:tag name="TABLE_ENDDRAG_ORIGIN_RECT" val="887*319"/>
  <p:tag name="TABLE_ENDDRAG_RECT" val="36*173*887*31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  <p:tag name="KSO_WM_UNIT_TABLE_BEAUTIFY" val="smartTable{2076248e-6d35-4419-8712-7fd5b1e62086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  <p:tag name="KSO_WM_UNIT_TABLE_BEAUTIFY" val="smartTable{62845e98-6773-4ca4-a0ab-0fba6f102fef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  <p:tag name="KSO_WM_UNIT_PLACING_PICTURE_USER_VIEWPORT" val="{&quot;height&quot;:8442,&quot;width&quot;:18152}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  <p:tag name="KSO_WM_UNIT_TABLE_BEAUTIFY" val="smartTable{547c0271-19b0-4a38-8765-3c5a8c473311}"/>
  <p:tag name="TABLE_ENDDRAG_ORIGIN_RECT" val="856*356"/>
  <p:tag name="TABLE_ENDDRAG_RECT" val="53*126*856*35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"/>
  <p:tag name="KSO_WM_BEAUTIFY_FLAG" val="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"/>
  <p:tag name="KSO_WM_BEAUTIFY_FLAG" val="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"/>
  <p:tag name="KSO_WM_BEAUTIFY_FLAG" val="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"/>
  <p:tag name="KSO_WM_BEAUTIFY_FLAG" val="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  <p:tag name="KSO_WM_UNIT_PLACING_PICTURE_USER_VIEWPORT" val="{&quot;height&quot;:1169,&quot;width&quot;:103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8488</Words>
  <Application>Microsoft Office PowerPoint</Application>
  <PresentationFormat>宽屏</PresentationFormat>
  <Paragraphs>912</Paragraphs>
  <Slides>50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9" baseType="lpstr">
      <vt:lpstr>等线</vt:lpstr>
      <vt:lpstr>等线 Light</vt:lpstr>
      <vt:lpstr>思源黑体 CN Bold</vt:lpstr>
      <vt:lpstr>宋体</vt:lpstr>
      <vt:lpstr>微软雅黑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王晋阶</cp:lastModifiedBy>
  <cp:revision>4</cp:revision>
  <dcterms:created xsi:type="dcterms:W3CDTF">2025-03-30T22:33:44Z</dcterms:created>
  <dcterms:modified xsi:type="dcterms:W3CDTF">2025-03-31T12:42:15Z</dcterms:modified>
</cp:coreProperties>
</file>