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3736029" y="2670286"/>
            <a:ext cx="6078066" cy="81845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Unit 1- Unit 5 </a:t>
            </a:r>
            <a:r>
              <a:rPr lang="en-US" altLang="zh-CN" sz="4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Revision</a:t>
            </a:r>
            <a:endParaRPr lang="zh-CN" altLang="en-US" sz="4299" b="0" i="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56343" y="323031"/>
            <a:ext cx="5925236" cy="698725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不定式（to do) 的用法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456448" y="1144448"/>
            <a:ext cx="10889580" cy="1520323"/>
          </a:xfrm>
          <a:prstGeom prst="rect">
            <a:avLst/>
          </a:pr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不定式做宾语（动词+to do ），翻译为“去做”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would like to do sth 想要去做..../ decide to do 决定去做/need to do 需要去做/want to do想要去做/love to do 爱去做....../volunteer to do 志愿去做......</a:t>
            </a:r>
          </a:p>
        </p:txBody>
      </p:sp>
      <p:sp>
        <p:nvSpPr>
          <p:cNvPr id="4" name="形状3"/>
          <p:cNvSpPr txBox="1"/>
          <p:nvPr/>
        </p:nvSpPr>
        <p:spPr>
          <a:xfrm>
            <a:off x="456228" y="2788263"/>
            <a:ext cx="10203780" cy="1526877"/>
          </a:xfrm>
          <a:prstGeom prst="rect">
            <a:avLst/>
          </a:prstGeom>
          <a:solidFill>
            <a:srgbClr val="CCFA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不定式做宾补（动词+sb.+to do ），翻译为“....某人去做”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ask sb. to do sth 要求某人去做..../ help sb. to do 帮助某人去做/tell sb. to do 告诉某人去做......</a:t>
            </a:r>
          </a:p>
        </p:txBody>
      </p:sp>
      <p:sp>
        <p:nvSpPr>
          <p:cNvPr id="5" name="形状4"/>
          <p:cNvSpPr txBox="1"/>
          <p:nvPr/>
        </p:nvSpPr>
        <p:spPr>
          <a:xfrm>
            <a:off x="456095" y="4437612"/>
            <a:ext cx="9813255" cy="1625098"/>
          </a:xfrm>
          <a:prstGeom prst="rect">
            <a:avLst/>
          </a:prstGeom>
          <a:solidFill>
            <a:srgbClr val="FFE1C2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不定式做状语（目的 </a:t>
            </a:r>
            <a:r>
              <a:rPr lang="zh-CN" altLang="en-US" sz="2199" b="0" i="0" dirty="0">
                <a:solidFill>
                  <a:srgbClr val="3B00FF"/>
                </a:solidFill>
                <a:latin typeface="微软雅黑"/>
                <a:ea typeface="微软雅黑"/>
              </a:rPr>
              <a:t>do A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altLang="en-US" sz="2199" b="0" i="0" dirty="0">
                <a:solidFill>
                  <a:srgbClr val="FF0000"/>
                </a:solidFill>
                <a:latin typeface="微软雅黑"/>
                <a:ea typeface="微软雅黑"/>
              </a:rPr>
              <a:t>to do B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），翻译为“为了；以便；目的是”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She </a:t>
            </a:r>
            <a:r>
              <a:rPr lang="zh-CN" altLang="en-US" sz="2199" b="0" i="0" dirty="0">
                <a:solidFill>
                  <a:srgbClr val="3B00FF"/>
                </a:solidFill>
                <a:latin typeface="微软雅黑"/>
                <a:ea typeface="微软雅黑"/>
              </a:rPr>
              <a:t>volunteers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here </a:t>
            </a:r>
            <a:r>
              <a:rPr lang="zh-CN" altLang="en-US" sz="2199" b="0" i="0" dirty="0">
                <a:solidFill>
                  <a:srgbClr val="FF0000"/>
                </a:solidFill>
                <a:latin typeface="微软雅黑"/>
                <a:ea typeface="微软雅黑"/>
              </a:rPr>
              <a:t>to help kids  learn to read.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I'm making signs to put up around the school.</a:t>
            </a:r>
          </a:p>
          <a:p>
            <a:pPr marL="0" algn="l"/>
            <a:endParaRPr lang="zh-CN" altLang="en-US" sz="2199" b="0" i="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80184" y="417471"/>
            <a:ext cx="9835591" cy="81845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Unit 3 </a:t>
            </a:r>
            <a:r>
              <a:rPr lang="zh-CN" altLang="en-US" sz="4299" b="0" i="0" dirty="0">
                <a:solidFill>
                  <a:srgbClr val="FF0000"/>
                </a:solidFill>
                <a:latin typeface="Times New Roman"/>
                <a:ea typeface="Times New Roman"/>
              </a:rPr>
              <a:t>Could you  please</a:t>
            </a:r>
            <a:r>
              <a:rPr lang="zh-CN" altLang="en-US" sz="4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 clean your room?</a:t>
            </a:r>
          </a:p>
        </p:txBody>
      </p:sp>
      <p:sp>
        <p:nvSpPr>
          <p:cNvPr id="3" name="形状1"/>
          <p:cNvSpPr txBox="1"/>
          <p:nvPr/>
        </p:nvSpPr>
        <p:spPr>
          <a:xfrm>
            <a:off x="479955" y="1115987"/>
            <a:ext cx="2816504" cy="812797"/>
          </a:xfrm>
          <a:custGeom>
            <a:avLst/>
            <a:gdLst>
              <a:gd name="connsiteX0" fmla="*/ 135466 w 2816504"/>
              <a:gd name="connsiteY0" fmla="*/ 0 h 812797"/>
              <a:gd name="connsiteX1" fmla="*/ 2681038 w 2816504"/>
              <a:gd name="connsiteY1" fmla="*/ 0 h 812797"/>
              <a:gd name="connsiteX2" fmla="*/ 2755854 w 2816504"/>
              <a:gd name="connsiteY2" fmla="*/ 0 h 812797"/>
              <a:gd name="connsiteX3" fmla="*/ 2816505 w 2816504"/>
              <a:gd name="connsiteY3" fmla="*/ 677331 h 812797"/>
              <a:gd name="connsiteX4" fmla="*/ 2816505 w 2816504"/>
              <a:gd name="connsiteY4" fmla="*/ 713258 h 812797"/>
              <a:gd name="connsiteX5" fmla="*/ 2751422 w 2816504"/>
              <a:gd name="connsiteY5" fmla="*/ 798525 h 812797"/>
              <a:gd name="connsiteX6" fmla="*/ 135466 w 2816504"/>
              <a:gd name="connsiteY6" fmla="*/ 812797 h 812797"/>
              <a:gd name="connsiteX7" fmla="*/ 99538 w 2816504"/>
              <a:gd name="connsiteY7" fmla="*/ 812797 h 812797"/>
              <a:gd name="connsiteX8" fmla="*/ 14272 w 2816504"/>
              <a:gd name="connsiteY8" fmla="*/ 747715 h 812797"/>
              <a:gd name="connsiteX9" fmla="*/ 0 w 2816504"/>
              <a:gd name="connsiteY9" fmla="*/ 135466 h 812797"/>
              <a:gd name="connsiteX10" fmla="*/ 0 w 2816504"/>
              <a:gd name="connsiteY10" fmla="*/ 60650 h 8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6505" h="812797">
                <a:moveTo>
                  <a:pt x="135466" y="0"/>
                </a:moveTo>
                <a:lnTo>
                  <a:pt x="2681038" y="0"/>
                </a:lnTo>
                <a:cubicBezTo>
                  <a:pt x="2755854" y="0"/>
                  <a:pt x="2816505" y="60650"/>
                  <a:pt x="2816505" y="135466"/>
                </a:cubicBezTo>
                <a:lnTo>
                  <a:pt x="2816505" y="677331"/>
                </a:lnTo>
                <a:cubicBezTo>
                  <a:pt x="2816505" y="713258"/>
                  <a:pt x="2802232" y="747715"/>
                  <a:pt x="2776827" y="773120"/>
                </a:cubicBezTo>
                <a:cubicBezTo>
                  <a:pt x="2751422" y="798525"/>
                  <a:pt x="2716966" y="812797"/>
                  <a:pt x="2681038" y="812797"/>
                </a:cubicBezTo>
                <a:lnTo>
                  <a:pt x="135466" y="812797"/>
                </a:lnTo>
                <a:cubicBezTo>
                  <a:pt x="99538" y="812797"/>
                  <a:pt x="65082" y="798525"/>
                  <a:pt x="39677" y="773120"/>
                </a:cubicBezTo>
                <a:cubicBezTo>
                  <a:pt x="14272" y="747715"/>
                  <a:pt x="0" y="713258"/>
                  <a:pt x="0" y="677331"/>
                </a:cubicBezTo>
                <a:lnTo>
                  <a:pt x="0" y="135466"/>
                </a:lnTo>
                <a:cubicBezTo>
                  <a:pt x="0" y="60650"/>
                  <a:pt x="60650" y="0"/>
                  <a:pt x="135466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599" b="1" i="0" dirty="0">
                <a:solidFill>
                  <a:srgbClr val="000000"/>
                </a:solidFill>
                <a:latin typeface="微软雅黑"/>
                <a:ea typeface="微软雅黑"/>
              </a:rPr>
              <a:t>重点短语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608238" y="2009794"/>
            <a:ext cx="7230761" cy="332824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1.吃惊地；惊讶地_____________________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2.一直；频繁；反复__________________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3.一......就......______________________</a:t>
            </a:r>
          </a:p>
          <a:p>
            <a:pPr marL="0" algn="l"/>
            <a:endParaRPr lang="zh-CN" altLang="en-US" sz="2399" b="1" i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4.倒垃圾___________________________</a:t>
            </a:r>
          </a:p>
          <a:p>
            <a:pPr marL="0" algn="l"/>
            <a:endParaRPr lang="zh-CN" altLang="en-US" sz="2399" b="1" i="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3369221" y="2009289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in surprise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6345536" y="2095109"/>
            <a:ext cx="5163344" cy="228232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5.帮忙做_________________________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6.照顾；处理____________________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7.目的是；为了_____________________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8.depend on______________________</a:t>
            </a:r>
          </a:p>
        </p:txBody>
      </p:sp>
      <p:sp>
        <p:nvSpPr>
          <p:cNvPr id="7" name="文本5"/>
          <p:cNvSpPr txBox="1"/>
          <p:nvPr/>
        </p:nvSpPr>
        <p:spPr>
          <a:xfrm>
            <a:off x="3369221" y="2385712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all the time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2784177" y="2687368"/>
            <a:ext cx="3062288" cy="103752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as soon as/ </a:t>
            </a:r>
          </a:p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the minute</a:t>
            </a:r>
          </a:p>
        </p:txBody>
      </p:sp>
      <p:sp>
        <p:nvSpPr>
          <p:cNvPr id="9" name="文本7"/>
          <p:cNvSpPr txBox="1"/>
          <p:nvPr/>
        </p:nvSpPr>
        <p:spPr>
          <a:xfrm>
            <a:off x="2030153" y="3499289"/>
            <a:ext cx="3993947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take out the rubbish</a:t>
            </a:r>
          </a:p>
        </p:txBody>
      </p:sp>
      <p:sp>
        <p:nvSpPr>
          <p:cNvPr id="10" name="文本8"/>
          <p:cNvSpPr txBox="1"/>
          <p:nvPr/>
        </p:nvSpPr>
        <p:spPr>
          <a:xfrm>
            <a:off x="7753026" y="1895210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help out with</a:t>
            </a:r>
          </a:p>
        </p:txBody>
      </p:sp>
      <p:sp>
        <p:nvSpPr>
          <p:cNvPr id="11" name="文本9"/>
          <p:cNvSpPr txBox="1"/>
          <p:nvPr/>
        </p:nvSpPr>
        <p:spPr>
          <a:xfrm>
            <a:off x="8338070" y="2418705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take care of </a:t>
            </a:r>
          </a:p>
        </p:txBody>
      </p:sp>
      <p:sp>
        <p:nvSpPr>
          <p:cNvPr id="12" name="文本10"/>
          <p:cNvSpPr txBox="1"/>
          <p:nvPr/>
        </p:nvSpPr>
        <p:spPr>
          <a:xfrm>
            <a:off x="8568586" y="2761436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in order to </a:t>
            </a:r>
          </a:p>
        </p:txBody>
      </p:sp>
      <p:sp>
        <p:nvSpPr>
          <p:cNvPr id="13" name="文本11"/>
          <p:cNvSpPr txBox="1"/>
          <p:nvPr/>
        </p:nvSpPr>
        <p:spPr>
          <a:xfrm>
            <a:off x="8481412" y="3197453"/>
            <a:ext cx="3710588" cy="57019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99" b="1" i="0" dirty="0">
                <a:solidFill>
                  <a:srgbClr val="FF0000"/>
                </a:solidFill>
                <a:latin typeface="Arial"/>
                <a:ea typeface="Arial"/>
              </a:rPr>
              <a:t>依靠；</a:t>
            </a:r>
            <a:r>
              <a:rPr lang="zh-CN" altLang="en-US" sz="2599" b="1" i="0" dirty="0">
                <a:solidFill>
                  <a:srgbClr val="3B00FF"/>
                </a:solidFill>
                <a:latin typeface="Arial"/>
                <a:ea typeface="Arial"/>
              </a:rPr>
              <a:t>取决于</a:t>
            </a:r>
          </a:p>
        </p:txBody>
      </p:sp>
      <p:sp>
        <p:nvSpPr>
          <p:cNvPr id="14" name="形状2"/>
          <p:cNvSpPr txBox="1"/>
          <p:nvPr/>
        </p:nvSpPr>
        <p:spPr>
          <a:xfrm>
            <a:off x="6184440" y="4505582"/>
            <a:ext cx="5324980" cy="1392488"/>
          </a:xfrm>
          <a:prstGeom prst="rect">
            <a:avLst/>
          </a:prstGeom>
          <a:solidFill>
            <a:srgbClr val="FFE1C2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Arial"/>
                <a:ea typeface="Arial"/>
              </a:rPr>
              <a:t>Will you play basketball this Sunday?</a:t>
            </a:r>
          </a:p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Arial"/>
                <a:ea typeface="Arial"/>
              </a:rPr>
              <a:t>It ____________ the weather.</a:t>
            </a:r>
          </a:p>
        </p:txBody>
      </p:sp>
      <p:sp>
        <p:nvSpPr>
          <p:cNvPr id="15" name="文本12"/>
          <p:cNvSpPr txBox="1"/>
          <p:nvPr/>
        </p:nvSpPr>
        <p:spPr>
          <a:xfrm>
            <a:off x="7186860" y="5037392"/>
            <a:ext cx="2181726" cy="71345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AA00FF"/>
                </a:solidFill>
                <a:latin typeface="微软雅黑"/>
                <a:ea typeface="微软雅黑"/>
              </a:rPr>
              <a:t>depend on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65331" y="531333"/>
            <a:ext cx="3845204" cy="812797"/>
          </a:xfrm>
          <a:custGeom>
            <a:avLst/>
            <a:gdLst>
              <a:gd name="connsiteX0" fmla="*/ 135466 w 3845204"/>
              <a:gd name="connsiteY0" fmla="*/ 0 h 812797"/>
              <a:gd name="connsiteX1" fmla="*/ 3709738 w 3845204"/>
              <a:gd name="connsiteY1" fmla="*/ 0 h 812797"/>
              <a:gd name="connsiteX2" fmla="*/ 3784554 w 3845204"/>
              <a:gd name="connsiteY2" fmla="*/ 0 h 812797"/>
              <a:gd name="connsiteX3" fmla="*/ 3845205 w 3845204"/>
              <a:gd name="connsiteY3" fmla="*/ 677331 h 812797"/>
              <a:gd name="connsiteX4" fmla="*/ 3845205 w 3845204"/>
              <a:gd name="connsiteY4" fmla="*/ 713258 h 812797"/>
              <a:gd name="connsiteX5" fmla="*/ 3780122 w 3845204"/>
              <a:gd name="connsiteY5" fmla="*/ 798525 h 812797"/>
              <a:gd name="connsiteX6" fmla="*/ 135466 w 3845204"/>
              <a:gd name="connsiteY6" fmla="*/ 812797 h 812797"/>
              <a:gd name="connsiteX7" fmla="*/ 99538 w 3845204"/>
              <a:gd name="connsiteY7" fmla="*/ 812797 h 812797"/>
              <a:gd name="connsiteX8" fmla="*/ 14272 w 3845204"/>
              <a:gd name="connsiteY8" fmla="*/ 747715 h 812797"/>
              <a:gd name="connsiteX9" fmla="*/ 0 w 3845204"/>
              <a:gd name="connsiteY9" fmla="*/ 135466 h 812797"/>
              <a:gd name="connsiteX10" fmla="*/ 0 w 3845204"/>
              <a:gd name="connsiteY10" fmla="*/ 60650 h 8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5205" h="812797">
                <a:moveTo>
                  <a:pt x="135466" y="0"/>
                </a:moveTo>
                <a:lnTo>
                  <a:pt x="3709738" y="0"/>
                </a:lnTo>
                <a:cubicBezTo>
                  <a:pt x="3784554" y="0"/>
                  <a:pt x="3845205" y="60650"/>
                  <a:pt x="3845205" y="135466"/>
                </a:cubicBezTo>
                <a:lnTo>
                  <a:pt x="3845205" y="677331"/>
                </a:lnTo>
                <a:cubicBezTo>
                  <a:pt x="3845205" y="713258"/>
                  <a:pt x="3830932" y="747715"/>
                  <a:pt x="3805527" y="773120"/>
                </a:cubicBezTo>
                <a:cubicBezTo>
                  <a:pt x="3780122" y="798525"/>
                  <a:pt x="3745666" y="812797"/>
                  <a:pt x="3709738" y="812797"/>
                </a:cubicBezTo>
                <a:lnTo>
                  <a:pt x="135466" y="812797"/>
                </a:lnTo>
                <a:cubicBezTo>
                  <a:pt x="99538" y="812797"/>
                  <a:pt x="65082" y="798525"/>
                  <a:pt x="39677" y="773120"/>
                </a:cubicBezTo>
                <a:cubicBezTo>
                  <a:pt x="14272" y="747715"/>
                  <a:pt x="0" y="713258"/>
                  <a:pt x="0" y="677331"/>
                </a:cubicBezTo>
                <a:lnTo>
                  <a:pt x="0" y="135466"/>
                </a:lnTo>
                <a:cubicBezTo>
                  <a:pt x="0" y="60650"/>
                  <a:pt x="60650" y="0"/>
                  <a:pt x="135466" y="0"/>
                </a:cubicBezTo>
                <a:close/>
              </a:path>
            </a:pathLst>
          </a:custGeom>
          <a:solidFill>
            <a:srgbClr val="FFE1C2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599" b="1" i="0" dirty="0">
                <a:solidFill>
                  <a:srgbClr val="000000"/>
                </a:solidFill>
                <a:latin typeface="微软雅黑"/>
                <a:ea typeface="微软雅黑"/>
              </a:rPr>
              <a:t>重点词汇短语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458943" y="1654864"/>
            <a:ext cx="11278781" cy="23547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99" b="1" i="0" dirty="0">
                <a:solidFill>
                  <a:srgbClr val="000000"/>
                </a:solidFill>
                <a:latin typeface="Arial"/>
                <a:ea typeface="Arial"/>
              </a:rPr>
              <a:t>1.develop 养成（v.)</a:t>
            </a:r>
          </a:p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(1)_____________发展中的(adj.) （2）___________发达的（adj.)  </a:t>
            </a:r>
          </a:p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(3)______________ 发展（n.)</a:t>
            </a:r>
          </a:p>
          <a:p>
            <a:pPr marL="0" algn="l"/>
            <a:r>
              <a:rPr lang="zh-CN" altLang="en-US" sz="2099" b="1" i="0" dirty="0">
                <a:solidFill>
                  <a:srgbClr val="000000"/>
                </a:solidFill>
                <a:latin typeface="Times New Roman"/>
                <a:ea typeface="Times New Roman"/>
              </a:rPr>
              <a:t>With the _______________of the society, more and more ______________countries will become____________countires.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882882" y="1962998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FF0000"/>
                </a:solidFill>
                <a:latin typeface="Arial"/>
                <a:ea typeface="Arial"/>
              </a:rPr>
              <a:t>develop</a:t>
            </a:r>
            <a:r>
              <a:rPr lang="zh-CN" altLang="en-US" sz="2499" b="1" i="0" dirty="0">
                <a:solidFill>
                  <a:srgbClr val="3B00FF"/>
                </a:solidFill>
                <a:latin typeface="Arial"/>
                <a:ea typeface="Arial"/>
              </a:rPr>
              <a:t>ing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5246007" y="1815678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FF0000"/>
                </a:solidFill>
                <a:latin typeface="Arial"/>
                <a:ea typeface="Arial"/>
              </a:rPr>
              <a:t>develop</a:t>
            </a:r>
            <a:r>
              <a:rPr lang="zh-CN" altLang="en-US" sz="2499" b="1" i="0" dirty="0">
                <a:solidFill>
                  <a:srgbClr val="3B00FF"/>
                </a:solidFill>
                <a:latin typeface="Arial"/>
                <a:ea typeface="Arial"/>
              </a:rPr>
              <a:t>ed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888855" y="2302083"/>
            <a:ext cx="261997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AA00FF"/>
                </a:solidFill>
                <a:latin typeface="Arial"/>
                <a:ea typeface="Arial"/>
              </a:rPr>
              <a:t>development</a:t>
            </a:r>
          </a:p>
        </p:txBody>
      </p:sp>
      <p:sp>
        <p:nvSpPr>
          <p:cNvPr id="7" name="文本5"/>
          <p:cNvSpPr txBox="1"/>
          <p:nvPr/>
        </p:nvSpPr>
        <p:spPr>
          <a:xfrm>
            <a:off x="458772" y="4009015"/>
            <a:ext cx="10539384" cy="193709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99" b="1" i="0" dirty="0">
                <a:solidFill>
                  <a:srgbClr val="000000"/>
                </a:solidFill>
                <a:latin typeface="Arial"/>
                <a:ea typeface="Arial"/>
              </a:rPr>
              <a:t>2. mess 杂乱；不整洁（n.)     </a:t>
            </a:r>
            <a:r>
              <a:rPr lang="zh-CN" altLang="en-US" sz="2199" b="0" i="0" dirty="0">
                <a:solidFill>
                  <a:srgbClr val="000000"/>
                </a:solidFill>
                <a:latin typeface="Arial"/>
                <a:ea typeface="Arial"/>
              </a:rPr>
              <a:t>乱七八糟；杂乱不堪______________</a:t>
            </a:r>
          </a:p>
          <a:p>
            <a:pPr marL="0" algn="l"/>
            <a:endParaRPr lang="zh-CN" altLang="en-US" sz="2199" b="0" i="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Arial"/>
                <a:ea typeface="Arial"/>
              </a:rPr>
              <a:t>3.at常考短语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Arial"/>
                <a:ea typeface="Arial"/>
              </a:rPr>
              <a:t>______________ 至少        _______________起初；首先    _____________ 最后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7624877" y="3861192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FF0000"/>
                </a:solidFill>
                <a:latin typeface="Arial"/>
                <a:ea typeface="Arial"/>
              </a:rPr>
              <a:t>in a mess</a:t>
            </a:r>
          </a:p>
        </p:txBody>
      </p:sp>
      <p:sp>
        <p:nvSpPr>
          <p:cNvPr id="9" name="文本7"/>
          <p:cNvSpPr txBox="1"/>
          <p:nvPr/>
        </p:nvSpPr>
        <p:spPr>
          <a:xfrm>
            <a:off x="721104" y="5090006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FF0000"/>
                </a:solidFill>
                <a:latin typeface="Arial"/>
                <a:ea typeface="Arial"/>
              </a:rPr>
              <a:t>at least</a:t>
            </a:r>
          </a:p>
        </p:txBody>
      </p:sp>
      <p:sp>
        <p:nvSpPr>
          <p:cNvPr id="10" name="文本8"/>
          <p:cNvSpPr txBox="1"/>
          <p:nvPr/>
        </p:nvSpPr>
        <p:spPr>
          <a:xfrm>
            <a:off x="4231295" y="4925339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FF0000"/>
                </a:solidFill>
                <a:latin typeface="Arial"/>
                <a:ea typeface="Arial"/>
              </a:rPr>
              <a:t>at first</a:t>
            </a:r>
          </a:p>
        </p:txBody>
      </p:sp>
      <p:sp>
        <p:nvSpPr>
          <p:cNvPr id="11" name="文本9"/>
          <p:cNvSpPr txBox="1"/>
          <p:nvPr/>
        </p:nvSpPr>
        <p:spPr>
          <a:xfrm>
            <a:off x="8323803" y="4972163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FF0000"/>
                </a:solidFill>
                <a:latin typeface="Arial"/>
                <a:ea typeface="Arial"/>
              </a:rPr>
              <a:t>at last</a:t>
            </a:r>
          </a:p>
        </p:txBody>
      </p:sp>
      <p:sp>
        <p:nvSpPr>
          <p:cNvPr id="12" name="文本10"/>
          <p:cNvSpPr txBox="1"/>
          <p:nvPr/>
        </p:nvSpPr>
        <p:spPr>
          <a:xfrm>
            <a:off x="1527780" y="2727189"/>
            <a:ext cx="261997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3B00FF"/>
                </a:solidFill>
                <a:latin typeface="Arial"/>
                <a:ea typeface="Arial"/>
              </a:rPr>
              <a:t>development</a:t>
            </a:r>
          </a:p>
        </p:txBody>
      </p:sp>
      <p:sp>
        <p:nvSpPr>
          <p:cNvPr id="13" name="文本11"/>
          <p:cNvSpPr txBox="1"/>
          <p:nvPr/>
        </p:nvSpPr>
        <p:spPr>
          <a:xfrm>
            <a:off x="6928027" y="2708210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3B00FF"/>
                </a:solidFill>
                <a:latin typeface="Arial"/>
                <a:ea typeface="Arial"/>
              </a:rPr>
              <a:t>developing</a:t>
            </a:r>
          </a:p>
        </p:txBody>
      </p:sp>
      <p:sp>
        <p:nvSpPr>
          <p:cNvPr id="14" name="文本12"/>
          <p:cNvSpPr txBox="1"/>
          <p:nvPr/>
        </p:nvSpPr>
        <p:spPr>
          <a:xfrm>
            <a:off x="1386440" y="3061149"/>
            <a:ext cx="2029425" cy="5555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3B00FF"/>
                </a:solidFill>
                <a:latin typeface="Arial"/>
                <a:ea typeface="Arial"/>
              </a:rPr>
              <a:t>developed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56343" y="323031"/>
            <a:ext cx="5925236" cy="698725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情态动词could的用法</a:t>
            </a:r>
          </a:p>
        </p:txBody>
      </p:sp>
      <p:pic>
        <p:nvPicPr>
          <p:cNvPr id="3" name="思维导图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086527" y="1242467"/>
            <a:ext cx="9301162" cy="1255988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804958" y="2784358"/>
            <a:ext cx="7784706" cy="238109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请你打扫客厅好吗？</a:t>
            </a: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_______ _____ ______ ______ the living room?</a:t>
            </a:r>
          </a:p>
          <a:p>
            <a:pPr marL="0" algn="l"/>
            <a:endParaRPr lang="zh-CN" altLang="en-US" sz="3000" b="0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我可以外面待到很晚吗？</a:t>
            </a: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_____ _____ ______ out late?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938508" y="3310947"/>
            <a:ext cx="494407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Could    you   please  clean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597389" y="4551483"/>
            <a:ext cx="494407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3B00FF"/>
                </a:solidFill>
                <a:latin typeface="Arial"/>
                <a:ea typeface="Arial"/>
              </a:rPr>
              <a:t>   Could     I      stay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397326" y="2041004"/>
            <a:ext cx="4578458" cy="2393427"/>
            <a:chOff x="0" y="0"/>
            <a:chExt cx="4578458" cy="2393427"/>
          </a:xfrm>
        </p:grpSpPr>
        <p:pic>
          <p:nvPicPr>
            <p:cNvPr id="3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85794">
              <a:off x="0" y="190689"/>
              <a:ext cx="4578458" cy="2202738"/>
            </a:xfrm>
            <a:prstGeom prst="rect">
              <a:avLst/>
            </a:prstGeom>
          </p:spPr>
        </p:pic>
        <p:sp>
          <p:nvSpPr>
            <p:cNvPr id="4" name="形状2"/>
            <p:cNvSpPr txBox="1"/>
            <p:nvPr/>
          </p:nvSpPr>
          <p:spPr>
            <a:xfrm rot="21385794">
              <a:off x="29972" y="0"/>
              <a:ext cx="534988" cy="255806"/>
            </a:xfrm>
            <a:custGeom>
              <a:avLst/>
              <a:gdLst>
                <a:gd name="connsiteX0" fmla="*/ 267494 w 534988"/>
                <a:gd name="connsiteY0" fmla="*/ 0 h 255806"/>
                <a:gd name="connsiteX1" fmla="*/ 415227 w 534988"/>
                <a:gd name="connsiteY1" fmla="*/ 0 h 255806"/>
                <a:gd name="connsiteX2" fmla="*/ 534988 w 534988"/>
                <a:gd name="connsiteY2" fmla="*/ 198542 h 255806"/>
                <a:gd name="connsiteX3" fmla="*/ 119761 w 534988"/>
                <a:gd name="connsiteY3" fmla="*/ 255806 h 255806"/>
                <a:gd name="connsiteX4" fmla="*/ 0 w 534988"/>
                <a:gd name="connsiteY4" fmla="*/ 57264 h 25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88" h="255806">
                  <a:moveTo>
                    <a:pt x="267494" y="0"/>
                  </a:moveTo>
                  <a:cubicBezTo>
                    <a:pt x="415227" y="0"/>
                    <a:pt x="534988" y="57264"/>
                    <a:pt x="534988" y="127903"/>
                  </a:cubicBezTo>
                  <a:cubicBezTo>
                    <a:pt x="534988" y="198542"/>
                    <a:pt x="415227" y="255806"/>
                    <a:pt x="267494" y="255806"/>
                  </a:cubicBezTo>
                  <a:cubicBezTo>
                    <a:pt x="119761" y="255806"/>
                    <a:pt x="0" y="198542"/>
                    <a:pt x="0" y="127903"/>
                  </a:cubicBezTo>
                  <a:cubicBezTo>
                    <a:pt x="0" y="57264"/>
                    <a:pt x="119761" y="0"/>
                    <a:pt x="267494" y="0"/>
                  </a:cubicBezTo>
                  <a:close/>
                </a:path>
              </a:pathLst>
            </a:custGeom>
            <a:solidFill>
              <a:srgbClr val="E5B9B7"/>
            </a:solidFill>
            <a:ln w="28575">
              <a:solidFill>
                <a:srgbClr val="FBD4B4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  <a:endParaRPr/>
            </a:p>
          </p:txBody>
        </p:sp>
      </p:grpSp>
      <p:sp>
        <p:nvSpPr>
          <p:cNvPr id="5" name="文本1"/>
          <p:cNvSpPr txBox="1"/>
          <p:nvPr/>
        </p:nvSpPr>
        <p:spPr>
          <a:xfrm>
            <a:off x="798538" y="830790"/>
            <a:ext cx="7215378" cy="6443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3B00FF"/>
                </a:solidFill>
                <a:latin typeface="Times New Roman"/>
                <a:ea typeface="Times New Roman"/>
              </a:rPr>
              <a:t>Unit 4 </a:t>
            </a:r>
            <a:r>
              <a:rPr lang="zh-CN" altLang="en-US" sz="3000" b="0" i="0" dirty="0">
                <a:solidFill>
                  <a:srgbClr val="FF0000"/>
                </a:solidFill>
                <a:latin typeface="Times New Roman"/>
                <a:ea typeface="Times New Roman"/>
              </a:rPr>
              <a:t>Why don't you</a:t>
            </a:r>
            <a:r>
              <a:rPr lang="zh-CN" altLang="en-US" sz="3000" b="0" i="0" dirty="0">
                <a:solidFill>
                  <a:srgbClr val="3B00FF"/>
                </a:solidFill>
                <a:latin typeface="Times New Roman"/>
                <a:ea typeface="Times New Roman"/>
              </a:rPr>
              <a:t> talk to your parents?</a:t>
            </a:r>
          </a:p>
        </p:txBody>
      </p:sp>
      <p:sp>
        <p:nvSpPr>
          <p:cNvPr id="6" name="形状1"/>
          <p:cNvSpPr txBox="1"/>
          <p:nvPr/>
        </p:nvSpPr>
        <p:spPr>
          <a:xfrm>
            <a:off x="184137" y="1474832"/>
            <a:ext cx="2816504" cy="812797"/>
          </a:xfrm>
          <a:custGeom>
            <a:avLst/>
            <a:gdLst>
              <a:gd name="connsiteX0" fmla="*/ 135466 w 2816504"/>
              <a:gd name="connsiteY0" fmla="*/ 0 h 812797"/>
              <a:gd name="connsiteX1" fmla="*/ 2681038 w 2816504"/>
              <a:gd name="connsiteY1" fmla="*/ 0 h 812797"/>
              <a:gd name="connsiteX2" fmla="*/ 2755854 w 2816504"/>
              <a:gd name="connsiteY2" fmla="*/ 0 h 812797"/>
              <a:gd name="connsiteX3" fmla="*/ 2816505 w 2816504"/>
              <a:gd name="connsiteY3" fmla="*/ 677331 h 812797"/>
              <a:gd name="connsiteX4" fmla="*/ 2816505 w 2816504"/>
              <a:gd name="connsiteY4" fmla="*/ 713258 h 812797"/>
              <a:gd name="connsiteX5" fmla="*/ 2751422 w 2816504"/>
              <a:gd name="connsiteY5" fmla="*/ 798525 h 812797"/>
              <a:gd name="connsiteX6" fmla="*/ 135466 w 2816504"/>
              <a:gd name="connsiteY6" fmla="*/ 812797 h 812797"/>
              <a:gd name="connsiteX7" fmla="*/ 99538 w 2816504"/>
              <a:gd name="connsiteY7" fmla="*/ 812797 h 812797"/>
              <a:gd name="connsiteX8" fmla="*/ 14272 w 2816504"/>
              <a:gd name="connsiteY8" fmla="*/ 747715 h 812797"/>
              <a:gd name="connsiteX9" fmla="*/ 0 w 2816504"/>
              <a:gd name="connsiteY9" fmla="*/ 135466 h 812797"/>
              <a:gd name="connsiteX10" fmla="*/ 0 w 2816504"/>
              <a:gd name="connsiteY10" fmla="*/ 60650 h 8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6505" h="812797">
                <a:moveTo>
                  <a:pt x="135466" y="0"/>
                </a:moveTo>
                <a:lnTo>
                  <a:pt x="2681038" y="0"/>
                </a:lnTo>
                <a:cubicBezTo>
                  <a:pt x="2755854" y="0"/>
                  <a:pt x="2816505" y="60650"/>
                  <a:pt x="2816505" y="135466"/>
                </a:cubicBezTo>
                <a:lnTo>
                  <a:pt x="2816505" y="677331"/>
                </a:lnTo>
                <a:cubicBezTo>
                  <a:pt x="2816505" y="713258"/>
                  <a:pt x="2802232" y="747715"/>
                  <a:pt x="2776827" y="773120"/>
                </a:cubicBezTo>
                <a:cubicBezTo>
                  <a:pt x="2751422" y="798525"/>
                  <a:pt x="2716966" y="812797"/>
                  <a:pt x="2681038" y="812797"/>
                </a:cubicBezTo>
                <a:lnTo>
                  <a:pt x="135466" y="812797"/>
                </a:lnTo>
                <a:cubicBezTo>
                  <a:pt x="99538" y="812797"/>
                  <a:pt x="65082" y="798525"/>
                  <a:pt x="39677" y="773120"/>
                </a:cubicBezTo>
                <a:cubicBezTo>
                  <a:pt x="14272" y="747715"/>
                  <a:pt x="0" y="713258"/>
                  <a:pt x="0" y="677331"/>
                </a:cubicBezTo>
                <a:lnTo>
                  <a:pt x="0" y="135466"/>
                </a:lnTo>
                <a:cubicBezTo>
                  <a:pt x="0" y="60650"/>
                  <a:pt x="60650" y="0"/>
                  <a:pt x="135466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599" b="1" i="0" dirty="0">
                <a:solidFill>
                  <a:srgbClr val="000000"/>
                </a:solidFill>
                <a:latin typeface="微软雅黑"/>
                <a:ea typeface="微软雅黑"/>
              </a:rPr>
              <a:t>重点短语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4394892" y="1765459"/>
            <a:ext cx="7249811" cy="33282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1.快速翻看；查阅_________________________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2.归还__________________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3.重要的事______________________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4.顺利发展；解决___________________________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5.关系良好；和睦共处_________________________</a:t>
            </a:r>
          </a:p>
        </p:txBody>
      </p:sp>
      <p:sp>
        <p:nvSpPr>
          <p:cNvPr id="8" name="文本3"/>
          <p:cNvSpPr txBox="1"/>
          <p:nvPr/>
        </p:nvSpPr>
        <p:spPr>
          <a:xfrm>
            <a:off x="7333402" y="1765116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look through</a:t>
            </a:r>
          </a:p>
        </p:txBody>
      </p:sp>
      <p:sp>
        <p:nvSpPr>
          <p:cNvPr id="9" name="文本4"/>
          <p:cNvSpPr txBox="1"/>
          <p:nvPr/>
        </p:nvSpPr>
        <p:spPr>
          <a:xfrm>
            <a:off x="5802258" y="2161220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give back</a:t>
            </a:r>
          </a:p>
        </p:txBody>
      </p:sp>
      <p:sp>
        <p:nvSpPr>
          <p:cNvPr id="10" name="文本5"/>
          <p:cNvSpPr txBox="1"/>
          <p:nvPr/>
        </p:nvSpPr>
        <p:spPr>
          <a:xfrm>
            <a:off x="7013731" y="2639726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big deal</a:t>
            </a:r>
          </a:p>
        </p:txBody>
      </p:sp>
      <p:sp>
        <p:nvSpPr>
          <p:cNvPr id="11" name="文本6"/>
          <p:cNvSpPr txBox="1"/>
          <p:nvPr/>
        </p:nvSpPr>
        <p:spPr>
          <a:xfrm>
            <a:off x="5511208" y="3465386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work out</a:t>
            </a:r>
          </a:p>
        </p:txBody>
      </p:sp>
      <p:sp>
        <p:nvSpPr>
          <p:cNvPr id="12" name="文本7"/>
          <p:cNvSpPr txBox="1"/>
          <p:nvPr/>
        </p:nvSpPr>
        <p:spPr>
          <a:xfrm>
            <a:off x="5620934" y="4279545"/>
            <a:ext cx="30622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get on with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13388" y="536934"/>
            <a:ext cx="2610536" cy="698725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连词三巨头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884044" y="1468079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Until (肯定句）</a:t>
            </a:r>
          </a:p>
        </p:txBody>
      </p:sp>
      <p:sp>
        <p:nvSpPr>
          <p:cNvPr id="4" name="形状3"/>
          <p:cNvSpPr txBox="1"/>
          <p:nvPr/>
        </p:nvSpPr>
        <p:spPr>
          <a:xfrm>
            <a:off x="884511" y="2471166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(not)... until </a:t>
            </a:r>
          </a:p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(否定句）</a:t>
            </a:r>
          </a:p>
        </p:txBody>
      </p:sp>
      <p:sp>
        <p:nvSpPr>
          <p:cNvPr id="5" name="形状4"/>
          <p:cNvSpPr txBox="1"/>
          <p:nvPr/>
        </p:nvSpPr>
        <p:spPr>
          <a:xfrm>
            <a:off x="884549" y="3474768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so that (目的）</a:t>
            </a:r>
          </a:p>
        </p:txBody>
      </p:sp>
      <p:sp>
        <p:nvSpPr>
          <p:cNvPr id="6" name="形状5"/>
          <p:cNvSpPr txBox="1"/>
          <p:nvPr/>
        </p:nvSpPr>
        <p:spPr>
          <a:xfrm>
            <a:off x="884291" y="4390796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so that (结果）</a:t>
            </a:r>
          </a:p>
        </p:txBody>
      </p:sp>
      <p:sp>
        <p:nvSpPr>
          <p:cNvPr id="7" name="形状6"/>
          <p:cNvSpPr txBox="1"/>
          <p:nvPr/>
        </p:nvSpPr>
        <p:spPr>
          <a:xfrm>
            <a:off x="884291" y="5393760"/>
            <a:ext cx="2747877" cy="770020"/>
          </a:xfrm>
          <a:custGeom>
            <a:avLst/>
            <a:gdLst>
              <a:gd name="connsiteX0" fmla="*/ 128337 w 2747877"/>
              <a:gd name="connsiteY0" fmla="*/ 0 h 770020"/>
              <a:gd name="connsiteX1" fmla="*/ 2619540 w 2747877"/>
              <a:gd name="connsiteY1" fmla="*/ 0 h 770020"/>
              <a:gd name="connsiteX2" fmla="*/ 2690418 w 2747877"/>
              <a:gd name="connsiteY2" fmla="*/ 0 h 770020"/>
              <a:gd name="connsiteX3" fmla="*/ 2747877 w 2747877"/>
              <a:gd name="connsiteY3" fmla="*/ 641683 h 770020"/>
              <a:gd name="connsiteX4" fmla="*/ 2747876 w 2747877"/>
              <a:gd name="connsiteY4" fmla="*/ 675720 h 770020"/>
              <a:gd name="connsiteX5" fmla="*/ 2686220 w 2747877"/>
              <a:gd name="connsiteY5" fmla="*/ 756499 h 770020"/>
              <a:gd name="connsiteX6" fmla="*/ 128337 w 2747877"/>
              <a:gd name="connsiteY6" fmla="*/ 770020 h 770020"/>
              <a:gd name="connsiteX7" fmla="*/ 94300 w 2747877"/>
              <a:gd name="connsiteY7" fmla="*/ 770020 h 770020"/>
              <a:gd name="connsiteX8" fmla="*/ 13521 w 2747877"/>
              <a:gd name="connsiteY8" fmla="*/ 708363 h 770020"/>
              <a:gd name="connsiteX9" fmla="*/ 0 w 2747877"/>
              <a:gd name="connsiteY9" fmla="*/ 128337 h 770020"/>
              <a:gd name="connsiteX10" fmla="*/ 0 w 2747877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7877" h="770020">
                <a:moveTo>
                  <a:pt x="128337" y="0"/>
                </a:moveTo>
                <a:lnTo>
                  <a:pt x="2619540" y="0"/>
                </a:lnTo>
                <a:cubicBezTo>
                  <a:pt x="2690418" y="0"/>
                  <a:pt x="2747876" y="57458"/>
                  <a:pt x="2747877" y="128337"/>
                </a:cubicBezTo>
                <a:lnTo>
                  <a:pt x="2747877" y="641683"/>
                </a:lnTo>
                <a:cubicBezTo>
                  <a:pt x="2747876" y="675720"/>
                  <a:pt x="2734355" y="708363"/>
                  <a:pt x="2710287" y="732431"/>
                </a:cubicBezTo>
                <a:cubicBezTo>
                  <a:pt x="2686220" y="756499"/>
                  <a:pt x="2653577" y="770020"/>
                  <a:pt x="2619540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Although（让步）</a:t>
            </a:r>
          </a:p>
        </p:txBody>
      </p:sp>
      <p:sp>
        <p:nvSpPr>
          <p:cNvPr id="8" name="形状7"/>
          <p:cNvSpPr txBox="1"/>
          <p:nvPr/>
        </p:nvSpPr>
        <p:spPr>
          <a:xfrm>
            <a:off x="4136422" y="1468079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直到......为止</a:t>
            </a:r>
          </a:p>
        </p:txBody>
      </p:sp>
      <p:sp>
        <p:nvSpPr>
          <p:cNvPr id="9" name="形状8"/>
          <p:cNvSpPr txBox="1"/>
          <p:nvPr/>
        </p:nvSpPr>
        <p:spPr>
          <a:xfrm>
            <a:off x="4136422" y="2447543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直到......才......</a:t>
            </a:r>
          </a:p>
        </p:txBody>
      </p:sp>
      <p:sp>
        <p:nvSpPr>
          <p:cNvPr id="10" name="形状9"/>
          <p:cNvSpPr txBox="1"/>
          <p:nvPr/>
        </p:nvSpPr>
        <p:spPr>
          <a:xfrm>
            <a:off x="4095667" y="3474768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为了；以便</a:t>
            </a:r>
          </a:p>
        </p:txBody>
      </p:sp>
      <p:sp>
        <p:nvSpPr>
          <p:cNvPr id="11" name="形状10"/>
          <p:cNvSpPr txBox="1"/>
          <p:nvPr/>
        </p:nvSpPr>
        <p:spPr>
          <a:xfrm>
            <a:off x="4136422" y="4390796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因此；所以</a:t>
            </a:r>
          </a:p>
        </p:txBody>
      </p:sp>
      <p:sp>
        <p:nvSpPr>
          <p:cNvPr id="12" name="形状11"/>
          <p:cNvSpPr txBox="1"/>
          <p:nvPr/>
        </p:nvSpPr>
        <p:spPr>
          <a:xfrm>
            <a:off x="4095667" y="5389921"/>
            <a:ext cx="2452602" cy="770020"/>
          </a:xfrm>
          <a:custGeom>
            <a:avLst/>
            <a:gdLst>
              <a:gd name="connsiteX0" fmla="*/ 128337 w 2452602"/>
              <a:gd name="connsiteY0" fmla="*/ 0 h 770020"/>
              <a:gd name="connsiteX1" fmla="*/ 2324265 w 2452602"/>
              <a:gd name="connsiteY1" fmla="*/ 0 h 770020"/>
              <a:gd name="connsiteX2" fmla="*/ 2395143 w 2452602"/>
              <a:gd name="connsiteY2" fmla="*/ 0 h 770020"/>
              <a:gd name="connsiteX3" fmla="*/ 2452602 w 2452602"/>
              <a:gd name="connsiteY3" fmla="*/ 641683 h 770020"/>
              <a:gd name="connsiteX4" fmla="*/ 2452602 w 2452602"/>
              <a:gd name="connsiteY4" fmla="*/ 675720 h 770020"/>
              <a:gd name="connsiteX5" fmla="*/ 2390945 w 2452602"/>
              <a:gd name="connsiteY5" fmla="*/ 756499 h 770020"/>
              <a:gd name="connsiteX6" fmla="*/ 128337 w 2452602"/>
              <a:gd name="connsiteY6" fmla="*/ 770020 h 770020"/>
              <a:gd name="connsiteX7" fmla="*/ 94300 w 2452602"/>
              <a:gd name="connsiteY7" fmla="*/ 770020 h 770020"/>
              <a:gd name="connsiteX8" fmla="*/ 13521 w 2452602"/>
              <a:gd name="connsiteY8" fmla="*/ 708363 h 770020"/>
              <a:gd name="connsiteX9" fmla="*/ 0 w 2452602"/>
              <a:gd name="connsiteY9" fmla="*/ 128337 h 770020"/>
              <a:gd name="connsiteX10" fmla="*/ 0 w 2452602"/>
              <a:gd name="connsiteY10" fmla="*/ 57458 h 7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02" h="770020">
                <a:moveTo>
                  <a:pt x="128337" y="0"/>
                </a:moveTo>
                <a:lnTo>
                  <a:pt x="2324265" y="0"/>
                </a:lnTo>
                <a:cubicBezTo>
                  <a:pt x="2395143" y="0"/>
                  <a:pt x="2452602" y="57458"/>
                  <a:pt x="2452602" y="128337"/>
                </a:cubicBezTo>
                <a:lnTo>
                  <a:pt x="2452602" y="641683"/>
                </a:lnTo>
                <a:cubicBezTo>
                  <a:pt x="2452602" y="675720"/>
                  <a:pt x="2439081" y="708363"/>
                  <a:pt x="2415013" y="732431"/>
                </a:cubicBezTo>
                <a:cubicBezTo>
                  <a:pt x="2390945" y="756499"/>
                  <a:pt x="2358302" y="770020"/>
                  <a:pt x="2324265" y="770020"/>
                </a:cubicBezTo>
                <a:lnTo>
                  <a:pt x="128337" y="770020"/>
                </a:lnTo>
                <a:cubicBezTo>
                  <a:pt x="94300" y="770020"/>
                  <a:pt x="61657" y="756499"/>
                  <a:pt x="37589" y="732431"/>
                </a:cubicBezTo>
                <a:cubicBezTo>
                  <a:pt x="13521" y="708363"/>
                  <a:pt x="0" y="675720"/>
                  <a:pt x="0" y="641683"/>
                </a:cubicBezTo>
                <a:lnTo>
                  <a:pt x="0" y="128337"/>
                </a:lnTo>
                <a:cubicBezTo>
                  <a:pt x="0" y="57458"/>
                  <a:pt x="57458" y="0"/>
                  <a:pt x="12833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虽然；尽管；即使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 0.00000 L 0.33100 0.11708 " pathEditMode="relative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 -0.00000 L 0.33447 0.25775 " pathEditMode="relative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 -0.00000 L 0.33564 -0.31692 " pathEditMode="relative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 -0.00000 L 0.34034 0.11092 " pathEditMode="relative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 -0.00000 L 0.31013 -0.31831 " pathEditMode="relative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641175" y="934269"/>
            <a:ext cx="10910354" cy="499088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1.You'd better stay in the classroom _______ the rain stops.</a:t>
            </a:r>
          </a:p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A. if         B. until               C. since                  D.although</a:t>
            </a:r>
          </a:p>
          <a:p>
            <a:pPr marL="0" algn="l"/>
            <a:endParaRPr lang="zh-CN" altLang="en-US" sz="26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endParaRPr lang="zh-CN" altLang="en-US" sz="26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2.Mike got up early this morning_________ he didn't miss the early bus.</a:t>
            </a:r>
          </a:p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A. so that          B.while              C.until             D. but</a:t>
            </a:r>
          </a:p>
          <a:p>
            <a:pPr marL="0" algn="l"/>
            <a:endParaRPr lang="zh-CN" altLang="en-US" sz="26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endParaRPr lang="zh-CN" altLang="en-US" sz="26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3._______ Aron lost his right arm, he never gives up his dream of climbing.</a:t>
            </a:r>
          </a:p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A.Since         B.Although             C. If                 D.Unless</a:t>
            </a:r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65" y="1369257"/>
            <a:ext cx="723900" cy="723900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>
            <a:off x="413566" y="18202"/>
            <a:ext cx="2610536" cy="698725"/>
          </a:xfrm>
          <a:prstGeom prst="rect">
            <a:avLst/>
          </a:prstGeom>
          <a:solidFill>
            <a:srgbClr val="FFEE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堂堂清</a:t>
            </a:r>
          </a:p>
        </p:txBody>
      </p:sp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7" y="2978248"/>
            <a:ext cx="723900" cy="723900"/>
          </a:xfrm>
          <a:prstGeom prst="rect">
            <a:avLst/>
          </a:prstGeom>
        </p:spPr>
      </p:pic>
      <p:pic>
        <p:nvPicPr>
          <p:cNvPr id="6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96" y="4918672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6" decel="50000" autoRev="1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55761" y="395068"/>
            <a:ext cx="9072753" cy="62861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3B00FF"/>
                </a:solidFill>
                <a:latin typeface="Times New Roman"/>
                <a:ea typeface="Times New Roman"/>
              </a:rPr>
              <a:t>Unit 5 What </a:t>
            </a:r>
            <a:r>
              <a:rPr lang="zh-CN" altLang="en-US" sz="3000" b="0" i="0" dirty="0">
                <a:solidFill>
                  <a:srgbClr val="FF0000"/>
                </a:solidFill>
                <a:latin typeface="Times New Roman"/>
                <a:ea typeface="Times New Roman"/>
              </a:rPr>
              <a:t>were </a:t>
            </a:r>
            <a:r>
              <a:rPr lang="zh-CN" altLang="en-US" sz="3000" b="0" i="0" dirty="0">
                <a:solidFill>
                  <a:srgbClr val="3B00FF"/>
                </a:solidFill>
                <a:latin typeface="Times New Roman"/>
                <a:ea typeface="Times New Roman"/>
              </a:rPr>
              <a:t>you </a:t>
            </a:r>
            <a:r>
              <a:rPr lang="zh-CN" altLang="en-US" sz="3000" b="0" i="0" dirty="0">
                <a:solidFill>
                  <a:srgbClr val="FF0000"/>
                </a:solidFill>
                <a:latin typeface="Times New Roman"/>
                <a:ea typeface="Times New Roman"/>
              </a:rPr>
              <a:t>doing</a:t>
            </a:r>
            <a:r>
              <a:rPr lang="zh-CN" altLang="en-US" sz="3000" b="0" i="0" dirty="0">
                <a:solidFill>
                  <a:srgbClr val="3B00FF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3000" b="0" i="0" dirty="0">
                <a:solidFill>
                  <a:srgbClr val="AA00FF"/>
                </a:solidFill>
                <a:latin typeface="Times New Roman"/>
                <a:ea typeface="Times New Roman"/>
              </a:rPr>
              <a:t>when </a:t>
            </a:r>
            <a:r>
              <a:rPr lang="zh-CN" altLang="en-US" sz="3000" b="0" i="0" dirty="0">
                <a:solidFill>
                  <a:srgbClr val="3B00FF"/>
                </a:solidFill>
                <a:latin typeface="Times New Roman"/>
                <a:ea typeface="Times New Roman"/>
              </a:rPr>
              <a:t>the rainstorm came?</a:t>
            </a:r>
          </a:p>
        </p:txBody>
      </p:sp>
      <p:sp>
        <p:nvSpPr>
          <p:cNvPr id="3" name="形状1"/>
          <p:cNvSpPr txBox="1"/>
          <p:nvPr/>
        </p:nvSpPr>
        <p:spPr>
          <a:xfrm>
            <a:off x="355273" y="1023309"/>
            <a:ext cx="2816504" cy="812797"/>
          </a:xfrm>
          <a:custGeom>
            <a:avLst/>
            <a:gdLst>
              <a:gd name="connsiteX0" fmla="*/ 135466 w 2816504"/>
              <a:gd name="connsiteY0" fmla="*/ 0 h 812797"/>
              <a:gd name="connsiteX1" fmla="*/ 2681038 w 2816504"/>
              <a:gd name="connsiteY1" fmla="*/ 0 h 812797"/>
              <a:gd name="connsiteX2" fmla="*/ 2755854 w 2816504"/>
              <a:gd name="connsiteY2" fmla="*/ 0 h 812797"/>
              <a:gd name="connsiteX3" fmla="*/ 2816505 w 2816504"/>
              <a:gd name="connsiteY3" fmla="*/ 677331 h 812797"/>
              <a:gd name="connsiteX4" fmla="*/ 2816505 w 2816504"/>
              <a:gd name="connsiteY4" fmla="*/ 713258 h 812797"/>
              <a:gd name="connsiteX5" fmla="*/ 2751422 w 2816504"/>
              <a:gd name="connsiteY5" fmla="*/ 798525 h 812797"/>
              <a:gd name="connsiteX6" fmla="*/ 135466 w 2816504"/>
              <a:gd name="connsiteY6" fmla="*/ 812797 h 812797"/>
              <a:gd name="connsiteX7" fmla="*/ 99538 w 2816504"/>
              <a:gd name="connsiteY7" fmla="*/ 812797 h 812797"/>
              <a:gd name="connsiteX8" fmla="*/ 14272 w 2816504"/>
              <a:gd name="connsiteY8" fmla="*/ 747715 h 812797"/>
              <a:gd name="connsiteX9" fmla="*/ 0 w 2816504"/>
              <a:gd name="connsiteY9" fmla="*/ 135466 h 812797"/>
              <a:gd name="connsiteX10" fmla="*/ 0 w 2816504"/>
              <a:gd name="connsiteY10" fmla="*/ 60650 h 8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6505" h="812797">
                <a:moveTo>
                  <a:pt x="135466" y="0"/>
                </a:moveTo>
                <a:lnTo>
                  <a:pt x="2681038" y="0"/>
                </a:lnTo>
                <a:cubicBezTo>
                  <a:pt x="2755854" y="0"/>
                  <a:pt x="2816505" y="60650"/>
                  <a:pt x="2816505" y="135466"/>
                </a:cubicBezTo>
                <a:lnTo>
                  <a:pt x="2816505" y="677331"/>
                </a:lnTo>
                <a:cubicBezTo>
                  <a:pt x="2816505" y="713258"/>
                  <a:pt x="2802232" y="747715"/>
                  <a:pt x="2776827" y="773120"/>
                </a:cubicBezTo>
                <a:cubicBezTo>
                  <a:pt x="2751422" y="798525"/>
                  <a:pt x="2716966" y="812797"/>
                  <a:pt x="2681038" y="812797"/>
                </a:cubicBezTo>
                <a:lnTo>
                  <a:pt x="135466" y="812797"/>
                </a:lnTo>
                <a:cubicBezTo>
                  <a:pt x="99538" y="812797"/>
                  <a:pt x="65082" y="798525"/>
                  <a:pt x="39677" y="773120"/>
                </a:cubicBezTo>
                <a:cubicBezTo>
                  <a:pt x="14272" y="747715"/>
                  <a:pt x="0" y="713258"/>
                  <a:pt x="0" y="677331"/>
                </a:cubicBezTo>
                <a:lnTo>
                  <a:pt x="0" y="135466"/>
                </a:lnTo>
                <a:cubicBezTo>
                  <a:pt x="0" y="60650"/>
                  <a:pt x="60650" y="0"/>
                  <a:pt x="135466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599" b="1" i="0" dirty="0">
                <a:solidFill>
                  <a:srgbClr val="000000"/>
                </a:solidFill>
                <a:latin typeface="微软雅黑"/>
                <a:ea typeface="微软雅黑"/>
              </a:rPr>
              <a:t>重点短语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573310" y="1918249"/>
            <a:ext cx="7249811" cy="437415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1.发出响声_________________________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2.接电话；捡起；（开车）接送__________________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3.进入梦乡；睡着______________________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4.逐渐变弱；平息___________________________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5.看一看_________________________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6.前往；费力前进_____________________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7.拆除；记下_______________________</a:t>
            </a: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/>
                <a:ea typeface="微软雅黑"/>
              </a:rPr>
              <a:t>8.起初；首先________________________</a:t>
            </a:r>
          </a:p>
        </p:txBody>
      </p:sp>
      <p:grpSp>
        <p:nvGrpSpPr>
          <p:cNvPr id="5" name="组合1"/>
          <p:cNvGrpSpPr/>
          <p:nvPr/>
        </p:nvGrpSpPr>
        <p:grpSpPr>
          <a:xfrm>
            <a:off x="8094031" y="2401519"/>
            <a:ext cx="3527314" cy="2919540"/>
            <a:chOff x="0" y="0"/>
            <a:chExt cx="3527314" cy="2919540"/>
          </a:xfrm>
        </p:grpSpPr>
        <p:pic>
          <p:nvPicPr>
            <p:cNvPr id="6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4" y="1531411"/>
              <a:ext cx="1760220" cy="1315085"/>
            </a:xfrm>
            <a:prstGeom prst="rect">
              <a:avLst/>
            </a:prstGeom>
          </p:spPr>
        </p:pic>
        <p:pic>
          <p:nvPicPr>
            <p:cNvPr id="7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924" y="1531430"/>
              <a:ext cx="1850390" cy="1388110"/>
            </a:xfrm>
            <a:prstGeom prst="rect">
              <a:avLst/>
            </a:prstGeom>
          </p:spPr>
        </p:pic>
        <p:pic>
          <p:nvPicPr>
            <p:cNvPr id="8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05940" cy="1329055"/>
            </a:xfrm>
            <a:prstGeom prst="rect">
              <a:avLst/>
            </a:prstGeom>
          </p:spPr>
        </p:pic>
        <p:pic>
          <p:nvPicPr>
            <p:cNvPr id="9" name="图片4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031" t="9608" r="13297" b="11387"/>
            <a:stretch>
              <a:fillRect/>
            </a:stretch>
          </p:blipFill>
          <p:spPr>
            <a:xfrm>
              <a:off x="1782175" y="75295"/>
              <a:ext cx="1469555" cy="1178262"/>
            </a:xfrm>
            <a:prstGeom prst="rect">
              <a:avLst/>
            </a:prstGeom>
          </p:spPr>
        </p:pic>
      </p:grpSp>
      <p:sp>
        <p:nvSpPr>
          <p:cNvPr id="10" name="文本3"/>
          <p:cNvSpPr txBox="1"/>
          <p:nvPr/>
        </p:nvSpPr>
        <p:spPr>
          <a:xfrm>
            <a:off x="3039342" y="1850334"/>
            <a:ext cx="173831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go off </a:t>
            </a:r>
          </a:p>
        </p:txBody>
      </p:sp>
      <p:sp>
        <p:nvSpPr>
          <p:cNvPr id="11" name="文本4"/>
          <p:cNvSpPr txBox="1"/>
          <p:nvPr/>
        </p:nvSpPr>
        <p:spPr>
          <a:xfrm>
            <a:off x="1240525" y="2669085"/>
            <a:ext cx="173831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pick up</a:t>
            </a:r>
          </a:p>
        </p:txBody>
      </p:sp>
      <p:sp>
        <p:nvSpPr>
          <p:cNvPr id="12" name="文本5"/>
          <p:cNvSpPr txBox="1"/>
          <p:nvPr/>
        </p:nvSpPr>
        <p:spPr>
          <a:xfrm>
            <a:off x="3329292" y="3115275"/>
            <a:ext cx="240506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fall asleep</a:t>
            </a:r>
          </a:p>
        </p:txBody>
      </p:sp>
      <p:sp>
        <p:nvSpPr>
          <p:cNvPr id="13" name="文本6"/>
          <p:cNvSpPr txBox="1"/>
          <p:nvPr/>
        </p:nvSpPr>
        <p:spPr>
          <a:xfrm>
            <a:off x="1214308" y="4071026"/>
            <a:ext cx="240506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die down</a:t>
            </a:r>
          </a:p>
        </p:txBody>
      </p:sp>
      <p:sp>
        <p:nvSpPr>
          <p:cNvPr id="14" name="文本7"/>
          <p:cNvSpPr txBox="1"/>
          <p:nvPr/>
        </p:nvSpPr>
        <p:spPr>
          <a:xfrm>
            <a:off x="2236625" y="4460176"/>
            <a:ext cx="240506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have a look </a:t>
            </a:r>
          </a:p>
        </p:txBody>
      </p:sp>
      <p:sp>
        <p:nvSpPr>
          <p:cNvPr id="15" name="文本8"/>
          <p:cNvSpPr txBox="1"/>
          <p:nvPr/>
        </p:nvSpPr>
        <p:spPr>
          <a:xfrm>
            <a:off x="3702673" y="4849041"/>
            <a:ext cx="35194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make one's way</a:t>
            </a:r>
          </a:p>
        </p:txBody>
      </p:sp>
      <p:sp>
        <p:nvSpPr>
          <p:cNvPr id="16" name="文本9"/>
          <p:cNvSpPr txBox="1"/>
          <p:nvPr/>
        </p:nvSpPr>
        <p:spPr>
          <a:xfrm>
            <a:off x="3177069" y="5330625"/>
            <a:ext cx="35194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take down</a:t>
            </a:r>
          </a:p>
        </p:txBody>
      </p:sp>
      <p:sp>
        <p:nvSpPr>
          <p:cNvPr id="17" name="文本10"/>
          <p:cNvSpPr txBox="1"/>
          <p:nvPr/>
        </p:nvSpPr>
        <p:spPr>
          <a:xfrm>
            <a:off x="3435151" y="5767054"/>
            <a:ext cx="35194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at first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528914" y="1285342"/>
            <a:ext cx="7122160" cy="132960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谁昨晚10点正在喝牛奶？</a:t>
            </a: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_____ ____   ________ milk at 10 last night?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528971" y="374485"/>
            <a:ext cx="1714500" cy="62861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谁是犯人</a:t>
            </a:r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403" y="302962"/>
            <a:ext cx="3028950" cy="3028950"/>
          </a:xfrm>
          <a:prstGeom prst="rect">
            <a:avLst/>
          </a:prstGeom>
        </p:spPr>
      </p:pic>
      <p:sp>
        <p:nvSpPr>
          <p:cNvPr id="5" name="文本3"/>
          <p:cNvSpPr txBox="1"/>
          <p:nvPr/>
        </p:nvSpPr>
        <p:spPr>
          <a:xfrm>
            <a:off x="556165" y="3669697"/>
            <a:ext cx="7257352" cy="62861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Who was eating the cake when mom came in?</a:t>
            </a:r>
          </a:p>
        </p:txBody>
      </p:sp>
      <p:pic>
        <p:nvPicPr>
          <p:cNvPr id="6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47" y="4131507"/>
            <a:ext cx="3233957" cy="2271951"/>
          </a:xfrm>
          <a:prstGeom prst="rect">
            <a:avLst/>
          </a:prstGeom>
        </p:spPr>
      </p:pic>
      <p:pic>
        <p:nvPicPr>
          <p:cNvPr id="7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695" y="3526888"/>
            <a:ext cx="3819525" cy="3739953"/>
          </a:xfrm>
          <a:prstGeom prst="rect">
            <a:avLst/>
          </a:prstGeom>
        </p:spPr>
      </p:pic>
      <p:sp>
        <p:nvSpPr>
          <p:cNvPr id="8" name="文本4"/>
          <p:cNvSpPr txBox="1"/>
          <p:nvPr/>
        </p:nvSpPr>
        <p:spPr>
          <a:xfrm>
            <a:off x="528876" y="4431306"/>
            <a:ext cx="5927265" cy="150485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她姐姐正在吃蛋糕</a:t>
            </a: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His elder sister _____ ______ the cake when his mom came in.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699202" y="2001088"/>
            <a:ext cx="433863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Who  was   drinking </a:t>
            </a:r>
          </a:p>
        </p:txBody>
      </p:sp>
      <p:sp>
        <p:nvSpPr>
          <p:cNvPr id="10" name="文本6"/>
          <p:cNvSpPr txBox="1"/>
          <p:nvPr/>
        </p:nvSpPr>
        <p:spPr>
          <a:xfrm>
            <a:off x="2767965" y="4877381"/>
            <a:ext cx="253841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  was   eating</a:t>
            </a:r>
          </a:p>
        </p:txBody>
      </p:sp>
      <p:sp>
        <p:nvSpPr>
          <p:cNvPr id="11" name="形状1"/>
          <p:cNvSpPr txBox="1"/>
          <p:nvPr/>
        </p:nvSpPr>
        <p:spPr>
          <a:xfrm>
            <a:off x="528695" y="2647598"/>
            <a:ext cx="9487452" cy="684466"/>
          </a:xfrm>
          <a:prstGeom prst="rect">
            <a:avLst/>
          </a:prstGeom>
          <a:solidFill>
            <a:srgbClr val="CCFA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特殊疑问词（what/who/why...)+was/were+(主语）+动词-ing...？</a:t>
            </a:r>
          </a:p>
        </p:txBody>
      </p:sp>
      <p:sp>
        <p:nvSpPr>
          <p:cNvPr id="12" name="形状2"/>
          <p:cNvSpPr txBox="1"/>
          <p:nvPr/>
        </p:nvSpPr>
        <p:spPr>
          <a:xfrm>
            <a:off x="556612" y="5935828"/>
            <a:ext cx="6458502" cy="684466"/>
          </a:xfrm>
          <a:prstGeom prst="rect">
            <a:avLst/>
          </a:prstGeom>
          <a:solidFill>
            <a:srgbClr val="CCFA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肯定句：主语+was/were+动词-ing+其他</a:t>
            </a:r>
          </a:p>
        </p:txBody>
      </p:sp>
      <p:sp>
        <p:nvSpPr>
          <p:cNvPr id="13" name="形状3"/>
          <p:cNvSpPr txBox="1"/>
          <p:nvPr/>
        </p:nvSpPr>
        <p:spPr>
          <a:xfrm>
            <a:off x="2243595" y="142323"/>
            <a:ext cx="7272433" cy="698725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过去进行时 （was/were+动词-ing形式）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45817" y="2128380"/>
            <a:ext cx="6958012" cy="17677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Times New Roman"/>
                <a:ea typeface="Times New Roman"/>
              </a:rPr>
              <a:t>他们没在家看电视。</a:t>
            </a:r>
          </a:p>
          <a:p>
            <a:pPr marL="0" algn="l"/>
            <a:r>
              <a:rPr lang="zh-CN" altLang="en-US" sz="2399" b="0" i="0" dirty="0">
                <a:solidFill>
                  <a:srgbClr val="000000"/>
                </a:solidFill>
                <a:latin typeface="Times New Roman"/>
                <a:ea typeface="Times New Roman"/>
              </a:rPr>
              <a:t>They ________   ___________ TV at home. 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Times New Roman"/>
                <a:ea typeface="Times New Roman"/>
              </a:rPr>
              <a:t>他们正在公园野餐</a:t>
            </a:r>
            <a:r>
              <a:rPr lang="zh-CN" altLang="en-US" sz="3000" b="1" i="0" dirty="0">
                <a:solidFill>
                  <a:srgbClr val="000000"/>
                </a:solidFill>
                <a:latin typeface="Times New Roman"/>
                <a:ea typeface="Times New Roman"/>
              </a:rPr>
              <a:t>。</a:t>
            </a: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They ______ ______a picnic at that time.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745884" y="4236053"/>
            <a:ext cx="8788013" cy="19429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2399" b="1" i="0" dirty="0">
                <a:solidFill>
                  <a:srgbClr val="000000"/>
                </a:solidFill>
                <a:latin typeface="Times New Roman"/>
                <a:ea typeface="Times New Roman"/>
              </a:rPr>
              <a:t>那时候杰克正在跑步吗？</a:t>
            </a: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______ Jack________at that time?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Times New Roman"/>
                <a:ea typeface="Times New Roman"/>
              </a:rPr>
              <a:t>不，他没有。他那时正在游泳</a:t>
            </a:r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。</a:t>
            </a: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No,_____ _______. He _____ __________at that time.</a:t>
            </a:r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555" y="3813343"/>
            <a:ext cx="2787634" cy="2118598"/>
          </a:xfrm>
          <a:prstGeom prst="rect">
            <a:avLst/>
          </a:prstGeom>
        </p:spPr>
      </p:pic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582" y="1543555"/>
            <a:ext cx="2094909" cy="2094909"/>
          </a:xfrm>
          <a:prstGeom prst="rect">
            <a:avLst/>
          </a:prstGeom>
        </p:spPr>
      </p:pic>
      <p:pic>
        <p:nvPicPr>
          <p:cNvPr id="6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01" y="307858"/>
            <a:ext cx="1258614" cy="1235545"/>
          </a:xfrm>
          <a:prstGeom prst="rect">
            <a:avLst/>
          </a:prstGeom>
        </p:spPr>
      </p:pic>
      <p:pic>
        <p:nvPicPr>
          <p:cNvPr id="7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440" y="153962"/>
            <a:ext cx="2496264" cy="1543050"/>
          </a:xfrm>
          <a:prstGeom prst="rect">
            <a:avLst/>
          </a:prstGeom>
        </p:spPr>
      </p:pic>
      <p:sp>
        <p:nvSpPr>
          <p:cNvPr id="8" name="形状1"/>
          <p:cNvSpPr txBox="1"/>
          <p:nvPr/>
        </p:nvSpPr>
        <p:spPr>
          <a:xfrm>
            <a:off x="7044004" y="799062"/>
            <a:ext cx="3711407" cy="598570"/>
          </a:xfrm>
          <a:prstGeom prst="rect">
            <a:avLst/>
          </a:prstGeom>
          <a:solidFill>
            <a:srgbClr val="FFEE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at 2 o'clock last Monday</a:t>
            </a:r>
          </a:p>
        </p:txBody>
      </p:sp>
      <p:sp>
        <p:nvSpPr>
          <p:cNvPr id="9" name="文本3"/>
          <p:cNvSpPr txBox="1"/>
          <p:nvPr/>
        </p:nvSpPr>
        <p:spPr>
          <a:xfrm>
            <a:off x="5013074" y="783850"/>
            <a:ext cx="2190750" cy="62861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Times New Roman"/>
                <a:ea typeface="Times New Roman"/>
              </a:rPr>
              <a:t>Story Time</a:t>
            </a:r>
          </a:p>
        </p:txBody>
      </p:sp>
      <p:sp>
        <p:nvSpPr>
          <p:cNvPr id="10" name="文本4"/>
          <p:cNvSpPr txBox="1"/>
          <p:nvPr/>
        </p:nvSpPr>
        <p:spPr>
          <a:xfrm>
            <a:off x="1355188" y="2470480"/>
            <a:ext cx="362426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 weren't   watching</a:t>
            </a:r>
          </a:p>
        </p:txBody>
      </p:sp>
      <p:sp>
        <p:nvSpPr>
          <p:cNvPr id="11" name="文本5"/>
          <p:cNvSpPr txBox="1"/>
          <p:nvPr/>
        </p:nvSpPr>
        <p:spPr>
          <a:xfrm>
            <a:off x="1505255" y="3281982"/>
            <a:ext cx="362426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 were   having</a:t>
            </a:r>
          </a:p>
        </p:txBody>
      </p:sp>
      <p:sp>
        <p:nvSpPr>
          <p:cNvPr id="12" name="文本6"/>
          <p:cNvSpPr txBox="1"/>
          <p:nvPr/>
        </p:nvSpPr>
        <p:spPr>
          <a:xfrm>
            <a:off x="836295" y="4721666"/>
            <a:ext cx="362426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Was           running</a:t>
            </a:r>
          </a:p>
        </p:txBody>
      </p:sp>
      <p:sp>
        <p:nvSpPr>
          <p:cNvPr id="13" name="文本7"/>
          <p:cNvSpPr txBox="1"/>
          <p:nvPr/>
        </p:nvSpPr>
        <p:spPr>
          <a:xfrm>
            <a:off x="1355465" y="5549332"/>
            <a:ext cx="2586038" cy="103752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  he    wasn't . </a:t>
            </a:r>
          </a:p>
        </p:txBody>
      </p:sp>
      <p:sp>
        <p:nvSpPr>
          <p:cNvPr id="14" name="文本8"/>
          <p:cNvSpPr txBox="1"/>
          <p:nvPr/>
        </p:nvSpPr>
        <p:spPr>
          <a:xfrm>
            <a:off x="4260837" y="5564562"/>
            <a:ext cx="33670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  was   swimming</a:t>
            </a:r>
          </a:p>
        </p:txBody>
      </p:sp>
      <p:sp>
        <p:nvSpPr>
          <p:cNvPr id="15" name="形状2"/>
          <p:cNvSpPr txBox="1"/>
          <p:nvPr/>
        </p:nvSpPr>
        <p:spPr>
          <a:xfrm>
            <a:off x="10496407" y="5335743"/>
            <a:ext cx="1226330" cy="527607"/>
          </a:xfrm>
          <a:custGeom>
            <a:avLst/>
            <a:gdLst>
              <a:gd name="connsiteX0" fmla="*/ 87935 w 1226330"/>
              <a:gd name="connsiteY0" fmla="*/ 0 h 527607"/>
              <a:gd name="connsiteX1" fmla="*/ 1138395 w 1226330"/>
              <a:gd name="connsiteY1" fmla="*/ 0 h 527607"/>
              <a:gd name="connsiteX2" fmla="*/ 1186960 w 1226330"/>
              <a:gd name="connsiteY2" fmla="*/ 0 h 527607"/>
              <a:gd name="connsiteX3" fmla="*/ 1226330 w 1226330"/>
              <a:gd name="connsiteY3" fmla="*/ 439673 h 527607"/>
              <a:gd name="connsiteX4" fmla="*/ 1226330 w 1226330"/>
              <a:gd name="connsiteY4" fmla="*/ 488237 h 527607"/>
              <a:gd name="connsiteX5" fmla="*/ 87935 w 1226330"/>
              <a:gd name="connsiteY5" fmla="*/ 527607 h 527607"/>
              <a:gd name="connsiteX6" fmla="*/ 39370 w 1226330"/>
              <a:gd name="connsiteY6" fmla="*/ 527607 h 527607"/>
              <a:gd name="connsiteX7" fmla="*/ 0 w 1226330"/>
              <a:gd name="connsiteY7" fmla="*/ 87935 h 527607"/>
              <a:gd name="connsiteX8" fmla="*/ 0 w 1226330"/>
              <a:gd name="connsiteY8" fmla="*/ 39370 h 52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330" h="527607">
                <a:moveTo>
                  <a:pt x="87935" y="0"/>
                </a:moveTo>
                <a:lnTo>
                  <a:pt x="1138395" y="0"/>
                </a:lnTo>
                <a:cubicBezTo>
                  <a:pt x="1186960" y="0"/>
                  <a:pt x="1226330" y="39370"/>
                  <a:pt x="1226330" y="87935"/>
                </a:cubicBezTo>
                <a:lnTo>
                  <a:pt x="1226330" y="439673"/>
                </a:lnTo>
                <a:cubicBezTo>
                  <a:pt x="1226330" y="488237"/>
                  <a:pt x="1186960" y="527607"/>
                  <a:pt x="1138395" y="527607"/>
                </a:cubicBezTo>
                <a:lnTo>
                  <a:pt x="87935" y="527607"/>
                </a:lnTo>
                <a:cubicBezTo>
                  <a:pt x="39370" y="527607"/>
                  <a:pt x="0" y="488237"/>
                  <a:pt x="0" y="439673"/>
                </a:cubicBezTo>
                <a:lnTo>
                  <a:pt x="0" y="87935"/>
                </a:lnTo>
                <a:cubicBezTo>
                  <a:pt x="0" y="39370"/>
                  <a:pt x="39370" y="0"/>
                  <a:pt x="87935" y="0"/>
                </a:cubicBezTo>
                <a:close/>
              </a:path>
            </a:pathLst>
          </a:custGeom>
          <a:solidFill>
            <a:srgbClr val="CCFA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Jack</a:t>
            </a:r>
          </a:p>
        </p:txBody>
      </p:sp>
      <p:sp>
        <p:nvSpPr>
          <p:cNvPr id="16" name="形状3"/>
          <p:cNvSpPr txBox="1"/>
          <p:nvPr/>
        </p:nvSpPr>
        <p:spPr>
          <a:xfrm>
            <a:off x="745512" y="1629251"/>
            <a:ext cx="6458502" cy="527895"/>
          </a:xfrm>
          <a:prstGeom prst="rect">
            <a:avLst/>
          </a:prstGeom>
          <a:solidFill>
            <a:srgbClr val="CCFA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否定句：主语+wasn't/weren't+动词-ing+其他</a:t>
            </a:r>
          </a:p>
        </p:txBody>
      </p:sp>
      <p:sp>
        <p:nvSpPr>
          <p:cNvPr id="17" name="形状4"/>
          <p:cNvSpPr txBox="1"/>
          <p:nvPr/>
        </p:nvSpPr>
        <p:spPr>
          <a:xfrm>
            <a:off x="745627" y="3813115"/>
            <a:ext cx="6458502" cy="527895"/>
          </a:xfrm>
          <a:prstGeom prst="rect">
            <a:avLst/>
          </a:prstGeom>
          <a:solidFill>
            <a:srgbClr val="CCFA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一般疑问句: Was/Were+主语+动词-ing+其他？</a:t>
            </a:r>
          </a:p>
        </p:txBody>
      </p:sp>
      <p:sp>
        <p:nvSpPr>
          <p:cNvPr id="18" name="形状5"/>
          <p:cNvSpPr txBox="1"/>
          <p:nvPr/>
        </p:nvSpPr>
        <p:spPr>
          <a:xfrm>
            <a:off x="4873371" y="-248"/>
            <a:ext cx="7136702" cy="698725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过去进行时 （was/were+动词-ing形式）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51666" y="217837"/>
            <a:ext cx="8463991" cy="81845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Unit 1</a:t>
            </a:r>
            <a:r>
              <a:rPr lang="zh-CN" altLang="en-US" sz="4299" b="0" i="0" dirty="0">
                <a:solidFill>
                  <a:srgbClr val="FF0000"/>
                </a:solidFill>
                <a:latin typeface="Times New Roman"/>
                <a:ea typeface="Times New Roman"/>
              </a:rPr>
              <a:t> What's the matter?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451656" y="1005211"/>
            <a:ext cx="11118075" cy="484914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1.疾病表达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(1) “have+ a+ 疾病名”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发烧___________; 感冒___________</a:t>
            </a:r>
          </a:p>
          <a:p>
            <a:pPr marL="0" algn="l"/>
            <a:endParaRPr lang="zh-CN" altLang="en-US" sz="2899" b="0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(2)“ have a +</a:t>
            </a:r>
            <a:r>
              <a:rPr lang="zh-CN" altLang="en-US" sz="2899" b="0" i="0" dirty="0">
                <a:solidFill>
                  <a:srgbClr val="FF0000"/>
                </a:solidFill>
                <a:latin typeface="Times New Roman"/>
                <a:ea typeface="Times New Roman"/>
              </a:rPr>
              <a:t>身体部位+ache</a:t>
            </a:r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”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头痛________________; 胃痛___________________;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 牙痛________________</a:t>
            </a:r>
          </a:p>
          <a:p>
            <a:pPr marL="0" algn="l"/>
            <a:endParaRPr lang="zh-CN" altLang="en-US" sz="2899" b="0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(3)“have a </a:t>
            </a:r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sore</a:t>
            </a:r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+ 身体部位”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喉咙疼___________________;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Times New Roman"/>
                <a:ea typeface="Times New Roman"/>
              </a:rPr>
              <a:t>背疼_____________________</a:t>
            </a:r>
          </a:p>
        </p:txBody>
      </p:sp>
      <p:sp>
        <p:nvSpPr>
          <p:cNvPr id="4" name="文本3"/>
          <p:cNvSpPr txBox="1"/>
          <p:nvPr/>
        </p:nvSpPr>
        <p:spPr>
          <a:xfrm>
            <a:off x="1183519" y="1724358"/>
            <a:ext cx="211510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have a fever</a:t>
            </a:r>
          </a:p>
        </p:txBody>
      </p:sp>
      <p:sp>
        <p:nvSpPr>
          <p:cNvPr id="5" name="文本4"/>
          <p:cNvSpPr txBox="1"/>
          <p:nvPr/>
        </p:nvSpPr>
        <p:spPr>
          <a:xfrm>
            <a:off x="4250493" y="1820228"/>
            <a:ext cx="211510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have a cold</a:t>
            </a:r>
          </a:p>
        </p:txBody>
      </p:sp>
      <p:sp>
        <p:nvSpPr>
          <p:cNvPr id="6" name="文本5"/>
          <p:cNvSpPr txBox="1"/>
          <p:nvPr/>
        </p:nvSpPr>
        <p:spPr>
          <a:xfrm>
            <a:off x="1441971" y="3122962"/>
            <a:ext cx="2791377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have a</a:t>
            </a:r>
            <a:r>
              <a:rPr lang="zh-CN" altLang="en-US" sz="2899" b="1" i="0" dirty="0">
                <a:solidFill>
                  <a:srgbClr val="3B00FF"/>
                </a:solidFill>
                <a:latin typeface="Times New Roman"/>
                <a:ea typeface="Times New Roman"/>
              </a:rPr>
              <a:t> head</a:t>
            </a:r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ache</a:t>
            </a:r>
          </a:p>
        </p:txBody>
      </p:sp>
      <p:sp>
        <p:nvSpPr>
          <p:cNvPr id="7" name="文本6"/>
          <p:cNvSpPr txBox="1"/>
          <p:nvPr/>
        </p:nvSpPr>
        <p:spPr>
          <a:xfrm>
            <a:off x="5277098" y="3122581"/>
            <a:ext cx="363910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have a </a:t>
            </a:r>
            <a:r>
              <a:rPr lang="zh-CN" altLang="en-US" sz="2899" b="1" i="0" dirty="0">
                <a:solidFill>
                  <a:srgbClr val="3B00FF"/>
                </a:solidFill>
                <a:latin typeface="Times New Roman"/>
                <a:ea typeface="Times New Roman"/>
              </a:rPr>
              <a:t>stomach</a:t>
            </a:r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ache</a:t>
            </a:r>
          </a:p>
        </p:txBody>
      </p:sp>
      <p:sp>
        <p:nvSpPr>
          <p:cNvPr id="8" name="文本7"/>
          <p:cNvSpPr txBox="1"/>
          <p:nvPr/>
        </p:nvSpPr>
        <p:spPr>
          <a:xfrm>
            <a:off x="1442256" y="3580990"/>
            <a:ext cx="322000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have a </a:t>
            </a:r>
            <a:r>
              <a:rPr lang="zh-CN" altLang="en-US" sz="2899" b="1" i="0" dirty="0">
                <a:solidFill>
                  <a:srgbClr val="3B00FF"/>
                </a:solidFill>
                <a:latin typeface="Times New Roman"/>
                <a:ea typeface="Times New Roman"/>
              </a:rPr>
              <a:t>tooth</a:t>
            </a:r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ache</a:t>
            </a:r>
          </a:p>
        </p:txBody>
      </p:sp>
      <p:sp>
        <p:nvSpPr>
          <p:cNvPr id="9" name="文本8"/>
          <p:cNvSpPr txBox="1"/>
          <p:nvPr/>
        </p:nvSpPr>
        <p:spPr>
          <a:xfrm>
            <a:off x="1726502" y="4741221"/>
            <a:ext cx="4327284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have a sore </a:t>
            </a:r>
            <a:r>
              <a:rPr lang="zh-CN" altLang="en-US" sz="2899" b="1" i="0" dirty="0">
                <a:solidFill>
                  <a:srgbClr val="3B00FF"/>
                </a:solidFill>
                <a:latin typeface="Times New Roman"/>
                <a:ea typeface="Times New Roman"/>
              </a:rPr>
              <a:t>throat</a:t>
            </a:r>
          </a:p>
        </p:txBody>
      </p:sp>
      <p:sp>
        <p:nvSpPr>
          <p:cNvPr id="10" name="文本9"/>
          <p:cNvSpPr txBox="1"/>
          <p:nvPr/>
        </p:nvSpPr>
        <p:spPr>
          <a:xfrm>
            <a:off x="1442390" y="5184705"/>
            <a:ext cx="4327284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Times New Roman"/>
                <a:ea typeface="Times New Roman"/>
              </a:rPr>
              <a:t>have a sore </a:t>
            </a:r>
            <a:r>
              <a:rPr lang="zh-CN" altLang="en-US" sz="2899" b="1" i="0" dirty="0">
                <a:solidFill>
                  <a:srgbClr val="3B00FF"/>
                </a:solidFill>
                <a:latin typeface="Times New Roman"/>
                <a:ea typeface="Times New Roman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32809" y="714889"/>
            <a:ext cx="10406767" cy="1553470"/>
          </a:xfrm>
          <a:prstGeom prst="rect">
            <a:avLst/>
          </a:prstGeom>
          <a:solidFill>
            <a:srgbClr val="FFEE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l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时间</a:t>
            </a:r>
            <a:r>
              <a:rPr lang="zh-CN" altLang="en-US" sz="2199" b="1" i="0" dirty="0">
                <a:solidFill>
                  <a:srgbClr val="3B00FF"/>
                </a:solidFill>
                <a:latin typeface="微软雅黑"/>
                <a:ea typeface="微软雅黑"/>
              </a:rPr>
              <a:t>点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： </a:t>
            </a:r>
            <a:r>
              <a:rPr lang="zh-CN" altLang="en-US" sz="2199" b="1" i="0" dirty="0">
                <a:solidFill>
                  <a:srgbClr val="3B00FF"/>
                </a:solidFill>
                <a:latin typeface="微软雅黑"/>
                <a:ea typeface="微软雅黑"/>
              </a:rPr>
              <a:t>When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 (短动作）非延续动词+一般过去时（动词ed)</a:t>
            </a:r>
          </a:p>
          <a:p>
            <a:pPr marL="0" algn="l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时间</a:t>
            </a:r>
            <a:r>
              <a:rPr lang="zh-CN" altLang="en-US" sz="2199" b="1" i="0" dirty="0">
                <a:solidFill>
                  <a:srgbClr val="FF0000"/>
                </a:solidFill>
                <a:latin typeface="微软雅黑"/>
                <a:ea typeface="微软雅黑"/>
              </a:rPr>
              <a:t>段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：</a:t>
            </a:r>
            <a:r>
              <a:rPr lang="zh-CN" altLang="en-US" sz="2199" b="1" i="0" dirty="0">
                <a:solidFill>
                  <a:srgbClr val="FF0000"/>
                </a:solidFill>
                <a:latin typeface="微软雅黑"/>
                <a:ea typeface="微软雅黑"/>
              </a:rPr>
              <a:t>While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(长动作）延续动词+过去进行时（was/were+动词ing)</a:t>
            </a:r>
          </a:p>
          <a:p>
            <a:pPr marL="0" algn="l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两个长动作同时发生，只能用while（与......同时）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629860" y="2241794"/>
            <a:ext cx="10734170" cy="22350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99" b="1" i="0" dirty="0">
                <a:solidFill>
                  <a:srgbClr val="000000"/>
                </a:solidFill>
                <a:latin typeface="Times New Roman"/>
                <a:ea typeface="Times New Roman"/>
              </a:rPr>
              <a:t>1._______ the phone rang last night</a:t>
            </a:r>
            <a:r>
              <a:rPr lang="zh-CN" altLang="en-US" sz="2799" b="1" i="0" dirty="0">
                <a:solidFill>
                  <a:srgbClr val="3B00FF"/>
                </a:solidFill>
                <a:latin typeface="Times New Roman"/>
                <a:ea typeface="Times New Roman"/>
              </a:rPr>
              <a:t>,</a:t>
            </a:r>
            <a:r>
              <a:rPr lang="zh-CN" altLang="en-US" sz="2799" b="1" i="0" dirty="0">
                <a:solidFill>
                  <a:srgbClr val="000000"/>
                </a:solidFill>
                <a:latin typeface="Times New Roman"/>
                <a:ea typeface="Times New Roman"/>
              </a:rPr>
              <a:t> I was making dinner.</a:t>
            </a:r>
          </a:p>
          <a:p>
            <a:pPr marL="0" algn="l"/>
            <a:endParaRPr lang="zh-CN" altLang="en-US" sz="27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endParaRPr lang="zh-CN" altLang="en-US" sz="27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endParaRPr lang="zh-CN" altLang="en-US" sz="27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r>
              <a:rPr lang="zh-CN" altLang="en-US" sz="2799" b="1" i="0" dirty="0">
                <a:solidFill>
                  <a:srgbClr val="000000"/>
                </a:solidFill>
                <a:latin typeface="Times New Roman"/>
                <a:ea typeface="Times New Roman"/>
              </a:rPr>
              <a:t>2.He was watching a movie ________ his parents were sleeping.</a:t>
            </a:r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399"/>
          <a:stretch>
            <a:fillRect/>
          </a:stretch>
        </p:blipFill>
        <p:spPr>
          <a:xfrm>
            <a:off x="9806454" y="2026672"/>
            <a:ext cx="1133475" cy="1095827"/>
          </a:xfrm>
          <a:prstGeom prst="rect">
            <a:avLst/>
          </a:prstGeom>
        </p:spPr>
      </p:pic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666"/>
          <a:stretch>
            <a:fillRect/>
          </a:stretch>
        </p:blipFill>
        <p:spPr>
          <a:xfrm>
            <a:off x="7812253" y="2713149"/>
            <a:ext cx="1354493" cy="1292514"/>
          </a:xfrm>
          <a:prstGeom prst="rect">
            <a:avLst/>
          </a:prstGeom>
        </p:spPr>
      </p:pic>
      <p:pic>
        <p:nvPicPr>
          <p:cNvPr id="6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55"/>
          <a:stretch>
            <a:fillRect/>
          </a:stretch>
        </p:blipFill>
        <p:spPr>
          <a:xfrm>
            <a:off x="10330463" y="3938264"/>
            <a:ext cx="1132884" cy="1607344"/>
          </a:xfrm>
          <a:prstGeom prst="rect">
            <a:avLst/>
          </a:prstGeom>
        </p:spPr>
      </p:pic>
      <p:pic>
        <p:nvPicPr>
          <p:cNvPr id="7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075" t="15459" r="31223" b="45792"/>
          <a:stretch>
            <a:fillRect/>
          </a:stretch>
        </p:blipFill>
        <p:spPr>
          <a:xfrm>
            <a:off x="7541219" y="4575458"/>
            <a:ext cx="1292781" cy="1651035"/>
          </a:xfrm>
          <a:prstGeom prst="rect">
            <a:avLst/>
          </a:prstGeom>
        </p:spPr>
      </p:pic>
      <p:sp>
        <p:nvSpPr>
          <p:cNvPr id="8" name="文本2"/>
          <p:cNvSpPr txBox="1"/>
          <p:nvPr/>
        </p:nvSpPr>
        <p:spPr>
          <a:xfrm>
            <a:off x="1030634" y="2267550"/>
            <a:ext cx="173831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3B00FF"/>
                </a:solidFill>
                <a:latin typeface="Arial"/>
                <a:ea typeface="Arial"/>
              </a:rPr>
              <a:t>When</a:t>
            </a:r>
          </a:p>
        </p:txBody>
      </p:sp>
      <p:sp>
        <p:nvSpPr>
          <p:cNvPr id="9" name="文本3"/>
          <p:cNvSpPr txBox="1"/>
          <p:nvPr/>
        </p:nvSpPr>
        <p:spPr>
          <a:xfrm>
            <a:off x="5009398" y="3862911"/>
            <a:ext cx="173831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while</a:t>
            </a:r>
          </a:p>
        </p:txBody>
      </p:sp>
      <p:sp>
        <p:nvSpPr>
          <p:cNvPr id="10" name="形状2"/>
          <p:cNvSpPr txBox="1"/>
          <p:nvPr/>
        </p:nvSpPr>
        <p:spPr>
          <a:xfrm>
            <a:off x="533076" y="128092"/>
            <a:ext cx="7136702" cy="698725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时间状语从句标志词 when &amp; while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" fill="hold" tmFilter="0,0; 0.14,0.36; 0.43,0.73; 0.71,0.91; 1.0,1.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" fill="hold" tmFilter="0.0,0.0; 0.25,0.07; 0.50,0.2; 0.75,0.467; 1.0,1.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" fill="hold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" fill="hold" tmFilter="0, 0; 0.125,0.2665; 0.25,0.4; 0.375,0.465; 0.5,0.5;  0.625,0.535; 0.75,0.6; 0.875,0.7335; 1,1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" fill="hold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" fill="hold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" fill="hold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" fill="hold">
                                          <p:stCondLst>
                                            <p:cond delay="1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" fill="hold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" fill="hold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" fill="hold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90398" y="415433"/>
            <a:ext cx="10406767" cy="1553470"/>
          </a:xfrm>
          <a:prstGeom prst="rect">
            <a:avLst/>
          </a:prstGeom>
          <a:solidFill>
            <a:srgbClr val="FFEE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l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时间</a:t>
            </a:r>
            <a:r>
              <a:rPr lang="zh-CN" altLang="en-US" sz="2199" b="1" i="0" dirty="0">
                <a:solidFill>
                  <a:srgbClr val="3B00FF"/>
                </a:solidFill>
                <a:latin typeface="微软雅黑"/>
                <a:ea typeface="微软雅黑"/>
              </a:rPr>
              <a:t>点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： </a:t>
            </a:r>
            <a:r>
              <a:rPr lang="zh-CN" altLang="en-US" sz="2199" b="1" i="0" dirty="0">
                <a:solidFill>
                  <a:srgbClr val="3B00FF"/>
                </a:solidFill>
                <a:latin typeface="微软雅黑"/>
                <a:ea typeface="微软雅黑"/>
              </a:rPr>
              <a:t>When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 (短动作）非延续动词+一般过去时（动词ed)</a:t>
            </a:r>
          </a:p>
          <a:p>
            <a:pPr marL="0" algn="l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时间</a:t>
            </a:r>
            <a:r>
              <a:rPr lang="zh-CN" altLang="en-US" sz="2199" b="1" i="0" dirty="0">
                <a:solidFill>
                  <a:srgbClr val="FF0000"/>
                </a:solidFill>
                <a:latin typeface="微软雅黑"/>
                <a:ea typeface="微软雅黑"/>
              </a:rPr>
              <a:t>段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：</a:t>
            </a:r>
            <a:r>
              <a:rPr lang="zh-CN" altLang="en-US" sz="2199" b="1" i="0" dirty="0">
                <a:solidFill>
                  <a:srgbClr val="FF0000"/>
                </a:solidFill>
                <a:latin typeface="微软雅黑"/>
                <a:ea typeface="微软雅黑"/>
              </a:rPr>
              <a:t>While</a:t>
            </a:r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(长动作）延续动词+过去进行时（was/were+动词ing)</a:t>
            </a:r>
          </a:p>
          <a:p>
            <a:pPr marL="0" algn="l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两个长动作同时发生，只能用while（与......同时）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841315" y="2598992"/>
            <a:ext cx="10734170" cy="17677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3. We were hiking _______ it began to rain.</a:t>
            </a:r>
          </a:p>
          <a:p>
            <a:pPr marL="0" algn="l"/>
            <a:endParaRPr lang="zh-CN" altLang="en-US" sz="26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endParaRPr lang="zh-CN" altLang="en-US" sz="2699" b="1" i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4. _______ my sister was studying</a:t>
            </a:r>
            <a:r>
              <a:rPr lang="zh-CN" altLang="en-US" sz="2699" b="1" i="0" dirty="0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  <a:r>
              <a:rPr lang="zh-CN" altLang="en-US" sz="2699" b="1" i="0" dirty="0">
                <a:solidFill>
                  <a:srgbClr val="000000"/>
                </a:solidFill>
                <a:latin typeface="Times New Roman"/>
                <a:ea typeface="Times New Roman"/>
              </a:rPr>
              <a:t> my brother was watching TV.</a:t>
            </a:r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722"/>
          <a:stretch>
            <a:fillRect/>
          </a:stretch>
        </p:blipFill>
        <p:spPr>
          <a:xfrm rot="1038000">
            <a:off x="9354541" y="-352520"/>
            <a:ext cx="2362200" cy="2660533"/>
          </a:xfrm>
          <a:prstGeom prst="rect">
            <a:avLst/>
          </a:prstGeom>
        </p:spPr>
      </p:pic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25" r="14000" b="4502"/>
          <a:stretch>
            <a:fillRect/>
          </a:stretch>
        </p:blipFill>
        <p:spPr>
          <a:xfrm>
            <a:off x="8613076" y="1747428"/>
            <a:ext cx="2322919" cy="1964045"/>
          </a:xfrm>
          <a:prstGeom prst="rect">
            <a:avLst/>
          </a:prstGeom>
        </p:spPr>
      </p:pic>
      <p:pic>
        <p:nvPicPr>
          <p:cNvPr id="6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632" y="4366536"/>
            <a:ext cx="1733550" cy="1733550"/>
          </a:xfrm>
          <a:prstGeom prst="rect">
            <a:avLst/>
          </a:prstGeom>
        </p:spPr>
      </p:pic>
      <p:pic>
        <p:nvPicPr>
          <p:cNvPr id="7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716" y="4198630"/>
            <a:ext cx="2678106" cy="1789052"/>
          </a:xfrm>
          <a:prstGeom prst="rect">
            <a:avLst/>
          </a:prstGeom>
        </p:spPr>
      </p:pic>
      <p:sp>
        <p:nvSpPr>
          <p:cNvPr id="8" name="文本2"/>
          <p:cNvSpPr txBox="1"/>
          <p:nvPr/>
        </p:nvSpPr>
        <p:spPr>
          <a:xfrm>
            <a:off x="3697186" y="2599068"/>
            <a:ext cx="173831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3B00FF"/>
                </a:solidFill>
                <a:latin typeface="Arial"/>
                <a:ea typeface="Arial"/>
              </a:rPr>
              <a:t>when</a:t>
            </a:r>
          </a:p>
        </p:txBody>
      </p:sp>
      <p:sp>
        <p:nvSpPr>
          <p:cNvPr id="9" name="文本3"/>
          <p:cNvSpPr txBox="1"/>
          <p:nvPr/>
        </p:nvSpPr>
        <p:spPr>
          <a:xfrm>
            <a:off x="1231382" y="3752298"/>
            <a:ext cx="1738312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While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13556" y="465630"/>
            <a:ext cx="8484491" cy="698723"/>
          </a:xfrm>
          <a:prstGeom prst="rect">
            <a:avLst/>
          </a:prstGeom>
          <a:solidFill>
            <a:srgbClr val="FFEE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2.辨析too many, too much 与much too</a:t>
            </a:r>
          </a:p>
        </p:txBody>
      </p:sp>
      <p:pic>
        <p:nvPicPr>
          <p:cNvPr id="3" name="容器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30250" y="1247286"/>
            <a:ext cx="10731500" cy="3363366"/>
          </a:xfrm>
          <a:prstGeom prst="rect">
            <a:avLst/>
          </a:prstGeom>
        </p:spPr>
      </p:pic>
      <p:pic>
        <p:nvPicPr>
          <p:cNvPr id="4" name="素材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175913" y="2864885"/>
            <a:ext cx="1905000" cy="444500"/>
          </a:xfrm>
          <a:prstGeom prst="rect">
            <a:avLst/>
          </a:prstGeom>
        </p:spPr>
      </p:pic>
      <p:pic>
        <p:nvPicPr>
          <p:cNvPr id="5" name="素材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546798" y="1653182"/>
            <a:ext cx="1905000" cy="444500"/>
          </a:xfrm>
          <a:prstGeom prst="rect">
            <a:avLst/>
          </a:prstGeom>
        </p:spPr>
      </p:pic>
      <p:pic>
        <p:nvPicPr>
          <p:cNvPr id="6" name="素材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7269612" y="3955633"/>
            <a:ext cx="1905000" cy="444500"/>
          </a:xfrm>
          <a:prstGeom prst="rect">
            <a:avLst/>
          </a:prstGeom>
        </p:spPr>
      </p:pic>
      <p:pic>
        <p:nvPicPr>
          <p:cNvPr id="7" name="素材4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3523681" y="1744360"/>
            <a:ext cx="1905000" cy="444500"/>
          </a:xfrm>
          <a:prstGeom prst="rect">
            <a:avLst/>
          </a:prstGeom>
        </p:spPr>
      </p:pic>
      <p:pic>
        <p:nvPicPr>
          <p:cNvPr id="8" name="素材5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3523681" y="2790575"/>
            <a:ext cx="1905000" cy="444500"/>
          </a:xfrm>
          <a:prstGeom prst="rect">
            <a:avLst/>
          </a:prstGeom>
        </p:spPr>
      </p:pic>
      <p:pic>
        <p:nvPicPr>
          <p:cNvPr id="9" name="素材6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3523681" y="4062226"/>
            <a:ext cx="1905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84861" y="422853"/>
            <a:ext cx="5925236" cy="698725"/>
          </a:xfrm>
          <a:prstGeom prst="rect">
            <a:avLst/>
          </a:prstGeom>
          <a:solidFill>
            <a:srgbClr val="FFEE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3.辨析used to 与be used to 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955396" y="1515256"/>
            <a:ext cx="11236681" cy="235040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0" i="0" dirty="0">
                <a:solidFill>
                  <a:srgbClr val="3B00FF"/>
                </a:solidFill>
                <a:latin typeface="Times New Roman"/>
                <a:ea typeface="Times New Roman"/>
              </a:rPr>
              <a:t>(1) 习惯于做某事_____________________( P6, 2b阅读）</a:t>
            </a:r>
          </a:p>
          <a:p>
            <a:pPr marL="0" algn="l"/>
            <a:r>
              <a:rPr lang="zh-CN" altLang="en-US" sz="2899" b="0" i="0" dirty="0">
                <a:solidFill>
                  <a:srgbClr val="3B00FF"/>
                </a:solidFill>
                <a:latin typeface="Times New Roman"/>
                <a:ea typeface="Times New Roman"/>
              </a:rPr>
              <a:t>(2)曾经；过去常常做某事__________________（P10，2d对话）</a:t>
            </a:r>
          </a:p>
          <a:p>
            <a:pPr marL="0" algn="l"/>
            <a:endParaRPr lang="zh-CN" altLang="en-US" sz="2899" b="0" i="0" dirty="0">
              <a:solidFill>
                <a:srgbClr val="3B00FF"/>
              </a:solidFill>
              <a:latin typeface="Times New Roman"/>
              <a:ea typeface="Times New Roman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917372" y="1446921"/>
            <a:ext cx="3791553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be used to doing sth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5363320" y="1967021"/>
            <a:ext cx="4067727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used to do sth 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779659" y="3181160"/>
            <a:ext cx="10454440" cy="30382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0" i="0" dirty="0">
                <a:solidFill>
                  <a:srgbClr val="000000"/>
                </a:solidFill>
                <a:latin typeface="Arial"/>
                <a:ea typeface="Arial"/>
              </a:rPr>
              <a:t>我妈妈习惯午饭后休息一会儿。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Arial"/>
                <a:ea typeface="Arial"/>
              </a:rPr>
              <a:t>My mother _____ ______ ____ taking breaks after lunch.</a:t>
            </a:r>
          </a:p>
          <a:p>
            <a:pPr marL="0" algn="l"/>
            <a:endParaRPr lang="zh-CN" altLang="en-US" sz="2899" b="0" i="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2499" b="0" i="0" dirty="0">
                <a:solidFill>
                  <a:srgbClr val="000000"/>
                </a:solidFill>
                <a:latin typeface="Arial"/>
                <a:ea typeface="Arial"/>
              </a:rPr>
              <a:t>他以前常常周五去看电影。</a:t>
            </a:r>
          </a:p>
          <a:p>
            <a:pPr marL="0" algn="l"/>
            <a:r>
              <a:rPr lang="zh-CN" altLang="en-US" sz="2899" b="0" i="0" dirty="0">
                <a:solidFill>
                  <a:srgbClr val="000000"/>
                </a:solidFill>
                <a:latin typeface="Arial"/>
                <a:ea typeface="Arial"/>
              </a:rPr>
              <a:t>He ______ _______ go to the movies on Friday.</a:t>
            </a:r>
          </a:p>
          <a:p>
            <a:pPr marL="0" algn="l"/>
            <a:endParaRPr lang="zh-CN" altLang="en-US" sz="2899" b="0" i="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endParaRPr lang="zh-CN" altLang="en-US" sz="2899" b="0" i="0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3089234" y="3589506"/>
            <a:ext cx="2896200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is     used      to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1493272" y="4716856"/>
            <a:ext cx="271522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 used       to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84861" y="422853"/>
            <a:ext cx="5925236" cy="698725"/>
          </a:xfrm>
          <a:prstGeom prst="rect">
            <a:avLst/>
          </a:prstGeom>
          <a:solidFill>
            <a:srgbClr val="FFEE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4.辨析(so...that...)与so that 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627345" y="1429722"/>
            <a:ext cx="10939101" cy="16508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(1) so...that...意思“__________________"(U5: P38, 2b阅读）</a:t>
            </a:r>
          </a:p>
          <a:p>
            <a:pPr marL="0" algn="l"/>
            <a:endParaRPr lang="zh-CN" altLang="en-US" sz="2499" b="1" i="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(2）so that意思"_________________" (U1：P6, 2b阅读） </a:t>
            </a:r>
            <a:r>
              <a:rPr lang="zh-CN" altLang="en-US" sz="2499" b="1" i="0" dirty="0">
                <a:solidFill>
                  <a:srgbClr val="3B00FF"/>
                </a:solidFill>
                <a:latin typeface="Arial"/>
                <a:ea typeface="Arial"/>
              </a:rPr>
              <a:t>（表目的）</a:t>
            </a: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                                                                ( U4: P27,3a阅读）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370942" y="3230861"/>
            <a:ext cx="11640036" cy="201596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1.玛丽太累了，以至于她很快就睡着了。</a:t>
            </a: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Mary was _____ tired ______she fell asleep quickly.</a:t>
            </a:r>
          </a:p>
          <a:p>
            <a:pPr marL="0" algn="l"/>
            <a:endParaRPr lang="zh-CN" altLang="en-US" sz="2499" b="1" i="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2.你应该和你父母交谈，以便他们能更好地理解你。</a:t>
            </a: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You should talk to your parents__________</a:t>
            </a:r>
            <a:r>
              <a:rPr lang="zh-CN" altLang="en-US" sz="2499" b="1" i="0" dirty="0">
                <a:solidFill>
                  <a:srgbClr val="3B00FF"/>
                </a:solidFill>
                <a:latin typeface="Arial"/>
                <a:ea typeface="Arial"/>
              </a:rPr>
              <a:t> </a:t>
            </a:r>
            <a:r>
              <a:rPr lang="zh-CN" altLang="en-US" sz="2499" b="1" i="0" dirty="0">
                <a:solidFill>
                  <a:srgbClr val="000000"/>
                </a:solidFill>
                <a:latin typeface="Arial"/>
                <a:ea typeface="Arial"/>
              </a:rPr>
              <a:t>they can understand you better.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3555873" y="1318117"/>
            <a:ext cx="3632606" cy="67659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微软雅黑"/>
                <a:ea typeface="微软雅黑"/>
              </a:rPr>
              <a:t>如此......以至于......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3091158" y="1994764"/>
            <a:ext cx="3632606" cy="67659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微软雅黑"/>
                <a:ea typeface="微软雅黑"/>
              </a:rPr>
              <a:t>为了；以便；这样</a:t>
            </a:r>
          </a:p>
        </p:txBody>
      </p:sp>
      <p:sp>
        <p:nvSpPr>
          <p:cNvPr id="7" name="文本5"/>
          <p:cNvSpPr txBox="1"/>
          <p:nvPr/>
        </p:nvSpPr>
        <p:spPr>
          <a:xfrm>
            <a:off x="2176615" y="3544081"/>
            <a:ext cx="2896200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so             that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5500230" y="4633046"/>
            <a:ext cx="195322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3B00FF"/>
                </a:solidFill>
                <a:latin typeface="Arial"/>
                <a:ea typeface="Arial"/>
              </a:rPr>
              <a:t>so that </a:t>
            </a:r>
          </a:p>
        </p:txBody>
      </p:sp>
      <p:grpSp>
        <p:nvGrpSpPr>
          <p:cNvPr id="9" name="组合1"/>
          <p:cNvGrpSpPr/>
          <p:nvPr/>
        </p:nvGrpSpPr>
        <p:grpSpPr>
          <a:xfrm>
            <a:off x="1425959" y="3332045"/>
            <a:ext cx="2168242" cy="348777"/>
            <a:chOff x="0" y="0"/>
            <a:chExt cx="2168242" cy="348777"/>
          </a:xfrm>
        </p:grpSpPr>
        <p:sp>
          <p:nvSpPr>
            <p:cNvPr id="10" name="形状3"/>
            <p:cNvSpPr txBox="1"/>
            <p:nvPr/>
          </p:nvSpPr>
          <p:spPr>
            <a:xfrm>
              <a:off x="0" y="0"/>
              <a:ext cx="285655" cy="330232"/>
            </a:xfrm>
            <a:prstGeom prst="rect">
              <a:avLst/>
            </a:prstGeom>
            <a:solidFill>
              <a:srgbClr val="FFEE00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  <a:endParaRPr/>
            </a:p>
          </p:txBody>
        </p:sp>
        <p:sp>
          <p:nvSpPr>
            <p:cNvPr id="11" name="形状4"/>
            <p:cNvSpPr txBox="1"/>
            <p:nvPr/>
          </p:nvSpPr>
          <p:spPr>
            <a:xfrm>
              <a:off x="1072515" y="95"/>
              <a:ext cx="1095727" cy="348682"/>
            </a:xfrm>
            <a:prstGeom prst="rect">
              <a:avLst/>
            </a:prstGeom>
            <a:solidFill>
              <a:srgbClr val="FFEE00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  <a:endParaRPr/>
            </a:p>
          </p:txBody>
        </p:sp>
      </p:grpSp>
      <p:sp>
        <p:nvSpPr>
          <p:cNvPr id="12" name="形状2"/>
          <p:cNvSpPr txBox="1"/>
          <p:nvPr/>
        </p:nvSpPr>
        <p:spPr>
          <a:xfrm>
            <a:off x="3937454" y="4417647"/>
            <a:ext cx="608133" cy="348691"/>
          </a:xfrm>
          <a:prstGeom prst="rect">
            <a:avLst/>
          </a:prstGeom>
          <a:solidFill>
            <a:srgbClr val="00E6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126512" y="457638"/>
            <a:ext cx="8413193" cy="483402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微软雅黑"/>
                <a:ea typeface="微软雅黑"/>
              </a:rPr>
              <a:t>5.询问 某人患了何种疾病（U1）</a:t>
            </a: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微软雅黑"/>
                <a:ea typeface="微软雅黑"/>
              </a:rPr>
              <a:t>           遇到何种麻烦/烦恼时（U4）</a:t>
            </a: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微软雅黑"/>
                <a:ea typeface="微软雅黑"/>
              </a:rPr>
              <a:t>重点句型：</a:t>
            </a: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微软雅黑"/>
                <a:ea typeface="微软雅黑"/>
              </a:rPr>
              <a:t>一.________________________________________________</a:t>
            </a:r>
          </a:p>
          <a:p>
            <a:pPr marL="0" algn="l"/>
            <a:endParaRPr lang="zh-CN" altLang="en-US" sz="2499" b="1" i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algn="l"/>
            <a:r>
              <a:rPr lang="zh-CN" altLang="en-US" sz="2499" b="1" i="0" dirty="0">
                <a:solidFill>
                  <a:srgbClr val="000000"/>
                </a:solidFill>
                <a:latin typeface="微软雅黑"/>
                <a:ea typeface="微软雅黑"/>
              </a:rPr>
              <a:t>二.________________________________________________</a:t>
            </a:r>
          </a:p>
          <a:p>
            <a:pPr marL="0" algn="l"/>
            <a:endParaRPr lang="zh-CN" altLang="en-US" sz="2499" b="1" i="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1588627" y="1646463"/>
            <a:ext cx="8366531" cy="65982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99" b="1" i="0" dirty="0">
                <a:solidFill>
                  <a:srgbClr val="3B00FF"/>
                </a:solidFill>
                <a:latin typeface="微软雅黑"/>
                <a:ea typeface="微软雅黑"/>
              </a:rPr>
              <a:t>What's the matter (with sb.)?  某人怎么了？</a:t>
            </a:r>
          </a:p>
        </p:txBody>
      </p:sp>
      <p:sp>
        <p:nvSpPr>
          <p:cNvPr id="4" name="文本3"/>
          <p:cNvSpPr txBox="1"/>
          <p:nvPr/>
        </p:nvSpPr>
        <p:spPr>
          <a:xfrm>
            <a:off x="1588627" y="2306292"/>
            <a:ext cx="10023881" cy="65982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99" b="1" i="0" dirty="0">
                <a:solidFill>
                  <a:srgbClr val="FF0000"/>
                </a:solidFill>
                <a:latin typeface="微软雅黑"/>
                <a:ea typeface="微软雅黑"/>
              </a:rPr>
              <a:t>What's wrong (with sb.)?  某人怎么了？（哪儿不舒服？）</a:t>
            </a:r>
          </a:p>
        </p:txBody>
      </p:sp>
      <p:sp>
        <p:nvSpPr>
          <p:cNvPr id="5" name="文本4"/>
          <p:cNvSpPr txBox="1"/>
          <p:nvPr/>
        </p:nvSpPr>
        <p:spPr>
          <a:xfrm>
            <a:off x="1445790" y="3291316"/>
            <a:ext cx="9890531" cy="200075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1" i="0" dirty="0">
                <a:solidFill>
                  <a:srgbClr val="FF0000"/>
                </a:solidFill>
                <a:latin typeface="微软雅黑"/>
                <a:ea typeface="微软雅黑"/>
              </a:rPr>
              <a:t>3.What happened (to sb.)? (某人）发生了什么？</a:t>
            </a:r>
          </a:p>
          <a:p>
            <a:pPr marL="0" algn="l"/>
            <a:r>
              <a:rPr lang="zh-CN" altLang="en-US" sz="2699" b="1" i="0" dirty="0">
                <a:solidFill>
                  <a:srgbClr val="FF0000"/>
                </a:solidFill>
                <a:latin typeface="微软雅黑"/>
                <a:ea typeface="微软雅黑"/>
              </a:rPr>
              <a:t>4.Is there anything wrong (with sb.) ? 某人有什么问题吗？</a:t>
            </a:r>
          </a:p>
          <a:p>
            <a:pPr marL="0" algn="l"/>
            <a:r>
              <a:rPr lang="zh-CN" altLang="en-US" sz="2699" b="1" i="0" dirty="0">
                <a:solidFill>
                  <a:srgbClr val="FF0000"/>
                </a:solidFill>
                <a:latin typeface="微软雅黑"/>
                <a:ea typeface="微软雅黑"/>
              </a:rPr>
              <a:t>5.What's the trouble (with sb.) ? 某人有什么问题吗?</a:t>
            </a:r>
          </a:p>
          <a:p>
            <a:pPr marL="0" algn="l"/>
            <a:r>
              <a:rPr lang="zh-CN" altLang="en-US" sz="2699" b="1" i="0" dirty="0">
                <a:solidFill>
                  <a:srgbClr val="FF0000"/>
                </a:solidFill>
                <a:latin typeface="微软雅黑"/>
                <a:ea typeface="微软雅黑"/>
              </a:rPr>
              <a:t>6.Are you OK? 你没事吧？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56343" y="323031"/>
            <a:ext cx="5925236" cy="698725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099" b="0" i="0" dirty="0">
                <a:solidFill>
                  <a:srgbClr val="3B00FF"/>
                </a:solidFill>
                <a:latin typeface="微软雅黑"/>
                <a:ea typeface="微软雅黑"/>
              </a:rPr>
              <a:t>6.情态动词should的用法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556136" y="1021547"/>
            <a:ext cx="9967495" cy="47161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1.Should 为情态动词(表达情感态度的动词），意为___________</a:t>
            </a:r>
          </a:p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_______(能/不能）单独使用，其后跟动词_________________.</a:t>
            </a:r>
          </a:p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_______(有/无）人称和数的变化，用来表示征询意见、建议、要求或义务等。</a:t>
            </a:r>
          </a:p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1.你应该喝点加蜂蜜的热茶。</a:t>
            </a:r>
          </a:p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_____________________________________________________</a:t>
            </a:r>
          </a:p>
          <a:p>
            <a:pPr marL="0" algn="l"/>
            <a:endParaRPr lang="zh-CN" altLang="en-US" sz="2699" b="0" i="0" dirty="0">
              <a:solidFill>
                <a:srgbClr val="3B00FF"/>
              </a:solidFill>
              <a:latin typeface="微软雅黑"/>
              <a:ea typeface="微软雅黑"/>
            </a:endParaRPr>
          </a:p>
          <a:p>
            <a:pPr marL="0" algn="l"/>
            <a:endParaRPr lang="zh-CN" altLang="en-US" sz="2699" b="0" i="0" dirty="0">
              <a:solidFill>
                <a:srgbClr val="3B00FF"/>
              </a:solidFill>
              <a:latin typeface="微软雅黑"/>
              <a:ea typeface="微软雅黑"/>
            </a:endParaRPr>
          </a:p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2.你不应该打开窗户。</a:t>
            </a:r>
          </a:p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_____________________________________.</a:t>
            </a:r>
          </a:p>
        </p:txBody>
      </p:sp>
      <p:sp>
        <p:nvSpPr>
          <p:cNvPr id="4" name="形状2"/>
          <p:cNvSpPr txBox="1"/>
          <p:nvPr/>
        </p:nvSpPr>
        <p:spPr>
          <a:xfrm>
            <a:off x="8290531" y="3874360"/>
            <a:ext cx="888892" cy="451180"/>
          </a:xfrm>
          <a:custGeom>
            <a:avLst/>
            <a:gdLst>
              <a:gd name="connsiteX0" fmla="*/ 75197 w 888892"/>
              <a:gd name="connsiteY0" fmla="*/ 0 h 451180"/>
              <a:gd name="connsiteX1" fmla="*/ 813695 w 888892"/>
              <a:gd name="connsiteY1" fmla="*/ 0 h 451180"/>
              <a:gd name="connsiteX2" fmla="*/ 833639 w 888892"/>
              <a:gd name="connsiteY2" fmla="*/ 0 h 451180"/>
              <a:gd name="connsiteX3" fmla="*/ 880970 w 888892"/>
              <a:gd name="connsiteY3" fmla="*/ 36127 h 451180"/>
              <a:gd name="connsiteX4" fmla="*/ 888892 w 888892"/>
              <a:gd name="connsiteY4" fmla="*/ 375983 h 451180"/>
              <a:gd name="connsiteX5" fmla="*/ 888892 w 888892"/>
              <a:gd name="connsiteY5" fmla="*/ 395927 h 451180"/>
              <a:gd name="connsiteX6" fmla="*/ 852765 w 888892"/>
              <a:gd name="connsiteY6" fmla="*/ 443258 h 451180"/>
              <a:gd name="connsiteX7" fmla="*/ 75197 w 888892"/>
              <a:gd name="connsiteY7" fmla="*/ 451180 h 451180"/>
              <a:gd name="connsiteX8" fmla="*/ 55253 w 888892"/>
              <a:gd name="connsiteY8" fmla="*/ 451180 h 451180"/>
              <a:gd name="connsiteX9" fmla="*/ 7922 w 888892"/>
              <a:gd name="connsiteY9" fmla="*/ 415053 h 451180"/>
              <a:gd name="connsiteX10" fmla="*/ 0 w 888892"/>
              <a:gd name="connsiteY10" fmla="*/ 75197 h 451180"/>
              <a:gd name="connsiteX11" fmla="*/ 0 w 888892"/>
              <a:gd name="connsiteY11" fmla="*/ 33667 h 4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892" h="451180">
                <a:moveTo>
                  <a:pt x="75197" y="0"/>
                </a:moveTo>
                <a:lnTo>
                  <a:pt x="813695" y="0"/>
                </a:lnTo>
                <a:cubicBezTo>
                  <a:pt x="833639" y="0"/>
                  <a:pt x="852765" y="7922"/>
                  <a:pt x="866867" y="22025"/>
                </a:cubicBezTo>
                <a:cubicBezTo>
                  <a:pt x="880970" y="36127"/>
                  <a:pt x="888892" y="55253"/>
                  <a:pt x="888892" y="75197"/>
                </a:cubicBezTo>
                <a:lnTo>
                  <a:pt x="888892" y="375983"/>
                </a:lnTo>
                <a:cubicBezTo>
                  <a:pt x="888892" y="395927"/>
                  <a:pt x="880970" y="415053"/>
                  <a:pt x="866867" y="429156"/>
                </a:cubicBezTo>
                <a:cubicBezTo>
                  <a:pt x="852765" y="443258"/>
                  <a:pt x="833639" y="451180"/>
                  <a:pt x="813695" y="451180"/>
                </a:cubicBezTo>
                <a:lnTo>
                  <a:pt x="75197" y="451180"/>
                </a:lnTo>
                <a:cubicBezTo>
                  <a:pt x="55253" y="451180"/>
                  <a:pt x="36127" y="443258"/>
                  <a:pt x="22025" y="429156"/>
                </a:cubicBezTo>
                <a:cubicBezTo>
                  <a:pt x="7922" y="415053"/>
                  <a:pt x="0" y="395927"/>
                  <a:pt x="0" y="375983"/>
                </a:cubicBezTo>
                <a:lnTo>
                  <a:pt x="0" y="75197"/>
                </a:lnTo>
                <a:cubicBezTo>
                  <a:pt x="0" y="33667"/>
                  <a:pt x="33667" y="0"/>
                  <a:pt x="75197" y="0"/>
                </a:cubicBezTo>
                <a:close/>
              </a:path>
            </a:pathLst>
          </a:cu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You</a:t>
            </a:r>
          </a:p>
        </p:txBody>
      </p:sp>
      <p:sp>
        <p:nvSpPr>
          <p:cNvPr id="5" name="形状3"/>
          <p:cNvSpPr txBox="1"/>
          <p:nvPr/>
        </p:nvSpPr>
        <p:spPr>
          <a:xfrm>
            <a:off x="556108" y="3874884"/>
            <a:ext cx="1508017" cy="451180"/>
          </a:xfrm>
          <a:custGeom>
            <a:avLst/>
            <a:gdLst>
              <a:gd name="connsiteX0" fmla="*/ 75197 w 1508017"/>
              <a:gd name="connsiteY0" fmla="*/ 0 h 451180"/>
              <a:gd name="connsiteX1" fmla="*/ 1432820 w 1508017"/>
              <a:gd name="connsiteY1" fmla="*/ 0 h 451180"/>
              <a:gd name="connsiteX2" fmla="*/ 1452764 w 1508017"/>
              <a:gd name="connsiteY2" fmla="*/ 0 h 451180"/>
              <a:gd name="connsiteX3" fmla="*/ 1500095 w 1508017"/>
              <a:gd name="connsiteY3" fmla="*/ 36127 h 451180"/>
              <a:gd name="connsiteX4" fmla="*/ 1508017 w 1508017"/>
              <a:gd name="connsiteY4" fmla="*/ 375983 h 451180"/>
              <a:gd name="connsiteX5" fmla="*/ 1508017 w 1508017"/>
              <a:gd name="connsiteY5" fmla="*/ 395927 h 451180"/>
              <a:gd name="connsiteX6" fmla="*/ 1471890 w 1508017"/>
              <a:gd name="connsiteY6" fmla="*/ 443258 h 451180"/>
              <a:gd name="connsiteX7" fmla="*/ 75197 w 1508017"/>
              <a:gd name="connsiteY7" fmla="*/ 451180 h 451180"/>
              <a:gd name="connsiteX8" fmla="*/ 55253 w 1508017"/>
              <a:gd name="connsiteY8" fmla="*/ 451180 h 451180"/>
              <a:gd name="connsiteX9" fmla="*/ 7922 w 1508017"/>
              <a:gd name="connsiteY9" fmla="*/ 415053 h 451180"/>
              <a:gd name="connsiteX10" fmla="*/ 0 w 1508017"/>
              <a:gd name="connsiteY10" fmla="*/ 75197 h 451180"/>
              <a:gd name="connsiteX11" fmla="*/ 0 w 1508017"/>
              <a:gd name="connsiteY11" fmla="*/ 33667 h 4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8017" h="451180">
                <a:moveTo>
                  <a:pt x="75197" y="0"/>
                </a:moveTo>
                <a:lnTo>
                  <a:pt x="1432820" y="0"/>
                </a:lnTo>
                <a:cubicBezTo>
                  <a:pt x="1452764" y="0"/>
                  <a:pt x="1471890" y="7922"/>
                  <a:pt x="1485992" y="22025"/>
                </a:cubicBezTo>
                <a:cubicBezTo>
                  <a:pt x="1500095" y="36127"/>
                  <a:pt x="1508017" y="55253"/>
                  <a:pt x="1508017" y="75197"/>
                </a:cubicBezTo>
                <a:lnTo>
                  <a:pt x="1508017" y="375983"/>
                </a:lnTo>
                <a:cubicBezTo>
                  <a:pt x="1508017" y="395927"/>
                  <a:pt x="1500095" y="415053"/>
                  <a:pt x="1485992" y="429156"/>
                </a:cubicBezTo>
                <a:cubicBezTo>
                  <a:pt x="1471890" y="443258"/>
                  <a:pt x="1452764" y="451180"/>
                  <a:pt x="1432820" y="451180"/>
                </a:cubicBezTo>
                <a:lnTo>
                  <a:pt x="75197" y="451180"/>
                </a:lnTo>
                <a:cubicBezTo>
                  <a:pt x="55253" y="451180"/>
                  <a:pt x="36127" y="443258"/>
                  <a:pt x="22025" y="429156"/>
                </a:cubicBezTo>
                <a:cubicBezTo>
                  <a:pt x="7922" y="415053"/>
                  <a:pt x="0" y="395927"/>
                  <a:pt x="0" y="375983"/>
                </a:cubicBezTo>
                <a:lnTo>
                  <a:pt x="0" y="75197"/>
                </a:lnTo>
                <a:cubicBezTo>
                  <a:pt x="0" y="33667"/>
                  <a:pt x="33667" y="0"/>
                  <a:pt x="75197" y="0"/>
                </a:cubicBezTo>
                <a:close/>
              </a:path>
            </a:pathLst>
          </a:cu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should</a:t>
            </a:r>
          </a:p>
        </p:txBody>
      </p:sp>
      <p:sp>
        <p:nvSpPr>
          <p:cNvPr id="6" name="形状4"/>
          <p:cNvSpPr txBox="1"/>
          <p:nvPr/>
        </p:nvSpPr>
        <p:spPr>
          <a:xfrm>
            <a:off x="2298887" y="3874837"/>
            <a:ext cx="1155592" cy="451180"/>
          </a:xfrm>
          <a:custGeom>
            <a:avLst/>
            <a:gdLst>
              <a:gd name="connsiteX0" fmla="*/ 75197 w 1155592"/>
              <a:gd name="connsiteY0" fmla="*/ 0 h 451180"/>
              <a:gd name="connsiteX1" fmla="*/ 1080395 w 1155592"/>
              <a:gd name="connsiteY1" fmla="*/ 0 h 451180"/>
              <a:gd name="connsiteX2" fmla="*/ 1100339 w 1155592"/>
              <a:gd name="connsiteY2" fmla="*/ 0 h 451180"/>
              <a:gd name="connsiteX3" fmla="*/ 1147670 w 1155592"/>
              <a:gd name="connsiteY3" fmla="*/ 36127 h 451180"/>
              <a:gd name="connsiteX4" fmla="*/ 1155592 w 1155592"/>
              <a:gd name="connsiteY4" fmla="*/ 375983 h 451180"/>
              <a:gd name="connsiteX5" fmla="*/ 1155592 w 1155592"/>
              <a:gd name="connsiteY5" fmla="*/ 395927 h 451180"/>
              <a:gd name="connsiteX6" fmla="*/ 1119465 w 1155592"/>
              <a:gd name="connsiteY6" fmla="*/ 443258 h 451180"/>
              <a:gd name="connsiteX7" fmla="*/ 75197 w 1155592"/>
              <a:gd name="connsiteY7" fmla="*/ 451180 h 451180"/>
              <a:gd name="connsiteX8" fmla="*/ 55253 w 1155592"/>
              <a:gd name="connsiteY8" fmla="*/ 451180 h 451180"/>
              <a:gd name="connsiteX9" fmla="*/ 7922 w 1155592"/>
              <a:gd name="connsiteY9" fmla="*/ 415053 h 451180"/>
              <a:gd name="connsiteX10" fmla="*/ 0 w 1155592"/>
              <a:gd name="connsiteY10" fmla="*/ 75197 h 451180"/>
              <a:gd name="connsiteX11" fmla="*/ 0 w 1155592"/>
              <a:gd name="connsiteY11" fmla="*/ 33667 h 4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592" h="451180">
                <a:moveTo>
                  <a:pt x="75197" y="0"/>
                </a:moveTo>
                <a:lnTo>
                  <a:pt x="1080395" y="0"/>
                </a:lnTo>
                <a:cubicBezTo>
                  <a:pt x="1100339" y="0"/>
                  <a:pt x="1119465" y="7922"/>
                  <a:pt x="1133567" y="22025"/>
                </a:cubicBezTo>
                <a:cubicBezTo>
                  <a:pt x="1147670" y="36127"/>
                  <a:pt x="1155592" y="55253"/>
                  <a:pt x="1155592" y="75197"/>
                </a:cubicBezTo>
                <a:lnTo>
                  <a:pt x="1155592" y="375983"/>
                </a:lnTo>
                <a:cubicBezTo>
                  <a:pt x="1155592" y="395927"/>
                  <a:pt x="1147670" y="415053"/>
                  <a:pt x="1133567" y="429156"/>
                </a:cubicBezTo>
                <a:cubicBezTo>
                  <a:pt x="1119465" y="443258"/>
                  <a:pt x="1100339" y="451180"/>
                  <a:pt x="1080395" y="451180"/>
                </a:cubicBezTo>
                <a:lnTo>
                  <a:pt x="75197" y="451180"/>
                </a:lnTo>
                <a:cubicBezTo>
                  <a:pt x="55253" y="451180"/>
                  <a:pt x="36127" y="443258"/>
                  <a:pt x="22025" y="429156"/>
                </a:cubicBezTo>
                <a:cubicBezTo>
                  <a:pt x="7922" y="415053"/>
                  <a:pt x="0" y="395927"/>
                  <a:pt x="0" y="375983"/>
                </a:cubicBezTo>
                <a:lnTo>
                  <a:pt x="0" y="75197"/>
                </a:lnTo>
                <a:cubicBezTo>
                  <a:pt x="0" y="33667"/>
                  <a:pt x="33667" y="0"/>
                  <a:pt x="75197" y="0"/>
                </a:cubicBezTo>
                <a:close/>
              </a:path>
            </a:pathLst>
          </a:cu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drink </a:t>
            </a:r>
          </a:p>
        </p:txBody>
      </p:sp>
      <p:sp>
        <p:nvSpPr>
          <p:cNvPr id="7" name="形状5"/>
          <p:cNvSpPr txBox="1"/>
          <p:nvPr/>
        </p:nvSpPr>
        <p:spPr>
          <a:xfrm>
            <a:off x="3617766" y="3874360"/>
            <a:ext cx="2193817" cy="451180"/>
          </a:xfrm>
          <a:custGeom>
            <a:avLst/>
            <a:gdLst>
              <a:gd name="connsiteX0" fmla="*/ 75197 w 2193817"/>
              <a:gd name="connsiteY0" fmla="*/ 0 h 451180"/>
              <a:gd name="connsiteX1" fmla="*/ 2118620 w 2193817"/>
              <a:gd name="connsiteY1" fmla="*/ 0 h 451180"/>
              <a:gd name="connsiteX2" fmla="*/ 2138564 w 2193817"/>
              <a:gd name="connsiteY2" fmla="*/ 0 h 451180"/>
              <a:gd name="connsiteX3" fmla="*/ 2185895 w 2193817"/>
              <a:gd name="connsiteY3" fmla="*/ 36127 h 451180"/>
              <a:gd name="connsiteX4" fmla="*/ 2193817 w 2193817"/>
              <a:gd name="connsiteY4" fmla="*/ 375983 h 451180"/>
              <a:gd name="connsiteX5" fmla="*/ 2193817 w 2193817"/>
              <a:gd name="connsiteY5" fmla="*/ 395927 h 451180"/>
              <a:gd name="connsiteX6" fmla="*/ 2157690 w 2193817"/>
              <a:gd name="connsiteY6" fmla="*/ 443258 h 451180"/>
              <a:gd name="connsiteX7" fmla="*/ 75197 w 2193817"/>
              <a:gd name="connsiteY7" fmla="*/ 451180 h 451180"/>
              <a:gd name="connsiteX8" fmla="*/ 55253 w 2193817"/>
              <a:gd name="connsiteY8" fmla="*/ 451180 h 451180"/>
              <a:gd name="connsiteX9" fmla="*/ 7922 w 2193817"/>
              <a:gd name="connsiteY9" fmla="*/ 415053 h 451180"/>
              <a:gd name="connsiteX10" fmla="*/ 0 w 2193817"/>
              <a:gd name="connsiteY10" fmla="*/ 75197 h 451180"/>
              <a:gd name="connsiteX11" fmla="*/ 0 w 2193817"/>
              <a:gd name="connsiteY11" fmla="*/ 33667 h 4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817" h="451180">
                <a:moveTo>
                  <a:pt x="75197" y="0"/>
                </a:moveTo>
                <a:lnTo>
                  <a:pt x="2118620" y="0"/>
                </a:lnTo>
                <a:cubicBezTo>
                  <a:pt x="2138564" y="0"/>
                  <a:pt x="2157690" y="7922"/>
                  <a:pt x="2171792" y="22025"/>
                </a:cubicBezTo>
                <a:cubicBezTo>
                  <a:pt x="2185895" y="36127"/>
                  <a:pt x="2193817" y="55253"/>
                  <a:pt x="2193817" y="75197"/>
                </a:cubicBezTo>
                <a:lnTo>
                  <a:pt x="2193817" y="375983"/>
                </a:lnTo>
                <a:cubicBezTo>
                  <a:pt x="2193817" y="395927"/>
                  <a:pt x="2185895" y="415053"/>
                  <a:pt x="2171792" y="429156"/>
                </a:cubicBezTo>
                <a:cubicBezTo>
                  <a:pt x="2157690" y="443258"/>
                  <a:pt x="2138564" y="451180"/>
                  <a:pt x="2118620" y="451180"/>
                </a:cubicBezTo>
                <a:lnTo>
                  <a:pt x="75197" y="451180"/>
                </a:lnTo>
                <a:cubicBezTo>
                  <a:pt x="55253" y="451180"/>
                  <a:pt x="36127" y="443258"/>
                  <a:pt x="22025" y="429156"/>
                </a:cubicBezTo>
                <a:cubicBezTo>
                  <a:pt x="7922" y="415053"/>
                  <a:pt x="0" y="395927"/>
                  <a:pt x="0" y="375983"/>
                </a:cubicBezTo>
                <a:lnTo>
                  <a:pt x="0" y="75197"/>
                </a:lnTo>
                <a:cubicBezTo>
                  <a:pt x="0" y="33667"/>
                  <a:pt x="33667" y="0"/>
                  <a:pt x="75197" y="0"/>
                </a:cubicBezTo>
                <a:close/>
              </a:path>
            </a:pathLst>
          </a:cu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some hot tea </a:t>
            </a:r>
          </a:p>
        </p:txBody>
      </p:sp>
      <p:sp>
        <p:nvSpPr>
          <p:cNvPr id="8" name="形状6"/>
          <p:cNvSpPr txBox="1"/>
          <p:nvPr/>
        </p:nvSpPr>
        <p:spPr>
          <a:xfrm>
            <a:off x="5933361" y="3874799"/>
            <a:ext cx="2193817" cy="451180"/>
          </a:xfrm>
          <a:custGeom>
            <a:avLst/>
            <a:gdLst>
              <a:gd name="connsiteX0" fmla="*/ 75197 w 2193817"/>
              <a:gd name="connsiteY0" fmla="*/ 0 h 451180"/>
              <a:gd name="connsiteX1" fmla="*/ 2118620 w 2193817"/>
              <a:gd name="connsiteY1" fmla="*/ 0 h 451180"/>
              <a:gd name="connsiteX2" fmla="*/ 2138564 w 2193817"/>
              <a:gd name="connsiteY2" fmla="*/ 0 h 451180"/>
              <a:gd name="connsiteX3" fmla="*/ 2185895 w 2193817"/>
              <a:gd name="connsiteY3" fmla="*/ 36127 h 451180"/>
              <a:gd name="connsiteX4" fmla="*/ 2193817 w 2193817"/>
              <a:gd name="connsiteY4" fmla="*/ 375983 h 451180"/>
              <a:gd name="connsiteX5" fmla="*/ 2193817 w 2193817"/>
              <a:gd name="connsiteY5" fmla="*/ 395927 h 451180"/>
              <a:gd name="connsiteX6" fmla="*/ 2157690 w 2193817"/>
              <a:gd name="connsiteY6" fmla="*/ 443258 h 451180"/>
              <a:gd name="connsiteX7" fmla="*/ 75197 w 2193817"/>
              <a:gd name="connsiteY7" fmla="*/ 451180 h 451180"/>
              <a:gd name="connsiteX8" fmla="*/ 55253 w 2193817"/>
              <a:gd name="connsiteY8" fmla="*/ 451180 h 451180"/>
              <a:gd name="connsiteX9" fmla="*/ 7922 w 2193817"/>
              <a:gd name="connsiteY9" fmla="*/ 415053 h 451180"/>
              <a:gd name="connsiteX10" fmla="*/ 0 w 2193817"/>
              <a:gd name="connsiteY10" fmla="*/ 75197 h 451180"/>
              <a:gd name="connsiteX11" fmla="*/ 0 w 2193817"/>
              <a:gd name="connsiteY11" fmla="*/ 33667 h 4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817" h="451180">
                <a:moveTo>
                  <a:pt x="75197" y="0"/>
                </a:moveTo>
                <a:lnTo>
                  <a:pt x="2118620" y="0"/>
                </a:lnTo>
                <a:cubicBezTo>
                  <a:pt x="2138564" y="0"/>
                  <a:pt x="2157690" y="7922"/>
                  <a:pt x="2171792" y="22025"/>
                </a:cubicBezTo>
                <a:cubicBezTo>
                  <a:pt x="2185895" y="36127"/>
                  <a:pt x="2193817" y="55253"/>
                  <a:pt x="2193817" y="75197"/>
                </a:cubicBezTo>
                <a:lnTo>
                  <a:pt x="2193817" y="375983"/>
                </a:lnTo>
                <a:cubicBezTo>
                  <a:pt x="2193817" y="395927"/>
                  <a:pt x="2185895" y="415053"/>
                  <a:pt x="2171792" y="429156"/>
                </a:cubicBezTo>
                <a:cubicBezTo>
                  <a:pt x="2157690" y="443258"/>
                  <a:pt x="2138564" y="451180"/>
                  <a:pt x="2118620" y="451180"/>
                </a:cubicBezTo>
                <a:lnTo>
                  <a:pt x="75197" y="451180"/>
                </a:lnTo>
                <a:cubicBezTo>
                  <a:pt x="55253" y="451180"/>
                  <a:pt x="36127" y="443258"/>
                  <a:pt x="22025" y="429156"/>
                </a:cubicBezTo>
                <a:cubicBezTo>
                  <a:pt x="7922" y="415053"/>
                  <a:pt x="0" y="395927"/>
                  <a:pt x="0" y="375983"/>
                </a:cubicBezTo>
                <a:lnTo>
                  <a:pt x="0" y="75197"/>
                </a:lnTo>
                <a:cubicBezTo>
                  <a:pt x="0" y="33667"/>
                  <a:pt x="33667" y="0"/>
                  <a:pt x="75197" y="0"/>
                </a:cubicBezTo>
                <a:close/>
              </a:path>
            </a:pathLst>
          </a:cu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2199" b="1" i="0" dirty="0">
                <a:solidFill>
                  <a:srgbClr val="000000"/>
                </a:solidFill>
                <a:latin typeface="微软雅黑"/>
                <a:ea typeface="微软雅黑"/>
              </a:rPr>
              <a:t>with honey</a:t>
            </a:r>
          </a:p>
        </p:txBody>
      </p:sp>
      <p:sp>
        <p:nvSpPr>
          <p:cNvPr id="9" name="文本2"/>
          <p:cNvSpPr txBox="1"/>
          <p:nvPr/>
        </p:nvSpPr>
        <p:spPr>
          <a:xfrm>
            <a:off x="527733" y="5077749"/>
            <a:ext cx="6956831" cy="65982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99" b="1" i="0" dirty="0">
                <a:solidFill>
                  <a:srgbClr val="FF0000"/>
                </a:solidFill>
                <a:latin typeface="微软雅黑"/>
                <a:ea typeface="微软雅黑"/>
              </a:rPr>
              <a:t>You shouldn't open the window</a:t>
            </a:r>
          </a:p>
        </p:txBody>
      </p:sp>
      <p:sp>
        <p:nvSpPr>
          <p:cNvPr id="10" name="形状7"/>
          <p:cNvSpPr txBox="1"/>
          <p:nvPr/>
        </p:nvSpPr>
        <p:spPr>
          <a:xfrm>
            <a:off x="1299420" y="4816916"/>
            <a:ext cx="999249" cy="348691"/>
          </a:xfrm>
          <a:prstGeom prst="rect">
            <a:avLst/>
          </a:prstGeom>
          <a:solidFill>
            <a:srgbClr val="FFD7E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13528" y="1651435"/>
            <a:ext cx="5706761" cy="332824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1.量体温_________________________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2.下车__________________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3.使......惊讶的是______________________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4.休息___________________________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5.多亏_________________________</a:t>
            </a:r>
          </a:p>
        </p:txBody>
      </p:sp>
      <p:sp>
        <p:nvSpPr>
          <p:cNvPr id="3" name="形状1"/>
          <p:cNvSpPr txBox="1"/>
          <p:nvPr/>
        </p:nvSpPr>
        <p:spPr>
          <a:xfrm>
            <a:off x="413528" y="460038"/>
            <a:ext cx="3921404" cy="812800"/>
          </a:xfrm>
          <a:custGeom>
            <a:avLst/>
            <a:gdLst>
              <a:gd name="connsiteX0" fmla="*/ 135467 w 3921404"/>
              <a:gd name="connsiteY0" fmla="*/ 0 h 812800"/>
              <a:gd name="connsiteX1" fmla="*/ 3785937 w 3921404"/>
              <a:gd name="connsiteY1" fmla="*/ 0 h 812800"/>
              <a:gd name="connsiteX2" fmla="*/ 3860753 w 3921404"/>
              <a:gd name="connsiteY2" fmla="*/ 0 h 812800"/>
              <a:gd name="connsiteX3" fmla="*/ 3921403 w 3921404"/>
              <a:gd name="connsiteY3" fmla="*/ 677333 h 812800"/>
              <a:gd name="connsiteX4" fmla="*/ 3921403 w 3921404"/>
              <a:gd name="connsiteY4" fmla="*/ 752149 h 812800"/>
              <a:gd name="connsiteX5" fmla="*/ 135467 w 3921404"/>
              <a:gd name="connsiteY5" fmla="*/ 812800 h 812800"/>
              <a:gd name="connsiteX6" fmla="*/ 60650 w 3921404"/>
              <a:gd name="connsiteY6" fmla="*/ 812800 h 812800"/>
              <a:gd name="connsiteX7" fmla="*/ 0 w 3921404"/>
              <a:gd name="connsiteY7" fmla="*/ 135467 h 812800"/>
              <a:gd name="connsiteX8" fmla="*/ 0 w 3921404"/>
              <a:gd name="connsiteY8" fmla="*/ 6065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403" h="812800">
                <a:moveTo>
                  <a:pt x="135467" y="0"/>
                </a:moveTo>
                <a:lnTo>
                  <a:pt x="3785937" y="0"/>
                </a:lnTo>
                <a:cubicBezTo>
                  <a:pt x="3860753" y="0"/>
                  <a:pt x="3921403" y="60651"/>
                  <a:pt x="3921403" y="135467"/>
                </a:cubicBezTo>
                <a:lnTo>
                  <a:pt x="3921403" y="677333"/>
                </a:lnTo>
                <a:cubicBezTo>
                  <a:pt x="3921403" y="752149"/>
                  <a:pt x="3860753" y="812800"/>
                  <a:pt x="3785937" y="812800"/>
                </a:cubicBezTo>
                <a:lnTo>
                  <a:pt x="135467" y="812800"/>
                </a:lnTo>
                <a:cubicBezTo>
                  <a:pt x="60650" y="812800"/>
                  <a:pt x="0" y="752150"/>
                  <a:pt x="0" y="677333"/>
                </a:cubicBezTo>
                <a:lnTo>
                  <a:pt x="0" y="135467"/>
                </a:lnTo>
                <a:cubicBezTo>
                  <a:pt x="0" y="60650"/>
                  <a:pt x="60650" y="0"/>
                  <a:pt x="135467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599" b="1" i="0" dirty="0">
                <a:solidFill>
                  <a:srgbClr val="000000"/>
                </a:solidFill>
                <a:latin typeface="微软雅黑"/>
                <a:ea typeface="微软雅黑"/>
              </a:rPr>
              <a:t>重点短语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5942209" y="1771860"/>
            <a:ext cx="6754511" cy="437415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6.立即；马上_______________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7.陷入麻烦________________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8.放弃__________________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9.用完；耗尽____________________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10.离开；从......出来____________________</a:t>
            </a:r>
          </a:p>
          <a:p>
            <a:pPr marL="0" algn="l"/>
            <a:endParaRPr lang="zh-CN" altLang="en-US" sz="2399" b="1" i="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636405" y="1512777"/>
            <a:ext cx="540127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take one's temperature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1555442" y="1988870"/>
            <a:ext cx="199132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get off </a:t>
            </a:r>
          </a:p>
        </p:txBody>
      </p:sp>
      <p:sp>
        <p:nvSpPr>
          <p:cNvPr id="7" name="文本5"/>
          <p:cNvSpPr txBox="1"/>
          <p:nvPr/>
        </p:nvSpPr>
        <p:spPr>
          <a:xfrm>
            <a:off x="2865162" y="2331416"/>
            <a:ext cx="540127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to one's surprise 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1441529" y="2665650"/>
            <a:ext cx="540127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take a break </a:t>
            </a:r>
          </a:p>
        </p:txBody>
      </p:sp>
      <p:sp>
        <p:nvSpPr>
          <p:cNvPr id="9" name="文本7"/>
          <p:cNvSpPr txBox="1"/>
          <p:nvPr/>
        </p:nvSpPr>
        <p:spPr>
          <a:xfrm>
            <a:off x="1704953" y="3111314"/>
            <a:ext cx="1829400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thanks to</a:t>
            </a:r>
          </a:p>
        </p:txBody>
      </p:sp>
      <p:sp>
        <p:nvSpPr>
          <p:cNvPr id="10" name="文本8"/>
          <p:cNvSpPr txBox="1"/>
          <p:nvPr/>
        </p:nvSpPr>
        <p:spPr>
          <a:xfrm>
            <a:off x="7912007" y="1608826"/>
            <a:ext cx="2439000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right away</a:t>
            </a:r>
          </a:p>
        </p:txBody>
      </p:sp>
      <p:sp>
        <p:nvSpPr>
          <p:cNvPr id="11" name="文本9"/>
          <p:cNvSpPr txBox="1"/>
          <p:nvPr/>
        </p:nvSpPr>
        <p:spPr>
          <a:xfrm>
            <a:off x="7525398" y="2057865"/>
            <a:ext cx="334387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get into trouble</a:t>
            </a:r>
          </a:p>
        </p:txBody>
      </p:sp>
      <p:sp>
        <p:nvSpPr>
          <p:cNvPr id="12" name="文本10"/>
          <p:cNvSpPr txBox="1"/>
          <p:nvPr/>
        </p:nvSpPr>
        <p:spPr>
          <a:xfrm>
            <a:off x="7179373" y="2392905"/>
            <a:ext cx="189607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give up</a:t>
            </a:r>
          </a:p>
        </p:txBody>
      </p:sp>
      <p:sp>
        <p:nvSpPr>
          <p:cNvPr id="13" name="文本11"/>
          <p:cNvSpPr txBox="1"/>
          <p:nvPr/>
        </p:nvSpPr>
        <p:spPr>
          <a:xfrm>
            <a:off x="8008252" y="2780455"/>
            <a:ext cx="277773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run out (of) </a:t>
            </a:r>
          </a:p>
        </p:txBody>
      </p:sp>
      <p:sp>
        <p:nvSpPr>
          <p:cNvPr id="14" name="文本12"/>
          <p:cNvSpPr txBox="1"/>
          <p:nvPr/>
        </p:nvSpPr>
        <p:spPr>
          <a:xfrm>
            <a:off x="9000734" y="3237070"/>
            <a:ext cx="277773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get out of 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13528" y="460038"/>
            <a:ext cx="2816504" cy="812797"/>
          </a:xfrm>
          <a:custGeom>
            <a:avLst/>
            <a:gdLst>
              <a:gd name="connsiteX0" fmla="*/ 135466 w 2816504"/>
              <a:gd name="connsiteY0" fmla="*/ 0 h 812797"/>
              <a:gd name="connsiteX1" fmla="*/ 2681038 w 2816504"/>
              <a:gd name="connsiteY1" fmla="*/ 0 h 812797"/>
              <a:gd name="connsiteX2" fmla="*/ 2755854 w 2816504"/>
              <a:gd name="connsiteY2" fmla="*/ 0 h 812797"/>
              <a:gd name="connsiteX3" fmla="*/ 2816505 w 2816504"/>
              <a:gd name="connsiteY3" fmla="*/ 677331 h 812797"/>
              <a:gd name="connsiteX4" fmla="*/ 2816505 w 2816504"/>
              <a:gd name="connsiteY4" fmla="*/ 713258 h 812797"/>
              <a:gd name="connsiteX5" fmla="*/ 2751422 w 2816504"/>
              <a:gd name="connsiteY5" fmla="*/ 798525 h 812797"/>
              <a:gd name="connsiteX6" fmla="*/ 135466 w 2816504"/>
              <a:gd name="connsiteY6" fmla="*/ 812797 h 812797"/>
              <a:gd name="connsiteX7" fmla="*/ 99538 w 2816504"/>
              <a:gd name="connsiteY7" fmla="*/ 812797 h 812797"/>
              <a:gd name="connsiteX8" fmla="*/ 14272 w 2816504"/>
              <a:gd name="connsiteY8" fmla="*/ 747715 h 812797"/>
              <a:gd name="connsiteX9" fmla="*/ 0 w 2816504"/>
              <a:gd name="connsiteY9" fmla="*/ 135466 h 812797"/>
              <a:gd name="connsiteX10" fmla="*/ 0 w 2816504"/>
              <a:gd name="connsiteY10" fmla="*/ 60650 h 8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6505" h="812797">
                <a:moveTo>
                  <a:pt x="135466" y="0"/>
                </a:moveTo>
                <a:lnTo>
                  <a:pt x="2681038" y="0"/>
                </a:lnTo>
                <a:cubicBezTo>
                  <a:pt x="2755854" y="0"/>
                  <a:pt x="2816505" y="60650"/>
                  <a:pt x="2816505" y="135466"/>
                </a:cubicBezTo>
                <a:lnTo>
                  <a:pt x="2816505" y="677331"/>
                </a:lnTo>
                <a:cubicBezTo>
                  <a:pt x="2816505" y="713258"/>
                  <a:pt x="2802232" y="747715"/>
                  <a:pt x="2776827" y="773120"/>
                </a:cubicBezTo>
                <a:cubicBezTo>
                  <a:pt x="2751422" y="798525"/>
                  <a:pt x="2716966" y="812797"/>
                  <a:pt x="2681038" y="812797"/>
                </a:cubicBezTo>
                <a:lnTo>
                  <a:pt x="135466" y="812797"/>
                </a:lnTo>
                <a:cubicBezTo>
                  <a:pt x="99538" y="812797"/>
                  <a:pt x="65082" y="798525"/>
                  <a:pt x="39677" y="773120"/>
                </a:cubicBezTo>
                <a:cubicBezTo>
                  <a:pt x="14272" y="747715"/>
                  <a:pt x="0" y="713258"/>
                  <a:pt x="0" y="677331"/>
                </a:cubicBezTo>
                <a:lnTo>
                  <a:pt x="0" y="135466"/>
                </a:lnTo>
                <a:cubicBezTo>
                  <a:pt x="0" y="60650"/>
                  <a:pt x="60650" y="0"/>
                  <a:pt x="135466" y="0"/>
                </a:cubicBezTo>
                <a:close/>
              </a:path>
            </a:pathLst>
          </a:custGeom>
          <a:solidFill>
            <a:srgbClr val="C2FFDB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r>
              <a:rPr lang="zh-CN" altLang="en-US" sz="3599" b="1" i="0" dirty="0">
                <a:solidFill>
                  <a:srgbClr val="000000"/>
                </a:solidFill>
                <a:latin typeface="微软雅黑"/>
                <a:ea typeface="微软雅黑"/>
              </a:rPr>
              <a:t>重点短语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413556" y="1637176"/>
            <a:ext cx="5573411" cy="33282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1.打扫干净_________________________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2.使高兴起来__________________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3.照顾______________________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4.修理___________________________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5.推迟_________________________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5776293" y="1637700"/>
            <a:ext cx="6259211" cy="33282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6.想出；提出_________________________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7.打电话给;征召__________________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8.take after______________________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9.参加......的选拔________________________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10.建立；设立_________________________</a:t>
            </a:r>
          </a:p>
          <a:p>
            <a:pPr marL="0" algn="l"/>
            <a:r>
              <a:rPr lang="zh-CN" altLang="en-US" sz="2399" b="1" i="0" dirty="0">
                <a:solidFill>
                  <a:srgbClr val="000000"/>
                </a:solidFill>
                <a:latin typeface="微软雅黑"/>
                <a:ea typeface="微软雅黑"/>
              </a:rPr>
              <a:t>11.make a difference_________________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2383602" y="1503327"/>
            <a:ext cx="199132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clean up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2659446" y="1972257"/>
            <a:ext cx="1991325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cheer up</a:t>
            </a:r>
          </a:p>
        </p:txBody>
      </p:sp>
      <p:sp>
        <p:nvSpPr>
          <p:cNvPr id="7" name="文本5"/>
          <p:cNvSpPr txBox="1"/>
          <p:nvPr/>
        </p:nvSpPr>
        <p:spPr>
          <a:xfrm>
            <a:off x="1677771" y="2328474"/>
            <a:ext cx="2191350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care for 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2053861" y="2689250"/>
            <a:ext cx="2191350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fix up </a:t>
            </a:r>
          </a:p>
        </p:txBody>
      </p:sp>
      <p:sp>
        <p:nvSpPr>
          <p:cNvPr id="9" name="文本7"/>
          <p:cNvSpPr txBox="1"/>
          <p:nvPr/>
        </p:nvSpPr>
        <p:spPr>
          <a:xfrm>
            <a:off x="1848817" y="3050026"/>
            <a:ext cx="2191350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put off</a:t>
            </a:r>
          </a:p>
        </p:txBody>
      </p:sp>
      <p:sp>
        <p:nvSpPr>
          <p:cNvPr id="10" name="文本8"/>
          <p:cNvSpPr txBox="1"/>
          <p:nvPr/>
        </p:nvSpPr>
        <p:spPr>
          <a:xfrm>
            <a:off x="7768228" y="1637690"/>
            <a:ext cx="319623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come  up with</a:t>
            </a:r>
          </a:p>
        </p:txBody>
      </p:sp>
      <p:sp>
        <p:nvSpPr>
          <p:cNvPr id="11" name="文本9"/>
          <p:cNvSpPr txBox="1"/>
          <p:nvPr/>
        </p:nvSpPr>
        <p:spPr>
          <a:xfrm>
            <a:off x="8354015" y="1999709"/>
            <a:ext cx="2024663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call up</a:t>
            </a:r>
          </a:p>
        </p:txBody>
      </p:sp>
      <p:sp>
        <p:nvSpPr>
          <p:cNvPr id="12" name="文本10"/>
          <p:cNvSpPr txBox="1"/>
          <p:nvPr/>
        </p:nvSpPr>
        <p:spPr>
          <a:xfrm>
            <a:off x="7768228" y="2340483"/>
            <a:ext cx="3710588" cy="57019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99" b="1" i="0" dirty="0">
                <a:solidFill>
                  <a:srgbClr val="FF0000"/>
                </a:solidFill>
                <a:latin typeface="Arial"/>
                <a:ea typeface="Arial"/>
              </a:rPr>
              <a:t>(外貌；行为）像</a:t>
            </a:r>
          </a:p>
        </p:txBody>
      </p:sp>
      <p:sp>
        <p:nvSpPr>
          <p:cNvPr id="13" name="文本11"/>
          <p:cNvSpPr txBox="1"/>
          <p:nvPr/>
        </p:nvSpPr>
        <p:spPr>
          <a:xfrm>
            <a:off x="8506568" y="2690117"/>
            <a:ext cx="31009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try out (for)</a:t>
            </a:r>
          </a:p>
        </p:txBody>
      </p:sp>
      <p:sp>
        <p:nvSpPr>
          <p:cNvPr id="14" name="文本12"/>
          <p:cNvSpPr txBox="1"/>
          <p:nvPr/>
        </p:nvSpPr>
        <p:spPr>
          <a:xfrm>
            <a:off x="8303799" y="3036268"/>
            <a:ext cx="3100988" cy="614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99" b="1" i="0" dirty="0">
                <a:solidFill>
                  <a:srgbClr val="FF0000"/>
                </a:solidFill>
                <a:latin typeface="Arial"/>
                <a:ea typeface="Arial"/>
              </a:rPr>
              <a:t>set up</a:t>
            </a:r>
          </a:p>
        </p:txBody>
      </p:sp>
      <p:sp>
        <p:nvSpPr>
          <p:cNvPr id="15" name="文本13"/>
          <p:cNvSpPr txBox="1"/>
          <p:nvPr/>
        </p:nvSpPr>
        <p:spPr>
          <a:xfrm>
            <a:off x="9197921" y="3553871"/>
            <a:ext cx="3710588" cy="57019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99" b="1" i="0" dirty="0">
                <a:solidFill>
                  <a:srgbClr val="FF0000"/>
                </a:solidFill>
                <a:latin typeface="Arial"/>
                <a:ea typeface="Arial"/>
              </a:rPr>
              <a:t>影响；有作用</a:t>
            </a:r>
          </a:p>
        </p:txBody>
      </p:sp>
      <p:sp>
        <p:nvSpPr>
          <p:cNvPr id="16" name="文本14"/>
          <p:cNvSpPr txBox="1"/>
          <p:nvPr/>
        </p:nvSpPr>
        <p:spPr>
          <a:xfrm>
            <a:off x="3229966" y="457219"/>
            <a:ext cx="9835591" cy="81845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Unit 2 I'll help </a:t>
            </a:r>
            <a:r>
              <a:rPr lang="zh-CN" altLang="en-US" sz="4299" b="0" i="0" dirty="0">
                <a:solidFill>
                  <a:srgbClr val="FF0000"/>
                </a:solidFill>
                <a:latin typeface="Times New Roman"/>
                <a:ea typeface="Times New Roman"/>
              </a:rPr>
              <a:t>to clean up the city park</a:t>
            </a:r>
            <a:r>
              <a:rPr lang="zh-CN" altLang="en-US" sz="4299" b="0" i="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1925</Words>
  <Application>Microsoft Office PowerPoint</Application>
  <PresentationFormat>宽屏</PresentationFormat>
  <Paragraphs>281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Units 1-5 Lily</dc:title>
  <dc:creator>英语潘老师</dc:creator>
  <cp:lastModifiedBy>ziwei Pan</cp:lastModifiedBy>
  <cp:revision>2</cp:revision>
  <dcterms:created xsi:type="dcterms:W3CDTF">2024-06-11T08:39:04Z</dcterms:created>
  <dcterms:modified xsi:type="dcterms:W3CDTF">2024-06-12T07:35:55Z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5.2.4.6953</vt:lpwstr>
  </property>
  <property fmtid="{D5CDD505-2E9C-101B-9397-08002B2CF9AE}" pid="4" name="EasiNoteCoursewareInfo">
    <vt:lpwstr>f972809a-5b60-4341-81a9-51064e0aa410:1</vt:lpwstr>
  </property>
  <property fmtid="{D5CDD505-2E9C-101B-9397-08002B2CF9AE}" pid="5" name="EasiNoteDocumentName">
    <vt:lpwstr>Review of Units 1-5 Lily</vt:lpwstr>
  </property>
  <property fmtid="{D5CDD505-2E9C-101B-9397-08002B2CF9AE}" pid="6" name="EasiNoteAuthor">
    <vt:lpwstr>6a4242b44f8a47908b7768bb3f428d40</vt:lpwstr>
  </property>
  <property fmtid="{D5CDD505-2E9C-101B-9397-08002B2CF9AE}" pid="7" name="EasiNoteUpstreamCoursewareInfo_0">
    <vt:lpwstr>5ded0968-52f8-4093-afb7-8ab864de0ba1</vt:lpwstr>
  </property>
</Properties>
</file>