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4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8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9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2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5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6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7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8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9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0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1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23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4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5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6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27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8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9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3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31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32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33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34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35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36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37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8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3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40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41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42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43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44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45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46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47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48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49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50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51.xml" ContentType="application/vnd.openxmlformats-officedocument.presentationml.notesSlid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52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53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54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55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56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57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58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59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60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61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notesSlides/notesSlide62.xml" ContentType="application/vnd.openxmlformats-officedocument.presentationml.notesSlide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notesSlides/notesSlide63.xml" ContentType="application/vnd.openxmlformats-officedocument.presentationml.notesSlide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64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notesSlides/notesSlide65.xml" ContentType="application/vnd.openxmlformats-officedocument.presentationml.notesSlid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66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67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325" r:id="rId2"/>
    <p:sldId id="591" r:id="rId3"/>
    <p:sldId id="336" r:id="rId4"/>
    <p:sldId id="1003" r:id="rId5"/>
    <p:sldId id="466" r:id="rId6"/>
    <p:sldId id="658" r:id="rId7"/>
    <p:sldId id="653" r:id="rId8"/>
    <p:sldId id="656" r:id="rId9"/>
    <p:sldId id="1114" r:id="rId10"/>
    <p:sldId id="1115" r:id="rId11"/>
    <p:sldId id="1116" r:id="rId12"/>
    <p:sldId id="1117" r:id="rId13"/>
    <p:sldId id="1118" r:id="rId14"/>
    <p:sldId id="1119" r:id="rId15"/>
    <p:sldId id="1120" r:id="rId16"/>
    <p:sldId id="1121" r:id="rId17"/>
    <p:sldId id="1122" r:id="rId18"/>
    <p:sldId id="661" r:id="rId19"/>
    <p:sldId id="659" r:id="rId20"/>
    <p:sldId id="1041" r:id="rId21"/>
    <p:sldId id="573" r:id="rId22"/>
    <p:sldId id="1040" r:id="rId23"/>
    <p:sldId id="1039" r:id="rId24"/>
    <p:sldId id="1037" r:id="rId25"/>
    <p:sldId id="1042" r:id="rId26"/>
    <p:sldId id="1024" r:id="rId27"/>
    <p:sldId id="1025" r:id="rId28"/>
    <p:sldId id="1026" r:id="rId29"/>
    <p:sldId id="1027" r:id="rId30"/>
    <p:sldId id="1028" r:id="rId31"/>
    <p:sldId id="1029" r:id="rId32"/>
    <p:sldId id="1089" r:id="rId33"/>
    <p:sldId id="1090" r:id="rId34"/>
    <p:sldId id="1091" r:id="rId35"/>
    <p:sldId id="1092" r:id="rId36"/>
    <p:sldId id="1093" r:id="rId37"/>
    <p:sldId id="1094" r:id="rId38"/>
    <p:sldId id="1095" r:id="rId39"/>
    <p:sldId id="1096" r:id="rId40"/>
    <p:sldId id="1097" r:id="rId41"/>
    <p:sldId id="1030" r:id="rId42"/>
    <p:sldId id="1031" r:id="rId43"/>
    <p:sldId id="1079" r:id="rId44"/>
    <p:sldId id="1080" r:id="rId45"/>
    <p:sldId id="1032" r:id="rId46"/>
    <p:sldId id="1043" r:id="rId47"/>
    <p:sldId id="1044" r:id="rId48"/>
    <p:sldId id="1045" r:id="rId49"/>
    <p:sldId id="1046" r:id="rId50"/>
    <p:sldId id="1033" r:id="rId51"/>
    <p:sldId id="1004" r:id="rId52"/>
    <p:sldId id="1005" r:id="rId53"/>
    <p:sldId id="1006" r:id="rId54"/>
    <p:sldId id="1007" r:id="rId55"/>
    <p:sldId id="1008" r:id="rId56"/>
    <p:sldId id="1009" r:id="rId57"/>
    <p:sldId id="1054" r:id="rId58"/>
    <p:sldId id="1055" r:id="rId59"/>
    <p:sldId id="1056" r:id="rId60"/>
    <p:sldId id="1057" r:id="rId61"/>
    <p:sldId id="1058" r:id="rId62"/>
    <p:sldId id="1064" r:id="rId63"/>
    <p:sldId id="1065" r:id="rId64"/>
    <p:sldId id="1066" r:id="rId65"/>
    <p:sldId id="1010" r:id="rId66"/>
    <p:sldId id="1011" r:id="rId67"/>
    <p:sldId id="1059" r:id="rId68"/>
    <p:sldId id="1060" r:id="rId69"/>
    <p:sldId id="1061" r:id="rId70"/>
    <p:sldId id="1012" r:id="rId71"/>
    <p:sldId id="1047" r:id="rId72"/>
    <p:sldId id="1048" r:id="rId73"/>
    <p:sldId id="1013" r:id="rId74"/>
  </p:sldIdLst>
  <p:sldSz cx="12192000" cy="6858000"/>
  <p:notesSz cx="6858000" cy="9144000"/>
  <p:custDataLst>
    <p:tags r:id="rId7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4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4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4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4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4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4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4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4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4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4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4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4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4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4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4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4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4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4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4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4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4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4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4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4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4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4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4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4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4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4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4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4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4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4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4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4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6181-4732-4D0B-BDAC-9CFA0FA7EEFC}" type="datetimeFigureOut">
              <a:rPr lang="zh-CN" altLang="en-US" smtClean="0"/>
              <a:t>2025-03-31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53A6-E04E-4EE6-84F7-65283435311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9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0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10" Type="http://schemas.openxmlformats.org/officeDocument/2006/relationships/image" Target="../media/image11.png"/><Relationship Id="rId4" Type="http://schemas.openxmlformats.org/officeDocument/2006/relationships/tags" Target="../tags/tag237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12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64.xm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image" Target="../media/image12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5.xml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notesSlide" Target="../notesSlides/notesSlide2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3" Type="http://schemas.openxmlformats.org/officeDocument/2006/relationships/tags" Target="../tags/tag322.xml"/><Relationship Id="rId21" Type="http://schemas.openxmlformats.org/officeDocument/2006/relationships/notesSlide" Target="../notesSlides/notesSlide23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3" Type="http://schemas.openxmlformats.org/officeDocument/2006/relationships/tags" Target="../tags/tag343.xml"/><Relationship Id="rId21" Type="http://schemas.openxmlformats.org/officeDocument/2006/relationships/tags" Target="../tags/tag361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6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0" Type="http://schemas.openxmlformats.org/officeDocument/2006/relationships/tags" Target="../tags/tag373.xml"/><Relationship Id="rId4" Type="http://schemas.openxmlformats.org/officeDocument/2006/relationships/tags" Target="../tags/tag367.xml"/><Relationship Id="rId9" Type="http://schemas.openxmlformats.org/officeDocument/2006/relationships/tags" Target="../tags/tag3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3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10" Type="http://schemas.openxmlformats.org/officeDocument/2006/relationships/image" Target="../media/image13.png"/><Relationship Id="rId4" Type="http://schemas.openxmlformats.org/officeDocument/2006/relationships/tags" Target="../tags/tag380.xml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34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6.xml"/><Relationship Id="rId4" Type="http://schemas.openxmlformats.org/officeDocument/2006/relationships/tags" Target="../tags/tag4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4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4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4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6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notesSlide" Target="../notesSlides/notesSlide3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12" Type="http://schemas.openxmlformats.org/officeDocument/2006/relationships/image" Target="../media/image12.png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79.xml"/><Relationship Id="rId10" Type="http://schemas.openxmlformats.org/officeDocument/2006/relationships/tags" Target="../tags/tag484.xml"/><Relationship Id="rId4" Type="http://schemas.openxmlformats.org/officeDocument/2006/relationships/tags" Target="../tags/tag478.xml"/><Relationship Id="rId9" Type="http://schemas.openxmlformats.org/officeDocument/2006/relationships/tags" Target="../tags/tag48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26" Type="http://schemas.openxmlformats.org/officeDocument/2006/relationships/notesSlide" Target="../notesSlides/notesSlide46.xml"/><Relationship Id="rId3" Type="http://schemas.openxmlformats.org/officeDocument/2006/relationships/tags" Target="../tags/tag487.xml"/><Relationship Id="rId21" Type="http://schemas.openxmlformats.org/officeDocument/2006/relationships/tags" Target="../tags/tag505.xml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0" Type="http://schemas.openxmlformats.org/officeDocument/2006/relationships/tags" Target="../tags/tag504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tags" Target="../tags/tag508.xml"/><Relationship Id="rId5" Type="http://schemas.openxmlformats.org/officeDocument/2006/relationships/tags" Target="../tags/tag489.xml"/><Relationship Id="rId15" Type="http://schemas.openxmlformats.org/officeDocument/2006/relationships/tags" Target="../tags/tag499.xml"/><Relationship Id="rId23" Type="http://schemas.openxmlformats.org/officeDocument/2006/relationships/tags" Target="../tags/tag507.xml"/><Relationship Id="rId10" Type="http://schemas.openxmlformats.org/officeDocument/2006/relationships/tags" Target="../tags/tag494.xml"/><Relationship Id="rId19" Type="http://schemas.openxmlformats.org/officeDocument/2006/relationships/tags" Target="../tags/tag503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tags" Target="../tags/tag50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3" Type="http://schemas.openxmlformats.org/officeDocument/2006/relationships/tags" Target="../tags/tag513.xml"/><Relationship Id="rId21" Type="http://schemas.openxmlformats.org/officeDocument/2006/relationships/tags" Target="../tags/tag531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tags" Target="../tags/tag530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notesSlide" Target="../notesSlides/notesSlide47.xml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20.xml"/><Relationship Id="rId19" Type="http://schemas.openxmlformats.org/officeDocument/2006/relationships/tags" Target="../tags/tag529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tags" Target="../tags/tag53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3" Type="http://schemas.openxmlformats.org/officeDocument/2006/relationships/tags" Target="../tags/tag537.xml"/><Relationship Id="rId21" Type="http://schemas.openxmlformats.org/officeDocument/2006/relationships/notesSlide" Target="../notesSlides/notesSlide48.xml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2" Type="http://schemas.openxmlformats.org/officeDocument/2006/relationships/tags" Target="../tags/tag557.xml"/><Relationship Id="rId16" Type="http://schemas.openxmlformats.org/officeDocument/2006/relationships/notesSlide" Target="../notesSlides/notesSlide49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5" Type="http://schemas.openxmlformats.org/officeDocument/2006/relationships/tags" Target="../tags/tag56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65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3" Type="http://schemas.openxmlformats.org/officeDocument/2006/relationships/tags" Target="../tags/tag57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5" Type="http://schemas.openxmlformats.org/officeDocument/2006/relationships/tags" Target="../tags/tag576.xml"/><Relationship Id="rId4" Type="http://schemas.openxmlformats.org/officeDocument/2006/relationships/tags" Target="../tags/tag575.xml"/><Relationship Id="rId9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4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586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7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6.png"/><Relationship Id="rId5" Type="http://schemas.openxmlformats.org/officeDocument/2006/relationships/tags" Target="../tags/tag17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4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24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4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4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4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4" Type="http://schemas.openxmlformats.org/officeDocument/2006/relationships/notesSlide" Target="../notesSlides/notesSlide6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12" Type="http://schemas.openxmlformats.org/officeDocument/2006/relationships/image" Target="../media/image12.png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65.xml"/><Relationship Id="rId10" Type="http://schemas.openxmlformats.org/officeDocument/2006/relationships/tags" Target="../tags/tag670.xml"/><Relationship Id="rId4" Type="http://schemas.openxmlformats.org/officeDocument/2006/relationships/tags" Target="../tags/tag664.xml"/><Relationship Id="rId9" Type="http://schemas.openxmlformats.org/officeDocument/2006/relationships/tags" Target="../tags/tag6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459990" y="1642110"/>
            <a:ext cx="6746763" cy="191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b="1" spc="600" noProof="0" dirty="0">
                <a:ln>
                  <a:noFill/>
                </a:ln>
                <a:solidFill>
                  <a:srgbClr val="B82B2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90204"/>
                <a:sym typeface="Arial" panose="020B0604020202090204" pitchFamily="34" charset="0"/>
              </a:rPr>
              <a:t>人教版八年级下期中</a:t>
            </a:r>
            <a:endParaRPr lang="en-US" altLang="zh-CN" sz="4800" b="1" spc="600" noProof="0" dirty="0">
              <a:ln>
                <a:noFill/>
              </a:ln>
              <a:solidFill>
                <a:srgbClr val="B82B2A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90204"/>
              <a:sym typeface="Arial" panose="020B0604020202090204" pitchFamily="34" charset="0"/>
            </a:endParaRPr>
          </a:p>
          <a:p>
            <a:pPr algn="ctr"/>
            <a:r>
              <a:rPr lang="zh-CN" altLang="en-US" sz="4800" b="1" spc="600" noProof="0" dirty="0">
                <a:ln>
                  <a:noFill/>
                </a:ln>
                <a:solidFill>
                  <a:srgbClr val="B82B2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90204"/>
                <a:sym typeface="Arial" panose="020B0604020202090204" pitchFamily="34" charset="0"/>
              </a:rPr>
              <a:t>基础知识复习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90204"/>
              <a:sym typeface="Arial" panose="020B0604020202090204" pitchFamily="34" charset="0"/>
            </a:endParaRPr>
          </a:p>
          <a:p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90204"/>
              <a:sym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642485" y="3647440"/>
            <a:ext cx="2977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B82B2A"/>
                </a:solidFill>
                <a:latin typeface="微软雅黑" panose="020B0503020204020204" charset="-122"/>
                <a:ea typeface="微软雅黑" panose="020B0503020204020204" charset="-122"/>
              </a:rPr>
              <a:t>Units1-</a:t>
            </a:r>
            <a:r>
              <a:rPr lang="en-US" altLang="zh-CN" sz="3600">
                <a:solidFill>
                  <a:srgbClr val="B82B2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</a:t>
            </a:r>
            <a:r>
              <a:rPr lang="en-US" altLang="zh-CN" sz="3600">
                <a:solidFill>
                  <a:srgbClr val="B82B2A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83115" y="4589145"/>
            <a:ext cx="2476500" cy="2030730"/>
          </a:xfrm>
          <a:prstGeom prst="rect">
            <a:avLst/>
          </a:prstGeom>
        </p:spPr>
      </p:pic>
      <p:pic>
        <p:nvPicPr>
          <p:cNvPr id="2" name="图片 1" descr="21世纪教育logo">
            <a:extLst>
              <a:ext uri="{FF2B5EF4-FFF2-40B4-BE49-F238E27FC236}">
                <a16:creationId xmlns:a16="http://schemas.microsoft.com/office/drawing/2014/main" id="{78597EE3-C07A-0C60-D426-4E09C38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632" y="2600549"/>
            <a:ext cx="14097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【归纳拓展】 常见get构成的短语：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8.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to one’s surprise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pic>
        <p:nvPicPr>
          <p:cNvPr id="61" name="图片 1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7065" y="886460"/>
            <a:ext cx="5671185" cy="19818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12445" y="3429000"/>
          <a:ext cx="11029315" cy="2804160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72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surprise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      作</a:t>
                      </a: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动词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surprise sb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  <a:sym typeface="+mn-ea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作</a:t>
                      </a: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名词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to one’s surprise，give sb a surprise，in surprise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surprising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形容词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常修饰物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surprised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形容词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                                          be surprised at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sth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  </a:t>
                      </a:r>
                      <a:r>
                        <a:rPr lang="en-US" sz="2400" dirty="0" err="1">
                          <a:latin typeface="Impact" panose="020B0806030902050204" charset="0"/>
                          <a:cs typeface="Impact" panose="020B0806030902050204" charset="0"/>
                          <a:sym typeface="+mn-ea"/>
                        </a:rPr>
                        <a:t>常用人作主语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     be surprised to do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sth</a:t>
                      </a:r>
                      <a:endParaRPr lang="en-US" sz="2400" b="0" dirty="0"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                                          be surprised that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65850" y="5192395"/>
            <a:ext cx="160020" cy="932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9.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thanks to…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多亏…,由于…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10.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in the same way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以同样的方式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【拓展】 常见way 构成的短语：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1170" y="869315"/>
          <a:ext cx="11013440" cy="1471930"/>
        </p:xfrm>
        <a:graphic>
          <a:graphicData uri="http://schemas.openxmlformats.org/drawingml/2006/table">
            <a:tbl>
              <a:tblPr/>
              <a:tblGrid>
                <a:gridCol w="149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Thanks to	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意为“由于”、“多亏”	to表示感谢的对象注意：to后不接动词原形thanks不可以改为thank you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Thanks to his quick reaction, the accident was not too serious.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Thanks for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意为“因……而感谢”for强调为何而感谢，其后可接名词或 v-ing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Thanks for helping me clean the classroom.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t="3322" b="5124"/>
          <a:stretch>
            <a:fillRect/>
          </a:stretch>
        </p:blipFill>
        <p:spPr>
          <a:xfrm>
            <a:off x="2721610" y="3870325"/>
            <a:ext cx="6826250" cy="254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11.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agree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Calibri"/>
                <a:cs typeface="Impact" panose="020B0806030902050204" charset="0"/>
              </a:rPr>
              <a:t>①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agree to do sth. 同意做某事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She agreed to go shopping with me.她同意和我一起去购物。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②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agree.with sb.同意某人(的意见或观点等)    I agree with him.我同意他的看法。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③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agree to +建议/计划/安排 同意某建议/计划/安排  He'll agree to their plans.他将同意他们的计划。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itchFamily="2" charset="-122"/>
                <a:ea typeface="宋体" pitchFamily="2" charset="-122"/>
                <a:cs typeface="Impact" panose="020B0806030902050204" charset="0"/>
              </a:rPr>
              <a:t>④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agree on sth.就某事达成一致    Can they agree on the price?他们能就价格达成一致吗?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12.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trouble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①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(be)in trouble 处于困境中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②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get into trouble 陷人困境,造成麻烦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③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have trouble ( in ) doing sth.= have problems(in) doing sth.做某事有困难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13.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hit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hit(hit,hit)[及物动词]碰撞;撞击;(用手或器具)击;打;击中,命中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当表示“打某人某个部位”时常有两种结构: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①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hit sb.in the+身体较软或凹陷的部位(face/eye/mouth/stomach/...)打在某人的(脸/眼睛/嘴/肚子/)上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Calibri"/>
                <a:cs typeface="Impact" panose="020B0806030902050204" charset="0"/>
              </a:rPr>
              <a:t>②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hit sb.on the+身体较硬或凸出的部位 (head/nose/back/...)打在某人的(头鼻子/后背/.....)上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【拓展】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hit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作为名词讲，意为打;打击;成功;红极一时的人或事物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14.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fall down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fall down 摔倒;跌倒;倒塌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fall down from = fall off从.....上掉/摔下来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【拓展】 fall 的其他常见短语: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5135" y="4836795"/>
          <a:ext cx="11078210" cy="1543050"/>
        </p:xfrm>
        <a:graphic>
          <a:graphicData uri="http://schemas.openxmlformats.org/drawingml/2006/table">
            <a:tbl>
              <a:tblPr/>
              <a:tblGrid>
                <a:gridCol w="553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fall behind 落后,跟不上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fall in love with 爱上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fall into 落人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fall asleep 人睡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fall over 跌倒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15.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be interested in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be interested in 对……感兴趣侧重状态,其后可接名词(短语)、代词或动词-ing形式作宾语。become interested in 意为“对….产生兴趣”,侧重动作。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【辨析】interested与interesting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interested 感兴趣的  多作表语，通常用来说明人的感受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interesting 有趣的  作表语或定语，多表示事物具有令人感兴趣的特征，通常用来说明或修饰事物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16.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be used to doing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be used to 习惯于…适应于 强调状态。此处to为介词,后可接名词(短语)、代词或动词 ing形式。该短语中 be还可换成 get,强调过程。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【辨析】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used to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与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be used to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used to +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动词原形，意为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“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过去常常干某事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”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be used to +doing sth ,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意为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“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习惯于干某事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”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17.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because of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【辨析】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because of与because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二者都可表示“因为”,其区别为: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because of ：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介词短语；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后面可接名词(短语)代词或动词 -ing 形式。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because：连词；引导原因状语从句连词。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18.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free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①[及物动词〕使自由;释放;解放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freed the birds from their cages yesterday.昨天我把笼子里的鸟儿放飞了。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②〔形容词〕空闲的;免费的;自由的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I'm not free on Monday.我星期一没空。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19.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run out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run out作不及物动词短语，意为＂用尽；耗尽＂，主语通常是时间、金钱、水、食物等无生命名词。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【易混辨析】  run out与run out of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【注意】 run out of... 其原意为＂从……中跑出＂。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20.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ready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ready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形容词，意为准备好的；准备好；现成的；准备完毕。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【短语】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/>
                <a:cs typeface="Impact" panose="020B0806030902050204" charset="0"/>
              </a:rPr>
              <a:t>①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be ready to do sth. 愿意做某事;准备好做某事表示即将去做。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/>
                <a:cs typeface="Impact" panose="020B0806030902050204" charset="0"/>
              </a:rPr>
              <a:t>②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be ready for 为……做好准备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21.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mean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(meant,meant)[及物动词)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，“表示…的意思”；作为形容词：意思是“吝啬的，自私的”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48005" y="844550"/>
          <a:ext cx="10871835" cy="1695450"/>
        </p:xfrm>
        <a:graphic>
          <a:graphicData uri="http://schemas.openxmlformats.org/drawingml/2006/table">
            <a:tbl>
              <a:tblPr/>
              <a:tblGrid>
                <a:gridCol w="163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run out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是＂动词＋副词＂型动词短语，主语通常是时间、食物、金钱等名词。☞ His money soon ran out. 他的钱很快花完了。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run out of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作及物动词用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(＝use up)，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后接宾语，主语通常是人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 ☞ I have run out of my money before payday.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在发工资的日子之前我已经用尽了我的钱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【短语】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mean doing sth.意味着做某事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mean to do sth.打算做某事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【句型】What do you mean by...? = What do/does...mean?= What's the meaning of.?……是什么意思?其中by后跟名词( 短语)、代词或动词 -ing形式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22.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decision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decision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是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decide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的名词，意为决定；抉择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【词组】make decisions/a decision 做决定；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   make a decision to do sth. = decide to do sth. 决定做某事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23.death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6725" y="4359275"/>
          <a:ext cx="11108055" cy="2061210"/>
        </p:xfrm>
        <a:graphic>
          <a:graphicData uri="http://schemas.openxmlformats.org/drawingml/2006/table">
            <a:tbl>
              <a:tblPr/>
              <a:tblGrid>
                <a:gridCol w="277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death不可数名词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死;死亡</a:t>
                      </a:r>
                      <a:r>
                        <a:rPr lang="zh-CN" alt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；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在句中可作主语或宾语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die动词 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死</a:t>
                      </a:r>
                      <a:r>
                        <a:rPr lang="zh-CN" alt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；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 是非延续性动词，不能与表示一段时间的状语连用，其过去式、过去分词均为 died，动 词 -ing形式为 dying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dead形容词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死的</a:t>
                      </a:r>
                      <a:r>
                        <a:rPr lang="zh-CN" alt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；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表示状态,可以与表示一段时间的状语连用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dying 形容词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要死的</a:t>
                      </a:r>
                      <a:r>
                        <a:rPr lang="zh-CN" alt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；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垂死的;在句中常作定语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306050" y="291465"/>
            <a:ext cx="1762760" cy="7550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577215"/>
            <a:ext cx="2592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四、句型解读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037590"/>
            <a:ext cx="11500485" cy="5412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highlight>
                  <a:srgbClr val="FFFF00"/>
                </a:highlight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1.疾病的表达方式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一、疾病的询问：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 怎么啦？出什么事情了？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matter n.问题；事情，常用于句型What’s the matter(with sb. )中。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用来询问某人患了何种疾病或遇到了何种麻烦。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如： — What’s the matter with you?   — I have a bad cold.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其他类似表达还有：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51422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1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45" y="3737610"/>
            <a:ext cx="4867275" cy="278638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二、疾病的表达： 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have a/an + 疾病名词  “患……病”  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类似的短语：</a:t>
            </a: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【拓展】 身体部位+ache（疼痛）构成新的复合词：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stomach+ache=stomachache 肚子疼 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head+ache=headache  头疼  tooth+ache=toothache 牙疼      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back+ache=backache后背痛</a:t>
            </a:r>
          </a:p>
          <a:p>
            <a:r>
              <a:rPr lang="zh-CN" altLang="en-US" sz="2400">
                <a:highlight>
                  <a:srgbClr val="FFFF00"/>
                </a:highlight>
                <a:latin typeface="Impact" panose="020B0806030902050204" charset="0"/>
                <a:cs typeface="Impact" panose="020B0806030902050204" charset="0"/>
              </a:rPr>
              <a:t>2.表达建议的句型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2930" y="1486535"/>
          <a:ext cx="10914380" cy="1455420"/>
        </p:xfrm>
        <a:graphic>
          <a:graphicData uri="http://schemas.openxmlformats.org/drawingml/2006/table">
            <a:tbl>
              <a:tblPr/>
              <a:tblGrid>
                <a:gridCol w="493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fever 发烧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cold 患感冒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cough咳嗽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catch a cold患感冒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stomachache患胃痛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toothache患牙痛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headache患头痛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backache患背痛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have a sore throat 患喉咙痛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have a sore back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患背痛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42595" y="4715510"/>
          <a:ext cx="11195050" cy="1633855"/>
        </p:xfrm>
        <a:graphic>
          <a:graphicData uri="http://schemas.openxmlformats.org/drawingml/2006/table">
            <a:tbl>
              <a:tblPr/>
              <a:tblGrid>
                <a:gridCol w="296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提建议的句型</a:t>
                      </a:r>
                      <a:endParaRPr lang="en-US" altLang="en-US" sz="2400" b="1">
                        <a:solidFill>
                          <a:srgbClr val="0000FF"/>
                        </a:solidFill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0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 1.You should/could +v.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You should drink more warm water. (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多喝热水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)You should lie down and take a break/rest. (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躺下休息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)You should take your temperature. (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量体温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)You should take some medicine. (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吃点药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)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3150549" cy="6858000"/>
          </a:xfrm>
          <a:prstGeom prst="rect">
            <a:avLst/>
          </a:prstGeom>
          <a:solidFill>
            <a:srgbClr val="B82B2A"/>
          </a:solidFill>
          <a:ln>
            <a:noFill/>
          </a:ln>
          <a:effectLst>
            <a:outerShdw blurRad="50800" dist="63500" dir="2700000" algn="tl" rotWithShape="0">
              <a:srgbClr val="C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691874" y="1495691"/>
            <a:ext cx="961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</a:t>
            </a:r>
            <a:endParaRPr lang="en-US" altLang="zh-CN" sz="8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dist"/>
            <a:r>
              <a:rPr lang="zh-CN" altLang="en-US" sz="80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录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48853" y="2772963"/>
            <a:ext cx="615553" cy="2126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  <a:endParaRPr lang="zh-CN" altLang="en-US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矩形 20"/>
          <p:cNvSpPr/>
          <p:nvPr>
            <p:custDataLst>
              <p:tags r:id="rId4"/>
            </p:custDataLst>
          </p:nvPr>
        </p:nvSpPr>
        <p:spPr>
          <a:xfrm flipH="1">
            <a:off x="4313555" y="1028065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Unit1-3 </a:t>
            </a:r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重点短语</a:t>
            </a:r>
          </a:p>
        </p:txBody>
      </p:sp>
      <p:sp>
        <p:nvSpPr>
          <p:cNvPr id="23" name="矩形 20"/>
          <p:cNvSpPr/>
          <p:nvPr>
            <p:custDataLst>
              <p:tags r:id="rId5"/>
            </p:custDataLst>
          </p:nvPr>
        </p:nvSpPr>
        <p:spPr>
          <a:xfrm flipH="1">
            <a:off x="4313555" y="2161540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语法精讲：</a:t>
            </a:r>
            <a:r>
              <a:rPr lang="en-US" altLang="zh-CN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should </a:t>
            </a:r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的用法</a:t>
            </a:r>
          </a:p>
        </p:txBody>
      </p:sp>
      <p:sp>
        <p:nvSpPr>
          <p:cNvPr id="24" name="矩形 20"/>
          <p:cNvSpPr/>
          <p:nvPr>
            <p:custDataLst>
              <p:tags r:id="rId6"/>
            </p:custDataLst>
          </p:nvPr>
        </p:nvSpPr>
        <p:spPr>
          <a:xfrm flipH="1">
            <a:off x="4313555" y="3295015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语法精讲：</a:t>
            </a:r>
            <a:r>
              <a:rPr lang="en-US" altLang="zh-CN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will </a:t>
            </a:r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的用法</a:t>
            </a:r>
          </a:p>
        </p:txBody>
      </p:sp>
      <p:sp>
        <p:nvSpPr>
          <p:cNvPr id="30" name="矩形 20"/>
          <p:cNvSpPr/>
          <p:nvPr>
            <p:custDataLst>
              <p:tags r:id="rId7"/>
            </p:custDataLst>
          </p:nvPr>
        </p:nvSpPr>
        <p:spPr>
          <a:xfrm flipH="1">
            <a:off x="4313555" y="4345940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语法精讲：祈使句</a:t>
            </a:r>
            <a:endParaRPr lang="zh-CN" altLang="en-US" sz="320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矩形标注 9"/>
          <p:cNvSpPr/>
          <p:nvPr>
            <p:custDataLst>
              <p:tags r:id="rId8"/>
            </p:custDataLst>
          </p:nvPr>
        </p:nvSpPr>
        <p:spPr>
          <a:xfrm rot="16200000" flipH="1">
            <a:off x="3586231" y="2181932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5" name="TextBox 8"/>
          <p:cNvSpPr txBox="1"/>
          <p:nvPr>
            <p:custDataLst>
              <p:tags r:id="rId9"/>
            </p:custDataLst>
          </p:nvPr>
        </p:nvSpPr>
        <p:spPr>
          <a:xfrm>
            <a:off x="3711558" y="2204528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标注 73"/>
          <p:cNvSpPr/>
          <p:nvPr>
            <p:custDataLst>
              <p:tags r:id="rId10"/>
            </p:custDataLst>
          </p:nvPr>
        </p:nvSpPr>
        <p:spPr>
          <a:xfrm rot="16200000" flipH="1">
            <a:off x="3586231" y="3315247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7" name="TextBox 74"/>
          <p:cNvSpPr txBox="1"/>
          <p:nvPr>
            <p:custDataLst>
              <p:tags r:id="rId11"/>
            </p:custDataLst>
          </p:nvPr>
        </p:nvSpPr>
        <p:spPr>
          <a:xfrm>
            <a:off x="3711558" y="3337844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标注 75"/>
          <p:cNvSpPr/>
          <p:nvPr>
            <p:custDataLst>
              <p:tags r:id="rId12"/>
            </p:custDataLst>
          </p:nvPr>
        </p:nvSpPr>
        <p:spPr>
          <a:xfrm rot="16200000" flipH="1">
            <a:off x="3586231" y="4361486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9" name="TextBox 8"/>
          <p:cNvSpPr txBox="1"/>
          <p:nvPr>
            <p:custDataLst>
              <p:tags r:id="rId13"/>
            </p:custDataLst>
          </p:nvPr>
        </p:nvSpPr>
        <p:spPr>
          <a:xfrm>
            <a:off x="3711558" y="4443065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标注 77"/>
          <p:cNvSpPr/>
          <p:nvPr>
            <p:custDataLst>
              <p:tags r:id="rId14"/>
            </p:custDataLst>
          </p:nvPr>
        </p:nvSpPr>
        <p:spPr>
          <a:xfrm rot="16200000" flipH="1">
            <a:off x="3586231" y="1048616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1" name="TextBox 8"/>
          <p:cNvSpPr txBox="1"/>
          <p:nvPr>
            <p:custDataLst>
              <p:tags r:id="rId15"/>
            </p:custDataLst>
          </p:nvPr>
        </p:nvSpPr>
        <p:spPr>
          <a:xfrm>
            <a:off x="3711558" y="1096276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20"/>
          <p:cNvSpPr/>
          <p:nvPr>
            <p:custDataLst>
              <p:tags r:id="rId16"/>
            </p:custDataLst>
          </p:nvPr>
        </p:nvSpPr>
        <p:spPr>
          <a:xfrm flipH="1">
            <a:off x="4313555" y="5472430"/>
            <a:ext cx="6598920" cy="742315"/>
          </a:xfrm>
          <a:prstGeom prst="rect">
            <a:avLst/>
          </a:prstGeom>
          <a:noFill/>
          <a:ln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B82B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语法精讲：可数名词与不可数名词</a:t>
            </a:r>
            <a:endParaRPr lang="zh-CN" altLang="en-US" sz="3200">
              <a:solidFill>
                <a:srgbClr val="B82B2A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标注 75"/>
          <p:cNvSpPr/>
          <p:nvPr>
            <p:custDataLst>
              <p:tags r:id="rId17"/>
            </p:custDataLst>
          </p:nvPr>
        </p:nvSpPr>
        <p:spPr>
          <a:xfrm rot="16200000" flipH="1">
            <a:off x="3586231" y="5467021"/>
            <a:ext cx="751793" cy="701751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TextBox 8"/>
          <p:cNvSpPr txBox="1"/>
          <p:nvPr>
            <p:custDataLst>
              <p:tags r:id="rId18"/>
            </p:custDataLst>
          </p:nvPr>
        </p:nvSpPr>
        <p:spPr>
          <a:xfrm>
            <a:off x="3711558" y="5489545"/>
            <a:ext cx="50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22580"/>
            <a:ext cx="11527790" cy="61652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9110" y="455930"/>
          <a:ext cx="11195050" cy="5654040"/>
        </p:xfrm>
        <a:graphic>
          <a:graphicData uri="http://schemas.openxmlformats.org/drawingml/2006/table">
            <a:tbl>
              <a:tblPr/>
              <a:tblGrid>
                <a:gridCol w="341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2.You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 better (not) +v./You are supposed to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You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 better not stay up late. （你最好不要熬夜。）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3.What</a:t>
                      </a:r>
                      <a:r>
                        <a:rPr lang="en-US" sz="2400" b="0">
                          <a:solidFill>
                            <a:srgbClr val="9BEB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1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about/How</a:t>
                      </a:r>
                      <a:r>
                        <a:rPr lang="en-US" sz="2400" b="0">
                          <a:solidFill>
                            <a:srgbClr val="9BEBFF"/>
                          </a:solidFill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1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about + n./doing……?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How about taking a walk after dinner? （晚饭后散步怎么样？）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4.Why don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 you +v.?/Why not +v.?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Why not get more exercise to improve your health? （为什么不通过多锻炼来改善健康呢？）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5.It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 best for you to +v. /It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 important for sb. to +v.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It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 best for you to rest for a few days until your fever subsides.（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你最好休息几天，直到退烧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。）It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’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s important for you to drink plenty of water every day. （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每天喝足够的水对你很重要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。）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815" y="850900"/>
            <a:ext cx="11526520" cy="5653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（一）情态动词 should 的用法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情态动词should意为“应当；应该”，后接动词  原形   ，没有人称和数的变化，否定形式为 shouldn’t 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should的句式结构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524885" y="242570"/>
            <a:ext cx="51422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1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85445" y="24257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五、语法讲解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89585" y="2742565"/>
          <a:ext cx="11094720" cy="3660775"/>
        </p:xfrm>
        <a:graphic>
          <a:graphicData uri="http://schemas.openxmlformats.org/drawingml/2006/table">
            <a:tbl>
              <a:tblPr/>
              <a:tblGrid>
                <a:gridCol w="139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5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句式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结构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1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例句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肯定句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主语+ 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 +动词原形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+其他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We 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 help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the people in trouble.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否定句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主语+ </a:t>
                      </a:r>
                      <a:r>
                        <a:rPr lang="en-US" sz="2400" b="0">
                          <a:solidFill>
                            <a:srgbClr val="7030A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shouldn’t +动词原形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+其他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They </a:t>
                      </a:r>
                      <a:r>
                        <a:rPr lang="en-US" sz="2400" b="0">
                          <a:solidFill>
                            <a:srgbClr val="7030A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shouldn’t eat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too much.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特殊疑问句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特殊疑问词+ 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+主语+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动词原形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+其他？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Where 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we </a:t>
                      </a:r>
                      <a:r>
                        <a:rPr lang="en-US" sz="2400" b="0">
                          <a:solidFill>
                            <a:srgbClr val="0070C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meet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?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一般疑问句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C0504D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+主语+</a:t>
                      </a:r>
                      <a:r>
                        <a:rPr lang="en-US" sz="2400" b="0">
                          <a:solidFill>
                            <a:srgbClr val="C0504D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动词原形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+其他？</a:t>
                      </a:r>
                      <a:endParaRPr lang="en-US" altLang="en-US" sz="2400" b="0">
                        <a:solidFill>
                          <a:srgbClr val="C0504D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—It’s too cold. </a:t>
                      </a:r>
                      <a:r>
                        <a:rPr lang="en-US" sz="2400" b="0">
                          <a:solidFill>
                            <a:srgbClr val="C0504D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 close the window?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肯定回答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Yes, 主语+ </a:t>
                      </a:r>
                      <a:r>
                        <a:rPr lang="en-US" sz="2400" b="0">
                          <a:solidFill>
                            <a:srgbClr val="C0504D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—Yes, you should.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否定回答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No, 主语+</a:t>
                      </a:r>
                      <a:r>
                        <a:rPr lang="en-US" sz="2400" b="0">
                          <a:solidFill>
                            <a:srgbClr val="C0504D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shouldn’t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—No, you shouldn’t.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2A7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91135" y="0"/>
            <a:ext cx="3260090" cy="977900"/>
            <a:chOff x="300" y="439"/>
            <a:chExt cx="5134" cy="1540"/>
          </a:xfrm>
        </p:grpSpPr>
        <p:pic>
          <p:nvPicPr>
            <p:cNvPr id="3" name="图片 2" descr="5c7509baca66b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00" y="439"/>
              <a:ext cx="1756" cy="15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2056" y="1053"/>
              <a:ext cx="33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语法专练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881755" y="134493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47345" y="978535"/>
            <a:ext cx="11532870" cy="551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1．（2024·西藏·中考真题）You ________ eat too much food before you go to bed, or it’s bad for you.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A．can	B．could	C．shouldn’t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D．would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2．（2024·江苏无锡·中考真题）Shh… ! This is a library. You _____ keep your voice down.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A．can	B．can’t	C．should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D．shouldn’t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3．（2023·湖北黄石·中考真题）Young Chinese people ________ keep the motherland at heart, aim high, and have their feet firmly on the ground.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A．should	B．can	C．may	D．need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4．（2023·江苏连云港·中考真题）Earthquakes can be very dangerous. We ________ learn to protect ourselves.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A．might	B．should	C．could	D．would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5．（2023·湖北武汉·中考真题）—Excuse me, but we ________ wait in line to get on the subway.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—I’m sorry.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A．might	B．would	C．could	D．should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881755" y="210693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91135" y="313626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989455" y="421830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630545" y="5659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815" y="850900"/>
            <a:ext cx="11526520" cy="5653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Impact" panose="020B0806030902050204" charset="0"/>
              </a:rPr>
              <a:t>（二）反身代词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1.含义及构成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表示反射或强调的代词叫做反身代词。它们由第一人称、第二人称的形容词性物主代词或第三人称的宾格形式,在词尾加 -self或 -selves构成。反身代词常译为“………本人，……自己”。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2.用法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反身代词与它所指的名词或代词形成互指关系,在人称和数上保持一致。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524885" y="242570"/>
            <a:ext cx="51422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1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85445" y="24257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五、语法讲解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95935" y="3181350"/>
          <a:ext cx="11092815" cy="1892935"/>
        </p:xfrm>
        <a:graphic>
          <a:graphicData uri="http://schemas.openxmlformats.org/drawingml/2006/table">
            <a:tbl>
              <a:tblPr/>
              <a:tblGrid>
                <a:gridCol w="104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类别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第一人称 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第二人称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第三人称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单数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myself我自己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yourself你自己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himself他自己herself她自己itself它自己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复数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ourselves我们自己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yourselves你们自己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themselves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他们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/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她们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/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它们自己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22580"/>
            <a:ext cx="11527790" cy="61652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(1)作宾语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反身代词常在 teach,enjoy,help, hurt, look after 等后作宾语。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The boy is old enough to look after himself.这个男孩足够大，可以照顾自己了。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(2)作同位语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反身代词常用作主语或宾语的同位语,用来加强语气。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Miss Green herself is a nurse.格林小姐本人就是一位护士。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You should go and ask Tom himself.你应该去问一下汤姆本人。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(3)作表语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反身代词可放在 be,feel,seem,look 等连系动词后作表语,用来描述身体或精神等方面的感觉或状态。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Just be yourself. 做你自己就好了。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3.含有反身代词的常用短语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enjoy oneself 玩得高兴     hurt/cut oneself伤/割着自己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by oneself独自,单独     believe in oneself相信自己  help oneself  to... 随便吃/喝……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teach oneself.../learn...by oneself自学…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91135" y="0"/>
            <a:ext cx="3260090" cy="977900"/>
            <a:chOff x="300" y="439"/>
            <a:chExt cx="5134" cy="1540"/>
          </a:xfrm>
        </p:grpSpPr>
        <p:pic>
          <p:nvPicPr>
            <p:cNvPr id="3" name="图片 2" descr="5c7509baca66b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00" y="439"/>
              <a:ext cx="1756" cy="15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2056" y="1053"/>
              <a:ext cx="33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语法专练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1135" y="134493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47345" y="978535"/>
            <a:ext cx="11532870" cy="551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．（2024·江苏常州·中考真题）Little Mary was proud of ______ because she taught Uncle Li how to borrow books online.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A．herself	B．hers	C．she	D．her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．（2022·江苏南京·中考真题）Children often hurt _______ when they play that game.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A．they	B．them	C．their	D．themselves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3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．（2024·天津·中考真题）When ________ parents went away on business, I looked after ________.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A．my; myself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B．my; mine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C．me; myself	D．me; mine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4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．（2024·西藏·中考真题）He can use Chat GPT-4 by ________ without my help.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A．him	B．her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C．himself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D．herself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5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．（2023·江苏无锡·中考真题）Think about it and ask ________: have you really done everything right?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A．you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B．yourself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C．me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D．myself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705475" y="2230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23190" y="358140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751070" y="429323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332990" y="5659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524885" y="242570"/>
            <a:ext cx="719645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2  I’ll help to clean up the city parks .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0835" y="533400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0835" y="1064895"/>
            <a:ext cx="11417935" cy="549783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打扫干净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（使）变得更高兴；振奋起来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张贴；搭建；举起；盘起 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打电话给（某人）；征召  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放弃                   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修理；装饰          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建起；设立   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被建立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赠送；捐赠    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分发      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试用 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参加...选拔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997575" y="1064260"/>
            <a:ext cx="5751195" cy="5449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11.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帮助……摆脱困境    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12.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想出；提出(主意、计划等)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13.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用尽；耗尽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倾听某人（诉说）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照顾；非常喜欢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16.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（外貌或行为）像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与……相似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18.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考虑；思考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19.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实现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20.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（对……）有影响／作用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08660" y="1160145"/>
            <a:ext cx="14878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clean up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08660" y="1786890"/>
            <a:ext cx="1416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cheer up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08660" y="2247265"/>
            <a:ext cx="1416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put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708660" y="2772410"/>
            <a:ext cx="1190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call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08660" y="3334385"/>
            <a:ext cx="1190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give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708660" y="3826510"/>
            <a:ext cx="1024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fix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08660" y="4421505"/>
            <a:ext cx="1061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set up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3524885" y="4421505"/>
            <a:ext cx="1380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set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708660" y="5011420"/>
            <a:ext cx="1688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give away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708660" y="5508625"/>
            <a:ext cx="2695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give out / hand out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708660" y="6070600"/>
            <a:ext cx="1215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try out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2799080" y="6077585"/>
            <a:ext cx="1605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try out for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6543040" y="1064895"/>
            <a:ext cx="1356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help out</a:t>
            </a: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6543040" y="1525270"/>
            <a:ext cx="3371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come up with=think up</a:t>
            </a: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6543040" y="2428240"/>
            <a:ext cx="2826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run out of = use up</a:t>
            </a: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6543040" y="2888615"/>
            <a:ext cx="22650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listen to sb．</a:t>
            </a: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6625590" y="3269615"/>
            <a:ext cx="1440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care for</a:t>
            </a: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625590" y="3791585"/>
            <a:ext cx="1642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take after</a:t>
            </a: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6660515" y="4142105"/>
            <a:ext cx="1866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be similar to</a:t>
            </a: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6626225" y="4551045"/>
            <a:ext cx="2719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think about（doing）</a:t>
            </a:r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6660515" y="5013960"/>
            <a:ext cx="1785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come true</a:t>
            </a:r>
          </a:p>
        </p:txBody>
      </p:sp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6660515" y="5474335"/>
            <a:ext cx="3690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make a difference ( to…)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latin typeface="Impact" panose="020B0806030902050204" charset="0"/>
                <a:cs typeface="Impact" panose="020B0806030902050204" charset="0"/>
                <a:sym typeface="+mn-ea"/>
              </a:rPr>
              <a:t>give sth. to sb.= give sb. sth.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21.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改变某人的生活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22.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忙于...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23.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担心……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24.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对……感到兴奋/激动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25.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=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=  擅长……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26.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在……岁时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27.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至少（反：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至多）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28.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同时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29.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立刻，马上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30.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独自，单独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575425" y="384810"/>
            <a:ext cx="5280025" cy="3696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31.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 …的感觉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32.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快乐的表情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32.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给……写信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33.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给某人某物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84860" y="509270"/>
            <a:ext cx="32048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change one's life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62660" y="969645"/>
            <a:ext cx="21869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busy with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62660" y="1563370"/>
            <a:ext cx="2553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worried about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62660" y="2023745"/>
            <a:ext cx="2482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excited about ..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62660" y="2617470"/>
            <a:ext cx="1877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strong in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62660" y="3175000"/>
            <a:ext cx="2221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at the age of ...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62660" y="3732530"/>
            <a:ext cx="1523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at least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889375" y="3732530"/>
            <a:ext cx="1392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at most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62660" y="4265295"/>
            <a:ext cx="2553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at the same time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962660" y="4928870"/>
            <a:ext cx="3048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at once = right away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962660" y="5441315"/>
            <a:ext cx="1771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by oneself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7171690" y="509270"/>
            <a:ext cx="19843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 feeling of …</a:t>
            </a: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171690" y="969645"/>
            <a:ext cx="23876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the look of joy</a:t>
            </a: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7171690" y="1563370"/>
            <a:ext cx="2566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write a letter to ...</a:t>
            </a: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7171690" y="2023745"/>
            <a:ext cx="3880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give sth. to sb.= give sb. sth. </a:t>
            </a: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3149600" y="2664460"/>
            <a:ext cx="1771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good at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826135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384300"/>
            <a:ext cx="11515090" cy="509079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1.feel v.感觉,觉得→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过去式 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n.感觉,感触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2.satisfy v.使满意/满足→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n.满足,满意→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adj.令人满意的→ 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adj.满意的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3.break v.（使）破裂碎→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过去分词/adj.破损的,残缺的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4.able adj.能够→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adj.有残疾的；丧失功能的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5.difficult adj.困难的→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n.困难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6.different adj.不同的→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n.区别，差异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7.train v.培训，训练→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n.培训，训练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8.kind adj.慈祥的，友好的→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n.仁慈，善良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9.interest v.使感兴趣→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adj.感兴趣的→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adj.有趣的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10.excite v.使激动/兴奋→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adj.(感到)激动的→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adj.(令人)激动的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774065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2  I’ll help to clean up the city parks .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048000" y="1412240"/>
            <a:ext cx="1096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felt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749290" y="1412240"/>
            <a:ext cx="1499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feeling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812540" y="1872615"/>
            <a:ext cx="1936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satisfaction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704455" y="1872615"/>
            <a:ext cx="1640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satisfying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15035" y="2250440"/>
            <a:ext cx="1499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satisfied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812540" y="2710815"/>
            <a:ext cx="1273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broke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6698615" y="2710815"/>
            <a:ext cx="1392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broken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3048000" y="3198495"/>
            <a:ext cx="1368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disabled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403600" y="3658870"/>
            <a:ext cx="1511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difficulty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3524885" y="4009390"/>
            <a:ext cx="1866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difference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3403600" y="4469765"/>
            <a:ext cx="1368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training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285615" y="4926965"/>
            <a:ext cx="1463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kindness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3524885" y="5307965"/>
            <a:ext cx="20389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interested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7352665" y="5307965"/>
            <a:ext cx="2343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interesting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3717925" y="5741035"/>
            <a:ext cx="1368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excited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7704455" y="5741035"/>
            <a:ext cx="1368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exciting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11.understand v.理解，明白→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adj.善解人意的；理解人的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12.open v.打开→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n.开幕式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13.carry v.拿；提；扛→三单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过去式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14.fix v.修理；安装→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三单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15.home n./adv.家→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adj.无家可归的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16.imagine v.想象→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n.想象力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17.own 拥有v.→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n.物主；主人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181475" y="467360"/>
            <a:ext cx="19145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understood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277100" y="467360"/>
            <a:ext cx="2198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understanding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740025" y="1575435"/>
            <a:ext cx="20085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opening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181475" y="2179320"/>
            <a:ext cx="2199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carries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277100" y="1994535"/>
            <a:ext cx="19024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carried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201670" y="2689225"/>
            <a:ext cx="2091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fixes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048000" y="3198495"/>
            <a:ext cx="1558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homeless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048000" y="3803015"/>
            <a:ext cx="19132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imagination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846705" y="4263390"/>
            <a:ext cx="1261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effectLst/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owner</a:t>
            </a:r>
            <a:endParaRPr lang="zh-CN" altLang="en-US" sz="2400">
              <a:solidFill>
                <a:srgbClr val="FF0000"/>
              </a:solidFill>
              <a:effectLst/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524885" y="242570"/>
            <a:ext cx="51422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1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0835" y="640080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0835" y="1162050"/>
            <a:ext cx="11417935" cy="524637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感冒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胃痛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头痛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喉咙痛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发烧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咳嗽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有心脏病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摔倒;跌倒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被击中/晒伤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躺下</a:t>
            </a:r>
          </a:p>
          <a:p>
            <a:pPr inden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休息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950585" y="1162050"/>
            <a:ext cx="5798185" cy="5351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12.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看医生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13.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看牙医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14.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拍个X光片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15.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量体温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16.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冒险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失去生命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18.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用尽;耗尽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19.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切除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20.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____________________________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做决定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离开;从………出来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13740" y="1162050"/>
            <a:ext cx="1711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cold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13740" y="1684020"/>
            <a:ext cx="2902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stomachache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84860" y="2144395"/>
            <a:ext cx="24352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headache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93750" y="2604770"/>
            <a:ext cx="27311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sore throat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93750" y="3056255"/>
            <a:ext cx="1783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fever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32485" y="3429000"/>
            <a:ext cx="2056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cough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13740" y="3889375"/>
            <a:ext cx="3048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have a heart problem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93750" y="4349750"/>
            <a:ext cx="1499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fall down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93750" y="4843780"/>
            <a:ext cx="2589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hit/sunburned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832485" y="5295900"/>
            <a:ext cx="15341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lie down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03605" y="5695950"/>
            <a:ext cx="3632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take breaks/take a break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6472555" y="1162050"/>
            <a:ext cx="2624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go to a/the doctor</a:t>
            </a: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6472555" y="1622425"/>
            <a:ext cx="1877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see a dentist</a:t>
            </a: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6472555" y="2082800"/>
            <a:ext cx="1842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get an X-ray </a:t>
            </a: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6472555" y="2543175"/>
            <a:ext cx="342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take one's temperature </a:t>
            </a: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6496050" y="3044190"/>
            <a:ext cx="3047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take risks/take a risk</a:t>
            </a: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6496050" y="3495040"/>
            <a:ext cx="2198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lose one’s life</a:t>
            </a: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6496050" y="3924300"/>
            <a:ext cx="1700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run out(of)</a:t>
            </a: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6496050" y="4394835"/>
            <a:ext cx="11087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cut off</a:t>
            </a:r>
          </a:p>
        </p:txBody>
      </p:sp>
      <p:sp>
        <p:nvSpPr>
          <p:cNvPr id="27" name="文本框 26"/>
          <p:cNvSpPr txBox="1"/>
          <p:nvPr>
            <p:custDataLst>
              <p:tags r:id="rId25"/>
            </p:custDataLst>
          </p:nvPr>
        </p:nvSpPr>
        <p:spPr>
          <a:xfrm>
            <a:off x="6496050" y="4845685"/>
            <a:ext cx="4484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make a decision /make decisions </a:t>
            </a: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6496050" y="5615305"/>
            <a:ext cx="1700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get out 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31500" y="291465"/>
            <a:ext cx="1337310" cy="104267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5440" y="689610"/>
            <a:ext cx="3179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三、重点词汇解读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150620"/>
            <a:ext cx="11539855" cy="53371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give out   的用法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give out 分发；散发 ；在此处相当于hand out，是“动词+副词”型短语。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【拓展延伸】由give构成的其他常用短语：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2.volunteer“义务做，自愿做”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（1）volunteer作动词，意为“义务做，自愿做”，可以作及物动词，也可以作不及物动词，常用于如下结构：volunteer to do sth/volunteer for sth.自愿做某事。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774065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2  I’ll help to clean up the city parks .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2300" y="2553970"/>
            <a:ext cx="5061585" cy="27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22580"/>
            <a:ext cx="11527790" cy="61652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（2）volunteer还可以作名词，意为“志愿者”。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3.put off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推迟  通常指会议、活动等未能按预定的时间举行，后面可接名词、代词或动词-ing形式作宾语。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【拓展延伸】 与put相关的短语还有：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4.used to的用法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“used to +动词原形”表示“过去常常……”，只用于过去时态，没有人称和数的变化。其疑问句和否定句常借助did。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【拓展延伸】be used to doing sth. 表示“习惯于做某事”，其中to为介词。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pic>
        <p:nvPicPr>
          <p:cNvPr id="3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3085" y="2660650"/>
            <a:ext cx="8973820" cy="211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5.notice的用法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（1）notice作名词，意为“通知；通告；注意”。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（2）作动词，意为“注意到；意识到”。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notice sb. do sth.注意到某人做了某事，notice sb. doing sth.注意到某人正在做某事。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6.lonely的用法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lonely，形容词，作表语时，意为“孤独的；寂寞的”，表示一种心理状态，突出内心感到孤独、寂寞等，是一种主观感受。也可作定语，修饰地点名词。侧重于指人迹罕至、远离人烟或很荒凉的地方。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【辨析】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lonely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与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alone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  <p:pic>
        <p:nvPicPr>
          <p:cNvPr id="32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1485" y="4332605"/>
            <a:ext cx="6691630" cy="220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7.cheer up的用法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cheer up(使)变得更高兴；振奋起来，动副短语。cheer sb. up=make sb. happy使某人高兴。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【拓展】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(1) cheer v.鼓舞；加油；快活起来；欢呼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(2) cheer也可作名词。作可数名词，意为“欢呼声；喝彩声”；作不可数名词，意为“欢乐；高兴；兴奋”。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8.satisfaction的用法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 satisfaction:  满意（名词）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with satisfaction满意的 to one’s satisfaction令某人满意的是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 satisfy：满意（动词）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③ satisfied 满意的（形容词，人做主语）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④be satisfied with sth 对某物是满意的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⑤satisfying 令人满意的（修饰物）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9.repair的用法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repair动词，意为“修理；修补”。fix up修理；装饰。fix on选定，确定。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【辨析】repair、mend与fix三者都有“修理；修补”之意，有时可以通用，但也有区别。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10.imagine的用法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imagine v.想象；设想。既可作及物动词，也可作不及物动词，后接名词、代词、动名词或宾语从句。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①imagine doing…想象去做……；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7520" y="1804670"/>
          <a:ext cx="11062970" cy="2480310"/>
        </p:xfrm>
        <a:graphic>
          <a:graphicData uri="http://schemas.openxmlformats.org/drawingml/2006/table">
            <a:tbl>
              <a:tblPr/>
              <a:tblGrid>
                <a:gridCol w="98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repair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对象范围很广，从房屋、道路到日常生活必需品，使受到一定损失或失灵的东西恢复其形状或功能。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mend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意思是恢复某物体原来的样子(包括用针、线来缝补)。一般指较小之物，像鞋子、窗子等。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fix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用于需要重新“调”物体的结构，把松散的部件固定结实，将分离的物体各部分装配起来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类似词组:give up doing sth放弃做某事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enjoy doing sth喜欢做某事  regret doing sth后悔做某事keep doing sth持续做某事 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put off doing sth推迟做某事 finish doing sth完成做某事 mind doing sth介意做某事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practice doing sth练习做某事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②imagine sb. doing…想象某人做……；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③imagine + that从句/wh-从句 想象……；料想……（◆不可用于进行时）。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11.carry的用法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carry动词，意为“拿；提；扛”。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[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常见短语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]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carry on继续下去；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carry out开展，执行；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carry through完成，渡过难关；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carry over（在不同情况下）继续存在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【易混辨析】  bring/take/carry/fetch/get</a:t>
            </a:r>
          </a:p>
        </p:txBody>
      </p:sp>
      <p:pic>
        <p:nvPicPr>
          <p:cNvPr id="193" name="图片 1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4700" y="1088390"/>
            <a:ext cx="9869805" cy="538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12.interest的用法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(1)、interest作“兴趣”讲时，既可作可数名词，也可作不可数名词。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①、interest作不可数名词，常用短语有：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show/have/take(an) interest in(doing) sth.对……有兴趣；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find/feel interest in sth./in doing sth.在某方面培养/有兴趣；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lose interest in sth./in doing sth.在某方面失去兴趣。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②、interest意为“业余爱好”或“感兴趣的事”时，常作可数名词。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(2)、 interest作动词时是及物动词，interest sb.意为“使某人感兴趣；引起某人注意”。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13.take after的用法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take after（外貌或行为）像，指由于血缘关系而在外貌、行为等方面相似，其中after是介词，其后常接名词或代词，相当于be similar to。（look like意为“看上去像”，多指外貌方面；be like意为“像”，可指外貌，也可指性格方面。）不能用于进行时。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【易混辨析】take after与look like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14.try的用法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 try out for 为···参加选拔   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 try on试穿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③ try doing sth试着干某事  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④ try to do sth努力去做某事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⑤ try my best to do sth尽我最大努力去干某事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15.come up with的用法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come up with 想出来=think up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【拓展】与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come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有关词组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：come out: 开花; 出版; 出来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come on加油！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come in进来  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come over顺便来访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06095" y="878205"/>
          <a:ext cx="10791190" cy="10045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7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/>
                        <a:t>take after</a:t>
                      </a:r>
                      <a:endParaRPr lang="en-US" altLang="en-US" sz="24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/>
                        <a:t>指由于血缘关系而在外貌、性格等方面相似</a:t>
                      </a:r>
                      <a:endParaRPr lang="en-US" altLang="en-US" sz="2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/>
                        <a:t>look like</a:t>
                      </a:r>
                      <a:endParaRPr lang="en-US" altLang="en-US" sz="24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dirty="0" err="1"/>
                        <a:t>意为“看起来像</a:t>
                      </a:r>
                      <a:r>
                        <a:rPr lang="en-US" sz="2400" dirty="0"/>
                        <a:t>……”，</a:t>
                      </a:r>
                      <a:r>
                        <a:rPr lang="en-US" sz="2400" dirty="0" err="1"/>
                        <a:t>尤指外貌相像</a:t>
                      </a:r>
                      <a:endParaRPr lang="en-US" altLang="en-US" sz="2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6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.be excited about   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be excited about   对……感到兴奋；这是一个固定短语，后接名词、代词或动词-ing形式。be excited about doing sth.= be excited to do sth.意为“做某事感到兴奋”。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【拓展延伸】 excited 与exciting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7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.change的用法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(1) change ① 改变（动词） ②改变（名词） ③零钱（不可数名词）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(2) change one’s mind改变某人的主意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(3) change one’s life改变某人的生活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(4) change·· into··把···变成···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pic>
        <p:nvPicPr>
          <p:cNvPr id="44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5135" y="2138680"/>
            <a:ext cx="10339705" cy="169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22.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下车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23.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到达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24.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陷人;参与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25.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等待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26.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慎重考虑,再三考虑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27.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考虑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28.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放弃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29.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_________________......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的重要性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30.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对……感兴趣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31.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掌管;管理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32.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使某人惊讶的是;出乎某人的意料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705600" y="385445"/>
            <a:ext cx="5150485" cy="4387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33.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多亏;由于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及时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立即;马上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36.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因为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37.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独自;单独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38.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以便 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27100" y="473075"/>
            <a:ext cx="1132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off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27100" y="933450"/>
            <a:ext cx="1061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to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27100" y="1516380"/>
            <a:ext cx="1428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into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27100" y="2099310"/>
            <a:ext cx="1332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wait for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27100" y="2682240"/>
            <a:ext cx="1664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think twice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27100" y="3142615"/>
            <a:ext cx="1890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think about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27100" y="3725545"/>
            <a:ext cx="1226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give up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27100" y="4308475"/>
            <a:ext cx="28384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the importance of……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27100" y="4891405"/>
            <a:ext cx="2411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interested in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927100" y="5351780"/>
            <a:ext cx="2234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in control of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927100" y="5934710"/>
            <a:ext cx="2327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to one’s surprise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7289800" y="473075"/>
            <a:ext cx="14878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thanks to</a:t>
            </a: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7289800" y="1056005"/>
            <a:ext cx="1404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time</a:t>
            </a: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7289800" y="1516380"/>
            <a:ext cx="2719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right away=at once</a:t>
            </a: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7289800" y="2099310"/>
            <a:ext cx="1629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because of</a:t>
            </a: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7289800" y="2682240"/>
            <a:ext cx="1724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by oneself</a:t>
            </a: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7289800" y="3265170"/>
            <a:ext cx="12617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so that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18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、own的用法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（1）作形容词，意为“自己的”。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 had his own company by 25. 他25岁时就有了自己的公司。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（2）作动词，意为“拥有”。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want to own a big house with three bedroom.我想拥有一套三居室的大房子。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（3）其名词为owner, 意为“所有权人；主人”。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wallet must be returned to its owner.钱包必须归还给它的主人。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19.set up建立；设立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【易混辨析】  set up与build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【知识拓展】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set up也可意为＂竖立，架起，建起＂。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15620" y="4421505"/>
          <a:ext cx="10464800" cy="975995"/>
        </p:xfrm>
        <a:graphic>
          <a:graphicData uri="http://schemas.openxmlformats.org/drawingml/2006/table">
            <a:tbl>
              <a:tblPr/>
              <a:tblGrid>
                <a:gridCol w="11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set up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意为＂建立，设立，开办＂，后常接某一组织、机构、团体等。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build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latin typeface="Impact" panose="020B0806030902050204" charset="0"/>
                          <a:cs typeface="Times New Roman" panose="02020503050405090304" charset="0"/>
                        </a:rPr>
                        <a:t>意为＂建造，修建</a:t>
                      </a:r>
                      <a:r>
                        <a:rPr lang="en-US" sz="2400" b="0" dirty="0">
                          <a:latin typeface="Impact" panose="020B0806030902050204" charset="0"/>
                          <a:cs typeface="Times New Roman" panose="02020503050405090304" charset="0"/>
                        </a:rPr>
                        <a:t>＂，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Times New Roman" panose="02020503050405090304" charset="0"/>
                        </a:rPr>
                        <a:t>后常接建筑物、机械等</a:t>
                      </a:r>
                      <a:r>
                        <a:rPr lang="en-US" sz="2400" b="0" dirty="0">
                          <a:latin typeface="Impact" panose="020B0806030902050204" charset="0"/>
                          <a:cs typeface="Times New Roman" panose="020205030504050903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6050" y="291465"/>
            <a:ext cx="1762760" cy="7550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577215"/>
            <a:ext cx="2592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四、句型解读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037590"/>
            <a:ext cx="11500485" cy="5412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You could help to clean up the city parks. 你可以帮着清洁城市公园。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（1）could是情态动词，无人称和数的变化，后接动词原形。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句中could用于提出建议，比can语气更为委婉。此外，could还常用于有礼貌地向对方提出要求或请求。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He asked if he could have a cup of coffee. 他问是否可以喝一杯咖啡。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（2）句中help作动词，意为＂帮助＂，后跟不定式作宾语。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Laura helped me (to) plan my trip. 劳拉帮我规划我的旅游行程。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【知识拓展】help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1.作及物动词，意为＂帮助；援助；促进；对……有帮助＂，其常见用法如下：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(1)help sb. (to) do sth.（帮助某人做某事，to 可以省略）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often help my mother (to) do the housework on weekends.（我经常在周末帮妈妈做家务。）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774065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2  I’ll help to clean up the city parks .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She helped her little brother (to) learn English.（她帮助她的弟弟学英语。）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(2)help (to) do sth.（帮忙做某事，to 可以省略）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We all helped (to) clean the classroom yesterday.（昨天我们都帮忙打扫了教室。）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new machine helps (to) save a lot of time.（这台新机器有助于节省很多时间。）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(3)固定结构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help oneself (to sth.)（随便吃 / 用某物）   Help yourself to some fruit, kids.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can't help doing sth.（情不自禁做某事）   When I heard the funny story, I couldn't help laughing.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help sb. with sth.（在某方面帮助某人）    My teacher helps me with my math when I have difficulties.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2.作名词，意为＂帮助；帮忙＂，常用作不可数名词，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其常用短语为with the help of...＂在……的帮助下＂。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With the help of my English teacher, I have made great progress in my English study.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. how to care for animals 如何照顾动物们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＂how to care for animals＂是＂疑问词+不定式＂结构作宾语，可以转化成宾语从句how I can care for animals。 Children should learn how to care for the old. 孩子们应该学习如何照顾老人。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How to solve this problem is very important.(作主语)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Can you tell me where to buy this kind of book?(作宾语)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question is how to get there on time.(作表语)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2185035"/>
          <a:ext cx="10944860" cy="2194560"/>
        </p:xfrm>
        <a:graphic>
          <a:graphicData uri="http://schemas.openxmlformats.org/drawingml/2006/table">
            <a:tbl>
              <a:tblPr/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“疑问词+不定式＂结构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构成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句法作用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常见跟此结构作宾语的动词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3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疑问词+不定式</a:t>
                      </a: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疑问代词who，whom,what，which等和疑问副词when，where，how等</a:t>
                      </a:r>
                      <a:endParaRPr lang="en-US" altLang="en-US" sz="2400" b="1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在句中常作主语、宾语和表语。当此结构作宾语时，可与宾语从句进行同义转换。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tell, know, 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decide,show,ask,consider,discover,explain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, learn, 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understand等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3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. You helped to make it possible for me to have Lucky. 你帮助我, 使我能够拥有Lucky。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（1）make是使役动词，意为＂使；使成为＂，后常跟复合结构，即＂make+宾语+宾语补足语(形容词)＂。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Computers make it easy to learn English. 电脑使英语学习变得容易。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（2）it作形式宾语，真正的宾语是后置的动词不定式复合结构for me to have Lucky。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4345" y="2755900"/>
          <a:ext cx="11005185" cy="1970405"/>
        </p:xfrm>
        <a:graphic>
          <a:graphicData uri="http://schemas.openxmlformats.org/drawingml/2006/table">
            <a:tbl>
              <a:tblPr/>
              <a:tblGrid>
                <a:gridCol w="1100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040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 err="1">
                          <a:latin typeface="Impact" panose="020B0806030902050204" charset="0"/>
                          <a:cs typeface="Impact" panose="020B0806030902050204" charset="0"/>
                        </a:rPr>
                        <a:t>it作形式宾语的用法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当不定式作宾语，且其后有宾语补足语时，常用it作形式宾语，而将动词不定式置于句末。We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find it important to learn English well.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我们发现学好英语很重要。常跟it作形式宾语的动词有：make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/find/feel/consider/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think等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1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815" y="850900"/>
            <a:ext cx="11526520" cy="5653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Impact" panose="020B0806030902050204" charset="0"/>
              </a:rPr>
              <a:t>动词不定式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【基本用法】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1.动词不定式的形式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动词不定式的基本形式是“to+动词原形”，使用时有时可以不带to，动词不定式没有人称和数的变化，在句子中不能做谓语，to本身无意义，动词不定式同其后的宾语构成不定式短语。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2.动词不定式的否定形式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（1）动词不定式（短语）做主语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动词不定式（短语）在句中做主语时，一般位于句首，相当于名词或代词，谓语动词用单数，有时为了避免句子头重脚轻，常用it做形式主语。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To learn foreign languages is very useful.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学外语很有用。</a:t>
            </a: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I think it’s necessary for us to read a lot.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我认为大量阅读对我们有必要。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85445" y="24257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五、语法讲解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524885" y="242570"/>
            <a:ext cx="774065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2  I’ll help to clean up the city parks .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（2）动词不定式（短语）做表语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动词不定式（短语）做表语常表示主语的“职业、职责或性质”等。从时间概念上说含有将来意义，常用于be动词的后面。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My duty is to look after the animals.我的职责就是照看这些动物。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（3）动词不定式（短语）做宾语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动词不定式（短语）做宾语有两种情况：一种是及物动词后直接跟带to的不定式，另—种是“及物动词+疑问词+带to的不定式。”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hope to see you tomorrow.我希望明天见到你。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注意 其后常接动词不定式做宾语的动词有：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想要，拒绝，忘记（want, refuse, forget）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需要，努力，学习（need, try, learn）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选择，同意，帮助（choose, agree, help）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希望，决定，开始（hope/wish/expect, decide, begin/start）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（4）动词不定式（短语）做宾语补足语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常接动词不定式做宾语补足语的动词有：tell, ask, want, teach, allow, promise, order, advise, expect, wish, invite, encourage, make, warn, help等。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They asked him to sing a pop song at the party.他们请他在宴会上唱一首流行歌曲。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（5）动词不定式（短语）做定语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动词不定式（短语）做定语常用来修饰名词或不定代词，置于被修饰词之后，即做后置定语。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—Would you like something to eat？你想要些吃的吗？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—Yes, please.好的。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注意 动词不定式（短语）做定语修饰名词时，与其所修饰的名词具有逻辑上的动宾关系，如果不定式中的动词为不及物动词，其后应加上一个含义上所需要的介词。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old man has no house to live in.这位老人没有房子住。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（6）动词不定式（短语）做状语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动词不定式（短语）做状语往往表示目的、原因、结果、比较和独立成分。表示原因和结果时不置于句首。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①动词不定式做目的状语，可以放在句首，一般用逗号隔开，也可以放在句尾。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To get there on time, they started early.为了准时赶到那儿，他们很早就出发了。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②动词不定式做结果状语，常用在too...to...结构中。</a:t>
            </a:r>
          </a:p>
          <a:p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boy is too young to look after himself.这个男孩太小，还不能照顾自己。</a:t>
            </a:r>
          </a:p>
          <a:p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③动词不定式做原因状语，常跟在做表语的形容词后。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  <a:sym typeface="+mn-ea"/>
              </a:rPr>
              <a:t>I’m very happy to receive your letter.很高兴收到你的来信。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【特殊用法】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1.不定式（短语）做主语时，常用it代替它做形式主语，而将不定式放到后面，有三种情况：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（1）It is+名词+to do sth.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It’s our duty to protect the environment.保护环境是我们的责任。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（2）It takes/took sb.+some time+ to do sth.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How long did it take you to finish your homework？你花了多长时间完成作业？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（3）It is+形容词（easy/kind/important/diffcult/foolish/right/silly/nice…）+（for/of sb.）+to do sth.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It is clever of you to do that.你那样做很聪明。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2. feel, find, make, think等动词后如果是不定式做宾语，宾语补足语是形容词或名词，常用it做形式主语，把不定式后移。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find it difficult to learn English well.我发现学好英语很难。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3.省略to的动词不定式的四种情况。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（1）在使役动词have, make, let之后。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His mother makes him sweep the floor.他妈妈让他扫地。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（2）在感官动词（短语）feel, hear, see, watch, notice, listen to, look at之后。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Did you notice her leave the room？她离开房间时你注意到了吗？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（3）help后的不定式可省略to，也可带上to。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He often helps me（to）learn maths.他经常帮助我学数学。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（4）在一些固定搭配中，如“had better do sth.”，“Why not do sth.？”，“would rather do sth. than do sth.”等。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742950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203325"/>
            <a:ext cx="11515090" cy="53657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1.foot n.脚，足→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(复数)  tooth n.牙齿→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(复数)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2.hurt v.(使)疼痛；受伤→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(过去式、过去分词)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3.hit v.击；打→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(过去式、过去分词)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4.she pron.她→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她自己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5.we我们/our我们的→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我们自己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6.climb v.爬，攀登→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n.登山者；攀登者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7.knife n.刀→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(pl.)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8.mean v.意思是;打算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n.意义意思→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adj.有意义的 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adj.无意义的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9.important adj.重要的→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n.重要性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10.decide v.决定→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n.决定，抉择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11.die v.死亡；灭亡→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n.死；死亡→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 死的→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adj 垂死的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51422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1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668905" y="1203325"/>
            <a:ext cx="1096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feet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697345" y="1203325"/>
            <a:ext cx="1001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teeth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930650" y="1663700"/>
            <a:ext cx="882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hurt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822575" y="2040890"/>
            <a:ext cx="599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hit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704465" y="2501265"/>
            <a:ext cx="1226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herself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3524885" y="2961640"/>
            <a:ext cx="1605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ourselves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3524885" y="3338830"/>
            <a:ext cx="1380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climber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2432685" y="3799205"/>
            <a:ext cx="1332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knives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296285" y="4356100"/>
            <a:ext cx="1285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meant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6093460" y="4356100"/>
            <a:ext cx="1428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meaning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149715" y="4259580"/>
            <a:ext cx="1856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meaningful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1667510" y="4733290"/>
            <a:ext cx="18573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meaningless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3628390" y="5097145"/>
            <a:ext cx="1856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importance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2822575" y="5654040"/>
            <a:ext cx="1368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decision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3422015" y="6068695"/>
            <a:ext cx="989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death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6401435" y="5994400"/>
            <a:ext cx="1049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dead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9149715" y="6068695"/>
            <a:ext cx="1142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dying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91135" y="0"/>
            <a:ext cx="3260090" cy="977900"/>
            <a:chOff x="300" y="439"/>
            <a:chExt cx="5134" cy="1540"/>
          </a:xfrm>
        </p:grpSpPr>
        <p:pic>
          <p:nvPicPr>
            <p:cNvPr id="3" name="图片 2" descr="5c7509baca66b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00" y="439"/>
              <a:ext cx="1756" cy="15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2056" y="1053"/>
              <a:ext cx="33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语法专练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630545" y="134493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47345" y="978535"/>
            <a:ext cx="11532870" cy="551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1．（2024·云南昆明·一模）The first forest library in Shanghai makes it possible ________ reading in the natural environment.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A．enjoys	B．enjoying	C．enjoyed	D．to enjoy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2．（2023·山东青岛·二模）_______ fit, we should have a healthy diet, proper exercise and enough sleep.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A．Keeping	B．To keep	C．Keep	D．Kept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3．（2022·贵州毕节·中考真题）Many people have lost their homes because of wars. It’s important for people ________ a peaceful world.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A．have	B．had	C．to have	D．to be having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4．（2022·广西百色·中考真题）Our teacher often tells us _________ across the road when the traffic light is red.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A．go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B．going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C．don’t go	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D．not to go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（2024·福建南平·二模）—It’s important to keep ahead on safety.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—Well. My advice is ________ some basic first-aid knowledge.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A．knows	B．knew	C．to know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        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989455" y="244475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919220" y="342900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279005" y="454279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757295" y="5659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524885" y="242570"/>
            <a:ext cx="73101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 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please clean your room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0835" y="521335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一、重点短语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0835" y="981075"/>
            <a:ext cx="11417935" cy="55816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做家务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洗餐具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倒垃圾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叠衣服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扫地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铺床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7.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打扫起居室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闲逛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9.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待在外面；不在家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搭车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500370" y="981075"/>
            <a:ext cx="6248400" cy="5532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11.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从事；创作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12.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帮助做….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13.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扔下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14.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坐下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15.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过来；顺便来访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16.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带……去散步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17.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把某物借给某人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18.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递给某人某物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19.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在…上花费（时间或金钱）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666750" y="1065530"/>
            <a:ext cx="3903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do chores = do housework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66750" y="1609725"/>
            <a:ext cx="2044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do the dishes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66750" y="2153920"/>
            <a:ext cx="2874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take out the rubbish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66750" y="2698115"/>
            <a:ext cx="22339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fold the clothes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61365" y="3242310"/>
            <a:ext cx="2364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sweep the floor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61365" y="3786505"/>
            <a:ext cx="2933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make the/one’s bed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61365" y="4374515"/>
            <a:ext cx="31457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clean the living room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61365" y="4874895"/>
            <a:ext cx="13449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hang out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61365" y="5375275"/>
            <a:ext cx="1320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stay out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843915" y="5963285"/>
            <a:ext cx="1523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a ride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6009640" y="1065530"/>
            <a:ext cx="1522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work on</a:t>
            </a: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6009640" y="1609725"/>
            <a:ext cx="2553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help out with sth.</a:t>
            </a: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6104890" y="2153920"/>
            <a:ext cx="1866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throw down</a:t>
            </a: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6104890" y="2736215"/>
            <a:ext cx="1522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sit down </a:t>
            </a: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6164580" y="3242310"/>
            <a:ext cx="1807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come over </a:t>
            </a: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6111240" y="3748405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take ... for a walk</a:t>
            </a: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5939155" y="4382770"/>
            <a:ext cx="3785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lend sb. sth.=lend sth. to sb.</a:t>
            </a: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6009640" y="4874895"/>
            <a:ext cx="3998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pass sb . sth .= pass sth . to sb .</a:t>
            </a: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6009640" y="5419090"/>
            <a:ext cx="3502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spend time/money on sth.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20.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取得好成绩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21.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_________________________________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为某人提供某物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22.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依靠；信赖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23.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照顾；照料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24.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保持它干净、整洁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25.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进入一个好大学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26.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生病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27.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生某人的气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因某事生气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28.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至少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634480" y="384810"/>
            <a:ext cx="5221605" cy="6049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29.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吃惊地；惊讶地 （修饰动词）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30.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一...就...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31.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结果...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32.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浪费时间/钱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33.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一直 频繁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34.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_______________________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放学/下班回家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35.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整日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整晚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___________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整夜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92175" y="473710"/>
            <a:ext cx="24352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good grades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92175" y="1029970"/>
            <a:ext cx="5788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provide sth. for sb.= provide sb. with sth.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92175" y="2072640"/>
            <a:ext cx="1664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depend on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92175" y="2635885"/>
            <a:ext cx="3454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look after ...= take care of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92175" y="3199130"/>
            <a:ext cx="3047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keep it clean and tidy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92175" y="3671570"/>
            <a:ext cx="3587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get into a good university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92175" y="4325620"/>
            <a:ext cx="1167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fall ill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92175" y="4798060"/>
            <a:ext cx="281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angry with sb．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92175" y="5367020"/>
            <a:ext cx="2672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be angry about sth.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92175" y="5982970"/>
            <a:ext cx="1431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at least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7242175" y="473710"/>
            <a:ext cx="1736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in surprise</a:t>
            </a: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7242175" y="1612265"/>
            <a:ext cx="3514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the minute...=as soon as... </a:t>
            </a: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242175" y="2175510"/>
            <a:ext cx="1759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as a result，</a:t>
            </a: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7242175" y="2635885"/>
            <a:ext cx="3181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 waste of time/money</a:t>
            </a: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7242175" y="3211195"/>
            <a:ext cx="1795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all the time</a:t>
            </a: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7242175" y="3696335"/>
            <a:ext cx="4193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come home from school/work</a:t>
            </a: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7242175" y="4810125"/>
            <a:ext cx="11087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all day</a:t>
            </a: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9161780" y="4845685"/>
            <a:ext cx="1866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all evening</a:t>
            </a: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7080885" y="5367020"/>
            <a:ext cx="1431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all night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631170" y="291465"/>
            <a:ext cx="1437640" cy="11207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826135"/>
            <a:ext cx="6195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二、语法词汇知其变[注意词性变化]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384300"/>
            <a:ext cx="11515090" cy="509079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1．sweep  v.扫；打扫 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(过去分词)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2．throw  v.扔；掷  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(过去分词)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3．pass  v.给；递；走过；通过→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(过去式)→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(过去分词)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(副词/介词)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4．lend  v.借给；借出 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(过去式)→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(过去分词)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5．depend  v.依靠；信赖→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(名词)独立性；独立 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(形容词)独立的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6．develop  v.发展；壮大→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(名词)发展→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(形容词)发展中的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(形容词)发达的；发展程度的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73101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 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please clean your room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640455" y="1527810"/>
            <a:ext cx="1096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swept 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524625" y="1527810"/>
            <a:ext cx="1250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swept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367405" y="2072640"/>
            <a:ext cx="1096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threw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412865" y="2072640"/>
            <a:ext cx="1250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thrown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979670" y="2606040"/>
            <a:ext cx="1320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passed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024495" y="2533015"/>
            <a:ext cx="1167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passed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856615" y="3066415"/>
            <a:ext cx="1084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past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3818890" y="3658870"/>
            <a:ext cx="918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lent 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005320" y="3658870"/>
            <a:ext cx="8597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lent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4066540" y="4217670"/>
            <a:ext cx="2127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independence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079230" y="4217670"/>
            <a:ext cx="20199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independent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066540" y="5245100"/>
            <a:ext cx="1931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development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7775575" y="5331460"/>
            <a:ext cx="1688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developing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951230" y="5888355"/>
            <a:ext cx="16897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developed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7．fairness  n.公正性；合理性→</a:t>
            </a:r>
            <a:r>
              <a:rPr 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_________</a:t>
            </a: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 (形容词)公平的→</a:t>
            </a:r>
            <a:r>
              <a:rPr 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_________</a:t>
            </a: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 (形容词)不公平的→ </a:t>
            </a:r>
            <a:r>
              <a:rPr 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____________</a:t>
            </a:r>
            <a:r>
              <a:rPr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(副词)公平地；相当地</a:t>
            </a: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8．neighbor   n.邻居→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(名词)小区；社区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9．ill   adj.有病；不舒服 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(比较级)→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(最高级)→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(名词) 疾病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10. drop  v.落下；掉下    → 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(过去式)→ 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(过去分词)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11.hate   v. 讨厌；厌恶→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(形容词) 可恶的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12.neither  pron.两者都不；也不 → 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(连接词)  两者之一 </a:t>
            </a: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13.stress  n.精神压力→</a:t>
            </a: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____________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(形容词)  有压力的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777740" y="544195"/>
            <a:ext cx="1404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fair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699500" y="544195"/>
            <a:ext cx="1475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unfair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005330" y="1004570"/>
            <a:ext cx="1321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fairly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326765" y="1670050"/>
            <a:ext cx="24352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 neighborhood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895725" y="2130425"/>
            <a:ext cx="1297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worse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507480" y="2130425"/>
            <a:ext cx="1085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worst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126220" y="2130425"/>
            <a:ext cx="1227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illness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895725" y="3198495"/>
            <a:ext cx="1356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dropped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7491095" y="3198495"/>
            <a:ext cx="13449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dropped 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026535" y="3716655"/>
            <a:ext cx="1226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hateful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5252720" y="4347845"/>
            <a:ext cx="9791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either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3611880" y="4881245"/>
            <a:ext cx="1640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stressed</a:t>
            </a:r>
            <a:endParaRPr lang="zh-CN" altLang="en-US" sz="24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31500" y="291465"/>
            <a:ext cx="1337310" cy="104267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5440" y="689610"/>
            <a:ext cx="3179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三、重点词汇解读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150620"/>
            <a:ext cx="11539855" cy="53371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</a:t>
            </a:r>
            <a:r>
              <a:rPr lang="zh-CN" altLang="en-US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take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v. 拿，采取，获得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.</a:t>
            </a:r>
            <a:r>
              <a:rPr lang="zh-CN" altLang="en-US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throw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throw  v. 扔；掷。 用作及物动词。throw sb.  sth.＝throw sth. to sb.扔给某人某物。 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73101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 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please clean your room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09905" y="1753870"/>
          <a:ext cx="10972800" cy="2613660"/>
        </p:xfrm>
        <a:graphic>
          <a:graphicData uri="http://schemas.openxmlformats.org/drawingml/2006/table">
            <a:tbl>
              <a:tblPr/>
              <a:tblGrid>
                <a:gridCol w="446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用法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例句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(1) take out意为“把......带出去”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Please take out the rubbish when you go out.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(2)take off意为“脱下; 起飞; 请假”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Take off your wet clothes.	When did the plane take off?	I want to take a day off.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(3) take down意为“写下，记下”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 didn’t take down his phone number.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(4) take up意为“开始从事; 占用”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 want to take up writing.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(5) take away意为“拿走”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Please take the rubbish away. It’s smelly.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22580"/>
            <a:ext cx="11527790" cy="61652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与throw相关的短语：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throw down 扔下；使倒下。        throw away 扔掉；丢弃       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throw sth. at 向……扔某物（近）    throw sth. to 投给……某物（远）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. </a:t>
            </a:r>
            <a:r>
              <a:rPr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neither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(1)作代词，“两者都不”。可与介词of连用neither of...结构作主语是谓语动词可单可复。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(2)作副词““也不”。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“否定句neither+系动词be/助动词 /情态动词+主语”结构表示前面叙述的否定情况也适合后者的人或物。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She isn’t a teacher, neither am I. 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【注意】固定搭配 neither…nor…连接两个并列主语，谓语动词遵循“就近原则”。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Neither he nor I am going to the party.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</a:t>
            </a:r>
            <a:r>
              <a:rPr lang="en-US" alt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pass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(1)给;递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pass sb.sth.= pass sth.to sb.把某物递给某人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(2)走过;通过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 car passed just now.   一辆车刚才经过了。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(3)(时间)过去;流逝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The days passed slowly.  日子慢慢过去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(4)通过；考试及格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was happy that I passed the exam.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5.lend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lend作动词，意为＂借给；借出＂。其后常跟双宾语，即lend sb. sth.=lend sth. to sb.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意为＂借给某人某物；把某物借给某人＂。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【辨析】不同方式的"借"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39420" y="3507105"/>
          <a:ext cx="11344275" cy="2899410"/>
        </p:xfrm>
        <a:graphic>
          <a:graphicData uri="http://schemas.openxmlformats.org/drawingml/2006/table">
            <a:tbl>
              <a:tblPr/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用法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宋体" pitchFamily="2" charset="-122"/>
                        </a:rPr>
                        <a:t>例句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宋体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6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lend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“借出”，非延续性动词，表示主语把东西借给别人常用结构:lend sb.sth.或lend sth.to sb.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Who has repaired the broken leg of the table? 谁把桌子的断腿修好了?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borrow 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“借入”，非延续性动词，表示主语向别人借东西常用结构:borrow sth.from sb.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cs typeface="Impact" panose="020B0806030902050204" charset="0"/>
                        </a:rPr>
                        <a:t>This shirt is too old to mend. 这件衣服太旧,不能补了。</a:t>
                      </a:r>
                      <a:endParaRPr lang="en-US" altLang="en-US" sz="20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keep 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“借(多久)”，延续性动词，表示"借某物多长时间”与表示一段时间的时间状语连用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Can you fix the broken chair? </a:t>
                      </a:r>
                      <a:r>
                        <a:rPr lang="en-US" sz="20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你能修理那把坏了的椅子吗</a:t>
                      </a:r>
                      <a:r>
                        <a:rPr lang="en-US" sz="2000" b="0" dirty="0">
                          <a:latin typeface="Impact" panose="020B0806030902050204" charset="0"/>
                          <a:cs typeface="Impact" panose="020B0806030902050204" charset="0"/>
                        </a:rPr>
                        <a:t>?</a:t>
                      </a:r>
                      <a:endParaRPr lang="en-US" altLang="en-US" sz="20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6.surprise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n. &amp; v. 惊奇，诧异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7. invite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及物动词，意为“邀请”。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名词形式为invitation,意为“邀请；请柬”。其常见的用法有：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/>
                <a:cs typeface="Impact" panose="020B0806030902050204" charset="0"/>
              </a:rPr>
              <a:t>①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invite sb.to+地点名词”意为“邀请某人到某地”。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I invited Jenny to my house. 我邀请珍妮到我家。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7360" y="787400"/>
          <a:ext cx="11070590" cy="3811270"/>
        </p:xfrm>
        <a:graphic>
          <a:graphicData uri="http://schemas.openxmlformats.org/drawingml/2006/table">
            <a:tbl>
              <a:tblPr/>
              <a:tblGrid>
                <a:gridCol w="570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用法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例句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(1) in surprise意为“惊奇地”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Tom looked at me in surprise.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(3) to one’s surprise意为“使人吃惊的是”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To our surprise the boy won the first prize.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(4) surprise 作及物动词意为“使......吃惊”：surprise sb.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His progress surprised me.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(5) 拓展：surprised 为形容词，意为“吃惊的”，常用搭配为：be surprised to do sth.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 was surprised to see him there.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(6) 拓展：surprising	也为形容词，意为“令人吃惊的”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He gave me some surprising news.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②invite sb.to do sth. 意为“邀请某人做某事”。They invite me to play the game.他们邀请我来玩这个游戏。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8.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provide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提供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9.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take care of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照顾；处理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take care of 意为“照顾；处理”，相当于look after或者care for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拓展延伸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】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take care意为“小心；当心”，相当于be careful 和look out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Take care that you don't drink too much!当心别喝得太多！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89585" y="1685925"/>
          <a:ext cx="10938510" cy="2762250"/>
        </p:xfrm>
        <a:graphic>
          <a:graphicData uri="http://schemas.openxmlformats.org/drawingml/2006/table">
            <a:tbl>
              <a:tblPr/>
              <a:tblGrid>
                <a:gridCol w="145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37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FFFF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provide</a:t>
                      </a:r>
                      <a:endParaRPr lang="en-US" altLang="en-US" sz="2400" b="0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FFFF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为应急等做好准备而“提供； 供给”</a:t>
                      </a:r>
                      <a:endParaRPr lang="en-US" altLang="en-US" sz="2400" b="0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FFFFFF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provide sb. with sth. =provide sth for sb.提供某人某物</a:t>
                      </a:r>
                      <a:endParaRPr lang="en-US" altLang="en-US" sz="2400" b="0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offer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侧重表示“愿意给予”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offer sb. sth. = offer sth to sb.对某人提供某物 offer to do sth 主动提出干某事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supply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定期“供应” , 强调替代或补充所需物品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Supply sb. with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sth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=supply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sth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. to sb.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为某人提供某物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731500" y="291465"/>
            <a:ext cx="1337310" cy="104267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5440" y="689610"/>
            <a:ext cx="3179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三、重点词汇解读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150620"/>
            <a:ext cx="11539855" cy="53371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、</a:t>
            </a:r>
            <a:r>
              <a:rPr lang="zh-CN" altLang="en-US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enough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足够的;充足的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(1)作adj.足够的，充分的 修饰名词时，可放在名词之前或之后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。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如enough time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(2)作 adv. “足够地， 十分，相当”修饰adj./adv,放在adj./adv 后 。 如</a:t>
            </a: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xpensive enough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(3)“...enough ( for +名词/代词 +)to do sth.”意为“(某人/某物)足够.......,能做某事”,可与 so...that...( 如此....以至于.....)进行同义句转换。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 </a:t>
            </a:r>
            <a:r>
              <a:rPr lang="zh-CN" altLang="en-US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need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v 需要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514223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1</a:t>
            </a:r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What’s the matter?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01015" y="3875405"/>
          <a:ext cx="11054080" cy="2105025"/>
        </p:xfrm>
        <a:graphic>
          <a:graphicData uri="http://schemas.openxmlformats.org/drawingml/2006/table">
            <a:tbl>
              <a:tblPr/>
              <a:tblGrid>
                <a:gridCol w="13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4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need</a:t>
                      </a:r>
                      <a:endParaRPr lang="en-US" altLang="en-US" sz="2000" b="1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作实义动词意为“需要” 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常见用法：need+名词(需要某物) / sb need to do sth.(某人需要做某事)/sth need doing sth. = sth need to be done (某物需要被做)I need your help.Do you need to drink more water?（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要借助助动词do/does/did</a:t>
                      </a: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）My TV set needs repairing.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5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作情态动词意为“需要，必须”’</a:t>
                      </a:r>
                      <a:endParaRPr lang="en-US" altLang="en-US" sz="20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无人称和数的变化，后跟动词原形。needn't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=don't have to 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没有必要must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开头的一般疑问句,否定回答用needn'tNeed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I finish the work </a:t>
                      </a:r>
                      <a:r>
                        <a:rPr lang="en-US" sz="20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today?Yes</a:t>
                      </a:r>
                      <a:r>
                        <a:rPr lang="en-US" sz="20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, you need./ No, you needn't.</a:t>
                      </a:r>
                      <a:endParaRPr lang="en-US" altLang="en-US" sz="20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6"/>
          <p:cNvPicPr/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36135" y="2725738"/>
            <a:ext cx="85725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36135" y="2725738"/>
            <a:ext cx="85725" cy="42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10.辨析：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spend, cost, take 和 pay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表“花费”时的区别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1160" y="851535"/>
          <a:ext cx="11209655" cy="5479415"/>
        </p:xfrm>
        <a:graphic>
          <a:graphicData uri="http://schemas.openxmlformats.org/drawingml/2006/table">
            <a:tbl>
              <a:tblPr/>
              <a:tblGrid>
                <a:gridCol w="11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1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主语</a:t>
                      </a:r>
                      <a:endParaRPr lang="en-US" altLang="en-US" sz="20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花费的东西</a:t>
                      </a:r>
                      <a:endParaRPr lang="en-US" altLang="en-US" sz="20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搭配</a:t>
                      </a:r>
                      <a:endParaRPr lang="en-US" altLang="en-US" sz="20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例句</a:t>
                      </a:r>
                      <a:endParaRPr lang="en-US" altLang="en-US" sz="20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spend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人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时间/金钱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(1) sb. spend time/ money on sth.意为“在......上花费时间/金钱”(2) sb. spend time/ money (in) doing sth.意为“花费时间/金钱做某事”	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例：I spent two hours on this maths problem.	例：They spent two years (in) building	this bridge.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1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cost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事物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时间/金钱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(doing) sth. costs sb.事花费了某人多少时间/金钱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Remembering these new cost him a lot of time.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5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take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it/ 事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时间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It takes	sb＋时间＋to do sth.做某事花了某人多少时间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It took them three years to build this road.	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1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pay	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人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金钱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pay (sb.) money for sth.：付钱（给某人）买...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 have to pay them 20 pounds for this room each month.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11.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depend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depend on意为“依靠；依赖”，主语通常是表示人的词，其中depend用作动词，意为“依靠；依赖”。Independence 为名词独立，其形容词是independent独立的。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［拓展］depend on 其他的用法：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①depend on意为“信赖”。You can depend on this English dictionary.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②depend on意为“取决于；视······而定”。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Everything depends on whether you pass the exam. 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③It depends.看情况吧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12.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the minute(that)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·一…就······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the minute(that)意为“一·····就······”，引导时间状语从句，相当于the moment 或者 as soon as.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【注意】as soon as····“一·····就······”相当于前面学到的 the minute(that).在含有 as soon as引导的时间状语从句的复合句中，如果主句用一般将来时（或主句含情态动词，或主句为祈使句），从句应用一般现在时。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13.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in front of  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  在......	前面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14.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in order to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in order to表示目的，后接动词原形，可位于句首，也可位于句中。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In order to finish the report, he stayed up very late.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拓展延伸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】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in order that 也表示＂为了”，其后要接从句。可与in order to或so that 进行转换。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例：In order to catch the early bus, he has to get up early.＝He has to get up early in order that he can catch the early bus. =He has to get up early so that he can catch the early bus. 为了赶上早班车，他不得不早起。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84505" y="873760"/>
          <a:ext cx="10911205" cy="1212215"/>
        </p:xfrm>
        <a:graphic>
          <a:graphicData uri="http://schemas.openxmlformats.org/drawingml/2006/table">
            <a:tbl>
              <a:tblPr/>
              <a:tblGrid>
                <a:gridCol w="565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	用法	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Impact" panose="020B0806030902050204" charset="0"/>
                          <a:cs typeface="Times New Roman" panose="02020503050405090304" charset="0"/>
                        </a:rPr>
                        <a:t>例句</a:t>
                      </a:r>
                      <a:endParaRPr lang="en-US" altLang="en-US" sz="2400" b="1">
                        <a:solidFill>
                          <a:srgbClr val="FFFFFF"/>
                        </a:solidFill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(1) in front of（在事物外部的前面） +名词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There is a big tree in front of the classroom.	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(2) In the front of在事物内部的前面+名词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There is a teacher’s desk in the front of the classroom.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6DDE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15.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while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16.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keep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(1)keep 可以作系动词，意为“保持”。keep +sth /sb. +adj.  “使......处于某种状态”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(2) 作实义动词 “保持；继续” 常用结构：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keep ( on ) doing sth 继续做某事       He was in great pain but he kept on working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28320" y="883285"/>
          <a:ext cx="10962005" cy="2680335"/>
        </p:xfrm>
        <a:graphic>
          <a:graphicData uri="http://schemas.openxmlformats.org/drawingml/2006/table">
            <a:tbl>
              <a:tblPr/>
              <a:tblGrid>
                <a:gridCol w="415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cs typeface="Times New Roman" panose="02020503050405090304" charset="0"/>
                        </a:rPr>
                        <a:t>用　法</a:t>
                      </a: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cs typeface="Times New Roman" panose="02020503050405090304" charset="0"/>
                        </a:rPr>
                        <a:t>例　句</a:t>
                      </a: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常用来引导时间状语从句，强调主句的动词和从句的动词所表示的动作或状态同时发生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While I was doing my homework last night, my parents were watching TV. 昨天晚上我在做作业时，我的父母在看电视。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用作并列连词时，意为＂然而＂，表示对比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Some people waste food while others don’t have enough. 有些人浪费食物，然而有些人却没有足够的食物。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Times New Roman" panose="02020503050405090304" charset="0"/>
                        </a:rPr>
                        <a:t>作名词，意为＂一会儿；一段时间＂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Times New Roman" panose="020205030504050903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We are off for a while.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我们要离开一会儿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91439" marR="91439" marT="45719" marB="45719" anchor="ctr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keep sb. doing sth 让某人一直做某事   I’m sorry to have kept you waiting for so long.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17.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since</a:t>
            </a: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因为；既然 ； 从······以后；自······以来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since在此处作连词，意为“因为；既然”，引导原因状语从句，常位于句首。since表示的原因是众所周知或显而易见的。Since you don't know the boy, I'll ask someone else.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拓展延伸: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      [1)作连词，意为“从······以后；自······以来”，其引导的时间状语从句常用一般过去时，主句多用现在完成时。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例Mary has lived here since she was five. 玛丽从五岁起就一直住在这里。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（2)作介词，意为“从······以后；自······以来＂，后接表示时间点的词或短语，句子的时态常用现在完成时。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She has been here since three o'clock this morning. 她从今天凌晨三点起就一直在这儿。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（3)作副词，意为“从······以后；自······以来＂。常与现在完成时连用。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Once she got sick from eating rice noodles and she hasn't eaten them since. 一次，她吃米线得了病，从那以后，她就再也没有吃过。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6050" y="291465"/>
            <a:ext cx="1762760" cy="7550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8930" y="577215"/>
            <a:ext cx="2592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四、句型解读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28930" y="1037590"/>
            <a:ext cx="11500485" cy="54127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1.Peter ,could you please take out the trash?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（1）此处情态动词could并非表示过去时态，而是表示委婉语气，后跟动词原形表达有礼貌地请求或请求允许做某事。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tell me how to get to the nearest bank?  你能告诉我怎么去最近的银行吗？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肯定回答：Sure./ Of course./ Certainly./No problem.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否定回答： Sorry , I can’t. (注意不能用could)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— Could I use your phone, please?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—Sure. 当然可以。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（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2.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）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please...? 句型的否定结构是在please后加not。</a:t>
            </a:r>
          </a:p>
          <a:p>
            <a:pPr indent="0"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Could you please not make noises? 请你不要制造噪音好吗？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524885" y="242570"/>
            <a:ext cx="73101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 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please clean your room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2.For one week , she did not do any housework and neither did I.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“neither+连系动词 be/助动词／情态动词＋主语”表示“······也不”。这是一个倒装结构，表示前面否定的情况也同样适合后者。neither此处用作副词，也可用nor来替换，意为“也不”。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He doesn't like swimming and neither does Tom.他不喜欢游泳，汤姆也不喜欢。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You can't speak Japanese and neither can I.你不会说日语，我也不会。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［拓展］①neither还可用作代词，意为“两者都不”，其反义词为both,意为“两者都”。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Neither of his parents knows/know English.他的父母都不懂英语。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Neither of the answers is/are right. 两个答案都不对。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②neither也可用作限定词，意为“两者都不（的）”，其后直接跟可数名词的单数形式。作主语时，谓语动词用单数形式。Neither answer is right. 两个答案都不对。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2471400" y="10375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3. I think two hours of TV is enough for you! 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two hours of TV虽为复数，但却表达一种整体的观念。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当时间、长度、距离或其他可数名词表示一个完整的整体概念，作主语时，其后的谓语动词用其单数形式。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Two hours is enough to finish the work. 两个小时足够完成这项工作。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Five kilograms is too heavy for a suitcase. 五公斤对于一个行李箱来说太重了。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Ten kilometers is a long distance to walk. 十公里是一段很长的步行距离。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4.I think it is important for children to learn how to do chores and help their parents with housework. 我认为对孩子们来说，学习如何做杂务并帮助他们的父母做家务是很重要的。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这是一个主从复合句。“I think” 是主句，后面 “it is important for......with housework” 是一个宾语从句，作 “think” 的宾语。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  <a:sym typeface="+mn-ea"/>
              </a:rPr>
              <a:t>It is important for sb. to do sth. 对某人来说做某事是重要的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“it” 是形式主语。真正的主语是后面的动词不定式短语 “to learn how to do chores and help their parents with housework”。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【知识拓展】 it作形式主语的用法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(1)当不定式(短语)、动名词(短语)或从句在某句中作主语时，常用it作形式主语置于句首，而真正的主语放在句尾。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(2)it作形式主语的三种常见句型结构：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①It’s + adj. + to do...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②It’s + adj. + for sb + to do...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③It’s + adj. + of sb + to do...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(3)It’s + adj. + for sb +to do...与It’s+ adj. +of sb +to do...的用法辨析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4500" y="946150"/>
          <a:ext cx="11104245" cy="33172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0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6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>
                          <a:latin typeface="Impact" panose="020B0806030902050204" charset="0"/>
                          <a:cs typeface="Impact" panose="020B0806030902050204" charset="0"/>
                        </a:rPr>
                        <a:t>It’s + adj. + for sb + to do... </a:t>
                      </a:r>
                      <a:endParaRPr lang="en-US" altLang="en-US" sz="2400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>
                          <a:latin typeface="Impact" panose="020B0806030902050204" charset="0"/>
                          <a:cs typeface="Impact" panose="020B0806030902050204" charset="0"/>
                        </a:rPr>
                        <a:t>句中的形容词常表示客观情况，如：hard，easy，important等</a:t>
                      </a:r>
                      <a:endParaRPr lang="en-US" altLang="en-US" sz="2400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6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>
                          <a:latin typeface="Impact" panose="020B0806030902050204" charset="0"/>
                          <a:cs typeface="Impact" panose="020B0806030902050204" charset="0"/>
                        </a:rPr>
                        <a:t>It’s + adj. + of sb + to do...</a:t>
                      </a:r>
                      <a:endParaRPr lang="en-US" altLang="en-US" sz="2400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dirty="0" err="1">
                          <a:latin typeface="Impact" panose="020B0806030902050204" charset="0"/>
                          <a:cs typeface="Impact" panose="020B0806030902050204" charset="0"/>
                        </a:rPr>
                        <a:t>句中的形容词常表示人的性格、品质与特点等，如kind，nice，clever等</a:t>
                      </a:r>
                      <a:endParaRPr lang="en-US" altLang="en-US" sz="2400" dirty="0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84810"/>
            <a:ext cx="11527155" cy="604964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3. </a:t>
            </a:r>
            <a:r>
              <a:rPr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expect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(1) expect to do sth. 预计做某事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I expect to finish the work by Friday.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 expect sb. to do sth. 期待某人做某事     = look forward to doing sth 期待做某事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The teacher expects us to be on time for class.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(3)I expect so/not 我期待是这样/不是这样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—Do you think it will rain tomorrow?（你认为明天会下雨吗？）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—I expect so.（我想会的。）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4.</a:t>
            </a:r>
            <a:r>
              <a:rPr lang="zh-CN"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lie</a:t>
            </a:r>
            <a:r>
              <a:rPr 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v. 躺，平躺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37210" y="4513580"/>
          <a:ext cx="11116945" cy="1729740"/>
        </p:xfrm>
        <a:graphic>
          <a:graphicData uri="http://schemas.openxmlformats.org/drawingml/2006/table">
            <a:tbl>
              <a:tblPr/>
              <a:tblGrid>
                <a:gridCol w="263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2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lie v. 躺，位于，平放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lay—lain—lying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You should lie down. 你应该躺下。His school lies in the north of the city. 他的学校位于城北。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lie v. 说谎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lied—lied—lying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He often lies.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他经常说谎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B8CCE4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815" y="850900"/>
            <a:ext cx="11526520" cy="565340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algn="ctr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情态动词could的用法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      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情态动词could构成的句型用于向对方委婉地提出请求或征求对方的许可，它本身不能做谓语，必须和不带to的动词原形一起构成谓语。</a:t>
            </a: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一、基本用法</a:t>
            </a: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1. could用于第一人称，表示希望得到对方的许可。</a:t>
            </a: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句型Could I...？意为“我可以做.…...吗？”，用于请求对方允许自已做某事，此时could 不是can的过去式。</a:t>
            </a: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肯定回答：Yes, you can./Yes, please./Yes, sure./Certainly.</a:t>
            </a: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否定回答：No, you can’t./Sorry, you can’t./No, I’m afraid you can’t.。</a:t>
            </a:r>
          </a:p>
          <a:p>
            <a:pPr inden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85445" y="24257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五、语法讲解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524885" y="242570"/>
            <a:ext cx="73101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Unit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3 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Could you please clean your room ?</a:t>
            </a:r>
            <a:endParaRPr lang="zh-CN" altLang="en-US" sz="3200">
              <a:solidFill>
                <a:srgbClr val="FF0000"/>
              </a:solidFill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—Could I smoke here, please？请问我能在这里抽烟吗？</a:t>
            </a: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ea typeface="宋体" pitchFamily="2" charset="-122"/>
                <a:cs typeface="Impact" panose="020B0806030902050204" charset="0"/>
                <a:sym typeface="+mn-ea"/>
              </a:rPr>
              <a:t>一Yes, you can.是的，你能。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—Could I go to the movies with my friend tomorrow, Mum？妈妈，我明天可以和朋友去看电影吗？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—No, you can’t. You should take your piano lesson.不，不行。你要上钢琴课。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2.could用于第二人称，表示委婉地提出请求。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句型Could you（please）do...？意为“（请）你做..….好吗？”，用于提出要求或请求，其否定形式为Could you please not...？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肯定回答：Yes, sure/of course.（是的，当然可以）。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No problem.没问题。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With pleasure.乐意帮忙。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Sure/Of course/Certainly, I can.当然可以。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否定回答：Certainly not, 当然不。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Sorry, I can’t. I have to...对不起，我不能。我得...…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Sorry, I’m going to...对不起，我将要...…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I’m afraid I can’t. I have to...我恐怕不能。我得..….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I’m afraid not.恐怕不行。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—Could you please go hiking with me tomorrow？明天你能和我—起去徒步吗？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—Sorry, I can’t.  have to study for a test.对不起，我不能。我得为考试而学习。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二、特殊用法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1.表示请求允许，即请求别人允许自己做某事，could和can都可以用，但could语气更委婉。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Could/Can I go？我可以去吗？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2.表示给予允许，即自己允许别人做某事，一般只用can，而不能用could.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—Could I use your dictionary？我可以用你的词典吗？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—Yes, of course you can.当然可以。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91135" y="0"/>
            <a:ext cx="3260090" cy="977900"/>
            <a:chOff x="300" y="439"/>
            <a:chExt cx="5134" cy="1540"/>
          </a:xfrm>
        </p:grpSpPr>
        <p:pic>
          <p:nvPicPr>
            <p:cNvPr id="3" name="图片 2" descr="5c7509baca66b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00" y="439"/>
              <a:ext cx="1756" cy="15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2056" y="1053"/>
              <a:ext cx="33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语法专练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89455" y="978535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47345" y="978535"/>
            <a:ext cx="11532870" cy="5514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1．（2023·辽宁抚顺·中考真题）The lovely boy ________ ride the bike at the age of six.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A．must	B．could	C．need	D．should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2．（2023·四川达州·中考真题）—Jack, could you please help me take out the trash?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—Sorry, І ________, mom. I ________ my homework now.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A．couldn’t, am doing	B．can’t, am doing	C．can’t, do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3．（2023·江西抚州·一模）—There is someone knocking on the door. I wonder who it ________ be.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—It ________ be Frank. He phoned to tell me he would come to our home soon.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A．must; must	B．could; must	C．might; can’t	D．might; mustn’t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4．（2024·河北石家庄·一模）—Could you go to the bookshop with me?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—Sorry, I _________. I have to go home right after school.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A．may	B．must	C．can’t	D．needn’t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5．（2023·辽宁沈阳·模拟预测）She kept on falling over because she ________ keep her balance.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A．might	B．might not	C．could	D．could not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781425" y="196977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870200" y="342900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869055" y="462788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605780" y="5659120"/>
            <a:ext cx="77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8930" y="322580"/>
            <a:ext cx="11527790" cy="61652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5.</a:t>
            </a:r>
            <a:r>
              <a:rPr sz="2400" b="0">
                <a:solidFill>
                  <a:srgbClr val="FF0000"/>
                </a:solidFill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without  </a:t>
            </a: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prep. 没有，缺乏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(1)without后接名词、代词宾格或v-ing作宾语，其反义词为with。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(2)without用于否定句，还可以表示条件，意为＂如果没有＂，  相当于if引导的否定条件句。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  We couldn’t live without air.＝We couldn’t live if there weren’t air.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6.too much</a:t>
            </a:r>
            <a:r>
              <a:rPr lang="zh-CN" altLang="en-US" sz="2400" b="0">
                <a:latin typeface="Impact" panose="020B0806030902050204" charset="0"/>
                <a:ea typeface="宋体" pitchFamily="2" charset="-122"/>
                <a:cs typeface="Impact" panose="020B0806030902050204" charset="0"/>
              </a:rPr>
              <a:t>的用法</a:t>
            </a: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CN" altLang="en-US" sz="2400" b="0">
              <a:latin typeface="Impact" panose="020B0806030902050204" charset="0"/>
              <a:ea typeface="宋体" pitchFamily="2" charset="-122"/>
              <a:cs typeface="Impact" panose="020B080603090205020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6585" y="448945"/>
          <a:ext cx="11047095" cy="1835150"/>
        </p:xfrm>
        <a:graphic>
          <a:graphicData uri="http://schemas.openxmlformats.org/drawingml/2006/table">
            <a:tbl>
              <a:tblPr/>
              <a:tblGrid>
                <a:gridCol w="146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lie </a:t>
                      </a:r>
                      <a:r>
                        <a:rPr lang="en-US" sz="2400" b="0" i="1">
                          <a:latin typeface="Impact" panose="020B0806030902050204" charset="0"/>
                          <a:cs typeface="Impact" panose="020B0806030902050204" charset="0"/>
                        </a:rPr>
                        <a:t>n.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谎言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lies(复数)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He often tells lies. 他经常说谎。</a:t>
                      </a:r>
                      <a:endParaRPr lang="en-US" altLang="en-US" sz="2400" b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Impact" panose="020B0806030902050204" charset="0"/>
                          <a:cs typeface="Impact" panose="020B0806030902050204" charset="0"/>
                        </a:rPr>
                        <a:t>【拓展】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lay </a:t>
                      </a:r>
                      <a:r>
                        <a:rPr lang="en-US" sz="2400" b="0" i="1">
                          <a:latin typeface="Impact" panose="020B0806030902050204" charset="0"/>
                          <a:cs typeface="Impact" panose="020B0806030902050204" charset="0"/>
                        </a:rPr>
                        <a:t>v. 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下蛋，放置</a:t>
                      </a:r>
                      <a:endParaRPr lang="en-US" altLang="en-US" sz="2400" b="1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laid-laid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The hens lay a lot of eggs every day.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母鸡每天下很多蛋。Please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 lay the table before dinner. </a:t>
                      </a:r>
                      <a:r>
                        <a:rPr lang="en-US" sz="2400" b="0" dirty="0" err="1">
                          <a:latin typeface="Impact" panose="020B0806030902050204" charset="0"/>
                          <a:cs typeface="Impact" panose="020B0806030902050204" charset="0"/>
                        </a:rPr>
                        <a:t>饭前请摆好餐具</a:t>
                      </a:r>
                      <a:r>
                        <a:rPr lang="en-US" sz="2400" b="0" dirty="0">
                          <a:latin typeface="Impact" panose="020B0806030902050204" charset="0"/>
                          <a:cs typeface="Impact" panose="020B0806030902050204" charset="0"/>
                        </a:rPr>
                        <a:t>。</a:t>
                      </a:r>
                      <a:endParaRPr lang="en-US" altLang="en-US" sz="2400" b="0" dirty="0">
                        <a:latin typeface="Impact" panose="020B0806030902050204" charset="0"/>
                        <a:ea typeface="Times New Roman" panose="02020503050405090304" charset="0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96570" y="5337175"/>
          <a:ext cx="11167110" cy="917575"/>
        </p:xfrm>
        <a:graphic>
          <a:graphicData uri="http://schemas.openxmlformats.org/drawingml/2006/table">
            <a:tbl>
              <a:tblPr/>
              <a:tblGrid>
                <a:gridCol w="130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too much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意为“太多”后接不可数名词，可放在动词之后，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There is too much rain these </a:t>
                      </a:r>
                      <a:r>
                        <a:rPr lang="en-US" sz="2400" b="0" dirty="0" err="1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days.Watching</a:t>
                      </a: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TV too much is bad for your eyes.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3205" y="146064"/>
            <a:ext cx="11945589" cy="6565871"/>
          </a:xfrm>
          <a:prstGeom prst="rect">
            <a:avLst/>
          </a:prstGeom>
          <a:noFill/>
          <a:ln w="63500" cmpd="dbl">
            <a:solidFill>
              <a:srgbClr val="B82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2420" y="311785"/>
            <a:ext cx="11471275" cy="620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6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、</a:t>
            </a:r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see sb doing sth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与</a:t>
            </a:r>
            <a:r>
              <a:rPr lang="zh-CN" altLang="en-US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see sb do sth</a:t>
            </a:r>
            <a:endParaRPr lang="zh-CN" altLang="en-US" sz="2400">
              <a:latin typeface="Impact" panose="020B0806030902050204" charset="0"/>
              <a:cs typeface="Impact" panose="020B08060309020502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(1) see sb doing sth 	看见某人正在做某事(看见动作正在进行)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I saw him playing the piano in the music room just now.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(2)see sb do sth	看见某人做某事(看见动作全过程或经常性的动作)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I saw him playing the piano in the music room just now.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【拓展】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 v.＋sb＋doing/do的常见动词：一感(feel)，二听(listen to，hear)，四看(see，look at, watch, notice)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Impact" panose="020B0806030902050204" charset="0"/>
                <a:cs typeface="Impact" panose="020B0806030902050204" charset="0"/>
              </a:rPr>
              <a:t>7.</a:t>
            </a:r>
            <a:r>
              <a:rPr lang="en-US" altLang="zh-CN" sz="2400">
                <a:solidFill>
                  <a:srgbClr val="FF0000"/>
                </a:solidFill>
                <a:latin typeface="Impact" panose="020B0806030902050204" charset="0"/>
                <a:cs typeface="Impact" panose="020B0806030902050204" charset="0"/>
              </a:rPr>
              <a:t>get off</a:t>
            </a: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的用法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Impact" panose="020B0806030902050204" charset="0"/>
                <a:cs typeface="Impact" panose="020B0806030902050204" charset="0"/>
              </a:rPr>
              <a:t>意为＂下车＂，其反义短语为get on＂上车＂。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7205" y="398780"/>
          <a:ext cx="11111230" cy="1482090"/>
        </p:xfrm>
        <a:graphic>
          <a:graphicData uri="http://schemas.openxmlformats.org/drawingml/2006/table">
            <a:tbl>
              <a:tblPr/>
              <a:tblGrid>
                <a:gridCol w="147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too many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意为“太多，足够地”，后接可数名词复数。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There are too many things for me to do every day.</a:t>
                      </a:r>
                      <a:r>
                        <a:rPr lang="en-US" sz="2400" b="0">
                          <a:latin typeface="Impact" panose="020B0806030902050204" charset="0"/>
                          <a:cs typeface="Impact" panose="020B0806030902050204" charset="0"/>
                        </a:rPr>
                        <a:t> 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much too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意为“太”，修饰形容词或副词。</a:t>
                      </a:r>
                      <a:endParaRPr lang="en-US" altLang="en-US" sz="2400" b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Impact" panose="020B0806030902050204" charset="0"/>
                          <a:ea typeface="宋体" pitchFamily="2" charset="-122"/>
                          <a:cs typeface="Impact" panose="020B0806030902050204" charset="0"/>
                        </a:rPr>
                        <a:t> It's much too cold in winter.</a:t>
                      </a:r>
                      <a:endParaRPr lang="en-US" altLang="en-US" sz="2400" b="0" dirty="0">
                        <a:latin typeface="Impact" panose="020B0806030902050204" charset="0"/>
                        <a:ea typeface="宋体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9525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MzYmFlOTliYjkxMjEzYWZjOWNkMzY1M2MxZGNmNmYifQ=="/>
  <p:tag name="KSO_WPP_MARK_KEY" val="5cb1bce3-64e8-437b-bb9f-8fa351bd87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  <p:tag name="KSO_WM_UNIT_TABLE_BEAUTIFY" val="smartTable{4c487b6c-9ae5-4f7c-8d56-c0d6badb808a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  <p:tag name="KSO_WM_UNIT_TABLE_BEAUTIFY" val="smartTable{a708ca9e-27f5-4bcf-bf01-86266a1cf35c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  <p:tag name="KSO_WM_UNIT_TABLE_BEAUTIFY" val="smartTable{aae58f77-2c17-4aff-bfb3-c75fde8a13bd}"/>
  <p:tag name="TABLE_ENDDRAG_ORIGIN_RECT" val="869*173"/>
  <p:tag name="TABLE_ENDDRAG_RECT" val="48*35*869*17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  <p:tag name="KSO_WM_UNIT_TABLE_BEAUTIFY" val="smartTable{5e2495c6-bf7e-4817-9d5e-20be6d25b14c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  <p:tag name="KSO_WM_UNIT_PLACING_PICTURE_USER_VIEWPORT" val="{&quot;height&quot;:2344,&quot;width&quot;:6708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UNIT_TABLE_BEAUTIFY" val="smartTable{8b1e85df-7fda-4750-adc5-c6a3824a752d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  <p:tag name="KSO_WM_UNIT_TABLE_BEAUTIFY" val="smartTable{7f213d8e-2df1-4fd4-b849-37831078d90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  <p:tag name="KSO_WM_UNIT_TABLE_BEAUTIFY" val="smartTable{40289353-64c4-4c4b-ac6e-2a52be1e451a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  <p:tag name="KSO_WM_UNIT_TABLE_BEAUTIFY" val="smartTable{ab73863d-021a-4b2c-9d1f-cf16c7d892c5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  <p:tag name="KSO_WM_UNIT_TABLE_BEAUTIFY" val="smartTable{093c83d9-af22-431a-93d3-a503aaf5596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  <p:tag name="KSO_WM_UNIT_TABLE_BEAUTIFY" val="smartTable{ccd6ad44-3864-4ad0-8f65-5acd30eb7358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  <p:tag name="KSO_WM_UNIT_TABLE_BEAUTIFY" val="smartTable{964f7eec-4839-4ec8-babf-ba023c40585a}"/>
  <p:tag name="TABLE_ENDDRAG_ORIGIN_RECT" val="881*124"/>
  <p:tag name="TABLE_ENDDRAG_RECT" val="34*371*881*12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  <p:tag name="KSO_WM_UNIT_TABLE_BEAUTIFY" val="smartTable{bac94023-d4c7-41a3-8f9b-dfd0314c9d9a}"/>
  <p:tag name="TABLE_ENDDRAG_ORIGIN_RECT" val="881*445"/>
  <p:tag name="TABLE_ENDDRAG_RECT" val="39*72*881*44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UNIT_PLACING_PICTURE_USER_VIEWPORT" val="{&quot;height&quot;:8442,&quot;width&quot;:18152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  <p:tag name="KSO_WM_UNIT_TABLE_BEAUTIFY" val="smartTable{f5cd65e6-d98a-4857-81ff-bed25b5848f5}"/>
  <p:tag name="TABLE_ENDDRAG_ORIGIN_RECT" val="873*284"/>
  <p:tag name="TABLE_ENDDRAG_RECT" val="38*215*873*28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UNIT_PLACING_PICTURE_USER_VIEWPORT" val="{&quot;height&quot;:8442,&quot;width&quot;:18152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  <p:tag name="KSO_WM_UNIT_TABLE_BEAUTIFY" val="smartTable{1992eb0c-1a81-4544-ba33-6adc40704d3a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  <p:tag name="KSO_WM_UNIT_TABLE_BEAUTIFY" val="smartTable{21b17c19-26cc-4fa0-84cf-8861601ee7c8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  <p:tag name="KSO_WM_UNIT_TABLE_BEAUTIFY" val="smartTable{b5d99446-8679-46fb-a42d-f338ea469a1f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  <p:tag name="KSO_WM_UNIT_TABLE_BEAUTIFY" val="smartTable{c79cd74c-e7b1-4627-bd28-390760fcd80b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  <p:tag name="KSO_WM_UNIT_TABLE_BEAUTIFY" val="smartTable{372267dd-22c9-4413-a1f4-b28aa399d6b7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  <p:tag name="TABLE_ENDDRAG_ORIGIN_RECT" val="866*155"/>
  <p:tag name="TABLE_ENDDRAG_RECT" val="37*217*866*15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UNIT_PLACING_PICTURE_USER_VIEWPORT" val="{&quot;height&quot;:8442,&quot;width&quot;:18152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  <p:tag name="KSO_WM_UNIT_TABLE_BEAUTIFY" val="smartTable{89038b6f-05ea-466b-a9e2-4f53b322c390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  <p:tag name="KSO_WM_UNIT_TABLE_BEAUTIFY" val="smartTable{29c7271f-5b22-45b8-96d1-404ec837bff7}"/>
  <p:tag name="TABLE_ENDDRAG_ORIGIN_RECT" val="893*216"/>
  <p:tag name="TABLE_ENDDRAG_RECT" val="25*123*893*21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  <p:tag name="KSO_WM_UNIT_TABLE_BEAUTIFY" val="smartTable{8949dcf2-ec04-4933-a77a-f392e1c457bb}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  <p:tag name="KSO_WM_UNIT_TABLE_BEAUTIFY" val="smartTable{dd083c65-72dd-4cb5-86bc-f739ade23445}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  <p:tag name="KSO_WM_UNIT_TABLE_BEAUTIFY" val="smartTable{88318e55-21c6-4b6f-9a53-3b6ed3434906}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  <p:tag name="KSO_WM_UNIT_TABLE_BEAUTIFY" val="smartTable{78443aee-9d4f-4675-9efb-20a7604c452d}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  <p:tag name="KSO_WM_UNIT_TABLE_BEAUTIFY" val="smartTable{7e3c65c2-2c8b-47cd-9e55-59c7bb483d70}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  <p:tag name="KSO_WM_UNIT_TABLE_BEAUTIFY" val="smartTable{f2187473-fe02-4144-a728-ff7114932893}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UNIT_PLACING_PICTURE_USER_VIEWPORT" val="{&quot;height&quot;:8442,&quot;width&quot;:18152}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  <p:tag name="KSO_WM_UNIT_PLACING_PICTURE_USER_VIEWPORT" val="{&quot;height&quot;:1169,&quot;width&quot;:103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11426</Words>
  <Application>Microsoft Office PowerPoint</Application>
  <PresentationFormat>宽屏</PresentationFormat>
  <Paragraphs>1231</Paragraphs>
  <Slides>73</Slides>
  <Notes>67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2" baseType="lpstr">
      <vt:lpstr>等线</vt:lpstr>
      <vt:lpstr>等线 Light</vt:lpstr>
      <vt:lpstr>思源黑体 CN Bold</vt:lpstr>
      <vt:lpstr>宋体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王晋阶</cp:lastModifiedBy>
  <cp:revision>3</cp:revision>
  <dcterms:created xsi:type="dcterms:W3CDTF">2025-03-30T22:32:03Z</dcterms:created>
  <dcterms:modified xsi:type="dcterms:W3CDTF">2025-03-31T12:41:32Z</dcterms:modified>
</cp:coreProperties>
</file>