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handoutMasterIdLst>
    <p:handoutMasterId r:id="rId45"/>
  </p:handoutMasterIdLst>
  <p:sldIdLst>
    <p:sldId id="256" r:id="rId7"/>
    <p:sldId id="258" r:id="rId8"/>
    <p:sldId id="268" r:id="rId9"/>
    <p:sldId id="276" r:id="rId10"/>
    <p:sldId id="278" r:id="rId11"/>
    <p:sldId id="355" r:id="rId12"/>
    <p:sldId id="279" r:id="rId13"/>
    <p:sldId id="280" r:id="rId14"/>
    <p:sldId id="356" r:id="rId15"/>
    <p:sldId id="282" r:id="rId16"/>
    <p:sldId id="283" r:id="rId17"/>
    <p:sldId id="375" r:id="rId18"/>
    <p:sldId id="284" r:id="rId19"/>
    <p:sldId id="285" r:id="rId20"/>
    <p:sldId id="286" r:id="rId21"/>
    <p:sldId id="288" r:id="rId22"/>
    <p:sldId id="359" r:id="rId23"/>
    <p:sldId id="289" r:id="rId24"/>
    <p:sldId id="290" r:id="rId25"/>
    <p:sldId id="360" r:id="rId26"/>
    <p:sldId id="291" r:id="rId27"/>
    <p:sldId id="292" r:id="rId28"/>
    <p:sldId id="330" r:id="rId29"/>
    <p:sldId id="294" r:id="rId30"/>
    <p:sldId id="295" r:id="rId31"/>
    <p:sldId id="296" r:id="rId32"/>
    <p:sldId id="298" r:id="rId33"/>
    <p:sldId id="299" r:id="rId34"/>
    <p:sldId id="300" r:id="rId35"/>
    <p:sldId id="361" r:id="rId36"/>
    <p:sldId id="262" r:id="rId37"/>
    <p:sldId id="301" r:id="rId38"/>
    <p:sldId id="336" r:id="rId39"/>
    <p:sldId id="303" r:id="rId40"/>
    <p:sldId id="304" r:id="rId41"/>
    <p:sldId id="306" r:id="rId42"/>
    <p:sldId id="364" r:id="rId43"/>
    <p:sldId id="367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4660"/>
  </p:normalViewPr>
  <p:slideViewPr>
    <p:cSldViewPr snapToGrid="0">
      <p:cViewPr>
        <p:scale>
          <a:sx n="75" d="100"/>
          <a:sy n="75" d="100"/>
        </p:scale>
        <p:origin x="13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847-C230-4290-9055-10A439815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EB20-8A53-4E82-8012-2677572C2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" Target="../slides/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11235"/>
            <a:ext cx="5489882" cy="6846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91"/>
          <a:stretch>
            <a:fillRect/>
          </a:stretch>
        </p:blipFill>
        <p:spPr>
          <a:xfrm>
            <a:off x="0" y="1"/>
            <a:ext cx="123085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0"/>
            <a:ext cx="5429711" cy="6858001"/>
          </a:xfrm>
          <a:prstGeom prst="rect">
            <a:avLst/>
          </a:prstGeom>
        </p:spPr>
      </p:pic>
      <p:sp>
        <p:nvSpPr>
          <p:cNvPr id="5" name="动作按钮: 后退或前一项 4">
            <a:hlinkClick r:id="" action="ppaction://hlinkshowjump?jump=previousslide"/>
          </p:cNvPr>
          <p:cNvSpPr/>
          <p:nvPr userDrawn="1"/>
        </p:nvSpPr>
        <p:spPr>
          <a:xfrm>
            <a:off x="11167223" y="6561611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动作按钮: 前进或下一项 5">
            <a:hlinkClick r:id="" action="ppaction://hlinkshowjump?jump=nextslide"/>
          </p:cNvPr>
          <p:cNvSpPr/>
          <p:nvPr userDrawn="1"/>
        </p:nvSpPr>
        <p:spPr>
          <a:xfrm>
            <a:off x="11546904" y="6561611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动作按钮: 结束 6">
            <a:hlinkClick r:id="" action="ppaction://hlinkshowjump?jump=endshow"/>
          </p:cNvPr>
          <p:cNvSpPr/>
          <p:nvPr userDrawn="1"/>
        </p:nvSpPr>
        <p:spPr>
          <a:xfrm>
            <a:off x="11926585" y="6557483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Box 26">
            <a:hlinkClick r:id="rId4" action="ppaction://hlinksldjump"/>
          </p:cNvPr>
          <p:cNvSpPr txBox="1"/>
          <p:nvPr userDrawn="1"/>
        </p:nvSpPr>
        <p:spPr>
          <a:xfrm>
            <a:off x="10548261" y="6511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72950" cy="6629400"/>
          </a:xfrm>
          <a:prstGeom prst="rect">
            <a:avLst/>
          </a:prstGeom>
        </p:spPr>
      </p:pic>
      <p:sp>
        <p:nvSpPr>
          <p:cNvPr id="8" name="动作按钮: 后退或前一项 7">
            <a:hlinkClick r:id="" action="ppaction://hlinkshowjump?jump=previousslide"/>
          </p:cNvPr>
          <p:cNvSpPr/>
          <p:nvPr userDrawn="1"/>
        </p:nvSpPr>
        <p:spPr>
          <a:xfrm>
            <a:off x="11110073" y="6590186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11489754" y="6590186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/>
        </p:nvSpPr>
        <p:spPr>
          <a:xfrm>
            <a:off x="11869435" y="6586058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6">
            <a:hlinkClick r:id="rId3" action="ppaction://hlinksldjump"/>
          </p:cNvPr>
          <p:cNvSpPr txBox="1"/>
          <p:nvPr userDrawn="1"/>
        </p:nvSpPr>
        <p:spPr>
          <a:xfrm>
            <a:off x="10491111" y="65401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043" y="27177"/>
            <a:ext cx="508986" cy="357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6326" y="32848"/>
            <a:ext cx="90025" cy="35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 userDrawn="1"/>
        </p:nvCxnSpPr>
        <p:spPr>
          <a:xfrm>
            <a:off x="768995" y="362971"/>
            <a:ext cx="113772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/>
          <p:nvPr userDrawn="1"/>
        </p:nvSpPr>
        <p:spPr>
          <a:xfrm>
            <a:off x="845774" y="5494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选考总复习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1543" y="2119266"/>
            <a:ext cx="7886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第38课时　激素的生理功能与血糖平衡调节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1" name="yt_shape_12631"/>
          <p:cNvSpPr txBox="1"/>
          <p:nvPr/>
        </p:nvSpPr>
        <p:spPr>
          <a:xfrm>
            <a:off x="324071" y="432000"/>
            <a:ext cx="11924914" cy="57466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76923C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【归纳提升】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动物激素实验设计的注意事项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）实验中必须要遵循对照原则和单一变量原则。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方正宋三简体" pitchFamily="30"/>
            </a:endParaRPr>
          </a:p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  <a:sym typeface="_⨹_28_5cfbb"/>
              </a:rPr>
              <a:t>）一次实验一般只能研究某种激素的某些生理作用，而不能研究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该激素的全部生理作用。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方正宋三简体" pitchFamily="30"/>
            </a:endParaRPr>
          </a:p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  <a:sym typeface="_⨹_28_7df43"/>
              </a:rPr>
              <a:t>）在实际操作过程中，可能要综合运用多种方法。如切除某种内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分泌腺（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如雄鸡的睾丸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  <a:sym typeface="_⨹_17_2d0ef"/>
              </a:rPr>
              <a:t>），一段时间后再注射该内分泌腺分泌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的激素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（如睾酮）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，或重新植入该内分泌腺。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方正宋三简体" pitchFamily="30"/>
            </a:endParaRPr>
          </a:p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  <a:sym typeface="_⨹_28_f5996"/>
              </a:rPr>
              <a:t>）对于幼小的动物，还可以采用其他方法，如研究甲状腺激素对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简体" pitchFamily="30"/>
              </a:rPr>
              <a:t>蝌蚪发育的影响可采用饲喂法。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方正宋三简体" pitchFamily="3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" name="yt_shape_12636"/>
          <p:cNvSpPr txBox="1"/>
          <p:nvPr/>
        </p:nvSpPr>
        <p:spPr>
          <a:xfrm>
            <a:off x="324071" y="432000"/>
            <a:ext cx="11543998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94a99"/>
              </a:rPr>
              <a:t>假饲是指让动物进食后，食物从食管接口流出而不能进入胃。常用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d6b02"/>
              </a:rPr>
              <a:t>假饲实验来观察胃液的分泌。假饲动物进食后，用胃痿口相连的引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流瓶来收集胃液，如图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所示，下列说法错误的是（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637" name="yt_image_12637_skip" title="H_197.00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19746" y="2556545"/>
            <a:ext cx="8752646" cy="27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yt_table_12638_skip" title="H_252"/>
          <p:cNvGraphicFramePr>
            <a:graphicFrameLocks noGrp="1"/>
          </p:cNvGraphicFramePr>
          <p:nvPr/>
        </p:nvGraphicFramePr>
        <p:xfrm>
          <a:off x="361524" y="1703217"/>
          <a:ext cx="11543919" cy="320040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根据该图，能够推测出胃液分泌的调节方式是神经—体液调节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是胃蛋白酶的活力随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pH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7_3d18c"/>
                        </a:rPr>
                        <a:t>变化的曲线。在弥漫性胃黏膜萎缩时，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胃壁细胞数量明显减少，此时胃蛋白的活力将降低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为了完成这一实验，下一步实验操作应为切除通向胃壁的神经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小狗体内的胃壁细胞分泌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Cl</a:t>
                      </a:r>
                      <a:r>
                        <a:rPr lang="zh-CN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的方式可能是主动转运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58" y="1963139"/>
            <a:ext cx="722784" cy="57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1" name="yt_shape_12641"/>
          <p:cNvSpPr txBox="1"/>
          <p:nvPr/>
        </p:nvSpPr>
        <p:spPr>
          <a:xfrm>
            <a:off x="323850" y="347345"/>
            <a:ext cx="11544300" cy="1759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3.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be0ac"/>
              </a:rPr>
              <a:t>欲研究甲状腺和甲状腺激素的生理作用，对小鼠的分组及处理见下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e9ac4"/>
              </a:rPr>
              <a:t>表，并在适宜条件下正常饲养，每隔一定时间测定耗氧量，记录数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据，统计分析。下列分析不正确的是（　　）</a:t>
            </a:r>
            <a:endParaRPr lang="zh-CN" altLang="zh-CN" sz="28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642" name="yt_table_12642" title="H_223.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4000" y="2153920"/>
          <a:ext cx="11544300" cy="19373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1175"/>
                <a:gridCol w="2112645"/>
                <a:gridCol w="3566160"/>
                <a:gridCol w="4084017"/>
              </a:tblGrid>
              <a:tr h="54864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组别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甲组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乙组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丙组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对照处理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切除甲状腺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手术但不切除甲状腺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8_a4ad1"/>
                        </a:rPr>
                        <a:t>甲状腺激素灌胃，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每天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次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饲养条件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相同且适宜，正常饲料喂养，共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14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天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2644" name="yt_table_12644" title="H_252"/>
          <p:cNvGraphicFramePr>
            <a:graphicFrameLocks noGrp="1"/>
          </p:cNvGraphicFramePr>
          <p:nvPr/>
        </p:nvGraphicFramePr>
        <p:xfrm>
          <a:off x="450850" y="4051300"/>
          <a:ext cx="11567795" cy="2771775"/>
        </p:xfrm>
        <a:graphic>
          <a:graphicData uri="http://schemas.openxmlformats.org/drawingml/2006/table">
            <a:tbl>
              <a:tblPr/>
              <a:tblGrid>
                <a:gridCol w="11567795"/>
              </a:tblGrid>
              <a:tr h="287655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应采用生长发育状况相同的同种小鼠进行实验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4798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设置乙组的目的是为了排除手术的影响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35915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采用耗氧量为观测指标的依据是甲状腺激素能促进物质代谢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10871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cb527"/>
                        </a:rPr>
                        <a:t>若在各组饲料中添加放射性碘，则乙组小鼠甲状腺部位放射性强度</a:t>
                      </a:r>
                      <a:b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低于丙组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093" y="5852514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7" name="yt_shape_12647"/>
          <p:cNvSpPr txBox="1"/>
          <p:nvPr/>
        </p:nvSpPr>
        <p:spPr>
          <a:xfrm>
            <a:off x="133571" y="520900"/>
            <a:ext cx="11543998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浙江杭州联考）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8_5848c"/>
              </a:rPr>
              <a:t>青春期是性器官发育成熟的关键时期，性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6ecf8"/>
              </a:rPr>
              <a:t>激素的变化是青春期发育的启动因素和调节基础。下列说法合理的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648" name="yt_table_12648" title="H_302.4"/>
          <p:cNvGraphicFramePr>
            <a:graphicFrameLocks noGrp="1"/>
          </p:cNvGraphicFramePr>
          <p:nvPr/>
        </p:nvGraphicFramePr>
        <p:xfrm>
          <a:off x="513924" y="2440341"/>
          <a:ext cx="11543919" cy="384048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77535"/>
                        </a:rPr>
                        <a:t>特纳氏综合征患者性别为女性，其变异属于染色体结构变异中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77535"/>
                        </a:rPr>
                        <a:t>的</a:t>
                      </a:r>
                      <a:r>
                        <a:rPr lang="en-US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77535"/>
                        </a:rPr>
                        <a:t>   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77535"/>
                        </a:rPr>
                        <a:t>缺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失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女性青春期雌激素和孕酮主要由子宫产生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雌激素也支持青春期的突发性快速生长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67da4"/>
                        </a:rPr>
                        <a:t>孕激素和雌激素一起建立和调节月经周期，孕激素的主要作用表现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在妊娠时促进子宫运动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258" y="4642839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1" name="yt_shape_12651"/>
          <p:cNvSpPr txBox="1"/>
          <p:nvPr/>
        </p:nvSpPr>
        <p:spPr>
          <a:xfrm>
            <a:off x="2213484" y="320886"/>
            <a:ext cx="726801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考点二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血糖平衡调节与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" pitchFamily="30"/>
              </a:rPr>
              <a:t>“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应急、应激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" pitchFamily="30"/>
              </a:rPr>
              <a:t>”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反应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652" name="yt_image_12652" title="H_54.416695"/>
          <p:cNvPicPr>
            <a:picLocks noChangeAspect="1" noChangeArrowheads="1"/>
          </p:cNvPicPr>
          <p:nvPr/>
        </p:nvPicPr>
        <p:blipFill>
          <a:blip r:embed="rId1" cstate="print"/>
          <a:srcRect t="21140"/>
          <a:stretch>
            <a:fillRect/>
          </a:stretch>
        </p:blipFill>
        <p:spPr bwMode="auto">
          <a:xfrm>
            <a:off x="4451350" y="970915"/>
            <a:ext cx="3288665" cy="5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2654"/>
          <p:cNvSpPr txBox="1"/>
          <p:nvPr/>
        </p:nvSpPr>
        <p:spPr>
          <a:xfrm>
            <a:off x="324071" y="1369260"/>
            <a:ext cx="346248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血糖的来源和去向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5" name="yt_image_12655" title="H_406.3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375" y="2017642"/>
            <a:ext cx="7059248" cy="46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276598" y="3244535"/>
            <a:ext cx="652465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7" y="4539467"/>
            <a:ext cx="652465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12265" y="4939893"/>
            <a:ext cx="435774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7549" y="5752304"/>
            <a:ext cx="652465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26553" y="6152730"/>
            <a:ext cx="62151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87717" y="2834965"/>
            <a:ext cx="652465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556721" y="3235391"/>
            <a:ext cx="62151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071387" y="4539467"/>
            <a:ext cx="1337789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740391" y="4949037"/>
            <a:ext cx="62151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7" name="yt_shape_12657"/>
          <p:cNvSpPr txBox="1"/>
          <p:nvPr/>
        </p:nvSpPr>
        <p:spPr>
          <a:xfrm>
            <a:off x="324000" y="381200"/>
            <a:ext cx="307776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血糖平衡的调节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658" name="yt_image_12658" title="H_436.098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2076" y="957191"/>
            <a:ext cx="8594923" cy="58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920888" y="1510468"/>
            <a:ext cx="30345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20888" y="1887080"/>
            <a:ext cx="30345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12039" y="2243189"/>
            <a:ext cx="30345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59032" y="1529883"/>
            <a:ext cx="69683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10392" y="2690664"/>
            <a:ext cx="87971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10392" y="3171916"/>
            <a:ext cx="117232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177742" y="1793351"/>
            <a:ext cx="63377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90104" y="3788951"/>
            <a:ext cx="36576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376748" y="4185164"/>
            <a:ext cx="64330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15489" y="5511911"/>
            <a:ext cx="63377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20888" y="5879814"/>
            <a:ext cx="294601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687628" y="5231543"/>
            <a:ext cx="36576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374272" y="5627756"/>
            <a:ext cx="64330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398085" y="6035564"/>
            <a:ext cx="289543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278761" y="4772771"/>
            <a:ext cx="63377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0" name="yt_shape_12660"/>
          <p:cNvSpPr txBox="1"/>
          <p:nvPr/>
        </p:nvSpPr>
        <p:spPr>
          <a:xfrm>
            <a:off x="267015" y="1371800"/>
            <a:ext cx="5577809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）调节中枢：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2661" name="yt_shape_12661"/>
          <p:cNvSpPr txBox="1"/>
          <p:nvPr/>
        </p:nvSpPr>
        <p:spPr>
          <a:xfrm>
            <a:off x="267015" y="1998580"/>
            <a:ext cx="10963899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）调节方式和机制：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和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2662" name="yt_shape_12662"/>
          <p:cNvSpPr txBox="1"/>
          <p:nvPr/>
        </p:nvSpPr>
        <p:spPr>
          <a:xfrm>
            <a:off x="267086" y="2625360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）与胰高血糖素具有协同作用的激素有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W:7.505039,H:50.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等，它们与胰岛素具有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作用。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5869" y="1324994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下丘脑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8869" y="1951774"/>
            <a:ext cx="3228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神经—体液调节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48868" y="1951774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反馈调节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86940" y="2578554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肾上腺素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53940" y="2578554"/>
            <a:ext cx="103733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3_08bf5"/>
              </a:rPr>
              <a:t>糖皮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9305" y="3218634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质激素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24305" y="3218634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拮抗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1" grpId="0" build="allAtOnce"/>
      <p:bldP spid="12662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3" name="yt_shape_12663"/>
          <p:cNvSpPr txBox="1"/>
          <p:nvPr/>
        </p:nvSpPr>
        <p:spPr>
          <a:xfrm>
            <a:off x="324000" y="432000"/>
            <a:ext cx="346248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肾上腺及相关激素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664" name="yt_image_12664" title="H_417.9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57345" y="1109544"/>
            <a:ext cx="8153657" cy="56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421761" y="2820048"/>
            <a:ext cx="414389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43561" y="3298453"/>
            <a:ext cx="414389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820866" y="4877448"/>
            <a:ext cx="1015284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" name="yt_shape_12666"/>
          <p:cNvSpPr txBox="1"/>
          <p:nvPr/>
        </p:nvSpPr>
        <p:spPr>
          <a:xfrm>
            <a:off x="324000" y="432000"/>
            <a:ext cx="530273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激素参与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黑体" panose="02010609060101010101" pitchFamily="30" charset="-122"/>
              </a:rPr>
              <a:t>“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应急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黑体" panose="02010609060101010101" pitchFamily="30" charset="-122"/>
              </a:rPr>
              <a:t>”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黑体" panose="02010609060101010101" pitchFamily="30" charset="-122"/>
              </a:rPr>
              <a:t>“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应激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黑体" panose="02010609060101010101" pitchFamily="30" charset="-122"/>
              </a:rPr>
              <a:t>”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反应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667" name="yt_table_12667" title="H_424.8"/>
          <p:cNvGraphicFramePr>
            <a:graphicFrameLocks noGrp="1"/>
          </p:cNvGraphicFramePr>
          <p:nvPr/>
        </p:nvGraphicFramePr>
        <p:xfrm>
          <a:off x="324000" y="1211144"/>
          <a:ext cx="11543998" cy="5394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5497"/>
                <a:gridCol w="5896771"/>
                <a:gridCol w="4081730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项目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应急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”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反应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应激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”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反应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95abd,isEnd"/>
                        </a:rPr>
                        <a:t>参与结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bd244,isEnd"/>
                        </a:rPr>
                        <a:t>构或物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系统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肾上腺皮质分泌的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br>
                        <a:rPr lang="zh-CN" altLang="zh-CN" sz="3000" b="0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  <a:ea typeface="微软雅黑" panose="020B0503020204020204" pitchFamily="34" charset="-122"/>
                          <a:sym typeface="W:7.505039,H:50.4"/>
                        </a:rPr>
                      </a:b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endParaRPr sz="100" spc="-10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4c594,isEnd"/>
                        </a:rPr>
                        <a:t>发生条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机体遭遇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4_e54ec,isEnd"/>
                        </a:rPr>
                        <a:t>，如剧烈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3_910f5,isEnd"/>
                        </a:rPr>
                        <a:t>运动、缺氧、剧痛、畏惧、焦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3_23090,isEnd"/>
                        </a:rPr>
                        <a:t>虑、失血、低血压、脱水、寒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冷、暴热、情绪激动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机体受到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br>
                        <a:rPr lang="zh-CN" altLang="zh-CN" sz="3000" b="0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  <a:ea typeface="微软雅黑" panose="020B0503020204020204" pitchFamily="34" charset="-122"/>
                          <a:sym typeface="W:7.505039,H:50.4"/>
                        </a:rPr>
                      </a:b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8_48d8a,isEnd"/>
                        </a:rPr>
                        <a:t>，如感染、中毒、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3389f,isEnd"/>
                        </a:rPr>
                        <a:t>疼痛、寒冷以及精神紧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张等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258258" y="2657172"/>
            <a:ext cx="335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交感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肾上腺髓质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03029" y="2357452"/>
            <a:ext cx="656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2_7d6af"/>
              </a:rPr>
              <a:t>糖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74029" y="2997532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皮质激素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1783" y="4066871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紧急情况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88554" y="4054806"/>
            <a:ext cx="2180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6_6d5f2"/>
              </a:rPr>
              <a:t>多种有害刺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83554" y="4694887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激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8" y="3322885"/>
            <a:ext cx="651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锁定要点  互动探究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140" y="4331148"/>
            <a:ext cx="398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高效复习 落实基础知识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69" name="yt_table_12669" title="H_532.8"/>
          <p:cNvGraphicFramePr>
            <a:graphicFrameLocks noGrp="1"/>
          </p:cNvGraphicFramePr>
          <p:nvPr/>
        </p:nvGraphicFramePr>
        <p:xfrm>
          <a:off x="324000" y="432000"/>
          <a:ext cx="11543998" cy="61188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5497"/>
                <a:gridCol w="5896771"/>
                <a:gridCol w="4081730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项目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应急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”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反应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应激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”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反应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9cbef,isEnd"/>
                        </a:rPr>
                        <a:t>应对措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施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交感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6876b,isEnd"/>
                        </a:rPr>
                        <a:t>肾上腺髓质系统大量分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泌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91dce,isEnd"/>
                        </a:rPr>
                        <a:t>，作用于中枢神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4_1fc49,isEnd"/>
                        </a:rPr>
                        <a:t>经系统，使机体处于反应机敏、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高度警觉的状态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75e47,isEnd"/>
                        </a:rPr>
                        <a:t>糖皮质激素释放的水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平</a:t>
                      </a: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endParaRPr sz="100" spc="-10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结果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提高机体的</a:t>
                      </a: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endParaRPr sz="100" spc="-10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增强机体的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br>
                        <a:rPr lang="zh-CN" altLang="zh-CN" sz="3000" b="0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  <a:ea typeface="微软雅黑" panose="020B0503020204020204" pitchFamily="34" charset="-122"/>
                          <a:sym typeface="W:7.505039,H:50.4"/>
                        </a:rPr>
                      </a:b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endParaRPr sz="100" spc="-10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联系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都是机体在受到伤害刺激的状态下，通过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_bf2a0_⨹_1_f1cbd,isEnd,isEnd"/>
                        </a:rPr>
                        <a:t>系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统整合，出现的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3_30ff6_⨹_13_010cb,isEnd,isEnd"/>
                        </a:rPr>
                        <a:t>反应，以应对并适应环境突变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,isEnd"/>
                        </a:rPr>
                        <a:t>而确保生存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667833" y="1757378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肾上腺素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36029" y="2395553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升高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63258" y="3882087"/>
            <a:ext cx="3228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警觉性和应变力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94929" y="3520137"/>
            <a:ext cx="1799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5_57c4c"/>
              </a:rPr>
              <a:t>耐受力和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58484" y="4150058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抵抗力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35308" y="4802837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中枢神经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4307" y="5328618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保护性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2" name="yt_shape_12672"/>
          <p:cNvSpPr txBox="1"/>
          <p:nvPr/>
        </p:nvSpPr>
        <p:spPr>
          <a:xfrm>
            <a:off x="324000" y="432000"/>
            <a:ext cx="2261196" cy="54720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16995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endParaRPr lang="en-US" altLang="zh-CN" sz="2800" b="0" i="0" u="none" spc="16995">
              <a:solidFill>
                <a:srgbClr val="1EE3CF"/>
              </a:solidFill>
              <a:effectLst/>
              <a:latin typeface="白正" pitchFamily="33"/>
              <a:ea typeface="宋体" panose="02010600030101010101" pitchFamily="2" charset="-122"/>
            </a:endParaRPr>
          </a:p>
        </p:txBody>
      </p:sp>
      <p:pic>
        <p:nvPicPr>
          <p:cNvPr id="12671" name="yt_image_12671" title="H_47.9877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4000" y="448374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2674"/>
          <p:cNvSpPr txBox="1"/>
          <p:nvPr/>
        </p:nvSpPr>
        <p:spPr>
          <a:xfrm>
            <a:off x="324000" y="995575"/>
            <a:ext cx="11924914" cy="57466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 P59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正文）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胰岛素的生理作用是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7_4d621"/>
              </a:rPr>
              <a:t>促进组织细胞加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速摄取、储存和利用葡萄糖，抑制非糖物质转化成葡萄糖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 P61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课外读）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4_dd189"/>
              </a:rPr>
              <a:t>给健康狗注射一定剂量的胰岛素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561a1"/>
              </a:rPr>
              <a:t>后，狗出现活动能力减弱、嗜睡，甚至昏迷等症状，注射适量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c00be"/>
              </a:rPr>
              <a:t>葡萄糖溶液后，上述症状消失。试解释上述现象出现的原因：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c75f4"/>
              </a:rPr>
              <a:t>胰岛素具有降低血糖浓度的作用，狗注射胰岛素后，血糖浓度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4c512"/>
              </a:rPr>
              <a:t>降低，葡萄糖氧化分解供能不足，因而会出现活动能力减弱、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4f120"/>
              </a:rPr>
              <a:t>嗜睡，甚至昏迷等症状；注射葡萄糖溶液后，血糖浓度回升，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上述症状消失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" name="yt_shape_12677"/>
          <p:cNvSpPr txBox="1"/>
          <p:nvPr/>
        </p:nvSpPr>
        <p:spPr>
          <a:xfrm>
            <a:off x="324000" y="508200"/>
            <a:ext cx="3312061" cy="62542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白正" pitchFamily="33"/>
              <a:ea typeface="宋体" panose="02010600030101010101" pitchFamily="2" charset="-122"/>
            </a:endParaRPr>
          </a:p>
        </p:txBody>
      </p:sp>
      <p:pic>
        <p:nvPicPr>
          <p:cNvPr id="12676" name="yt_image_12676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36920" y="353730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79" name="yt_shape_12679"/>
          <p:cNvSpPr txBox="1"/>
          <p:nvPr/>
        </p:nvSpPr>
        <p:spPr>
          <a:xfrm>
            <a:off x="324071" y="1054982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胰岛素和胰高血糖素分泌的调节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ad730"/>
              </a:rPr>
              <a:t>血糖调节过程中的核心问题是胰岛素和胰高血糖素分泌的调节，其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中既有神经调节途径也有体液调节途径，总结如下：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5" name="yt_shape_12681"/>
          <p:cNvSpPr txBox="1"/>
          <p:nvPr/>
        </p:nvSpPr>
        <p:spPr>
          <a:xfrm>
            <a:off x="146200" y="2911287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）影响胰岛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6" name="yt_image_12682" title="H_334.23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582" y="3652827"/>
            <a:ext cx="7884706" cy="28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84" name="yt_image_1268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73352" y="1577089"/>
            <a:ext cx="9540495" cy="23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6" name="yt_shape_12686"/>
          <p:cNvSpPr txBox="1"/>
          <p:nvPr/>
        </p:nvSpPr>
        <p:spPr>
          <a:xfrm>
            <a:off x="324000" y="432000"/>
            <a:ext cx="923329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胰岛素、胰高血糖素、血糖浓度三者之间的关系分析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687" name="yt_image_12687" title="H_184.6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66004" y="1211144"/>
            <a:ext cx="6859990" cy="23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89" name="yt_shape_12689"/>
          <p:cNvSpPr txBox="1"/>
          <p:nvPr/>
        </p:nvSpPr>
        <p:spPr>
          <a:xfrm>
            <a:off x="324071" y="3606851"/>
            <a:ext cx="11924914" cy="31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曲线解读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ca3c3"/>
              </a:rPr>
              <a:t>）血糖浓度高时，可降低血糖浓度的胰岛素增加，而升高血糖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的胰高血糖素含量相对较低。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）当血糖浓度较低时，胰高血糖素的含量增加。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）胰岛素和胰高血糖素共同维持血糖的平衡。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3" name="yt_shape_12693"/>
          <p:cNvSpPr txBox="1"/>
          <p:nvPr/>
        </p:nvSpPr>
        <p:spPr>
          <a:xfrm>
            <a:off x="324071" y="371675"/>
            <a:ext cx="9975629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fontAlgn="auto" hangingPunct="0">
              <a:lnSpc>
                <a:spcPct val="120000"/>
              </a:lnSpc>
            </a:pPr>
            <a:r>
              <a:rPr lang="zh-CN" altLang="zh-CN" sz="3000" b="1" i="0" u="none" dirty="0">
                <a:solidFill>
                  <a:srgbClr val="76923C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【拓展延伸】</a:t>
            </a:r>
            <a:endParaRPr lang="zh-CN" altLang="zh-CN" sz="3000" b="1" i="0" u="none" dirty="0">
              <a:solidFill>
                <a:srgbClr val="76923C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algn="ctr" fontAlgn="auto" hangingPunct="0">
              <a:lnSpc>
                <a:spcPct val="120000"/>
              </a:lnSpc>
            </a:pP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糖尿病的症状及原因分析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3" name="yt_image_12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91923" y="1611302"/>
            <a:ext cx="6655752" cy="500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" name="yt_image_12697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2136" y="1057428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00" name="yt_shape_12700"/>
          <p:cNvSpPr txBox="1"/>
          <p:nvPr/>
        </p:nvSpPr>
        <p:spPr>
          <a:xfrm>
            <a:off x="324071" y="1173727"/>
            <a:ext cx="11924914" cy="34998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　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绍兴模拟）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8_af9b5"/>
              </a:rPr>
              <a:t>下列关于血糖浓度调节的说法，正确的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8_af9b5"/>
              </a:rPr>
              <a:t>是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血糖平衡的体液调节主要靠激素调节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0_9dbea"/>
              </a:rPr>
              <a:t>血糖平衡的激素调节只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靠胰岛素和胰高血糖素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920ef"/>
              </a:rPr>
              <a:t>下丘脑的不同区域参与血糖浓度调节　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胰岛细胞只感受血糖浓度的变化而做出相应的激素分泌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703" name="yt_table_12703" title="H_100.8"/>
          <p:cNvGraphicFramePr>
            <a:graphicFrameLocks noGrp="1"/>
          </p:cNvGraphicFramePr>
          <p:nvPr/>
        </p:nvGraphicFramePr>
        <p:xfrm>
          <a:off x="704424" y="4408858"/>
          <a:ext cx="4783456" cy="1280160"/>
        </p:xfrm>
        <a:graphic>
          <a:graphicData uri="http://schemas.openxmlformats.org/drawingml/2006/table">
            <a:tbl>
              <a:tblPr/>
              <a:tblGrid>
                <a:gridCol w="2857818"/>
                <a:gridCol w="192563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①②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①③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②③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②④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5258" y="467360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6" name="yt_shape_12706"/>
          <p:cNvSpPr txBox="1"/>
          <p:nvPr/>
        </p:nvSpPr>
        <p:spPr>
          <a:xfrm>
            <a:off x="227551" y="263090"/>
            <a:ext cx="11924914" cy="31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浙江舟山中学模拟）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b3cd5"/>
              </a:rPr>
              <a:t>肾上腺的髓质分泌肾上腺素，它的分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5fd84"/>
              </a:rPr>
              <a:t>泌受交感神经直接支配。在恐惧、焦虑、失血等紧急情况下，人体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d74a0"/>
              </a:rPr>
              <a:t>短时间内肾上腺素分泌增多，表现出警觉性提高、反应灵敏、呼吸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8bb2d"/>
              </a:rPr>
              <a:t>急促、心率加快等特征。下图表示人体肾上腺髓质细胞内酪氨酸合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成肾上腺素的简化过程。有关肾上腺的叙述正确的是（　　）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4" name="yt_image_12707_skip" title="H_189.8844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27780" y="2485390"/>
            <a:ext cx="5567680" cy="20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708" name="yt_table_12708_skip" title="H_302.4"/>
          <p:cNvGraphicFramePr>
            <a:graphicFrameLocks noGrp="1"/>
          </p:cNvGraphicFramePr>
          <p:nvPr/>
        </p:nvGraphicFramePr>
        <p:xfrm>
          <a:off x="406781" y="4370810"/>
          <a:ext cx="11340719" cy="3840480"/>
        </p:xfrm>
        <a:graphic>
          <a:graphicData uri="http://schemas.openxmlformats.org/drawingml/2006/table">
            <a:tbl>
              <a:tblPr/>
              <a:tblGrid>
                <a:gridCol w="11340719"/>
              </a:tblGrid>
              <a:tr h="59690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成人体内合成肾上腺素的原料必须从富含酪氨酸的食物中摄取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肾上腺素合成后须经高尔基体加工成特定空间结构才有生物活性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73a4f"/>
                        </a:rPr>
                        <a:t>机体血糖含量降低时，肾上腺素和胰高血糖素协同作用提高血糖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73a4f"/>
                        </a:rPr>
                        <a:t>浓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度</a:t>
                      </a:r>
                      <a:endParaRPr lang="zh-CN" altLang="zh-CN" sz="26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66e96"/>
                        </a:rPr>
                        <a:t>肾上腺素的分泌与甲状腺激素相同，都受到下丘脑、垂体的分级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66e96"/>
                        </a:rPr>
                        <a:t>调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控</a:t>
                      </a:r>
                      <a:endParaRPr lang="zh-CN" altLang="zh-CN" sz="26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925" y="5611214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1" name="yt_shape_12711"/>
          <p:cNvSpPr txBox="1"/>
          <p:nvPr/>
        </p:nvSpPr>
        <p:spPr>
          <a:xfrm>
            <a:off x="324071" y="432000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9fc5e"/>
              </a:rPr>
              <a:t>应激反应与应急反应对于机体更好地适应环境有重要作用，两者分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1c4ae"/>
              </a:rPr>
              <a:t>别与糖皮质激素和肾上腺素有紧密关联。应激反应侧重于增强机体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8_06966"/>
              </a:rPr>
              <a:t>的耐受力和抵抗力，而应急反应侧重于提高机体的警觉性和应变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力。下列说法错误的是（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712" name="yt_table_12712" title="H_201.6"/>
          <p:cNvGraphicFramePr>
            <a:graphicFrameLocks noGrp="1"/>
          </p:cNvGraphicFramePr>
          <p:nvPr/>
        </p:nvGraphicFramePr>
        <p:xfrm>
          <a:off x="704424" y="2997772"/>
          <a:ext cx="11334750" cy="2560320"/>
        </p:xfrm>
        <a:graphic>
          <a:graphicData uri="http://schemas.openxmlformats.org/drawingml/2006/table">
            <a:tbl>
              <a:tblPr/>
              <a:tblGrid>
                <a:gridCol w="11334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糖皮质激素的释放受到下丘脑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垂体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肾上腺的分级调节控制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肾上腺素可以提高神经兴奋性，使机体心率加快，血糖上升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当机体处于寒冷状态下，肾上腺与甲状腺协同作用，增强代谢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糖皮质激素可以促进垂体释放促肾上腺皮质激素释放激素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158" y="5029222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5" name="yt_shape_12715"/>
          <p:cNvSpPr txBox="1"/>
          <p:nvPr/>
        </p:nvSpPr>
        <p:spPr>
          <a:xfrm>
            <a:off x="324071" y="432000"/>
            <a:ext cx="11924914" cy="31602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a5470"/>
              </a:rPr>
              <a:t>健康志愿者参与两次血糖调节相关实验。第一次口服葡萄糖，检测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09685"/>
              </a:rPr>
              <a:t>其血糖和胰岛素浓度变化；第二次以静脉注射葡萄糖模拟口服葡萄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1c217"/>
              </a:rPr>
              <a:t>糖后血糖浓度的改变程度，检测血浆胰岛素浓度变化，结果如图所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示。下列叙述不正确的是（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 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3" name="yt_image_12717_skip" title="H_296.115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4268" y="3014712"/>
            <a:ext cx="5308454" cy="37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t_image_12718_skip" title="H_302.6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341" y="3014712"/>
            <a:ext cx="4844100" cy="3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3" name="yt_shape_12593"/>
          <p:cNvSpPr txBox="1"/>
          <p:nvPr/>
        </p:nvSpPr>
        <p:spPr>
          <a:xfrm>
            <a:off x="3851042" y="276764"/>
            <a:ext cx="423192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考点一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激素的生理功能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594" name="yt_image_12594" title="H_54.416695"/>
          <p:cNvPicPr>
            <a:picLocks noChangeAspect="1" noChangeArrowheads="1"/>
          </p:cNvPicPr>
          <p:nvPr/>
        </p:nvPicPr>
        <p:blipFill>
          <a:blip r:embed="rId1" cstate="print"/>
          <a:srcRect t="29019"/>
          <a:stretch>
            <a:fillRect/>
          </a:stretch>
        </p:blipFill>
        <p:spPr bwMode="auto">
          <a:xfrm>
            <a:off x="4601210" y="909320"/>
            <a:ext cx="2989580" cy="4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" name="yt_shape_12596"/>
          <p:cNvSpPr txBox="1"/>
          <p:nvPr/>
        </p:nvSpPr>
        <p:spPr>
          <a:xfrm>
            <a:off x="191356" y="1232278"/>
            <a:ext cx="5961888" cy="251498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研究激素生理作用的实验方法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）甲状腺激素功能的研究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 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      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方法：切除法、饲喂法。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 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      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实验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过程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7" name="yt_shape_12600"/>
          <p:cNvSpPr txBox="1"/>
          <p:nvPr/>
        </p:nvSpPr>
        <p:spPr>
          <a:xfrm>
            <a:off x="37964" y="3441827"/>
            <a:ext cx="11543998" cy="9485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正常小蝌蚪</a:t>
            </a:r>
            <a:r>
              <a:rPr lang="en-US" altLang="zh-CN" sz="495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   </a:t>
            </a:r>
            <a:r>
              <a:rPr lang="en-US" altLang="zh-CN" sz="25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发育异常，不能变态发育</a:t>
            </a:r>
            <a:r>
              <a:rPr lang="en-US" altLang="zh-CN" sz="495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   </a:t>
            </a:r>
            <a:r>
              <a:rPr lang="en-US" altLang="zh-CN" sz="25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发育正常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8" name="yt_shape_12601"/>
          <p:cNvSpPr txBox="1"/>
          <p:nvPr/>
        </p:nvSpPr>
        <p:spPr>
          <a:xfrm>
            <a:off x="36623" y="4360563"/>
            <a:ext cx="6104556" cy="94859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正常小蝌蚪</a:t>
            </a:r>
            <a:r>
              <a:rPr lang="en-US" altLang="zh-CN" sz="495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   </a:t>
            </a:r>
            <a:r>
              <a:rPr lang="en-US" altLang="zh-CN" sz="25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变态加速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9" name="yt_shape_17111967538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24" y="3790204"/>
            <a:ext cx="1284477" cy="829405"/>
          </a:xfrm>
          <a:prstGeom prst="rect">
            <a:avLst/>
          </a:prstGeom>
        </p:spPr>
      </p:pic>
      <p:pic>
        <p:nvPicPr>
          <p:cNvPr id="10" name="yt_shape_17111967538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12" y="3698763"/>
            <a:ext cx="1284479" cy="829406"/>
          </a:xfrm>
          <a:prstGeom prst="rect">
            <a:avLst/>
          </a:prstGeom>
        </p:spPr>
      </p:pic>
      <p:pic>
        <p:nvPicPr>
          <p:cNvPr id="11" name="yt_shape_17111967539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53" y="4644805"/>
            <a:ext cx="1284477" cy="829405"/>
          </a:xfrm>
          <a:prstGeom prst="rect">
            <a:avLst/>
          </a:prstGeom>
        </p:spPr>
      </p:pic>
      <p:sp>
        <p:nvSpPr>
          <p:cNvPr id="14" name="yt_shape_12602"/>
          <p:cNvSpPr txBox="1"/>
          <p:nvPr/>
        </p:nvSpPr>
        <p:spPr>
          <a:xfrm>
            <a:off x="90960" y="5327194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结论：甲状腺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填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是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或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不是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9_16287,isEnd"/>
              </a:rPr>
              <a:t>）内分泌腺，甲状腺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激素对于促进蝌蚪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发育有重要作用。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81179" y="5280388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是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62179" y="5920468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变态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build="allAtOnce"/>
      <p:bldP spid="1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19" name="yt_table_12719_skip" title="H_201.6"/>
          <p:cNvGraphicFramePr>
            <a:graphicFrameLocks noGrp="1"/>
          </p:cNvGraphicFramePr>
          <p:nvPr/>
        </p:nvGraphicFramePr>
        <p:xfrm>
          <a:off x="470510" y="1594729"/>
          <a:ext cx="11543919" cy="256032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给志愿者注射的葡萄糖总量和志愿者口服的葡萄糖总量相同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曲线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Ⅰ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50 min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后下降的原因是胰岛素的作用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给志愿者口服葡萄糖比注射葡萄糖能更有效地促进胰岛素的分泌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志愿者血糖浓度既能影响胰岛素的分泌又受到胰岛素作用的调节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00" y="1899639"/>
            <a:ext cx="722784" cy="57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535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感悟高考  真题演练 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946" y="4331148"/>
            <a:ext cx="42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体验品悟  培育学科素养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5" name="yt_shape_12725"/>
          <p:cNvSpPr txBox="1"/>
          <p:nvPr/>
        </p:nvSpPr>
        <p:spPr>
          <a:xfrm>
            <a:off x="267086" y="539719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301c5"/>
              </a:rPr>
              <a:t>胰高血糖素可激活肝细胞中的磷酸化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酶，促进肝糖原分解成葡萄糖，提高血糖水平，机理如图所示。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726" name="yt_image_12726" title="H_244.30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17618" y="2178362"/>
            <a:ext cx="8744393" cy="34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29" name="yt_table_12729" title="H_201.6"/>
          <p:cNvGraphicFramePr>
            <a:graphicFrameLocks noGrp="1"/>
          </p:cNvGraphicFramePr>
          <p:nvPr/>
        </p:nvGraphicFramePr>
        <p:xfrm>
          <a:off x="755224" y="2070300"/>
          <a:ext cx="9069388" cy="2560320"/>
        </p:xfrm>
        <a:graphic>
          <a:graphicData uri="http://schemas.openxmlformats.org/drawingml/2006/table">
            <a:tbl>
              <a:tblPr/>
              <a:tblGrid>
                <a:gridCol w="9069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胰高血糖素经主动运输进入肝细胞才能发挥作用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饥饿时，肝细胞中有更多磷酸化酶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被活化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磷酸化酶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能为肝糖原水解提供活化能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胰岛素可直接提高磷酸化酶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的活性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yt_shape_12728"/>
          <p:cNvSpPr txBox="1"/>
          <p:nvPr/>
        </p:nvSpPr>
        <p:spPr>
          <a:xfrm>
            <a:off x="289190" y="1494308"/>
            <a:ext cx="500072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下列叙述正确的是（　　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58" y="2902939"/>
            <a:ext cx="722784" cy="57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2" name="yt_shape_12732"/>
          <p:cNvSpPr txBox="1"/>
          <p:nvPr/>
        </p:nvSpPr>
        <p:spPr>
          <a:xfrm>
            <a:off x="267086" y="1092400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2021·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8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78e55"/>
              </a:rPr>
              <a:t>下列关于人体性激素的叙述，错误的是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733" name="yt_table_12733" title="H_201.6"/>
          <p:cNvGraphicFramePr>
            <a:graphicFrameLocks noGrp="1"/>
          </p:cNvGraphicFramePr>
          <p:nvPr/>
        </p:nvGraphicFramePr>
        <p:xfrm>
          <a:off x="647439" y="2365510"/>
          <a:ext cx="7524750" cy="2560320"/>
        </p:xfrm>
        <a:graphic>
          <a:graphicData uri="http://schemas.openxmlformats.org/drawingml/2006/table">
            <a:tbl>
              <a:tblPr/>
              <a:tblGrid>
                <a:gridCol w="7524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雌激素可抑制女性皮下脂肪的积聚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睾酮是维持男性第二性征的重要条件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雌激素可促进卵泡的生长和卵子的成熟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睾酮不足会影响男性的机体代谢率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273" y="2610839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6" name="yt_shape_12736"/>
          <p:cNvSpPr txBox="1"/>
          <p:nvPr/>
        </p:nvSpPr>
        <p:spPr>
          <a:xfrm>
            <a:off x="324071" y="432000"/>
            <a:ext cx="11924914" cy="57466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2022·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30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为研究物质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X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0_19844"/>
              </a:rPr>
              <a:t>对高血糖症状的缓解作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ee47d"/>
              </a:rPr>
              <a:t>用，根据提供的实验材料，完善实验思路，预测实验结果，并进行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分析与讨论。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实验材料：适龄、血糖正常的健康雄性小鼠若干只，药物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S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3_b0430"/>
              </a:rPr>
              <a:t>（用生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理盐水配制），物质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X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（用生理盐水配制），生理盐水等。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468bd"/>
              </a:rPr>
              <a:t>（要求与说明：实验中涉及的剂量不作具体要求。小鼠血糖浓度＞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11.1 mmol/L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，定为高血糖模型小鼠。饲养条件适宜）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回答下列问题：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）完善实验思路：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1" name="yt_shape_12741"/>
          <p:cNvSpPr txBox="1"/>
          <p:nvPr/>
        </p:nvSpPr>
        <p:spPr>
          <a:xfrm>
            <a:off x="-177800" y="355800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algn="l" fontAlgn="auto" hangingPunct="0">
              <a:lnSpc>
                <a:spcPct val="12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适应性饲养：选取小鼠若干只，随机均分成甲、乙、丙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_⨹_1_3aaff"/>
              </a:rPr>
              <a:t>3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组。正常饲养数天，每天测量小鼠的血糖，计算平均值。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algn="l" fontAlgn="auto" hangingPunct="0">
              <a:lnSpc>
                <a:spcPct val="12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药物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S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处理：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3" name="yt_shape_12743"/>
          <p:cNvSpPr txBox="1"/>
          <p:nvPr/>
        </p:nvSpPr>
        <p:spPr>
          <a:xfrm>
            <a:off x="89286" y="1790113"/>
            <a:ext cx="11924914" cy="3604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fontAlgn="auto" hangingPunct="0">
              <a:lnSpc>
                <a:spcPct val="12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甲组：每天每只小鼠腹腔注射一定量生理盐水；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  <a:p>
            <a:pPr marL="1332230" fontAlgn="auto" hangingPunct="0">
              <a:lnSpc>
                <a:spcPct val="12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乙组：每天每只小鼠腹腔注射一定量药物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S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；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  <a:p>
            <a:pPr marL="1332230" fontAlgn="auto" hangingPunct="0">
              <a:lnSpc>
                <a:spcPct val="12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丙组：</a:t>
            </a:r>
            <a:r>
              <a:rPr sz="2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                                 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  <a:p>
            <a:pPr marL="1332230" fontAlgn="auto" hangingPunct="0">
              <a:lnSpc>
                <a:spcPct val="12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25bcb,isEnd"/>
              </a:rPr>
              <a:t>连续处理数天，每天测量小鼠的血糖，计算平均值，直至建</a:t>
            </a:r>
            <a:b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成高血糖模型小鼠</a:t>
            </a:r>
            <a:r>
              <a:rPr lang="zh-CN" altLang="zh-CN" sz="26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24645" y="2625322"/>
            <a:ext cx="6106223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fontAlgn="auto"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每天每只小鼠腹腔注射一定量药物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S</a:t>
            </a:r>
            <a:endParaRPr kumimoji="0" lang="en-US" altLang="zh-CN" sz="28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Times New Roman" panose="02020603050405020304" pitchFamily="30"/>
              <a:cs typeface="+mn-cs"/>
            </a:endParaRPr>
          </a:p>
        </p:txBody>
      </p:sp>
      <p:sp>
        <p:nvSpPr>
          <p:cNvPr id="12743" name="yt_shape_12743"/>
          <p:cNvSpPr txBox="1"/>
          <p:nvPr/>
        </p:nvSpPr>
        <p:spPr>
          <a:xfrm>
            <a:off x="-38735" y="4242435"/>
            <a:ext cx="11924665" cy="2529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fontAlgn="auto" hangingPunct="0">
              <a:lnSpc>
                <a:spcPct val="120000"/>
              </a:lnSpc>
            </a:pPr>
            <a:r>
              <a:rPr lang="zh-CN" altLang="zh-CN" sz="26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物质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X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处理：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  <a:p>
            <a:pPr marL="1332230" fontAlgn="auto" hangingPunct="0">
              <a:lnSpc>
                <a:spcPct val="12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甲组：</a:t>
            </a:r>
            <a:r>
              <a:rPr sz="2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                                  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；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  <a:p>
            <a:pPr marL="1332230" fontAlgn="auto" hangingPunct="0">
              <a:lnSpc>
                <a:spcPct val="12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乙组：每天每只小鼠灌胃一定量生理盐水；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  <a:p>
            <a:pPr marL="1332230" fontAlgn="auto" hangingPunct="0">
              <a:lnSpc>
                <a:spcPct val="12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丙组：</a:t>
            </a:r>
            <a:r>
              <a:rPr sz="2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                                           </a:t>
            </a:r>
            <a:r>
              <a:rPr sz="2600" spc="-100" dirty="0">
                <a:latin typeface="Times New Roman" panose="02020603050405020304" pitchFamily="30"/>
              </a:rPr>
              <a:t>⁠</a:t>
            </a:r>
            <a:endParaRPr sz="2600" spc="-100" dirty="0">
              <a:latin typeface="Times New Roman" panose="02020603050405020304" pitchFamily="30"/>
            </a:endParaRPr>
          </a:p>
          <a:p>
            <a:pPr marL="1332230" fontAlgn="auto" hangingPunct="0">
              <a:lnSpc>
                <a:spcPct val="12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连续处理若干天，每天测量小鼠的血糖，计算平均值。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73985" y="4576194"/>
            <a:ext cx="589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 fontAlgn="auto"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每天每只小鼠灌胃一定量生理盐水</a:t>
            </a:r>
            <a:endParaRPr kumimoji="0" lang="zh-CN" altLang="zh-CN" sz="28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3985" y="5590924"/>
            <a:ext cx="5407723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 fontAlgn="auto">
              <a:lnSpc>
                <a:spcPct val="12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每天每只小鼠灌胃一定量物质</a:t>
            </a: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X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" grpId="0" build="allAtOnce"/>
      <p:bldP spid="5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3" name="yt_shape_12753"/>
          <p:cNvSpPr txBox="1"/>
          <p:nvPr/>
        </p:nvSpPr>
        <p:spPr>
          <a:xfrm>
            <a:off x="324000" y="432095"/>
            <a:ext cx="11347978" cy="10607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2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）预测实验结果：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2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设计一张表格，并将实验各阶段的预期实验结果填入表中。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2" name="yt_shape_12755"/>
          <p:cNvSpPr txBox="1"/>
          <p:nvPr/>
        </p:nvSpPr>
        <p:spPr>
          <a:xfrm>
            <a:off x="-1250729" y="1722070"/>
            <a:ext cx="8377614" cy="5019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20000"/>
              </a:lnSpc>
            </a:pPr>
            <a:r>
              <a:rPr lang="zh-CN" altLang="zh-CN" sz="3000" b="0" i="0" u="none" dirty="0">
                <a:solidFill>
                  <a:srgbClr val="FF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0" i="0" u="none" dirty="0">
                <a:solidFill>
                  <a:srgbClr val="0000FF"/>
                </a:solidFill>
                <a:effectLst/>
                <a:latin typeface="Times New Roman" panose="02020603050405020304" pitchFamily="30"/>
                <a:ea typeface="黑体" panose="02010609060101010101" pitchFamily="30" charset="-122"/>
              </a:rPr>
              <a:t>答案:</a:t>
            </a:r>
            <a:r>
              <a:rPr lang="zh-CN" altLang="zh-CN" sz="3000" b="0" i="0" u="none" dirty="0">
                <a:solidFill>
                  <a:srgbClr val="FF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实验各阶段的小鼠血糖浓度变化　</a:t>
            </a:r>
            <a:endParaRPr lang="zh-CN" altLang="zh-CN" sz="3000" b="0" i="0" u="none" dirty="0">
              <a:solidFill>
                <a:srgbClr val="FF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3" name="yt_table_12756" title="H_338.4"/>
          <p:cNvGraphicFramePr>
            <a:graphicFrameLocks noGrp="1"/>
          </p:cNvGraphicFramePr>
          <p:nvPr/>
        </p:nvGraphicFramePr>
        <p:xfrm>
          <a:off x="324706" y="2377471"/>
          <a:ext cx="11543665" cy="42976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4125"/>
                <a:gridCol w="2761227"/>
                <a:gridCol w="3513758"/>
                <a:gridCol w="4014795"/>
              </a:tblGrid>
              <a:tr h="58782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组别</a:t>
                      </a:r>
                      <a:endParaRPr lang="zh-CN" altLang="zh-CN" sz="2800" b="0" i="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实验阶段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587829">
                <a:tc vMerge="1">
                  <a:tcPr anchor="ctr">
                    <a:lnL w="9522" cap="flat" cmpd="sng" algn="ctr">
                      <a:noFill/>
                      <a:prstDash val="solid"/>
                      <a:round/>
                    </a:lnL>
                    <a:lnR w="9522" cap="flat" cmpd="sng" algn="ctr">
                      <a:noFill/>
                      <a:prstDash val="solid"/>
                      <a:round/>
                    </a:lnR>
                    <a:lnT w="9522" cap="flat" cmpd="sng" algn="ctr">
                      <a:solidFill>
                        <a:srgbClr val="FF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FF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适应性饲养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药物</a:t>
                      </a:r>
                      <a:r>
                        <a:rPr lang="en-US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S</a:t>
                      </a: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处理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物质</a:t>
                      </a:r>
                      <a:r>
                        <a:rPr lang="en-US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X</a:t>
                      </a: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处理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甲组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正常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正常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正常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乙组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正常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逐渐升高至＞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11.1 mmol/L</a:t>
                      </a:r>
                      <a:endParaRPr lang="en-US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11.1 mmol/L</a:t>
                      </a:r>
                      <a:endParaRPr lang="en-US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丙组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正常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逐渐升高至＞</a:t>
                      </a:r>
                      <a:endParaRPr lang="zh-CN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2800" b="0" i="0" u="non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11.1 mmol/L</a:t>
                      </a:r>
                      <a:endParaRPr lang="en-US" altLang="zh-CN" sz="2800" b="0" i="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逐渐下降，</a:t>
                      </a:r>
                      <a:endParaRPr lang="zh-CN" altLang="zh-CN" sz="2800" b="0" i="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但高于正常水平</a:t>
                      </a:r>
                      <a:endParaRPr lang="zh-CN" altLang="zh-CN" sz="2800" b="0" i="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" name="yt_shape_12759"/>
          <p:cNvSpPr txBox="1"/>
          <p:nvPr/>
        </p:nvSpPr>
        <p:spPr>
          <a:xfrm>
            <a:off x="324071" y="432000"/>
            <a:ext cx="11924914" cy="44539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）分析与讨论：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已知药物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S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的给药途径有腹腔注射和灌胃等，药物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S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4_1f3b2,isEnd"/>
              </a:rPr>
              <a:t>的浓度和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84982,isEnd"/>
              </a:rPr>
              <a:t>给药途径都会影响高血糖模型小鼠的建模。若要研究使用药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物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S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快速建成高血糖模型小鼠，则可通过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W:7.504961,H:50.4"/>
              </a:rPr>
            </a:b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                                                                                                        </a:t>
            </a:r>
            <a:r>
              <a:rPr sz="1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W:7.504961,H:50.4"/>
              </a:rPr>
            </a:b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，以确定快速建模所需药物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S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5_0a78c,isEnd"/>
              </a:rPr>
              <a:t>的适宜浓度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和给药途径的组合。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35427" y="2305434"/>
            <a:ext cx="3323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8_faae1"/>
              </a:rPr>
              <a:t>设置一系列浓度梯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6290" y="2945514"/>
            <a:ext cx="103924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度的药物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S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22_cb9f8"/>
              </a:rPr>
              <a:t>，每个浓度进行不同的给药途径，比较不同组合建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6290" y="3585594"/>
            <a:ext cx="3228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模成功所需的时间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6" name="yt_image_12606" title="H_113.0229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39309" y="2886873"/>
            <a:ext cx="7813495" cy="11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t_shape_12603"/>
          <p:cNvSpPr txBox="1"/>
          <p:nvPr/>
        </p:nvSpPr>
        <p:spPr>
          <a:xfrm>
            <a:off x="-116114" y="882330"/>
            <a:ext cx="519308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）睾丸分泌雄激素的研究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7" name="yt_shape_12604"/>
          <p:cNvSpPr txBox="1"/>
          <p:nvPr/>
        </p:nvSpPr>
        <p:spPr>
          <a:xfrm>
            <a:off x="-116114" y="1509110"/>
            <a:ext cx="682751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方法：切除法、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Times New Roman" panose="02020603050405020304" pitchFamily="30"/>
              <a:sym typeface=",isEnd"/>
            </a:endParaRPr>
          </a:p>
        </p:txBody>
      </p:sp>
      <p:sp>
        <p:nvSpPr>
          <p:cNvPr id="8" name="yt_shape_12605"/>
          <p:cNvSpPr txBox="1"/>
          <p:nvPr/>
        </p:nvSpPr>
        <p:spPr>
          <a:xfrm>
            <a:off x="-116114" y="2135890"/>
            <a:ext cx="36535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实验过程：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55105" y="1462304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移植法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40738" y="3062729"/>
            <a:ext cx="71488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42392" y="3601031"/>
            <a:ext cx="873547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82248" y="3600055"/>
            <a:ext cx="873547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yt_shape_12608"/>
          <p:cNvSpPr txBox="1"/>
          <p:nvPr/>
        </p:nvSpPr>
        <p:spPr>
          <a:xfrm>
            <a:off x="43392" y="4263758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结论：睾丸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（填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是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或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不是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8_1bfd2,isEnd"/>
              </a:rPr>
              <a:t>内分泌腺，雄激素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对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有重要作用。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30091" y="4174293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是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25091" y="4802308"/>
            <a:ext cx="3609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维持动物第二性征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allAtOnce"/>
      <p:bldP spid="10" grpId="0" animBg="1"/>
      <p:bldP spid="11" grpId="0" animBg="1"/>
      <p:bldP spid="12" grpId="0" animBg="1"/>
      <p:bldP spid="13" grpId="0"/>
      <p:bldP spid="16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9" name="yt_shape_12609"/>
          <p:cNvSpPr txBox="1"/>
          <p:nvPr/>
        </p:nvSpPr>
        <p:spPr>
          <a:xfrm>
            <a:off x="324000" y="335480"/>
            <a:ext cx="384720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几种激素的生理功能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610" name="yt_image_12610" title="H_228.764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81860" y="911225"/>
            <a:ext cx="726249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764530" y="1007745"/>
            <a:ext cx="941705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87665" y="1673225"/>
            <a:ext cx="125095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12490" y="2125980"/>
            <a:ext cx="328930" cy="32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612" name="yt_image_12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685" y="3815715"/>
            <a:ext cx="7139305" cy="30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005580" y="4031615"/>
            <a:ext cx="179705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55080" y="5491480"/>
            <a:ext cx="66802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81955" y="6242685"/>
            <a:ext cx="185674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14" name="yt_image_1261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11780" y="97790"/>
            <a:ext cx="6920865" cy="67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7" name="yt_shape_12617"/>
          <p:cNvSpPr txBox="1"/>
          <p:nvPr/>
        </p:nvSpPr>
        <p:spPr>
          <a:xfrm>
            <a:off x="324000" y="432000"/>
            <a:ext cx="2261196" cy="54720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16995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endParaRPr lang="en-US" altLang="zh-CN" sz="2800" b="0" i="0" u="none" spc="16995">
              <a:solidFill>
                <a:srgbClr val="1EE3CF"/>
              </a:solidFill>
              <a:effectLst/>
              <a:latin typeface="白正" pitchFamily="33"/>
              <a:ea typeface="宋体" panose="02010600030101010101" pitchFamily="2" charset="-122"/>
            </a:endParaRPr>
          </a:p>
        </p:txBody>
      </p:sp>
      <p:pic>
        <p:nvPicPr>
          <p:cNvPr id="12616" name="yt_image_12616" title="H_47.9877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4000" y="448374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19" name="yt_shape_12619"/>
          <p:cNvSpPr txBox="1"/>
          <p:nvPr/>
        </p:nvSpPr>
        <p:spPr>
          <a:xfrm>
            <a:off x="146906" y="1047508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 P55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活动）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实验设计应该遵循</a:t>
            </a:r>
            <a:r>
              <a:rPr lang="zh-CN" altLang="zh-CN" sz="2800" b="0" i="0" u="wavy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8_7d76f"/>
              </a:rPr>
              <a:t>单一变量原则、对</a:t>
            </a:r>
            <a:r>
              <a:rPr lang="zh-CN" altLang="zh-CN" sz="2800" b="0" i="0" u="wavy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照原则、平行重复原则、科学性原则。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0_e9aae"/>
              </a:rPr>
              <a:t>在同一个体上做切除和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移植实验</a:t>
            </a:r>
            <a:r>
              <a:rPr lang="zh-CN" altLang="zh-CN" sz="2800" b="0" i="0" u="wavy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可以排除个体间的差异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5" name="yt_shape_12620"/>
          <p:cNvSpPr txBox="1"/>
          <p:nvPr/>
        </p:nvSpPr>
        <p:spPr>
          <a:xfrm>
            <a:off x="215265" y="2875280"/>
            <a:ext cx="11706225" cy="1074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 P55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活动）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研究激素的生理作用常用的方法有</a:t>
            </a:r>
            <a:r>
              <a:rPr lang="zh-CN" altLang="zh-CN" sz="28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1_afcbc"/>
              </a:rPr>
              <a:t>切</a:t>
            </a:r>
            <a:r>
              <a:rPr lang="zh-CN" altLang="zh-CN" sz="28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除法、饲喂法、移植法</a:t>
            </a:r>
            <a:r>
              <a:rPr lang="zh-CN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2800" b="0" i="0" u="none" dirty="0" smtClean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620" name="yt_shape_12620"/>
          <p:cNvSpPr txBox="1"/>
          <p:nvPr/>
        </p:nvSpPr>
        <p:spPr>
          <a:xfrm>
            <a:off x="183515" y="4053840"/>
            <a:ext cx="11863705" cy="2524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 P56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小资料）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5_c2bbc"/>
              </a:rPr>
              <a:t>饮食中长期缺碘会导致地方性甲状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腺肿的原因是</a:t>
            </a:r>
            <a:r>
              <a:rPr lang="zh-CN" altLang="zh-CN" sz="28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1_73e03"/>
              </a:rPr>
              <a:t>碘是合成甲状腺激素的原料，饮食中长期缺碘会</a:t>
            </a:r>
            <a:r>
              <a:rPr lang="zh-CN" altLang="zh-CN" sz="28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6724a"/>
              </a:rPr>
              <a:t>造成血液中甲状腺激素含量降低，导致对下丘脑和腺垂体的抑</a:t>
            </a:r>
            <a:r>
              <a:rPr lang="zh-CN" altLang="zh-CN" sz="28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c5b21"/>
              </a:rPr>
              <a:t>制作用减弱，引起腺垂体分泌的促甲状腺激素增多，进而促进</a:t>
            </a:r>
            <a:r>
              <a:rPr lang="zh-CN" altLang="zh-CN" sz="28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了甲状腺的异常生长发育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28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3" name="yt_shape_12623"/>
          <p:cNvSpPr txBox="1"/>
          <p:nvPr/>
        </p:nvSpPr>
        <p:spPr>
          <a:xfrm>
            <a:off x="324000" y="432000"/>
            <a:ext cx="3312061" cy="62542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白正" pitchFamily="33"/>
              <a:ea typeface="宋体" panose="02010600030101010101" pitchFamily="2" charset="-122"/>
            </a:endParaRPr>
          </a:p>
        </p:txBody>
      </p:sp>
      <p:pic>
        <p:nvPicPr>
          <p:cNvPr id="12622" name="yt_image_12622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61000" y="495335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25" name="yt_shape_12625"/>
          <p:cNvSpPr txBox="1"/>
          <p:nvPr/>
        </p:nvSpPr>
        <p:spPr>
          <a:xfrm>
            <a:off x="324071" y="1173727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a5196"/>
              </a:rPr>
              <a:t>研究人员以幼鼠作为实验对象，进行了有关探究实验，得到如下表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e8bcf"/>
              </a:rPr>
              <a:t>所示的结果。实验中雌激素和促性腺激素均使用同一种溶剂溶解后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ae58e"/>
              </a:rPr>
              <a:t>注射，并且每组实验幼鼠使用的溶剂量相同。下列相关叙述正确的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628" name="yt_table_12628" title="H_201.6"/>
          <p:cNvGraphicFramePr>
            <a:graphicFrameLocks noGrp="1"/>
          </p:cNvGraphicFramePr>
          <p:nvPr/>
        </p:nvGraphicFramePr>
        <p:xfrm>
          <a:off x="455041" y="3736540"/>
          <a:ext cx="11543919" cy="256032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是否注射激素和是否切除垂体均为实验的自变量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该实验证明雌激素能够促进卵巢和子宫的发育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丙组与戊组对照，说明促性腺激素能够直接促进卵巢和子宫的发育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该实验证明雌激素的分泌受到促性腺激素的促进作用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418" y="3946879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26" name="yt_table_12626" title="H_648"/>
          <p:cNvGraphicFramePr>
            <a:graphicFrameLocks noGrp="1"/>
          </p:cNvGraphicFramePr>
          <p:nvPr/>
        </p:nvGraphicFramePr>
        <p:xfrm>
          <a:off x="324000" y="533600"/>
          <a:ext cx="11543997" cy="5577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1200"/>
                <a:gridCol w="3479800"/>
                <a:gridCol w="3708435"/>
                <a:gridCol w="3714562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组别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处理方法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5f5d8"/>
                        </a:rPr>
                        <a:t>相同条件下喂养一段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5f5d8"/>
                        </a:rPr>
                        <a:t>时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间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后，卵巢平均重量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/mg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16641"/>
                        </a:rPr>
                        <a:t>相同条件下喂养一段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88108"/>
                        </a:rPr>
                        <a:t>时间后，子宫平均重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量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/mg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不做任何处理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70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218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乙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仅切除垂体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37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96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丙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a9837"/>
                        </a:rPr>
                        <a:t>切除垂体，同时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注射适量溶剂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38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95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54b28"/>
                        </a:rPr>
                        <a:t>切除垂体，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54b28"/>
                        </a:rPr>
                        <a:t>同时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注射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适量雌激素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39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221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戊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b074e"/>
                        </a:rPr>
                        <a:t>切除垂体，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b074e"/>
                        </a:rPr>
                        <a:t>同时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79829"/>
                        </a:rPr>
                        <a:t>注射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79829"/>
                        </a:rPr>
                        <a:t>适量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79829"/>
                        </a:rPr>
                        <a:t>促性腺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激素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68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220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910*211"/>
  <p:tag name="TABLE_ENDDRAG_RECT" val="35*332*910*2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6132</Words>
  <Application>WPS 演示</Application>
  <PresentationFormat>宽屏</PresentationFormat>
  <Paragraphs>443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38</vt:i4>
      </vt:variant>
    </vt:vector>
  </HeadingPairs>
  <TitlesOfParts>
    <vt:vector size="347" baseType="lpstr">
      <vt:lpstr>Arial</vt:lpstr>
      <vt:lpstr>宋体</vt:lpstr>
      <vt:lpstr>Wingdings</vt:lpstr>
      <vt:lpstr>等线</vt:lpstr>
      <vt:lpstr>微软雅黑</vt:lpstr>
      <vt:lpstr>阿里巴巴普惠体</vt:lpstr>
      <vt:lpstr>白正</vt:lpstr>
      <vt:lpstr>Segoe Print</vt:lpstr>
      <vt:lpstr>Times New Roman</vt:lpstr>
      <vt:lpstr>方正宋一</vt:lpstr>
      <vt:lpstr>_⨹_27_82f23</vt:lpstr>
      <vt:lpstr>OPPOSans B</vt:lpstr>
      <vt:lpstr>OPPOSans H</vt:lpstr>
      <vt:lpstr>OPPOSans R</vt:lpstr>
      <vt:lpstr>Finished</vt:lpstr>
      <vt:lpstr>楷体</vt:lpstr>
      <vt:lpstr>_⨹_9_16287,isEnd</vt:lpstr>
      <vt:lpstr>,isEnd</vt:lpstr>
      <vt:lpstr>_⨹_8_1bfd2,isEnd</vt:lpstr>
      <vt:lpstr>Arial Unicode MS</vt:lpstr>
      <vt:lpstr>Calibri</vt:lpstr>
      <vt:lpstr>_⨹_8_7d76f</vt:lpstr>
      <vt:lpstr>_⨹_10_e9aae</vt:lpstr>
      <vt:lpstr>_⨹_1_afcbc</vt:lpstr>
      <vt:lpstr>_⨹_15_c2bbc</vt:lpstr>
      <vt:lpstr>_⨹_21_73e03</vt:lpstr>
      <vt:lpstr>_⨹_27_6724a</vt:lpstr>
      <vt:lpstr>_⨹_27_c5b21</vt:lpstr>
      <vt:lpstr>_⨹_29_a5196</vt:lpstr>
      <vt:lpstr>_⨹_29_e8bcf</vt:lpstr>
      <vt:lpstr>_⨹_29_ae58e</vt:lpstr>
      <vt:lpstr>_⨹_10_5f5d8</vt:lpstr>
      <vt:lpstr>_⨹_9_16641</vt:lpstr>
      <vt:lpstr>_⨹_9_88108</vt:lpstr>
      <vt:lpstr>_⨹_7_a9837</vt:lpstr>
      <vt:lpstr>_⨹_7_54b28</vt:lpstr>
      <vt:lpstr>_⨹_7_b074e</vt:lpstr>
      <vt:lpstr>_⨹_7_79829</vt:lpstr>
      <vt:lpstr>方正宋三简体</vt:lpstr>
      <vt:lpstr>_⨹_24_2ff58</vt:lpstr>
      <vt:lpstr>_⨹_13_ef5db</vt:lpstr>
      <vt:lpstr>_⨹_5_f2139</vt:lpstr>
      <vt:lpstr>_⨹_29_1e1d7</vt:lpstr>
      <vt:lpstr>_⨹_9_fdc55</vt:lpstr>
      <vt:lpstr>_⨹_28_5cfbb</vt:lpstr>
      <vt:lpstr>_⨹_28_7df43</vt:lpstr>
      <vt:lpstr>_⨹_17_2d0ef</vt:lpstr>
      <vt:lpstr>_⨹_28_f5996</vt:lpstr>
      <vt:lpstr>_⨹_29_94a99</vt:lpstr>
      <vt:lpstr>_⨹_29_d6b02</vt:lpstr>
      <vt:lpstr>_⨹_17_3d18c</vt:lpstr>
      <vt:lpstr>_⨹_1_feee5</vt:lpstr>
      <vt:lpstr>_⨹_24_4ee37</vt:lpstr>
      <vt:lpstr>_⨹_6_5617a</vt:lpstr>
      <vt:lpstr>_⨹_3_99116</vt:lpstr>
      <vt:lpstr>_⨹_29_eeed3</vt:lpstr>
      <vt:lpstr>_⨹_29_be0ac</vt:lpstr>
      <vt:lpstr>_⨹_29_e9ac4</vt:lpstr>
      <vt:lpstr>_⨹_8_a4ad1</vt:lpstr>
      <vt:lpstr>_⨹_29_cb527</vt:lpstr>
      <vt:lpstr>_⨹_24_d8abc</vt:lpstr>
      <vt:lpstr>_⨹_29_e7002</vt:lpstr>
      <vt:lpstr>隶书</vt:lpstr>
      <vt:lpstr>_⨹_18_5848c</vt:lpstr>
      <vt:lpstr>_⨹_29_6ecf8</vt:lpstr>
      <vt:lpstr>_⨹_29_77535</vt:lpstr>
      <vt:lpstr>_⨹_29_67da4</vt:lpstr>
      <vt:lpstr>_⨹_24_0e6c6</vt:lpstr>
      <vt:lpstr>_⨹_2_fbee3</vt:lpstr>
      <vt:lpstr>_⨹_6_bccb8</vt:lpstr>
      <vt:lpstr>_⨹_6_d2509</vt:lpstr>
      <vt:lpstr>_⨹_29_72600</vt:lpstr>
      <vt:lpstr>方正宋三</vt:lpstr>
      <vt:lpstr>W:7.505039,H:50.4</vt:lpstr>
      <vt:lpstr>_⨹_3_08bf5</vt:lpstr>
      <vt:lpstr>黑体</vt:lpstr>
      <vt:lpstr>_⨹_3_95abd,isEnd</vt:lpstr>
      <vt:lpstr>_⨹_3_bd244,isEnd</vt:lpstr>
      <vt:lpstr>_⨹_3_4c594,isEnd</vt:lpstr>
      <vt:lpstr>_⨹_4_e54ec,isEnd</vt:lpstr>
      <vt:lpstr>_⨹_13_910f5,isEnd</vt:lpstr>
      <vt:lpstr>_⨹_13_23090,isEnd</vt:lpstr>
      <vt:lpstr>_⨹_8_48d8a,isEnd</vt:lpstr>
      <vt:lpstr>_⨹_10_3389f,isEnd</vt:lpstr>
      <vt:lpstr>_⨹_2_7d6af</vt:lpstr>
      <vt:lpstr>_⨹_6_6d5f2</vt:lpstr>
      <vt:lpstr>_⨹_3_9cbef,isEnd</vt:lpstr>
      <vt:lpstr>_⨹_10_6876b,isEnd</vt:lpstr>
      <vt:lpstr>_⨹_7_91dce,isEnd</vt:lpstr>
      <vt:lpstr>_⨹_14_1fc49,isEnd</vt:lpstr>
      <vt:lpstr>_⨹_9_75e47,isEnd</vt:lpstr>
      <vt:lpstr>_⨹_1_bf2a0_⨹_1_f1cbd,isEnd,isEnd</vt:lpstr>
      <vt:lpstr>_⨹_13_30ff6_⨹_13_010cb,isEnd,isEnd</vt:lpstr>
      <vt:lpstr>,isEnd,isEnd</vt:lpstr>
      <vt:lpstr>_⨹_5_57c4c</vt:lpstr>
      <vt:lpstr>_⨹_7_4d621</vt:lpstr>
      <vt:lpstr>_⨹_14_dd189</vt:lpstr>
      <vt:lpstr>_⨹_27_561a1</vt:lpstr>
      <vt:lpstr>_⨹_27_c00be</vt:lpstr>
      <vt:lpstr>_⨹_27_c75f4</vt:lpstr>
      <vt:lpstr>_⨹_27_4c512</vt:lpstr>
      <vt:lpstr>_⨹_27_4f120</vt:lpstr>
      <vt:lpstr>_⨹_29_ad730</vt:lpstr>
      <vt:lpstr>_⨹_27_ca3c3</vt:lpstr>
      <vt:lpstr>_⨹_18_af9b5</vt:lpstr>
      <vt:lpstr>_⨹_10_9dbea</vt:lpstr>
      <vt:lpstr>_⨹_17_920ef</vt:lpstr>
      <vt:lpstr>_⨹_24_60ac3</vt:lpstr>
      <vt:lpstr>_⨹_22_64cdd</vt:lpstr>
      <vt:lpstr>_⨹_29_422b4</vt:lpstr>
      <vt:lpstr>_⨹_29_d1917</vt:lpstr>
      <vt:lpstr>_⨹_29_e2044</vt:lpstr>
      <vt:lpstr>_⨹_16_b3cd5</vt:lpstr>
      <vt:lpstr>_⨹_29_5fd84</vt:lpstr>
      <vt:lpstr>_⨹_29_d74a0</vt:lpstr>
      <vt:lpstr>_⨹_29_8bb2d</vt:lpstr>
      <vt:lpstr>_⨹_29_73a4f</vt:lpstr>
      <vt:lpstr>_⨹_29_66e96</vt:lpstr>
      <vt:lpstr>_⨹_24_3a7d4</vt:lpstr>
      <vt:lpstr>_⨹_20_ba73f</vt:lpstr>
      <vt:lpstr>_⨹_4_4be9b</vt:lpstr>
      <vt:lpstr>_⨹_28_87c18</vt:lpstr>
      <vt:lpstr>_⨹_26_74ab4</vt:lpstr>
      <vt:lpstr>_⨹_29_9fc5e</vt:lpstr>
      <vt:lpstr>_⨹_29_1c4ae</vt:lpstr>
      <vt:lpstr>_⨹_28_06966</vt:lpstr>
      <vt:lpstr>_⨹_8_b2eaf</vt:lpstr>
      <vt:lpstr>_⨹_25_42b82</vt:lpstr>
      <vt:lpstr>_⨹_8_de1c3</vt:lpstr>
      <vt:lpstr>_⨹_29_80aaa</vt:lpstr>
      <vt:lpstr>_⨹_26_c28ca</vt:lpstr>
      <vt:lpstr>_⨹_1_8620b</vt:lpstr>
      <vt:lpstr>_⨹_29_a5470</vt:lpstr>
      <vt:lpstr>_⨹_29_09685</vt:lpstr>
      <vt:lpstr>_⨹_29_1c217</vt:lpstr>
      <vt:lpstr>_⨹_24_37268</vt:lpstr>
      <vt:lpstr>_⨹_3_953de</vt:lpstr>
      <vt:lpstr>_⨹_29_3592b</vt:lpstr>
      <vt:lpstr>_⨹_23_c143b</vt:lpstr>
      <vt:lpstr>_⨹_8_e0213</vt:lpstr>
      <vt:lpstr>_⨹_16_c45f2</vt:lpstr>
      <vt:lpstr>_⨹_29_da36e</vt:lpstr>
      <vt:lpstr>_⨹_30_3d69b</vt:lpstr>
      <vt:lpstr>_⨹_30_19032</vt:lpstr>
      <vt:lpstr>_⨹_30_711b9</vt:lpstr>
      <vt:lpstr>_⨹_16_301c5</vt:lpstr>
      <vt:lpstr>_⨹_24_ce322</vt:lpstr>
      <vt:lpstr>_⨹_20_e08da</vt:lpstr>
      <vt:lpstr>_⨹_12_844be</vt:lpstr>
      <vt:lpstr>_⨹_11_5948c</vt:lpstr>
      <vt:lpstr>_⨹_6_af8c5</vt:lpstr>
      <vt:lpstr>_⨹_15_c026d</vt:lpstr>
      <vt:lpstr>_⨹_17_78e55</vt:lpstr>
      <vt:lpstr>_⨹_1_b3f0e</vt:lpstr>
      <vt:lpstr>_⨹_3_00f74</vt:lpstr>
      <vt:lpstr>_⨹_10_678b2</vt:lpstr>
      <vt:lpstr>_⨹_29_15b10</vt:lpstr>
      <vt:lpstr>_⨹_10_19844</vt:lpstr>
      <vt:lpstr>_⨹_29_ee47d</vt:lpstr>
      <vt:lpstr>_⨹_3_b0430</vt:lpstr>
      <vt:lpstr>_⨹_29_468bd</vt:lpstr>
      <vt:lpstr>_⨹_1_3aaff</vt:lpstr>
      <vt:lpstr>_⨹_26_25bcb,isEnd</vt:lpstr>
      <vt:lpstr>_⨹_7_dc732</vt:lpstr>
      <vt:lpstr>_⨹_19_e99ee</vt:lpstr>
      <vt:lpstr>_⨹_25_982b2</vt:lpstr>
      <vt:lpstr>_⨹_3_4fd89</vt:lpstr>
      <vt:lpstr>_⨹_11_f4a5f</vt:lpstr>
      <vt:lpstr>_⨹_26_756a1</vt:lpstr>
      <vt:lpstr>_⨹_22_ff202</vt:lpstr>
      <vt:lpstr>_⨹_15_a9074</vt:lpstr>
      <vt:lpstr>_⨹_26_9d09e</vt:lpstr>
      <vt:lpstr>_⨹_18_4a3c3</vt:lpstr>
      <vt:lpstr>_⨹_26_13073</vt:lpstr>
      <vt:lpstr>_⨹_20_51337</vt:lpstr>
      <vt:lpstr>_⨹_1_5467f</vt:lpstr>
      <vt:lpstr>_⨹_30_e6218</vt:lpstr>
      <vt:lpstr>_⨹_4_1f3b2,isEnd</vt:lpstr>
      <vt:lpstr>_⨹_26_84982,isEnd</vt:lpstr>
      <vt:lpstr>W:7.504961,H:50.4</vt:lpstr>
      <vt:lpstr>_⨹_5_0a78c,isEnd</vt:lpstr>
      <vt:lpstr>_⨹_8_faae1</vt:lpstr>
      <vt:lpstr>_⨹_22_cb9f8</vt:lpstr>
      <vt:lpstr>_⨹_4_39118</vt:lpstr>
      <vt:lpstr>_⨹_25_2bb8a</vt:lpstr>
      <vt:lpstr>_⨹_25_e8c42</vt:lpstr>
      <vt:lpstr>_⨹_23_50924</vt:lpstr>
      <vt:lpstr>_⨹_18_626cd</vt:lpstr>
      <vt:lpstr>_⨹_28_25600</vt:lpstr>
      <vt:lpstr>_⨹_1_78e4a</vt:lpstr>
      <vt:lpstr>方正美黑简体</vt:lpstr>
      <vt:lpstr>Times New Roman</vt:lpstr>
      <vt:lpstr>_⨹_6_6f5e1</vt:lpstr>
      <vt:lpstr>_⨹_15_b7b2f</vt:lpstr>
      <vt:lpstr>_⨹_6_e3ebb</vt:lpstr>
      <vt:lpstr>_⨹_6_a9cfd</vt:lpstr>
      <vt:lpstr>_⨹_15_4d854</vt:lpstr>
      <vt:lpstr>_⨹_7_e4265</vt:lpstr>
      <vt:lpstr>_⨹_28_5bfac</vt:lpstr>
      <vt:lpstr>_⨹_29_39180</vt:lpstr>
      <vt:lpstr>_⨹_10_9998b</vt:lpstr>
      <vt:lpstr>_⨹_1_58536</vt:lpstr>
      <vt:lpstr>_⨹_20_91c8c</vt:lpstr>
      <vt:lpstr>_⨹_29_66115</vt:lpstr>
      <vt:lpstr>_⨹_29_f4f33</vt:lpstr>
      <vt:lpstr>_⨹_24_b7eda</vt:lpstr>
      <vt:lpstr>_⨹_29_d93e3</vt:lpstr>
      <vt:lpstr>_⨹_13_47602</vt:lpstr>
      <vt:lpstr>_⨹_21_d6c16</vt:lpstr>
      <vt:lpstr>_⨹_11_c7ca1</vt:lpstr>
      <vt:lpstr>_⨹_15_b7b34</vt:lpstr>
      <vt:lpstr>_⨹_29_61a80</vt:lpstr>
      <vt:lpstr>_⨹_30_22d0d</vt:lpstr>
      <vt:lpstr>_⨹_30_8b738</vt:lpstr>
      <vt:lpstr>_⨹_31_2c9bb</vt:lpstr>
      <vt:lpstr>_⨹_9_15998</vt:lpstr>
      <vt:lpstr>_⨹_24_51325</vt:lpstr>
      <vt:lpstr>_⨹_16_9b7ed</vt:lpstr>
      <vt:lpstr>_⨹_2_8e621</vt:lpstr>
      <vt:lpstr>_⨹_6_2ab20</vt:lpstr>
      <vt:lpstr>_⨹_4_9d372</vt:lpstr>
      <vt:lpstr>_⨹_27_0f78d</vt:lpstr>
      <vt:lpstr>_⨹_2_a2e25</vt:lpstr>
      <vt:lpstr>_⨹_15_21b69</vt:lpstr>
      <vt:lpstr>_⨹_20_f12f0</vt:lpstr>
      <vt:lpstr>_⨹_14_20f4e</vt:lpstr>
      <vt:lpstr>_⨹_26_a490a</vt:lpstr>
      <vt:lpstr>_⨹_28_8c373</vt:lpstr>
      <vt:lpstr>_⨹_1_b09f1</vt:lpstr>
      <vt:lpstr>_⨹_5_1b2da</vt:lpstr>
      <vt:lpstr>_⨹_29_606a9</vt:lpstr>
      <vt:lpstr>_⨹_25_69cfe</vt:lpstr>
      <vt:lpstr>_⨹_28_49ded</vt:lpstr>
      <vt:lpstr>_⨹_1_25f14</vt:lpstr>
      <vt:lpstr>_⨹_4_11d17</vt:lpstr>
      <vt:lpstr>_⨹_29_7a027</vt:lpstr>
      <vt:lpstr>_⨹_19_4680e</vt:lpstr>
      <vt:lpstr>_⨹_8_2ee39</vt:lpstr>
      <vt:lpstr>_⨹_4_d7ad3</vt:lpstr>
      <vt:lpstr>_⨹_6_7ad89</vt:lpstr>
      <vt:lpstr>_⨹_24_06197</vt:lpstr>
      <vt:lpstr>_⨹_1_fef46</vt:lpstr>
      <vt:lpstr>_⨹_1_ed0c4</vt:lpstr>
      <vt:lpstr>_⨹_1_e0af3</vt:lpstr>
      <vt:lpstr>_⨹_6_e0928</vt:lpstr>
      <vt:lpstr>_⨹_1_dbe40</vt:lpstr>
      <vt:lpstr>_⨹_17_0863d</vt:lpstr>
      <vt:lpstr>_⨹_19_491c3</vt:lpstr>
      <vt:lpstr>_⨹_29_de0c6</vt:lpstr>
      <vt:lpstr>_⨹_24_35bdb</vt:lpstr>
      <vt:lpstr>_⨹_14_4d337</vt:lpstr>
      <vt:lpstr>_⨹_9_f8207</vt:lpstr>
      <vt:lpstr>_⨹_29_dd74a</vt:lpstr>
      <vt:lpstr>_⨹_1_46721</vt:lpstr>
      <vt:lpstr>_⨹_29_589d6</vt:lpstr>
      <vt:lpstr>_⨹_13_b8439</vt:lpstr>
      <vt:lpstr>_⨹_1_3fcb5</vt:lpstr>
      <vt:lpstr>_⨹_6_d2813</vt:lpstr>
      <vt:lpstr>_⨹_29_5f24b</vt:lpstr>
      <vt:lpstr>_⨹_23_99e7b</vt:lpstr>
      <vt:lpstr>_⨹_27_5fe50</vt:lpstr>
      <vt:lpstr>_⨹_24_2033d</vt:lpstr>
      <vt:lpstr>_⨹_27_957dc</vt:lpstr>
      <vt:lpstr>_⨹_3_e5d9c</vt:lpstr>
      <vt:lpstr>_⨹_24_12337</vt:lpstr>
      <vt:lpstr>_⨹_5_68661</vt:lpstr>
      <vt:lpstr>_⨹_19_fb281</vt:lpstr>
      <vt:lpstr>_⨹_9_10b16</vt:lpstr>
      <vt:lpstr>_⨹_11_1737c</vt:lpstr>
      <vt:lpstr>_⨹_29_8f32a</vt:lpstr>
      <vt:lpstr>_⨹_28_b8225</vt:lpstr>
      <vt:lpstr>_⨹_24_b6bbe</vt:lpstr>
      <vt:lpstr>_⨹_18_fa86b</vt:lpstr>
      <vt:lpstr>_⨹_28_09d8d</vt:lpstr>
      <vt:lpstr>_⨹_28_cef10</vt:lpstr>
      <vt:lpstr>_⨹_24_ae304</vt:lpstr>
      <vt:lpstr>_⨹_28_36fa1</vt:lpstr>
      <vt:lpstr>_⨹_15_0a5cd</vt:lpstr>
      <vt:lpstr>_⨹_28_e826a</vt:lpstr>
      <vt:lpstr>_⨹_28_f8ea9</vt:lpstr>
      <vt:lpstr>_⨹_20_03178</vt:lpstr>
      <vt:lpstr>_⨹_28_6c6e2</vt:lpstr>
      <vt:lpstr>_⨹_28_c7cfa</vt:lpstr>
      <vt:lpstr>_⨹_24_2a743,isEnd</vt:lpstr>
      <vt:lpstr>_⨹_16_27822</vt:lpstr>
      <vt:lpstr>_⨹_8_f13a5</vt:lpstr>
      <vt:lpstr>_⨹_11_ee512</vt:lpstr>
      <vt:lpstr>_⨹_26_7bad9</vt:lpstr>
      <vt:lpstr>_⨹_6_72c0e</vt:lpstr>
      <vt:lpstr>_⨹_26_05d24</vt:lpstr>
      <vt:lpstr>_⨹_26_824d7</vt:lpstr>
      <vt:lpstr>_⨹_10_b7759,isEnd</vt:lpstr>
      <vt:lpstr>_⨹_4_2c2e0,isEnd</vt:lpstr>
      <vt:lpstr>_⨹_21_64bcd</vt:lpstr>
      <vt:lpstr>_⨹_8_10ef4</vt:lpstr>
      <vt:lpstr>_⨹_8_5caa4</vt:lpstr>
      <vt:lpstr>_⨹_26_93301</vt:lpstr>
      <vt:lpstr>_⨹_3_b1602,isEnd</vt:lpstr>
      <vt:lpstr>_⨹_26_7fefd,isEnd</vt:lpstr>
      <vt:lpstr>_⨹_26_4317f,isEnd</vt:lpstr>
      <vt:lpstr>_⨹_1_1fa76,isEnd</vt:lpstr>
      <vt:lpstr>_⨹_7_8707b</vt:lpstr>
      <vt:lpstr>_⨹_26_4114b</vt:lpstr>
      <vt:lpstr>_⨹_26_7803b</vt:lpstr>
      <vt:lpstr>Office 主题​​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administered</dc:creator>
  <cp:lastModifiedBy>LQX</cp:lastModifiedBy>
  <cp:revision>65</cp:revision>
  <dcterms:created xsi:type="dcterms:W3CDTF">2023-12-15T00:48:00Z</dcterms:created>
  <dcterms:modified xsi:type="dcterms:W3CDTF">2024-10-31T11:56:06Z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F217A797874A47A9A237340396033FD5</vt:lpwstr>
  </property>
  <property fmtid="{D5CDD505-2E9C-101B-9397-08002B2CF9AE}" pid="3" name="KSOProductBuildVer">
    <vt:lpwstr>2052-11.8.2.11718</vt:lpwstr>
  </property>
</Properties>
</file>