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</p:sldMasterIdLst>
  <p:handoutMasterIdLst>
    <p:handoutMasterId r:id="rId37"/>
  </p:handoutMasterIdLst>
  <p:sldIdLst>
    <p:sldId id="256" r:id="rId7"/>
    <p:sldId id="258" r:id="rId8"/>
    <p:sldId id="270" r:id="rId9"/>
    <p:sldId id="276" r:id="rId10"/>
    <p:sldId id="355" r:id="rId11"/>
    <p:sldId id="277" r:id="rId12"/>
    <p:sldId id="282" r:id="rId13"/>
    <p:sldId id="380" r:id="rId14"/>
    <p:sldId id="288" r:id="rId15"/>
    <p:sldId id="290" r:id="rId16"/>
    <p:sldId id="291" r:id="rId17"/>
    <p:sldId id="293" r:id="rId18"/>
    <p:sldId id="300" r:id="rId19"/>
    <p:sldId id="301" r:id="rId20"/>
    <p:sldId id="302" r:id="rId21"/>
    <p:sldId id="303" r:id="rId22"/>
    <p:sldId id="305" r:id="rId23"/>
    <p:sldId id="310" r:id="rId24"/>
    <p:sldId id="318" r:id="rId25"/>
    <p:sldId id="322" r:id="rId26"/>
    <p:sldId id="326" r:id="rId27"/>
    <p:sldId id="327" r:id="rId28"/>
    <p:sldId id="329" r:id="rId29"/>
    <p:sldId id="330" r:id="rId30"/>
    <p:sldId id="331" r:id="rId31"/>
    <p:sldId id="332" r:id="rId32"/>
    <p:sldId id="262" r:id="rId33"/>
    <p:sldId id="333" r:id="rId34"/>
    <p:sldId id="335" r:id="rId35"/>
    <p:sldId id="336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9" autoAdjust="0"/>
    <p:restoredTop sz="94660"/>
  </p:normalViewPr>
  <p:slideViewPr>
    <p:cSldViewPr snapToGrid="0">
      <p:cViewPr>
        <p:scale>
          <a:sx n="66" d="100"/>
          <a:sy n="66" d="100"/>
        </p:scale>
        <p:origin x="145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7847-C230-4290-9055-10A439815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3EB20-8A53-4E82-8012-2677572C21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" Target="../slides/slide1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" Target="../slides/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11235"/>
            <a:ext cx="5489882" cy="6846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291"/>
          <a:stretch>
            <a:fillRect/>
          </a:stretch>
        </p:blipFill>
        <p:spPr>
          <a:xfrm>
            <a:off x="0" y="1"/>
            <a:ext cx="1230854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795" y="0"/>
            <a:ext cx="5429711" cy="6858001"/>
          </a:xfrm>
          <a:prstGeom prst="rect">
            <a:avLst/>
          </a:prstGeom>
        </p:spPr>
      </p:pic>
      <p:sp>
        <p:nvSpPr>
          <p:cNvPr id="5" name="动作按钮: 后退或前一项 4">
            <a:hlinkClick r:id="" action="ppaction://hlinkshowjump?jump=previousslide"/>
          </p:cNvPr>
          <p:cNvSpPr/>
          <p:nvPr userDrawn="1"/>
        </p:nvSpPr>
        <p:spPr>
          <a:xfrm>
            <a:off x="11167223" y="6561611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6" name="动作按钮: 前进或下一项 5">
            <a:hlinkClick r:id="" action="ppaction://hlinkshowjump?jump=nextslide"/>
          </p:cNvPr>
          <p:cNvSpPr/>
          <p:nvPr userDrawn="1"/>
        </p:nvSpPr>
        <p:spPr>
          <a:xfrm>
            <a:off x="11546904" y="6561611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7" name="动作按钮: 结束 6">
            <a:hlinkClick r:id="" action="ppaction://hlinkshowjump?jump=endshow"/>
          </p:cNvPr>
          <p:cNvSpPr/>
          <p:nvPr userDrawn="1"/>
        </p:nvSpPr>
        <p:spPr>
          <a:xfrm>
            <a:off x="11926585" y="6557483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8" name="TextBox 26">
            <a:hlinkClick r:id="rId4" action="ppaction://hlinksldjump"/>
          </p:cNvPr>
          <p:cNvSpPr txBox="1"/>
          <p:nvPr userDrawn="1"/>
        </p:nvSpPr>
        <p:spPr>
          <a:xfrm>
            <a:off x="10548261" y="65115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8600"/>
            <a:ext cx="12172950" cy="6629400"/>
          </a:xfrm>
          <a:prstGeom prst="rect">
            <a:avLst/>
          </a:prstGeom>
        </p:spPr>
      </p:pic>
      <p:sp>
        <p:nvSpPr>
          <p:cNvPr id="8" name="动作按钮: 后退或前一项 7">
            <a:hlinkClick r:id="" action="ppaction://hlinkshowjump?jump=previousslide"/>
          </p:cNvPr>
          <p:cNvSpPr/>
          <p:nvPr userDrawn="1"/>
        </p:nvSpPr>
        <p:spPr>
          <a:xfrm>
            <a:off x="11110073" y="6590186"/>
            <a:ext cx="268570" cy="268668"/>
          </a:xfrm>
          <a:prstGeom prst="actionButtonBackPrevious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11489754" y="6590186"/>
            <a:ext cx="268570" cy="268668"/>
          </a:xfrm>
          <a:prstGeom prst="actionButtonForwardNex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/>
        </p:nvSpPr>
        <p:spPr>
          <a:xfrm>
            <a:off x="11869435" y="6586058"/>
            <a:ext cx="276824" cy="276924"/>
          </a:xfrm>
          <a:prstGeom prst="actionButtonEnd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6" rIns="91432" bIns="4571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ysClr val="window" lastClr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6">
            <a:hlinkClick r:id="rId3" action="ppaction://hlinksldjump"/>
          </p:cNvPr>
          <p:cNvSpPr txBox="1"/>
          <p:nvPr userDrawn="1"/>
        </p:nvSpPr>
        <p:spPr>
          <a:xfrm>
            <a:off x="10491111" y="654013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4043" y="27177"/>
            <a:ext cx="508986" cy="3574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76326" y="32848"/>
            <a:ext cx="90025" cy="357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 userDrawn="1"/>
        </p:nvCxnSpPr>
        <p:spPr>
          <a:xfrm>
            <a:off x="768995" y="362971"/>
            <a:ext cx="1137726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/>
          <p:cNvSpPr txBox="1"/>
          <p:nvPr userDrawn="1"/>
        </p:nvSpPr>
        <p:spPr>
          <a:xfrm>
            <a:off x="845774" y="54948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选考总复习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生物学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952625" cy="1285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357" y="2686860"/>
            <a:ext cx="6707643" cy="4171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32943" y="1982106"/>
            <a:ext cx="10262907" cy="243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第37课时　内分泌系统、激素的分级调节与水盐平衡调节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9" name="yt_shape_12409"/>
          <p:cNvSpPr txBox="1"/>
          <p:nvPr/>
        </p:nvSpPr>
        <p:spPr>
          <a:xfrm>
            <a:off x="324000" y="432000"/>
            <a:ext cx="730969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不同动物激素的化学本质及相应受体位置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410" name="yt_image_12410" title="H_139.294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05192" y="1376057"/>
            <a:ext cx="6381615" cy="194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12" name="yt_shape_12412"/>
          <p:cNvSpPr txBox="1"/>
          <p:nvPr/>
        </p:nvSpPr>
        <p:spPr>
          <a:xfrm>
            <a:off x="324071" y="3373482"/>
            <a:ext cx="11924914" cy="18639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a737a"/>
              </a:rPr>
              <a:t>多肽类及蛋白质类、氨基酸类衍生物激素的受体主要位于细胞膜表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  <a:sym typeface="_⨹_28_4f79c"/>
              </a:rPr>
              <a:t>（特例：甲状腺激素属于氨基酸类衍生物激素，但其受体位于细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胞内）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；类固醇激素的受体主要位于细胞内。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3" name="yt_image_12413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98378" y="711447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16" name="yt_shape_12416"/>
          <p:cNvSpPr txBox="1"/>
          <p:nvPr/>
        </p:nvSpPr>
        <p:spPr>
          <a:xfrm>
            <a:off x="400200" y="1542027"/>
            <a:ext cx="11285141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台州二模）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下列关于人体激素的叙述，正确的是（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417" name="yt_table_12417" title="H_201.6"/>
          <p:cNvGraphicFramePr>
            <a:graphicFrameLocks noGrp="1"/>
          </p:cNvGraphicFramePr>
          <p:nvPr/>
        </p:nvGraphicFramePr>
        <p:xfrm>
          <a:off x="780624" y="2164062"/>
          <a:ext cx="8688388" cy="2560320"/>
        </p:xfrm>
        <a:graphic>
          <a:graphicData uri="http://schemas.openxmlformats.org/drawingml/2006/table">
            <a:tbl>
              <a:tblPr/>
              <a:tblGrid>
                <a:gridCol w="8688388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一种内分泌细胞只能合成一种激素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激素的化学本质都是蛋白质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激素只能调节已存在的生理过程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青春期正常女性雌激素的分泌呈非周期性变化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200" y="373706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0" name="yt_shape_12420"/>
          <p:cNvSpPr txBox="1"/>
          <p:nvPr/>
        </p:nvSpPr>
        <p:spPr>
          <a:xfrm>
            <a:off x="191356" y="432000"/>
            <a:ext cx="11924914" cy="3807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2.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下面是与促胰液素发现有关的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个实验：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稀盐酸注入上段小肠肠腔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胰腺分泌胰液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稀盐酸注入静脉血液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胰腺不分泌胰液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稀盐酸注入小肠肠腔（去除神经）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胰腺分泌胰液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小肠黏膜＋稀盐酸＋砂子研磨制成提取液注入静脉血液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→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3_aaef7"/>
              </a:rPr>
              <a:t>胰腺分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泌胰液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425" name="yt_shape_12425"/>
          <p:cNvSpPr txBox="1"/>
          <p:nvPr/>
        </p:nvSpPr>
        <p:spPr>
          <a:xfrm>
            <a:off x="-108585" y="3438090"/>
            <a:ext cx="6154890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对上述实验分析错误的是（　　）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426" name="yt_table_12426" title="H_25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7650" y="3992245"/>
          <a:ext cx="11868785" cy="2387600"/>
        </p:xfrm>
        <a:graphic>
          <a:graphicData uri="http://schemas.openxmlformats.org/drawingml/2006/table">
            <a:tbl>
              <a:tblPr/>
              <a:tblGrid>
                <a:gridCol w="11868785"/>
              </a:tblGrid>
              <a:tr h="59690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促胰液素的靶器官是胰腺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59690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促胰液素的分泌受神经系统支配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59690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组成的对照实验中，自变量的控制采用了减法原理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506095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4e009"/>
                        </a:rPr>
                        <a:t>在稀盐酸刺激下，小肠黏膜产生的物质可通过血液运输来调节胰液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的分泌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45" y="4652095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9" name="yt_shape_12429"/>
          <p:cNvSpPr txBox="1"/>
          <p:nvPr/>
        </p:nvSpPr>
        <p:spPr>
          <a:xfrm>
            <a:off x="179070" y="431800"/>
            <a:ext cx="11867515" cy="2515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3.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df838"/>
              </a:rPr>
              <a:t>科学研究表明，含氮激素和类固醇激素的作用机制是不同的，含氮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dac1f"/>
              </a:rPr>
              <a:t>激素主要与膜受体结合，类固醇激素主要与细胞内的受体结合，来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d4407"/>
              </a:rPr>
              <a:t>发挥调节作用。下图是含氮激素（第一信使）的作用机理示意图，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据图分析错误的是（　　）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430" name="yt_image_12430_skip" title="H_298.717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60870" y="2279015"/>
            <a:ext cx="5096510" cy="31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yt_table_12431_skip" title="H_25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3215" y="2214245"/>
          <a:ext cx="6650355" cy="4444365"/>
        </p:xfrm>
        <a:graphic>
          <a:graphicData uri="http://schemas.openxmlformats.org/drawingml/2006/table">
            <a:tbl>
              <a:tblPr/>
              <a:tblGrid>
                <a:gridCol w="6650355"/>
              </a:tblGrid>
              <a:tr h="110871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内分泌腺产生的激素需弥散到体液中，主要随血液运输来传递信息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10871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第一信使转化为第二信使需要腺苷酸环化酶和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Mg</a:t>
                      </a:r>
                      <a:r>
                        <a:rPr lang="en-US" altLang="zh-CN" sz="26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2</a:t>
                      </a:r>
                      <a:r>
                        <a:rPr lang="zh-CN" altLang="zh-CN" sz="26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＋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的共同作用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10871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若第一信使为</a:t>
                      </a: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TRH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，则激发细胞产生的酶与合成甲状腺激素有关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118235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dab79"/>
                        </a:rPr>
                        <a:t>性激素的作用机制与图示过程不同的原因可能是性激素能扩散进入</a:t>
                      </a:r>
                      <a:r>
                        <a:rPr lang="zh-CN" altLang="zh-CN" sz="26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细胞</a:t>
                      </a:r>
                      <a:endParaRPr lang="zh-CN" altLang="zh-CN" sz="26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45" y="441905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4" name="yt_shape_12434"/>
          <p:cNvSpPr txBox="1"/>
          <p:nvPr/>
        </p:nvSpPr>
        <p:spPr>
          <a:xfrm>
            <a:off x="133500" y="1194000"/>
            <a:ext cx="807913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下列关于人体内激素的说法正确的是（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435" name="yt_table_12435" title="H_252"/>
          <p:cNvGraphicFramePr>
            <a:graphicFrameLocks noGrp="1"/>
          </p:cNvGraphicFramePr>
          <p:nvPr/>
        </p:nvGraphicFramePr>
        <p:xfrm>
          <a:off x="513924" y="1820780"/>
          <a:ext cx="11543919" cy="320040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0ced4"/>
                        </a:rPr>
                        <a:t>甲状腺激素、生长激素和睾酮都能作用于全身组织细胞，其化学本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质相同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长期缺碘导致的地方性甲状腺肿患者的促甲状腺激素保持低水平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胰岛素是唯一能降血糖的激素，但不是唯一能影响糖代谢的激素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分散在胃肠的内分泌细胞其分泌的激素直接在消化道发挥作用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00" y="395296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8" name="yt_shape_12438"/>
          <p:cNvSpPr txBox="1"/>
          <p:nvPr/>
        </p:nvSpPr>
        <p:spPr>
          <a:xfrm>
            <a:off x="324071" y="432000"/>
            <a:ext cx="11924914" cy="3807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5.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2022·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杭州市高三二模）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3af62"/>
              </a:rPr>
              <a:t>下丘脑分泌的促甲状腺激素释放激素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TRH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）通过调节腺垂体分泌促甲状腺激素（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TSH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7_642c4"/>
              </a:rPr>
              <a:t>），影响甲状腺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a123f"/>
              </a:rPr>
              <a:t>分泌甲状腺激素，甲状腺激素通过反馈调节作用于下丘脑和垂体，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维持激素含量稳定。某患者体内有一种免疫球蛋白（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TSI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4_36302"/>
              </a:rPr>
              <a:t>），能与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TSH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22908"/>
              </a:rPr>
              <a:t>竞争受体，导致甲状腺细胞持续分泌甲状腺激素。下列叙述正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确的是（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3" name="yt_table_12439" title="H_201.6"/>
          <p:cNvGraphicFramePr>
            <a:graphicFrameLocks noGrp="1"/>
          </p:cNvGraphicFramePr>
          <p:nvPr/>
        </p:nvGraphicFramePr>
        <p:xfrm>
          <a:off x="640924" y="4140400"/>
          <a:ext cx="8307389" cy="2560320"/>
        </p:xfrm>
        <a:graphic>
          <a:graphicData uri="http://schemas.openxmlformats.org/drawingml/2006/table">
            <a:tbl>
              <a:tblPr/>
              <a:tblGrid>
                <a:gridCol w="830738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该患者表现为反应迟钝，智力水平明显低下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该患者的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TSH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TRH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含量均高于正常水平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该患者的物质代谢和能量转换高于正常水平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TSI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TSH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竞争的受体分布在垂体细胞表面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00" y="5667460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2" name="yt_shape_12442"/>
          <p:cNvSpPr txBox="1"/>
          <p:nvPr/>
        </p:nvSpPr>
        <p:spPr>
          <a:xfrm>
            <a:off x="324071" y="311350"/>
            <a:ext cx="769441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考点二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神经系统通过下丘脑控制内分泌系统</a:t>
            </a:r>
            <a:endParaRPr lang="zh-CN" altLang="zh-CN" sz="3000" b="1" i="0" u="none">
              <a:solidFill>
                <a:srgbClr val="8064A2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443" name="yt_image_12443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8435" y="1007992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yt_shape_12445"/>
          <p:cNvSpPr txBox="1"/>
          <p:nvPr/>
        </p:nvSpPr>
        <p:spPr>
          <a:xfrm>
            <a:off x="425600" y="1752800"/>
            <a:ext cx="269304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下丘脑与垂体</a:t>
            </a:r>
            <a:endParaRPr lang="zh-CN" altLang="zh-CN" sz="3000" b="1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5" name="yt_image_12446" title="H_484.0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618" y="1058991"/>
            <a:ext cx="6343382" cy="57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200515" y="1505811"/>
            <a:ext cx="1817970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62377" y="2348298"/>
            <a:ext cx="2414847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404786" y="4170477"/>
            <a:ext cx="90418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404785" y="4617297"/>
            <a:ext cx="1810653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428600" y="5507775"/>
            <a:ext cx="904189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368540" y="5471795"/>
            <a:ext cx="1638935" cy="53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右大括号 2"/>
          <p:cNvSpPr/>
          <p:nvPr/>
        </p:nvSpPr>
        <p:spPr>
          <a:xfrm>
            <a:off x="9129395" y="5704840"/>
            <a:ext cx="219075" cy="565785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373870" y="5737225"/>
            <a:ext cx="2015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30" charset="-122"/>
                <a:ea typeface="楷体" panose="02010609060101010101" pitchFamily="30" charset="-122"/>
              </a:rPr>
              <a:t>下丘脑合成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30" charset="-122"/>
              <a:ea typeface="楷体" panose="02010609060101010101" pitchFamily="3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 bldLvl="0" animBg="1"/>
      <p:bldP spid="2" grpId="1" animBg="1"/>
      <p:bldP spid="3" grpId="0" bldLvl="0" animBg="1"/>
      <p:bldP spid="3" grpId="1" animBg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8" name="yt_shape_12448"/>
          <p:cNvSpPr txBox="1"/>
          <p:nvPr/>
        </p:nvSpPr>
        <p:spPr>
          <a:xfrm>
            <a:off x="324000" y="432000"/>
            <a:ext cx="423192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下丘脑调节腺垂体分泌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449" name="yt_shape_12449"/>
          <p:cNvSpPr txBox="1"/>
          <p:nvPr/>
        </p:nvSpPr>
        <p:spPr>
          <a:xfrm>
            <a:off x="324000" y="1058780"/>
            <a:ext cx="5962530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）甲状腺激素分泌调节的过程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450" name="yt_image_1245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56244" y="1839941"/>
            <a:ext cx="8279511" cy="15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52" name="yt_shape_12452"/>
          <p:cNvSpPr txBox="1"/>
          <p:nvPr/>
        </p:nvSpPr>
        <p:spPr>
          <a:xfrm>
            <a:off x="215415" y="3537157"/>
            <a:ext cx="11498661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三级腺体：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a.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b.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c.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,isEnd"/>
              </a:rPr>
              <a:t> </a:t>
            </a:r>
            <a:endParaRPr lang="en-US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Times New Roman" panose="02020603050405020304" pitchFamily="30"/>
              <a:sym typeface=",isEnd"/>
            </a:endParaRPr>
          </a:p>
        </p:txBody>
      </p:sp>
      <p:sp>
        <p:nvSpPr>
          <p:cNvPr id="12453" name="yt_shape_12453"/>
          <p:cNvSpPr txBox="1"/>
          <p:nvPr/>
        </p:nvSpPr>
        <p:spPr>
          <a:xfrm>
            <a:off x="215486" y="4163937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三种激素：甲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、乙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W:7.505039,H:50.4"/>
              </a:rPr>
            </a:b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、甲状腺激素。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,isEnd"/>
              </a:rPr>
              <a:t> </a:t>
            </a:r>
            <a:endParaRPr lang="en-US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Times New Roman" panose="02020603050405020304" pitchFamily="30"/>
              <a:sym typeface=",isEnd"/>
            </a:endParaRPr>
          </a:p>
        </p:txBody>
      </p:sp>
      <p:sp>
        <p:nvSpPr>
          <p:cNvPr id="12454" name="yt_shape_12454"/>
          <p:cNvSpPr txBox="1"/>
          <p:nvPr/>
        </p:nvSpPr>
        <p:spPr>
          <a:xfrm>
            <a:off x="215415" y="5437047"/>
            <a:ext cx="9725739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两种效果：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＋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”“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－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”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分别表示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9747" y="3490351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下丘脑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497" y="3490351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腺垂体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12608" y="3490351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甲状腺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0955" y="4117131"/>
            <a:ext cx="4371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促甲状腺激素释放激素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88905" y="4117131"/>
            <a:ext cx="179933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5_515ee"/>
              </a:rPr>
              <a:t>促甲状腺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7705" y="4757211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激素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90083" y="5390241"/>
            <a:ext cx="2466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促进、抑制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3" grpId="0" build="allAtOnce"/>
      <p:bldP spid="12454" grpId="0" build="allAtOnce"/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5" name="yt_shape_12455"/>
          <p:cNvSpPr txBox="1"/>
          <p:nvPr/>
        </p:nvSpPr>
        <p:spPr>
          <a:xfrm>
            <a:off x="267335" y="237490"/>
            <a:ext cx="11924665" cy="2511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）激素的分级调节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5_693c0"/>
              </a:rPr>
              <a:t>概念：如下丘脑能通过调节腺垂体，影响机体许多其他内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分泌腺的分泌，实现激素的分级调节。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下丘脑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-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腺垂体</a:t>
            </a:r>
            <a:r>
              <a:rPr lang="en-US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-</a:t>
            </a:r>
            <a:r>
              <a:rPr lang="zh-CN" altLang="zh-CN" sz="26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靶腺调控轴：</a:t>
            </a:r>
            <a:endParaRPr lang="zh-CN" altLang="zh-CN" sz="26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3" name="yt_shape_12458"/>
          <p:cNvSpPr txBox="1"/>
          <p:nvPr/>
        </p:nvSpPr>
        <p:spPr>
          <a:xfrm>
            <a:off x="393700" y="2386330"/>
            <a:ext cx="8841105" cy="57594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a.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调控轴；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,isEnd"/>
              </a:rPr>
              <a:t> </a:t>
            </a:r>
            <a:endParaRPr lang="en-US" altLang="zh-CN" sz="26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Times New Roman" panose="02020603050405020304" pitchFamily="30"/>
              <a:sym typeface=",isEnd"/>
            </a:endParaRPr>
          </a:p>
        </p:txBody>
      </p:sp>
      <p:sp>
        <p:nvSpPr>
          <p:cNvPr id="4" name="yt_shape_12459"/>
          <p:cNvSpPr txBox="1"/>
          <p:nvPr/>
        </p:nvSpPr>
        <p:spPr>
          <a:xfrm>
            <a:off x="393700" y="3000375"/>
            <a:ext cx="8185150" cy="57594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b.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调控轴。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,isEnd"/>
              </a:rPr>
              <a:t> </a:t>
            </a:r>
            <a:endParaRPr lang="en-US" altLang="zh-CN" sz="26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Times New Roman" panose="02020603050405020304" pitchFamily="30"/>
              <a:sym typeface=",isEn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2190" y="2342515"/>
            <a:ext cx="3612515" cy="66421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下丘脑</a:t>
            </a:r>
            <a:r>
              <a:rPr kumimoji="0" lang="en-US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腺垂体</a:t>
            </a:r>
            <a:r>
              <a:rPr kumimoji="0" lang="en-US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甲状腺　</a:t>
            </a:r>
            <a:endParaRPr kumimoji="0" lang="zh-CN" altLang="zh-CN" sz="26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02984" y="2969444"/>
            <a:ext cx="3863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下丘脑</a:t>
            </a:r>
            <a:r>
              <a:rPr kumimoji="0" lang="en-US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腺垂体</a:t>
            </a:r>
            <a:r>
              <a:rPr kumimoji="0" lang="en-US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性腺　</a:t>
            </a:r>
            <a:endParaRPr kumimoji="0" lang="zh-CN" altLang="zh-CN" sz="26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460" name="yt_shape_12460"/>
          <p:cNvSpPr txBox="1"/>
          <p:nvPr/>
        </p:nvSpPr>
        <p:spPr>
          <a:xfrm>
            <a:off x="0" y="3537855"/>
            <a:ext cx="6347250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）反馈调节的概念、类型和意义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461" name="yt_shape_12461"/>
          <p:cNvSpPr txBox="1"/>
          <p:nvPr/>
        </p:nvSpPr>
        <p:spPr>
          <a:xfrm>
            <a:off x="71" y="4068115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概念：在一个系统中，系统本身工作的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</a:t>
            </a:r>
            <a:r>
              <a:rPr sz="2600" spc="-100">
                <a:latin typeface="Times New Roman" panose="02020603050405020304" pitchFamily="30"/>
              </a:rPr>
              <a:t>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4_aa635,isEnd"/>
              </a:rPr>
              <a:t>反过来又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作为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</a:t>
            </a:r>
            <a:r>
              <a:rPr sz="2600" spc="-100">
                <a:latin typeface="Times New Roman" panose="02020603050405020304" pitchFamily="30"/>
              </a:rPr>
              <a:t>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调节该系统的工作。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2462" name="yt_shape_12462"/>
          <p:cNvSpPr txBox="1"/>
          <p:nvPr/>
        </p:nvSpPr>
        <p:spPr>
          <a:xfrm>
            <a:off x="0" y="5172315"/>
            <a:ext cx="827021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类型：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</a:t>
            </a:r>
            <a:r>
              <a:rPr sz="2600" spc="-100">
                <a:latin typeface="Times New Roman" panose="02020603050405020304" pitchFamily="30"/>
              </a:rPr>
              <a:t>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反馈调节和负反馈调节。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2463" name="yt_shape_12463"/>
          <p:cNvSpPr txBox="1"/>
          <p:nvPr/>
        </p:nvSpPr>
        <p:spPr>
          <a:xfrm>
            <a:off x="71" y="5642250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26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意义：反馈调节是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</a:t>
            </a:r>
            <a:r>
              <a:rPr sz="2600" spc="-100">
                <a:latin typeface="Times New Roman" panose="02020603050405020304" pitchFamily="30"/>
              </a:rPr>
              <a:t>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1_9375e,isEnd"/>
              </a:rPr>
              <a:t>中非常重要的调节机制，</a:t>
            </a:r>
            <a:b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它对于</a:t>
            </a:r>
            <a:r>
              <a: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</a:t>
            </a:r>
            <a:r>
              <a:rPr sz="2600" spc="-100">
                <a:latin typeface="Times New Roman" panose="02020603050405020304" pitchFamily="30"/>
              </a:rPr>
              <a:t>⁠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具有重要意义。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00290" y="4007485"/>
            <a:ext cx="103251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效果　</a:t>
            </a:r>
            <a:endParaRPr kumimoji="0" lang="zh-CN" altLang="zh-CN" sz="26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02190" y="4007339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信息　</a:t>
            </a:r>
            <a:endParaRPr kumimoji="0" lang="zh-CN" altLang="zh-CN" sz="26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47219" y="5125509"/>
            <a:ext cx="942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正　</a:t>
            </a:r>
            <a:endParaRPr kumimoji="0" lang="zh-CN" altLang="zh-CN" sz="26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81525" y="5595620"/>
            <a:ext cx="168529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生命系统　</a:t>
            </a:r>
            <a:endParaRPr kumimoji="0" lang="zh-CN" altLang="zh-CN" sz="26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6290" y="6126939"/>
            <a:ext cx="2847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26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机体维持稳态　</a:t>
            </a:r>
            <a:endParaRPr kumimoji="0" lang="zh-CN" altLang="zh-CN" sz="26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83025" y="1416685"/>
            <a:ext cx="1397000" cy="53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allAtOnce"/>
      <p:bldP spid="8" grpId="0" build="allAtOnce"/>
      <p:bldP spid="12462" grpId="0" build="allAtOnce"/>
      <p:bldP spid="12463" grpId="0" build="allAtOnce"/>
      <p:bldP spid="2" grpId="0" build="allAtOnce"/>
      <p:bldP spid="5" grpId="0" build="allAtOnce"/>
      <p:bldP spid="6" grpId="0" build="allAtOnce"/>
      <p:bldP spid="9" grpId="0" build="allAtOnce"/>
      <p:bldP spid="10" grpId="0" build="allAtOnce"/>
      <p:bldP spid="12" grpId="0" bldLvl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4" name="yt_shape_12464"/>
          <p:cNvSpPr txBox="1"/>
          <p:nvPr/>
        </p:nvSpPr>
        <p:spPr>
          <a:xfrm>
            <a:off x="171600" y="1003500"/>
            <a:ext cx="5770811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神经垂体储存下丘脑合成的激素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465" name="yt_shape_12465"/>
          <p:cNvSpPr txBox="1"/>
          <p:nvPr/>
        </p:nvSpPr>
        <p:spPr>
          <a:xfrm>
            <a:off x="171600" y="1630280"/>
            <a:ext cx="326948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）抗利尿激素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466" name="yt_shape_12466"/>
          <p:cNvSpPr txBox="1"/>
          <p:nvPr/>
        </p:nvSpPr>
        <p:spPr>
          <a:xfrm>
            <a:off x="171600" y="2257060"/>
            <a:ext cx="7212231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靶器官：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,isEnd"/>
              </a:rPr>
              <a:t> </a:t>
            </a:r>
            <a:endParaRPr lang="en-US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Times New Roman" panose="02020603050405020304" pitchFamily="30"/>
              <a:sym typeface=",isEnd"/>
            </a:endParaRPr>
          </a:p>
        </p:txBody>
      </p:sp>
      <p:sp>
        <p:nvSpPr>
          <p:cNvPr id="12467" name="yt_shape_12467"/>
          <p:cNvSpPr txBox="1"/>
          <p:nvPr/>
        </p:nvSpPr>
        <p:spPr>
          <a:xfrm>
            <a:off x="171671" y="2883840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作用：促进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对水分的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_6ab1b,isEnd"/>
              </a:rPr>
              <a:t>，使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尿量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99819" y="2210254"/>
            <a:ext cx="3228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肾小管、集合管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80890" y="2837034"/>
            <a:ext cx="3228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肾小管和集合管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33890" y="2837034"/>
            <a:ext cx="1704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重吸收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6890" y="3477114"/>
            <a:ext cx="1323087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减少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7" grpId="0" build="allAtOnce"/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8" y="3322885"/>
            <a:ext cx="6517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锁定要点  互动探究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6140" y="4331148"/>
            <a:ext cx="398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高效复习 落实基础知识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8" name="yt_shape_12468"/>
          <p:cNvSpPr txBox="1"/>
          <p:nvPr/>
        </p:nvSpPr>
        <p:spPr>
          <a:xfrm>
            <a:off x="-214980" y="381206"/>
            <a:ext cx="4423647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）水盐平衡调节过程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469" name="yt_image_12469" title="H_452.936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2807" y="1053718"/>
            <a:ext cx="7760056" cy="57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895587" y="1873486"/>
            <a:ext cx="701938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64581" y="3348566"/>
            <a:ext cx="1332493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37187" y="4835761"/>
            <a:ext cx="701938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37187" y="6074012"/>
            <a:ext cx="701938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457561" y="4255346"/>
            <a:ext cx="1427744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472801" y="5182743"/>
            <a:ext cx="1694444" cy="351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yt_shape_12471"/>
          <p:cNvSpPr txBox="1"/>
          <p:nvPr/>
        </p:nvSpPr>
        <p:spPr>
          <a:xfrm>
            <a:off x="6856730" y="2747010"/>
            <a:ext cx="5576570" cy="58801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调节中枢：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3" name="yt_shape_12472"/>
          <p:cNvSpPr txBox="1"/>
          <p:nvPr/>
        </p:nvSpPr>
        <p:spPr>
          <a:xfrm>
            <a:off x="6927850" y="3719830"/>
            <a:ext cx="7500620" cy="58801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调节机制：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1332230" eaLnBrk="1" latinLnBrk="0" hangingPunct="0">
              <a:lnSpc>
                <a:spcPct val="140000"/>
              </a:lnSpc>
            </a:pP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70185" y="2662555"/>
            <a:ext cx="1704340" cy="67754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下丘脑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97240" y="4242435"/>
            <a:ext cx="2875915" cy="67754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神经—体液调节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3" grpId="0" build="allAtOnce"/>
      <p:bldP spid="4" grpId="0" build="allAtOnce"/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4" name="yt_shape_12474"/>
          <p:cNvSpPr txBox="1"/>
          <p:nvPr/>
        </p:nvSpPr>
        <p:spPr>
          <a:xfrm>
            <a:off x="324000" y="577143"/>
            <a:ext cx="2261196" cy="54720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0" i="0" u="none" spc="16995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endParaRPr lang="en-US" altLang="zh-CN" sz="2800" b="0" i="0" u="none" spc="16995">
              <a:solidFill>
                <a:srgbClr val="1EE3CF"/>
              </a:solidFill>
              <a:effectLst/>
              <a:latin typeface="白正" pitchFamily="33"/>
              <a:ea typeface="宋体" panose="02010600030101010101" pitchFamily="2" charset="-122"/>
            </a:endParaRPr>
          </a:p>
        </p:txBody>
      </p:sp>
      <p:pic>
        <p:nvPicPr>
          <p:cNvPr id="12473" name="yt_image_12473" title="H_47.98771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4000" y="593517"/>
            <a:ext cx="2246815" cy="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76" name="yt_shape_12476"/>
          <p:cNvSpPr txBox="1"/>
          <p:nvPr/>
        </p:nvSpPr>
        <p:spPr>
          <a:xfrm>
            <a:off x="324071" y="1253611"/>
            <a:ext cx="11924914" cy="3807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（选择性必修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 P51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正文）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a36fb"/>
              </a:rPr>
              <a:t>分级调节和反馈调节对机体生命活动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的意义是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23_e50c5"/>
              </a:rPr>
              <a:t>分级调节可以放大激素的调节效应，形成多级反馈调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节，有利于精细调控，从而维持机体的稳态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  <a:p>
            <a:pPr marL="951865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（选择性必修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 P52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正文）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23e8e"/>
              </a:rPr>
              <a:t>水盐平衡调节过程中，下丘脑分泌的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抗利尿激素只作用于肾小管和集合管的原因是</a:t>
            </a: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_⨹_7_845da"/>
              </a:rPr>
              <a:t>肾小管和集合管</a:t>
            </a:r>
            <a:b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wavy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</a:rPr>
              <a:t>细胞表面存在与该激素特异性结合的受体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8" name="yt_image_12478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55412" y="555022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81" name="yt_shape_12481"/>
          <p:cNvSpPr txBox="1"/>
          <p:nvPr/>
        </p:nvSpPr>
        <p:spPr>
          <a:xfrm>
            <a:off x="324071" y="1311625"/>
            <a:ext cx="11924914" cy="1417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2023·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台州质检）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下丘脑与垂体的结构示意图如下，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①③⑤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_7e1d3"/>
              </a:rPr>
              <a:t>代表</a:t>
            </a:r>
            <a:b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组织，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②④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代表血管，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“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→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”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5_1c3c4"/>
              </a:rPr>
              <a:t>代表流动方向。下列叙述正确的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5_1c3c4"/>
              </a:rPr>
              <a:t>是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0" i="0" u="none" dirty="0" smtClean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483" name="yt_table_12483_skip" title="H_201.6"/>
          <p:cNvGraphicFramePr>
            <a:graphicFrameLocks noGrp="1"/>
          </p:cNvGraphicFramePr>
          <p:nvPr/>
        </p:nvGraphicFramePr>
        <p:xfrm>
          <a:off x="646366" y="2728686"/>
          <a:ext cx="7307462" cy="3200400"/>
        </p:xfrm>
        <a:graphic>
          <a:graphicData uri="http://schemas.openxmlformats.org/drawingml/2006/table">
            <a:tbl>
              <a:tblPr/>
              <a:tblGrid>
                <a:gridCol w="7307462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释放出生长激素可促进软骨细胞合成蛋白质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中的促甲状腺激素浓度大于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中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功能障碍会引起甲状腺功能减退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⑤</a:t>
                      </a:r>
                      <a:r>
                        <a:rPr lang="zh-CN" altLang="zh-CN" sz="30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直接支配胰腺分泌激素</a:t>
                      </a:r>
                      <a:endParaRPr lang="zh-CN" altLang="zh-CN" sz="30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482" name="yt_image_12482_skip" title="H_286.96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4195" y="2517437"/>
            <a:ext cx="3566137" cy="40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999" y="4853296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6" name="yt_shape_12486"/>
          <p:cNvSpPr txBox="1"/>
          <p:nvPr/>
        </p:nvSpPr>
        <p:spPr>
          <a:xfrm>
            <a:off x="324000" y="432000"/>
            <a:ext cx="2693045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76923C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【归纳提升】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487" name="yt_image_12487" title="H_335.358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4000" y="1211144"/>
            <a:ext cx="11543998" cy="42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9" name="yt_shape_12489"/>
          <p:cNvSpPr txBox="1"/>
          <p:nvPr/>
        </p:nvSpPr>
        <p:spPr>
          <a:xfrm>
            <a:off x="324000" y="432000"/>
            <a:ext cx="11541621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2. 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下图表示机体内生命活动调节的途径。下列说法错误的是（　　）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490" name="yt_image_12490_skip" title="H_182.0777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27568" y="1018748"/>
            <a:ext cx="7136217" cy="21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yt_table_12491_skip" title="H_352.8"/>
          <p:cNvGraphicFramePr>
            <a:graphicFrameLocks noGrp="1"/>
          </p:cNvGraphicFramePr>
          <p:nvPr/>
        </p:nvGraphicFramePr>
        <p:xfrm>
          <a:off x="511638" y="2993288"/>
          <a:ext cx="11543919" cy="3712464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8_e61ce"/>
                        </a:rPr>
                        <a:t>该图示可以说明下丘脑既是调节内分泌活动的枢纽，又是神经中</a:t>
                      </a:r>
                      <a:b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枢，但受大脑皮层的调控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02d46"/>
                        </a:rPr>
                        <a:t>当图中的感受器感受到血糖含量变化时，图中的内分泌腺一定是</a:t>
                      </a:r>
                      <a:r>
                        <a:rPr lang="zh-CN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02d46"/>
                        </a:rPr>
                        <a:t>胰</a:t>
                      </a:r>
                      <a:r>
                        <a:rPr lang="zh-CN" altLang="zh-CN" sz="29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岛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如果感受器、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、下丘脑、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⑦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16_9a4d3"/>
                        </a:rPr>
                        <a:t>和内分泌腺组成机体内的某一反射活</a:t>
                      </a:r>
                      <a:b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动的反射弧，则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①⑦</a:t>
                      </a:r>
                      <a:r>
                        <a:rPr lang="zh-CN" altLang="zh-CN" sz="29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分别为传入神经元、传出神经元</a:t>
                      </a:r>
                      <a:endParaRPr lang="zh-CN" altLang="zh-CN" sz="29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如果图中的内分泌腺为甲状腺，则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⑥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的增加可引起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③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④</a:t>
                      </a:r>
                      <a:r>
                        <a:rPr lang="zh-CN" altLang="zh-CN" sz="29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的减少</a:t>
                      </a:r>
                      <a:endParaRPr lang="zh-CN" altLang="zh-CN" sz="2900" b="0" i="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00" y="4548498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" name="yt_shape_12494"/>
          <p:cNvSpPr txBox="1"/>
          <p:nvPr/>
        </p:nvSpPr>
        <p:spPr>
          <a:xfrm>
            <a:off x="101599" y="504572"/>
            <a:ext cx="11543998" cy="18686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9_bfc22"/>
              </a:rPr>
              <a:t>患急性胃肠炎的病人脱水时要及时补充水分和无机盐，因此，注射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渗透压与血浆渗透压基本相同的生理盐水和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5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％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8_d03f9"/>
              </a:rPr>
              <a:t>葡萄糖溶液是常见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的急性胃肠炎的治疗方法。下列相关叙述正确的是（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495" name="yt_table_12495" title="H_302.4"/>
          <p:cNvGraphicFramePr>
            <a:graphicFrameLocks noGrp="1"/>
          </p:cNvGraphicFramePr>
          <p:nvPr/>
        </p:nvGraphicFramePr>
        <p:xfrm>
          <a:off x="380353" y="2424013"/>
          <a:ext cx="11543919" cy="384048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患急性胃肠炎的病人脱水时，会刺激下丘脑渗透压感受器产生兴奋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786ab"/>
                        </a:rPr>
                        <a:t>患急性胃肠炎的病人脱水时，分泌的抗利尿激素含量增加，尿量增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加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注射生理盐水和</a:t>
                      </a: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5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</a:rPr>
                        <a:t>％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0_e359b"/>
                        </a:rPr>
                        <a:t>葡萄糖溶液后，患急性胃肠炎的病人的血浆渗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透压明显下降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注射的葡萄糖被组织细胞吸收后，患急性胃肠炎的病人的尿量减少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961" y="2584623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8" name="yt_shape_12498"/>
          <p:cNvSpPr txBox="1"/>
          <p:nvPr/>
        </p:nvSpPr>
        <p:spPr>
          <a:xfrm>
            <a:off x="324000" y="432000"/>
            <a:ext cx="1000273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76923C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【归纳提升】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血浆渗透压、抗利尿激素含量和尿量的关系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499" name="yt_image_12499" title="H_388.187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07607" y="1109787"/>
            <a:ext cx="7892899" cy="54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69" y="3322885"/>
            <a:ext cx="6535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rgbClr val="3662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感悟高考  真题演练 </a:t>
            </a:r>
            <a:endParaRPr lang="zh-CN" altLang="en-US" sz="4800" dirty="0">
              <a:solidFill>
                <a:srgbClr val="3662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H" panose="00020600040101010101" pitchFamily="18" charset="-122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51961" y="1778605"/>
            <a:ext cx="1191413" cy="1191413"/>
          </a:xfrm>
          <a:prstGeom prst="ellipse">
            <a:avLst/>
          </a:prstGeom>
          <a:solidFill>
            <a:srgbClr val="366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57489" y="1994327"/>
            <a:ext cx="852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  <a:sym typeface="+mn-lt"/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46946" y="4331148"/>
            <a:ext cx="420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体验品悟  培育学科素养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05" name="yt_image_12505" title="H_222.9477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00730" y="1385570"/>
            <a:ext cx="7947025" cy="28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04" name="yt_shape_12504"/>
          <p:cNvSpPr txBox="1"/>
          <p:nvPr/>
        </p:nvSpPr>
        <p:spPr>
          <a:xfrm>
            <a:off x="382270" y="284480"/>
            <a:ext cx="11414125" cy="1222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1.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2022·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月选考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19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题）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e95a1"/>
              </a:rPr>
              <a:t>小鼠甲状腺的内分泌机能受机体内、外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环境因素影响，部分调节机理如图所示。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508" name="yt_table_12508" title="H_201.6"/>
          <p:cNvGraphicFramePr>
            <a:graphicFrameLocks noGrp="1"/>
          </p:cNvGraphicFramePr>
          <p:nvPr/>
        </p:nvGraphicFramePr>
        <p:xfrm>
          <a:off x="461613" y="4430413"/>
          <a:ext cx="11334750" cy="2560320"/>
        </p:xfrm>
        <a:graphic>
          <a:graphicData uri="http://schemas.openxmlformats.org/drawingml/2006/table">
            <a:tbl>
              <a:tblPr/>
              <a:tblGrid>
                <a:gridCol w="11334750"/>
              </a:tblGrid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TRH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遍布全身血液，并定向作用于腺垂体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低于机体生理浓度时的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 TH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对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 TSH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的分泌起促进作用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饮食缺碘会影响下丘脑和腺垂体的功能，引起甲状腺组织增生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给小鼠注射抗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 TRH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血清后，机体对寒冷环境的适应能力减弱</a:t>
                      </a:r>
                      <a:endParaRPr lang="zh-CN" altLang="zh-CN" sz="28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yt_shape_12507"/>
          <p:cNvSpPr txBox="1"/>
          <p:nvPr/>
        </p:nvSpPr>
        <p:spPr>
          <a:xfrm>
            <a:off x="0" y="3902681"/>
            <a:ext cx="500072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p>
            <a:pPr marL="380365" algn="l" eaLnBrk="1" latinLnBrk="0" hangingPunct="0">
              <a:lnSpc>
                <a:spcPct val="14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下列叙述错误的是（　　）</a:t>
            </a:r>
            <a:endParaRPr lang="zh-CN" altLang="zh-CN" sz="28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968" y="5094989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1" name="yt_shape_12511"/>
          <p:cNvSpPr txBox="1"/>
          <p:nvPr/>
        </p:nvSpPr>
        <p:spPr>
          <a:xfrm>
            <a:off x="164413" y="751315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2.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2020·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月选考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题）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f41a1"/>
              </a:rPr>
              <a:t>下列关于下丘脑与垂体及其分泌激素的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叙述，正确的是（　　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graphicFrame>
        <p:nvGraphicFramePr>
          <p:cNvPr id="12512" name="yt_table_12512" title="H_252"/>
          <p:cNvGraphicFramePr>
            <a:graphicFrameLocks noGrp="1"/>
          </p:cNvGraphicFramePr>
          <p:nvPr/>
        </p:nvGraphicFramePr>
        <p:xfrm>
          <a:off x="544766" y="2024425"/>
          <a:ext cx="11543919" cy="3200400"/>
        </p:xfrm>
        <a:graphic>
          <a:graphicData uri="http://schemas.openxmlformats.org/drawingml/2006/table">
            <a:tbl>
              <a:tblPr/>
              <a:tblGrid>
                <a:gridCol w="11543919"/>
              </a:tblGrid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下丘脑的有些神经细胞能分泌激素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腺垂体分泌的生长激素能促进蛋白质和脂肪的合成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促甲状腺激素释放激素通过垂体门脉的血液运输作用于甲状腺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  <a:sym typeface="_⨹_29_df43b"/>
                        </a:rPr>
                        <a:t>促甲状腺激素含量减少会使促甲状腺激素释放激素和甲状腺激素分</a:t>
                      </a:r>
                      <a:b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</a:br>
                      <a:r>
                        <a:rPr lang="zh-CN" altLang="zh-CN" sz="30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泌增多</a:t>
                      </a:r>
                      <a:endParaRPr lang="zh-CN" altLang="zh-CN" sz="30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86" y="2262497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0" name="yt_shape_12370"/>
          <p:cNvSpPr txBox="1"/>
          <p:nvPr/>
        </p:nvSpPr>
        <p:spPr>
          <a:xfrm>
            <a:off x="2248793" y="516134"/>
            <a:ext cx="769441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zh-CN" altLang="zh-CN" sz="3000" b="1" i="0" u="none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考点一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　</a:t>
            </a:r>
            <a:r>
              <a:rPr lang="zh-CN" altLang="zh-CN" sz="3000" b="1" i="0" u="none">
                <a:solidFill>
                  <a:srgbClr val="8064A2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体液调节是通过化学信号实现的调节</a:t>
            </a:r>
            <a:endParaRPr lang="zh-CN" altLang="zh-CN" sz="3000" b="1" i="0" u="none">
              <a:solidFill>
                <a:srgbClr val="8064A2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371" name="yt_image_1237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51608" y="1295278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73" name="yt_shape_12373"/>
          <p:cNvSpPr txBox="1"/>
          <p:nvPr/>
        </p:nvSpPr>
        <p:spPr>
          <a:xfrm>
            <a:off x="324000" y="2037005"/>
            <a:ext cx="192360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体液调节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374" name="yt_shape_12374"/>
          <p:cNvSpPr txBox="1"/>
          <p:nvPr/>
        </p:nvSpPr>
        <p:spPr>
          <a:xfrm>
            <a:off x="323850" y="2663825"/>
            <a:ext cx="11585575" cy="1868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）概念：机体产生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作为信息分子，经过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</a:t>
            </a:r>
            <a:r>
              <a:rPr lang="en-US"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br>
              <a:rPr lang="zh-CN" altLang="zh-CN" sz="3000" b="0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sym typeface="W:7.505039,H:50.4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4_9b2da,isEnd"/>
              </a:rPr>
              <a:t>的运输作用于靶细胞，发挥调节作用，这种调节方式称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为体液调节。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2375" name="yt_shape_12375"/>
          <p:cNvSpPr txBox="1"/>
          <p:nvPr/>
        </p:nvSpPr>
        <p:spPr>
          <a:xfrm>
            <a:off x="324000" y="4583226"/>
            <a:ext cx="211532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）类型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376" name="yt_shape_12376"/>
          <p:cNvSpPr txBox="1"/>
          <p:nvPr/>
        </p:nvSpPr>
        <p:spPr>
          <a:xfrm>
            <a:off x="324000" y="5210006"/>
            <a:ext cx="6346609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，如胰岛素。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37685" y="2616835"/>
            <a:ext cx="239903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某种化学物质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68280" y="2604770"/>
            <a:ext cx="899160" cy="73342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  <a:sym typeface="_⨹_2_78170"/>
              </a:rPr>
              <a:t>体液</a:t>
            </a:r>
            <a:b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</a:br>
            <a:r>
              <a:rPr kumimoji="0" lang="en-US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3000" b="0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3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28219" y="5163200"/>
            <a:ext cx="208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激素调节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yt_shape_12377"/>
          <p:cNvSpPr txBox="1"/>
          <p:nvPr/>
        </p:nvSpPr>
        <p:spPr>
          <a:xfrm>
            <a:off x="324000" y="5767164"/>
            <a:ext cx="677300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algn="l" eaLnBrk="1" latinLnBrk="0" hangingPunct="0">
              <a:lnSpc>
                <a:spcPct val="140000"/>
              </a:lnSpc>
            </a:pP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其他化学物质，如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CO</a:t>
            </a:r>
            <a:r>
              <a:rPr lang="en-US" altLang="zh-CN" sz="3000" b="0" i="0" u="none" baseline="-25000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、</a:t>
            </a:r>
            <a:r>
              <a:rPr lang="en-US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H</a:t>
            </a:r>
            <a:r>
              <a:rPr lang="zh-CN" altLang="zh-CN" sz="3000" b="0" i="0" u="none" baseline="30000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＋</a:t>
            </a:r>
            <a:r>
              <a:rPr lang="zh-CN" altLang="zh-CN" sz="3000" b="0" i="0" u="none" dirty="0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endParaRPr lang="zh-CN" altLang="zh-CN" sz="3000" b="0" i="0" u="none" dirty="0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50360" y="3949065"/>
            <a:ext cx="427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30" charset="-122"/>
                <a:ea typeface="楷体" panose="02010609060101010101" pitchFamily="30" charset="-122"/>
              </a:rPr>
              <a:t>不定向运输，定向作用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30" charset="-122"/>
              <a:ea typeface="楷体" panose="02010609060101010101" pitchFamily="3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5" grpId="0" build="allAtOnce"/>
      <p:bldP spid="12376" grpId="0" build="allAtOnce"/>
      <p:bldP spid="2" grpId="0" build="allAtOnce"/>
      <p:bldP spid="3" grpId="0" build="allAtOnce"/>
      <p:bldP spid="5" grpId="0" build="allAtOnce"/>
      <p:bldP spid="14" grpId="0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5" name="yt_shape_12515"/>
          <p:cNvSpPr txBox="1"/>
          <p:nvPr/>
        </p:nvSpPr>
        <p:spPr>
          <a:xfrm>
            <a:off x="327660" y="431800"/>
            <a:ext cx="11536045" cy="2515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3. 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（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2020·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浙江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7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月选考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9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隶书" panose="02010509060101010101" pitchFamily="30" charset="-122"/>
              </a:rPr>
              <a:t>题）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46a04"/>
              </a:rPr>
              <a:t>人体甲状腺分泌和调节示意图如图，其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中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TRH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表示促甲状腺激素释放激素，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TSH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表示促甲状腺激素，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“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＋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_d5222"/>
              </a:rPr>
              <a:t>”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表示促进作用，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“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－</a:t>
            </a:r>
            <a:r>
              <a:rPr lang="en-US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”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0_25326"/>
              </a:rPr>
              <a:t>表示抑制作用。据图分析，下列叙述正确的是</a:t>
            </a:r>
            <a:r>
              <a:rPr lang="zh-CN" altLang="zh-CN" sz="26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　　）</a:t>
            </a:r>
            <a:endParaRPr lang="zh-CN" altLang="zh-CN" sz="26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516" name="yt_image_12516_skip" title="H_260.526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95265" y="2319655"/>
            <a:ext cx="6764020" cy="307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yt_table_12517_skip" title="H_201.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4205" y="2250440"/>
          <a:ext cx="4593590" cy="4434840"/>
        </p:xfrm>
        <a:graphic>
          <a:graphicData uri="http://schemas.openxmlformats.org/drawingml/2006/table">
            <a:tbl>
              <a:tblPr/>
              <a:tblGrid>
                <a:gridCol w="4593590"/>
              </a:tblGrid>
              <a:tr h="1030605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A.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寒冷信号能直接刺激垂体分泌更多的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TSH</a:t>
                      </a:r>
                      <a:endParaRPr lang="en-US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962660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B.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下丘脑通过释放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TRH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直接调控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甲状腺分泌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</a:t>
                      </a:r>
                      <a:r>
                        <a:rPr lang="en-US" altLang="zh-CN" sz="26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3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</a:t>
                      </a:r>
                      <a:r>
                        <a:rPr lang="en-US" altLang="zh-CN" sz="26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4</a:t>
                      </a:r>
                      <a:endParaRPr lang="en-US" altLang="zh-CN" sz="2600" b="0" i="0" u="none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Times New Roman" panose="02020603050405020304" pitchFamily="30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460375">
                <a:tc>
                  <a:txBody>
                    <a:bodyPr/>
                    <a:p>
                      <a:pPr marL="444500" indent="-444500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C.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甲状腺分泌的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</a:t>
                      </a:r>
                      <a:r>
                        <a:rPr lang="en-US" altLang="zh-CN" sz="26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4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直接作用于垂体而抑制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TSH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的释放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849630">
                <a:tc>
                  <a:txBody>
                    <a:bodyPr/>
                    <a:p>
                      <a:pPr marL="465455" indent="-465455" algn="l" eaLnBrk="1" fontAlgn="ctr" latinLnBrk="0" hangingPunct="0">
                        <a:lnSpc>
                          <a:spcPct val="140000"/>
                        </a:lnSpc>
                      </a:pP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D. 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长期缺碘会影响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</a:t>
                      </a:r>
                      <a:r>
                        <a:rPr lang="en-US" altLang="zh-CN" sz="26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3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</a:t>
                      </a:r>
                      <a:r>
                        <a:rPr lang="en-US" altLang="zh-CN" sz="2600" b="0" i="0" u="non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4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TSH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Times New Roman" panose="02020603050405020304" pitchFamily="30"/>
                        </a:rPr>
                        <a:t>TRH</a:t>
                      </a:r>
                      <a:r>
                        <a:rPr lang="zh-CN" altLang="zh-CN" sz="26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30"/>
                          <a:ea typeface="微软雅黑" panose="020B0503020204020204" pitchFamily="34" charset="-122"/>
                        </a:rPr>
                        <a:t>的分泌</a:t>
                      </a:r>
                      <a:endParaRPr lang="zh-CN" altLang="zh-CN" sz="2600" b="0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30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929" y="5597785"/>
            <a:ext cx="722784" cy="579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8" name="yt_shape_12378"/>
          <p:cNvSpPr txBox="1"/>
          <p:nvPr/>
        </p:nvSpPr>
        <p:spPr>
          <a:xfrm>
            <a:off x="267015" y="1099657"/>
            <a:ext cx="692497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体液调节的发现过程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黑体" panose="02010609060101010101" pitchFamily="30" charset="-122"/>
              </a:rPr>
              <a:t>——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斯他林的实验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379" name="yt_shape_12379"/>
          <p:cNvSpPr txBox="1"/>
          <p:nvPr/>
        </p:nvSpPr>
        <p:spPr>
          <a:xfrm>
            <a:off x="267086" y="1726437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）背景：在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19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1_f00d7"/>
              </a:rPr>
              <a:t>世纪，学术界普遍认为胃酸流入小肠后会促进胰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腺分泌胰液，是神经调节的结果。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380" name="yt_shape_12380"/>
          <p:cNvSpPr txBox="1"/>
          <p:nvPr/>
        </p:nvSpPr>
        <p:spPr>
          <a:xfrm>
            <a:off x="267086" y="2999547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）提出假说：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7_fc499,isEnd"/>
              </a:rPr>
              <a:t>刺激小肠黏膜，小肠黏膜分泌了某种能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刺激胰腺分泌消化液的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。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,isEnd"/>
              </a:rPr>
              <a:t> </a:t>
            </a:r>
            <a:endParaRPr lang="en-US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Times New Roman" panose="02020603050405020304" pitchFamily="30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5940" y="2952741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盐酸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00305" y="3592821"/>
            <a:ext cx="208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化学物质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" grpId="0" build="allAtOnce"/>
      <p:bldP spid="2" grpId="0" build="allAtOnce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1" name="yt_shape_12381"/>
          <p:cNvSpPr txBox="1"/>
          <p:nvPr/>
        </p:nvSpPr>
        <p:spPr>
          <a:xfrm>
            <a:off x="324000" y="432000"/>
            <a:ext cx="2884764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）实验验证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382" name="yt_image_1238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7489" y="1496154"/>
            <a:ext cx="7884707" cy="175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8720636" y="2493380"/>
            <a:ext cx="931560" cy="38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yt_shape_12384"/>
          <p:cNvSpPr txBox="1"/>
          <p:nvPr/>
        </p:nvSpPr>
        <p:spPr>
          <a:xfrm>
            <a:off x="324000" y="3648698"/>
            <a:ext cx="10017486" cy="70910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稀盐酸</a:t>
            </a:r>
            <a:r>
              <a:rPr lang="en-US" altLang="zh-CN" sz="37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Times New Roman" panose="02020603050405020304" pitchFamily="30"/>
                <a:sym typeface="Finished"/>
              </a:rPr>
              <a:t> </a:t>
            </a:r>
            <a:r>
              <a:rPr lang="en-US" altLang="zh-CN" sz="30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      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anose="02020603050405020304" pitchFamily="30"/>
                <a:ea typeface="宋体" panose="02010600030101010101" pitchFamily="2" charset="-122"/>
              </a:rPr>
              <a:t> 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同一条狗的静脉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→</a:t>
            </a:r>
            <a:r>
              <a:rPr sz="3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</a:t>
            </a:r>
            <a:r>
              <a:rPr sz="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endParaRPr sz="100" spc="-100">
              <a:latin typeface="Times New Roman" panose="02020603050405020304" pitchFamily="30"/>
            </a:endParaRPr>
          </a:p>
        </p:txBody>
      </p:sp>
      <p:sp>
        <p:nvSpPr>
          <p:cNvPr id="11" name="yt_shape_12385"/>
          <p:cNvSpPr txBox="1"/>
          <p:nvPr/>
        </p:nvSpPr>
        <p:spPr>
          <a:xfrm>
            <a:off x="324071" y="4613696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indent="-951865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4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27_ce1c7,isEnd"/>
              </a:rPr>
              <a:t>）实验结论：小肠黏膜在盐酸的作用下分泌某种化学物质促进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胰腺分泌胰液，这种化学物质被命名为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pic>
        <p:nvPicPr>
          <p:cNvPr id="12" name="yt_shape_17111967171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30" y="3706316"/>
            <a:ext cx="968567" cy="5870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06593" y="3601892"/>
            <a:ext cx="3228086" cy="795859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不引起胰液分泌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24290" y="5182840"/>
            <a:ext cx="208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促胰液素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allAtOnce"/>
      <p:bldP spid="13" grpId="0" build="allAtOnce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6" name="yt_shape_12386"/>
          <p:cNvSpPr txBox="1"/>
          <p:nvPr/>
        </p:nvSpPr>
        <p:spPr>
          <a:xfrm>
            <a:off x="324000" y="432000"/>
            <a:ext cx="7309693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内分泌系统的组成及相关激素的生理作用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387" name="yt_shape_12387"/>
          <p:cNvSpPr txBox="1"/>
          <p:nvPr/>
        </p:nvSpPr>
        <p:spPr>
          <a:xfrm>
            <a:off x="324000" y="1058780"/>
            <a:ext cx="403892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）内分泌系统组成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388" name="yt_shape_12388"/>
          <p:cNvSpPr txBox="1"/>
          <p:nvPr/>
        </p:nvSpPr>
        <p:spPr>
          <a:xfrm>
            <a:off x="324071" y="1685560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内分泌腺——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1_4a831,isEnd"/>
              </a:rPr>
              <a:t>比较集中，如垂体、甲状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腺、肾上腺、性腺等。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2389" name="yt_shape_12389"/>
          <p:cNvSpPr txBox="1"/>
          <p:nvPr/>
        </p:nvSpPr>
        <p:spPr>
          <a:xfrm>
            <a:off x="324071" y="2958670"/>
            <a:ext cx="11924914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内分泌腺细胞——比较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1_700a0,isEnd"/>
              </a:rPr>
              <a:t>的内分泌细胞，如胃、肠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黏膜中的内分泌细胞。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2390" name="yt_shape_12390"/>
          <p:cNvSpPr txBox="1"/>
          <p:nvPr/>
        </p:nvSpPr>
        <p:spPr>
          <a:xfrm>
            <a:off x="324000" y="4231780"/>
            <a:ext cx="1134797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兼有内分泌作用的神经细胞——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的神经细胞。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14290" y="1638754"/>
            <a:ext cx="2466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内分泌细胞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8290" y="2911864"/>
            <a:ext cx="132308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分散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62218" y="4184974"/>
            <a:ext cx="1704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下丘脑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9" grpId="0" build="allAtOnce"/>
      <p:bldP spid="12390" grpId="0" build="allAtOnce"/>
      <p:bldP spid="2" grpId="0" build="allAtOnce"/>
      <p:bldP spid="3" grpId="0" build="allAtOnce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" name="yt_shape_12391"/>
          <p:cNvSpPr txBox="1"/>
          <p:nvPr/>
        </p:nvSpPr>
        <p:spPr>
          <a:xfrm>
            <a:off x="324000" y="432000"/>
            <a:ext cx="6347250" cy="5712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2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）内分泌腺及分泌激素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楷体" panose="02010609060101010101" pitchFamily="30" charset="-122"/>
              </a:rPr>
              <a:t>（连线）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楷体" panose="02010609060101010101" pitchFamily="3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8781" y="1133093"/>
            <a:ext cx="3677019" cy="5778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005" y="1240295"/>
            <a:ext cx="2096788" cy="541729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596756" y="2256756"/>
            <a:ext cx="2023244" cy="892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923656" y="2692619"/>
            <a:ext cx="2696344" cy="305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098156" y="2126910"/>
            <a:ext cx="3677019" cy="1702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758246" y="4354450"/>
            <a:ext cx="3861754" cy="1519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758246" y="4822799"/>
            <a:ext cx="3861754" cy="5758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001518" y="5263157"/>
            <a:ext cx="3618482" cy="1182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391918" y="3828982"/>
            <a:ext cx="4228082" cy="192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3391918" y="4367822"/>
            <a:ext cx="4228082" cy="192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3971095" y="4867661"/>
            <a:ext cx="3648905" cy="1871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4" name="yt_shape_12394"/>
          <p:cNvSpPr txBox="1"/>
          <p:nvPr/>
        </p:nvSpPr>
        <p:spPr>
          <a:xfrm>
            <a:off x="324000" y="721560"/>
            <a:ext cx="403892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indent="-951865" algn="l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（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3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）激素的主要作用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sp>
        <p:nvSpPr>
          <p:cNvPr id="12395" name="yt_shape_12395"/>
          <p:cNvSpPr txBox="1"/>
          <p:nvPr/>
        </p:nvSpPr>
        <p:spPr>
          <a:xfrm>
            <a:off x="324071" y="1348340"/>
            <a:ext cx="11543998" cy="12223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参与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6_e8292,isEnd"/>
              </a:rPr>
              <a:t>的调节，如胰岛素与胰高血糖素参与</a:t>
            </a:r>
            <a:b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</a:b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血糖平衡的调节；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2396" name="yt_shape_12396"/>
          <p:cNvSpPr txBox="1"/>
          <p:nvPr/>
        </p:nvSpPr>
        <p:spPr>
          <a:xfrm>
            <a:off x="324000" y="2621450"/>
            <a:ext cx="10193816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②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调节</a:t>
            </a:r>
            <a:r>
              <a:rPr sz="27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，如甲状腺激素、肾上腺素等；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12397" name="yt_shape_12397"/>
          <p:cNvSpPr txBox="1"/>
          <p:nvPr/>
        </p:nvSpPr>
        <p:spPr>
          <a:xfrm>
            <a:off x="323850" y="3248025"/>
            <a:ext cx="11621135" cy="1222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2230" eaLnBrk="1" latinLnBrk="0" hangingPunct="0">
              <a:lnSpc>
                <a:spcPct val="140000"/>
              </a:lnSpc>
            </a:pPr>
            <a:r>
              <a:rPr lang="zh-CN" altLang="zh-CN" sz="30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</a:rPr>
              <a:t>③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调节</a:t>
            </a:r>
            <a:r>
              <a:rPr sz="3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                                                   </a:t>
            </a:r>
            <a:r>
              <a:rPr sz="1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</a:rPr>
              <a:t> </a:t>
            </a:r>
            <a:r>
              <a:rPr sz="100" spc="-100">
                <a:latin typeface="Times New Roman" panose="02020603050405020304" pitchFamily="30"/>
              </a:rPr>
              <a:t>⁠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_⨹_13_47cd0,isEnd"/>
              </a:rPr>
              <a:t>过程，如生长激素、甲状腺激</a:t>
            </a:r>
            <a:r>
              <a:rPr lang="zh-CN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  <a:sym typeface=",isEnd"/>
              </a:rPr>
              <a:t>素、性激素的生理作用。</a:t>
            </a:r>
            <a:endParaRPr lang="zh-CN" altLang="zh-CN" sz="3000" b="0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  <a:sym typeface=",isEnd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0290" y="1301534"/>
            <a:ext cx="2466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内环境稳态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0219" y="2574644"/>
            <a:ext cx="2085086" cy="66403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新陈代谢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90290" y="3201424"/>
            <a:ext cx="32280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3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30"/>
                <a:ea typeface="微软雅黑" panose="020B0503020204020204" pitchFamily="34" charset="-122"/>
                <a:cs typeface="+mn-cs"/>
              </a:rPr>
              <a:t>生长发育和生殖　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6" grpId="0" build="allAtOnce"/>
      <p:bldP spid="12397" grpId="0" build="allAtOnce"/>
      <p:bldP spid="2" grpId="0" build="allAtOnce"/>
      <p:bldP spid="3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4" name="yt_shape_12404"/>
          <p:cNvSpPr txBox="1"/>
          <p:nvPr/>
        </p:nvSpPr>
        <p:spPr>
          <a:xfrm>
            <a:off x="324000" y="432000"/>
            <a:ext cx="3312061" cy="62542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3200" b="0" i="0" u="none" spc="-3200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r>
              <a:rPr lang="en-US" altLang="zh-CN" sz="3200" b="0" i="0" u="none" spc="25102">
                <a:solidFill>
                  <a:srgbClr val="1EE3CF"/>
                </a:solidFill>
                <a:effectLst/>
                <a:latin typeface="白正" pitchFamily="33"/>
                <a:ea typeface="宋体" panose="02010600030101010101" pitchFamily="2" charset="-122"/>
              </a:rPr>
              <a:t> </a:t>
            </a:r>
            <a:endParaRPr lang="en-US" altLang="zh-CN" sz="3200" b="0" i="0" u="none" spc="25102">
              <a:solidFill>
                <a:srgbClr val="1EE3CF"/>
              </a:solidFill>
              <a:effectLst/>
              <a:latin typeface="白正" pitchFamily="33"/>
              <a:ea typeface="宋体" panose="02010600030101010101" pitchFamily="2" charset="-122"/>
            </a:endParaRPr>
          </a:p>
        </p:txBody>
      </p:sp>
      <p:pic>
        <p:nvPicPr>
          <p:cNvPr id="12403" name="yt_image_12403" title="H_54.41669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10734" y="482635"/>
            <a:ext cx="3288783" cy="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06" name="yt_shape_12406"/>
          <p:cNvSpPr txBox="1"/>
          <p:nvPr/>
        </p:nvSpPr>
        <p:spPr>
          <a:xfrm>
            <a:off x="324000" y="1173727"/>
            <a:ext cx="4616648" cy="57599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80365" indent="-380365" algn="l" eaLnBrk="1" latinLnBrk="0" hangingPunct="0">
              <a:lnSpc>
                <a:spcPct val="140000"/>
              </a:lnSpc>
            </a:pPr>
            <a:r>
              <a:rPr lang="en-US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1</a:t>
            </a:r>
            <a:r>
              <a:rPr lang="en-US" altLang="zh-CN" sz="3000" b="0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Times New Roman" panose="02020603050405020304" pitchFamily="30"/>
              </a:rPr>
              <a:t>. </a:t>
            </a:r>
            <a:r>
              <a:rPr lang="zh-CN" altLang="zh-CN" sz="3000" b="1" i="0" u="none">
                <a:solidFill>
                  <a:srgbClr val="000000"/>
                </a:solidFill>
                <a:effectLst/>
                <a:latin typeface="Times New Roman" panose="02020603050405020304" pitchFamily="30"/>
                <a:ea typeface="微软雅黑" panose="020B0503020204020204" pitchFamily="34" charset="-122"/>
              </a:rPr>
              <a:t>辨析动物激素的化学本质</a:t>
            </a:r>
            <a:endParaRPr lang="zh-CN" altLang="zh-CN" sz="3000" b="1" i="0" u="none">
              <a:solidFill>
                <a:srgbClr val="000000"/>
              </a:solidFill>
              <a:effectLst/>
              <a:latin typeface="Times New Roman" panose="02020603050405020304" pitchFamily="30"/>
              <a:ea typeface="微软雅黑" panose="020B0503020204020204" pitchFamily="34" charset="-122"/>
            </a:endParaRPr>
          </a:p>
        </p:txBody>
      </p:sp>
      <p:pic>
        <p:nvPicPr>
          <p:cNvPr id="12407" name="yt_image_12407" title="H_273.46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568" y="2160223"/>
            <a:ext cx="9025117" cy="382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7"/>
          <p:cNvSpPr/>
          <p:nvPr/>
        </p:nvSpPr>
        <p:spPr>
          <a:xfrm>
            <a:off x="4210050" y="3711575"/>
            <a:ext cx="1797050" cy="53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091555" y="3711575"/>
            <a:ext cx="2039620" cy="53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2" grpId="0" bldLvl="0" animBg="1"/>
      <p:bldP spid="2" grpId="1" animBg="1"/>
    </p:bldLst>
  </p:timing>
</p:sld>
</file>

<file path=ppt/tags/tag1.xml><?xml version="1.0" encoding="utf-8"?>
<p:tagLst xmlns:p="http://schemas.openxmlformats.org/presentationml/2006/main">
  <p:tag name="TABLE_ENDDRAG_ORIGIN_RECT" val="934*231"/>
  <p:tag name="TABLE_ENDDRAG_RECT" val="29*323*934*231"/>
</p:tagLst>
</file>

<file path=ppt/tags/tag2.xml><?xml version="1.0" encoding="utf-8"?>
<p:tagLst xmlns:p="http://schemas.openxmlformats.org/presentationml/2006/main">
  <p:tag name="TABLE_ENDDRAG_ORIGIN_RECT" val="523*337"/>
  <p:tag name="TABLE_ENDDRAG_RECT" val="25*179*523*337"/>
</p:tagLst>
</file>

<file path=ppt/tags/tag3.xml><?xml version="1.0" encoding="utf-8"?>
<p:tagLst xmlns:p="http://schemas.openxmlformats.org/presentationml/2006/main">
  <p:tag name="TABLE_ENDDRAG_ORIGIN_RECT" val="361*416"/>
  <p:tag name="TABLE_ENDDRAG_RECT" val="46*164*361*4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4710</Words>
  <Application>WPS 演示</Application>
  <PresentationFormat>宽屏</PresentationFormat>
  <Paragraphs>310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30</vt:i4>
      </vt:variant>
    </vt:vector>
  </HeadingPairs>
  <TitlesOfParts>
    <vt:vector size="101" baseType="lpstr">
      <vt:lpstr>Arial</vt:lpstr>
      <vt:lpstr>宋体</vt:lpstr>
      <vt:lpstr>Wingdings</vt:lpstr>
      <vt:lpstr>等线</vt:lpstr>
      <vt:lpstr>微软雅黑</vt:lpstr>
      <vt:lpstr>阿里巴巴普惠体</vt:lpstr>
      <vt:lpstr>OPPOSans H</vt:lpstr>
      <vt:lpstr>OPPOSans R</vt:lpstr>
      <vt:lpstr>Times New Roman</vt:lpstr>
      <vt:lpstr>W:7.505039,H:50.4</vt:lpstr>
      <vt:lpstr>Segoe Print</vt:lpstr>
      <vt:lpstr>_⨹_24_9b2da,isEnd</vt:lpstr>
      <vt:lpstr>,isEnd</vt:lpstr>
      <vt:lpstr>_⨹_2_78170</vt:lpstr>
      <vt:lpstr>楷体</vt:lpstr>
      <vt:lpstr>黑体</vt:lpstr>
      <vt:lpstr>_⨹_21_f00d7</vt:lpstr>
      <vt:lpstr>_⨹_17_fc499,isEnd</vt:lpstr>
      <vt:lpstr>Finished</vt:lpstr>
      <vt:lpstr>_⨹_27_ce1c7,isEnd</vt:lpstr>
      <vt:lpstr>_⨹_11_4a831,isEnd</vt:lpstr>
      <vt:lpstr>_⨹_11_700a0,isEnd</vt:lpstr>
      <vt:lpstr>_⨹_16_e8292,isEnd</vt:lpstr>
      <vt:lpstr>_⨹_13_47cd0,isEnd</vt:lpstr>
      <vt:lpstr>白正</vt:lpstr>
      <vt:lpstr>_⨹_29_a737a</vt:lpstr>
      <vt:lpstr>_⨹_28_4f79c</vt:lpstr>
      <vt:lpstr>Arial Unicode MS</vt:lpstr>
      <vt:lpstr>Calibri</vt:lpstr>
      <vt:lpstr>隶书</vt:lpstr>
      <vt:lpstr>_⨹_3_aaef7</vt:lpstr>
      <vt:lpstr>_⨹_29_4e009</vt:lpstr>
      <vt:lpstr>_⨹_29_df838</vt:lpstr>
      <vt:lpstr>_⨹_29_dac1f</vt:lpstr>
      <vt:lpstr>_⨹_29_d4407</vt:lpstr>
      <vt:lpstr>_⨹_29_dab79</vt:lpstr>
      <vt:lpstr>_⨹_29_0ced4</vt:lpstr>
      <vt:lpstr>_⨹_16_3af62</vt:lpstr>
      <vt:lpstr>_⨹_7_642c4</vt:lpstr>
      <vt:lpstr>_⨹_29_a123f</vt:lpstr>
      <vt:lpstr>_⨹_4_36302</vt:lpstr>
      <vt:lpstr>_⨹_27_22908</vt:lpstr>
      <vt:lpstr>_⨹_5_515ee</vt:lpstr>
      <vt:lpstr>_⨹_25_693c0</vt:lpstr>
      <vt:lpstr>_⨹_4_aa635,isEnd</vt:lpstr>
      <vt:lpstr>_⨹_11_9375e,isEnd</vt:lpstr>
      <vt:lpstr>_⨹_2_6ab1b,isEnd</vt:lpstr>
      <vt:lpstr>_⨹_16_a36fb</vt:lpstr>
      <vt:lpstr>_⨹_23_e50c5</vt:lpstr>
      <vt:lpstr>_⨹_16_23e8e</vt:lpstr>
      <vt:lpstr>_⨹_7_845da</vt:lpstr>
      <vt:lpstr>_⨹_2_7e1d3</vt:lpstr>
      <vt:lpstr>_⨹_15_1c3c4</vt:lpstr>
      <vt:lpstr>_⨹_28_e61ce</vt:lpstr>
      <vt:lpstr>_⨹_29_02d46</vt:lpstr>
      <vt:lpstr>_⨹_16_9a4d3</vt:lpstr>
      <vt:lpstr>_⨹_29_bfc22</vt:lpstr>
      <vt:lpstr>_⨹_8_d03f9</vt:lpstr>
      <vt:lpstr>_⨹_29_786ab</vt:lpstr>
      <vt:lpstr>_⨹_20_e359b</vt:lpstr>
      <vt:lpstr>_⨹_17_e95a1</vt:lpstr>
      <vt:lpstr>_⨹_17_f41a1</vt:lpstr>
      <vt:lpstr>_⨹_29_df43b</vt:lpstr>
      <vt:lpstr>_⨹_17_46a04</vt:lpstr>
      <vt:lpstr>_⨹_1_d5222</vt:lpstr>
      <vt:lpstr>_⨹_20_25326</vt:lpstr>
      <vt:lpstr>Office 主题​​</vt:lpstr>
      <vt:lpstr>自定义设计方案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administered</dc:creator>
  <cp:lastModifiedBy>LQX</cp:lastModifiedBy>
  <cp:revision>69</cp:revision>
  <dcterms:created xsi:type="dcterms:W3CDTF">2023-12-15T00:48:00Z</dcterms:created>
  <dcterms:modified xsi:type="dcterms:W3CDTF">2024-11-15T05:10:58Z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5619D2A2E601422B924103850C694574</vt:lpwstr>
  </property>
  <property fmtid="{D5CDD505-2E9C-101B-9397-08002B2CF9AE}" pid="3" name="KSOProductBuildVer">
    <vt:lpwstr>2052-11.8.2.11718</vt:lpwstr>
  </property>
</Properties>
</file>