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3"/>
  </p:sldMasterIdLst>
  <p:notesMasterIdLst>
    <p:notesMasterId r:id="rId5"/>
  </p:notesMasterIdLst>
  <p:sldIdLst>
    <p:sldId id="484" r:id="rId4"/>
    <p:sldId id="418" r:id="rId6"/>
    <p:sldId id="485" r:id="rId7"/>
    <p:sldId id="486" r:id="rId8"/>
    <p:sldId id="487" r:id="rId9"/>
    <p:sldId id="491" r:id="rId10"/>
    <p:sldId id="488" r:id="rId11"/>
    <p:sldId id="410" r:id="rId12"/>
    <p:sldId id="475" r:id="rId13"/>
    <p:sldId id="489" r:id="rId14"/>
    <p:sldId id="492" r:id="rId15"/>
    <p:sldId id="490" r:id="rId16"/>
    <p:sldId id="493" r:id="rId17"/>
    <p:sldId id="494" r:id="rId18"/>
    <p:sldId id="495" r:id="rId19"/>
    <p:sldId id="496" r:id="rId20"/>
    <p:sldId id="497" r:id="rId21"/>
    <p:sldId id="498" r:id="rId22"/>
    <p:sldId id="501" r:id="rId23"/>
    <p:sldId id="499" r:id="rId24"/>
    <p:sldId id="415" r:id="rId25"/>
    <p:sldId id="500" r:id="rId26"/>
    <p:sldId id="483" r:id="rId27"/>
    <p:sldId id="465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1" clrIdx="0"/>
  <p:cmAuthor id="1" name="User" initials="" lastIdx="1" clrIdx="1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CDC"/>
    <a:srgbClr val="EBBF68"/>
    <a:srgbClr val="E00011"/>
    <a:srgbClr val="6FB342"/>
    <a:srgbClr val="539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9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AB0D9-4439-4E8F-BE97-A8FCBB161B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55C59-C984-472C-AA96-6C187AE6233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16FA71-E5A1-4B22-877B-790B2D8CCF13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F31EDF0-8FB7-453E-96BA-6099484DF56D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CD88EB-536A-4DA4-BAEE-4B6927029F68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F31EDF0-8FB7-453E-96BA-6099484DF56D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1" y="16511"/>
            <a:ext cx="12192001" cy="685884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-16" y="4611495"/>
            <a:ext cx="12192015" cy="2247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竖排文字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D377F9-1032-4FB3-B53A-157C43F6B460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D377F9-1032-4FB3-B53A-157C43F6B460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4790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364960"/>
            <a:ext cx="12192000" cy="5493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 flipH="1">
            <a:off x="0" y="1173180"/>
            <a:ext cx="12192000" cy="1685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 userDrawn="1"/>
        </p:nvSpPr>
        <p:spPr>
          <a:xfrm>
            <a:off x="-7603497" y="0"/>
            <a:ext cx="12192000" cy="6858000"/>
          </a:xfrm>
          <a:prstGeom prst="trapezoid">
            <a:avLst/>
          </a:pr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" y="1"/>
            <a:ext cx="9151297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40604" y="759873"/>
            <a:ext cx="161775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背景图片素材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6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/>
                <a:ea typeface="宋体" panose="02010600030101010101" pitchFamily="2" charset="-122"/>
                <a:cs typeface="Segoe UI Light" panose="020B0502040204020203"/>
              </a:rPr>
              <a:t>OfficePLUS</a:t>
            </a:r>
            <a:endParaRPr kumimoji="0" lang="zh-CN" altLang="en-US" sz="10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/>
              <a:ea typeface="宋体" panose="02010600030101010101" pitchFamily="2" charset="-122"/>
              <a:cs typeface="Segoe UI Light" panose="020B050204020402020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标注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857674" y="841948"/>
            <a:ext cx="1402001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字体使用 </a:t>
            </a: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行距</a:t>
            </a: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背景图片出处</a:t>
            </a:r>
            <a:endParaRPr kumimoji="0" lang="zh-CN" altLang="en-US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声明</a:t>
            </a: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395052" y="841948"/>
            <a:ext cx="3727457" cy="3825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英文 </a:t>
            </a:r>
            <a:r>
              <a:rPr kumimoji="0" lang="en-US" altLang="zh-CN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Calibri</a:t>
            </a: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中文 微软雅黑</a:t>
            </a: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正文 </a:t>
            </a:r>
            <a:r>
              <a:rPr kumimoji="0" lang="en-US" altLang="zh-CN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1.3</a:t>
            </a: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cn.bing.com</a:t>
            </a:r>
            <a:endParaRPr kumimoji="0" lang="zh-CN" altLang="en-US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互联网是一个开放共享的平台</a:t>
            </a:r>
            <a:endParaRPr kumimoji="0" lang="zh-CN" alt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微软雅黑" panose="020B0503020204020204" charset="-122"/>
              <a:cs typeface="+mn-cs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 部分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设计灵感与元素来源于网络</a:t>
            </a:r>
            <a:endParaRPr kumimoji="0" lang="zh-CN" alt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微软雅黑" panose="020B0503020204020204" charset="-122"/>
              <a:cs typeface="+mn-cs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如有建议请</a:t>
            </a: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联系 </a:t>
            </a:r>
            <a:r>
              <a:rPr kumimoji="0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officeplus@microsoft.com</a:t>
            </a:r>
            <a:endParaRPr kumimoji="0" lang="en-US" altLang="zh-CN" sz="1335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6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kumimoji="0" lang="zh-CN" altLang="en-US" sz="10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点击</a:t>
            </a:r>
            <a:r>
              <a:rPr kumimoji="1" lang="en-US" altLang="zh-CN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Logo</a:t>
            </a:r>
            <a:r>
              <a:rPr kumimoji="1" lang="zh-CN" altLang="en-US" sz="133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获取更多优质模板（放映模式）</a:t>
            </a:r>
            <a:endParaRPr kumimoji="1" lang="zh-CN" altLang="en-US" sz="13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3246653"/>
            <a:ext cx="2489200" cy="410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16FA71-E5A1-4B22-877B-790B2D8CCF13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16FA71-E5A1-4B22-877B-790B2D8CCF13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16FA71-E5A1-4B22-877B-790B2D8CCF13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CD88EB-536A-4DA4-BAEE-4B6927029F68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16FA71-E5A1-4B22-877B-790B2D8CCF13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A_文本框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88280" y="3199501"/>
            <a:ext cx="54274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348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静蕾简体" panose="02000000000000000000" pitchFamily="65" charset="-122"/>
              </a:rPr>
              <a:t>第二课时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83488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静蕾简体" panose="02000000000000000000" pitchFamily="65" charset="-122"/>
            </a:endParaRPr>
          </a:p>
        </p:txBody>
      </p:sp>
      <p:sp>
        <p:nvSpPr>
          <p:cNvPr id="9" name="PA_文本框 2"/>
          <p:cNvSpPr txBox="1"/>
          <p:nvPr>
            <p:custDataLst>
              <p:tags r:id="rId3"/>
            </p:custDataLst>
          </p:nvPr>
        </p:nvSpPr>
        <p:spPr>
          <a:xfrm>
            <a:off x="5286587" y="1689881"/>
            <a:ext cx="62536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9600" b="1" spc="600" dirty="0">
                <a:solidFill>
                  <a:srgbClr val="183488"/>
                </a:solidFill>
                <a:latin typeface="微软雅黑" panose="020B0503020204020204" charset="-122"/>
                <a:ea typeface="微软雅黑" panose="020B0503020204020204" charset="-122"/>
                <a:cs typeface="方正静蕾简体" panose="02000000000000000000" pitchFamily="65" charset="-122"/>
              </a:rPr>
              <a:t>5</a:t>
            </a:r>
            <a:r>
              <a:rPr lang="zh-CN" altLang="en-US" sz="9600" b="1" spc="600" dirty="0">
                <a:solidFill>
                  <a:srgbClr val="183488"/>
                </a:solidFill>
                <a:latin typeface="微软雅黑" panose="020B0503020204020204" charset="-122"/>
                <a:ea typeface="微软雅黑" panose="020B0503020204020204" charset="-122"/>
                <a:cs typeface="方正静蕾简体" panose="02000000000000000000" pitchFamily="65" charset="-122"/>
              </a:rPr>
              <a:t>合理</a:t>
            </a:r>
            <a:r>
              <a:rPr lang="zh-CN" altLang="en-US" sz="9600" b="1" spc="600" dirty="0" smtClean="0">
                <a:solidFill>
                  <a:srgbClr val="183488"/>
                </a:solidFill>
                <a:latin typeface="微软雅黑" panose="020B0503020204020204" charset="-122"/>
                <a:ea typeface="微软雅黑" panose="020B0503020204020204" charset="-122"/>
                <a:cs typeface="方正静蕾简体" panose="02000000000000000000" pitchFamily="65" charset="-122"/>
              </a:rPr>
              <a:t>消费</a:t>
            </a:r>
            <a:endParaRPr lang="zh-CN" altLang="en-US" sz="9600" b="1" spc="600" dirty="0">
              <a:solidFill>
                <a:srgbClr val="183488"/>
              </a:solidFill>
              <a:latin typeface="微软雅黑" panose="020B0503020204020204" charset="-122"/>
              <a:ea typeface="微软雅黑" panose="020B0503020204020204" charset="-122"/>
              <a:cs typeface="方正静蕾简体" panose="02000000000000000000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082898" y="1199945"/>
            <a:ext cx="2579717" cy="500146"/>
            <a:chOff x="447665" y="6186205"/>
            <a:chExt cx="2091018" cy="500146"/>
          </a:xfrm>
        </p:grpSpPr>
        <p:sp>
          <p:nvSpPr>
            <p:cNvPr id="10" name="Text Box 62"/>
            <p:cNvSpPr txBox="1">
              <a:spLocks noChangeArrowheads="1"/>
            </p:cNvSpPr>
            <p:nvPr/>
          </p:nvSpPr>
          <p:spPr bwMode="auto">
            <a:xfrm>
              <a:off x="801895" y="6318051"/>
              <a:ext cx="1736788" cy="368300"/>
            </a:xfrm>
            <a:prstGeom prst="rect">
              <a:avLst/>
            </a:prstGeom>
            <a:noFill/>
            <a:effectLst>
              <a:reflection blurRad="6350" stA="50000" endA="300" endPos="38500" dist="50800" dir="5400000" sy="-100000" algn="bl" rotWithShape="0"/>
            </a:effectLst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defTabSz="914400" eaLnBrk="1" latinLnBrk="0" hangingPunct="1">
                <a:defRPr sz="1800">
                  <a:solidFill>
                    <a:schemeClr val="bg2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Broadway" pitchFamily="82" charset="0"/>
                  <a:ea typeface="楷体" panose="02010609060101010101" pitchFamily="49" charset="-122"/>
                  <a:cs typeface="经典繁仿黑" pitchFamily="49" charset="-122"/>
                </a:defRPr>
              </a:lvl1pPr>
              <a:lvl2pPr defTabSz="914400" eaLnBrk="1" latinLnBrk="0" hangingPunct="1">
                <a:defRPr sz="1800">
                  <a:latin typeface="+mn-lt"/>
                  <a:ea typeface="+mn-ea"/>
                </a:defRPr>
              </a:lvl2pPr>
              <a:lvl3pPr defTabSz="914400" eaLnBrk="1" latinLnBrk="0" hangingPunct="1">
                <a:defRPr sz="1800">
                  <a:latin typeface="+mn-lt"/>
                  <a:ea typeface="+mn-ea"/>
                </a:defRPr>
              </a:lvl3pPr>
              <a:lvl4pPr defTabSz="914400" eaLnBrk="1" latinLnBrk="0" hangingPunct="1">
                <a:defRPr sz="1800">
                  <a:latin typeface="+mn-lt"/>
                  <a:ea typeface="+mn-ea"/>
                </a:defRPr>
              </a:lvl4pPr>
              <a:lvl5pPr defTabSz="914400" eaLnBrk="1" latinLnBrk="0" hangingPunct="1">
                <a:defRPr sz="1800">
                  <a:latin typeface="+mn-lt"/>
                  <a:ea typeface="+mn-ea"/>
                </a:defRPr>
              </a:lvl5pPr>
              <a:lvl6pPr>
                <a:defRPr sz="1800">
                  <a:latin typeface="+mn-lt"/>
                  <a:ea typeface="+mn-ea"/>
                </a:defRPr>
              </a:lvl6pPr>
              <a:lvl7pPr>
                <a:defRPr sz="1800">
                  <a:latin typeface="+mn-lt"/>
                  <a:ea typeface="+mn-ea"/>
                </a:defRPr>
              </a:lvl7pPr>
              <a:lvl8pPr>
                <a:defRPr sz="1800">
                  <a:latin typeface="+mn-lt"/>
                  <a:ea typeface="+mn-ea"/>
                </a:defRPr>
              </a:lvl8pPr>
              <a:lvl9pPr>
                <a:defRPr sz="1800">
                  <a:latin typeface="+mn-lt"/>
                  <a:ea typeface="+mn-ea"/>
                </a:defRPr>
              </a:lvl9pPr>
            </a:lstStyle>
            <a:p>
              <a:pPr algn="ctr"/>
              <a:endParaRPr lang="en-GB" altLang="zh-CN" b="1" dirty="0">
                <a:solidFill>
                  <a:srgbClr val="FF9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" name="Picture 9" descr="E:\仝德志文件，勿删！\03-参考文档\！PPT图片及版面资源\06-PPT精选插图\05-头像\嘿嘿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47665" y="6186205"/>
              <a:ext cx="376354" cy="495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99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99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99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9861 L 1.25E-6 -2.59259E-6 L 0.00039 -0.12153 L 1.25E-6 -2.59259E-6 " pathEditMode="relative" rAng="0" ptsTypes="AAAA">
                                      <p:cBhvr>
                                        <p:cTn id="1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5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想一想，说一说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701509" y="2792235"/>
            <a:ext cx="6368031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请你想象一下，这两类不同的消费方式结果会有什么不同？你更支持哪种消费方式，为什么？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39062" r="4000" b="19307"/>
          <a:stretch>
            <a:fillRect/>
          </a:stretch>
        </p:blipFill>
        <p:spPr>
          <a:xfrm>
            <a:off x="0" y="2"/>
            <a:ext cx="12192000" cy="37538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3362725" y="2026571"/>
            <a:ext cx="57949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6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[</a:t>
            </a:r>
            <a:r>
              <a:rPr lang="zh-CN" altLang="en-US" sz="6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消费分析</a:t>
            </a:r>
            <a:r>
              <a:rPr lang="zh-CN" altLang="en-US" sz="6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师</a:t>
            </a:r>
            <a:r>
              <a:rPr lang="en-US" altLang="zh-CN" sz="66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]</a:t>
            </a:r>
            <a:endParaRPr lang="zh-CN" altLang="en-US" sz="6600" dirty="0">
              <a:solidFill>
                <a:srgbClr val="FFFF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359983"/>
            <a:ext cx="6320589" cy="866274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240379" y="3359982"/>
            <a:ext cx="5951621" cy="866275"/>
          </a:xfrm>
          <a:prstGeom prst="rect">
            <a:avLst/>
          </a:prstGeom>
          <a:solidFill>
            <a:srgbClr val="FFA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07634" y="3423971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合理消费的好处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20794" y="341194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过度消费的坏处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下箭头 1"/>
          <p:cNvSpPr/>
          <p:nvPr/>
        </p:nvSpPr>
        <p:spPr>
          <a:xfrm>
            <a:off x="2702257" y="4258102"/>
            <a:ext cx="846161" cy="50496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8545774" y="4301320"/>
            <a:ext cx="846161" cy="50496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48418" y="678714"/>
            <a:ext cx="11403107" cy="5612039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/>
              <a:ea typeface="微软雅黑" panose="020B0503020204020204" charset="-122"/>
              <a:cs typeface="+mn-cs"/>
            </a:endParaRPr>
          </a:p>
        </p:txBody>
      </p:sp>
      <p:pic>
        <p:nvPicPr>
          <p:cNvPr id="18" name="Picture 2" descr="E:\仝德志文件，勿删！\03-参考文档\！PPT图片及版面资源\PPT精美插图\图标\羽毛笔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0700237" y="3762483"/>
            <a:ext cx="1151209" cy="13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6309828" y="1618464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小小分享会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309828" y="155445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309828" y="2451918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901307" y="2805882"/>
            <a:ext cx="5399040" cy="1955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你听过关于合理消费或过度消费的小故事吗？和同学们交流一下吧！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904" y="1060291"/>
            <a:ext cx="5229225" cy="5237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imgsa.baidu.com/timg?image&amp;quality=80&amp;size=b9999_10000&amp;sec=1563274114620&amp;di=b2ff16ead284f2a0bf29a1637dd17218&amp;imgtype=0&amp;src=http%3A%2F%2Fb-ssl.duitang.com%2Fuploads%2Fitem%2F201701%2F13%2F20170113190707_TYLsk.jpe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7"/>
          <a:stretch>
            <a:fillRect/>
          </a:stretch>
        </p:blipFill>
        <p:spPr bwMode="auto">
          <a:xfrm>
            <a:off x="0" y="1643270"/>
            <a:ext cx="12192000" cy="48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506269" y="701573"/>
            <a:ext cx="5964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</a:rPr>
              <a:t>苏轼之房梁挂钱</a:t>
            </a:r>
            <a:endParaRPr lang="zh-CN" altLang="en-US" sz="4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895308"/>
            <a:ext cx="10807079" cy="4566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6768" y="1887629"/>
            <a:ext cx="107532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简粗黑"/>
                <a:ea typeface="微软雅黑" panose="020B0503020204020204" charset="-122"/>
              </a:rPr>
              <a:t>唐宋八大家之一的苏轼</a:t>
            </a:r>
            <a:r>
              <a:rPr lang="en-US" altLang="zh-CN" sz="2400" dirty="0">
                <a:latin typeface="微软简粗黑"/>
                <a:ea typeface="微软雅黑" panose="020B0503020204020204" charset="-122"/>
              </a:rPr>
              <a:t>21</a:t>
            </a:r>
            <a:r>
              <a:rPr lang="zh-CN" altLang="en-US" sz="2400" dirty="0">
                <a:latin typeface="微软简粗黑"/>
                <a:ea typeface="微软雅黑" panose="020B0503020204020204" charset="-122"/>
              </a:rPr>
              <a:t>岁中进士，前后共做了</a:t>
            </a:r>
            <a:r>
              <a:rPr lang="en-US" altLang="zh-CN" sz="2400" dirty="0">
                <a:latin typeface="微软简粗黑"/>
                <a:ea typeface="微软雅黑" panose="020B0503020204020204" charset="-122"/>
              </a:rPr>
              <a:t>40</a:t>
            </a:r>
            <a:r>
              <a:rPr lang="zh-CN" altLang="en-US" sz="2400" dirty="0">
                <a:latin typeface="微软简粗黑"/>
                <a:ea typeface="微软雅黑" panose="020B0503020204020204" charset="-122"/>
              </a:rPr>
              <a:t>年的官，做官期间他总是注意节俭，常常精打细算过日子。公元</a:t>
            </a:r>
            <a:r>
              <a:rPr lang="en-US" altLang="zh-CN" sz="2400" dirty="0">
                <a:latin typeface="微软简粗黑"/>
                <a:ea typeface="微软雅黑" panose="020B0503020204020204" charset="-122"/>
              </a:rPr>
              <a:t>1080</a:t>
            </a:r>
            <a:r>
              <a:rPr lang="zh-CN" altLang="en-US" sz="2400" dirty="0">
                <a:latin typeface="微软简粗黑"/>
                <a:ea typeface="微软雅黑" panose="020B0503020204020204" charset="-122"/>
              </a:rPr>
              <a:t>年，苏轼被降职贬官来到黄州，由于薪俸减少了许多，他穷得过不了日子，后来在朋友的帮助下，弄到一块地，便自己耕种起来。为了不乱花一文钱，他还实行计划开支：先把所有的钱计算出来，然后平均分成</a:t>
            </a:r>
            <a:r>
              <a:rPr lang="en-US" altLang="zh-CN" sz="2400" dirty="0">
                <a:latin typeface="微软简粗黑"/>
                <a:ea typeface="微软雅黑" panose="020B0503020204020204" charset="-122"/>
              </a:rPr>
              <a:t>12</a:t>
            </a:r>
            <a:r>
              <a:rPr lang="zh-CN" altLang="en-US" sz="2400" dirty="0">
                <a:latin typeface="微软简粗黑"/>
                <a:ea typeface="微软雅黑" panose="020B0503020204020204" charset="-122"/>
              </a:rPr>
              <a:t>份，每月用一份</a:t>
            </a:r>
            <a:r>
              <a:rPr lang="en-US" altLang="zh-CN" sz="2400" dirty="0">
                <a:latin typeface="微软简粗黑"/>
                <a:ea typeface="微软雅黑" panose="020B0503020204020204" charset="-122"/>
              </a:rPr>
              <a:t>;</a:t>
            </a:r>
            <a:r>
              <a:rPr lang="zh-CN" altLang="en-US" sz="2400" dirty="0">
                <a:latin typeface="微软简粗黑"/>
                <a:ea typeface="微软雅黑" panose="020B0503020204020204" charset="-122"/>
              </a:rPr>
              <a:t>每份中又平均分成</a:t>
            </a:r>
            <a:r>
              <a:rPr lang="en-US" altLang="zh-CN" sz="2400" dirty="0">
                <a:latin typeface="微软简粗黑"/>
                <a:ea typeface="微软雅黑" panose="020B0503020204020204" charset="-122"/>
              </a:rPr>
              <a:t>30</a:t>
            </a:r>
            <a:r>
              <a:rPr lang="zh-CN" altLang="en-US" sz="2400" dirty="0">
                <a:latin typeface="微软简粗黑"/>
                <a:ea typeface="微软雅黑" panose="020B0503020204020204" charset="-122"/>
              </a:rPr>
              <a:t>小份，每天只用一小份。钱全部分好后，按份挂在房梁上，每天清晨取下一包，作为全天的生活开支。拿到一小份钱后，他还要仔细权衡，能不买的东西坚决不买，只准剩余，不准超支。积攒下来的钱，苏轼把它们存在一个竹筒里，以备意外之需。</a:t>
            </a:r>
            <a:endParaRPr lang="zh-CN" altLang="en-US" sz="2400" dirty="0">
              <a:latin typeface="微软简粗黑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960" r="100000">
                        <a14:foregroundMark x1="27040" y1="87122" x2="70240" y2="83837"/>
                        <a14:foregroundMark x1="27680" y1="82392" x2="45120" y2="95795"/>
                        <a14:foregroundMark x1="27040" y1="85283" x2="39840" y2="99606"/>
                        <a14:foregroundMark x1="20000" y1="81472" x2="33440" y2="96321"/>
                        <a14:foregroundMark x1="24800" y1="78581" x2="19520" y2="89093"/>
                        <a14:foregroundMark x1="17120" y1="89093" x2="29440" y2="97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6966" y="3676791"/>
            <a:ext cx="2235034" cy="2721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imgsa.baidu.com/timg?image&amp;quality=80&amp;size=b9999_10000&amp;sec=1563274114620&amp;di=b2ff16ead284f2a0bf29a1637dd17218&amp;imgtype=0&amp;src=http%3A%2F%2Fb-ssl.duitang.com%2Fuploads%2Fitem%2F201701%2F13%2F20170113190707_TYLsk.jpe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7"/>
          <a:stretch>
            <a:fillRect/>
          </a:stretch>
        </p:blipFill>
        <p:spPr bwMode="auto">
          <a:xfrm>
            <a:off x="0" y="1643270"/>
            <a:ext cx="12192000" cy="48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228299" y="769811"/>
            <a:ext cx="1030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贫困大学生挥霍父母血汗钱 家里靠举债生活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073" y="1827069"/>
            <a:ext cx="7577258" cy="4566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4188" y="1833038"/>
            <a:ext cx="7309633" cy="453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简粗黑"/>
                <a:ea typeface="微软雅黑" panose="020B0503020204020204" charset="-122"/>
              </a:rPr>
              <a:t>这个故事讲的是一名全家年收入仅</a:t>
            </a:r>
            <a:r>
              <a:rPr lang="en-US" altLang="zh-CN" sz="2800" dirty="0">
                <a:latin typeface="微软简粗黑"/>
                <a:ea typeface="微软雅黑" panose="020B0503020204020204" charset="-122"/>
              </a:rPr>
              <a:t>2000</a:t>
            </a:r>
            <a:r>
              <a:rPr lang="zh-CN" altLang="en-US" sz="2800" dirty="0">
                <a:latin typeface="微软简粗黑"/>
                <a:ea typeface="微软雅黑" panose="020B0503020204020204" charset="-122"/>
              </a:rPr>
              <a:t>多元的贫困大学生，在家人为让他读书到处举债时，他却因为虚荣心作祟，将父母辛辛苦苦赚来或借来的钱随意挥霍，不但高档手机时髦服饰应有尽有，甚至还要求父母借钱买冰箱</a:t>
            </a:r>
            <a:r>
              <a:rPr lang="en-US" altLang="zh-CN" sz="2800" dirty="0">
                <a:latin typeface="微软简粗黑"/>
                <a:ea typeface="微软雅黑" panose="020B0503020204020204" charset="-122"/>
              </a:rPr>
              <a:t>DVD</a:t>
            </a:r>
            <a:r>
              <a:rPr lang="zh-CN" altLang="en-US" sz="2800" dirty="0">
                <a:latin typeface="微软简粗黑"/>
                <a:ea typeface="微软雅黑" panose="020B0503020204020204" charset="-122"/>
              </a:rPr>
              <a:t>充门面</a:t>
            </a:r>
            <a:r>
              <a:rPr lang="en-US" altLang="zh-CN" sz="2800" dirty="0">
                <a:latin typeface="微软简粗黑"/>
                <a:ea typeface="微软雅黑" panose="020B0503020204020204" charset="-122"/>
              </a:rPr>
              <a:t>……</a:t>
            </a:r>
            <a:r>
              <a:rPr lang="zh-CN" altLang="en-US" sz="2800" dirty="0">
                <a:latin typeface="微软简粗黑"/>
                <a:ea typeface="微软雅黑" panose="020B0503020204020204" charset="-122"/>
              </a:rPr>
              <a:t>这种种不正常的虚荣行为，引起高校师生的反思。</a:t>
            </a:r>
            <a:endParaRPr lang="zh-CN" altLang="en-US" sz="2800" dirty="0">
              <a:latin typeface="微软简粗黑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984" y1="45924" x2="54754" y2="48708"/>
                        <a14:foregroundMark x1="53770" y1="52485" x2="56230" y2="622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5833" y="1281611"/>
            <a:ext cx="7308802" cy="6026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7"/>
          <p:cNvCxnSpPr/>
          <p:nvPr/>
        </p:nvCxnSpPr>
        <p:spPr>
          <a:xfrm>
            <a:off x="612406" y="3377530"/>
            <a:ext cx="11049077" cy="2117"/>
          </a:xfrm>
          <a:prstGeom prst="line">
            <a:avLst/>
          </a:prstGeom>
          <a:ln w="28575">
            <a:solidFill>
              <a:srgbClr val="546E7A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64"/>
          <p:cNvSpPr/>
          <p:nvPr/>
        </p:nvSpPr>
        <p:spPr>
          <a:xfrm>
            <a:off x="4670644" y="2484150"/>
            <a:ext cx="2098646" cy="2098646"/>
          </a:xfrm>
          <a:prstGeom prst="ellipse">
            <a:avLst/>
          </a:prstGeom>
          <a:solidFill>
            <a:srgbClr val="F7F7F7"/>
          </a:solidFill>
          <a:ln w="28575">
            <a:solidFill>
              <a:srgbClr val="5EC6D3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 sz="3200">
              <a:solidFill>
                <a:prstClr val="black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Oval 49"/>
          <p:cNvSpPr/>
          <p:nvPr/>
        </p:nvSpPr>
        <p:spPr>
          <a:xfrm>
            <a:off x="4829587" y="2592133"/>
            <a:ext cx="1841718" cy="1841718"/>
          </a:xfrm>
          <a:prstGeom prst="ellipse">
            <a:avLst/>
          </a:prstGeom>
          <a:solidFill>
            <a:srgbClr val="5EC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200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3" name="Group 53"/>
          <p:cNvGrpSpPr/>
          <p:nvPr/>
        </p:nvGrpSpPr>
        <p:grpSpPr>
          <a:xfrm>
            <a:off x="4944452" y="4885908"/>
            <a:ext cx="2190765" cy="1101470"/>
            <a:chOff x="2684756" y="3429006"/>
            <a:chExt cx="1643074" cy="826102"/>
          </a:xfrm>
        </p:grpSpPr>
        <p:sp>
          <p:nvSpPr>
            <p:cNvPr id="14" name="Rectangle 57"/>
            <p:cNvSpPr/>
            <p:nvPr/>
          </p:nvSpPr>
          <p:spPr>
            <a:xfrm>
              <a:off x="2684756" y="3806668"/>
              <a:ext cx="1643074" cy="448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2800" dirty="0">
                  <a:solidFill>
                    <a:srgbClr val="595959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避免浪费</a:t>
              </a:r>
              <a:endParaRPr lang="zh-CN" altLang="en-US" sz="2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" name="Rectangle 58"/>
            <p:cNvSpPr/>
            <p:nvPr/>
          </p:nvSpPr>
          <p:spPr>
            <a:xfrm>
              <a:off x="2699436" y="3429006"/>
              <a:ext cx="1133964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zh-CN" altLang="en-US" sz="3200" b="1" dirty="0">
                  <a:solidFill>
                    <a:srgbClr val="5EC6D3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好处</a:t>
              </a:r>
              <a:r>
                <a:rPr lang="en-US" sz="3200" b="1" dirty="0" smtClean="0">
                  <a:solidFill>
                    <a:srgbClr val="5EC6D3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02</a:t>
              </a:r>
              <a:endParaRPr lang="en-US" sz="3200" b="1" dirty="0">
                <a:solidFill>
                  <a:srgbClr val="5EC6D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45"/>
          <p:cNvGrpSpPr/>
          <p:nvPr/>
        </p:nvGrpSpPr>
        <p:grpSpPr>
          <a:xfrm>
            <a:off x="5199008" y="2923592"/>
            <a:ext cx="1005161" cy="1006903"/>
            <a:chOff x="3071802" y="3077031"/>
            <a:chExt cx="366050" cy="366684"/>
          </a:xfrm>
          <a:solidFill>
            <a:schemeClr val="bg1"/>
          </a:solidFill>
        </p:grpSpPr>
        <p:sp>
          <p:nvSpPr>
            <p:cNvPr id="17" name="AutoShape 33"/>
            <p:cNvSpPr/>
            <p:nvPr/>
          </p:nvSpPr>
          <p:spPr bwMode="auto">
            <a:xfrm>
              <a:off x="3071802" y="3214699"/>
              <a:ext cx="366050" cy="229016"/>
            </a:xfrm>
            <a:custGeom>
              <a:avLst/>
              <a:gdLst>
                <a:gd name="T0" fmla="*/ 10752 w 21505"/>
                <a:gd name="T1" fmla="*/ 10800 h 21600"/>
                <a:gd name="T2" fmla="*/ 10752 w 21505"/>
                <a:gd name="T3" fmla="*/ 10800 h 21600"/>
                <a:gd name="T4" fmla="*/ 10752 w 21505"/>
                <a:gd name="T5" fmla="*/ 10800 h 21600"/>
                <a:gd name="T6" fmla="*/ 10752 w 21505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05" h="21600">
                  <a:moveTo>
                    <a:pt x="17472" y="17279"/>
                  </a:moveTo>
                  <a:lnTo>
                    <a:pt x="17472" y="18899"/>
                  </a:lnTo>
                  <a:cubicBezTo>
                    <a:pt x="17472" y="19198"/>
                    <a:pt x="17321" y="19439"/>
                    <a:pt x="17136" y="19439"/>
                  </a:cubicBezTo>
                  <a:lnTo>
                    <a:pt x="4368" y="19439"/>
                  </a:lnTo>
                  <a:cubicBezTo>
                    <a:pt x="4182" y="19439"/>
                    <a:pt x="4032" y="19198"/>
                    <a:pt x="4032" y="18899"/>
                  </a:cubicBezTo>
                  <a:lnTo>
                    <a:pt x="4032" y="17279"/>
                  </a:lnTo>
                  <a:lnTo>
                    <a:pt x="1344" y="12419"/>
                  </a:lnTo>
                  <a:cubicBezTo>
                    <a:pt x="1344" y="12121"/>
                    <a:pt x="1494" y="11879"/>
                    <a:pt x="1680" y="11879"/>
                  </a:cubicBezTo>
                  <a:lnTo>
                    <a:pt x="3360" y="11879"/>
                  </a:lnTo>
                  <a:lnTo>
                    <a:pt x="4032" y="11879"/>
                  </a:lnTo>
                  <a:lnTo>
                    <a:pt x="4704" y="11879"/>
                  </a:lnTo>
                  <a:lnTo>
                    <a:pt x="5376" y="11879"/>
                  </a:lnTo>
                  <a:lnTo>
                    <a:pt x="6048" y="11879"/>
                  </a:lnTo>
                  <a:lnTo>
                    <a:pt x="6720" y="11879"/>
                  </a:lnTo>
                  <a:lnTo>
                    <a:pt x="7392" y="11879"/>
                  </a:lnTo>
                  <a:lnTo>
                    <a:pt x="8064" y="11879"/>
                  </a:lnTo>
                  <a:lnTo>
                    <a:pt x="8736" y="11879"/>
                  </a:lnTo>
                  <a:lnTo>
                    <a:pt x="12768" y="11879"/>
                  </a:lnTo>
                  <a:lnTo>
                    <a:pt x="13440" y="11879"/>
                  </a:lnTo>
                  <a:lnTo>
                    <a:pt x="14112" y="11879"/>
                  </a:lnTo>
                  <a:lnTo>
                    <a:pt x="14784" y="11879"/>
                  </a:lnTo>
                  <a:lnTo>
                    <a:pt x="15456" y="11879"/>
                  </a:lnTo>
                  <a:lnTo>
                    <a:pt x="16128" y="11879"/>
                  </a:lnTo>
                  <a:lnTo>
                    <a:pt x="16800" y="11879"/>
                  </a:lnTo>
                  <a:lnTo>
                    <a:pt x="17472" y="11879"/>
                  </a:lnTo>
                  <a:lnTo>
                    <a:pt x="18144" y="11879"/>
                  </a:lnTo>
                  <a:lnTo>
                    <a:pt x="19824" y="11879"/>
                  </a:lnTo>
                  <a:cubicBezTo>
                    <a:pt x="20009" y="11879"/>
                    <a:pt x="20160" y="12121"/>
                    <a:pt x="20160" y="12419"/>
                  </a:cubicBezTo>
                  <a:cubicBezTo>
                    <a:pt x="20160" y="12419"/>
                    <a:pt x="17472" y="17279"/>
                    <a:pt x="17472" y="17279"/>
                  </a:cubicBezTo>
                  <a:close/>
                  <a:moveTo>
                    <a:pt x="10752" y="4320"/>
                  </a:moveTo>
                  <a:cubicBezTo>
                    <a:pt x="8625" y="4320"/>
                    <a:pt x="6826" y="6601"/>
                    <a:pt x="6246" y="9719"/>
                  </a:cubicBezTo>
                  <a:lnTo>
                    <a:pt x="5552" y="9719"/>
                  </a:lnTo>
                  <a:cubicBezTo>
                    <a:pt x="6152" y="6000"/>
                    <a:pt x="8252" y="3239"/>
                    <a:pt x="10752" y="3239"/>
                  </a:cubicBezTo>
                  <a:cubicBezTo>
                    <a:pt x="12934" y="3239"/>
                    <a:pt x="14813" y="5344"/>
                    <a:pt x="15654" y="8353"/>
                  </a:cubicBezTo>
                  <a:lnTo>
                    <a:pt x="15054" y="8835"/>
                  </a:lnTo>
                  <a:cubicBezTo>
                    <a:pt x="14323" y="6180"/>
                    <a:pt x="12671" y="4320"/>
                    <a:pt x="10752" y="4320"/>
                  </a:cubicBezTo>
                  <a:moveTo>
                    <a:pt x="10752" y="8639"/>
                  </a:moveTo>
                  <a:cubicBezTo>
                    <a:pt x="10158" y="8639"/>
                    <a:pt x="9630" y="9061"/>
                    <a:pt x="9260" y="9719"/>
                  </a:cubicBezTo>
                  <a:lnTo>
                    <a:pt x="8437" y="9719"/>
                  </a:lnTo>
                  <a:cubicBezTo>
                    <a:pt x="8904" y="8435"/>
                    <a:pt x="9761" y="7560"/>
                    <a:pt x="10752" y="7560"/>
                  </a:cubicBezTo>
                  <a:cubicBezTo>
                    <a:pt x="11742" y="7560"/>
                    <a:pt x="12600" y="8435"/>
                    <a:pt x="13066" y="9719"/>
                  </a:cubicBezTo>
                  <a:lnTo>
                    <a:pt x="12244" y="9719"/>
                  </a:lnTo>
                  <a:cubicBezTo>
                    <a:pt x="11874" y="9061"/>
                    <a:pt x="11345" y="8639"/>
                    <a:pt x="10752" y="8639"/>
                  </a:cubicBezTo>
                  <a:moveTo>
                    <a:pt x="13827" y="9719"/>
                  </a:moveTo>
                  <a:cubicBezTo>
                    <a:pt x="13307" y="7816"/>
                    <a:pt x="12126" y="6479"/>
                    <a:pt x="10752" y="6479"/>
                  </a:cubicBezTo>
                  <a:cubicBezTo>
                    <a:pt x="9378" y="6479"/>
                    <a:pt x="8197" y="7816"/>
                    <a:pt x="7676" y="9719"/>
                  </a:cubicBezTo>
                  <a:lnTo>
                    <a:pt x="6955" y="9719"/>
                  </a:lnTo>
                  <a:cubicBezTo>
                    <a:pt x="7510" y="7207"/>
                    <a:pt x="9001" y="5400"/>
                    <a:pt x="10752" y="5400"/>
                  </a:cubicBezTo>
                  <a:cubicBezTo>
                    <a:pt x="12409" y="5400"/>
                    <a:pt x="13834" y="7015"/>
                    <a:pt x="14454" y="9317"/>
                  </a:cubicBezTo>
                  <a:lnTo>
                    <a:pt x="13953" y="9719"/>
                  </a:lnTo>
                  <a:cubicBezTo>
                    <a:pt x="13953" y="9719"/>
                    <a:pt x="13827" y="9719"/>
                    <a:pt x="13827" y="9719"/>
                  </a:cubicBezTo>
                  <a:close/>
                  <a:moveTo>
                    <a:pt x="10752" y="1080"/>
                  </a:moveTo>
                  <a:cubicBezTo>
                    <a:pt x="13459" y="1080"/>
                    <a:pt x="15792" y="3672"/>
                    <a:pt x="16856" y="7388"/>
                  </a:cubicBezTo>
                  <a:lnTo>
                    <a:pt x="16256" y="7869"/>
                  </a:lnTo>
                  <a:cubicBezTo>
                    <a:pt x="15305" y="4504"/>
                    <a:pt x="13201" y="2160"/>
                    <a:pt x="10752" y="2160"/>
                  </a:cubicBezTo>
                  <a:cubicBezTo>
                    <a:pt x="7874" y="2160"/>
                    <a:pt x="5470" y="5392"/>
                    <a:pt x="4858" y="9719"/>
                  </a:cubicBezTo>
                  <a:lnTo>
                    <a:pt x="4167" y="9719"/>
                  </a:lnTo>
                  <a:cubicBezTo>
                    <a:pt x="4792" y="4796"/>
                    <a:pt x="7507" y="1080"/>
                    <a:pt x="10752" y="1080"/>
                  </a:cubicBezTo>
                  <a:moveTo>
                    <a:pt x="17336" y="9719"/>
                  </a:moveTo>
                  <a:lnTo>
                    <a:pt x="16958" y="9719"/>
                  </a:lnTo>
                  <a:lnTo>
                    <a:pt x="17294" y="9449"/>
                  </a:lnTo>
                  <a:cubicBezTo>
                    <a:pt x="17307" y="9540"/>
                    <a:pt x="17325" y="9628"/>
                    <a:pt x="17336" y="9719"/>
                  </a:cubicBezTo>
                  <a:moveTo>
                    <a:pt x="19824" y="9719"/>
                  </a:moveTo>
                  <a:lnTo>
                    <a:pt x="18016" y="9719"/>
                  </a:lnTo>
                  <a:cubicBezTo>
                    <a:pt x="17986" y="9461"/>
                    <a:pt x="17948" y="9209"/>
                    <a:pt x="17908" y="8957"/>
                  </a:cubicBezTo>
                  <a:lnTo>
                    <a:pt x="21132" y="6366"/>
                  </a:lnTo>
                  <a:cubicBezTo>
                    <a:pt x="21464" y="6099"/>
                    <a:pt x="21599" y="5450"/>
                    <a:pt x="21433" y="4916"/>
                  </a:cubicBezTo>
                  <a:cubicBezTo>
                    <a:pt x="21267" y="4383"/>
                    <a:pt x="20864" y="4169"/>
                    <a:pt x="20532" y="4433"/>
                  </a:cubicBezTo>
                  <a:lnTo>
                    <a:pt x="17456" y="6905"/>
                  </a:lnTo>
                  <a:cubicBezTo>
                    <a:pt x="16282" y="2836"/>
                    <a:pt x="13721" y="0"/>
                    <a:pt x="10752" y="0"/>
                  </a:cubicBezTo>
                  <a:cubicBezTo>
                    <a:pt x="7135" y="0"/>
                    <a:pt x="4122" y="4198"/>
                    <a:pt x="3488" y="9719"/>
                  </a:cubicBezTo>
                  <a:lnTo>
                    <a:pt x="1680" y="9719"/>
                  </a:lnTo>
                  <a:cubicBezTo>
                    <a:pt x="754" y="9719"/>
                    <a:pt x="0" y="10930"/>
                    <a:pt x="0" y="12419"/>
                  </a:cubicBezTo>
                  <a:cubicBezTo>
                    <a:pt x="0" y="12949"/>
                    <a:pt x="121" y="13459"/>
                    <a:pt x="339" y="13855"/>
                  </a:cubicBezTo>
                  <a:lnTo>
                    <a:pt x="2688" y="18101"/>
                  </a:lnTo>
                  <a:lnTo>
                    <a:pt x="2688" y="18899"/>
                  </a:lnTo>
                  <a:cubicBezTo>
                    <a:pt x="2688" y="20389"/>
                    <a:pt x="3442" y="21599"/>
                    <a:pt x="4368" y="21599"/>
                  </a:cubicBezTo>
                  <a:lnTo>
                    <a:pt x="17136" y="21599"/>
                  </a:lnTo>
                  <a:cubicBezTo>
                    <a:pt x="18062" y="21599"/>
                    <a:pt x="18816" y="20389"/>
                    <a:pt x="18816" y="18899"/>
                  </a:cubicBezTo>
                  <a:lnTo>
                    <a:pt x="18816" y="18101"/>
                  </a:lnTo>
                  <a:lnTo>
                    <a:pt x="21165" y="13855"/>
                  </a:lnTo>
                  <a:cubicBezTo>
                    <a:pt x="21383" y="13459"/>
                    <a:pt x="21504" y="12949"/>
                    <a:pt x="21504" y="12419"/>
                  </a:cubicBezTo>
                  <a:cubicBezTo>
                    <a:pt x="21504" y="10930"/>
                    <a:pt x="20750" y="9719"/>
                    <a:pt x="19824" y="97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8" name="AutoShape 34"/>
            <p:cNvSpPr/>
            <p:nvPr/>
          </p:nvSpPr>
          <p:spPr bwMode="auto">
            <a:xfrm>
              <a:off x="3163160" y="3123336"/>
              <a:ext cx="26281" cy="85724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47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6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1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" name="AutoShape 35"/>
            <p:cNvSpPr/>
            <p:nvPr/>
          </p:nvSpPr>
          <p:spPr bwMode="auto">
            <a:xfrm>
              <a:off x="3300820" y="3123336"/>
              <a:ext cx="25655" cy="85724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50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6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1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" name="AutoShape 36"/>
            <p:cNvSpPr/>
            <p:nvPr/>
          </p:nvSpPr>
          <p:spPr bwMode="auto">
            <a:xfrm>
              <a:off x="3243253" y="3077031"/>
              <a:ext cx="26281" cy="86350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50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9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5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21" name="Oval 63"/>
          <p:cNvSpPr/>
          <p:nvPr/>
        </p:nvSpPr>
        <p:spPr>
          <a:xfrm>
            <a:off x="1184824" y="2606980"/>
            <a:ext cx="1814895" cy="1814895"/>
          </a:xfrm>
          <a:prstGeom prst="ellipse">
            <a:avLst/>
          </a:prstGeom>
          <a:solidFill>
            <a:srgbClr val="F7F7F7"/>
          </a:solidFill>
          <a:ln w="28575">
            <a:solidFill>
              <a:srgbClr val="546E7A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 sz="3200">
              <a:solidFill>
                <a:prstClr val="black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Oval 48"/>
          <p:cNvSpPr/>
          <p:nvPr/>
        </p:nvSpPr>
        <p:spPr>
          <a:xfrm>
            <a:off x="1288261" y="2701315"/>
            <a:ext cx="1592705" cy="1592705"/>
          </a:xfrm>
          <a:prstGeom prst="ellipse">
            <a:avLst/>
          </a:prstGeom>
          <a:solidFill>
            <a:srgbClr val="546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200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23" name="Group 52"/>
          <p:cNvGrpSpPr/>
          <p:nvPr/>
        </p:nvGrpSpPr>
        <p:grpSpPr>
          <a:xfrm>
            <a:off x="1206561" y="4872261"/>
            <a:ext cx="2237205" cy="1183357"/>
            <a:chOff x="874212" y="3429006"/>
            <a:chExt cx="1677904" cy="887517"/>
          </a:xfrm>
        </p:grpSpPr>
        <p:sp>
          <p:nvSpPr>
            <p:cNvPr id="24" name="Rectangle 55"/>
            <p:cNvSpPr/>
            <p:nvPr/>
          </p:nvSpPr>
          <p:spPr>
            <a:xfrm>
              <a:off x="909042" y="3868083"/>
              <a:ext cx="1643074" cy="448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2800" dirty="0">
                  <a:solidFill>
                    <a:srgbClr val="595959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规避风险</a:t>
              </a:r>
              <a:endParaRPr lang="zh-CN" altLang="en-US" sz="2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5" name="Rectangle 56"/>
            <p:cNvSpPr/>
            <p:nvPr/>
          </p:nvSpPr>
          <p:spPr>
            <a:xfrm>
              <a:off x="874212" y="3429006"/>
              <a:ext cx="122533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zh-CN" altLang="en-US" sz="3200" b="1" dirty="0" smtClean="0">
                  <a:solidFill>
                    <a:srgbClr val="546E7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好处</a:t>
              </a:r>
              <a:r>
                <a:rPr lang="en-US" sz="3200" b="1" dirty="0" smtClean="0">
                  <a:solidFill>
                    <a:srgbClr val="546E7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 </a:t>
              </a:r>
              <a:r>
                <a:rPr lang="en-US" sz="3200" b="1" dirty="0">
                  <a:solidFill>
                    <a:srgbClr val="546E7A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01</a:t>
              </a:r>
              <a:endParaRPr lang="en-US" sz="3200" b="1" dirty="0">
                <a:solidFill>
                  <a:srgbClr val="546E7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6" name="Group 46"/>
          <p:cNvGrpSpPr/>
          <p:nvPr/>
        </p:nvGrpSpPr>
        <p:grpSpPr>
          <a:xfrm>
            <a:off x="1630387" y="3032507"/>
            <a:ext cx="869260" cy="870742"/>
            <a:chOff x="2339702" y="3077032"/>
            <a:chExt cx="366051" cy="366676"/>
          </a:xfrm>
          <a:solidFill>
            <a:schemeClr val="bg1"/>
          </a:solidFill>
        </p:grpSpPr>
        <p:sp>
          <p:nvSpPr>
            <p:cNvPr id="27" name="AutoShape 37"/>
            <p:cNvSpPr/>
            <p:nvPr/>
          </p:nvSpPr>
          <p:spPr bwMode="auto">
            <a:xfrm>
              <a:off x="2339702" y="3111446"/>
              <a:ext cx="333513" cy="332262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8" name="AutoShape 38"/>
            <p:cNvSpPr/>
            <p:nvPr/>
          </p:nvSpPr>
          <p:spPr bwMode="auto">
            <a:xfrm>
              <a:off x="2499888" y="3260370"/>
              <a:ext cx="56941" cy="575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9" name="AutoShape 39"/>
            <p:cNvSpPr/>
            <p:nvPr/>
          </p:nvSpPr>
          <p:spPr bwMode="auto">
            <a:xfrm>
              <a:off x="2648812" y="3077032"/>
              <a:ext cx="56941" cy="575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0" name="AutoShape 40"/>
            <p:cNvSpPr/>
            <p:nvPr/>
          </p:nvSpPr>
          <p:spPr bwMode="auto">
            <a:xfrm>
              <a:off x="2431056" y="3249107"/>
              <a:ext cx="45678" cy="456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1" name="AutoShape 41"/>
            <p:cNvSpPr/>
            <p:nvPr/>
          </p:nvSpPr>
          <p:spPr bwMode="auto">
            <a:xfrm>
              <a:off x="2476734" y="3329200"/>
              <a:ext cx="23152" cy="225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2" name="AutoShape 42"/>
            <p:cNvSpPr/>
            <p:nvPr/>
          </p:nvSpPr>
          <p:spPr bwMode="auto">
            <a:xfrm>
              <a:off x="2660073" y="3157125"/>
              <a:ext cx="22526" cy="231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3" name="Oval 66"/>
          <p:cNvSpPr/>
          <p:nvPr/>
        </p:nvSpPr>
        <p:spPr>
          <a:xfrm>
            <a:off x="8284830" y="2206798"/>
            <a:ext cx="2496901" cy="2496903"/>
          </a:xfrm>
          <a:prstGeom prst="ellipse">
            <a:avLst/>
          </a:prstGeom>
          <a:solidFill>
            <a:srgbClr val="F7F7F7"/>
          </a:solidFill>
          <a:ln w="28575">
            <a:solidFill>
              <a:srgbClr val="F8841D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 sz="3200">
              <a:solidFill>
                <a:prstClr val="black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4" name="Oval 50"/>
          <p:cNvSpPr/>
          <p:nvPr/>
        </p:nvSpPr>
        <p:spPr>
          <a:xfrm>
            <a:off x="8420538" y="2315544"/>
            <a:ext cx="2284162" cy="2284162"/>
          </a:xfrm>
          <a:prstGeom prst="ellipse">
            <a:avLst/>
          </a:prstGeom>
          <a:solidFill>
            <a:srgbClr val="F88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200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5" name="Group 54"/>
          <p:cNvGrpSpPr/>
          <p:nvPr/>
        </p:nvGrpSpPr>
        <p:grpSpPr>
          <a:xfrm>
            <a:off x="8865929" y="4885908"/>
            <a:ext cx="2190765" cy="1074175"/>
            <a:chOff x="4909356" y="3429006"/>
            <a:chExt cx="1643074" cy="805631"/>
          </a:xfrm>
        </p:grpSpPr>
        <p:sp>
          <p:nvSpPr>
            <p:cNvPr id="36" name="Rectangle 59"/>
            <p:cNvSpPr/>
            <p:nvPr/>
          </p:nvSpPr>
          <p:spPr>
            <a:xfrm>
              <a:off x="4909356" y="3786196"/>
              <a:ext cx="1643074" cy="448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2800" dirty="0">
                  <a:solidFill>
                    <a:srgbClr val="595959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节约用钱</a:t>
              </a:r>
              <a:endParaRPr lang="zh-CN" altLang="en-US" sz="2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7" name="Rectangle 60"/>
            <p:cNvSpPr/>
            <p:nvPr/>
          </p:nvSpPr>
          <p:spPr>
            <a:xfrm>
              <a:off x="4985452" y="3429006"/>
              <a:ext cx="1133964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zh-CN" altLang="en-US" sz="3200" b="1" dirty="0">
                  <a:solidFill>
                    <a:srgbClr val="F8841D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好处</a:t>
              </a:r>
              <a:r>
                <a:rPr lang="en-US" sz="3200" b="1" dirty="0" smtClean="0">
                  <a:solidFill>
                    <a:srgbClr val="F8841D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03</a:t>
              </a:r>
              <a:endParaRPr lang="en-US" sz="3200" b="1" dirty="0">
                <a:solidFill>
                  <a:srgbClr val="F8841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8" name="Group 44"/>
          <p:cNvGrpSpPr/>
          <p:nvPr/>
        </p:nvGrpSpPr>
        <p:grpSpPr>
          <a:xfrm>
            <a:off x="9041968" y="2863178"/>
            <a:ext cx="1001112" cy="1143841"/>
            <a:chOff x="3827057" y="2344930"/>
            <a:chExt cx="320373" cy="366050"/>
          </a:xfrm>
          <a:solidFill>
            <a:schemeClr val="bg1"/>
          </a:solidFill>
        </p:grpSpPr>
        <p:sp>
          <p:nvSpPr>
            <p:cNvPr id="39" name="AutoShape 48"/>
            <p:cNvSpPr/>
            <p:nvPr/>
          </p:nvSpPr>
          <p:spPr bwMode="auto">
            <a:xfrm>
              <a:off x="3827057" y="2344930"/>
              <a:ext cx="320373" cy="3660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425"/>
                  </a:moveTo>
                  <a:cubicBezTo>
                    <a:pt x="5687" y="7425"/>
                    <a:pt x="1542" y="6064"/>
                    <a:pt x="1542" y="4387"/>
                  </a:cubicBezTo>
                  <a:cubicBezTo>
                    <a:pt x="1542" y="2709"/>
                    <a:pt x="5687" y="1350"/>
                    <a:pt x="10800" y="1350"/>
                  </a:cubicBezTo>
                  <a:cubicBezTo>
                    <a:pt x="15912" y="1350"/>
                    <a:pt x="20057" y="2709"/>
                    <a:pt x="20057" y="4387"/>
                  </a:cubicBezTo>
                  <a:cubicBezTo>
                    <a:pt x="20057" y="6064"/>
                    <a:pt x="15912" y="7425"/>
                    <a:pt x="10800" y="7425"/>
                  </a:cubicBezTo>
                  <a:moveTo>
                    <a:pt x="20057" y="9112"/>
                  </a:moveTo>
                  <a:lnTo>
                    <a:pt x="20054" y="9112"/>
                  </a:lnTo>
                  <a:cubicBezTo>
                    <a:pt x="20054" y="9119"/>
                    <a:pt x="20057" y="9127"/>
                    <a:pt x="20057" y="9133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7" y="12150"/>
                    <a:pt x="1542" y="10800"/>
                    <a:pt x="1542" y="9133"/>
                  </a:cubicBezTo>
                  <a:cubicBezTo>
                    <a:pt x="1542" y="9127"/>
                    <a:pt x="1545" y="9119"/>
                    <a:pt x="1545" y="9112"/>
                  </a:cubicBezTo>
                  <a:lnTo>
                    <a:pt x="1542" y="9112"/>
                  </a:lnTo>
                  <a:lnTo>
                    <a:pt x="1542" y="6793"/>
                  </a:lnTo>
                  <a:cubicBezTo>
                    <a:pt x="3564" y="8140"/>
                    <a:pt x="7271" y="8774"/>
                    <a:pt x="10800" y="8774"/>
                  </a:cubicBezTo>
                  <a:cubicBezTo>
                    <a:pt x="14328" y="8774"/>
                    <a:pt x="18035" y="8140"/>
                    <a:pt x="20057" y="6793"/>
                  </a:cubicBezTo>
                  <a:cubicBezTo>
                    <a:pt x="20057" y="6793"/>
                    <a:pt x="20057" y="9112"/>
                    <a:pt x="20057" y="9112"/>
                  </a:cubicBezTo>
                  <a:close/>
                  <a:moveTo>
                    <a:pt x="20057" y="13162"/>
                  </a:moveTo>
                  <a:lnTo>
                    <a:pt x="20054" y="13162"/>
                  </a:lnTo>
                  <a:cubicBezTo>
                    <a:pt x="20054" y="13169"/>
                    <a:pt x="20057" y="13177"/>
                    <a:pt x="20057" y="13183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7" y="16200"/>
                    <a:pt x="1542" y="14850"/>
                    <a:pt x="1542" y="13183"/>
                  </a:cubicBezTo>
                  <a:cubicBezTo>
                    <a:pt x="1542" y="13177"/>
                    <a:pt x="1545" y="13169"/>
                    <a:pt x="1545" y="13162"/>
                  </a:cubicBezTo>
                  <a:lnTo>
                    <a:pt x="1542" y="13162"/>
                  </a:lnTo>
                  <a:lnTo>
                    <a:pt x="1542" y="10640"/>
                  </a:lnTo>
                  <a:cubicBezTo>
                    <a:pt x="3136" y="12077"/>
                    <a:pt x="6982" y="12825"/>
                    <a:pt x="10800" y="12825"/>
                  </a:cubicBezTo>
                  <a:cubicBezTo>
                    <a:pt x="14617" y="12825"/>
                    <a:pt x="18463" y="12077"/>
                    <a:pt x="20057" y="10640"/>
                  </a:cubicBezTo>
                  <a:cubicBezTo>
                    <a:pt x="20057" y="10640"/>
                    <a:pt x="20057" y="13162"/>
                    <a:pt x="20057" y="13162"/>
                  </a:cubicBezTo>
                  <a:close/>
                  <a:moveTo>
                    <a:pt x="20057" y="17212"/>
                  </a:moveTo>
                  <a:cubicBezTo>
                    <a:pt x="20057" y="18889"/>
                    <a:pt x="15912" y="20249"/>
                    <a:pt x="10800" y="20249"/>
                  </a:cubicBezTo>
                  <a:cubicBezTo>
                    <a:pt x="5687" y="20249"/>
                    <a:pt x="1542" y="18889"/>
                    <a:pt x="1542" y="17212"/>
                  </a:cubicBezTo>
                  <a:lnTo>
                    <a:pt x="1542" y="14690"/>
                  </a:lnTo>
                  <a:cubicBezTo>
                    <a:pt x="3136" y="16127"/>
                    <a:pt x="6982" y="16875"/>
                    <a:pt x="10800" y="16875"/>
                  </a:cubicBezTo>
                  <a:cubicBezTo>
                    <a:pt x="14617" y="16875"/>
                    <a:pt x="18463" y="16127"/>
                    <a:pt x="20057" y="14690"/>
                  </a:cubicBezTo>
                  <a:cubicBezTo>
                    <a:pt x="20057" y="14690"/>
                    <a:pt x="20057" y="17212"/>
                    <a:pt x="20057" y="17212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2"/>
                  </a:lnTo>
                  <a:cubicBezTo>
                    <a:pt x="0" y="20226"/>
                    <a:pt x="5598" y="21599"/>
                    <a:pt x="10800" y="21599"/>
                  </a:cubicBezTo>
                  <a:cubicBezTo>
                    <a:pt x="16001" y="21599"/>
                    <a:pt x="21599" y="20226"/>
                    <a:pt x="21599" y="17212"/>
                  </a:cubicBezTo>
                  <a:lnTo>
                    <a:pt x="21599" y="4387"/>
                  </a:lnTo>
                  <a:cubicBezTo>
                    <a:pt x="21599" y="1372"/>
                    <a:pt x="1600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0" name="AutoShape 49"/>
            <p:cNvSpPr/>
            <p:nvPr/>
          </p:nvSpPr>
          <p:spPr bwMode="auto">
            <a:xfrm>
              <a:off x="4078597" y="2630889"/>
              <a:ext cx="23152" cy="225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1" name="AutoShape 50"/>
            <p:cNvSpPr/>
            <p:nvPr/>
          </p:nvSpPr>
          <p:spPr bwMode="auto">
            <a:xfrm>
              <a:off x="4078597" y="2562057"/>
              <a:ext cx="23152" cy="231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2" name="AutoShape 51"/>
            <p:cNvSpPr/>
            <p:nvPr/>
          </p:nvSpPr>
          <p:spPr bwMode="auto">
            <a:xfrm>
              <a:off x="4078597" y="2493227"/>
              <a:ext cx="23152" cy="231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44" name="五边形 43"/>
          <p:cNvSpPr/>
          <p:nvPr/>
        </p:nvSpPr>
        <p:spPr>
          <a:xfrm>
            <a:off x="0" y="805218"/>
            <a:ext cx="777922" cy="559558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849376" y="746794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合理消费的好处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1" grpId="0" animBg="1"/>
      <p:bldP spid="2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刷子"/>
          <p:cNvSpPr/>
          <p:nvPr/>
        </p:nvSpPr>
        <p:spPr bwMode="auto">
          <a:xfrm rot="180000">
            <a:off x="9555244" y="5447808"/>
            <a:ext cx="1902460" cy="1902460"/>
          </a:xfrm>
          <a:custGeom>
            <a:avLst/>
            <a:gdLst>
              <a:gd name="T0" fmla="*/ 341856 w 5493"/>
              <a:gd name="T1" fmla="*/ 769198 h 5431"/>
              <a:gd name="T2" fmla="*/ 779746 w 5493"/>
              <a:gd name="T3" fmla="*/ 1015761 h 5431"/>
              <a:gd name="T4" fmla="*/ 683056 w 5493"/>
              <a:gd name="T5" fmla="*/ 975432 h 5431"/>
              <a:gd name="T6" fmla="*/ 668962 w 5493"/>
              <a:gd name="T7" fmla="*/ 939694 h 5431"/>
              <a:gd name="T8" fmla="*/ 830549 w 5493"/>
              <a:gd name="T9" fmla="*/ 964613 h 5431"/>
              <a:gd name="T10" fmla="*/ 772535 w 5493"/>
              <a:gd name="T11" fmla="*/ 910513 h 5431"/>
              <a:gd name="T12" fmla="*/ 712882 w 5493"/>
              <a:gd name="T13" fmla="*/ 894119 h 5431"/>
              <a:gd name="T14" fmla="*/ 742381 w 5493"/>
              <a:gd name="T15" fmla="*/ 933464 h 5431"/>
              <a:gd name="T16" fmla="*/ 737137 w 5493"/>
              <a:gd name="T17" fmla="*/ 911169 h 5431"/>
              <a:gd name="T18" fmla="*/ 783679 w 5493"/>
              <a:gd name="T19" fmla="*/ 1011499 h 5431"/>
              <a:gd name="T20" fmla="*/ 817111 w 5493"/>
              <a:gd name="T21" fmla="*/ 944612 h 5431"/>
              <a:gd name="T22" fmla="*/ 847920 w 5493"/>
              <a:gd name="T23" fmla="*/ 882316 h 5431"/>
              <a:gd name="T24" fmla="*/ 802689 w 5493"/>
              <a:gd name="T25" fmla="*/ 837396 h 5431"/>
              <a:gd name="T26" fmla="*/ 756803 w 5493"/>
              <a:gd name="T27" fmla="*/ 883299 h 5431"/>
              <a:gd name="T28" fmla="*/ 775157 w 5493"/>
              <a:gd name="T29" fmla="*/ 865266 h 5431"/>
              <a:gd name="T30" fmla="*/ 799412 w 5493"/>
              <a:gd name="T31" fmla="*/ 874119 h 5431"/>
              <a:gd name="T32" fmla="*/ 814816 w 5493"/>
              <a:gd name="T33" fmla="*/ 893463 h 5431"/>
              <a:gd name="T34" fmla="*/ 843004 w 5493"/>
              <a:gd name="T35" fmla="*/ 925267 h 5431"/>
              <a:gd name="T36" fmla="*/ 794823 w 5493"/>
              <a:gd name="T37" fmla="*/ 922316 h 5431"/>
              <a:gd name="T38" fmla="*/ 930516 w 5493"/>
              <a:gd name="T39" fmla="*/ 864938 h 5431"/>
              <a:gd name="T40" fmla="*/ 870864 w 5493"/>
              <a:gd name="T41" fmla="*/ 900677 h 5431"/>
              <a:gd name="T42" fmla="*/ 837104 w 5493"/>
              <a:gd name="T43" fmla="*/ 771493 h 5431"/>
              <a:gd name="T44" fmla="*/ 928878 w 5493"/>
              <a:gd name="T45" fmla="*/ 842642 h 5431"/>
              <a:gd name="T46" fmla="*/ 847920 w 5493"/>
              <a:gd name="T47" fmla="*/ 821986 h 5431"/>
              <a:gd name="T48" fmla="*/ 907901 w 5493"/>
              <a:gd name="T49" fmla="*/ 729197 h 5431"/>
              <a:gd name="T50" fmla="*/ 910523 w 5493"/>
              <a:gd name="T51" fmla="*/ 758706 h 5431"/>
              <a:gd name="T52" fmla="*/ 979681 w 5493"/>
              <a:gd name="T53" fmla="*/ 808543 h 5431"/>
              <a:gd name="T54" fmla="*/ 903312 w 5493"/>
              <a:gd name="T55" fmla="*/ 813461 h 5431"/>
              <a:gd name="T56" fmla="*/ 953788 w 5493"/>
              <a:gd name="T57" fmla="*/ 816740 h 5431"/>
              <a:gd name="T58" fmla="*/ 916423 w 5493"/>
              <a:gd name="T59" fmla="*/ 780018 h 5431"/>
              <a:gd name="T60" fmla="*/ 850870 w 5493"/>
              <a:gd name="T61" fmla="*/ 757722 h 5431"/>
              <a:gd name="T62" fmla="*/ 963620 w 5493"/>
              <a:gd name="T63" fmla="*/ 679360 h 5431"/>
              <a:gd name="T64" fmla="*/ 976731 w 5493"/>
              <a:gd name="T65" fmla="*/ 786576 h 5431"/>
              <a:gd name="T66" fmla="*/ 1023601 w 5493"/>
              <a:gd name="T67" fmla="*/ 739689 h 5431"/>
              <a:gd name="T68" fmla="*/ 959360 w 5493"/>
              <a:gd name="T69" fmla="*/ 709525 h 5431"/>
              <a:gd name="T70" fmla="*/ 934777 w 5493"/>
              <a:gd name="T71" fmla="*/ 697721 h 5431"/>
              <a:gd name="T72" fmla="*/ 973126 w 5493"/>
              <a:gd name="T73" fmla="*/ 688868 h 5431"/>
              <a:gd name="T74" fmla="*/ 967554 w 5493"/>
              <a:gd name="T75" fmla="*/ 730181 h 5431"/>
              <a:gd name="T76" fmla="*/ 1003935 w 5493"/>
              <a:gd name="T77" fmla="*/ 766903 h 5431"/>
              <a:gd name="T78" fmla="*/ 911834 w 5493"/>
              <a:gd name="T79" fmla="*/ 496077 h 5431"/>
              <a:gd name="T80" fmla="*/ 974764 w 5493"/>
              <a:gd name="T81" fmla="*/ 433125 h 5431"/>
              <a:gd name="T82" fmla="*/ 184202 w 5493"/>
              <a:gd name="T83" fmla="*/ 863299 h 5431"/>
              <a:gd name="T84" fmla="*/ 448706 w 5493"/>
              <a:gd name="T85" fmla="*/ 1007236 h 5431"/>
              <a:gd name="T86" fmla="*/ 1523110 w 5493"/>
              <a:gd name="T87" fmla="*/ 1229537 h 5431"/>
              <a:gd name="T88" fmla="*/ 448706 w 5493"/>
              <a:gd name="T89" fmla="*/ 1007236 h 5431"/>
              <a:gd name="T90" fmla="*/ 1111769 w 5493"/>
              <a:gd name="T91" fmla="*/ 722312 h 5431"/>
              <a:gd name="T92" fmla="*/ 391020 w 5493"/>
              <a:gd name="T93" fmla="*/ 152135 h 5431"/>
              <a:gd name="T94" fmla="*/ 625370 w 5493"/>
              <a:gd name="T95" fmla="*/ 386566 h 5431"/>
              <a:gd name="T96" fmla="*/ 769258 w 5493"/>
              <a:gd name="T97" fmla="*/ 341975 h 5431"/>
              <a:gd name="T98" fmla="*/ 485416 w 5493"/>
              <a:gd name="T99" fmla="*/ 58034 h 5431"/>
              <a:gd name="T100" fmla="*/ 611276 w 5493"/>
              <a:gd name="T101" fmla="*/ 400665 h 5431"/>
              <a:gd name="T102" fmla="*/ 274992 w 5493"/>
              <a:gd name="T103" fmla="*/ 268531 h 5431"/>
              <a:gd name="T104" fmla="*/ 304163 w 5493"/>
              <a:gd name="T105" fmla="*/ 239350 h 5431"/>
              <a:gd name="T106" fmla="*/ 484105 w 5493"/>
              <a:gd name="T107" fmla="*/ 627228 h 5431"/>
              <a:gd name="T108" fmla="*/ 200263 w 5493"/>
              <a:gd name="T109" fmla="*/ 342959 h 5431"/>
              <a:gd name="T110" fmla="*/ 418224 w 5493"/>
              <a:gd name="T111" fmla="*/ 593784 h 5431"/>
              <a:gd name="T112" fmla="*/ 81941 w 5493"/>
              <a:gd name="T113" fmla="*/ 461650 h 5431"/>
              <a:gd name="T114" fmla="*/ 110784 w 5493"/>
              <a:gd name="T115" fmla="*/ 432469 h 54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493" h="5431">
                <a:moveTo>
                  <a:pt x="0" y="1657"/>
                </a:moveTo>
                <a:cubicBezTo>
                  <a:pt x="178" y="1480"/>
                  <a:pt x="178" y="1480"/>
                  <a:pt x="178" y="1480"/>
                </a:cubicBezTo>
                <a:cubicBezTo>
                  <a:pt x="1043" y="2346"/>
                  <a:pt x="1043" y="2346"/>
                  <a:pt x="1043" y="2346"/>
                </a:cubicBezTo>
                <a:cubicBezTo>
                  <a:pt x="866" y="2523"/>
                  <a:pt x="866" y="2523"/>
                  <a:pt x="866" y="2523"/>
                </a:cubicBezTo>
                <a:cubicBezTo>
                  <a:pt x="0" y="1657"/>
                  <a:pt x="0" y="1657"/>
                  <a:pt x="0" y="1657"/>
                </a:cubicBezTo>
                <a:close/>
                <a:moveTo>
                  <a:pt x="2379" y="3098"/>
                </a:moveTo>
                <a:cubicBezTo>
                  <a:pt x="2316" y="3160"/>
                  <a:pt x="2316" y="3160"/>
                  <a:pt x="2316" y="3160"/>
                </a:cubicBezTo>
                <a:cubicBezTo>
                  <a:pt x="2108" y="2952"/>
                  <a:pt x="2108" y="2952"/>
                  <a:pt x="2108" y="2952"/>
                </a:cubicBezTo>
                <a:cubicBezTo>
                  <a:pt x="2084" y="2975"/>
                  <a:pt x="2084" y="2975"/>
                  <a:pt x="2084" y="2975"/>
                </a:cubicBezTo>
                <a:cubicBezTo>
                  <a:pt x="2043" y="2934"/>
                  <a:pt x="2043" y="2934"/>
                  <a:pt x="2043" y="2934"/>
                </a:cubicBezTo>
                <a:cubicBezTo>
                  <a:pt x="2052" y="2925"/>
                  <a:pt x="2056" y="2913"/>
                  <a:pt x="2054" y="2899"/>
                </a:cubicBezTo>
                <a:cubicBezTo>
                  <a:pt x="2052" y="2885"/>
                  <a:pt x="2048" y="2874"/>
                  <a:pt x="2041" y="2866"/>
                </a:cubicBezTo>
                <a:cubicBezTo>
                  <a:pt x="2095" y="2813"/>
                  <a:pt x="2095" y="2813"/>
                  <a:pt x="2095" y="2813"/>
                </a:cubicBezTo>
                <a:cubicBezTo>
                  <a:pt x="2379" y="3098"/>
                  <a:pt x="2379" y="3098"/>
                  <a:pt x="2379" y="3098"/>
                </a:cubicBezTo>
                <a:close/>
                <a:moveTo>
                  <a:pt x="2534" y="2942"/>
                </a:moveTo>
                <a:cubicBezTo>
                  <a:pt x="2498" y="2906"/>
                  <a:pt x="2498" y="2906"/>
                  <a:pt x="2498" y="2906"/>
                </a:cubicBezTo>
                <a:cubicBezTo>
                  <a:pt x="2421" y="2982"/>
                  <a:pt x="2421" y="2982"/>
                  <a:pt x="2421" y="2982"/>
                </a:cubicBezTo>
                <a:cubicBezTo>
                  <a:pt x="2357" y="2777"/>
                  <a:pt x="2357" y="2777"/>
                  <a:pt x="2357" y="2777"/>
                </a:cubicBezTo>
                <a:cubicBezTo>
                  <a:pt x="2354" y="2765"/>
                  <a:pt x="2346" y="2754"/>
                  <a:pt x="2334" y="2741"/>
                </a:cubicBezTo>
                <a:cubicBezTo>
                  <a:pt x="2303" y="2711"/>
                  <a:pt x="2276" y="2693"/>
                  <a:pt x="2253" y="2690"/>
                </a:cubicBezTo>
                <a:cubicBezTo>
                  <a:pt x="2230" y="2685"/>
                  <a:pt x="2204" y="2698"/>
                  <a:pt x="2175" y="2727"/>
                </a:cubicBezTo>
                <a:cubicBezTo>
                  <a:pt x="2128" y="2774"/>
                  <a:pt x="2123" y="2816"/>
                  <a:pt x="2159" y="2853"/>
                </a:cubicBezTo>
                <a:cubicBezTo>
                  <a:pt x="2209" y="2903"/>
                  <a:pt x="2209" y="2903"/>
                  <a:pt x="2209" y="2903"/>
                </a:cubicBezTo>
                <a:cubicBezTo>
                  <a:pt x="2265" y="2847"/>
                  <a:pt x="2265" y="2847"/>
                  <a:pt x="2265" y="2847"/>
                </a:cubicBezTo>
                <a:cubicBezTo>
                  <a:pt x="2217" y="2798"/>
                  <a:pt x="2217" y="2798"/>
                  <a:pt x="2217" y="2798"/>
                </a:cubicBezTo>
                <a:cubicBezTo>
                  <a:pt x="2208" y="2790"/>
                  <a:pt x="2209" y="2781"/>
                  <a:pt x="2218" y="2773"/>
                </a:cubicBezTo>
                <a:cubicBezTo>
                  <a:pt x="2226" y="2764"/>
                  <a:pt x="2237" y="2767"/>
                  <a:pt x="2249" y="2779"/>
                </a:cubicBezTo>
                <a:cubicBezTo>
                  <a:pt x="2274" y="2804"/>
                  <a:pt x="2289" y="2827"/>
                  <a:pt x="2295" y="2848"/>
                </a:cubicBezTo>
                <a:cubicBezTo>
                  <a:pt x="2354" y="3047"/>
                  <a:pt x="2354" y="3047"/>
                  <a:pt x="2354" y="3047"/>
                </a:cubicBezTo>
                <a:cubicBezTo>
                  <a:pt x="2391" y="3085"/>
                  <a:pt x="2391" y="3085"/>
                  <a:pt x="2391" y="3085"/>
                </a:cubicBezTo>
                <a:cubicBezTo>
                  <a:pt x="2534" y="2942"/>
                  <a:pt x="2534" y="2942"/>
                  <a:pt x="2534" y="2942"/>
                </a:cubicBezTo>
                <a:close/>
                <a:moveTo>
                  <a:pt x="2425" y="2813"/>
                </a:moveTo>
                <a:cubicBezTo>
                  <a:pt x="2493" y="2881"/>
                  <a:pt x="2493" y="2881"/>
                  <a:pt x="2493" y="2881"/>
                </a:cubicBezTo>
                <a:cubicBezTo>
                  <a:pt x="2529" y="2917"/>
                  <a:pt x="2571" y="2911"/>
                  <a:pt x="2618" y="2863"/>
                </a:cubicBezTo>
                <a:cubicBezTo>
                  <a:pt x="2666" y="2816"/>
                  <a:pt x="2669" y="2773"/>
                  <a:pt x="2630" y="2734"/>
                </a:cubicBezTo>
                <a:cubicBezTo>
                  <a:pt x="2587" y="2691"/>
                  <a:pt x="2587" y="2691"/>
                  <a:pt x="2587" y="2691"/>
                </a:cubicBezTo>
                <a:cubicBezTo>
                  <a:pt x="2559" y="2663"/>
                  <a:pt x="2530" y="2656"/>
                  <a:pt x="2501" y="2672"/>
                </a:cubicBezTo>
                <a:cubicBezTo>
                  <a:pt x="2515" y="2642"/>
                  <a:pt x="2511" y="2616"/>
                  <a:pt x="2488" y="2593"/>
                </a:cubicBezTo>
                <a:cubicBezTo>
                  <a:pt x="2449" y="2554"/>
                  <a:pt x="2449" y="2554"/>
                  <a:pt x="2449" y="2554"/>
                </a:cubicBezTo>
                <a:cubicBezTo>
                  <a:pt x="2431" y="2537"/>
                  <a:pt x="2412" y="2531"/>
                  <a:pt x="2390" y="2537"/>
                </a:cubicBezTo>
                <a:cubicBezTo>
                  <a:pt x="2368" y="2543"/>
                  <a:pt x="2348" y="2555"/>
                  <a:pt x="2329" y="2574"/>
                </a:cubicBezTo>
                <a:cubicBezTo>
                  <a:pt x="2282" y="2620"/>
                  <a:pt x="2276" y="2660"/>
                  <a:pt x="2309" y="2694"/>
                </a:cubicBezTo>
                <a:cubicBezTo>
                  <a:pt x="2362" y="2746"/>
                  <a:pt x="2362" y="2746"/>
                  <a:pt x="2362" y="2746"/>
                </a:cubicBezTo>
                <a:cubicBezTo>
                  <a:pt x="2417" y="2691"/>
                  <a:pt x="2417" y="2691"/>
                  <a:pt x="2417" y="2691"/>
                </a:cubicBezTo>
                <a:cubicBezTo>
                  <a:pt x="2365" y="2639"/>
                  <a:pt x="2365" y="2639"/>
                  <a:pt x="2365" y="2639"/>
                </a:cubicBezTo>
                <a:cubicBezTo>
                  <a:pt x="2359" y="2633"/>
                  <a:pt x="2361" y="2626"/>
                  <a:pt x="2368" y="2619"/>
                </a:cubicBezTo>
                <a:cubicBezTo>
                  <a:pt x="2376" y="2611"/>
                  <a:pt x="2383" y="2610"/>
                  <a:pt x="2388" y="2616"/>
                </a:cubicBezTo>
                <a:cubicBezTo>
                  <a:pt x="2439" y="2666"/>
                  <a:pt x="2439" y="2666"/>
                  <a:pt x="2439" y="2666"/>
                </a:cubicBezTo>
                <a:cubicBezTo>
                  <a:pt x="2450" y="2677"/>
                  <a:pt x="2447" y="2692"/>
                  <a:pt x="2428" y="2710"/>
                </a:cubicBezTo>
                <a:cubicBezTo>
                  <a:pt x="2461" y="2742"/>
                  <a:pt x="2461" y="2742"/>
                  <a:pt x="2461" y="2742"/>
                </a:cubicBezTo>
                <a:cubicBezTo>
                  <a:pt x="2471" y="2732"/>
                  <a:pt x="2479" y="2726"/>
                  <a:pt x="2486" y="2725"/>
                </a:cubicBezTo>
                <a:cubicBezTo>
                  <a:pt x="2492" y="2724"/>
                  <a:pt x="2499" y="2727"/>
                  <a:pt x="2507" y="2734"/>
                </a:cubicBezTo>
                <a:cubicBezTo>
                  <a:pt x="2573" y="2800"/>
                  <a:pt x="2573" y="2800"/>
                  <a:pt x="2573" y="2800"/>
                </a:cubicBezTo>
                <a:cubicBezTo>
                  <a:pt x="2580" y="2807"/>
                  <a:pt x="2579" y="2814"/>
                  <a:pt x="2572" y="2822"/>
                </a:cubicBezTo>
                <a:cubicBezTo>
                  <a:pt x="2564" y="2830"/>
                  <a:pt x="2557" y="2830"/>
                  <a:pt x="2550" y="2823"/>
                </a:cubicBezTo>
                <a:cubicBezTo>
                  <a:pt x="2482" y="2755"/>
                  <a:pt x="2482" y="2755"/>
                  <a:pt x="2482" y="2755"/>
                </a:cubicBezTo>
                <a:cubicBezTo>
                  <a:pt x="2425" y="2813"/>
                  <a:pt x="2425" y="2813"/>
                  <a:pt x="2425" y="2813"/>
                </a:cubicBezTo>
                <a:close/>
                <a:moveTo>
                  <a:pt x="2834" y="2570"/>
                </a:moveTo>
                <a:cubicBezTo>
                  <a:pt x="2803" y="2601"/>
                  <a:pt x="2803" y="2601"/>
                  <a:pt x="2803" y="2601"/>
                </a:cubicBezTo>
                <a:cubicBezTo>
                  <a:pt x="2839" y="2638"/>
                  <a:pt x="2839" y="2638"/>
                  <a:pt x="2839" y="2638"/>
                </a:cubicBezTo>
                <a:cubicBezTo>
                  <a:pt x="2778" y="2699"/>
                  <a:pt x="2778" y="2699"/>
                  <a:pt x="2778" y="2699"/>
                </a:cubicBezTo>
                <a:cubicBezTo>
                  <a:pt x="2742" y="2662"/>
                  <a:pt x="2742" y="2662"/>
                  <a:pt x="2742" y="2662"/>
                </a:cubicBezTo>
                <a:cubicBezTo>
                  <a:pt x="2657" y="2747"/>
                  <a:pt x="2657" y="2747"/>
                  <a:pt x="2657" y="2747"/>
                </a:cubicBezTo>
                <a:cubicBezTo>
                  <a:pt x="2617" y="2706"/>
                  <a:pt x="2617" y="2706"/>
                  <a:pt x="2617" y="2706"/>
                </a:cubicBezTo>
                <a:cubicBezTo>
                  <a:pt x="2470" y="2437"/>
                  <a:pt x="2470" y="2437"/>
                  <a:pt x="2470" y="2437"/>
                </a:cubicBezTo>
                <a:cubicBezTo>
                  <a:pt x="2554" y="2353"/>
                  <a:pt x="2554" y="2353"/>
                  <a:pt x="2554" y="2353"/>
                </a:cubicBezTo>
                <a:cubicBezTo>
                  <a:pt x="2760" y="2558"/>
                  <a:pt x="2760" y="2558"/>
                  <a:pt x="2760" y="2558"/>
                </a:cubicBezTo>
                <a:cubicBezTo>
                  <a:pt x="2791" y="2528"/>
                  <a:pt x="2791" y="2528"/>
                  <a:pt x="2791" y="2528"/>
                </a:cubicBezTo>
                <a:cubicBezTo>
                  <a:pt x="2834" y="2570"/>
                  <a:pt x="2834" y="2570"/>
                  <a:pt x="2834" y="2570"/>
                </a:cubicBezTo>
                <a:close/>
                <a:moveTo>
                  <a:pt x="2699" y="2619"/>
                </a:moveTo>
                <a:cubicBezTo>
                  <a:pt x="2670" y="2648"/>
                  <a:pt x="2670" y="2648"/>
                  <a:pt x="2670" y="2648"/>
                </a:cubicBezTo>
                <a:cubicBezTo>
                  <a:pt x="2587" y="2507"/>
                  <a:pt x="2587" y="2507"/>
                  <a:pt x="2587" y="2507"/>
                </a:cubicBezTo>
                <a:cubicBezTo>
                  <a:pt x="2699" y="2619"/>
                  <a:pt x="2699" y="2619"/>
                  <a:pt x="2699" y="2619"/>
                </a:cubicBezTo>
                <a:close/>
                <a:moveTo>
                  <a:pt x="2736" y="2171"/>
                </a:moveTo>
                <a:cubicBezTo>
                  <a:pt x="2770" y="2224"/>
                  <a:pt x="2770" y="2224"/>
                  <a:pt x="2770" y="2224"/>
                </a:cubicBezTo>
                <a:cubicBezTo>
                  <a:pt x="2699" y="2295"/>
                  <a:pt x="2699" y="2295"/>
                  <a:pt x="2699" y="2295"/>
                </a:cubicBezTo>
                <a:cubicBezTo>
                  <a:pt x="2754" y="2356"/>
                  <a:pt x="2754" y="2356"/>
                  <a:pt x="2754" y="2356"/>
                </a:cubicBezTo>
                <a:cubicBezTo>
                  <a:pt x="2754" y="2344"/>
                  <a:pt x="2762" y="2330"/>
                  <a:pt x="2778" y="2314"/>
                </a:cubicBezTo>
                <a:cubicBezTo>
                  <a:pt x="2810" y="2281"/>
                  <a:pt x="2841" y="2279"/>
                  <a:pt x="2869" y="2307"/>
                </a:cubicBezTo>
                <a:cubicBezTo>
                  <a:pt x="2970" y="2408"/>
                  <a:pt x="2970" y="2408"/>
                  <a:pt x="2970" y="2408"/>
                </a:cubicBezTo>
                <a:cubicBezTo>
                  <a:pt x="2987" y="2425"/>
                  <a:pt x="2993" y="2444"/>
                  <a:pt x="2989" y="2466"/>
                </a:cubicBezTo>
                <a:cubicBezTo>
                  <a:pt x="2985" y="2488"/>
                  <a:pt x="2972" y="2510"/>
                  <a:pt x="2950" y="2531"/>
                </a:cubicBezTo>
                <a:cubicBezTo>
                  <a:pt x="2903" y="2579"/>
                  <a:pt x="2862" y="2585"/>
                  <a:pt x="2827" y="2551"/>
                </a:cubicBezTo>
                <a:cubicBezTo>
                  <a:pt x="2756" y="2481"/>
                  <a:pt x="2756" y="2481"/>
                  <a:pt x="2756" y="2481"/>
                </a:cubicBezTo>
                <a:cubicBezTo>
                  <a:pt x="2818" y="2419"/>
                  <a:pt x="2818" y="2419"/>
                  <a:pt x="2818" y="2419"/>
                </a:cubicBezTo>
                <a:cubicBezTo>
                  <a:pt x="2891" y="2492"/>
                  <a:pt x="2891" y="2492"/>
                  <a:pt x="2891" y="2492"/>
                </a:cubicBezTo>
                <a:cubicBezTo>
                  <a:pt x="2897" y="2499"/>
                  <a:pt x="2903" y="2498"/>
                  <a:pt x="2910" y="2491"/>
                </a:cubicBezTo>
                <a:cubicBezTo>
                  <a:pt x="2918" y="2485"/>
                  <a:pt x="2918" y="2478"/>
                  <a:pt x="2912" y="2472"/>
                </a:cubicBezTo>
                <a:cubicBezTo>
                  <a:pt x="2817" y="2377"/>
                  <a:pt x="2817" y="2377"/>
                  <a:pt x="2817" y="2377"/>
                </a:cubicBezTo>
                <a:cubicBezTo>
                  <a:pt x="2810" y="2371"/>
                  <a:pt x="2803" y="2371"/>
                  <a:pt x="2796" y="2379"/>
                </a:cubicBezTo>
                <a:cubicBezTo>
                  <a:pt x="2788" y="2386"/>
                  <a:pt x="2791" y="2395"/>
                  <a:pt x="2802" y="2407"/>
                </a:cubicBezTo>
                <a:cubicBezTo>
                  <a:pt x="2742" y="2464"/>
                  <a:pt x="2742" y="2464"/>
                  <a:pt x="2742" y="2464"/>
                </a:cubicBezTo>
                <a:cubicBezTo>
                  <a:pt x="2596" y="2311"/>
                  <a:pt x="2596" y="2311"/>
                  <a:pt x="2596" y="2311"/>
                </a:cubicBezTo>
                <a:cubicBezTo>
                  <a:pt x="2736" y="2171"/>
                  <a:pt x="2736" y="2171"/>
                  <a:pt x="2736" y="2171"/>
                </a:cubicBezTo>
                <a:close/>
                <a:moveTo>
                  <a:pt x="2969" y="2101"/>
                </a:moveTo>
                <a:cubicBezTo>
                  <a:pt x="2940" y="2072"/>
                  <a:pt x="2940" y="2072"/>
                  <a:pt x="2940" y="2072"/>
                </a:cubicBezTo>
                <a:cubicBezTo>
                  <a:pt x="2903" y="2036"/>
                  <a:pt x="2861" y="2041"/>
                  <a:pt x="2814" y="2089"/>
                </a:cubicBezTo>
                <a:cubicBezTo>
                  <a:pt x="2766" y="2136"/>
                  <a:pt x="2760" y="2179"/>
                  <a:pt x="2797" y="2216"/>
                </a:cubicBezTo>
                <a:cubicBezTo>
                  <a:pt x="2980" y="2399"/>
                  <a:pt x="2980" y="2399"/>
                  <a:pt x="2980" y="2399"/>
                </a:cubicBezTo>
                <a:cubicBezTo>
                  <a:pt x="3014" y="2433"/>
                  <a:pt x="3055" y="2426"/>
                  <a:pt x="3103" y="2379"/>
                </a:cubicBezTo>
                <a:cubicBezTo>
                  <a:pt x="3124" y="2357"/>
                  <a:pt x="3137" y="2336"/>
                  <a:pt x="3141" y="2314"/>
                </a:cubicBezTo>
                <a:cubicBezTo>
                  <a:pt x="3146" y="2292"/>
                  <a:pt x="3139" y="2272"/>
                  <a:pt x="3123" y="2256"/>
                </a:cubicBezTo>
                <a:cubicBezTo>
                  <a:pt x="3021" y="2154"/>
                  <a:pt x="3021" y="2154"/>
                  <a:pt x="3021" y="2154"/>
                </a:cubicBezTo>
                <a:cubicBezTo>
                  <a:pt x="3008" y="2141"/>
                  <a:pt x="2993" y="2136"/>
                  <a:pt x="2976" y="2138"/>
                </a:cubicBezTo>
                <a:cubicBezTo>
                  <a:pt x="2958" y="2141"/>
                  <a:pt x="2942" y="2149"/>
                  <a:pt x="2927" y="2164"/>
                </a:cubicBezTo>
                <a:cubicBezTo>
                  <a:pt x="2912" y="2179"/>
                  <a:pt x="2905" y="2192"/>
                  <a:pt x="2907" y="2203"/>
                </a:cubicBezTo>
                <a:cubicBezTo>
                  <a:pt x="2851" y="2148"/>
                  <a:pt x="2851" y="2148"/>
                  <a:pt x="2851" y="2148"/>
                </a:cubicBezTo>
                <a:cubicBezTo>
                  <a:pt x="2845" y="2142"/>
                  <a:pt x="2845" y="2135"/>
                  <a:pt x="2852" y="2128"/>
                </a:cubicBezTo>
                <a:cubicBezTo>
                  <a:pt x="2860" y="2120"/>
                  <a:pt x="2871" y="2124"/>
                  <a:pt x="2886" y="2138"/>
                </a:cubicBezTo>
                <a:cubicBezTo>
                  <a:pt x="2907" y="2162"/>
                  <a:pt x="2907" y="2162"/>
                  <a:pt x="2907" y="2162"/>
                </a:cubicBezTo>
                <a:cubicBezTo>
                  <a:pt x="2969" y="2101"/>
                  <a:pt x="2969" y="2101"/>
                  <a:pt x="2969" y="2101"/>
                </a:cubicBezTo>
                <a:close/>
                <a:moveTo>
                  <a:pt x="3064" y="2319"/>
                </a:moveTo>
                <a:cubicBezTo>
                  <a:pt x="2971" y="2226"/>
                  <a:pt x="2971" y="2226"/>
                  <a:pt x="2971" y="2226"/>
                </a:cubicBezTo>
                <a:cubicBezTo>
                  <a:pt x="2965" y="2220"/>
                  <a:pt x="2959" y="2220"/>
                  <a:pt x="2952" y="2227"/>
                </a:cubicBezTo>
                <a:cubicBezTo>
                  <a:pt x="2945" y="2234"/>
                  <a:pt x="2944" y="2241"/>
                  <a:pt x="2951" y="2247"/>
                </a:cubicBezTo>
                <a:cubicBezTo>
                  <a:pt x="3043" y="2340"/>
                  <a:pt x="3043" y="2340"/>
                  <a:pt x="3043" y="2340"/>
                </a:cubicBezTo>
                <a:cubicBezTo>
                  <a:pt x="3050" y="2346"/>
                  <a:pt x="3056" y="2346"/>
                  <a:pt x="3063" y="2339"/>
                </a:cubicBezTo>
                <a:cubicBezTo>
                  <a:pt x="3070" y="2332"/>
                  <a:pt x="3070" y="2325"/>
                  <a:pt x="3064" y="2319"/>
                </a:cubicBezTo>
                <a:close/>
                <a:moveTo>
                  <a:pt x="2974" y="1321"/>
                </a:moveTo>
                <a:cubicBezTo>
                  <a:pt x="2782" y="1513"/>
                  <a:pt x="2782" y="1513"/>
                  <a:pt x="2782" y="1513"/>
                </a:cubicBezTo>
                <a:cubicBezTo>
                  <a:pt x="2613" y="583"/>
                  <a:pt x="2613" y="583"/>
                  <a:pt x="2613" y="583"/>
                </a:cubicBezTo>
                <a:cubicBezTo>
                  <a:pt x="2678" y="517"/>
                  <a:pt x="2678" y="517"/>
                  <a:pt x="2678" y="517"/>
                </a:cubicBezTo>
                <a:cubicBezTo>
                  <a:pt x="2974" y="1321"/>
                  <a:pt x="2974" y="1321"/>
                  <a:pt x="2974" y="1321"/>
                </a:cubicBezTo>
                <a:close/>
                <a:moveTo>
                  <a:pt x="1301" y="2994"/>
                </a:moveTo>
                <a:cubicBezTo>
                  <a:pt x="1492" y="2803"/>
                  <a:pt x="1492" y="2803"/>
                  <a:pt x="1492" y="2803"/>
                </a:cubicBezTo>
                <a:cubicBezTo>
                  <a:pt x="562" y="2633"/>
                  <a:pt x="562" y="2633"/>
                  <a:pt x="562" y="2633"/>
                </a:cubicBezTo>
                <a:cubicBezTo>
                  <a:pt x="496" y="2699"/>
                  <a:pt x="496" y="2699"/>
                  <a:pt x="496" y="2699"/>
                </a:cubicBezTo>
                <a:cubicBezTo>
                  <a:pt x="1301" y="2994"/>
                  <a:pt x="1301" y="2994"/>
                  <a:pt x="1301" y="2994"/>
                </a:cubicBezTo>
                <a:close/>
                <a:moveTo>
                  <a:pt x="1369" y="3072"/>
                </a:moveTo>
                <a:cubicBezTo>
                  <a:pt x="2041" y="3744"/>
                  <a:pt x="2041" y="3744"/>
                  <a:pt x="2041" y="3744"/>
                </a:cubicBezTo>
                <a:cubicBezTo>
                  <a:pt x="3352" y="3491"/>
                  <a:pt x="3526" y="4315"/>
                  <a:pt x="3747" y="4753"/>
                </a:cubicBezTo>
                <a:cubicBezTo>
                  <a:pt x="4090" y="5431"/>
                  <a:pt x="5493" y="4142"/>
                  <a:pt x="4647" y="3750"/>
                </a:cubicBezTo>
                <a:cubicBezTo>
                  <a:pt x="4198" y="3542"/>
                  <a:pt x="3468" y="3321"/>
                  <a:pt x="3708" y="2077"/>
                </a:cubicBezTo>
                <a:cubicBezTo>
                  <a:pt x="3036" y="1405"/>
                  <a:pt x="3036" y="1405"/>
                  <a:pt x="3036" y="1405"/>
                </a:cubicBezTo>
                <a:cubicBezTo>
                  <a:pt x="1369" y="3072"/>
                  <a:pt x="1369" y="3072"/>
                  <a:pt x="1369" y="3072"/>
                </a:cubicBezTo>
                <a:close/>
                <a:moveTo>
                  <a:pt x="1765" y="3007"/>
                </a:moveTo>
                <a:cubicBezTo>
                  <a:pt x="2177" y="3419"/>
                  <a:pt x="2177" y="3419"/>
                  <a:pt x="2177" y="3419"/>
                </a:cubicBezTo>
                <a:cubicBezTo>
                  <a:pt x="3392" y="2203"/>
                  <a:pt x="3392" y="2203"/>
                  <a:pt x="3392" y="2203"/>
                </a:cubicBezTo>
                <a:cubicBezTo>
                  <a:pt x="2980" y="1792"/>
                  <a:pt x="2980" y="1792"/>
                  <a:pt x="2980" y="1792"/>
                </a:cubicBezTo>
                <a:cubicBezTo>
                  <a:pt x="1765" y="3007"/>
                  <a:pt x="1765" y="3007"/>
                  <a:pt x="1765" y="3007"/>
                </a:cubicBezTo>
                <a:close/>
                <a:moveTo>
                  <a:pt x="1193" y="464"/>
                </a:moveTo>
                <a:cubicBezTo>
                  <a:pt x="1356" y="301"/>
                  <a:pt x="1356" y="301"/>
                  <a:pt x="1356" y="301"/>
                </a:cubicBezTo>
                <a:cubicBezTo>
                  <a:pt x="2071" y="1016"/>
                  <a:pt x="2071" y="1016"/>
                  <a:pt x="2071" y="1016"/>
                </a:cubicBezTo>
                <a:cubicBezTo>
                  <a:pt x="1908" y="1179"/>
                  <a:pt x="1908" y="1179"/>
                  <a:pt x="1908" y="1179"/>
                </a:cubicBezTo>
                <a:cubicBezTo>
                  <a:pt x="1193" y="464"/>
                  <a:pt x="1193" y="464"/>
                  <a:pt x="1193" y="464"/>
                </a:cubicBezTo>
                <a:close/>
                <a:moveTo>
                  <a:pt x="1481" y="177"/>
                </a:moveTo>
                <a:cubicBezTo>
                  <a:pt x="2347" y="1043"/>
                  <a:pt x="2347" y="1043"/>
                  <a:pt x="2347" y="1043"/>
                </a:cubicBezTo>
                <a:cubicBezTo>
                  <a:pt x="2524" y="866"/>
                  <a:pt x="2524" y="866"/>
                  <a:pt x="2524" y="866"/>
                </a:cubicBezTo>
                <a:cubicBezTo>
                  <a:pt x="1658" y="0"/>
                  <a:pt x="1658" y="0"/>
                  <a:pt x="1658" y="0"/>
                </a:cubicBezTo>
                <a:cubicBezTo>
                  <a:pt x="1481" y="177"/>
                  <a:pt x="1481" y="177"/>
                  <a:pt x="1481" y="177"/>
                </a:cubicBezTo>
                <a:close/>
                <a:moveTo>
                  <a:pt x="987" y="670"/>
                </a:moveTo>
                <a:cubicBezTo>
                  <a:pt x="1702" y="1385"/>
                  <a:pt x="1702" y="1385"/>
                  <a:pt x="1702" y="1385"/>
                </a:cubicBezTo>
                <a:cubicBezTo>
                  <a:pt x="1865" y="1222"/>
                  <a:pt x="1865" y="1222"/>
                  <a:pt x="1865" y="1222"/>
                </a:cubicBezTo>
                <a:cubicBezTo>
                  <a:pt x="1150" y="507"/>
                  <a:pt x="1150" y="507"/>
                  <a:pt x="1150" y="507"/>
                </a:cubicBezTo>
                <a:cubicBezTo>
                  <a:pt x="987" y="670"/>
                  <a:pt x="987" y="670"/>
                  <a:pt x="987" y="670"/>
                </a:cubicBezTo>
                <a:close/>
                <a:moveTo>
                  <a:pt x="839" y="819"/>
                </a:moveTo>
                <a:cubicBezTo>
                  <a:pt x="1554" y="1533"/>
                  <a:pt x="1554" y="1533"/>
                  <a:pt x="1554" y="1533"/>
                </a:cubicBezTo>
                <a:cubicBezTo>
                  <a:pt x="1642" y="1445"/>
                  <a:pt x="1642" y="1445"/>
                  <a:pt x="1642" y="1445"/>
                </a:cubicBezTo>
                <a:cubicBezTo>
                  <a:pt x="928" y="730"/>
                  <a:pt x="928" y="730"/>
                  <a:pt x="928" y="730"/>
                </a:cubicBezTo>
                <a:cubicBezTo>
                  <a:pt x="839" y="819"/>
                  <a:pt x="839" y="819"/>
                  <a:pt x="839" y="819"/>
                </a:cubicBezTo>
                <a:close/>
                <a:moveTo>
                  <a:pt x="611" y="1046"/>
                </a:moveTo>
                <a:cubicBezTo>
                  <a:pt x="1477" y="1913"/>
                  <a:pt x="1477" y="1913"/>
                  <a:pt x="1477" y="1913"/>
                </a:cubicBezTo>
                <a:cubicBezTo>
                  <a:pt x="1655" y="1735"/>
                  <a:pt x="1655" y="1735"/>
                  <a:pt x="1655" y="1735"/>
                </a:cubicBezTo>
                <a:cubicBezTo>
                  <a:pt x="789" y="869"/>
                  <a:pt x="789" y="869"/>
                  <a:pt x="789" y="869"/>
                </a:cubicBezTo>
                <a:cubicBezTo>
                  <a:pt x="611" y="1046"/>
                  <a:pt x="611" y="1046"/>
                  <a:pt x="611" y="1046"/>
                </a:cubicBezTo>
                <a:close/>
                <a:moveTo>
                  <a:pt x="398" y="1259"/>
                </a:moveTo>
                <a:cubicBezTo>
                  <a:pt x="1113" y="1974"/>
                  <a:pt x="1113" y="1974"/>
                  <a:pt x="1113" y="1974"/>
                </a:cubicBezTo>
                <a:cubicBezTo>
                  <a:pt x="1276" y="1811"/>
                  <a:pt x="1276" y="1811"/>
                  <a:pt x="1276" y="1811"/>
                </a:cubicBezTo>
                <a:cubicBezTo>
                  <a:pt x="561" y="1097"/>
                  <a:pt x="561" y="1097"/>
                  <a:pt x="561" y="1097"/>
                </a:cubicBezTo>
                <a:cubicBezTo>
                  <a:pt x="398" y="1259"/>
                  <a:pt x="398" y="1259"/>
                  <a:pt x="398" y="1259"/>
                </a:cubicBezTo>
                <a:close/>
                <a:moveTo>
                  <a:pt x="250" y="1408"/>
                </a:moveTo>
                <a:cubicBezTo>
                  <a:pt x="964" y="2123"/>
                  <a:pt x="964" y="2123"/>
                  <a:pt x="964" y="2123"/>
                </a:cubicBezTo>
                <a:cubicBezTo>
                  <a:pt x="1053" y="2034"/>
                  <a:pt x="1053" y="2034"/>
                  <a:pt x="1053" y="2034"/>
                </a:cubicBezTo>
                <a:cubicBezTo>
                  <a:pt x="338" y="1319"/>
                  <a:pt x="338" y="1319"/>
                  <a:pt x="338" y="1319"/>
                </a:cubicBezTo>
                <a:lnTo>
                  <a:pt x="250" y="14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-148485" y="1989587"/>
            <a:ext cx="9923780" cy="3622675"/>
          </a:xfrm>
          <a:custGeom>
            <a:avLst/>
            <a:gdLst>
              <a:gd name="connsiteX0" fmla="*/ 0 w 15628"/>
              <a:gd name="connsiteY0" fmla="*/ 0 h 5705"/>
              <a:gd name="connsiteX1" fmla="*/ 5201 w 15628"/>
              <a:gd name="connsiteY1" fmla="*/ 4410 h 5705"/>
              <a:gd name="connsiteX2" fmla="*/ 11649 w 15628"/>
              <a:gd name="connsiteY2" fmla="*/ 2972 h 5705"/>
              <a:gd name="connsiteX3" fmla="*/ 15628 w 15628"/>
              <a:gd name="connsiteY3" fmla="*/ 5705 h 5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28" h="5705">
                <a:moveTo>
                  <a:pt x="0" y="0"/>
                </a:moveTo>
                <a:cubicBezTo>
                  <a:pt x="3595" y="863"/>
                  <a:pt x="2868" y="3511"/>
                  <a:pt x="5201" y="4410"/>
                </a:cubicBezTo>
                <a:cubicBezTo>
                  <a:pt x="8222" y="5057"/>
                  <a:pt x="8960" y="2936"/>
                  <a:pt x="11649" y="2972"/>
                </a:cubicBezTo>
                <a:cubicBezTo>
                  <a:pt x="14041" y="3200"/>
                  <a:pt x="14952" y="4950"/>
                  <a:pt x="15628" y="5705"/>
                </a:cubicBezTo>
              </a:path>
            </a:pathLst>
          </a:custGeom>
          <a:noFill/>
          <a:ln w="793750">
            <a:solidFill>
              <a:srgbClr val="E1EC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21469" y="3516127"/>
            <a:ext cx="716280" cy="716280"/>
          </a:xfrm>
          <a:prstGeom prst="ellipse">
            <a:avLst/>
          </a:prstGeom>
          <a:solidFill>
            <a:srgbClr val="66D0F6"/>
          </a:solidFill>
          <a:ln w="666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254262" y="4469527"/>
            <a:ext cx="716280" cy="7162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19230" y="2095632"/>
            <a:ext cx="716280" cy="716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66061" y="1132442"/>
            <a:ext cx="3324602" cy="1080770"/>
            <a:chOff x="913" y="6926"/>
            <a:chExt cx="3681" cy="1702"/>
          </a:xfrm>
        </p:grpSpPr>
        <p:sp>
          <p:nvSpPr>
            <p:cNvPr id="10" name="文本框 20"/>
            <p:cNvSpPr txBox="1"/>
            <p:nvPr/>
          </p:nvSpPr>
          <p:spPr>
            <a:xfrm flipH="1">
              <a:off x="927" y="6926"/>
              <a:ext cx="2020" cy="921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坏处</a:t>
              </a:r>
              <a:r>
                <a:rPr lang="en-US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01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文本框 22"/>
            <p:cNvSpPr txBox="1"/>
            <p:nvPr/>
          </p:nvSpPr>
          <p:spPr>
            <a:xfrm flipH="1">
              <a:off x="913" y="7707"/>
              <a:ext cx="3681" cy="921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入不敷出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2" name="手机"/>
          <p:cNvSpPr/>
          <p:nvPr/>
        </p:nvSpPr>
        <p:spPr bwMode="auto">
          <a:xfrm>
            <a:off x="861800" y="2255017"/>
            <a:ext cx="245110" cy="417195"/>
          </a:xfrm>
          <a:custGeom>
            <a:avLst/>
            <a:gdLst>
              <a:gd name="T0" fmla="*/ 134485 w 2938"/>
              <a:gd name="T1" fmla="*/ 2420 h 5511"/>
              <a:gd name="T2" fmla="*/ 89887 w 2938"/>
              <a:gd name="T3" fmla="*/ 15901 h 5511"/>
              <a:gd name="T4" fmla="*/ 51858 w 2938"/>
              <a:gd name="T5" fmla="*/ 41481 h 5511"/>
              <a:gd name="T6" fmla="*/ 22817 w 2938"/>
              <a:gd name="T7" fmla="*/ 77085 h 5511"/>
              <a:gd name="T8" fmla="*/ 4840 w 2938"/>
              <a:gd name="T9" fmla="*/ 119257 h 5511"/>
              <a:gd name="T10" fmla="*/ 0 w 2938"/>
              <a:gd name="T11" fmla="*/ 1746336 h 5511"/>
              <a:gd name="T12" fmla="*/ 4840 w 2938"/>
              <a:gd name="T13" fmla="*/ 1786089 h 5511"/>
              <a:gd name="T14" fmla="*/ 22817 w 2938"/>
              <a:gd name="T15" fmla="*/ 1828606 h 5511"/>
              <a:gd name="T16" fmla="*/ 51858 w 2938"/>
              <a:gd name="T17" fmla="*/ 1863865 h 5511"/>
              <a:gd name="T18" fmla="*/ 89887 w 2938"/>
              <a:gd name="T19" fmla="*/ 1889445 h 5511"/>
              <a:gd name="T20" fmla="*/ 134485 w 2938"/>
              <a:gd name="T21" fmla="*/ 1903272 h 5511"/>
              <a:gd name="T22" fmla="*/ 864989 w 2938"/>
              <a:gd name="T23" fmla="*/ 1905000 h 5511"/>
              <a:gd name="T24" fmla="*/ 911316 w 2938"/>
              <a:gd name="T25" fmla="*/ 1895667 h 5511"/>
              <a:gd name="T26" fmla="*/ 952111 w 2938"/>
              <a:gd name="T27" fmla="*/ 1873544 h 5511"/>
              <a:gd name="T28" fmla="*/ 984263 w 2938"/>
              <a:gd name="T29" fmla="*/ 1841396 h 5511"/>
              <a:gd name="T30" fmla="*/ 1006043 w 2938"/>
              <a:gd name="T31" fmla="*/ 1800953 h 5511"/>
              <a:gd name="T32" fmla="*/ 1015377 w 2938"/>
              <a:gd name="T33" fmla="*/ 1754633 h 5511"/>
              <a:gd name="T34" fmla="*/ 1013994 w 2938"/>
              <a:gd name="T35" fmla="*/ 134812 h 5511"/>
              <a:gd name="T36" fmla="*/ 999820 w 2938"/>
              <a:gd name="T37" fmla="*/ 90220 h 5511"/>
              <a:gd name="T38" fmla="*/ 974237 w 2938"/>
              <a:gd name="T39" fmla="*/ 52542 h 5511"/>
              <a:gd name="T40" fmla="*/ 938973 w 2938"/>
              <a:gd name="T41" fmla="*/ 23160 h 5511"/>
              <a:gd name="T42" fmla="*/ 896450 w 2938"/>
              <a:gd name="T43" fmla="*/ 5531 h 5511"/>
              <a:gd name="T44" fmla="*/ 412789 w 2938"/>
              <a:gd name="T45" fmla="*/ 127553 h 5511"/>
              <a:gd name="T46" fmla="*/ 615380 w 2938"/>
              <a:gd name="T47" fmla="*/ 129973 h 5511"/>
              <a:gd name="T48" fmla="*/ 629209 w 2938"/>
              <a:gd name="T49" fmla="*/ 141034 h 5511"/>
              <a:gd name="T50" fmla="*/ 635086 w 2938"/>
              <a:gd name="T51" fmla="*/ 159009 h 5511"/>
              <a:gd name="T52" fmla="*/ 630938 w 2938"/>
              <a:gd name="T53" fmla="*/ 174219 h 5511"/>
              <a:gd name="T54" fmla="*/ 618146 w 2938"/>
              <a:gd name="T55" fmla="*/ 187009 h 5511"/>
              <a:gd name="T56" fmla="*/ 412789 w 2938"/>
              <a:gd name="T57" fmla="*/ 190811 h 5511"/>
              <a:gd name="T58" fmla="*/ 397577 w 2938"/>
              <a:gd name="T59" fmla="*/ 187009 h 5511"/>
              <a:gd name="T60" fmla="*/ 384440 w 2938"/>
              <a:gd name="T61" fmla="*/ 174219 h 5511"/>
              <a:gd name="T62" fmla="*/ 380637 w 2938"/>
              <a:gd name="T63" fmla="*/ 159009 h 5511"/>
              <a:gd name="T64" fmla="*/ 386168 w 2938"/>
              <a:gd name="T65" fmla="*/ 141034 h 5511"/>
              <a:gd name="T66" fmla="*/ 400343 w 2938"/>
              <a:gd name="T67" fmla="*/ 129973 h 5511"/>
              <a:gd name="T68" fmla="*/ 507516 w 2938"/>
              <a:gd name="T69" fmla="*/ 1841742 h 5511"/>
              <a:gd name="T70" fmla="*/ 479513 w 2938"/>
              <a:gd name="T71" fmla="*/ 1837594 h 5511"/>
              <a:gd name="T72" fmla="*/ 454275 w 2938"/>
              <a:gd name="T73" fmla="*/ 1825495 h 5511"/>
              <a:gd name="T74" fmla="*/ 434223 w 2938"/>
              <a:gd name="T75" fmla="*/ 1806829 h 5511"/>
              <a:gd name="T76" fmla="*/ 420049 w 2938"/>
              <a:gd name="T77" fmla="*/ 1783323 h 5511"/>
              <a:gd name="T78" fmla="*/ 413134 w 2938"/>
              <a:gd name="T79" fmla="*/ 1756015 h 5511"/>
              <a:gd name="T80" fmla="*/ 413826 w 2938"/>
              <a:gd name="T81" fmla="*/ 1731818 h 5511"/>
              <a:gd name="T82" fmla="*/ 422123 w 2938"/>
              <a:gd name="T83" fmla="*/ 1704856 h 5511"/>
              <a:gd name="T84" fmla="*/ 437335 w 2938"/>
              <a:gd name="T85" fmla="*/ 1682387 h 5511"/>
              <a:gd name="T86" fmla="*/ 458078 w 2938"/>
              <a:gd name="T87" fmla="*/ 1665103 h 5511"/>
              <a:gd name="T88" fmla="*/ 483661 w 2938"/>
              <a:gd name="T89" fmla="*/ 1654042 h 5511"/>
              <a:gd name="T90" fmla="*/ 507516 w 2938"/>
              <a:gd name="T91" fmla="*/ 1651277 h 5511"/>
              <a:gd name="T92" fmla="*/ 536210 w 2938"/>
              <a:gd name="T93" fmla="*/ 1655425 h 5511"/>
              <a:gd name="T94" fmla="*/ 561102 w 2938"/>
              <a:gd name="T95" fmla="*/ 1667523 h 5511"/>
              <a:gd name="T96" fmla="*/ 581154 w 2938"/>
              <a:gd name="T97" fmla="*/ 1685498 h 5511"/>
              <a:gd name="T98" fmla="*/ 595674 w 2938"/>
              <a:gd name="T99" fmla="*/ 1709349 h 5511"/>
              <a:gd name="T100" fmla="*/ 602589 w 2938"/>
              <a:gd name="T101" fmla="*/ 1737003 h 5511"/>
              <a:gd name="T102" fmla="*/ 601897 w 2938"/>
              <a:gd name="T103" fmla="*/ 1761200 h 5511"/>
              <a:gd name="T104" fmla="*/ 593600 w 2938"/>
              <a:gd name="T105" fmla="*/ 1787817 h 5511"/>
              <a:gd name="T106" fmla="*/ 578388 w 2938"/>
              <a:gd name="T107" fmla="*/ 1810631 h 5511"/>
              <a:gd name="T108" fmla="*/ 556954 w 2938"/>
              <a:gd name="T109" fmla="*/ 1827915 h 5511"/>
              <a:gd name="T110" fmla="*/ 531370 w 2938"/>
              <a:gd name="T111" fmla="*/ 1838631 h 5511"/>
              <a:gd name="T112" fmla="*/ 952456 w 2938"/>
              <a:gd name="T113" fmla="*/ 1587673 h 55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938" h="5511">
                <a:moveTo>
                  <a:pt x="2479" y="0"/>
                </a:moveTo>
                <a:lnTo>
                  <a:pt x="458" y="0"/>
                </a:lnTo>
                <a:lnTo>
                  <a:pt x="435" y="1"/>
                </a:lnTo>
                <a:lnTo>
                  <a:pt x="412" y="3"/>
                </a:lnTo>
                <a:lnTo>
                  <a:pt x="389" y="7"/>
                </a:lnTo>
                <a:lnTo>
                  <a:pt x="366" y="11"/>
                </a:lnTo>
                <a:lnTo>
                  <a:pt x="345" y="16"/>
                </a:lnTo>
                <a:lnTo>
                  <a:pt x="322" y="22"/>
                </a:lnTo>
                <a:lnTo>
                  <a:pt x="301" y="29"/>
                </a:lnTo>
                <a:lnTo>
                  <a:pt x="281" y="37"/>
                </a:lnTo>
                <a:lnTo>
                  <a:pt x="260" y="46"/>
                </a:lnTo>
                <a:lnTo>
                  <a:pt x="240" y="56"/>
                </a:lnTo>
                <a:lnTo>
                  <a:pt x="221" y="67"/>
                </a:lnTo>
                <a:lnTo>
                  <a:pt x="203" y="80"/>
                </a:lnTo>
                <a:lnTo>
                  <a:pt x="184" y="93"/>
                </a:lnTo>
                <a:lnTo>
                  <a:pt x="167" y="106"/>
                </a:lnTo>
                <a:lnTo>
                  <a:pt x="150" y="120"/>
                </a:lnTo>
                <a:lnTo>
                  <a:pt x="135" y="135"/>
                </a:lnTo>
                <a:lnTo>
                  <a:pt x="119" y="152"/>
                </a:lnTo>
                <a:lnTo>
                  <a:pt x="104" y="169"/>
                </a:lnTo>
                <a:lnTo>
                  <a:pt x="91" y="186"/>
                </a:lnTo>
                <a:lnTo>
                  <a:pt x="78" y="203"/>
                </a:lnTo>
                <a:lnTo>
                  <a:pt x="66" y="223"/>
                </a:lnTo>
                <a:lnTo>
                  <a:pt x="55" y="242"/>
                </a:lnTo>
                <a:lnTo>
                  <a:pt x="45" y="261"/>
                </a:lnTo>
                <a:lnTo>
                  <a:pt x="35" y="281"/>
                </a:lnTo>
                <a:lnTo>
                  <a:pt x="27" y="303"/>
                </a:lnTo>
                <a:lnTo>
                  <a:pt x="20" y="324"/>
                </a:lnTo>
                <a:lnTo>
                  <a:pt x="14" y="345"/>
                </a:lnTo>
                <a:lnTo>
                  <a:pt x="9" y="368"/>
                </a:lnTo>
                <a:lnTo>
                  <a:pt x="5" y="390"/>
                </a:lnTo>
                <a:lnTo>
                  <a:pt x="2" y="413"/>
                </a:lnTo>
                <a:lnTo>
                  <a:pt x="0" y="437"/>
                </a:lnTo>
                <a:lnTo>
                  <a:pt x="0" y="460"/>
                </a:lnTo>
                <a:lnTo>
                  <a:pt x="0" y="5052"/>
                </a:lnTo>
                <a:lnTo>
                  <a:pt x="0" y="5076"/>
                </a:lnTo>
                <a:lnTo>
                  <a:pt x="2" y="5099"/>
                </a:lnTo>
                <a:lnTo>
                  <a:pt x="5" y="5122"/>
                </a:lnTo>
                <a:lnTo>
                  <a:pt x="9" y="5144"/>
                </a:lnTo>
                <a:lnTo>
                  <a:pt x="14" y="5167"/>
                </a:lnTo>
                <a:lnTo>
                  <a:pt x="20" y="5189"/>
                </a:lnTo>
                <a:lnTo>
                  <a:pt x="27" y="5210"/>
                </a:lnTo>
                <a:lnTo>
                  <a:pt x="35" y="5230"/>
                </a:lnTo>
                <a:lnTo>
                  <a:pt x="45" y="5251"/>
                </a:lnTo>
                <a:lnTo>
                  <a:pt x="55" y="5271"/>
                </a:lnTo>
                <a:lnTo>
                  <a:pt x="66" y="5290"/>
                </a:lnTo>
                <a:lnTo>
                  <a:pt x="78" y="5309"/>
                </a:lnTo>
                <a:lnTo>
                  <a:pt x="91" y="5327"/>
                </a:lnTo>
                <a:lnTo>
                  <a:pt x="104" y="5344"/>
                </a:lnTo>
                <a:lnTo>
                  <a:pt x="119" y="5360"/>
                </a:lnTo>
                <a:lnTo>
                  <a:pt x="135" y="5377"/>
                </a:lnTo>
                <a:lnTo>
                  <a:pt x="150" y="5392"/>
                </a:lnTo>
                <a:lnTo>
                  <a:pt x="167" y="5406"/>
                </a:lnTo>
                <a:lnTo>
                  <a:pt x="184" y="5420"/>
                </a:lnTo>
                <a:lnTo>
                  <a:pt x="203" y="5433"/>
                </a:lnTo>
                <a:lnTo>
                  <a:pt x="221" y="5445"/>
                </a:lnTo>
                <a:lnTo>
                  <a:pt x="240" y="5456"/>
                </a:lnTo>
                <a:lnTo>
                  <a:pt x="260" y="5466"/>
                </a:lnTo>
                <a:lnTo>
                  <a:pt x="281" y="5475"/>
                </a:lnTo>
                <a:lnTo>
                  <a:pt x="301" y="5484"/>
                </a:lnTo>
                <a:lnTo>
                  <a:pt x="322" y="5491"/>
                </a:lnTo>
                <a:lnTo>
                  <a:pt x="345" y="5497"/>
                </a:lnTo>
                <a:lnTo>
                  <a:pt x="366" y="5502"/>
                </a:lnTo>
                <a:lnTo>
                  <a:pt x="389" y="5506"/>
                </a:lnTo>
                <a:lnTo>
                  <a:pt x="412" y="5509"/>
                </a:lnTo>
                <a:lnTo>
                  <a:pt x="435" y="5511"/>
                </a:lnTo>
                <a:lnTo>
                  <a:pt x="458" y="5511"/>
                </a:lnTo>
                <a:lnTo>
                  <a:pt x="2479" y="5511"/>
                </a:lnTo>
                <a:lnTo>
                  <a:pt x="2502" y="5511"/>
                </a:lnTo>
                <a:lnTo>
                  <a:pt x="2525" y="5509"/>
                </a:lnTo>
                <a:lnTo>
                  <a:pt x="2549" y="5506"/>
                </a:lnTo>
                <a:lnTo>
                  <a:pt x="2571" y="5502"/>
                </a:lnTo>
                <a:lnTo>
                  <a:pt x="2593" y="5497"/>
                </a:lnTo>
                <a:lnTo>
                  <a:pt x="2615" y="5491"/>
                </a:lnTo>
                <a:lnTo>
                  <a:pt x="2636" y="5484"/>
                </a:lnTo>
                <a:lnTo>
                  <a:pt x="2657" y="5475"/>
                </a:lnTo>
                <a:lnTo>
                  <a:pt x="2677" y="5466"/>
                </a:lnTo>
                <a:lnTo>
                  <a:pt x="2698" y="5456"/>
                </a:lnTo>
                <a:lnTo>
                  <a:pt x="2716" y="5445"/>
                </a:lnTo>
                <a:lnTo>
                  <a:pt x="2735" y="5433"/>
                </a:lnTo>
                <a:lnTo>
                  <a:pt x="2754" y="5420"/>
                </a:lnTo>
                <a:lnTo>
                  <a:pt x="2771" y="5406"/>
                </a:lnTo>
                <a:lnTo>
                  <a:pt x="2787" y="5392"/>
                </a:lnTo>
                <a:lnTo>
                  <a:pt x="2803" y="5377"/>
                </a:lnTo>
                <a:lnTo>
                  <a:pt x="2818" y="5360"/>
                </a:lnTo>
                <a:lnTo>
                  <a:pt x="2833" y="5344"/>
                </a:lnTo>
                <a:lnTo>
                  <a:pt x="2847" y="5327"/>
                </a:lnTo>
                <a:lnTo>
                  <a:pt x="2859" y="5309"/>
                </a:lnTo>
                <a:lnTo>
                  <a:pt x="2871" y="5290"/>
                </a:lnTo>
                <a:lnTo>
                  <a:pt x="2882" y="5271"/>
                </a:lnTo>
                <a:lnTo>
                  <a:pt x="2892" y="5251"/>
                </a:lnTo>
                <a:lnTo>
                  <a:pt x="2902" y="5230"/>
                </a:lnTo>
                <a:lnTo>
                  <a:pt x="2910" y="5210"/>
                </a:lnTo>
                <a:lnTo>
                  <a:pt x="2918" y="5189"/>
                </a:lnTo>
                <a:lnTo>
                  <a:pt x="2924" y="5167"/>
                </a:lnTo>
                <a:lnTo>
                  <a:pt x="2929" y="5144"/>
                </a:lnTo>
                <a:lnTo>
                  <a:pt x="2933" y="5122"/>
                </a:lnTo>
                <a:lnTo>
                  <a:pt x="2936" y="5099"/>
                </a:lnTo>
                <a:lnTo>
                  <a:pt x="2937" y="5076"/>
                </a:lnTo>
                <a:lnTo>
                  <a:pt x="2938" y="5052"/>
                </a:lnTo>
                <a:lnTo>
                  <a:pt x="2938" y="460"/>
                </a:lnTo>
                <a:lnTo>
                  <a:pt x="2937" y="437"/>
                </a:lnTo>
                <a:lnTo>
                  <a:pt x="2936" y="413"/>
                </a:lnTo>
                <a:lnTo>
                  <a:pt x="2933" y="390"/>
                </a:lnTo>
                <a:lnTo>
                  <a:pt x="2929" y="368"/>
                </a:lnTo>
                <a:lnTo>
                  <a:pt x="2924" y="345"/>
                </a:lnTo>
                <a:lnTo>
                  <a:pt x="2918" y="324"/>
                </a:lnTo>
                <a:lnTo>
                  <a:pt x="2910" y="303"/>
                </a:lnTo>
                <a:lnTo>
                  <a:pt x="2902" y="281"/>
                </a:lnTo>
                <a:lnTo>
                  <a:pt x="2892" y="261"/>
                </a:lnTo>
                <a:lnTo>
                  <a:pt x="2882" y="242"/>
                </a:lnTo>
                <a:lnTo>
                  <a:pt x="2871" y="223"/>
                </a:lnTo>
                <a:lnTo>
                  <a:pt x="2859" y="203"/>
                </a:lnTo>
                <a:lnTo>
                  <a:pt x="2847" y="186"/>
                </a:lnTo>
                <a:lnTo>
                  <a:pt x="2833" y="169"/>
                </a:lnTo>
                <a:lnTo>
                  <a:pt x="2818" y="152"/>
                </a:lnTo>
                <a:lnTo>
                  <a:pt x="2803" y="135"/>
                </a:lnTo>
                <a:lnTo>
                  <a:pt x="2787" y="120"/>
                </a:lnTo>
                <a:lnTo>
                  <a:pt x="2771" y="106"/>
                </a:lnTo>
                <a:lnTo>
                  <a:pt x="2754" y="93"/>
                </a:lnTo>
                <a:lnTo>
                  <a:pt x="2735" y="80"/>
                </a:lnTo>
                <a:lnTo>
                  <a:pt x="2716" y="67"/>
                </a:lnTo>
                <a:lnTo>
                  <a:pt x="2698" y="56"/>
                </a:lnTo>
                <a:lnTo>
                  <a:pt x="2677" y="46"/>
                </a:lnTo>
                <a:lnTo>
                  <a:pt x="2657" y="37"/>
                </a:lnTo>
                <a:lnTo>
                  <a:pt x="2636" y="29"/>
                </a:lnTo>
                <a:lnTo>
                  <a:pt x="2615" y="22"/>
                </a:lnTo>
                <a:lnTo>
                  <a:pt x="2593" y="16"/>
                </a:lnTo>
                <a:lnTo>
                  <a:pt x="2571" y="11"/>
                </a:lnTo>
                <a:lnTo>
                  <a:pt x="2549" y="7"/>
                </a:lnTo>
                <a:lnTo>
                  <a:pt x="2525" y="3"/>
                </a:lnTo>
                <a:lnTo>
                  <a:pt x="2502" y="1"/>
                </a:lnTo>
                <a:lnTo>
                  <a:pt x="2479" y="0"/>
                </a:lnTo>
                <a:close/>
                <a:moveTo>
                  <a:pt x="1194" y="369"/>
                </a:moveTo>
                <a:lnTo>
                  <a:pt x="1744" y="369"/>
                </a:lnTo>
                <a:lnTo>
                  <a:pt x="1753" y="369"/>
                </a:lnTo>
                <a:lnTo>
                  <a:pt x="1763" y="370"/>
                </a:lnTo>
                <a:lnTo>
                  <a:pt x="1772" y="373"/>
                </a:lnTo>
                <a:lnTo>
                  <a:pt x="1780" y="376"/>
                </a:lnTo>
                <a:lnTo>
                  <a:pt x="1788" y="379"/>
                </a:lnTo>
                <a:lnTo>
                  <a:pt x="1796" y="384"/>
                </a:lnTo>
                <a:lnTo>
                  <a:pt x="1803" y="389"/>
                </a:lnTo>
                <a:lnTo>
                  <a:pt x="1809" y="395"/>
                </a:lnTo>
                <a:lnTo>
                  <a:pt x="1815" y="401"/>
                </a:lnTo>
                <a:lnTo>
                  <a:pt x="1820" y="408"/>
                </a:lnTo>
                <a:lnTo>
                  <a:pt x="1825" y="416"/>
                </a:lnTo>
                <a:lnTo>
                  <a:pt x="1828" y="424"/>
                </a:lnTo>
                <a:lnTo>
                  <a:pt x="1833" y="433"/>
                </a:lnTo>
                <a:lnTo>
                  <a:pt x="1835" y="442"/>
                </a:lnTo>
                <a:lnTo>
                  <a:pt x="1836" y="451"/>
                </a:lnTo>
                <a:lnTo>
                  <a:pt x="1837" y="460"/>
                </a:lnTo>
                <a:lnTo>
                  <a:pt x="1836" y="469"/>
                </a:lnTo>
                <a:lnTo>
                  <a:pt x="1835" y="478"/>
                </a:lnTo>
                <a:lnTo>
                  <a:pt x="1833" y="487"/>
                </a:lnTo>
                <a:lnTo>
                  <a:pt x="1828" y="495"/>
                </a:lnTo>
                <a:lnTo>
                  <a:pt x="1825" y="504"/>
                </a:lnTo>
                <a:lnTo>
                  <a:pt x="1820" y="512"/>
                </a:lnTo>
                <a:lnTo>
                  <a:pt x="1815" y="519"/>
                </a:lnTo>
                <a:lnTo>
                  <a:pt x="1809" y="525"/>
                </a:lnTo>
                <a:lnTo>
                  <a:pt x="1803" y="531"/>
                </a:lnTo>
                <a:lnTo>
                  <a:pt x="1796" y="536"/>
                </a:lnTo>
                <a:lnTo>
                  <a:pt x="1788" y="541"/>
                </a:lnTo>
                <a:lnTo>
                  <a:pt x="1780" y="545"/>
                </a:lnTo>
                <a:lnTo>
                  <a:pt x="1772" y="548"/>
                </a:lnTo>
                <a:lnTo>
                  <a:pt x="1763" y="550"/>
                </a:lnTo>
                <a:lnTo>
                  <a:pt x="1753" y="551"/>
                </a:lnTo>
                <a:lnTo>
                  <a:pt x="1744" y="552"/>
                </a:lnTo>
                <a:lnTo>
                  <a:pt x="1194" y="552"/>
                </a:lnTo>
                <a:lnTo>
                  <a:pt x="1184" y="551"/>
                </a:lnTo>
                <a:lnTo>
                  <a:pt x="1175" y="550"/>
                </a:lnTo>
                <a:lnTo>
                  <a:pt x="1166" y="548"/>
                </a:lnTo>
                <a:lnTo>
                  <a:pt x="1158" y="545"/>
                </a:lnTo>
                <a:lnTo>
                  <a:pt x="1150" y="541"/>
                </a:lnTo>
                <a:lnTo>
                  <a:pt x="1142" y="536"/>
                </a:lnTo>
                <a:lnTo>
                  <a:pt x="1135" y="531"/>
                </a:lnTo>
                <a:lnTo>
                  <a:pt x="1129" y="525"/>
                </a:lnTo>
                <a:lnTo>
                  <a:pt x="1123" y="519"/>
                </a:lnTo>
                <a:lnTo>
                  <a:pt x="1117" y="512"/>
                </a:lnTo>
                <a:lnTo>
                  <a:pt x="1112" y="504"/>
                </a:lnTo>
                <a:lnTo>
                  <a:pt x="1108" y="495"/>
                </a:lnTo>
                <a:lnTo>
                  <a:pt x="1105" y="487"/>
                </a:lnTo>
                <a:lnTo>
                  <a:pt x="1103" y="478"/>
                </a:lnTo>
                <a:lnTo>
                  <a:pt x="1102" y="469"/>
                </a:lnTo>
                <a:lnTo>
                  <a:pt x="1101" y="460"/>
                </a:lnTo>
                <a:lnTo>
                  <a:pt x="1102" y="451"/>
                </a:lnTo>
                <a:lnTo>
                  <a:pt x="1103" y="442"/>
                </a:lnTo>
                <a:lnTo>
                  <a:pt x="1105" y="433"/>
                </a:lnTo>
                <a:lnTo>
                  <a:pt x="1108" y="424"/>
                </a:lnTo>
                <a:lnTo>
                  <a:pt x="1112" y="416"/>
                </a:lnTo>
                <a:lnTo>
                  <a:pt x="1117" y="408"/>
                </a:lnTo>
                <a:lnTo>
                  <a:pt x="1123" y="401"/>
                </a:lnTo>
                <a:lnTo>
                  <a:pt x="1129" y="395"/>
                </a:lnTo>
                <a:lnTo>
                  <a:pt x="1135" y="389"/>
                </a:lnTo>
                <a:lnTo>
                  <a:pt x="1142" y="384"/>
                </a:lnTo>
                <a:lnTo>
                  <a:pt x="1150" y="379"/>
                </a:lnTo>
                <a:lnTo>
                  <a:pt x="1158" y="376"/>
                </a:lnTo>
                <a:lnTo>
                  <a:pt x="1166" y="373"/>
                </a:lnTo>
                <a:lnTo>
                  <a:pt x="1175" y="370"/>
                </a:lnTo>
                <a:lnTo>
                  <a:pt x="1184" y="369"/>
                </a:lnTo>
                <a:lnTo>
                  <a:pt x="1194" y="369"/>
                </a:lnTo>
                <a:close/>
                <a:moveTo>
                  <a:pt x="1468" y="5328"/>
                </a:moveTo>
                <a:lnTo>
                  <a:pt x="1468" y="5328"/>
                </a:lnTo>
                <a:lnTo>
                  <a:pt x="1454" y="5328"/>
                </a:lnTo>
                <a:lnTo>
                  <a:pt x="1441" y="5327"/>
                </a:lnTo>
                <a:lnTo>
                  <a:pt x="1427" y="5325"/>
                </a:lnTo>
                <a:lnTo>
                  <a:pt x="1414" y="5322"/>
                </a:lnTo>
                <a:lnTo>
                  <a:pt x="1399" y="5319"/>
                </a:lnTo>
                <a:lnTo>
                  <a:pt x="1387" y="5316"/>
                </a:lnTo>
                <a:lnTo>
                  <a:pt x="1374" y="5312"/>
                </a:lnTo>
                <a:lnTo>
                  <a:pt x="1362" y="5307"/>
                </a:lnTo>
                <a:lnTo>
                  <a:pt x="1350" y="5300"/>
                </a:lnTo>
                <a:lnTo>
                  <a:pt x="1338" y="5294"/>
                </a:lnTo>
                <a:lnTo>
                  <a:pt x="1325" y="5288"/>
                </a:lnTo>
                <a:lnTo>
                  <a:pt x="1314" y="5281"/>
                </a:lnTo>
                <a:lnTo>
                  <a:pt x="1304" y="5273"/>
                </a:lnTo>
                <a:lnTo>
                  <a:pt x="1294" y="5265"/>
                </a:lnTo>
                <a:lnTo>
                  <a:pt x="1284" y="5257"/>
                </a:lnTo>
                <a:lnTo>
                  <a:pt x="1274" y="5248"/>
                </a:lnTo>
                <a:lnTo>
                  <a:pt x="1265" y="5238"/>
                </a:lnTo>
                <a:lnTo>
                  <a:pt x="1256" y="5227"/>
                </a:lnTo>
                <a:lnTo>
                  <a:pt x="1248" y="5217"/>
                </a:lnTo>
                <a:lnTo>
                  <a:pt x="1240" y="5206"/>
                </a:lnTo>
                <a:lnTo>
                  <a:pt x="1233" y="5195"/>
                </a:lnTo>
                <a:lnTo>
                  <a:pt x="1227" y="5184"/>
                </a:lnTo>
                <a:lnTo>
                  <a:pt x="1221" y="5172"/>
                </a:lnTo>
                <a:lnTo>
                  <a:pt x="1215" y="5159"/>
                </a:lnTo>
                <a:lnTo>
                  <a:pt x="1210" y="5147"/>
                </a:lnTo>
                <a:lnTo>
                  <a:pt x="1206" y="5134"/>
                </a:lnTo>
                <a:lnTo>
                  <a:pt x="1202" y="5121"/>
                </a:lnTo>
                <a:lnTo>
                  <a:pt x="1199" y="5108"/>
                </a:lnTo>
                <a:lnTo>
                  <a:pt x="1197" y="5095"/>
                </a:lnTo>
                <a:lnTo>
                  <a:pt x="1195" y="5080"/>
                </a:lnTo>
                <a:lnTo>
                  <a:pt x="1194" y="5066"/>
                </a:lnTo>
                <a:lnTo>
                  <a:pt x="1194" y="5052"/>
                </a:lnTo>
                <a:lnTo>
                  <a:pt x="1194" y="5038"/>
                </a:lnTo>
                <a:lnTo>
                  <a:pt x="1195" y="5025"/>
                </a:lnTo>
                <a:lnTo>
                  <a:pt x="1197" y="5010"/>
                </a:lnTo>
                <a:lnTo>
                  <a:pt x="1199" y="4997"/>
                </a:lnTo>
                <a:lnTo>
                  <a:pt x="1202" y="4983"/>
                </a:lnTo>
                <a:lnTo>
                  <a:pt x="1206" y="4970"/>
                </a:lnTo>
                <a:lnTo>
                  <a:pt x="1210" y="4958"/>
                </a:lnTo>
                <a:lnTo>
                  <a:pt x="1215" y="4945"/>
                </a:lnTo>
                <a:lnTo>
                  <a:pt x="1221" y="4932"/>
                </a:lnTo>
                <a:lnTo>
                  <a:pt x="1227" y="4921"/>
                </a:lnTo>
                <a:lnTo>
                  <a:pt x="1233" y="4909"/>
                </a:lnTo>
                <a:lnTo>
                  <a:pt x="1240" y="4898"/>
                </a:lnTo>
                <a:lnTo>
                  <a:pt x="1248" y="4888"/>
                </a:lnTo>
                <a:lnTo>
                  <a:pt x="1256" y="4876"/>
                </a:lnTo>
                <a:lnTo>
                  <a:pt x="1265" y="4867"/>
                </a:lnTo>
                <a:lnTo>
                  <a:pt x="1274" y="4857"/>
                </a:lnTo>
                <a:lnTo>
                  <a:pt x="1284" y="4848"/>
                </a:lnTo>
                <a:lnTo>
                  <a:pt x="1294" y="4840"/>
                </a:lnTo>
                <a:lnTo>
                  <a:pt x="1304" y="4832"/>
                </a:lnTo>
                <a:lnTo>
                  <a:pt x="1314" y="4824"/>
                </a:lnTo>
                <a:lnTo>
                  <a:pt x="1325" y="4817"/>
                </a:lnTo>
                <a:lnTo>
                  <a:pt x="1338" y="4810"/>
                </a:lnTo>
                <a:lnTo>
                  <a:pt x="1350" y="4803"/>
                </a:lnTo>
                <a:lnTo>
                  <a:pt x="1362" y="4798"/>
                </a:lnTo>
                <a:lnTo>
                  <a:pt x="1374" y="4793"/>
                </a:lnTo>
                <a:lnTo>
                  <a:pt x="1387" y="4789"/>
                </a:lnTo>
                <a:lnTo>
                  <a:pt x="1399" y="4785"/>
                </a:lnTo>
                <a:lnTo>
                  <a:pt x="1414" y="4782"/>
                </a:lnTo>
                <a:lnTo>
                  <a:pt x="1427" y="4780"/>
                </a:lnTo>
                <a:lnTo>
                  <a:pt x="1441" y="4778"/>
                </a:lnTo>
                <a:lnTo>
                  <a:pt x="1454" y="4777"/>
                </a:lnTo>
                <a:lnTo>
                  <a:pt x="1468" y="4777"/>
                </a:lnTo>
                <a:lnTo>
                  <a:pt x="1483" y="4777"/>
                </a:lnTo>
                <a:lnTo>
                  <a:pt x="1497" y="4778"/>
                </a:lnTo>
                <a:lnTo>
                  <a:pt x="1511" y="4780"/>
                </a:lnTo>
                <a:lnTo>
                  <a:pt x="1524" y="4782"/>
                </a:lnTo>
                <a:lnTo>
                  <a:pt x="1537" y="4785"/>
                </a:lnTo>
                <a:lnTo>
                  <a:pt x="1551" y="4789"/>
                </a:lnTo>
                <a:lnTo>
                  <a:pt x="1564" y="4793"/>
                </a:lnTo>
                <a:lnTo>
                  <a:pt x="1576" y="4798"/>
                </a:lnTo>
                <a:lnTo>
                  <a:pt x="1588" y="4803"/>
                </a:lnTo>
                <a:lnTo>
                  <a:pt x="1600" y="4810"/>
                </a:lnTo>
                <a:lnTo>
                  <a:pt x="1611" y="4817"/>
                </a:lnTo>
                <a:lnTo>
                  <a:pt x="1623" y="4824"/>
                </a:lnTo>
                <a:lnTo>
                  <a:pt x="1634" y="4832"/>
                </a:lnTo>
                <a:lnTo>
                  <a:pt x="1644" y="4840"/>
                </a:lnTo>
                <a:lnTo>
                  <a:pt x="1654" y="4848"/>
                </a:lnTo>
                <a:lnTo>
                  <a:pt x="1664" y="4857"/>
                </a:lnTo>
                <a:lnTo>
                  <a:pt x="1673" y="4867"/>
                </a:lnTo>
                <a:lnTo>
                  <a:pt x="1681" y="4876"/>
                </a:lnTo>
                <a:lnTo>
                  <a:pt x="1690" y="4888"/>
                </a:lnTo>
                <a:lnTo>
                  <a:pt x="1698" y="4898"/>
                </a:lnTo>
                <a:lnTo>
                  <a:pt x="1705" y="4909"/>
                </a:lnTo>
                <a:lnTo>
                  <a:pt x="1711" y="4921"/>
                </a:lnTo>
                <a:lnTo>
                  <a:pt x="1717" y="4932"/>
                </a:lnTo>
                <a:lnTo>
                  <a:pt x="1723" y="4945"/>
                </a:lnTo>
                <a:lnTo>
                  <a:pt x="1728" y="4958"/>
                </a:lnTo>
                <a:lnTo>
                  <a:pt x="1732" y="4970"/>
                </a:lnTo>
                <a:lnTo>
                  <a:pt x="1736" y="4983"/>
                </a:lnTo>
                <a:lnTo>
                  <a:pt x="1739" y="4997"/>
                </a:lnTo>
                <a:lnTo>
                  <a:pt x="1741" y="5010"/>
                </a:lnTo>
                <a:lnTo>
                  <a:pt x="1743" y="5025"/>
                </a:lnTo>
                <a:lnTo>
                  <a:pt x="1744" y="5038"/>
                </a:lnTo>
                <a:lnTo>
                  <a:pt x="1744" y="5052"/>
                </a:lnTo>
                <a:lnTo>
                  <a:pt x="1744" y="5066"/>
                </a:lnTo>
                <a:lnTo>
                  <a:pt x="1743" y="5080"/>
                </a:lnTo>
                <a:lnTo>
                  <a:pt x="1741" y="5095"/>
                </a:lnTo>
                <a:lnTo>
                  <a:pt x="1739" y="5108"/>
                </a:lnTo>
                <a:lnTo>
                  <a:pt x="1736" y="5121"/>
                </a:lnTo>
                <a:lnTo>
                  <a:pt x="1732" y="5134"/>
                </a:lnTo>
                <a:lnTo>
                  <a:pt x="1728" y="5147"/>
                </a:lnTo>
                <a:lnTo>
                  <a:pt x="1723" y="5159"/>
                </a:lnTo>
                <a:lnTo>
                  <a:pt x="1717" y="5172"/>
                </a:lnTo>
                <a:lnTo>
                  <a:pt x="1711" y="5184"/>
                </a:lnTo>
                <a:lnTo>
                  <a:pt x="1705" y="5195"/>
                </a:lnTo>
                <a:lnTo>
                  <a:pt x="1698" y="5206"/>
                </a:lnTo>
                <a:lnTo>
                  <a:pt x="1690" y="5217"/>
                </a:lnTo>
                <a:lnTo>
                  <a:pt x="1681" y="5227"/>
                </a:lnTo>
                <a:lnTo>
                  <a:pt x="1673" y="5238"/>
                </a:lnTo>
                <a:lnTo>
                  <a:pt x="1664" y="5248"/>
                </a:lnTo>
                <a:lnTo>
                  <a:pt x="1654" y="5257"/>
                </a:lnTo>
                <a:lnTo>
                  <a:pt x="1644" y="5265"/>
                </a:lnTo>
                <a:lnTo>
                  <a:pt x="1634" y="5273"/>
                </a:lnTo>
                <a:lnTo>
                  <a:pt x="1623" y="5281"/>
                </a:lnTo>
                <a:lnTo>
                  <a:pt x="1611" y="5288"/>
                </a:lnTo>
                <a:lnTo>
                  <a:pt x="1600" y="5294"/>
                </a:lnTo>
                <a:lnTo>
                  <a:pt x="1588" y="5300"/>
                </a:lnTo>
                <a:lnTo>
                  <a:pt x="1576" y="5307"/>
                </a:lnTo>
                <a:lnTo>
                  <a:pt x="1564" y="5312"/>
                </a:lnTo>
                <a:lnTo>
                  <a:pt x="1551" y="5316"/>
                </a:lnTo>
                <a:lnTo>
                  <a:pt x="1537" y="5319"/>
                </a:lnTo>
                <a:lnTo>
                  <a:pt x="1524" y="5322"/>
                </a:lnTo>
                <a:lnTo>
                  <a:pt x="1511" y="5325"/>
                </a:lnTo>
                <a:lnTo>
                  <a:pt x="1497" y="5327"/>
                </a:lnTo>
                <a:lnTo>
                  <a:pt x="1483" y="5328"/>
                </a:lnTo>
                <a:lnTo>
                  <a:pt x="1468" y="5328"/>
                </a:lnTo>
                <a:close/>
                <a:moveTo>
                  <a:pt x="2755" y="4593"/>
                </a:moveTo>
                <a:lnTo>
                  <a:pt x="183" y="4593"/>
                </a:lnTo>
                <a:lnTo>
                  <a:pt x="183" y="919"/>
                </a:lnTo>
                <a:lnTo>
                  <a:pt x="2755" y="919"/>
                </a:lnTo>
                <a:lnTo>
                  <a:pt x="2755" y="45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3" name="蓝牙"/>
          <p:cNvSpPr/>
          <p:nvPr/>
        </p:nvSpPr>
        <p:spPr bwMode="auto">
          <a:xfrm>
            <a:off x="7303079" y="3697737"/>
            <a:ext cx="353060" cy="353060"/>
          </a:xfrm>
          <a:custGeom>
            <a:avLst/>
            <a:gdLst>
              <a:gd name="T0" fmla="*/ 1003326 w 2665"/>
              <a:gd name="T1" fmla="*/ 573986 h 5058"/>
              <a:gd name="T2" fmla="*/ 429943 w 2665"/>
              <a:gd name="T3" fmla="*/ 0 h 5058"/>
              <a:gd name="T4" fmla="*/ 429943 w 2665"/>
              <a:gd name="T5" fmla="*/ 756652 h 5058"/>
              <a:gd name="T6" fmla="*/ 114827 w 2665"/>
              <a:gd name="T7" fmla="*/ 440658 h 5058"/>
              <a:gd name="T8" fmla="*/ 0 w 2665"/>
              <a:gd name="T9" fmla="*/ 555531 h 5058"/>
              <a:gd name="T10" fmla="*/ 395683 w 2665"/>
              <a:gd name="T11" fmla="*/ 952500 h 5058"/>
              <a:gd name="T12" fmla="*/ 0 w 2665"/>
              <a:gd name="T13" fmla="*/ 1349469 h 5058"/>
              <a:gd name="T14" fmla="*/ 114827 w 2665"/>
              <a:gd name="T15" fmla="*/ 1464342 h 5058"/>
              <a:gd name="T16" fmla="*/ 429943 w 2665"/>
              <a:gd name="T17" fmla="*/ 1149101 h 5058"/>
              <a:gd name="T18" fmla="*/ 429943 w 2665"/>
              <a:gd name="T19" fmla="*/ 1905000 h 5058"/>
              <a:gd name="T20" fmla="*/ 1003326 w 2665"/>
              <a:gd name="T21" fmla="*/ 1331767 h 5058"/>
              <a:gd name="T22" fmla="*/ 624961 w 2665"/>
              <a:gd name="T23" fmla="*/ 952500 h 5058"/>
              <a:gd name="T24" fmla="*/ 1003326 w 2665"/>
              <a:gd name="T25" fmla="*/ 573986 h 5058"/>
              <a:gd name="T26" fmla="*/ 774425 w 2665"/>
              <a:gd name="T27" fmla="*/ 574739 h 5058"/>
              <a:gd name="T28" fmla="*/ 591454 w 2665"/>
              <a:gd name="T29" fmla="*/ 757782 h 5058"/>
              <a:gd name="T30" fmla="*/ 591078 w 2665"/>
              <a:gd name="T31" fmla="*/ 391320 h 5058"/>
              <a:gd name="T32" fmla="*/ 774425 w 2665"/>
              <a:gd name="T33" fmla="*/ 574739 h 5058"/>
              <a:gd name="T34" fmla="*/ 774425 w 2665"/>
              <a:gd name="T35" fmla="*/ 1330261 h 5058"/>
              <a:gd name="T36" fmla="*/ 591078 w 2665"/>
              <a:gd name="T37" fmla="*/ 1513304 h 5058"/>
              <a:gd name="T38" fmla="*/ 591454 w 2665"/>
              <a:gd name="T39" fmla="*/ 1147218 h 5058"/>
              <a:gd name="T40" fmla="*/ 774425 w 2665"/>
              <a:gd name="T41" fmla="*/ 1330261 h 505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65" h="5058">
                <a:moveTo>
                  <a:pt x="2665" y="1524"/>
                </a:moveTo>
                <a:lnTo>
                  <a:pt x="1142" y="0"/>
                </a:lnTo>
                <a:lnTo>
                  <a:pt x="1142" y="2009"/>
                </a:lnTo>
                <a:lnTo>
                  <a:pt x="305" y="1170"/>
                </a:lnTo>
                <a:lnTo>
                  <a:pt x="0" y="1475"/>
                </a:lnTo>
                <a:lnTo>
                  <a:pt x="1051" y="2529"/>
                </a:lnTo>
                <a:lnTo>
                  <a:pt x="0" y="3583"/>
                </a:lnTo>
                <a:lnTo>
                  <a:pt x="305" y="3888"/>
                </a:lnTo>
                <a:lnTo>
                  <a:pt x="1142" y="3051"/>
                </a:lnTo>
                <a:lnTo>
                  <a:pt x="1142" y="5058"/>
                </a:lnTo>
                <a:lnTo>
                  <a:pt x="2665" y="3536"/>
                </a:lnTo>
                <a:lnTo>
                  <a:pt x="1660" y="2529"/>
                </a:lnTo>
                <a:lnTo>
                  <a:pt x="2665" y="1524"/>
                </a:lnTo>
                <a:close/>
                <a:moveTo>
                  <a:pt x="2057" y="1526"/>
                </a:moveTo>
                <a:lnTo>
                  <a:pt x="1571" y="2012"/>
                </a:lnTo>
                <a:lnTo>
                  <a:pt x="1570" y="1039"/>
                </a:lnTo>
                <a:lnTo>
                  <a:pt x="2057" y="1526"/>
                </a:lnTo>
                <a:close/>
                <a:moveTo>
                  <a:pt x="2057" y="3532"/>
                </a:moveTo>
                <a:lnTo>
                  <a:pt x="1570" y="4018"/>
                </a:lnTo>
                <a:lnTo>
                  <a:pt x="1571" y="3046"/>
                </a:lnTo>
                <a:lnTo>
                  <a:pt x="2057" y="35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7" name="USB"/>
          <p:cNvSpPr/>
          <p:nvPr/>
        </p:nvSpPr>
        <p:spPr>
          <a:xfrm>
            <a:off x="3406027" y="4621292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1364908" h="2509016">
                <a:moveTo>
                  <a:pt x="679534" y="247"/>
                </a:moveTo>
                <a:cubicBezTo>
                  <a:pt x="699929" y="-2303"/>
                  <a:pt x="720325" y="14693"/>
                  <a:pt x="745819" y="58884"/>
                </a:cubicBezTo>
                <a:lnTo>
                  <a:pt x="895387" y="351220"/>
                </a:lnTo>
                <a:cubicBezTo>
                  <a:pt x="940710" y="439600"/>
                  <a:pt x="924847" y="476994"/>
                  <a:pt x="857995" y="473594"/>
                </a:cubicBezTo>
                <a:lnTo>
                  <a:pt x="743104" y="473594"/>
                </a:lnTo>
                <a:lnTo>
                  <a:pt x="743104" y="1468922"/>
                </a:lnTo>
                <a:cubicBezTo>
                  <a:pt x="890060" y="1445109"/>
                  <a:pt x="1036130" y="1328371"/>
                  <a:pt x="1103732" y="1102457"/>
                </a:cubicBezTo>
                <a:lnTo>
                  <a:pt x="1103144" y="1102457"/>
                </a:lnTo>
                <a:lnTo>
                  <a:pt x="1103144" y="984086"/>
                </a:lnTo>
                <a:lnTo>
                  <a:pt x="1086766" y="984086"/>
                </a:lnTo>
                <a:cubicBezTo>
                  <a:pt x="1056042" y="984086"/>
                  <a:pt x="1031136" y="959180"/>
                  <a:pt x="1031136" y="928456"/>
                </a:cubicBezTo>
                <a:lnTo>
                  <a:pt x="1031136" y="684885"/>
                </a:lnTo>
                <a:cubicBezTo>
                  <a:pt x="1031136" y="654161"/>
                  <a:pt x="1056042" y="629255"/>
                  <a:pt x="1086766" y="629255"/>
                </a:cubicBezTo>
                <a:lnTo>
                  <a:pt x="1309278" y="629255"/>
                </a:lnTo>
                <a:cubicBezTo>
                  <a:pt x="1340002" y="629255"/>
                  <a:pt x="1364908" y="654161"/>
                  <a:pt x="1364908" y="684885"/>
                </a:cubicBezTo>
                <a:lnTo>
                  <a:pt x="1364908" y="928456"/>
                </a:lnTo>
                <a:cubicBezTo>
                  <a:pt x="1364908" y="959180"/>
                  <a:pt x="1340002" y="984086"/>
                  <a:pt x="1309278" y="984086"/>
                </a:cubicBezTo>
                <a:lnTo>
                  <a:pt x="1269304" y="984086"/>
                </a:lnTo>
                <a:lnTo>
                  <a:pt x="1269304" y="1092260"/>
                </a:lnTo>
                <a:lnTo>
                  <a:pt x="1269304" y="1102457"/>
                </a:lnTo>
                <a:lnTo>
                  <a:pt x="1267470" y="1102457"/>
                </a:lnTo>
                <a:cubicBezTo>
                  <a:pt x="1240490" y="1351685"/>
                  <a:pt x="1043717" y="1576576"/>
                  <a:pt x="743104" y="1645582"/>
                </a:cubicBezTo>
                <a:lnTo>
                  <a:pt x="743104" y="2018972"/>
                </a:lnTo>
                <a:cubicBezTo>
                  <a:pt x="843551" y="2051243"/>
                  <a:pt x="915695" y="2145690"/>
                  <a:pt x="915695" y="2256988"/>
                </a:cubicBezTo>
                <a:cubicBezTo>
                  <a:pt x="915695" y="2396179"/>
                  <a:pt x="802858" y="2509016"/>
                  <a:pt x="663667" y="2509016"/>
                </a:cubicBezTo>
                <a:cubicBezTo>
                  <a:pt x="524476" y="2509016"/>
                  <a:pt x="411639" y="2396179"/>
                  <a:pt x="411639" y="2256988"/>
                </a:cubicBezTo>
                <a:cubicBezTo>
                  <a:pt x="411639" y="2150048"/>
                  <a:pt x="478245" y="2058665"/>
                  <a:pt x="572456" y="2022627"/>
                </a:cubicBezTo>
                <a:lnTo>
                  <a:pt x="572456" y="1892711"/>
                </a:lnTo>
                <a:cubicBezTo>
                  <a:pt x="447428" y="1856743"/>
                  <a:pt x="94846" y="1729564"/>
                  <a:pt x="77761" y="1175820"/>
                </a:cubicBezTo>
                <a:cubicBezTo>
                  <a:pt x="30457" y="1149722"/>
                  <a:pt x="0" y="1098915"/>
                  <a:pt x="0" y="1040993"/>
                </a:cubicBezTo>
                <a:cubicBezTo>
                  <a:pt x="0" y="951698"/>
                  <a:pt x="72387" y="879311"/>
                  <a:pt x="161682" y="879311"/>
                </a:cubicBezTo>
                <a:cubicBezTo>
                  <a:pt x="250977" y="879311"/>
                  <a:pt x="323364" y="951698"/>
                  <a:pt x="323364" y="1040993"/>
                </a:cubicBezTo>
                <a:cubicBezTo>
                  <a:pt x="323364" y="1101607"/>
                  <a:pt x="290009" y="1154430"/>
                  <a:pt x="239451" y="1179967"/>
                </a:cubicBezTo>
                <a:cubicBezTo>
                  <a:pt x="217442" y="1402984"/>
                  <a:pt x="361225" y="1693577"/>
                  <a:pt x="572456" y="1738822"/>
                </a:cubicBezTo>
                <a:lnTo>
                  <a:pt x="572456" y="473594"/>
                </a:lnTo>
                <a:lnTo>
                  <a:pt x="507871" y="473594"/>
                </a:lnTo>
                <a:cubicBezTo>
                  <a:pt x="404760" y="473594"/>
                  <a:pt x="403628" y="412407"/>
                  <a:pt x="433088" y="361418"/>
                </a:cubicBezTo>
                <a:cubicBezTo>
                  <a:pt x="462548" y="310429"/>
                  <a:pt x="553195" y="159729"/>
                  <a:pt x="613248" y="58884"/>
                </a:cubicBezTo>
                <a:cubicBezTo>
                  <a:pt x="638743" y="24891"/>
                  <a:pt x="659138" y="2796"/>
                  <a:pt x="679534" y="247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" name="Freeform 5"/>
          <p:cNvSpPr>
            <a:spLocks noEditPoints="1"/>
          </p:cNvSpPr>
          <p:nvPr/>
        </p:nvSpPr>
        <p:spPr>
          <a:xfrm>
            <a:off x="6972199" y="685755"/>
            <a:ext cx="689024" cy="693498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文本框 20"/>
          <p:cNvSpPr txBox="1"/>
          <p:nvPr/>
        </p:nvSpPr>
        <p:spPr>
          <a:xfrm flipH="1">
            <a:off x="7769658" y="671715"/>
            <a:ext cx="3967416" cy="70788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过度消费的坏处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6792941" y="1487604"/>
            <a:ext cx="4630236" cy="23279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3187953" y="3045403"/>
            <a:ext cx="3324602" cy="1080770"/>
            <a:chOff x="913" y="6926"/>
            <a:chExt cx="3681" cy="1702"/>
          </a:xfrm>
        </p:grpSpPr>
        <p:sp>
          <p:nvSpPr>
            <p:cNvPr id="25" name="文本框 20"/>
            <p:cNvSpPr txBox="1"/>
            <p:nvPr/>
          </p:nvSpPr>
          <p:spPr>
            <a:xfrm flipH="1">
              <a:off x="927" y="6926"/>
              <a:ext cx="2020" cy="921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坏处</a:t>
              </a:r>
              <a:r>
                <a:rPr lang="en-US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02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文本框 22"/>
            <p:cNvSpPr txBox="1"/>
            <p:nvPr/>
          </p:nvSpPr>
          <p:spPr>
            <a:xfrm flipH="1">
              <a:off x="913" y="7707"/>
              <a:ext cx="3681" cy="921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负债累累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407386" y="2242460"/>
            <a:ext cx="3324602" cy="1080770"/>
            <a:chOff x="913" y="6926"/>
            <a:chExt cx="3681" cy="1702"/>
          </a:xfrm>
        </p:grpSpPr>
        <p:sp>
          <p:nvSpPr>
            <p:cNvPr id="28" name="文本框 20"/>
            <p:cNvSpPr txBox="1"/>
            <p:nvPr/>
          </p:nvSpPr>
          <p:spPr>
            <a:xfrm flipH="1">
              <a:off x="927" y="6926"/>
              <a:ext cx="2020" cy="921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坏处</a:t>
              </a:r>
              <a:r>
                <a:rPr lang="en-US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03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22"/>
            <p:cNvSpPr txBox="1"/>
            <p:nvPr/>
          </p:nvSpPr>
          <p:spPr>
            <a:xfrm flipH="1">
              <a:off x="913" y="7707"/>
              <a:ext cx="3681" cy="921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生活难以为继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2" grpId="0" animBg="1"/>
      <p:bldP spid="23" grpId="0" animBg="1"/>
      <p:bldP spid="3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48418" y="678714"/>
            <a:ext cx="11403107" cy="5612039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Tahoma" panose="020B0604030504040204"/>
              <a:ea typeface="微软雅黑" panose="020B0503020204020204" charset="-122"/>
            </a:endParaRPr>
          </a:p>
        </p:txBody>
      </p:sp>
      <p:pic>
        <p:nvPicPr>
          <p:cNvPr id="18" name="Picture 2" descr="E:\仝德志文件，勿删！\03-参考文档\！PPT图片及版面资源\PPT精美插图\图标\羽毛笔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0690330" y="3632390"/>
            <a:ext cx="1151209" cy="13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 descr="timg (13).jpg"/>
          <p:cNvPicPr>
            <a:picLocks noChangeAspect="1"/>
          </p:cNvPicPr>
          <p:nvPr/>
        </p:nvPicPr>
        <p:blipFill>
          <a:blip r:embed="rId2"/>
          <a:srcRect r="40235"/>
          <a:stretch>
            <a:fillRect/>
          </a:stretch>
        </p:blipFill>
        <p:spPr>
          <a:xfrm>
            <a:off x="753969" y="977360"/>
            <a:ext cx="2746497" cy="311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timg (14).jpg"/>
          <p:cNvPicPr>
            <a:picLocks noChangeAspect="1"/>
          </p:cNvPicPr>
          <p:nvPr/>
        </p:nvPicPr>
        <p:blipFill>
          <a:blip r:embed="rId3"/>
          <a:srcRect t="4314" r="6116"/>
          <a:stretch>
            <a:fillRect/>
          </a:stretch>
        </p:blipFill>
        <p:spPr>
          <a:xfrm>
            <a:off x="2523799" y="2410373"/>
            <a:ext cx="2744236" cy="3480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309828" y="1618464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阅 读 角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309828" y="155445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309828" y="2451918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928602" y="2942360"/>
            <a:ext cx="5399040" cy="17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请你阅读一下课本第</a:t>
            </a: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41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页</a:t>
            </a: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《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由奢入俭难</a:t>
            </a: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》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，并谈谈你对“由奢入俭难”的体会。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75919" y="573045"/>
            <a:ext cx="10369152" cy="5883279"/>
            <a:chOff x="767408" y="476672"/>
            <a:chExt cx="10369152" cy="588327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7408" y="476672"/>
              <a:ext cx="10369152" cy="588327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l="29166" t="51406" r="29166" b="38803"/>
            <a:stretch>
              <a:fillRect/>
            </a:stretch>
          </p:blipFill>
          <p:spPr>
            <a:xfrm>
              <a:off x="2567608" y="4221088"/>
              <a:ext cx="7416824" cy="79208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29166" t="51406" r="29166" b="38803"/>
            <a:stretch>
              <a:fillRect/>
            </a:stretch>
          </p:blipFill>
          <p:spPr>
            <a:xfrm>
              <a:off x="2711624" y="4077072"/>
              <a:ext cx="7416824" cy="792088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3971499" y="2442949"/>
            <a:ext cx="5090614" cy="1255594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018817" y="3428978"/>
            <a:ext cx="7121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由奢入俭难，一旦我们养成了奢侈、挥霍的习惯，想要改变就会很困难，因此，我们应该学会合理消费、合理开支。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15" y="1801504"/>
            <a:ext cx="8345259" cy="2223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imgsa.baidu.com/timg?image&amp;quality=80&amp;size=b9999_10000&amp;sec=1563274114620&amp;di=b2ff16ead284f2a0bf29a1637dd17218&amp;imgtype=0&amp;src=http%3A%2F%2Fb-ssl.duitang.com%2Fuploads%2Fitem%2F201701%2F13%2F20170113190707_TYLsk.jpe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7"/>
          <a:stretch>
            <a:fillRect/>
          </a:stretch>
        </p:blipFill>
        <p:spPr bwMode="auto">
          <a:xfrm>
            <a:off x="0" y="1514901"/>
            <a:ext cx="12192000" cy="44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38425" y="1665027"/>
            <a:ext cx="7577258" cy="4135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60541" y="1737504"/>
            <a:ext cx="73096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       前几天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，杭州一七旬老人在家里突然昏迷、小便失禁、浑身抽搐，老伴儿赶紧拨打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120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，医生发现，他的体温超过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40℃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，原来老人舍不得开空调，得了热射病。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我们身边，过分节俭的老人还真不少：变质的水果、饭菜舍不得倒掉，削一削、热一热继续吃；出门在外，宁可步行几公里，也不打车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很多老人除了生活必需品，其他的能省就省，省下来的钱存银行防老或补贴子女。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42025" y="5998324"/>
            <a:ext cx="675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思考：这样节俭你认为值得提倡吗？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2133" y="760441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</a:rPr>
              <a:t>别让过分节俭“克扣”了幸福</a:t>
            </a:r>
            <a:endParaRPr lang="zh-CN" altLang="en-US" sz="3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0" b="100000" l="9881" r="89949">
                        <a14:foregroundMark x1="26576" y1="23259" x2="33731" y2="27057"/>
                        <a14:foregroundMark x1="24702" y1="17563" x2="23169" y2="25949"/>
                        <a14:foregroundMark x1="46167" y1="21994" x2="52300" y2="25949"/>
                        <a14:foregroundMark x1="58092" y1="15665" x2="62521" y2="22943"/>
                        <a14:foregroundMark x1="35264" y1="38766" x2="49063" y2="41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3440" y="668244"/>
            <a:ext cx="4954138" cy="5333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2653" y="579408"/>
            <a:ext cx="3960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视频：上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支付宝用花呗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上支付宝用花呗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11418" y="1197234"/>
            <a:ext cx="9170719" cy="5196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8625"/>
            <a:ext cx="12192000" cy="609671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72160" y="2645879"/>
            <a:ext cx="6768752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合理开支并不意味着要一味省钱。我们既要精打细算、量入为出，又要把生活安排得井井有条、有滋有味。这才是最明智的做法。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12" y="967440"/>
            <a:ext cx="8917106" cy="2376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1153" b="18151"/>
          <a:stretch>
            <a:fillRect/>
          </a:stretch>
        </p:blipFill>
        <p:spPr>
          <a:xfrm>
            <a:off x="276937" y="1765642"/>
            <a:ext cx="8061846" cy="4771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03833" y="0"/>
            <a:ext cx="208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：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86924" y="671500"/>
            <a:ext cx="11427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学校组织春游，同学们需要自备午餐。请到超市看看，了解一下食品的价格，计划你的开支，安排一顿既经济又营养的午餐。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561108" y="3549115"/>
            <a:ext cx="2903012" cy="29345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89" y="4392305"/>
            <a:ext cx="3698543" cy="2465695"/>
          </a:xfrm>
          <a:prstGeom prst="rect">
            <a:avLst/>
          </a:prstGeom>
        </p:spPr>
      </p:pic>
      <p:grpSp>
        <p:nvGrpSpPr>
          <p:cNvPr id="7" name="PA_库_组合 1166"/>
          <p:cNvGrpSpPr/>
          <p:nvPr>
            <p:custDataLst>
              <p:tags r:id="rId3"/>
            </p:custDataLst>
          </p:nvPr>
        </p:nvGrpSpPr>
        <p:grpSpPr>
          <a:xfrm>
            <a:off x="9130353" y="2279176"/>
            <a:ext cx="2292944" cy="3325745"/>
            <a:chOff x="5607594" y="164244"/>
            <a:chExt cx="4996531" cy="6529510"/>
          </a:xfrm>
        </p:grpSpPr>
        <p:sp>
          <p:nvSpPr>
            <p:cNvPr id="8" name="Freeform 6"/>
            <p:cNvSpPr/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PA_库_文本框 207"/>
          <p:cNvSpPr txBox="1"/>
          <p:nvPr>
            <p:custDataLst>
              <p:tags r:id="rId4"/>
            </p:custDataLst>
          </p:nvPr>
        </p:nvSpPr>
        <p:spPr>
          <a:xfrm>
            <a:off x="9285949" y="3626363"/>
            <a:ext cx="185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方正静蕾简体" panose="02000000000000000000" pitchFamily="65" charset="-122"/>
                <a:ea typeface="方正静蕾简体" panose="02000000000000000000" pitchFamily="65" charset="-122"/>
              </a:rPr>
              <a:t>合理安排</a:t>
            </a:r>
            <a:endParaRPr lang="zh-CN" altLang="en-US" sz="3200" b="1" dirty="0">
              <a:latin typeface="方正静蕾简体" panose="02000000000000000000" pitchFamily="65" charset="-122"/>
              <a:ea typeface="方正静蕾简体" panose="02000000000000000000" pitchFamily="65" charset="-122"/>
            </a:endParaRPr>
          </a:p>
        </p:txBody>
      </p:sp>
      <p:sp>
        <p:nvSpPr>
          <p:cNvPr id="19" name="PA_库_文本框 208"/>
          <p:cNvSpPr txBox="1"/>
          <p:nvPr>
            <p:custDataLst>
              <p:tags r:id="rId5"/>
            </p:custDataLst>
          </p:nvPr>
        </p:nvSpPr>
        <p:spPr>
          <a:xfrm rot="289101">
            <a:off x="9250721" y="2567799"/>
            <a:ext cx="1784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latin typeface="方正静蕾简体" panose="02000000000000000000" pitchFamily="65" charset="-122"/>
                <a:ea typeface="方正静蕾简体" panose="02000000000000000000" pitchFamily="65" charset="-122"/>
              </a:rPr>
              <a:t>试一试</a:t>
            </a:r>
            <a:endParaRPr lang="zh-CN" altLang="en-US" sz="4000" b="1" dirty="0">
              <a:latin typeface="方正静蕾简体" panose="02000000000000000000" pitchFamily="65" charset="-122"/>
              <a:ea typeface="方正静蕾简体" panose="02000000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 flipH="1">
            <a:off x="6646459" y="1"/>
            <a:ext cx="55455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9297" y="635788"/>
            <a:ext cx="5227144" cy="99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765">
              <a:defRPr/>
            </a:pPr>
            <a:r>
              <a:rPr kumimoji="1" lang="zh-CN" altLang="en-US" sz="5865" b="1" dirty="0">
                <a:solidFill>
                  <a:srgbClr val="00A78B"/>
                </a:solidFill>
                <a:latin typeface="微软雅黑" panose="020B0503020204020204" charset="-122"/>
                <a:ea typeface="微软雅黑" panose="020B0503020204020204" charset="-122"/>
              </a:rPr>
              <a:t>消费交流会</a:t>
            </a:r>
            <a:endParaRPr kumimoji="1" lang="zh-CN" altLang="en-US" sz="5865" b="1" dirty="0">
              <a:solidFill>
                <a:srgbClr val="00A78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7402" y="1709471"/>
            <a:ext cx="4199815" cy="1024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A78B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1867" y="1931310"/>
            <a:ext cx="6067172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3765">
              <a:lnSpc>
                <a:spcPct val="130000"/>
              </a:lnSpc>
              <a:defRPr/>
            </a:pPr>
            <a:r>
              <a:rPr lang="en-US" altLang="zh-CN" sz="2800" dirty="0">
                <a:solidFill>
                  <a:srgbClr val="00A78B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 dirty="0">
                <a:solidFill>
                  <a:srgbClr val="00A78B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与同学们交流一下午餐计划表，看看大家都是怎样选择的，各自的理由是什么。</a:t>
            </a:r>
            <a:endParaRPr lang="zh-CN" altLang="en-US" sz="2800" dirty="0">
              <a:solidFill>
                <a:srgbClr val="00A78B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defTabSz="913765">
              <a:lnSpc>
                <a:spcPct val="130000"/>
              </a:lnSpc>
              <a:defRPr/>
            </a:pPr>
            <a:r>
              <a:rPr lang="en-US" altLang="zh-CN" sz="2800" dirty="0">
                <a:solidFill>
                  <a:srgbClr val="00A78B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 dirty="0">
                <a:solidFill>
                  <a:srgbClr val="00A78B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从营养、花费、便利性等方面互相评一评，看谁的计划比较合理，并说说理由。也可以请同学给自己提出改进建议。</a:t>
            </a:r>
            <a:endParaRPr lang="zh-CN" altLang="en-US" sz="2800" dirty="0">
              <a:solidFill>
                <a:srgbClr val="00A78B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组 4"/>
          <p:cNvGrpSpPr/>
          <p:nvPr/>
        </p:nvGrpSpPr>
        <p:grpSpPr>
          <a:xfrm rot="19704582">
            <a:off x="7525558" y="1318500"/>
            <a:ext cx="5588629" cy="4843764"/>
            <a:chOff x="4536374" y="781712"/>
            <a:chExt cx="2959118" cy="256472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剪去单角的矩形 5"/>
            <p:cNvSpPr/>
            <p:nvPr/>
          </p:nvSpPr>
          <p:spPr>
            <a:xfrm>
              <a:off x="4536374" y="783771"/>
              <a:ext cx="2959118" cy="2562661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直角三角形 6"/>
            <p:cNvSpPr/>
            <p:nvPr/>
          </p:nvSpPr>
          <p:spPr>
            <a:xfrm>
              <a:off x="7061031" y="781712"/>
              <a:ext cx="433195" cy="433195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 rot="19688687">
            <a:off x="8502624" y="3433909"/>
            <a:ext cx="4284133" cy="1973217"/>
            <a:chOff x="3842596" y="5686818"/>
            <a:chExt cx="3213100" cy="10365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矩形 8"/>
            <p:cNvSpPr/>
            <p:nvPr/>
          </p:nvSpPr>
          <p:spPr>
            <a:xfrm>
              <a:off x="3842596" y="5686818"/>
              <a:ext cx="32131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842596" y="5884974"/>
              <a:ext cx="32131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842596" y="6083130"/>
              <a:ext cx="32131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842596" y="6281286"/>
              <a:ext cx="32131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842596" y="6677599"/>
              <a:ext cx="32131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842596" y="6479442"/>
              <a:ext cx="32131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 14"/>
          <p:cNvGrpSpPr/>
          <p:nvPr/>
        </p:nvGrpSpPr>
        <p:grpSpPr>
          <a:xfrm rot="16200000">
            <a:off x="9034545" y="3308467"/>
            <a:ext cx="2638121" cy="3306495"/>
            <a:chOff x="66230" y="3232992"/>
            <a:chExt cx="1509550" cy="18919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6" name="组 15"/>
            <p:cNvGrpSpPr/>
            <p:nvPr/>
          </p:nvGrpSpPr>
          <p:grpSpPr>
            <a:xfrm rot="16663435">
              <a:off x="-240754" y="3539976"/>
              <a:ext cx="1178086" cy="564117"/>
              <a:chOff x="-687977" y="4441558"/>
              <a:chExt cx="1178086" cy="564117"/>
            </a:xfrm>
          </p:grpSpPr>
          <p:sp>
            <p:nvSpPr>
              <p:cNvPr id="40" name="Freeform 70"/>
              <p:cNvSpPr/>
              <p:nvPr/>
            </p:nvSpPr>
            <p:spPr bwMode="auto">
              <a:xfrm rot="2007898">
                <a:off x="-623540" y="4441558"/>
                <a:ext cx="53407" cy="15708"/>
              </a:xfrm>
              <a:custGeom>
                <a:avLst/>
                <a:gdLst>
                  <a:gd name="T0" fmla="*/ 2 w 17"/>
                  <a:gd name="T1" fmla="*/ 5 h 5"/>
                  <a:gd name="T2" fmla="*/ 2 w 17"/>
                  <a:gd name="T3" fmla="*/ 5 h 5"/>
                  <a:gd name="T4" fmla="*/ 0 w 17"/>
                  <a:gd name="T5" fmla="*/ 4 h 5"/>
                  <a:gd name="T6" fmla="*/ 0 w 17"/>
                  <a:gd name="T7" fmla="*/ 2 h 5"/>
                  <a:gd name="T8" fmla="*/ 0 w 17"/>
                  <a:gd name="T9" fmla="*/ 2 h 5"/>
                  <a:gd name="T10" fmla="*/ 0 w 17"/>
                  <a:gd name="T11" fmla="*/ 0 h 5"/>
                  <a:gd name="T12" fmla="*/ 2 w 17"/>
                  <a:gd name="T13" fmla="*/ 0 h 5"/>
                  <a:gd name="T14" fmla="*/ 13 w 17"/>
                  <a:gd name="T15" fmla="*/ 0 h 5"/>
                  <a:gd name="T16" fmla="*/ 13 w 17"/>
                  <a:gd name="T17" fmla="*/ 0 h 5"/>
                  <a:gd name="T18" fmla="*/ 16 w 17"/>
                  <a:gd name="T19" fmla="*/ 0 h 5"/>
                  <a:gd name="T20" fmla="*/ 17 w 17"/>
                  <a:gd name="T21" fmla="*/ 2 h 5"/>
                  <a:gd name="T22" fmla="*/ 17 w 17"/>
                  <a:gd name="T23" fmla="*/ 2 h 5"/>
                  <a:gd name="T24" fmla="*/ 16 w 17"/>
                  <a:gd name="T25" fmla="*/ 4 h 5"/>
                  <a:gd name="T26" fmla="*/ 13 w 17"/>
                  <a:gd name="T27" fmla="*/ 5 h 5"/>
                  <a:gd name="T28" fmla="*/ 2 w 17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5">
                    <a:moveTo>
                      <a:pt x="2" y="5"/>
                    </a:moveTo>
                    <a:lnTo>
                      <a:pt x="2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4"/>
                    </a:lnTo>
                    <a:lnTo>
                      <a:pt x="13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648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71"/>
              <p:cNvSpPr/>
              <p:nvPr/>
            </p:nvSpPr>
            <p:spPr bwMode="auto">
              <a:xfrm rot="2007898">
                <a:off x="-687977" y="4718537"/>
                <a:ext cx="1178086" cy="97390"/>
              </a:xfrm>
              <a:custGeom>
                <a:avLst/>
                <a:gdLst>
                  <a:gd name="T0" fmla="*/ 19 w 375"/>
                  <a:gd name="T1" fmla="*/ 31 h 31"/>
                  <a:gd name="T2" fmla="*/ 19 w 375"/>
                  <a:gd name="T3" fmla="*/ 31 h 31"/>
                  <a:gd name="T4" fmla="*/ 11 w 375"/>
                  <a:gd name="T5" fmla="*/ 31 h 31"/>
                  <a:gd name="T6" fmla="*/ 5 w 375"/>
                  <a:gd name="T7" fmla="*/ 28 h 31"/>
                  <a:gd name="T8" fmla="*/ 1 w 375"/>
                  <a:gd name="T9" fmla="*/ 24 h 31"/>
                  <a:gd name="T10" fmla="*/ 0 w 375"/>
                  <a:gd name="T11" fmla="*/ 18 h 31"/>
                  <a:gd name="T12" fmla="*/ 0 w 375"/>
                  <a:gd name="T13" fmla="*/ 18 h 31"/>
                  <a:gd name="T14" fmla="*/ 1 w 375"/>
                  <a:gd name="T15" fmla="*/ 13 h 31"/>
                  <a:gd name="T16" fmla="*/ 5 w 375"/>
                  <a:gd name="T17" fmla="*/ 9 h 31"/>
                  <a:gd name="T18" fmla="*/ 11 w 375"/>
                  <a:gd name="T19" fmla="*/ 6 h 31"/>
                  <a:gd name="T20" fmla="*/ 19 w 375"/>
                  <a:gd name="T21" fmla="*/ 5 h 31"/>
                  <a:gd name="T22" fmla="*/ 355 w 375"/>
                  <a:gd name="T23" fmla="*/ 0 h 31"/>
                  <a:gd name="T24" fmla="*/ 355 w 375"/>
                  <a:gd name="T25" fmla="*/ 0 h 31"/>
                  <a:gd name="T26" fmla="*/ 363 w 375"/>
                  <a:gd name="T27" fmla="*/ 0 h 31"/>
                  <a:gd name="T28" fmla="*/ 369 w 375"/>
                  <a:gd name="T29" fmla="*/ 2 h 31"/>
                  <a:gd name="T30" fmla="*/ 373 w 375"/>
                  <a:gd name="T31" fmla="*/ 6 h 31"/>
                  <a:gd name="T32" fmla="*/ 375 w 375"/>
                  <a:gd name="T33" fmla="*/ 12 h 31"/>
                  <a:gd name="T34" fmla="*/ 375 w 375"/>
                  <a:gd name="T35" fmla="*/ 12 h 31"/>
                  <a:gd name="T36" fmla="*/ 373 w 375"/>
                  <a:gd name="T37" fmla="*/ 17 h 31"/>
                  <a:gd name="T38" fmla="*/ 370 w 375"/>
                  <a:gd name="T39" fmla="*/ 21 h 31"/>
                  <a:gd name="T40" fmla="*/ 363 w 375"/>
                  <a:gd name="T41" fmla="*/ 24 h 31"/>
                  <a:gd name="T42" fmla="*/ 356 w 375"/>
                  <a:gd name="T43" fmla="*/ 25 h 31"/>
                  <a:gd name="T44" fmla="*/ 19 w 375"/>
                  <a:gd name="T4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5" h="31">
                    <a:moveTo>
                      <a:pt x="19" y="31"/>
                    </a:moveTo>
                    <a:lnTo>
                      <a:pt x="19" y="31"/>
                    </a:lnTo>
                    <a:lnTo>
                      <a:pt x="11" y="31"/>
                    </a:lnTo>
                    <a:lnTo>
                      <a:pt x="5" y="28"/>
                    </a:lnTo>
                    <a:lnTo>
                      <a:pt x="1" y="24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5" y="9"/>
                    </a:lnTo>
                    <a:lnTo>
                      <a:pt x="11" y="6"/>
                    </a:lnTo>
                    <a:lnTo>
                      <a:pt x="19" y="5"/>
                    </a:lnTo>
                    <a:lnTo>
                      <a:pt x="355" y="0"/>
                    </a:lnTo>
                    <a:lnTo>
                      <a:pt x="355" y="0"/>
                    </a:lnTo>
                    <a:lnTo>
                      <a:pt x="363" y="0"/>
                    </a:lnTo>
                    <a:lnTo>
                      <a:pt x="369" y="2"/>
                    </a:lnTo>
                    <a:lnTo>
                      <a:pt x="373" y="6"/>
                    </a:lnTo>
                    <a:lnTo>
                      <a:pt x="375" y="12"/>
                    </a:lnTo>
                    <a:lnTo>
                      <a:pt x="375" y="12"/>
                    </a:lnTo>
                    <a:lnTo>
                      <a:pt x="373" y="17"/>
                    </a:lnTo>
                    <a:lnTo>
                      <a:pt x="370" y="21"/>
                    </a:lnTo>
                    <a:lnTo>
                      <a:pt x="363" y="24"/>
                    </a:lnTo>
                    <a:lnTo>
                      <a:pt x="356" y="25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243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72"/>
              <p:cNvSpPr/>
              <p:nvPr/>
            </p:nvSpPr>
            <p:spPr bwMode="auto">
              <a:xfrm rot="2007898">
                <a:off x="-619299" y="4707420"/>
                <a:ext cx="1055566" cy="125662"/>
              </a:xfrm>
              <a:custGeom>
                <a:avLst/>
                <a:gdLst>
                  <a:gd name="T0" fmla="*/ 16 w 336"/>
                  <a:gd name="T1" fmla="*/ 40 h 40"/>
                  <a:gd name="T2" fmla="*/ 16 w 336"/>
                  <a:gd name="T3" fmla="*/ 40 h 40"/>
                  <a:gd name="T4" fmla="*/ 9 w 336"/>
                  <a:gd name="T5" fmla="*/ 38 h 40"/>
                  <a:gd name="T6" fmla="*/ 4 w 336"/>
                  <a:gd name="T7" fmla="*/ 34 h 40"/>
                  <a:gd name="T8" fmla="*/ 1 w 336"/>
                  <a:gd name="T9" fmla="*/ 29 h 40"/>
                  <a:gd name="T10" fmla="*/ 0 w 336"/>
                  <a:gd name="T11" fmla="*/ 23 h 40"/>
                  <a:gd name="T12" fmla="*/ 0 w 336"/>
                  <a:gd name="T13" fmla="*/ 23 h 40"/>
                  <a:gd name="T14" fmla="*/ 1 w 336"/>
                  <a:gd name="T15" fmla="*/ 17 h 40"/>
                  <a:gd name="T16" fmla="*/ 4 w 336"/>
                  <a:gd name="T17" fmla="*/ 11 h 40"/>
                  <a:gd name="T18" fmla="*/ 9 w 336"/>
                  <a:gd name="T19" fmla="*/ 7 h 40"/>
                  <a:gd name="T20" fmla="*/ 16 w 336"/>
                  <a:gd name="T21" fmla="*/ 6 h 40"/>
                  <a:gd name="T22" fmla="*/ 318 w 336"/>
                  <a:gd name="T23" fmla="*/ 0 h 40"/>
                  <a:gd name="T24" fmla="*/ 318 w 336"/>
                  <a:gd name="T25" fmla="*/ 0 h 40"/>
                  <a:gd name="T26" fmla="*/ 325 w 336"/>
                  <a:gd name="T27" fmla="*/ 2 h 40"/>
                  <a:gd name="T28" fmla="*/ 330 w 336"/>
                  <a:gd name="T29" fmla="*/ 6 h 40"/>
                  <a:gd name="T30" fmla="*/ 334 w 336"/>
                  <a:gd name="T31" fmla="*/ 11 h 40"/>
                  <a:gd name="T32" fmla="*/ 336 w 336"/>
                  <a:gd name="T33" fmla="*/ 17 h 40"/>
                  <a:gd name="T34" fmla="*/ 336 w 336"/>
                  <a:gd name="T35" fmla="*/ 17 h 40"/>
                  <a:gd name="T36" fmla="*/ 334 w 336"/>
                  <a:gd name="T37" fmla="*/ 23 h 40"/>
                  <a:gd name="T38" fmla="*/ 330 w 336"/>
                  <a:gd name="T39" fmla="*/ 29 h 40"/>
                  <a:gd name="T40" fmla="*/ 325 w 336"/>
                  <a:gd name="T41" fmla="*/ 33 h 40"/>
                  <a:gd name="T42" fmla="*/ 318 w 336"/>
                  <a:gd name="T43" fmla="*/ 34 h 40"/>
                  <a:gd name="T44" fmla="*/ 16 w 336"/>
                  <a:gd name="T4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36" h="40">
                    <a:moveTo>
                      <a:pt x="16" y="40"/>
                    </a:moveTo>
                    <a:lnTo>
                      <a:pt x="16" y="40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4" y="11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25" y="2"/>
                    </a:lnTo>
                    <a:lnTo>
                      <a:pt x="330" y="6"/>
                    </a:lnTo>
                    <a:lnTo>
                      <a:pt x="334" y="11"/>
                    </a:lnTo>
                    <a:lnTo>
                      <a:pt x="336" y="17"/>
                    </a:lnTo>
                    <a:lnTo>
                      <a:pt x="336" y="17"/>
                    </a:lnTo>
                    <a:lnTo>
                      <a:pt x="334" y="23"/>
                    </a:lnTo>
                    <a:lnTo>
                      <a:pt x="330" y="29"/>
                    </a:lnTo>
                    <a:lnTo>
                      <a:pt x="325" y="33"/>
                    </a:lnTo>
                    <a:lnTo>
                      <a:pt x="318" y="34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E4A5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73"/>
              <p:cNvSpPr/>
              <p:nvPr/>
            </p:nvSpPr>
            <p:spPr bwMode="auto">
              <a:xfrm rot="2007898">
                <a:off x="-57637" y="4858020"/>
                <a:ext cx="392695" cy="147655"/>
              </a:xfrm>
              <a:custGeom>
                <a:avLst/>
                <a:gdLst>
                  <a:gd name="T0" fmla="*/ 120 w 125"/>
                  <a:gd name="T1" fmla="*/ 35 h 47"/>
                  <a:gd name="T2" fmla="*/ 99 w 125"/>
                  <a:gd name="T3" fmla="*/ 46 h 47"/>
                  <a:gd name="T4" fmla="*/ 8 w 125"/>
                  <a:gd name="T5" fmla="*/ 47 h 47"/>
                  <a:gd name="T6" fmla="*/ 8 w 125"/>
                  <a:gd name="T7" fmla="*/ 47 h 47"/>
                  <a:gd name="T8" fmla="*/ 6 w 125"/>
                  <a:gd name="T9" fmla="*/ 45 h 47"/>
                  <a:gd name="T10" fmla="*/ 0 w 125"/>
                  <a:gd name="T11" fmla="*/ 41 h 47"/>
                  <a:gd name="T12" fmla="*/ 76 w 125"/>
                  <a:gd name="T13" fmla="*/ 39 h 47"/>
                  <a:gd name="T14" fmla="*/ 76 w 125"/>
                  <a:gd name="T15" fmla="*/ 39 h 47"/>
                  <a:gd name="T16" fmla="*/ 77 w 125"/>
                  <a:gd name="T17" fmla="*/ 37 h 47"/>
                  <a:gd name="T18" fmla="*/ 80 w 125"/>
                  <a:gd name="T19" fmla="*/ 28 h 47"/>
                  <a:gd name="T20" fmla="*/ 81 w 125"/>
                  <a:gd name="T21" fmla="*/ 23 h 47"/>
                  <a:gd name="T22" fmla="*/ 81 w 125"/>
                  <a:gd name="T23" fmla="*/ 16 h 47"/>
                  <a:gd name="T24" fmla="*/ 80 w 125"/>
                  <a:gd name="T25" fmla="*/ 8 h 47"/>
                  <a:gd name="T26" fmla="*/ 77 w 125"/>
                  <a:gd name="T27" fmla="*/ 1 h 47"/>
                  <a:gd name="T28" fmla="*/ 120 w 125"/>
                  <a:gd name="T29" fmla="*/ 0 h 47"/>
                  <a:gd name="T30" fmla="*/ 120 w 125"/>
                  <a:gd name="T31" fmla="*/ 0 h 47"/>
                  <a:gd name="T32" fmla="*/ 122 w 125"/>
                  <a:gd name="T33" fmla="*/ 4 h 47"/>
                  <a:gd name="T34" fmla="*/ 125 w 125"/>
                  <a:gd name="T35" fmla="*/ 11 h 47"/>
                  <a:gd name="T36" fmla="*/ 125 w 125"/>
                  <a:gd name="T37" fmla="*/ 16 h 47"/>
                  <a:gd name="T38" fmla="*/ 125 w 125"/>
                  <a:gd name="T39" fmla="*/ 23 h 47"/>
                  <a:gd name="T40" fmla="*/ 123 w 125"/>
                  <a:gd name="T41" fmla="*/ 28 h 47"/>
                  <a:gd name="T42" fmla="*/ 120 w 125"/>
                  <a:gd name="T43" fmla="*/ 35 h 47"/>
                  <a:gd name="T44" fmla="*/ 120 w 125"/>
                  <a:gd name="T45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47">
                    <a:moveTo>
                      <a:pt x="120" y="35"/>
                    </a:moveTo>
                    <a:lnTo>
                      <a:pt x="99" y="46"/>
                    </a:lnTo>
                    <a:lnTo>
                      <a:pt x="8" y="47"/>
                    </a:lnTo>
                    <a:lnTo>
                      <a:pt x="8" y="47"/>
                    </a:lnTo>
                    <a:lnTo>
                      <a:pt x="6" y="45"/>
                    </a:lnTo>
                    <a:lnTo>
                      <a:pt x="0" y="41"/>
                    </a:lnTo>
                    <a:lnTo>
                      <a:pt x="76" y="39"/>
                    </a:lnTo>
                    <a:lnTo>
                      <a:pt x="76" y="39"/>
                    </a:lnTo>
                    <a:lnTo>
                      <a:pt x="77" y="37"/>
                    </a:lnTo>
                    <a:lnTo>
                      <a:pt x="80" y="28"/>
                    </a:lnTo>
                    <a:lnTo>
                      <a:pt x="81" y="23"/>
                    </a:lnTo>
                    <a:lnTo>
                      <a:pt x="81" y="16"/>
                    </a:lnTo>
                    <a:lnTo>
                      <a:pt x="80" y="8"/>
                    </a:lnTo>
                    <a:lnTo>
                      <a:pt x="77" y="1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2" y="4"/>
                    </a:lnTo>
                    <a:lnTo>
                      <a:pt x="125" y="11"/>
                    </a:lnTo>
                    <a:lnTo>
                      <a:pt x="125" y="16"/>
                    </a:lnTo>
                    <a:lnTo>
                      <a:pt x="125" y="23"/>
                    </a:lnTo>
                    <a:lnTo>
                      <a:pt x="123" y="28"/>
                    </a:lnTo>
                    <a:lnTo>
                      <a:pt x="120" y="35"/>
                    </a:lnTo>
                    <a:lnTo>
                      <a:pt x="120" y="35"/>
                    </a:lnTo>
                    <a:close/>
                  </a:path>
                </a:pathLst>
              </a:custGeom>
              <a:solidFill>
                <a:srgbClr val="243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Freeform 86"/>
            <p:cNvSpPr/>
            <p:nvPr/>
          </p:nvSpPr>
          <p:spPr bwMode="auto">
            <a:xfrm rot="2007898">
              <a:off x="490238" y="3692437"/>
              <a:ext cx="1024150" cy="1432553"/>
            </a:xfrm>
            <a:custGeom>
              <a:avLst/>
              <a:gdLst>
                <a:gd name="T0" fmla="*/ 283 w 326"/>
                <a:gd name="T1" fmla="*/ 1 h 456"/>
                <a:gd name="T2" fmla="*/ 290 w 326"/>
                <a:gd name="T3" fmla="*/ 208 h 456"/>
                <a:gd name="T4" fmla="*/ 0 w 326"/>
                <a:gd name="T5" fmla="*/ 380 h 456"/>
                <a:gd name="T6" fmla="*/ 1 w 326"/>
                <a:gd name="T7" fmla="*/ 420 h 456"/>
                <a:gd name="T8" fmla="*/ 1 w 326"/>
                <a:gd name="T9" fmla="*/ 420 h 456"/>
                <a:gd name="T10" fmla="*/ 8 w 326"/>
                <a:gd name="T11" fmla="*/ 433 h 456"/>
                <a:gd name="T12" fmla="*/ 21 w 326"/>
                <a:gd name="T13" fmla="*/ 440 h 456"/>
                <a:gd name="T14" fmla="*/ 23 w 326"/>
                <a:gd name="T15" fmla="*/ 440 h 456"/>
                <a:gd name="T16" fmla="*/ 44 w 326"/>
                <a:gd name="T17" fmla="*/ 456 h 456"/>
                <a:gd name="T18" fmla="*/ 66 w 326"/>
                <a:gd name="T19" fmla="*/ 437 h 456"/>
                <a:gd name="T20" fmla="*/ 147 w 326"/>
                <a:gd name="T21" fmla="*/ 434 h 456"/>
                <a:gd name="T22" fmla="*/ 147 w 326"/>
                <a:gd name="T23" fmla="*/ 434 h 456"/>
                <a:gd name="T24" fmla="*/ 146 w 326"/>
                <a:gd name="T25" fmla="*/ 425 h 456"/>
                <a:gd name="T26" fmla="*/ 148 w 326"/>
                <a:gd name="T27" fmla="*/ 417 h 456"/>
                <a:gd name="T28" fmla="*/ 151 w 326"/>
                <a:gd name="T29" fmla="*/ 413 h 456"/>
                <a:gd name="T30" fmla="*/ 158 w 326"/>
                <a:gd name="T31" fmla="*/ 406 h 456"/>
                <a:gd name="T32" fmla="*/ 162 w 326"/>
                <a:gd name="T33" fmla="*/ 405 h 456"/>
                <a:gd name="T34" fmla="*/ 170 w 326"/>
                <a:gd name="T35" fmla="*/ 403 h 456"/>
                <a:gd name="T36" fmla="*/ 181 w 326"/>
                <a:gd name="T37" fmla="*/ 406 h 456"/>
                <a:gd name="T38" fmla="*/ 220 w 326"/>
                <a:gd name="T39" fmla="*/ 424 h 456"/>
                <a:gd name="T40" fmla="*/ 221 w 326"/>
                <a:gd name="T41" fmla="*/ 428 h 456"/>
                <a:gd name="T42" fmla="*/ 218 w 326"/>
                <a:gd name="T43" fmla="*/ 429 h 456"/>
                <a:gd name="T44" fmla="*/ 217 w 326"/>
                <a:gd name="T45" fmla="*/ 428 h 456"/>
                <a:gd name="T46" fmla="*/ 179 w 326"/>
                <a:gd name="T47" fmla="*/ 410 h 456"/>
                <a:gd name="T48" fmla="*/ 170 w 326"/>
                <a:gd name="T49" fmla="*/ 409 h 456"/>
                <a:gd name="T50" fmla="*/ 164 w 326"/>
                <a:gd name="T51" fmla="*/ 409 h 456"/>
                <a:gd name="T52" fmla="*/ 158 w 326"/>
                <a:gd name="T53" fmla="*/ 413 h 456"/>
                <a:gd name="T54" fmla="*/ 152 w 326"/>
                <a:gd name="T55" fmla="*/ 418 h 456"/>
                <a:gd name="T56" fmla="*/ 152 w 326"/>
                <a:gd name="T57" fmla="*/ 433 h 456"/>
                <a:gd name="T58" fmla="*/ 152 w 326"/>
                <a:gd name="T59" fmla="*/ 434 h 456"/>
                <a:gd name="T60" fmla="*/ 164 w 326"/>
                <a:gd name="T61" fmla="*/ 434 h 456"/>
                <a:gd name="T62" fmla="*/ 164 w 326"/>
                <a:gd name="T63" fmla="*/ 424 h 456"/>
                <a:gd name="T64" fmla="*/ 169 w 326"/>
                <a:gd name="T65" fmla="*/ 420 h 456"/>
                <a:gd name="T66" fmla="*/ 173 w 326"/>
                <a:gd name="T67" fmla="*/ 417 h 456"/>
                <a:gd name="T68" fmla="*/ 178 w 326"/>
                <a:gd name="T69" fmla="*/ 417 h 456"/>
                <a:gd name="T70" fmla="*/ 216 w 326"/>
                <a:gd name="T71" fmla="*/ 433 h 456"/>
                <a:gd name="T72" fmla="*/ 227 w 326"/>
                <a:gd name="T73" fmla="*/ 434 h 456"/>
                <a:gd name="T74" fmla="*/ 245 w 326"/>
                <a:gd name="T75" fmla="*/ 432 h 456"/>
                <a:gd name="T76" fmla="*/ 326 w 326"/>
                <a:gd name="T77" fmla="*/ 421 h 456"/>
                <a:gd name="T78" fmla="*/ 324 w 326"/>
                <a:gd name="T79" fmla="*/ 397 h 456"/>
                <a:gd name="T80" fmla="*/ 321 w 326"/>
                <a:gd name="T81" fmla="*/ 244 h 456"/>
                <a:gd name="T82" fmla="*/ 321 w 326"/>
                <a:gd name="T83" fmla="*/ 237 h 456"/>
                <a:gd name="T84" fmla="*/ 316 w 326"/>
                <a:gd name="T85" fmla="*/ 10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6" h="456">
                  <a:moveTo>
                    <a:pt x="313" y="0"/>
                  </a:moveTo>
                  <a:lnTo>
                    <a:pt x="283" y="1"/>
                  </a:lnTo>
                  <a:lnTo>
                    <a:pt x="289" y="198"/>
                  </a:lnTo>
                  <a:lnTo>
                    <a:pt x="290" y="208"/>
                  </a:lnTo>
                  <a:lnTo>
                    <a:pt x="295" y="360"/>
                  </a:lnTo>
                  <a:lnTo>
                    <a:pt x="0" y="38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4" y="428"/>
                  </a:lnTo>
                  <a:lnTo>
                    <a:pt x="8" y="433"/>
                  </a:lnTo>
                  <a:lnTo>
                    <a:pt x="13" y="437"/>
                  </a:lnTo>
                  <a:lnTo>
                    <a:pt x="21" y="440"/>
                  </a:lnTo>
                  <a:lnTo>
                    <a:pt x="21" y="440"/>
                  </a:lnTo>
                  <a:lnTo>
                    <a:pt x="23" y="440"/>
                  </a:lnTo>
                  <a:lnTo>
                    <a:pt x="44" y="438"/>
                  </a:lnTo>
                  <a:lnTo>
                    <a:pt x="44" y="456"/>
                  </a:lnTo>
                  <a:lnTo>
                    <a:pt x="67" y="456"/>
                  </a:lnTo>
                  <a:lnTo>
                    <a:pt x="66" y="437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6" y="430"/>
                  </a:lnTo>
                  <a:lnTo>
                    <a:pt x="146" y="425"/>
                  </a:lnTo>
                  <a:lnTo>
                    <a:pt x="147" y="421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51" y="413"/>
                  </a:lnTo>
                  <a:lnTo>
                    <a:pt x="154" y="409"/>
                  </a:lnTo>
                  <a:lnTo>
                    <a:pt x="158" y="406"/>
                  </a:lnTo>
                  <a:lnTo>
                    <a:pt x="162" y="405"/>
                  </a:lnTo>
                  <a:lnTo>
                    <a:pt x="162" y="405"/>
                  </a:lnTo>
                  <a:lnTo>
                    <a:pt x="170" y="403"/>
                  </a:lnTo>
                  <a:lnTo>
                    <a:pt x="170" y="403"/>
                  </a:lnTo>
                  <a:lnTo>
                    <a:pt x="175" y="403"/>
                  </a:lnTo>
                  <a:lnTo>
                    <a:pt x="181" y="406"/>
                  </a:lnTo>
                  <a:lnTo>
                    <a:pt x="220" y="424"/>
                  </a:lnTo>
                  <a:lnTo>
                    <a:pt x="220" y="424"/>
                  </a:lnTo>
                  <a:lnTo>
                    <a:pt x="221" y="425"/>
                  </a:lnTo>
                  <a:lnTo>
                    <a:pt x="221" y="428"/>
                  </a:lnTo>
                  <a:lnTo>
                    <a:pt x="221" y="428"/>
                  </a:lnTo>
                  <a:lnTo>
                    <a:pt x="218" y="429"/>
                  </a:lnTo>
                  <a:lnTo>
                    <a:pt x="218" y="429"/>
                  </a:lnTo>
                  <a:lnTo>
                    <a:pt x="217" y="428"/>
                  </a:lnTo>
                  <a:lnTo>
                    <a:pt x="179" y="410"/>
                  </a:lnTo>
                  <a:lnTo>
                    <a:pt x="179" y="410"/>
                  </a:lnTo>
                  <a:lnTo>
                    <a:pt x="175" y="409"/>
                  </a:lnTo>
                  <a:lnTo>
                    <a:pt x="170" y="409"/>
                  </a:lnTo>
                  <a:lnTo>
                    <a:pt x="170" y="409"/>
                  </a:lnTo>
                  <a:lnTo>
                    <a:pt x="164" y="409"/>
                  </a:lnTo>
                  <a:lnTo>
                    <a:pt x="164" y="409"/>
                  </a:lnTo>
                  <a:lnTo>
                    <a:pt x="158" y="413"/>
                  </a:lnTo>
                  <a:lnTo>
                    <a:pt x="152" y="418"/>
                  </a:lnTo>
                  <a:lnTo>
                    <a:pt x="152" y="418"/>
                  </a:lnTo>
                  <a:lnTo>
                    <a:pt x="151" y="426"/>
                  </a:lnTo>
                  <a:lnTo>
                    <a:pt x="152" y="433"/>
                  </a:lnTo>
                  <a:lnTo>
                    <a:pt x="152" y="433"/>
                  </a:lnTo>
                  <a:lnTo>
                    <a:pt x="152" y="434"/>
                  </a:lnTo>
                  <a:lnTo>
                    <a:pt x="164" y="434"/>
                  </a:lnTo>
                  <a:lnTo>
                    <a:pt x="164" y="434"/>
                  </a:lnTo>
                  <a:lnTo>
                    <a:pt x="163" y="429"/>
                  </a:lnTo>
                  <a:lnTo>
                    <a:pt x="164" y="424"/>
                  </a:lnTo>
                  <a:lnTo>
                    <a:pt x="164" y="424"/>
                  </a:lnTo>
                  <a:lnTo>
                    <a:pt x="169" y="420"/>
                  </a:lnTo>
                  <a:lnTo>
                    <a:pt x="173" y="417"/>
                  </a:lnTo>
                  <a:lnTo>
                    <a:pt x="173" y="417"/>
                  </a:lnTo>
                  <a:lnTo>
                    <a:pt x="178" y="417"/>
                  </a:lnTo>
                  <a:lnTo>
                    <a:pt x="178" y="417"/>
                  </a:lnTo>
                  <a:lnTo>
                    <a:pt x="185" y="418"/>
                  </a:lnTo>
                  <a:lnTo>
                    <a:pt x="216" y="433"/>
                  </a:lnTo>
                  <a:lnTo>
                    <a:pt x="227" y="432"/>
                  </a:lnTo>
                  <a:lnTo>
                    <a:pt x="227" y="434"/>
                  </a:lnTo>
                  <a:lnTo>
                    <a:pt x="245" y="434"/>
                  </a:lnTo>
                  <a:lnTo>
                    <a:pt x="245" y="432"/>
                  </a:lnTo>
                  <a:lnTo>
                    <a:pt x="326" y="429"/>
                  </a:lnTo>
                  <a:lnTo>
                    <a:pt x="326" y="421"/>
                  </a:lnTo>
                  <a:lnTo>
                    <a:pt x="325" y="422"/>
                  </a:lnTo>
                  <a:lnTo>
                    <a:pt x="324" y="397"/>
                  </a:lnTo>
                  <a:lnTo>
                    <a:pt x="326" y="397"/>
                  </a:lnTo>
                  <a:lnTo>
                    <a:pt x="321" y="244"/>
                  </a:lnTo>
                  <a:lnTo>
                    <a:pt x="321" y="237"/>
                  </a:lnTo>
                  <a:lnTo>
                    <a:pt x="321" y="237"/>
                  </a:lnTo>
                  <a:lnTo>
                    <a:pt x="317" y="102"/>
                  </a:lnTo>
                  <a:lnTo>
                    <a:pt x="316" y="102"/>
                  </a:lnTo>
                  <a:lnTo>
                    <a:pt x="3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90"/>
            <p:cNvSpPr/>
            <p:nvPr/>
          </p:nvSpPr>
          <p:spPr bwMode="auto">
            <a:xfrm rot="2007898">
              <a:off x="471431" y="3538123"/>
              <a:ext cx="1061849" cy="1319456"/>
            </a:xfrm>
            <a:custGeom>
              <a:avLst/>
              <a:gdLst>
                <a:gd name="T0" fmla="*/ 0 w 338"/>
                <a:gd name="T1" fmla="*/ 31 h 420"/>
                <a:gd name="T2" fmla="*/ 13 w 338"/>
                <a:gd name="T3" fmla="*/ 420 h 420"/>
                <a:gd name="T4" fmla="*/ 338 w 338"/>
                <a:gd name="T5" fmla="*/ 398 h 420"/>
                <a:gd name="T6" fmla="*/ 325 w 338"/>
                <a:gd name="T7" fmla="*/ 0 h 420"/>
                <a:gd name="T8" fmla="*/ 20 w 338"/>
                <a:gd name="T9" fmla="*/ 11 h 420"/>
                <a:gd name="T10" fmla="*/ 20 w 338"/>
                <a:gd name="T11" fmla="*/ 11 h 420"/>
                <a:gd name="T12" fmla="*/ 12 w 338"/>
                <a:gd name="T13" fmla="*/ 13 h 420"/>
                <a:gd name="T14" fmla="*/ 5 w 338"/>
                <a:gd name="T15" fmla="*/ 17 h 420"/>
                <a:gd name="T16" fmla="*/ 1 w 338"/>
                <a:gd name="T17" fmla="*/ 23 h 420"/>
                <a:gd name="T18" fmla="*/ 1 w 338"/>
                <a:gd name="T19" fmla="*/ 27 h 420"/>
                <a:gd name="T20" fmla="*/ 0 w 338"/>
                <a:gd name="T21" fmla="*/ 3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420">
                  <a:moveTo>
                    <a:pt x="0" y="31"/>
                  </a:moveTo>
                  <a:lnTo>
                    <a:pt x="13" y="420"/>
                  </a:lnTo>
                  <a:lnTo>
                    <a:pt x="338" y="398"/>
                  </a:lnTo>
                  <a:lnTo>
                    <a:pt x="325" y="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2" y="13"/>
                  </a:lnTo>
                  <a:lnTo>
                    <a:pt x="5" y="17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5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91"/>
            <p:cNvSpPr/>
            <p:nvPr/>
          </p:nvSpPr>
          <p:spPr bwMode="auto">
            <a:xfrm rot="2007898">
              <a:off x="471431" y="3538123"/>
              <a:ext cx="1061849" cy="1319456"/>
            </a:xfrm>
            <a:custGeom>
              <a:avLst/>
              <a:gdLst>
                <a:gd name="T0" fmla="*/ 0 w 338"/>
                <a:gd name="T1" fmla="*/ 31 h 420"/>
                <a:gd name="T2" fmla="*/ 13 w 338"/>
                <a:gd name="T3" fmla="*/ 420 h 420"/>
                <a:gd name="T4" fmla="*/ 338 w 338"/>
                <a:gd name="T5" fmla="*/ 398 h 420"/>
                <a:gd name="T6" fmla="*/ 325 w 338"/>
                <a:gd name="T7" fmla="*/ 0 h 420"/>
                <a:gd name="T8" fmla="*/ 20 w 338"/>
                <a:gd name="T9" fmla="*/ 11 h 420"/>
                <a:gd name="T10" fmla="*/ 20 w 338"/>
                <a:gd name="T11" fmla="*/ 11 h 420"/>
                <a:gd name="T12" fmla="*/ 12 w 338"/>
                <a:gd name="T13" fmla="*/ 13 h 420"/>
                <a:gd name="T14" fmla="*/ 5 w 338"/>
                <a:gd name="T15" fmla="*/ 17 h 420"/>
                <a:gd name="T16" fmla="*/ 1 w 338"/>
                <a:gd name="T17" fmla="*/ 23 h 420"/>
                <a:gd name="T18" fmla="*/ 1 w 338"/>
                <a:gd name="T19" fmla="*/ 27 h 420"/>
                <a:gd name="T20" fmla="*/ 0 w 338"/>
                <a:gd name="T21" fmla="*/ 3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420">
                  <a:moveTo>
                    <a:pt x="0" y="31"/>
                  </a:moveTo>
                  <a:lnTo>
                    <a:pt x="13" y="420"/>
                  </a:lnTo>
                  <a:lnTo>
                    <a:pt x="338" y="398"/>
                  </a:lnTo>
                  <a:lnTo>
                    <a:pt x="325" y="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2" y="13"/>
                  </a:lnTo>
                  <a:lnTo>
                    <a:pt x="5" y="17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92"/>
            <p:cNvSpPr/>
            <p:nvPr/>
          </p:nvSpPr>
          <p:spPr bwMode="auto">
            <a:xfrm rot="2007898">
              <a:off x="540979" y="3306783"/>
              <a:ext cx="97390" cy="1281756"/>
            </a:xfrm>
            <a:custGeom>
              <a:avLst/>
              <a:gdLst>
                <a:gd name="T0" fmla="*/ 1 w 31"/>
                <a:gd name="T1" fmla="*/ 19 h 408"/>
                <a:gd name="T2" fmla="*/ 0 w 31"/>
                <a:gd name="T3" fmla="*/ 19 h 408"/>
                <a:gd name="T4" fmla="*/ 13 w 31"/>
                <a:gd name="T5" fmla="*/ 408 h 408"/>
                <a:gd name="T6" fmla="*/ 31 w 31"/>
                <a:gd name="T7" fmla="*/ 406 h 408"/>
                <a:gd name="T8" fmla="*/ 17 w 31"/>
                <a:gd name="T9" fmla="*/ 0 h 408"/>
                <a:gd name="T10" fmla="*/ 17 w 31"/>
                <a:gd name="T11" fmla="*/ 0 h 408"/>
                <a:gd name="T12" fmla="*/ 10 w 31"/>
                <a:gd name="T13" fmla="*/ 1 h 408"/>
                <a:gd name="T14" fmla="*/ 5 w 31"/>
                <a:gd name="T15" fmla="*/ 5 h 408"/>
                <a:gd name="T16" fmla="*/ 1 w 31"/>
                <a:gd name="T17" fmla="*/ 12 h 408"/>
                <a:gd name="T18" fmla="*/ 1 w 31"/>
                <a:gd name="T19" fmla="*/ 1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08">
                  <a:moveTo>
                    <a:pt x="1" y="19"/>
                  </a:moveTo>
                  <a:lnTo>
                    <a:pt x="0" y="19"/>
                  </a:lnTo>
                  <a:lnTo>
                    <a:pt x="13" y="408"/>
                  </a:lnTo>
                  <a:lnTo>
                    <a:pt x="31" y="40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53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93"/>
            <p:cNvSpPr/>
            <p:nvPr/>
          </p:nvSpPr>
          <p:spPr bwMode="auto">
            <a:xfrm rot="2007898">
              <a:off x="540979" y="3306783"/>
              <a:ext cx="97390" cy="1281756"/>
            </a:xfrm>
            <a:custGeom>
              <a:avLst/>
              <a:gdLst>
                <a:gd name="T0" fmla="*/ 1 w 31"/>
                <a:gd name="T1" fmla="*/ 19 h 408"/>
                <a:gd name="T2" fmla="*/ 0 w 31"/>
                <a:gd name="T3" fmla="*/ 19 h 408"/>
                <a:gd name="T4" fmla="*/ 13 w 31"/>
                <a:gd name="T5" fmla="*/ 408 h 408"/>
                <a:gd name="T6" fmla="*/ 31 w 31"/>
                <a:gd name="T7" fmla="*/ 406 h 408"/>
                <a:gd name="T8" fmla="*/ 17 w 31"/>
                <a:gd name="T9" fmla="*/ 0 h 408"/>
                <a:gd name="T10" fmla="*/ 17 w 31"/>
                <a:gd name="T11" fmla="*/ 0 h 408"/>
                <a:gd name="T12" fmla="*/ 10 w 31"/>
                <a:gd name="T13" fmla="*/ 1 h 408"/>
                <a:gd name="T14" fmla="*/ 5 w 31"/>
                <a:gd name="T15" fmla="*/ 5 h 408"/>
                <a:gd name="T16" fmla="*/ 1 w 31"/>
                <a:gd name="T17" fmla="*/ 12 h 408"/>
                <a:gd name="T18" fmla="*/ 1 w 31"/>
                <a:gd name="T19" fmla="*/ 1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08">
                  <a:moveTo>
                    <a:pt x="1" y="19"/>
                  </a:moveTo>
                  <a:lnTo>
                    <a:pt x="0" y="19"/>
                  </a:lnTo>
                  <a:lnTo>
                    <a:pt x="13" y="408"/>
                  </a:lnTo>
                  <a:lnTo>
                    <a:pt x="31" y="40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94"/>
            <p:cNvSpPr/>
            <p:nvPr/>
          </p:nvSpPr>
          <p:spPr bwMode="auto">
            <a:xfrm rot="2007898">
              <a:off x="168683" y="4682995"/>
              <a:ext cx="999017" cy="131945"/>
            </a:xfrm>
            <a:custGeom>
              <a:avLst/>
              <a:gdLst>
                <a:gd name="T0" fmla="*/ 0 w 318"/>
                <a:gd name="T1" fmla="*/ 27 h 42"/>
                <a:gd name="T2" fmla="*/ 0 w 318"/>
                <a:gd name="T3" fmla="*/ 27 h 42"/>
                <a:gd name="T4" fmla="*/ 2 w 318"/>
                <a:gd name="T5" fmla="*/ 32 h 42"/>
                <a:gd name="T6" fmla="*/ 5 w 318"/>
                <a:gd name="T7" fmla="*/ 38 h 42"/>
                <a:gd name="T8" fmla="*/ 10 w 318"/>
                <a:gd name="T9" fmla="*/ 42 h 42"/>
                <a:gd name="T10" fmla="*/ 17 w 318"/>
                <a:gd name="T11" fmla="*/ 42 h 42"/>
                <a:gd name="T12" fmla="*/ 318 w 318"/>
                <a:gd name="T13" fmla="*/ 32 h 42"/>
                <a:gd name="T14" fmla="*/ 318 w 318"/>
                <a:gd name="T15" fmla="*/ 0 h 42"/>
                <a:gd name="T16" fmla="*/ 15 w 318"/>
                <a:gd name="T17" fmla="*/ 11 h 42"/>
                <a:gd name="T18" fmla="*/ 15 w 318"/>
                <a:gd name="T19" fmla="*/ 11 h 42"/>
                <a:gd name="T20" fmla="*/ 9 w 318"/>
                <a:gd name="T21" fmla="*/ 12 h 42"/>
                <a:gd name="T22" fmla="*/ 5 w 318"/>
                <a:gd name="T23" fmla="*/ 15 h 42"/>
                <a:gd name="T24" fmla="*/ 0 w 318"/>
                <a:gd name="T25" fmla="*/ 20 h 42"/>
                <a:gd name="T26" fmla="*/ 0 w 318"/>
                <a:gd name="T27" fmla="*/ 27 h 42"/>
                <a:gd name="T28" fmla="*/ 0 w 318"/>
                <a:gd name="T29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" h="42">
                  <a:moveTo>
                    <a:pt x="0" y="27"/>
                  </a:moveTo>
                  <a:lnTo>
                    <a:pt x="0" y="27"/>
                  </a:lnTo>
                  <a:lnTo>
                    <a:pt x="2" y="32"/>
                  </a:lnTo>
                  <a:lnTo>
                    <a:pt x="5" y="38"/>
                  </a:lnTo>
                  <a:lnTo>
                    <a:pt x="10" y="42"/>
                  </a:lnTo>
                  <a:lnTo>
                    <a:pt x="17" y="42"/>
                  </a:lnTo>
                  <a:lnTo>
                    <a:pt x="318" y="32"/>
                  </a:lnTo>
                  <a:lnTo>
                    <a:pt x="318" y="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9" y="12"/>
                  </a:lnTo>
                  <a:lnTo>
                    <a:pt x="5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1C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95"/>
            <p:cNvSpPr/>
            <p:nvPr/>
          </p:nvSpPr>
          <p:spPr bwMode="auto">
            <a:xfrm rot="2007898">
              <a:off x="153756" y="4667830"/>
              <a:ext cx="1021008" cy="157078"/>
            </a:xfrm>
            <a:custGeom>
              <a:avLst/>
              <a:gdLst>
                <a:gd name="T0" fmla="*/ 0 w 325"/>
                <a:gd name="T1" fmla="*/ 31 h 50"/>
                <a:gd name="T2" fmla="*/ 0 w 325"/>
                <a:gd name="T3" fmla="*/ 31 h 50"/>
                <a:gd name="T4" fmla="*/ 1 w 325"/>
                <a:gd name="T5" fmla="*/ 35 h 50"/>
                <a:gd name="T6" fmla="*/ 3 w 325"/>
                <a:gd name="T7" fmla="*/ 39 h 50"/>
                <a:gd name="T8" fmla="*/ 7 w 325"/>
                <a:gd name="T9" fmla="*/ 45 h 50"/>
                <a:gd name="T10" fmla="*/ 14 w 325"/>
                <a:gd name="T11" fmla="*/ 49 h 50"/>
                <a:gd name="T12" fmla="*/ 20 w 325"/>
                <a:gd name="T13" fmla="*/ 50 h 50"/>
                <a:gd name="T14" fmla="*/ 325 w 325"/>
                <a:gd name="T15" fmla="*/ 39 h 50"/>
                <a:gd name="T16" fmla="*/ 325 w 325"/>
                <a:gd name="T17" fmla="*/ 32 h 50"/>
                <a:gd name="T18" fmla="*/ 20 w 325"/>
                <a:gd name="T19" fmla="*/ 43 h 50"/>
                <a:gd name="T20" fmla="*/ 20 w 325"/>
                <a:gd name="T21" fmla="*/ 43 h 50"/>
                <a:gd name="T22" fmla="*/ 16 w 325"/>
                <a:gd name="T23" fmla="*/ 42 h 50"/>
                <a:gd name="T24" fmla="*/ 12 w 325"/>
                <a:gd name="T25" fmla="*/ 39 h 50"/>
                <a:gd name="T26" fmla="*/ 10 w 325"/>
                <a:gd name="T27" fmla="*/ 35 h 50"/>
                <a:gd name="T28" fmla="*/ 8 w 325"/>
                <a:gd name="T29" fmla="*/ 31 h 50"/>
                <a:gd name="T30" fmla="*/ 8 w 325"/>
                <a:gd name="T31" fmla="*/ 31 h 50"/>
                <a:gd name="T32" fmla="*/ 8 w 325"/>
                <a:gd name="T33" fmla="*/ 26 h 50"/>
                <a:gd name="T34" fmla="*/ 11 w 325"/>
                <a:gd name="T35" fmla="*/ 22 h 50"/>
                <a:gd name="T36" fmla="*/ 15 w 325"/>
                <a:gd name="T37" fmla="*/ 19 h 50"/>
                <a:gd name="T38" fmla="*/ 20 w 325"/>
                <a:gd name="T39" fmla="*/ 18 h 50"/>
                <a:gd name="T40" fmla="*/ 324 w 325"/>
                <a:gd name="T41" fmla="*/ 8 h 50"/>
                <a:gd name="T42" fmla="*/ 324 w 325"/>
                <a:gd name="T43" fmla="*/ 0 h 50"/>
                <a:gd name="T44" fmla="*/ 19 w 325"/>
                <a:gd name="T45" fmla="*/ 11 h 50"/>
                <a:gd name="T46" fmla="*/ 19 w 325"/>
                <a:gd name="T47" fmla="*/ 11 h 50"/>
                <a:gd name="T48" fmla="*/ 12 w 325"/>
                <a:gd name="T49" fmla="*/ 12 h 50"/>
                <a:gd name="T50" fmla="*/ 5 w 325"/>
                <a:gd name="T51" fmla="*/ 18 h 50"/>
                <a:gd name="T52" fmla="*/ 1 w 325"/>
                <a:gd name="T53" fmla="*/ 23 h 50"/>
                <a:gd name="T54" fmla="*/ 0 w 325"/>
                <a:gd name="T55" fmla="*/ 31 h 50"/>
                <a:gd name="T56" fmla="*/ 0 w 325"/>
                <a:gd name="T57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5" h="50">
                  <a:moveTo>
                    <a:pt x="0" y="31"/>
                  </a:moveTo>
                  <a:lnTo>
                    <a:pt x="0" y="31"/>
                  </a:lnTo>
                  <a:lnTo>
                    <a:pt x="1" y="35"/>
                  </a:lnTo>
                  <a:lnTo>
                    <a:pt x="3" y="39"/>
                  </a:lnTo>
                  <a:lnTo>
                    <a:pt x="7" y="45"/>
                  </a:lnTo>
                  <a:lnTo>
                    <a:pt x="14" y="49"/>
                  </a:lnTo>
                  <a:lnTo>
                    <a:pt x="20" y="50"/>
                  </a:lnTo>
                  <a:lnTo>
                    <a:pt x="325" y="39"/>
                  </a:lnTo>
                  <a:lnTo>
                    <a:pt x="325" y="32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6" y="42"/>
                  </a:lnTo>
                  <a:lnTo>
                    <a:pt x="12" y="39"/>
                  </a:lnTo>
                  <a:lnTo>
                    <a:pt x="10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6"/>
                  </a:lnTo>
                  <a:lnTo>
                    <a:pt x="11" y="22"/>
                  </a:lnTo>
                  <a:lnTo>
                    <a:pt x="15" y="19"/>
                  </a:lnTo>
                  <a:lnTo>
                    <a:pt x="20" y="18"/>
                  </a:lnTo>
                  <a:lnTo>
                    <a:pt x="324" y="8"/>
                  </a:lnTo>
                  <a:lnTo>
                    <a:pt x="324" y="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2" y="12"/>
                  </a:lnTo>
                  <a:lnTo>
                    <a:pt x="5" y="18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96"/>
            <p:cNvSpPr/>
            <p:nvPr/>
          </p:nvSpPr>
          <p:spPr bwMode="auto">
            <a:xfrm rot="2007898">
              <a:off x="1375578" y="4546625"/>
              <a:ext cx="3142" cy="31416"/>
            </a:xfrm>
            <a:custGeom>
              <a:avLst/>
              <a:gdLst>
                <a:gd name="T0" fmla="*/ 0 w 1"/>
                <a:gd name="T1" fmla="*/ 0 h 10"/>
                <a:gd name="T2" fmla="*/ 1 w 1"/>
                <a:gd name="T3" fmla="*/ 10 h 10"/>
                <a:gd name="T4" fmla="*/ 1 w 1"/>
                <a:gd name="T5" fmla="*/ 10 h 10"/>
                <a:gd name="T6" fmla="*/ 0 w 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51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97"/>
            <p:cNvSpPr/>
            <p:nvPr/>
          </p:nvSpPr>
          <p:spPr bwMode="auto">
            <a:xfrm rot="2007898">
              <a:off x="1375578" y="4546625"/>
              <a:ext cx="3142" cy="31416"/>
            </a:xfrm>
            <a:custGeom>
              <a:avLst/>
              <a:gdLst>
                <a:gd name="T0" fmla="*/ 0 w 1"/>
                <a:gd name="T1" fmla="*/ 0 h 10"/>
                <a:gd name="T2" fmla="*/ 1 w 1"/>
                <a:gd name="T3" fmla="*/ 10 h 10"/>
                <a:gd name="T4" fmla="*/ 1 w 1"/>
                <a:gd name="T5" fmla="*/ 10 h 10"/>
                <a:gd name="T6" fmla="*/ 0 w 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98"/>
            <p:cNvSpPr/>
            <p:nvPr/>
          </p:nvSpPr>
          <p:spPr bwMode="auto">
            <a:xfrm rot="2007898">
              <a:off x="485863" y="4266582"/>
              <a:ext cx="967601" cy="75398"/>
            </a:xfrm>
            <a:custGeom>
              <a:avLst/>
              <a:gdLst>
                <a:gd name="T0" fmla="*/ 307 w 308"/>
                <a:gd name="T1" fmla="*/ 0 h 24"/>
                <a:gd name="T2" fmla="*/ 0 w 308"/>
                <a:gd name="T3" fmla="*/ 10 h 24"/>
                <a:gd name="T4" fmla="*/ 0 w 308"/>
                <a:gd name="T5" fmla="*/ 24 h 24"/>
                <a:gd name="T6" fmla="*/ 308 w 308"/>
                <a:gd name="T7" fmla="*/ 14 h 24"/>
                <a:gd name="T8" fmla="*/ 307 w 308"/>
                <a:gd name="T9" fmla="*/ 4 h 24"/>
                <a:gd name="T10" fmla="*/ 307 w 30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4">
                  <a:moveTo>
                    <a:pt x="307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308" y="14"/>
                  </a:lnTo>
                  <a:lnTo>
                    <a:pt x="307" y="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35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99"/>
            <p:cNvSpPr/>
            <p:nvPr/>
          </p:nvSpPr>
          <p:spPr bwMode="auto">
            <a:xfrm rot="2007898">
              <a:off x="485863" y="4266582"/>
              <a:ext cx="967601" cy="75398"/>
            </a:xfrm>
            <a:custGeom>
              <a:avLst/>
              <a:gdLst>
                <a:gd name="T0" fmla="*/ 307 w 308"/>
                <a:gd name="T1" fmla="*/ 0 h 24"/>
                <a:gd name="T2" fmla="*/ 0 w 308"/>
                <a:gd name="T3" fmla="*/ 10 h 24"/>
                <a:gd name="T4" fmla="*/ 0 w 308"/>
                <a:gd name="T5" fmla="*/ 24 h 24"/>
                <a:gd name="T6" fmla="*/ 308 w 308"/>
                <a:gd name="T7" fmla="*/ 14 h 24"/>
                <a:gd name="T8" fmla="*/ 307 w 308"/>
                <a:gd name="T9" fmla="*/ 4 h 24"/>
                <a:gd name="T10" fmla="*/ 307 w 30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4">
                  <a:moveTo>
                    <a:pt x="307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308" y="14"/>
                  </a:lnTo>
                  <a:lnTo>
                    <a:pt x="307" y="4"/>
                  </a:lnTo>
                  <a:lnTo>
                    <a:pt x="3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00"/>
            <p:cNvSpPr/>
            <p:nvPr/>
          </p:nvSpPr>
          <p:spPr bwMode="auto">
            <a:xfrm rot="2007898">
              <a:off x="508424" y="4013888"/>
              <a:ext cx="53407" cy="43982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1 h 14"/>
                <a:gd name="T4" fmla="*/ 0 w 17"/>
                <a:gd name="T5" fmla="*/ 14 h 14"/>
                <a:gd name="T6" fmla="*/ 17 w 17"/>
                <a:gd name="T7" fmla="*/ 14 h 14"/>
                <a:gd name="T8" fmla="*/ 17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0" y="1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3D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01"/>
            <p:cNvSpPr/>
            <p:nvPr/>
          </p:nvSpPr>
          <p:spPr bwMode="auto">
            <a:xfrm rot="2007898">
              <a:off x="508424" y="4013888"/>
              <a:ext cx="53407" cy="43982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1 h 14"/>
                <a:gd name="T4" fmla="*/ 0 w 17"/>
                <a:gd name="T5" fmla="*/ 14 h 14"/>
                <a:gd name="T6" fmla="*/ 17 w 17"/>
                <a:gd name="T7" fmla="*/ 14 h 14"/>
                <a:gd name="T8" fmla="*/ 17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0" y="1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02"/>
            <p:cNvSpPr/>
            <p:nvPr/>
          </p:nvSpPr>
          <p:spPr bwMode="auto">
            <a:xfrm rot="2007898">
              <a:off x="532780" y="3878569"/>
              <a:ext cx="1043000" cy="458669"/>
            </a:xfrm>
            <a:custGeom>
              <a:avLst/>
              <a:gdLst>
                <a:gd name="T0" fmla="*/ 5 w 332"/>
                <a:gd name="T1" fmla="*/ 146 h 146"/>
                <a:gd name="T2" fmla="*/ 332 w 332"/>
                <a:gd name="T3" fmla="*/ 135 h 146"/>
                <a:gd name="T4" fmla="*/ 328 w 332"/>
                <a:gd name="T5" fmla="*/ 0 h 146"/>
                <a:gd name="T6" fmla="*/ 0 w 332"/>
                <a:gd name="T7" fmla="*/ 11 h 146"/>
                <a:gd name="T8" fmla="*/ 5 w 332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46">
                  <a:moveTo>
                    <a:pt x="5" y="146"/>
                  </a:moveTo>
                  <a:lnTo>
                    <a:pt x="332" y="135"/>
                  </a:lnTo>
                  <a:lnTo>
                    <a:pt x="328" y="0"/>
                  </a:lnTo>
                  <a:lnTo>
                    <a:pt x="0" y="11"/>
                  </a:lnTo>
                  <a:lnTo>
                    <a:pt x="5" y="146"/>
                  </a:lnTo>
                  <a:close/>
                </a:path>
              </a:pathLst>
            </a:custGeom>
            <a:solidFill>
              <a:srgbClr val="84B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03"/>
            <p:cNvSpPr/>
            <p:nvPr/>
          </p:nvSpPr>
          <p:spPr bwMode="auto">
            <a:xfrm rot="2007898">
              <a:off x="604407" y="3640317"/>
              <a:ext cx="84823" cy="430394"/>
            </a:xfrm>
            <a:custGeom>
              <a:avLst/>
              <a:gdLst>
                <a:gd name="T0" fmla="*/ 5 w 27"/>
                <a:gd name="T1" fmla="*/ 137 h 137"/>
                <a:gd name="T2" fmla="*/ 27 w 27"/>
                <a:gd name="T3" fmla="*/ 135 h 137"/>
                <a:gd name="T4" fmla="*/ 23 w 27"/>
                <a:gd name="T5" fmla="*/ 0 h 137"/>
                <a:gd name="T6" fmla="*/ 0 w 27"/>
                <a:gd name="T7" fmla="*/ 2 h 137"/>
                <a:gd name="T8" fmla="*/ 5 w 27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7">
                  <a:moveTo>
                    <a:pt x="5" y="137"/>
                  </a:moveTo>
                  <a:lnTo>
                    <a:pt x="27" y="135"/>
                  </a:lnTo>
                  <a:lnTo>
                    <a:pt x="23" y="0"/>
                  </a:lnTo>
                  <a:lnTo>
                    <a:pt x="0" y="2"/>
                  </a:lnTo>
                  <a:lnTo>
                    <a:pt x="5" y="137"/>
                  </a:lnTo>
                  <a:close/>
                </a:path>
              </a:pathLst>
            </a:custGeom>
            <a:solidFill>
              <a:srgbClr val="AF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04"/>
            <p:cNvSpPr/>
            <p:nvPr/>
          </p:nvSpPr>
          <p:spPr bwMode="auto">
            <a:xfrm rot="2007898">
              <a:off x="1121444" y="3666464"/>
              <a:ext cx="103673" cy="1360299"/>
            </a:xfrm>
            <a:custGeom>
              <a:avLst/>
              <a:gdLst>
                <a:gd name="T0" fmla="*/ 15 w 33"/>
                <a:gd name="T1" fmla="*/ 433 h 433"/>
                <a:gd name="T2" fmla="*/ 33 w 33"/>
                <a:gd name="T3" fmla="*/ 432 h 433"/>
                <a:gd name="T4" fmla="*/ 19 w 33"/>
                <a:gd name="T5" fmla="*/ 0 h 433"/>
                <a:gd name="T6" fmla="*/ 0 w 33"/>
                <a:gd name="T7" fmla="*/ 0 h 433"/>
                <a:gd name="T8" fmla="*/ 15 w 33"/>
                <a:gd name="T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33">
                  <a:moveTo>
                    <a:pt x="15" y="433"/>
                  </a:moveTo>
                  <a:lnTo>
                    <a:pt x="33" y="432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5" y="433"/>
                  </a:lnTo>
                  <a:close/>
                </a:path>
              </a:pathLst>
            </a:custGeom>
            <a:solidFill>
              <a:srgbClr val="BF3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3" name="组 32"/>
            <p:cNvGrpSpPr/>
            <p:nvPr/>
          </p:nvGrpSpPr>
          <p:grpSpPr>
            <a:xfrm>
              <a:off x="1117435" y="4632120"/>
              <a:ext cx="357389" cy="432089"/>
              <a:chOff x="559780" y="4894787"/>
              <a:chExt cx="357389" cy="432089"/>
            </a:xfrm>
          </p:grpSpPr>
          <p:sp>
            <p:nvSpPr>
              <p:cNvPr id="35" name="Freeform 74"/>
              <p:cNvSpPr>
                <a:spLocks noEditPoints="1"/>
              </p:cNvSpPr>
              <p:nvPr/>
            </p:nvSpPr>
            <p:spPr bwMode="auto">
              <a:xfrm rot="2007898">
                <a:off x="577881" y="5081834"/>
                <a:ext cx="339288" cy="245042"/>
              </a:xfrm>
              <a:custGeom>
                <a:avLst/>
                <a:gdLst>
                  <a:gd name="T0" fmla="*/ 17 w 108"/>
                  <a:gd name="T1" fmla="*/ 27 h 78"/>
                  <a:gd name="T2" fmla="*/ 21 w 108"/>
                  <a:gd name="T3" fmla="*/ 37 h 78"/>
                  <a:gd name="T4" fmla="*/ 79 w 108"/>
                  <a:gd name="T5" fmla="*/ 65 h 78"/>
                  <a:gd name="T6" fmla="*/ 83 w 108"/>
                  <a:gd name="T7" fmla="*/ 65 h 78"/>
                  <a:gd name="T8" fmla="*/ 82 w 108"/>
                  <a:gd name="T9" fmla="*/ 61 h 78"/>
                  <a:gd name="T10" fmla="*/ 25 w 108"/>
                  <a:gd name="T11" fmla="*/ 34 h 78"/>
                  <a:gd name="T12" fmla="*/ 23 w 108"/>
                  <a:gd name="T13" fmla="*/ 27 h 78"/>
                  <a:gd name="T14" fmla="*/ 71 w 108"/>
                  <a:gd name="T15" fmla="*/ 20 h 78"/>
                  <a:gd name="T16" fmla="*/ 73 w 108"/>
                  <a:gd name="T17" fmla="*/ 26 h 78"/>
                  <a:gd name="T18" fmla="*/ 73 w 108"/>
                  <a:gd name="T19" fmla="*/ 26 h 78"/>
                  <a:gd name="T20" fmla="*/ 75 w 108"/>
                  <a:gd name="T21" fmla="*/ 23 h 78"/>
                  <a:gd name="T22" fmla="*/ 25 w 108"/>
                  <a:gd name="T23" fmla="*/ 15 h 78"/>
                  <a:gd name="T24" fmla="*/ 27 w 108"/>
                  <a:gd name="T25" fmla="*/ 20 h 78"/>
                  <a:gd name="T26" fmla="*/ 29 w 108"/>
                  <a:gd name="T27" fmla="*/ 19 h 78"/>
                  <a:gd name="T28" fmla="*/ 33 w 108"/>
                  <a:gd name="T29" fmla="*/ 18 h 78"/>
                  <a:gd name="T30" fmla="*/ 2 w 108"/>
                  <a:gd name="T31" fmla="*/ 14 h 78"/>
                  <a:gd name="T32" fmla="*/ 1 w 108"/>
                  <a:gd name="T33" fmla="*/ 27 h 78"/>
                  <a:gd name="T34" fmla="*/ 4 w 108"/>
                  <a:gd name="T35" fmla="*/ 37 h 78"/>
                  <a:gd name="T36" fmla="*/ 15 w 108"/>
                  <a:gd name="T37" fmla="*/ 46 h 78"/>
                  <a:gd name="T38" fmla="*/ 83 w 108"/>
                  <a:gd name="T39" fmla="*/ 77 h 78"/>
                  <a:gd name="T40" fmla="*/ 87 w 108"/>
                  <a:gd name="T41" fmla="*/ 78 h 78"/>
                  <a:gd name="T42" fmla="*/ 102 w 108"/>
                  <a:gd name="T43" fmla="*/ 72 h 78"/>
                  <a:gd name="T44" fmla="*/ 106 w 108"/>
                  <a:gd name="T45" fmla="*/ 64 h 78"/>
                  <a:gd name="T46" fmla="*/ 102 w 108"/>
                  <a:gd name="T47" fmla="*/ 46 h 78"/>
                  <a:gd name="T48" fmla="*/ 69 w 108"/>
                  <a:gd name="T49" fmla="*/ 29 h 78"/>
                  <a:gd name="T50" fmla="*/ 94 w 108"/>
                  <a:gd name="T51" fmla="*/ 46 h 78"/>
                  <a:gd name="T52" fmla="*/ 102 w 108"/>
                  <a:gd name="T53" fmla="*/ 60 h 78"/>
                  <a:gd name="T54" fmla="*/ 98 w 108"/>
                  <a:gd name="T55" fmla="*/ 69 h 78"/>
                  <a:gd name="T56" fmla="*/ 87 w 108"/>
                  <a:gd name="T57" fmla="*/ 73 h 78"/>
                  <a:gd name="T58" fmla="*/ 17 w 108"/>
                  <a:gd name="T59" fmla="*/ 41 h 78"/>
                  <a:gd name="T60" fmla="*/ 6 w 108"/>
                  <a:gd name="T61" fmla="*/ 30 h 78"/>
                  <a:gd name="T62" fmla="*/ 6 w 108"/>
                  <a:gd name="T63" fmla="*/ 16 h 78"/>
                  <a:gd name="T64" fmla="*/ 47 w 108"/>
                  <a:gd name="T65" fmla="*/ 19 h 78"/>
                  <a:gd name="T66" fmla="*/ 48 w 108"/>
                  <a:gd name="T67" fmla="*/ 22 h 78"/>
                  <a:gd name="T68" fmla="*/ 59 w 108"/>
                  <a:gd name="T69" fmla="*/ 30 h 78"/>
                  <a:gd name="T70" fmla="*/ 39 w 108"/>
                  <a:gd name="T71" fmla="*/ 15 h 78"/>
                  <a:gd name="T72" fmla="*/ 8 w 108"/>
                  <a:gd name="T73" fmla="*/ 7 h 78"/>
                  <a:gd name="T74" fmla="*/ 9 w 108"/>
                  <a:gd name="T75" fmla="*/ 12 h 78"/>
                  <a:gd name="T76" fmla="*/ 8 w 108"/>
                  <a:gd name="T77" fmla="*/ 7 h 78"/>
                  <a:gd name="T78" fmla="*/ 17 w 108"/>
                  <a:gd name="T79" fmla="*/ 2 h 78"/>
                  <a:gd name="T80" fmla="*/ 19 w 108"/>
                  <a:gd name="T81" fmla="*/ 6 h 78"/>
                  <a:gd name="T82" fmla="*/ 25 w 108"/>
                  <a:gd name="T83" fmla="*/ 6 h 78"/>
                  <a:gd name="T84" fmla="*/ 66 w 108"/>
                  <a:gd name="T85" fmla="*/ 22 h 78"/>
                  <a:gd name="T86" fmla="*/ 36 w 108"/>
                  <a:gd name="T87" fmla="*/ 3 h 78"/>
                  <a:gd name="T88" fmla="*/ 24 w 108"/>
                  <a:gd name="T8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8" h="78">
                    <a:moveTo>
                      <a:pt x="19" y="22"/>
                    </a:moveTo>
                    <a:lnTo>
                      <a:pt x="19" y="22"/>
                    </a:lnTo>
                    <a:lnTo>
                      <a:pt x="17" y="27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21" y="37"/>
                    </a:lnTo>
                    <a:lnTo>
                      <a:pt x="27" y="41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81" y="66"/>
                    </a:lnTo>
                    <a:lnTo>
                      <a:pt x="81" y="66"/>
                    </a:lnTo>
                    <a:lnTo>
                      <a:pt x="83" y="65"/>
                    </a:lnTo>
                    <a:lnTo>
                      <a:pt x="83" y="65"/>
                    </a:lnTo>
                    <a:lnTo>
                      <a:pt x="83" y="62"/>
                    </a:lnTo>
                    <a:lnTo>
                      <a:pt x="82" y="61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5" y="34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3" y="27"/>
                    </a:lnTo>
                    <a:lnTo>
                      <a:pt x="24" y="24"/>
                    </a:lnTo>
                    <a:lnTo>
                      <a:pt x="19" y="22"/>
                    </a:lnTo>
                    <a:close/>
                    <a:moveTo>
                      <a:pt x="71" y="20"/>
                    </a:moveTo>
                    <a:lnTo>
                      <a:pt x="71" y="20"/>
                    </a:lnTo>
                    <a:lnTo>
                      <a:pt x="70" y="24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3" y="26"/>
                    </a:lnTo>
                    <a:lnTo>
                      <a:pt x="75" y="24"/>
                    </a:lnTo>
                    <a:lnTo>
                      <a:pt x="75" y="24"/>
                    </a:lnTo>
                    <a:lnTo>
                      <a:pt x="75" y="23"/>
                    </a:lnTo>
                    <a:lnTo>
                      <a:pt x="74" y="20"/>
                    </a:lnTo>
                    <a:lnTo>
                      <a:pt x="71" y="20"/>
                    </a:lnTo>
                    <a:close/>
                    <a:moveTo>
                      <a:pt x="25" y="15"/>
                    </a:moveTo>
                    <a:lnTo>
                      <a:pt x="25" y="15"/>
                    </a:lnTo>
                    <a:lnTo>
                      <a:pt x="21" y="18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3" y="18"/>
                    </a:lnTo>
                    <a:lnTo>
                      <a:pt x="25" y="15"/>
                    </a:lnTo>
                    <a:close/>
                    <a:moveTo>
                      <a:pt x="2" y="14"/>
                    </a:moveTo>
                    <a:lnTo>
                      <a:pt x="2" y="14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4" y="37"/>
                    </a:lnTo>
                    <a:lnTo>
                      <a:pt x="6" y="39"/>
                    </a:lnTo>
                    <a:lnTo>
                      <a:pt x="10" y="43"/>
                    </a:lnTo>
                    <a:lnTo>
                      <a:pt x="15" y="46"/>
                    </a:lnTo>
                    <a:lnTo>
                      <a:pt x="79" y="76"/>
                    </a:lnTo>
                    <a:lnTo>
                      <a:pt x="79" y="76"/>
                    </a:lnTo>
                    <a:lnTo>
                      <a:pt x="83" y="77"/>
                    </a:lnTo>
                    <a:lnTo>
                      <a:pt x="83" y="77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93" y="77"/>
                    </a:lnTo>
                    <a:lnTo>
                      <a:pt x="98" y="76"/>
                    </a:lnTo>
                    <a:lnTo>
                      <a:pt x="102" y="72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6" y="64"/>
                    </a:lnTo>
                    <a:lnTo>
                      <a:pt x="108" y="60"/>
                    </a:lnTo>
                    <a:lnTo>
                      <a:pt x="106" y="53"/>
                    </a:lnTo>
                    <a:lnTo>
                      <a:pt x="102" y="46"/>
                    </a:lnTo>
                    <a:lnTo>
                      <a:pt x="96" y="42"/>
                    </a:lnTo>
                    <a:lnTo>
                      <a:pt x="69" y="29"/>
                    </a:lnTo>
                    <a:lnTo>
                      <a:pt x="69" y="29"/>
                    </a:lnTo>
                    <a:lnTo>
                      <a:pt x="64" y="33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8" y="50"/>
                    </a:lnTo>
                    <a:lnTo>
                      <a:pt x="101" y="54"/>
                    </a:lnTo>
                    <a:lnTo>
                      <a:pt x="102" y="60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98" y="69"/>
                    </a:lnTo>
                    <a:lnTo>
                      <a:pt x="96" y="70"/>
                    </a:lnTo>
                    <a:lnTo>
                      <a:pt x="91" y="73"/>
                    </a:lnTo>
                    <a:lnTo>
                      <a:pt x="87" y="73"/>
                    </a:lnTo>
                    <a:lnTo>
                      <a:pt x="87" y="73"/>
                    </a:lnTo>
                    <a:lnTo>
                      <a:pt x="81" y="72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0" y="37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6"/>
                    </a:lnTo>
                    <a:lnTo>
                      <a:pt x="2" y="14"/>
                    </a:lnTo>
                    <a:close/>
                    <a:moveTo>
                      <a:pt x="35" y="14"/>
                    </a:moveTo>
                    <a:lnTo>
                      <a:pt x="47" y="19"/>
                    </a:lnTo>
                    <a:lnTo>
                      <a:pt x="47" y="19"/>
                    </a:lnTo>
                    <a:lnTo>
                      <a:pt x="48" y="20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7" y="23"/>
                    </a:lnTo>
                    <a:lnTo>
                      <a:pt x="59" y="30"/>
                    </a:lnTo>
                    <a:lnTo>
                      <a:pt x="59" y="30"/>
                    </a:lnTo>
                    <a:lnTo>
                      <a:pt x="63" y="26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5" y="14"/>
                    </a:lnTo>
                    <a:close/>
                    <a:moveTo>
                      <a:pt x="8" y="7"/>
                    </a:moveTo>
                    <a:lnTo>
                      <a:pt x="8" y="7"/>
                    </a:lnTo>
                    <a:lnTo>
                      <a:pt x="5" y="10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3" y="8"/>
                    </a:lnTo>
                    <a:lnTo>
                      <a:pt x="8" y="7"/>
                    </a:lnTo>
                    <a:close/>
                    <a:moveTo>
                      <a:pt x="24" y="0"/>
                    </a:moveTo>
                    <a:lnTo>
                      <a:pt x="24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3" y="3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7" y="18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1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87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82"/>
              <p:cNvSpPr/>
              <p:nvPr/>
            </p:nvSpPr>
            <p:spPr bwMode="auto">
              <a:xfrm rot="2007898">
                <a:off x="559780" y="4911392"/>
                <a:ext cx="339288" cy="241901"/>
              </a:xfrm>
              <a:custGeom>
                <a:avLst/>
                <a:gdLst>
                  <a:gd name="T0" fmla="*/ 16 w 108"/>
                  <a:gd name="T1" fmla="*/ 2 h 77"/>
                  <a:gd name="T2" fmla="*/ 25 w 108"/>
                  <a:gd name="T3" fmla="*/ 0 h 77"/>
                  <a:gd name="T4" fmla="*/ 35 w 108"/>
                  <a:gd name="T5" fmla="*/ 3 h 77"/>
                  <a:gd name="T6" fmla="*/ 74 w 108"/>
                  <a:gd name="T7" fmla="*/ 21 h 77"/>
                  <a:gd name="T8" fmla="*/ 75 w 108"/>
                  <a:gd name="T9" fmla="*/ 25 h 77"/>
                  <a:gd name="T10" fmla="*/ 74 w 108"/>
                  <a:gd name="T11" fmla="*/ 26 h 77"/>
                  <a:gd name="T12" fmla="*/ 33 w 108"/>
                  <a:gd name="T13" fmla="*/ 7 h 77"/>
                  <a:gd name="T14" fmla="*/ 25 w 108"/>
                  <a:gd name="T15" fmla="*/ 6 h 77"/>
                  <a:gd name="T16" fmla="*/ 18 w 108"/>
                  <a:gd name="T17" fmla="*/ 6 h 77"/>
                  <a:gd name="T18" fmla="*/ 6 w 108"/>
                  <a:gd name="T19" fmla="*/ 15 h 77"/>
                  <a:gd name="T20" fmla="*/ 5 w 108"/>
                  <a:gd name="T21" fmla="*/ 23 h 77"/>
                  <a:gd name="T22" fmla="*/ 6 w 108"/>
                  <a:gd name="T23" fmla="*/ 30 h 77"/>
                  <a:gd name="T24" fmla="*/ 16 w 108"/>
                  <a:gd name="T25" fmla="*/ 41 h 77"/>
                  <a:gd name="T26" fmla="*/ 81 w 108"/>
                  <a:gd name="T27" fmla="*/ 72 h 77"/>
                  <a:gd name="T28" fmla="*/ 91 w 108"/>
                  <a:gd name="T29" fmla="*/ 72 h 77"/>
                  <a:gd name="T30" fmla="*/ 101 w 108"/>
                  <a:gd name="T31" fmla="*/ 65 h 77"/>
                  <a:gd name="T32" fmla="*/ 102 w 108"/>
                  <a:gd name="T33" fmla="*/ 60 h 77"/>
                  <a:gd name="T34" fmla="*/ 98 w 108"/>
                  <a:gd name="T35" fmla="*/ 49 h 77"/>
                  <a:gd name="T36" fmla="*/ 36 w 108"/>
                  <a:gd name="T37" fmla="*/ 19 h 77"/>
                  <a:gd name="T38" fmla="*/ 33 w 108"/>
                  <a:gd name="T39" fmla="*/ 18 h 77"/>
                  <a:gd name="T40" fmla="*/ 29 w 108"/>
                  <a:gd name="T41" fmla="*/ 18 h 77"/>
                  <a:gd name="T42" fmla="*/ 24 w 108"/>
                  <a:gd name="T43" fmla="*/ 23 h 77"/>
                  <a:gd name="T44" fmla="*/ 23 w 108"/>
                  <a:gd name="T45" fmla="*/ 27 h 77"/>
                  <a:gd name="T46" fmla="*/ 23 w 108"/>
                  <a:gd name="T47" fmla="*/ 30 h 77"/>
                  <a:gd name="T48" fmla="*/ 28 w 108"/>
                  <a:gd name="T49" fmla="*/ 35 h 77"/>
                  <a:gd name="T50" fmla="*/ 82 w 108"/>
                  <a:gd name="T51" fmla="*/ 61 h 77"/>
                  <a:gd name="T52" fmla="*/ 83 w 108"/>
                  <a:gd name="T53" fmla="*/ 64 h 77"/>
                  <a:gd name="T54" fmla="*/ 82 w 108"/>
                  <a:gd name="T55" fmla="*/ 65 h 77"/>
                  <a:gd name="T56" fmla="*/ 25 w 108"/>
                  <a:gd name="T57" fmla="*/ 41 h 77"/>
                  <a:gd name="T58" fmla="*/ 21 w 108"/>
                  <a:gd name="T59" fmla="*/ 37 h 77"/>
                  <a:gd name="T60" fmla="*/ 18 w 108"/>
                  <a:gd name="T61" fmla="*/ 31 h 77"/>
                  <a:gd name="T62" fmla="*/ 18 w 108"/>
                  <a:gd name="T63" fmla="*/ 21 h 77"/>
                  <a:gd name="T64" fmla="*/ 23 w 108"/>
                  <a:gd name="T65" fmla="*/ 17 h 77"/>
                  <a:gd name="T66" fmla="*/ 27 w 108"/>
                  <a:gd name="T67" fmla="*/ 14 h 77"/>
                  <a:gd name="T68" fmla="*/ 39 w 108"/>
                  <a:gd name="T69" fmla="*/ 15 h 77"/>
                  <a:gd name="T70" fmla="*/ 95 w 108"/>
                  <a:gd name="T71" fmla="*/ 42 h 77"/>
                  <a:gd name="T72" fmla="*/ 106 w 108"/>
                  <a:gd name="T73" fmla="*/ 53 h 77"/>
                  <a:gd name="T74" fmla="*/ 106 w 108"/>
                  <a:gd name="T75" fmla="*/ 64 h 77"/>
                  <a:gd name="T76" fmla="*/ 105 w 108"/>
                  <a:gd name="T77" fmla="*/ 68 h 77"/>
                  <a:gd name="T78" fmla="*/ 95 w 108"/>
                  <a:gd name="T79" fmla="*/ 76 h 77"/>
                  <a:gd name="T80" fmla="*/ 82 w 108"/>
                  <a:gd name="T81" fmla="*/ 77 h 77"/>
                  <a:gd name="T82" fmla="*/ 78 w 108"/>
                  <a:gd name="T83" fmla="*/ 76 h 77"/>
                  <a:gd name="T84" fmla="*/ 14 w 108"/>
                  <a:gd name="T85" fmla="*/ 45 h 77"/>
                  <a:gd name="T86" fmla="*/ 6 w 108"/>
                  <a:gd name="T87" fmla="*/ 39 h 77"/>
                  <a:gd name="T88" fmla="*/ 1 w 108"/>
                  <a:gd name="T89" fmla="*/ 31 h 77"/>
                  <a:gd name="T90" fmla="*/ 0 w 108"/>
                  <a:gd name="T91" fmla="*/ 27 h 77"/>
                  <a:gd name="T92" fmla="*/ 1 w 108"/>
                  <a:gd name="T93" fmla="*/ 18 h 77"/>
                  <a:gd name="T94" fmla="*/ 2 w 108"/>
                  <a:gd name="T95" fmla="*/ 14 h 77"/>
                  <a:gd name="T96" fmla="*/ 8 w 108"/>
                  <a:gd name="T97" fmla="*/ 6 h 77"/>
                  <a:gd name="T98" fmla="*/ 16 w 108"/>
                  <a:gd name="T99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8" h="77">
                    <a:moveTo>
                      <a:pt x="16" y="2"/>
                    </a:move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5" y="3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5" y="22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4" y="26"/>
                    </a:lnTo>
                    <a:lnTo>
                      <a:pt x="71" y="25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5" y="23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0" y="37"/>
                    </a:lnTo>
                    <a:lnTo>
                      <a:pt x="16" y="41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6" y="73"/>
                    </a:lnTo>
                    <a:lnTo>
                      <a:pt x="91" y="72"/>
                    </a:lnTo>
                    <a:lnTo>
                      <a:pt x="97" y="69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102" y="60"/>
                    </a:lnTo>
                    <a:lnTo>
                      <a:pt x="101" y="54"/>
                    </a:lnTo>
                    <a:lnTo>
                      <a:pt x="98" y="49"/>
                    </a:lnTo>
                    <a:lnTo>
                      <a:pt x="93" y="46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3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5" y="21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5" y="34"/>
                    </a:lnTo>
                    <a:lnTo>
                      <a:pt x="28" y="35"/>
                    </a:lnTo>
                    <a:lnTo>
                      <a:pt x="82" y="61"/>
                    </a:lnTo>
                    <a:lnTo>
                      <a:pt x="82" y="61"/>
                    </a:lnTo>
                    <a:lnTo>
                      <a:pt x="83" y="62"/>
                    </a:lnTo>
                    <a:lnTo>
                      <a:pt x="83" y="64"/>
                    </a:lnTo>
                    <a:lnTo>
                      <a:pt x="83" y="64"/>
                    </a:lnTo>
                    <a:lnTo>
                      <a:pt x="82" y="65"/>
                    </a:lnTo>
                    <a:lnTo>
                      <a:pt x="79" y="65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1" y="37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7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3" y="17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33" y="14"/>
                    </a:lnTo>
                    <a:lnTo>
                      <a:pt x="39" y="15"/>
                    </a:lnTo>
                    <a:lnTo>
                      <a:pt x="95" y="42"/>
                    </a:lnTo>
                    <a:lnTo>
                      <a:pt x="95" y="42"/>
                    </a:lnTo>
                    <a:lnTo>
                      <a:pt x="102" y="46"/>
                    </a:lnTo>
                    <a:lnTo>
                      <a:pt x="106" y="53"/>
                    </a:lnTo>
                    <a:lnTo>
                      <a:pt x="108" y="60"/>
                    </a:lnTo>
                    <a:lnTo>
                      <a:pt x="106" y="64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1" y="72"/>
                    </a:lnTo>
                    <a:lnTo>
                      <a:pt x="95" y="76"/>
                    </a:lnTo>
                    <a:lnTo>
                      <a:pt x="89" y="77"/>
                    </a:lnTo>
                    <a:lnTo>
                      <a:pt x="82" y="77"/>
                    </a:lnTo>
                    <a:lnTo>
                      <a:pt x="82" y="77"/>
                    </a:lnTo>
                    <a:lnTo>
                      <a:pt x="78" y="7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3F3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83"/>
              <p:cNvSpPr/>
              <p:nvPr/>
            </p:nvSpPr>
            <p:spPr bwMode="auto">
              <a:xfrm rot="2007898">
                <a:off x="559780" y="4911392"/>
                <a:ext cx="339288" cy="241901"/>
              </a:xfrm>
              <a:custGeom>
                <a:avLst/>
                <a:gdLst>
                  <a:gd name="T0" fmla="*/ 16 w 108"/>
                  <a:gd name="T1" fmla="*/ 2 h 77"/>
                  <a:gd name="T2" fmla="*/ 25 w 108"/>
                  <a:gd name="T3" fmla="*/ 0 h 77"/>
                  <a:gd name="T4" fmla="*/ 35 w 108"/>
                  <a:gd name="T5" fmla="*/ 3 h 77"/>
                  <a:gd name="T6" fmla="*/ 74 w 108"/>
                  <a:gd name="T7" fmla="*/ 21 h 77"/>
                  <a:gd name="T8" fmla="*/ 75 w 108"/>
                  <a:gd name="T9" fmla="*/ 25 h 77"/>
                  <a:gd name="T10" fmla="*/ 74 w 108"/>
                  <a:gd name="T11" fmla="*/ 26 h 77"/>
                  <a:gd name="T12" fmla="*/ 33 w 108"/>
                  <a:gd name="T13" fmla="*/ 7 h 77"/>
                  <a:gd name="T14" fmla="*/ 25 w 108"/>
                  <a:gd name="T15" fmla="*/ 6 h 77"/>
                  <a:gd name="T16" fmla="*/ 18 w 108"/>
                  <a:gd name="T17" fmla="*/ 6 h 77"/>
                  <a:gd name="T18" fmla="*/ 6 w 108"/>
                  <a:gd name="T19" fmla="*/ 15 h 77"/>
                  <a:gd name="T20" fmla="*/ 5 w 108"/>
                  <a:gd name="T21" fmla="*/ 23 h 77"/>
                  <a:gd name="T22" fmla="*/ 6 w 108"/>
                  <a:gd name="T23" fmla="*/ 30 h 77"/>
                  <a:gd name="T24" fmla="*/ 16 w 108"/>
                  <a:gd name="T25" fmla="*/ 41 h 77"/>
                  <a:gd name="T26" fmla="*/ 81 w 108"/>
                  <a:gd name="T27" fmla="*/ 72 h 77"/>
                  <a:gd name="T28" fmla="*/ 91 w 108"/>
                  <a:gd name="T29" fmla="*/ 72 h 77"/>
                  <a:gd name="T30" fmla="*/ 101 w 108"/>
                  <a:gd name="T31" fmla="*/ 65 h 77"/>
                  <a:gd name="T32" fmla="*/ 102 w 108"/>
                  <a:gd name="T33" fmla="*/ 60 h 77"/>
                  <a:gd name="T34" fmla="*/ 98 w 108"/>
                  <a:gd name="T35" fmla="*/ 49 h 77"/>
                  <a:gd name="T36" fmla="*/ 36 w 108"/>
                  <a:gd name="T37" fmla="*/ 19 h 77"/>
                  <a:gd name="T38" fmla="*/ 33 w 108"/>
                  <a:gd name="T39" fmla="*/ 18 h 77"/>
                  <a:gd name="T40" fmla="*/ 29 w 108"/>
                  <a:gd name="T41" fmla="*/ 18 h 77"/>
                  <a:gd name="T42" fmla="*/ 24 w 108"/>
                  <a:gd name="T43" fmla="*/ 23 h 77"/>
                  <a:gd name="T44" fmla="*/ 23 w 108"/>
                  <a:gd name="T45" fmla="*/ 27 h 77"/>
                  <a:gd name="T46" fmla="*/ 23 w 108"/>
                  <a:gd name="T47" fmla="*/ 30 h 77"/>
                  <a:gd name="T48" fmla="*/ 28 w 108"/>
                  <a:gd name="T49" fmla="*/ 35 h 77"/>
                  <a:gd name="T50" fmla="*/ 82 w 108"/>
                  <a:gd name="T51" fmla="*/ 61 h 77"/>
                  <a:gd name="T52" fmla="*/ 83 w 108"/>
                  <a:gd name="T53" fmla="*/ 64 h 77"/>
                  <a:gd name="T54" fmla="*/ 82 w 108"/>
                  <a:gd name="T55" fmla="*/ 65 h 77"/>
                  <a:gd name="T56" fmla="*/ 25 w 108"/>
                  <a:gd name="T57" fmla="*/ 41 h 77"/>
                  <a:gd name="T58" fmla="*/ 21 w 108"/>
                  <a:gd name="T59" fmla="*/ 37 h 77"/>
                  <a:gd name="T60" fmla="*/ 18 w 108"/>
                  <a:gd name="T61" fmla="*/ 31 h 77"/>
                  <a:gd name="T62" fmla="*/ 18 w 108"/>
                  <a:gd name="T63" fmla="*/ 21 h 77"/>
                  <a:gd name="T64" fmla="*/ 23 w 108"/>
                  <a:gd name="T65" fmla="*/ 17 h 77"/>
                  <a:gd name="T66" fmla="*/ 27 w 108"/>
                  <a:gd name="T67" fmla="*/ 14 h 77"/>
                  <a:gd name="T68" fmla="*/ 39 w 108"/>
                  <a:gd name="T69" fmla="*/ 15 h 77"/>
                  <a:gd name="T70" fmla="*/ 95 w 108"/>
                  <a:gd name="T71" fmla="*/ 42 h 77"/>
                  <a:gd name="T72" fmla="*/ 106 w 108"/>
                  <a:gd name="T73" fmla="*/ 53 h 77"/>
                  <a:gd name="T74" fmla="*/ 106 w 108"/>
                  <a:gd name="T75" fmla="*/ 64 h 77"/>
                  <a:gd name="T76" fmla="*/ 105 w 108"/>
                  <a:gd name="T77" fmla="*/ 68 h 77"/>
                  <a:gd name="T78" fmla="*/ 95 w 108"/>
                  <a:gd name="T79" fmla="*/ 76 h 77"/>
                  <a:gd name="T80" fmla="*/ 82 w 108"/>
                  <a:gd name="T81" fmla="*/ 77 h 77"/>
                  <a:gd name="T82" fmla="*/ 78 w 108"/>
                  <a:gd name="T83" fmla="*/ 76 h 77"/>
                  <a:gd name="T84" fmla="*/ 14 w 108"/>
                  <a:gd name="T85" fmla="*/ 45 h 77"/>
                  <a:gd name="T86" fmla="*/ 6 w 108"/>
                  <a:gd name="T87" fmla="*/ 39 h 77"/>
                  <a:gd name="T88" fmla="*/ 1 w 108"/>
                  <a:gd name="T89" fmla="*/ 31 h 77"/>
                  <a:gd name="T90" fmla="*/ 0 w 108"/>
                  <a:gd name="T91" fmla="*/ 27 h 77"/>
                  <a:gd name="T92" fmla="*/ 1 w 108"/>
                  <a:gd name="T93" fmla="*/ 18 h 77"/>
                  <a:gd name="T94" fmla="*/ 2 w 108"/>
                  <a:gd name="T95" fmla="*/ 14 h 77"/>
                  <a:gd name="T96" fmla="*/ 8 w 108"/>
                  <a:gd name="T97" fmla="*/ 6 h 77"/>
                  <a:gd name="T98" fmla="*/ 16 w 108"/>
                  <a:gd name="T99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8" h="77">
                    <a:moveTo>
                      <a:pt x="16" y="2"/>
                    </a:move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5" y="3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5" y="22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4" y="26"/>
                    </a:lnTo>
                    <a:lnTo>
                      <a:pt x="71" y="25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5" y="23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0" y="37"/>
                    </a:lnTo>
                    <a:lnTo>
                      <a:pt x="16" y="41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6" y="73"/>
                    </a:lnTo>
                    <a:lnTo>
                      <a:pt x="91" y="72"/>
                    </a:lnTo>
                    <a:lnTo>
                      <a:pt x="97" y="69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102" y="60"/>
                    </a:lnTo>
                    <a:lnTo>
                      <a:pt x="101" y="54"/>
                    </a:lnTo>
                    <a:lnTo>
                      <a:pt x="98" y="49"/>
                    </a:lnTo>
                    <a:lnTo>
                      <a:pt x="93" y="46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3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5" y="21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3" y="27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5" y="34"/>
                    </a:lnTo>
                    <a:lnTo>
                      <a:pt x="28" y="35"/>
                    </a:lnTo>
                    <a:lnTo>
                      <a:pt x="82" y="61"/>
                    </a:lnTo>
                    <a:lnTo>
                      <a:pt x="82" y="61"/>
                    </a:lnTo>
                    <a:lnTo>
                      <a:pt x="83" y="62"/>
                    </a:lnTo>
                    <a:lnTo>
                      <a:pt x="83" y="64"/>
                    </a:lnTo>
                    <a:lnTo>
                      <a:pt x="83" y="64"/>
                    </a:lnTo>
                    <a:lnTo>
                      <a:pt x="82" y="65"/>
                    </a:lnTo>
                    <a:lnTo>
                      <a:pt x="79" y="65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1" y="37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7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3" y="17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33" y="14"/>
                    </a:lnTo>
                    <a:lnTo>
                      <a:pt x="39" y="15"/>
                    </a:lnTo>
                    <a:lnTo>
                      <a:pt x="95" y="42"/>
                    </a:lnTo>
                    <a:lnTo>
                      <a:pt x="95" y="42"/>
                    </a:lnTo>
                    <a:lnTo>
                      <a:pt x="102" y="46"/>
                    </a:lnTo>
                    <a:lnTo>
                      <a:pt x="106" y="53"/>
                    </a:lnTo>
                    <a:lnTo>
                      <a:pt x="108" y="60"/>
                    </a:lnTo>
                    <a:lnTo>
                      <a:pt x="106" y="64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1" y="72"/>
                    </a:lnTo>
                    <a:lnTo>
                      <a:pt x="95" y="76"/>
                    </a:lnTo>
                    <a:lnTo>
                      <a:pt x="89" y="77"/>
                    </a:lnTo>
                    <a:lnTo>
                      <a:pt x="82" y="77"/>
                    </a:lnTo>
                    <a:lnTo>
                      <a:pt x="82" y="77"/>
                    </a:lnTo>
                    <a:lnTo>
                      <a:pt x="78" y="7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6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87"/>
              <p:cNvSpPr>
                <a:spLocks noEditPoints="1"/>
              </p:cNvSpPr>
              <p:nvPr/>
            </p:nvSpPr>
            <p:spPr bwMode="auto">
              <a:xfrm rot="2007898">
                <a:off x="608217" y="4894787"/>
                <a:ext cx="235618" cy="97390"/>
              </a:xfrm>
              <a:custGeom>
                <a:avLst/>
                <a:gdLst>
                  <a:gd name="T0" fmla="*/ 32 w 75"/>
                  <a:gd name="T1" fmla="*/ 14 h 31"/>
                  <a:gd name="T2" fmla="*/ 27 w 75"/>
                  <a:gd name="T3" fmla="*/ 14 h 31"/>
                  <a:gd name="T4" fmla="*/ 18 w 75"/>
                  <a:gd name="T5" fmla="*/ 21 h 31"/>
                  <a:gd name="T6" fmla="*/ 17 w 75"/>
                  <a:gd name="T7" fmla="*/ 26 h 31"/>
                  <a:gd name="T8" fmla="*/ 24 w 75"/>
                  <a:gd name="T9" fmla="*/ 31 h 31"/>
                  <a:gd name="T10" fmla="*/ 23 w 75"/>
                  <a:gd name="T11" fmla="*/ 30 h 31"/>
                  <a:gd name="T12" fmla="*/ 23 w 75"/>
                  <a:gd name="T13" fmla="*/ 27 h 31"/>
                  <a:gd name="T14" fmla="*/ 24 w 75"/>
                  <a:gd name="T15" fmla="*/ 23 h 31"/>
                  <a:gd name="T16" fmla="*/ 29 w 75"/>
                  <a:gd name="T17" fmla="*/ 18 h 31"/>
                  <a:gd name="T18" fmla="*/ 32 w 75"/>
                  <a:gd name="T19" fmla="*/ 18 h 31"/>
                  <a:gd name="T20" fmla="*/ 36 w 75"/>
                  <a:gd name="T21" fmla="*/ 19 h 31"/>
                  <a:gd name="T22" fmla="*/ 70 w 75"/>
                  <a:gd name="T23" fmla="*/ 30 h 31"/>
                  <a:gd name="T24" fmla="*/ 39 w 75"/>
                  <a:gd name="T25" fmla="*/ 15 h 31"/>
                  <a:gd name="T26" fmla="*/ 24 w 75"/>
                  <a:gd name="T27" fmla="*/ 0 h 31"/>
                  <a:gd name="T28" fmla="*/ 16 w 75"/>
                  <a:gd name="T29" fmla="*/ 2 h 31"/>
                  <a:gd name="T30" fmla="*/ 12 w 75"/>
                  <a:gd name="T31" fmla="*/ 3 h 31"/>
                  <a:gd name="T32" fmla="*/ 5 w 75"/>
                  <a:gd name="T33" fmla="*/ 10 h 31"/>
                  <a:gd name="T34" fmla="*/ 2 w 75"/>
                  <a:gd name="T35" fmla="*/ 14 h 31"/>
                  <a:gd name="T36" fmla="*/ 0 w 75"/>
                  <a:gd name="T37" fmla="*/ 22 h 31"/>
                  <a:gd name="T38" fmla="*/ 1 w 75"/>
                  <a:gd name="T39" fmla="*/ 31 h 31"/>
                  <a:gd name="T40" fmla="*/ 1 w 75"/>
                  <a:gd name="T41" fmla="*/ 31 h 31"/>
                  <a:gd name="T42" fmla="*/ 6 w 75"/>
                  <a:gd name="T43" fmla="*/ 31 h 31"/>
                  <a:gd name="T44" fmla="*/ 6 w 75"/>
                  <a:gd name="T45" fmla="*/ 30 h 31"/>
                  <a:gd name="T46" fmla="*/ 6 w 75"/>
                  <a:gd name="T47" fmla="*/ 15 h 31"/>
                  <a:gd name="T48" fmla="*/ 12 w 75"/>
                  <a:gd name="T49" fmla="*/ 10 h 31"/>
                  <a:gd name="T50" fmla="*/ 18 w 75"/>
                  <a:gd name="T51" fmla="*/ 6 h 31"/>
                  <a:gd name="T52" fmla="*/ 24 w 75"/>
                  <a:gd name="T53" fmla="*/ 6 h 31"/>
                  <a:gd name="T54" fmla="*/ 33 w 75"/>
                  <a:gd name="T55" fmla="*/ 7 h 31"/>
                  <a:gd name="T56" fmla="*/ 71 w 75"/>
                  <a:gd name="T57" fmla="*/ 25 h 31"/>
                  <a:gd name="T58" fmla="*/ 72 w 75"/>
                  <a:gd name="T59" fmla="*/ 26 h 31"/>
                  <a:gd name="T60" fmla="*/ 75 w 75"/>
                  <a:gd name="T61" fmla="*/ 25 h 31"/>
                  <a:gd name="T62" fmla="*/ 74 w 75"/>
                  <a:gd name="T63" fmla="*/ 21 h 31"/>
                  <a:gd name="T64" fmla="*/ 35 w 75"/>
                  <a:gd name="T65" fmla="*/ 3 h 31"/>
                  <a:gd name="T66" fmla="*/ 24 w 75"/>
                  <a:gd name="T6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5" h="31">
                    <a:moveTo>
                      <a:pt x="32" y="14"/>
                    </a:moveTo>
                    <a:lnTo>
                      <a:pt x="32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3" y="17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7" y="26"/>
                    </a:lnTo>
                    <a:lnTo>
                      <a:pt x="18" y="31"/>
                    </a:lnTo>
                    <a:lnTo>
                      <a:pt x="24" y="31"/>
                    </a:lnTo>
                    <a:lnTo>
                      <a:pt x="24" y="31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3" y="27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5" y="21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6" y="19"/>
                    </a:lnTo>
                    <a:lnTo>
                      <a:pt x="59" y="30"/>
                    </a:lnTo>
                    <a:lnTo>
                      <a:pt x="70" y="30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2" y="14"/>
                    </a:lnTo>
                    <a:close/>
                    <a:moveTo>
                      <a:pt x="24" y="0"/>
                    </a:moveTo>
                    <a:lnTo>
                      <a:pt x="24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12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71" y="25"/>
                    </a:lnTo>
                    <a:lnTo>
                      <a:pt x="71" y="25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5" y="22"/>
                    </a:lnTo>
                    <a:lnTo>
                      <a:pt x="74" y="21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8BC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89"/>
              <p:cNvSpPr/>
              <p:nvPr/>
            </p:nvSpPr>
            <p:spPr bwMode="auto">
              <a:xfrm rot="2007898">
                <a:off x="608217" y="4894787"/>
                <a:ext cx="235618" cy="97390"/>
              </a:xfrm>
              <a:custGeom>
                <a:avLst/>
                <a:gdLst>
                  <a:gd name="T0" fmla="*/ 24 w 75"/>
                  <a:gd name="T1" fmla="*/ 0 h 31"/>
                  <a:gd name="T2" fmla="*/ 24 w 75"/>
                  <a:gd name="T3" fmla="*/ 0 h 31"/>
                  <a:gd name="T4" fmla="*/ 16 w 75"/>
                  <a:gd name="T5" fmla="*/ 2 h 31"/>
                  <a:gd name="T6" fmla="*/ 16 w 75"/>
                  <a:gd name="T7" fmla="*/ 2 h 31"/>
                  <a:gd name="T8" fmla="*/ 12 w 75"/>
                  <a:gd name="T9" fmla="*/ 3 h 31"/>
                  <a:gd name="T10" fmla="*/ 8 w 75"/>
                  <a:gd name="T11" fmla="*/ 6 h 31"/>
                  <a:gd name="T12" fmla="*/ 5 w 75"/>
                  <a:gd name="T13" fmla="*/ 10 h 31"/>
                  <a:gd name="T14" fmla="*/ 2 w 75"/>
                  <a:gd name="T15" fmla="*/ 14 h 31"/>
                  <a:gd name="T16" fmla="*/ 2 w 75"/>
                  <a:gd name="T17" fmla="*/ 14 h 31"/>
                  <a:gd name="T18" fmla="*/ 1 w 75"/>
                  <a:gd name="T19" fmla="*/ 18 h 31"/>
                  <a:gd name="T20" fmla="*/ 0 w 75"/>
                  <a:gd name="T21" fmla="*/ 22 h 31"/>
                  <a:gd name="T22" fmla="*/ 0 w 75"/>
                  <a:gd name="T23" fmla="*/ 27 h 31"/>
                  <a:gd name="T24" fmla="*/ 1 w 75"/>
                  <a:gd name="T25" fmla="*/ 31 h 31"/>
                  <a:gd name="T26" fmla="*/ 1 w 75"/>
                  <a:gd name="T27" fmla="*/ 31 h 31"/>
                  <a:gd name="T28" fmla="*/ 1 w 75"/>
                  <a:gd name="T29" fmla="*/ 31 h 31"/>
                  <a:gd name="T30" fmla="*/ 6 w 75"/>
                  <a:gd name="T31" fmla="*/ 31 h 31"/>
                  <a:gd name="T32" fmla="*/ 6 w 75"/>
                  <a:gd name="T33" fmla="*/ 31 h 31"/>
                  <a:gd name="T34" fmla="*/ 6 w 75"/>
                  <a:gd name="T35" fmla="*/ 30 h 31"/>
                  <a:gd name="T36" fmla="*/ 6 w 75"/>
                  <a:gd name="T37" fmla="*/ 30 h 31"/>
                  <a:gd name="T38" fmla="*/ 5 w 75"/>
                  <a:gd name="T39" fmla="*/ 23 h 31"/>
                  <a:gd name="T40" fmla="*/ 6 w 75"/>
                  <a:gd name="T41" fmla="*/ 15 h 31"/>
                  <a:gd name="T42" fmla="*/ 6 w 75"/>
                  <a:gd name="T43" fmla="*/ 15 h 31"/>
                  <a:gd name="T44" fmla="*/ 12 w 75"/>
                  <a:gd name="T45" fmla="*/ 10 h 31"/>
                  <a:gd name="T46" fmla="*/ 18 w 75"/>
                  <a:gd name="T47" fmla="*/ 6 h 31"/>
                  <a:gd name="T48" fmla="*/ 18 w 75"/>
                  <a:gd name="T49" fmla="*/ 6 h 31"/>
                  <a:gd name="T50" fmla="*/ 24 w 75"/>
                  <a:gd name="T51" fmla="*/ 6 h 31"/>
                  <a:gd name="T52" fmla="*/ 24 w 75"/>
                  <a:gd name="T53" fmla="*/ 6 h 31"/>
                  <a:gd name="T54" fmla="*/ 29 w 75"/>
                  <a:gd name="T55" fmla="*/ 6 h 31"/>
                  <a:gd name="T56" fmla="*/ 33 w 75"/>
                  <a:gd name="T57" fmla="*/ 7 h 31"/>
                  <a:gd name="T58" fmla="*/ 71 w 75"/>
                  <a:gd name="T59" fmla="*/ 25 h 31"/>
                  <a:gd name="T60" fmla="*/ 71 w 75"/>
                  <a:gd name="T61" fmla="*/ 25 h 31"/>
                  <a:gd name="T62" fmla="*/ 72 w 75"/>
                  <a:gd name="T63" fmla="*/ 26 h 31"/>
                  <a:gd name="T64" fmla="*/ 72 w 75"/>
                  <a:gd name="T65" fmla="*/ 26 h 31"/>
                  <a:gd name="T66" fmla="*/ 75 w 75"/>
                  <a:gd name="T67" fmla="*/ 25 h 31"/>
                  <a:gd name="T68" fmla="*/ 75 w 75"/>
                  <a:gd name="T69" fmla="*/ 25 h 31"/>
                  <a:gd name="T70" fmla="*/ 75 w 75"/>
                  <a:gd name="T71" fmla="*/ 22 h 31"/>
                  <a:gd name="T72" fmla="*/ 74 w 75"/>
                  <a:gd name="T73" fmla="*/ 21 h 31"/>
                  <a:gd name="T74" fmla="*/ 35 w 75"/>
                  <a:gd name="T75" fmla="*/ 3 h 31"/>
                  <a:gd name="T76" fmla="*/ 35 w 75"/>
                  <a:gd name="T77" fmla="*/ 3 h 31"/>
                  <a:gd name="T78" fmla="*/ 29 w 75"/>
                  <a:gd name="T79" fmla="*/ 0 h 31"/>
                  <a:gd name="T80" fmla="*/ 24 w 75"/>
                  <a:gd name="T8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5" h="31">
                    <a:moveTo>
                      <a:pt x="24" y="0"/>
                    </a:moveTo>
                    <a:lnTo>
                      <a:pt x="24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5" y="23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12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3" y="7"/>
                    </a:lnTo>
                    <a:lnTo>
                      <a:pt x="71" y="25"/>
                    </a:lnTo>
                    <a:lnTo>
                      <a:pt x="71" y="25"/>
                    </a:lnTo>
                    <a:lnTo>
                      <a:pt x="72" y="26"/>
                    </a:lnTo>
                    <a:lnTo>
                      <a:pt x="72" y="26"/>
                    </a:lnTo>
                    <a:lnTo>
                      <a:pt x="75" y="25"/>
                    </a:lnTo>
                    <a:lnTo>
                      <a:pt x="75" y="25"/>
                    </a:lnTo>
                    <a:lnTo>
                      <a:pt x="75" y="22"/>
                    </a:lnTo>
                    <a:lnTo>
                      <a:pt x="74" y="21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Freeform 106"/>
            <p:cNvSpPr/>
            <p:nvPr/>
          </p:nvSpPr>
          <p:spPr bwMode="auto">
            <a:xfrm rot="2007898">
              <a:off x="303489" y="4552109"/>
              <a:ext cx="72257" cy="128806"/>
            </a:xfrm>
            <a:custGeom>
              <a:avLst/>
              <a:gdLst>
                <a:gd name="T0" fmla="*/ 1 w 23"/>
                <a:gd name="T1" fmla="*/ 41 h 41"/>
                <a:gd name="T2" fmla="*/ 23 w 23"/>
                <a:gd name="T3" fmla="*/ 39 h 41"/>
                <a:gd name="T4" fmla="*/ 22 w 23"/>
                <a:gd name="T5" fmla="*/ 0 h 41"/>
                <a:gd name="T6" fmla="*/ 0 w 23"/>
                <a:gd name="T7" fmla="*/ 1 h 41"/>
                <a:gd name="T8" fmla="*/ 1 w 2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1">
                  <a:moveTo>
                    <a:pt x="1" y="41"/>
                  </a:moveTo>
                  <a:lnTo>
                    <a:pt x="23" y="39"/>
                  </a:lnTo>
                  <a:lnTo>
                    <a:pt x="22" y="0"/>
                  </a:lnTo>
                  <a:lnTo>
                    <a:pt x="0" y="1"/>
                  </a:lnTo>
                  <a:lnTo>
                    <a:pt x="1" y="41"/>
                  </a:lnTo>
                  <a:close/>
                </a:path>
              </a:pathLst>
            </a:custGeom>
            <a:solidFill>
              <a:srgbClr val="AD3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Freeform 218"/>
          <p:cNvSpPr/>
          <p:nvPr/>
        </p:nvSpPr>
        <p:spPr bwMode="auto">
          <a:xfrm rot="1758138">
            <a:off x="7295619" y="729867"/>
            <a:ext cx="712964" cy="534725"/>
          </a:xfrm>
          <a:custGeom>
            <a:avLst/>
            <a:gdLst>
              <a:gd name="T0" fmla="*/ 77 w 100"/>
              <a:gd name="T1" fmla="*/ 0 h 75"/>
              <a:gd name="T2" fmla="*/ 65 w 100"/>
              <a:gd name="T3" fmla="*/ 2 h 75"/>
              <a:gd name="T4" fmla="*/ 30 w 100"/>
              <a:gd name="T5" fmla="*/ 21 h 75"/>
              <a:gd name="T6" fmla="*/ 29 w 100"/>
              <a:gd name="T7" fmla="*/ 24 h 75"/>
              <a:gd name="T8" fmla="*/ 31 w 100"/>
              <a:gd name="T9" fmla="*/ 25 h 75"/>
              <a:gd name="T10" fmla="*/ 31 w 100"/>
              <a:gd name="T11" fmla="*/ 25 h 75"/>
              <a:gd name="T12" fmla="*/ 68 w 100"/>
              <a:gd name="T13" fmla="*/ 6 h 75"/>
              <a:gd name="T14" fmla="*/ 77 w 100"/>
              <a:gd name="T15" fmla="*/ 5 h 75"/>
              <a:gd name="T16" fmla="*/ 81 w 100"/>
              <a:gd name="T17" fmla="*/ 5 h 75"/>
              <a:gd name="T18" fmla="*/ 88 w 100"/>
              <a:gd name="T19" fmla="*/ 9 h 75"/>
              <a:gd name="T20" fmla="*/ 94 w 100"/>
              <a:gd name="T21" fmla="*/ 15 h 75"/>
              <a:gd name="T22" fmla="*/ 94 w 100"/>
              <a:gd name="T23" fmla="*/ 28 h 75"/>
              <a:gd name="T24" fmla="*/ 91 w 100"/>
              <a:gd name="T25" fmla="*/ 33 h 75"/>
              <a:gd name="T26" fmla="*/ 25 w 100"/>
              <a:gd name="T27" fmla="*/ 69 h 75"/>
              <a:gd name="T28" fmla="*/ 22 w 100"/>
              <a:gd name="T29" fmla="*/ 70 h 75"/>
              <a:gd name="T30" fmla="*/ 18 w 100"/>
              <a:gd name="T31" fmla="*/ 71 h 75"/>
              <a:gd name="T32" fmla="*/ 11 w 100"/>
              <a:gd name="T33" fmla="*/ 69 h 75"/>
              <a:gd name="T34" fmla="*/ 6 w 100"/>
              <a:gd name="T35" fmla="*/ 63 h 75"/>
              <a:gd name="T36" fmla="*/ 4 w 100"/>
              <a:gd name="T37" fmla="*/ 59 h 75"/>
              <a:gd name="T38" fmla="*/ 9 w 100"/>
              <a:gd name="T39" fmla="*/ 48 h 75"/>
              <a:gd name="T40" fmla="*/ 65 w 100"/>
              <a:gd name="T41" fmla="*/ 19 h 75"/>
              <a:gd name="T42" fmla="*/ 69 w 100"/>
              <a:gd name="T43" fmla="*/ 17 h 75"/>
              <a:gd name="T44" fmla="*/ 72 w 100"/>
              <a:gd name="T45" fmla="*/ 17 h 75"/>
              <a:gd name="T46" fmla="*/ 75 w 100"/>
              <a:gd name="T47" fmla="*/ 19 h 75"/>
              <a:gd name="T48" fmla="*/ 77 w 100"/>
              <a:gd name="T49" fmla="*/ 21 h 75"/>
              <a:gd name="T50" fmla="*/ 79 w 100"/>
              <a:gd name="T51" fmla="*/ 28 h 75"/>
              <a:gd name="T52" fmla="*/ 76 w 100"/>
              <a:gd name="T53" fmla="*/ 32 h 75"/>
              <a:gd name="T54" fmla="*/ 23 w 100"/>
              <a:gd name="T55" fmla="*/ 59 h 75"/>
              <a:gd name="T56" fmla="*/ 23 w 100"/>
              <a:gd name="T57" fmla="*/ 60 h 75"/>
              <a:gd name="T58" fmla="*/ 23 w 100"/>
              <a:gd name="T59" fmla="*/ 63 h 75"/>
              <a:gd name="T60" fmla="*/ 25 w 100"/>
              <a:gd name="T61" fmla="*/ 63 h 75"/>
              <a:gd name="T62" fmla="*/ 76 w 100"/>
              <a:gd name="T63" fmla="*/ 38 h 75"/>
              <a:gd name="T64" fmla="*/ 80 w 100"/>
              <a:gd name="T65" fmla="*/ 35 h 75"/>
              <a:gd name="T66" fmla="*/ 83 w 100"/>
              <a:gd name="T67" fmla="*/ 29 h 75"/>
              <a:gd name="T68" fmla="*/ 81 w 100"/>
              <a:gd name="T69" fmla="*/ 20 h 75"/>
              <a:gd name="T70" fmla="*/ 79 w 100"/>
              <a:gd name="T71" fmla="*/ 16 h 75"/>
              <a:gd name="T72" fmla="*/ 73 w 100"/>
              <a:gd name="T73" fmla="*/ 13 h 75"/>
              <a:gd name="T74" fmla="*/ 69 w 100"/>
              <a:gd name="T75" fmla="*/ 13 h 75"/>
              <a:gd name="T76" fmla="*/ 63 w 100"/>
              <a:gd name="T77" fmla="*/ 15 h 75"/>
              <a:gd name="T78" fmla="*/ 10 w 100"/>
              <a:gd name="T79" fmla="*/ 42 h 75"/>
              <a:gd name="T80" fmla="*/ 0 w 100"/>
              <a:gd name="T81" fmla="*/ 52 h 75"/>
              <a:gd name="T82" fmla="*/ 2 w 100"/>
              <a:gd name="T83" fmla="*/ 66 h 75"/>
              <a:gd name="T84" fmla="*/ 4 w 100"/>
              <a:gd name="T85" fmla="*/ 70 h 75"/>
              <a:gd name="T86" fmla="*/ 14 w 100"/>
              <a:gd name="T87" fmla="*/ 75 h 75"/>
              <a:gd name="T88" fmla="*/ 18 w 100"/>
              <a:gd name="T89" fmla="*/ 75 h 75"/>
              <a:gd name="T90" fmla="*/ 23 w 100"/>
              <a:gd name="T91" fmla="*/ 74 h 75"/>
              <a:gd name="T92" fmla="*/ 87 w 100"/>
              <a:gd name="T93" fmla="*/ 43 h 75"/>
              <a:gd name="T94" fmla="*/ 91 w 100"/>
              <a:gd name="T95" fmla="*/ 40 h 75"/>
              <a:gd name="T96" fmla="*/ 96 w 100"/>
              <a:gd name="T97" fmla="*/ 33 h 75"/>
              <a:gd name="T98" fmla="*/ 99 w 100"/>
              <a:gd name="T99" fmla="*/ 29 h 75"/>
              <a:gd name="T100" fmla="*/ 100 w 100"/>
              <a:gd name="T101" fmla="*/ 20 h 75"/>
              <a:gd name="T102" fmla="*/ 98 w 100"/>
              <a:gd name="T103" fmla="*/ 12 h 75"/>
              <a:gd name="T104" fmla="*/ 95 w 100"/>
              <a:gd name="T105" fmla="*/ 8 h 75"/>
              <a:gd name="T106" fmla="*/ 88 w 100"/>
              <a:gd name="T107" fmla="*/ 2 h 75"/>
              <a:gd name="T108" fmla="*/ 84 w 100"/>
              <a:gd name="T109" fmla="*/ 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0" h="75">
                <a:moveTo>
                  <a:pt x="77" y="0"/>
                </a:moveTo>
                <a:lnTo>
                  <a:pt x="77" y="0"/>
                </a:lnTo>
                <a:lnTo>
                  <a:pt x="71" y="1"/>
                </a:lnTo>
                <a:lnTo>
                  <a:pt x="65" y="2"/>
                </a:lnTo>
                <a:lnTo>
                  <a:pt x="30" y="21"/>
                </a:lnTo>
                <a:lnTo>
                  <a:pt x="30" y="21"/>
                </a:lnTo>
                <a:lnTo>
                  <a:pt x="29" y="23"/>
                </a:lnTo>
                <a:lnTo>
                  <a:pt x="29" y="24"/>
                </a:lnTo>
                <a:lnTo>
                  <a:pt x="29" y="24"/>
                </a:lnTo>
                <a:lnTo>
                  <a:pt x="31" y="25"/>
                </a:lnTo>
                <a:lnTo>
                  <a:pt x="31" y="25"/>
                </a:lnTo>
                <a:lnTo>
                  <a:pt x="31" y="25"/>
                </a:lnTo>
                <a:lnTo>
                  <a:pt x="68" y="6"/>
                </a:lnTo>
                <a:lnTo>
                  <a:pt x="68" y="6"/>
                </a:lnTo>
                <a:lnTo>
                  <a:pt x="72" y="5"/>
                </a:lnTo>
                <a:lnTo>
                  <a:pt x="77" y="5"/>
                </a:lnTo>
                <a:lnTo>
                  <a:pt x="77" y="5"/>
                </a:lnTo>
                <a:lnTo>
                  <a:pt x="81" y="5"/>
                </a:lnTo>
                <a:lnTo>
                  <a:pt x="81" y="5"/>
                </a:lnTo>
                <a:lnTo>
                  <a:pt x="88" y="9"/>
                </a:lnTo>
                <a:lnTo>
                  <a:pt x="94" y="15"/>
                </a:lnTo>
                <a:lnTo>
                  <a:pt x="94" y="15"/>
                </a:lnTo>
                <a:lnTo>
                  <a:pt x="95" y="21"/>
                </a:lnTo>
                <a:lnTo>
                  <a:pt x="94" y="28"/>
                </a:lnTo>
                <a:lnTo>
                  <a:pt x="94" y="28"/>
                </a:lnTo>
                <a:lnTo>
                  <a:pt x="91" y="33"/>
                </a:lnTo>
                <a:lnTo>
                  <a:pt x="85" y="39"/>
                </a:lnTo>
                <a:lnTo>
                  <a:pt x="25" y="69"/>
                </a:lnTo>
                <a:lnTo>
                  <a:pt x="25" y="69"/>
                </a:lnTo>
                <a:lnTo>
                  <a:pt x="22" y="70"/>
                </a:lnTo>
                <a:lnTo>
                  <a:pt x="18" y="71"/>
                </a:lnTo>
                <a:lnTo>
                  <a:pt x="18" y="71"/>
                </a:lnTo>
                <a:lnTo>
                  <a:pt x="15" y="70"/>
                </a:lnTo>
                <a:lnTo>
                  <a:pt x="11" y="69"/>
                </a:lnTo>
                <a:lnTo>
                  <a:pt x="9" y="67"/>
                </a:lnTo>
                <a:lnTo>
                  <a:pt x="6" y="63"/>
                </a:lnTo>
                <a:lnTo>
                  <a:pt x="6" y="63"/>
                </a:lnTo>
                <a:lnTo>
                  <a:pt x="4" y="59"/>
                </a:lnTo>
                <a:lnTo>
                  <a:pt x="6" y="54"/>
                </a:lnTo>
                <a:lnTo>
                  <a:pt x="9" y="48"/>
                </a:lnTo>
                <a:lnTo>
                  <a:pt x="13" y="46"/>
                </a:lnTo>
                <a:lnTo>
                  <a:pt x="65" y="19"/>
                </a:lnTo>
                <a:lnTo>
                  <a:pt x="65" y="19"/>
                </a:lnTo>
                <a:lnTo>
                  <a:pt x="69" y="17"/>
                </a:lnTo>
                <a:lnTo>
                  <a:pt x="69" y="17"/>
                </a:lnTo>
                <a:lnTo>
                  <a:pt x="72" y="17"/>
                </a:lnTo>
                <a:lnTo>
                  <a:pt x="72" y="17"/>
                </a:lnTo>
                <a:lnTo>
                  <a:pt x="75" y="19"/>
                </a:lnTo>
                <a:lnTo>
                  <a:pt x="77" y="21"/>
                </a:lnTo>
                <a:lnTo>
                  <a:pt x="77" y="21"/>
                </a:lnTo>
                <a:lnTo>
                  <a:pt x="79" y="25"/>
                </a:lnTo>
                <a:lnTo>
                  <a:pt x="79" y="28"/>
                </a:lnTo>
                <a:lnTo>
                  <a:pt x="79" y="28"/>
                </a:lnTo>
                <a:lnTo>
                  <a:pt x="76" y="32"/>
                </a:lnTo>
                <a:lnTo>
                  <a:pt x="73" y="33"/>
                </a:lnTo>
                <a:lnTo>
                  <a:pt x="23" y="59"/>
                </a:lnTo>
                <a:lnTo>
                  <a:pt x="23" y="59"/>
                </a:lnTo>
                <a:lnTo>
                  <a:pt x="23" y="60"/>
                </a:lnTo>
                <a:lnTo>
                  <a:pt x="23" y="63"/>
                </a:lnTo>
                <a:lnTo>
                  <a:pt x="23" y="63"/>
                </a:lnTo>
                <a:lnTo>
                  <a:pt x="25" y="63"/>
                </a:lnTo>
                <a:lnTo>
                  <a:pt x="25" y="63"/>
                </a:lnTo>
                <a:lnTo>
                  <a:pt x="26" y="63"/>
                </a:lnTo>
                <a:lnTo>
                  <a:pt x="76" y="38"/>
                </a:lnTo>
                <a:lnTo>
                  <a:pt x="76" y="38"/>
                </a:lnTo>
                <a:lnTo>
                  <a:pt x="80" y="35"/>
                </a:lnTo>
                <a:lnTo>
                  <a:pt x="83" y="29"/>
                </a:lnTo>
                <a:lnTo>
                  <a:pt x="83" y="29"/>
                </a:lnTo>
                <a:lnTo>
                  <a:pt x="83" y="24"/>
                </a:lnTo>
                <a:lnTo>
                  <a:pt x="81" y="20"/>
                </a:lnTo>
                <a:lnTo>
                  <a:pt x="81" y="20"/>
                </a:lnTo>
                <a:lnTo>
                  <a:pt x="79" y="16"/>
                </a:lnTo>
                <a:lnTo>
                  <a:pt x="73" y="13"/>
                </a:lnTo>
                <a:lnTo>
                  <a:pt x="73" y="13"/>
                </a:lnTo>
                <a:lnTo>
                  <a:pt x="69" y="13"/>
                </a:lnTo>
                <a:lnTo>
                  <a:pt x="69" y="13"/>
                </a:lnTo>
                <a:lnTo>
                  <a:pt x="67" y="13"/>
                </a:lnTo>
                <a:lnTo>
                  <a:pt x="63" y="15"/>
                </a:lnTo>
                <a:lnTo>
                  <a:pt x="10" y="42"/>
                </a:lnTo>
                <a:lnTo>
                  <a:pt x="10" y="42"/>
                </a:lnTo>
                <a:lnTo>
                  <a:pt x="4" y="46"/>
                </a:lnTo>
                <a:lnTo>
                  <a:pt x="0" y="52"/>
                </a:lnTo>
                <a:lnTo>
                  <a:pt x="0" y="59"/>
                </a:lnTo>
                <a:lnTo>
                  <a:pt x="2" y="66"/>
                </a:lnTo>
                <a:lnTo>
                  <a:pt x="2" y="66"/>
                </a:lnTo>
                <a:lnTo>
                  <a:pt x="4" y="70"/>
                </a:lnTo>
                <a:lnTo>
                  <a:pt x="9" y="73"/>
                </a:lnTo>
                <a:lnTo>
                  <a:pt x="14" y="75"/>
                </a:lnTo>
                <a:lnTo>
                  <a:pt x="18" y="75"/>
                </a:lnTo>
                <a:lnTo>
                  <a:pt x="18" y="75"/>
                </a:lnTo>
                <a:lnTo>
                  <a:pt x="23" y="74"/>
                </a:lnTo>
                <a:lnTo>
                  <a:pt x="23" y="74"/>
                </a:lnTo>
                <a:lnTo>
                  <a:pt x="27" y="73"/>
                </a:lnTo>
                <a:lnTo>
                  <a:pt x="87" y="43"/>
                </a:lnTo>
                <a:lnTo>
                  <a:pt x="87" y="43"/>
                </a:lnTo>
                <a:lnTo>
                  <a:pt x="91" y="40"/>
                </a:lnTo>
                <a:lnTo>
                  <a:pt x="94" y="36"/>
                </a:lnTo>
                <a:lnTo>
                  <a:pt x="96" y="33"/>
                </a:lnTo>
                <a:lnTo>
                  <a:pt x="99" y="29"/>
                </a:lnTo>
                <a:lnTo>
                  <a:pt x="99" y="29"/>
                </a:lnTo>
                <a:lnTo>
                  <a:pt x="99" y="24"/>
                </a:lnTo>
                <a:lnTo>
                  <a:pt x="100" y="20"/>
                </a:lnTo>
                <a:lnTo>
                  <a:pt x="99" y="16"/>
                </a:lnTo>
                <a:lnTo>
                  <a:pt x="98" y="12"/>
                </a:lnTo>
                <a:lnTo>
                  <a:pt x="98" y="12"/>
                </a:lnTo>
                <a:lnTo>
                  <a:pt x="95" y="8"/>
                </a:lnTo>
                <a:lnTo>
                  <a:pt x="91" y="5"/>
                </a:lnTo>
                <a:lnTo>
                  <a:pt x="88" y="2"/>
                </a:lnTo>
                <a:lnTo>
                  <a:pt x="84" y="1"/>
                </a:lnTo>
                <a:lnTo>
                  <a:pt x="84" y="1"/>
                </a:lnTo>
                <a:lnTo>
                  <a:pt x="77" y="0"/>
                </a:lnTo>
                <a:close/>
              </a:path>
            </a:pathLst>
          </a:custGeom>
          <a:solidFill>
            <a:srgbClr val="087287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reeform 220"/>
          <p:cNvSpPr/>
          <p:nvPr/>
        </p:nvSpPr>
        <p:spPr bwMode="auto">
          <a:xfrm rot="3519006">
            <a:off x="6860405" y="1723678"/>
            <a:ext cx="712964" cy="527596"/>
          </a:xfrm>
          <a:custGeom>
            <a:avLst/>
            <a:gdLst>
              <a:gd name="T0" fmla="*/ 77 w 100"/>
              <a:gd name="T1" fmla="*/ 0 h 74"/>
              <a:gd name="T2" fmla="*/ 66 w 100"/>
              <a:gd name="T3" fmla="*/ 3 h 74"/>
              <a:gd name="T4" fmla="*/ 31 w 100"/>
              <a:gd name="T5" fmla="*/ 20 h 74"/>
              <a:gd name="T6" fmla="*/ 30 w 100"/>
              <a:gd name="T7" fmla="*/ 23 h 74"/>
              <a:gd name="T8" fmla="*/ 31 w 100"/>
              <a:gd name="T9" fmla="*/ 24 h 74"/>
              <a:gd name="T10" fmla="*/ 33 w 100"/>
              <a:gd name="T11" fmla="*/ 24 h 74"/>
              <a:gd name="T12" fmla="*/ 69 w 100"/>
              <a:gd name="T13" fmla="*/ 7 h 74"/>
              <a:gd name="T14" fmla="*/ 77 w 100"/>
              <a:gd name="T15" fmla="*/ 4 h 74"/>
              <a:gd name="T16" fmla="*/ 83 w 100"/>
              <a:gd name="T17" fmla="*/ 5 h 74"/>
              <a:gd name="T18" fmla="*/ 89 w 100"/>
              <a:gd name="T19" fmla="*/ 9 h 74"/>
              <a:gd name="T20" fmla="*/ 93 w 100"/>
              <a:gd name="T21" fmla="*/ 15 h 74"/>
              <a:gd name="T22" fmla="*/ 95 w 100"/>
              <a:gd name="T23" fmla="*/ 28 h 74"/>
              <a:gd name="T24" fmla="*/ 91 w 100"/>
              <a:gd name="T25" fmla="*/ 34 h 74"/>
              <a:gd name="T26" fmla="*/ 25 w 100"/>
              <a:gd name="T27" fmla="*/ 67 h 74"/>
              <a:gd name="T28" fmla="*/ 18 w 100"/>
              <a:gd name="T29" fmla="*/ 69 h 74"/>
              <a:gd name="T30" fmla="*/ 15 w 100"/>
              <a:gd name="T31" fmla="*/ 69 h 74"/>
              <a:gd name="T32" fmla="*/ 8 w 100"/>
              <a:gd name="T33" fmla="*/ 65 h 74"/>
              <a:gd name="T34" fmla="*/ 6 w 100"/>
              <a:gd name="T35" fmla="*/ 62 h 74"/>
              <a:gd name="T36" fmla="*/ 6 w 100"/>
              <a:gd name="T37" fmla="*/ 51 h 74"/>
              <a:gd name="T38" fmla="*/ 12 w 100"/>
              <a:gd name="T39" fmla="*/ 43 h 74"/>
              <a:gd name="T40" fmla="*/ 66 w 100"/>
              <a:gd name="T41" fmla="*/ 17 h 74"/>
              <a:gd name="T42" fmla="*/ 71 w 100"/>
              <a:gd name="T43" fmla="*/ 16 h 74"/>
              <a:gd name="T44" fmla="*/ 73 w 100"/>
              <a:gd name="T45" fmla="*/ 17 h 74"/>
              <a:gd name="T46" fmla="*/ 79 w 100"/>
              <a:gd name="T47" fmla="*/ 21 h 74"/>
              <a:gd name="T48" fmla="*/ 79 w 100"/>
              <a:gd name="T49" fmla="*/ 26 h 74"/>
              <a:gd name="T50" fmla="*/ 79 w 100"/>
              <a:gd name="T51" fmla="*/ 28 h 74"/>
              <a:gd name="T52" fmla="*/ 75 w 100"/>
              <a:gd name="T53" fmla="*/ 34 h 74"/>
              <a:gd name="T54" fmla="*/ 23 w 100"/>
              <a:gd name="T55" fmla="*/ 58 h 74"/>
              <a:gd name="T56" fmla="*/ 22 w 100"/>
              <a:gd name="T57" fmla="*/ 61 h 74"/>
              <a:gd name="T58" fmla="*/ 25 w 100"/>
              <a:gd name="T59" fmla="*/ 62 h 74"/>
              <a:gd name="T60" fmla="*/ 26 w 100"/>
              <a:gd name="T61" fmla="*/ 62 h 74"/>
              <a:gd name="T62" fmla="*/ 76 w 100"/>
              <a:gd name="T63" fmla="*/ 38 h 74"/>
              <a:gd name="T64" fmla="*/ 83 w 100"/>
              <a:gd name="T65" fmla="*/ 30 h 74"/>
              <a:gd name="T66" fmla="*/ 84 w 100"/>
              <a:gd name="T67" fmla="*/ 24 h 74"/>
              <a:gd name="T68" fmla="*/ 83 w 100"/>
              <a:gd name="T69" fmla="*/ 20 h 74"/>
              <a:gd name="T70" fmla="*/ 75 w 100"/>
              <a:gd name="T71" fmla="*/ 13 h 74"/>
              <a:gd name="T72" fmla="*/ 71 w 100"/>
              <a:gd name="T73" fmla="*/ 12 h 74"/>
              <a:gd name="T74" fmla="*/ 64 w 100"/>
              <a:gd name="T75" fmla="*/ 13 h 74"/>
              <a:gd name="T76" fmla="*/ 11 w 100"/>
              <a:gd name="T77" fmla="*/ 39 h 74"/>
              <a:gd name="T78" fmla="*/ 0 w 100"/>
              <a:gd name="T79" fmla="*/ 50 h 74"/>
              <a:gd name="T80" fmla="*/ 2 w 100"/>
              <a:gd name="T81" fmla="*/ 63 h 74"/>
              <a:gd name="T82" fmla="*/ 4 w 100"/>
              <a:gd name="T83" fmla="*/ 67 h 74"/>
              <a:gd name="T84" fmla="*/ 14 w 100"/>
              <a:gd name="T85" fmla="*/ 73 h 74"/>
              <a:gd name="T86" fmla="*/ 18 w 100"/>
              <a:gd name="T87" fmla="*/ 74 h 74"/>
              <a:gd name="T88" fmla="*/ 23 w 100"/>
              <a:gd name="T89" fmla="*/ 73 h 74"/>
              <a:gd name="T90" fmla="*/ 87 w 100"/>
              <a:gd name="T91" fmla="*/ 42 h 74"/>
              <a:gd name="T92" fmla="*/ 91 w 100"/>
              <a:gd name="T93" fmla="*/ 40 h 74"/>
              <a:gd name="T94" fmla="*/ 98 w 100"/>
              <a:gd name="T95" fmla="*/ 34 h 74"/>
              <a:gd name="T96" fmla="*/ 99 w 100"/>
              <a:gd name="T97" fmla="*/ 30 h 74"/>
              <a:gd name="T98" fmla="*/ 100 w 100"/>
              <a:gd name="T99" fmla="*/ 20 h 74"/>
              <a:gd name="T100" fmla="*/ 98 w 100"/>
              <a:gd name="T101" fmla="*/ 12 h 74"/>
              <a:gd name="T102" fmla="*/ 96 w 100"/>
              <a:gd name="T103" fmla="*/ 8 h 74"/>
              <a:gd name="T104" fmla="*/ 89 w 100"/>
              <a:gd name="T105" fmla="*/ 3 h 74"/>
              <a:gd name="T106" fmla="*/ 85 w 100"/>
              <a:gd name="T107" fmla="*/ 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0" h="74">
                <a:moveTo>
                  <a:pt x="77" y="0"/>
                </a:moveTo>
                <a:lnTo>
                  <a:pt x="77" y="0"/>
                </a:lnTo>
                <a:lnTo>
                  <a:pt x="72" y="1"/>
                </a:lnTo>
                <a:lnTo>
                  <a:pt x="66" y="3"/>
                </a:lnTo>
                <a:lnTo>
                  <a:pt x="31" y="20"/>
                </a:lnTo>
                <a:lnTo>
                  <a:pt x="31" y="20"/>
                </a:lnTo>
                <a:lnTo>
                  <a:pt x="30" y="21"/>
                </a:lnTo>
                <a:lnTo>
                  <a:pt x="30" y="23"/>
                </a:lnTo>
                <a:lnTo>
                  <a:pt x="30" y="23"/>
                </a:lnTo>
                <a:lnTo>
                  <a:pt x="31" y="24"/>
                </a:lnTo>
                <a:lnTo>
                  <a:pt x="31" y="24"/>
                </a:lnTo>
                <a:lnTo>
                  <a:pt x="33" y="24"/>
                </a:lnTo>
                <a:lnTo>
                  <a:pt x="69" y="7"/>
                </a:lnTo>
                <a:lnTo>
                  <a:pt x="69" y="7"/>
                </a:lnTo>
                <a:lnTo>
                  <a:pt x="73" y="5"/>
                </a:lnTo>
                <a:lnTo>
                  <a:pt x="77" y="4"/>
                </a:lnTo>
                <a:lnTo>
                  <a:pt x="77" y="4"/>
                </a:lnTo>
                <a:lnTo>
                  <a:pt x="83" y="5"/>
                </a:lnTo>
                <a:lnTo>
                  <a:pt x="83" y="5"/>
                </a:lnTo>
                <a:lnTo>
                  <a:pt x="89" y="9"/>
                </a:lnTo>
                <a:lnTo>
                  <a:pt x="93" y="15"/>
                </a:lnTo>
                <a:lnTo>
                  <a:pt x="93" y="15"/>
                </a:lnTo>
                <a:lnTo>
                  <a:pt x="96" y="21"/>
                </a:lnTo>
                <a:lnTo>
                  <a:pt x="95" y="28"/>
                </a:lnTo>
                <a:lnTo>
                  <a:pt x="95" y="28"/>
                </a:lnTo>
                <a:lnTo>
                  <a:pt x="91" y="34"/>
                </a:lnTo>
                <a:lnTo>
                  <a:pt x="85" y="38"/>
                </a:lnTo>
                <a:lnTo>
                  <a:pt x="25" y="67"/>
                </a:lnTo>
                <a:lnTo>
                  <a:pt x="25" y="67"/>
                </a:lnTo>
                <a:lnTo>
                  <a:pt x="18" y="69"/>
                </a:lnTo>
                <a:lnTo>
                  <a:pt x="18" y="69"/>
                </a:lnTo>
                <a:lnTo>
                  <a:pt x="15" y="69"/>
                </a:lnTo>
                <a:lnTo>
                  <a:pt x="11" y="67"/>
                </a:lnTo>
                <a:lnTo>
                  <a:pt x="8" y="65"/>
                </a:lnTo>
                <a:lnTo>
                  <a:pt x="6" y="62"/>
                </a:lnTo>
                <a:lnTo>
                  <a:pt x="6" y="62"/>
                </a:lnTo>
                <a:lnTo>
                  <a:pt x="4" y="57"/>
                </a:lnTo>
                <a:lnTo>
                  <a:pt x="6" y="51"/>
                </a:lnTo>
                <a:lnTo>
                  <a:pt x="8" y="47"/>
                </a:lnTo>
                <a:lnTo>
                  <a:pt x="12" y="43"/>
                </a:lnTo>
                <a:lnTo>
                  <a:pt x="66" y="17"/>
                </a:lnTo>
                <a:lnTo>
                  <a:pt x="66" y="17"/>
                </a:lnTo>
                <a:lnTo>
                  <a:pt x="71" y="16"/>
                </a:lnTo>
                <a:lnTo>
                  <a:pt x="71" y="16"/>
                </a:lnTo>
                <a:lnTo>
                  <a:pt x="73" y="17"/>
                </a:lnTo>
                <a:lnTo>
                  <a:pt x="73" y="17"/>
                </a:lnTo>
                <a:lnTo>
                  <a:pt x="76" y="19"/>
                </a:lnTo>
                <a:lnTo>
                  <a:pt x="79" y="21"/>
                </a:lnTo>
                <a:lnTo>
                  <a:pt x="79" y="21"/>
                </a:lnTo>
                <a:lnTo>
                  <a:pt x="79" y="26"/>
                </a:lnTo>
                <a:lnTo>
                  <a:pt x="79" y="28"/>
                </a:lnTo>
                <a:lnTo>
                  <a:pt x="79" y="28"/>
                </a:lnTo>
                <a:lnTo>
                  <a:pt x="77" y="31"/>
                </a:lnTo>
                <a:lnTo>
                  <a:pt x="75" y="34"/>
                </a:lnTo>
                <a:lnTo>
                  <a:pt x="23" y="58"/>
                </a:lnTo>
                <a:lnTo>
                  <a:pt x="23" y="58"/>
                </a:lnTo>
                <a:lnTo>
                  <a:pt x="22" y="59"/>
                </a:lnTo>
                <a:lnTo>
                  <a:pt x="22" y="61"/>
                </a:lnTo>
                <a:lnTo>
                  <a:pt x="22" y="61"/>
                </a:lnTo>
                <a:lnTo>
                  <a:pt x="25" y="62"/>
                </a:lnTo>
                <a:lnTo>
                  <a:pt x="25" y="62"/>
                </a:lnTo>
                <a:lnTo>
                  <a:pt x="26" y="62"/>
                </a:lnTo>
                <a:lnTo>
                  <a:pt x="76" y="38"/>
                </a:lnTo>
                <a:lnTo>
                  <a:pt x="76" y="38"/>
                </a:lnTo>
                <a:lnTo>
                  <a:pt x="80" y="35"/>
                </a:lnTo>
                <a:lnTo>
                  <a:pt x="83" y="30"/>
                </a:lnTo>
                <a:lnTo>
                  <a:pt x="83" y="30"/>
                </a:lnTo>
                <a:lnTo>
                  <a:pt x="84" y="24"/>
                </a:lnTo>
                <a:lnTo>
                  <a:pt x="83" y="20"/>
                </a:lnTo>
                <a:lnTo>
                  <a:pt x="83" y="20"/>
                </a:lnTo>
                <a:lnTo>
                  <a:pt x="79" y="16"/>
                </a:lnTo>
                <a:lnTo>
                  <a:pt x="75" y="13"/>
                </a:lnTo>
                <a:lnTo>
                  <a:pt x="75" y="13"/>
                </a:lnTo>
                <a:lnTo>
                  <a:pt x="71" y="12"/>
                </a:lnTo>
                <a:lnTo>
                  <a:pt x="71" y="12"/>
                </a:lnTo>
                <a:lnTo>
                  <a:pt x="64" y="13"/>
                </a:lnTo>
                <a:lnTo>
                  <a:pt x="11" y="39"/>
                </a:lnTo>
                <a:lnTo>
                  <a:pt x="11" y="39"/>
                </a:lnTo>
                <a:lnTo>
                  <a:pt x="4" y="44"/>
                </a:lnTo>
                <a:lnTo>
                  <a:pt x="0" y="50"/>
                </a:lnTo>
                <a:lnTo>
                  <a:pt x="0" y="57"/>
                </a:lnTo>
                <a:lnTo>
                  <a:pt x="2" y="63"/>
                </a:lnTo>
                <a:lnTo>
                  <a:pt x="2" y="63"/>
                </a:lnTo>
                <a:lnTo>
                  <a:pt x="4" y="67"/>
                </a:lnTo>
                <a:lnTo>
                  <a:pt x="8" y="71"/>
                </a:lnTo>
                <a:lnTo>
                  <a:pt x="14" y="73"/>
                </a:lnTo>
                <a:lnTo>
                  <a:pt x="18" y="74"/>
                </a:lnTo>
                <a:lnTo>
                  <a:pt x="18" y="74"/>
                </a:lnTo>
                <a:lnTo>
                  <a:pt x="23" y="73"/>
                </a:lnTo>
                <a:lnTo>
                  <a:pt x="23" y="73"/>
                </a:lnTo>
                <a:lnTo>
                  <a:pt x="27" y="71"/>
                </a:lnTo>
                <a:lnTo>
                  <a:pt x="87" y="42"/>
                </a:lnTo>
                <a:lnTo>
                  <a:pt x="87" y="42"/>
                </a:lnTo>
                <a:lnTo>
                  <a:pt x="91" y="40"/>
                </a:lnTo>
                <a:lnTo>
                  <a:pt x="95" y="36"/>
                </a:lnTo>
                <a:lnTo>
                  <a:pt x="98" y="34"/>
                </a:lnTo>
                <a:lnTo>
                  <a:pt x="99" y="30"/>
                </a:lnTo>
                <a:lnTo>
                  <a:pt x="99" y="30"/>
                </a:lnTo>
                <a:lnTo>
                  <a:pt x="100" y="26"/>
                </a:lnTo>
                <a:lnTo>
                  <a:pt x="100" y="20"/>
                </a:lnTo>
                <a:lnTo>
                  <a:pt x="100" y="16"/>
                </a:lnTo>
                <a:lnTo>
                  <a:pt x="98" y="12"/>
                </a:lnTo>
                <a:lnTo>
                  <a:pt x="98" y="12"/>
                </a:lnTo>
                <a:lnTo>
                  <a:pt x="96" y="8"/>
                </a:lnTo>
                <a:lnTo>
                  <a:pt x="92" y="5"/>
                </a:lnTo>
                <a:lnTo>
                  <a:pt x="89" y="3"/>
                </a:lnTo>
                <a:lnTo>
                  <a:pt x="85" y="1"/>
                </a:lnTo>
                <a:lnTo>
                  <a:pt x="85" y="1"/>
                </a:lnTo>
                <a:lnTo>
                  <a:pt x="77" y="0"/>
                </a:lnTo>
                <a:close/>
              </a:path>
            </a:pathLst>
          </a:custGeom>
          <a:solidFill>
            <a:srgbClr val="087287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222"/>
          <p:cNvSpPr/>
          <p:nvPr/>
        </p:nvSpPr>
        <p:spPr bwMode="auto">
          <a:xfrm rot="3519006">
            <a:off x="7488163" y="2021235"/>
            <a:ext cx="712964" cy="534725"/>
          </a:xfrm>
          <a:custGeom>
            <a:avLst/>
            <a:gdLst>
              <a:gd name="T0" fmla="*/ 83 w 100"/>
              <a:gd name="T1" fmla="*/ 1 h 75"/>
              <a:gd name="T2" fmla="*/ 74 w 100"/>
              <a:gd name="T3" fmla="*/ 0 h 75"/>
              <a:gd name="T4" fmla="*/ 66 w 100"/>
              <a:gd name="T5" fmla="*/ 2 h 75"/>
              <a:gd name="T6" fmla="*/ 29 w 100"/>
              <a:gd name="T7" fmla="*/ 21 h 75"/>
              <a:gd name="T8" fmla="*/ 28 w 100"/>
              <a:gd name="T9" fmla="*/ 24 h 75"/>
              <a:gd name="T10" fmla="*/ 29 w 100"/>
              <a:gd name="T11" fmla="*/ 25 h 75"/>
              <a:gd name="T12" fmla="*/ 67 w 100"/>
              <a:gd name="T13" fmla="*/ 6 h 75"/>
              <a:gd name="T14" fmla="*/ 74 w 100"/>
              <a:gd name="T15" fmla="*/ 4 h 75"/>
              <a:gd name="T16" fmla="*/ 82 w 100"/>
              <a:gd name="T17" fmla="*/ 5 h 75"/>
              <a:gd name="T18" fmla="*/ 93 w 100"/>
              <a:gd name="T19" fmla="*/ 13 h 75"/>
              <a:gd name="T20" fmla="*/ 94 w 100"/>
              <a:gd name="T21" fmla="*/ 20 h 75"/>
              <a:gd name="T22" fmla="*/ 94 w 100"/>
              <a:gd name="T23" fmla="*/ 27 h 75"/>
              <a:gd name="T24" fmla="*/ 85 w 100"/>
              <a:gd name="T25" fmla="*/ 37 h 75"/>
              <a:gd name="T26" fmla="*/ 25 w 100"/>
              <a:gd name="T27" fmla="*/ 68 h 75"/>
              <a:gd name="T28" fmla="*/ 15 w 100"/>
              <a:gd name="T29" fmla="*/ 70 h 75"/>
              <a:gd name="T30" fmla="*/ 6 w 100"/>
              <a:gd name="T31" fmla="*/ 63 h 75"/>
              <a:gd name="T32" fmla="*/ 4 w 100"/>
              <a:gd name="T33" fmla="*/ 58 h 75"/>
              <a:gd name="T34" fmla="*/ 8 w 100"/>
              <a:gd name="T35" fmla="*/ 48 h 75"/>
              <a:gd name="T36" fmla="*/ 64 w 100"/>
              <a:gd name="T37" fmla="*/ 17 h 75"/>
              <a:gd name="T38" fmla="*/ 69 w 100"/>
              <a:gd name="T39" fmla="*/ 17 h 75"/>
              <a:gd name="T40" fmla="*/ 71 w 100"/>
              <a:gd name="T41" fmla="*/ 17 h 75"/>
              <a:gd name="T42" fmla="*/ 77 w 100"/>
              <a:gd name="T43" fmla="*/ 21 h 75"/>
              <a:gd name="T44" fmla="*/ 78 w 100"/>
              <a:gd name="T45" fmla="*/ 24 h 75"/>
              <a:gd name="T46" fmla="*/ 78 w 100"/>
              <a:gd name="T47" fmla="*/ 28 h 75"/>
              <a:gd name="T48" fmla="*/ 73 w 100"/>
              <a:gd name="T49" fmla="*/ 33 h 75"/>
              <a:gd name="T50" fmla="*/ 24 w 100"/>
              <a:gd name="T51" fmla="*/ 59 h 75"/>
              <a:gd name="T52" fmla="*/ 23 w 100"/>
              <a:gd name="T53" fmla="*/ 62 h 75"/>
              <a:gd name="T54" fmla="*/ 24 w 100"/>
              <a:gd name="T55" fmla="*/ 63 h 75"/>
              <a:gd name="T56" fmla="*/ 75 w 100"/>
              <a:gd name="T57" fmla="*/ 37 h 75"/>
              <a:gd name="T58" fmla="*/ 79 w 100"/>
              <a:gd name="T59" fmla="*/ 33 h 75"/>
              <a:gd name="T60" fmla="*/ 82 w 100"/>
              <a:gd name="T61" fmla="*/ 29 h 75"/>
              <a:gd name="T62" fmla="*/ 81 w 100"/>
              <a:gd name="T63" fmla="*/ 18 h 75"/>
              <a:gd name="T64" fmla="*/ 78 w 100"/>
              <a:gd name="T65" fmla="*/ 14 h 75"/>
              <a:gd name="T66" fmla="*/ 73 w 100"/>
              <a:gd name="T67" fmla="*/ 13 h 75"/>
              <a:gd name="T68" fmla="*/ 63 w 100"/>
              <a:gd name="T69" fmla="*/ 13 h 75"/>
              <a:gd name="T70" fmla="*/ 9 w 100"/>
              <a:gd name="T71" fmla="*/ 41 h 75"/>
              <a:gd name="T72" fmla="*/ 1 w 100"/>
              <a:gd name="T73" fmla="*/ 52 h 75"/>
              <a:gd name="T74" fmla="*/ 1 w 100"/>
              <a:gd name="T75" fmla="*/ 66 h 75"/>
              <a:gd name="T76" fmla="*/ 5 w 100"/>
              <a:gd name="T77" fmla="*/ 70 h 75"/>
              <a:gd name="T78" fmla="*/ 17 w 100"/>
              <a:gd name="T79" fmla="*/ 75 h 75"/>
              <a:gd name="T80" fmla="*/ 23 w 100"/>
              <a:gd name="T81" fmla="*/ 74 h 75"/>
              <a:gd name="T82" fmla="*/ 86 w 100"/>
              <a:gd name="T83" fmla="*/ 41 h 75"/>
              <a:gd name="T84" fmla="*/ 90 w 100"/>
              <a:gd name="T85" fmla="*/ 39 h 75"/>
              <a:gd name="T86" fmla="*/ 97 w 100"/>
              <a:gd name="T87" fmla="*/ 32 h 75"/>
              <a:gd name="T88" fmla="*/ 98 w 100"/>
              <a:gd name="T89" fmla="*/ 28 h 75"/>
              <a:gd name="T90" fmla="*/ 100 w 100"/>
              <a:gd name="T91" fmla="*/ 20 h 75"/>
              <a:gd name="T92" fmla="*/ 97 w 100"/>
              <a:gd name="T93" fmla="*/ 12 h 75"/>
              <a:gd name="T94" fmla="*/ 94 w 100"/>
              <a:gd name="T95" fmla="*/ 8 h 75"/>
              <a:gd name="T96" fmla="*/ 87 w 100"/>
              <a:gd name="T97" fmla="*/ 2 h 75"/>
              <a:gd name="T98" fmla="*/ 83 w 100"/>
              <a:gd name="T99" fmla="*/ 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0" h="75">
                <a:moveTo>
                  <a:pt x="83" y="1"/>
                </a:moveTo>
                <a:lnTo>
                  <a:pt x="83" y="1"/>
                </a:lnTo>
                <a:lnTo>
                  <a:pt x="78" y="0"/>
                </a:lnTo>
                <a:lnTo>
                  <a:pt x="74" y="0"/>
                </a:lnTo>
                <a:lnTo>
                  <a:pt x="70" y="1"/>
                </a:lnTo>
                <a:lnTo>
                  <a:pt x="66" y="2"/>
                </a:lnTo>
                <a:lnTo>
                  <a:pt x="29" y="21"/>
                </a:lnTo>
                <a:lnTo>
                  <a:pt x="29" y="21"/>
                </a:lnTo>
                <a:lnTo>
                  <a:pt x="28" y="23"/>
                </a:lnTo>
                <a:lnTo>
                  <a:pt x="28" y="24"/>
                </a:lnTo>
                <a:lnTo>
                  <a:pt x="28" y="24"/>
                </a:lnTo>
                <a:lnTo>
                  <a:pt x="29" y="25"/>
                </a:lnTo>
                <a:lnTo>
                  <a:pt x="32" y="25"/>
                </a:lnTo>
                <a:lnTo>
                  <a:pt x="67" y="6"/>
                </a:lnTo>
                <a:lnTo>
                  <a:pt x="67" y="6"/>
                </a:lnTo>
                <a:lnTo>
                  <a:pt x="74" y="4"/>
                </a:lnTo>
                <a:lnTo>
                  <a:pt x="82" y="5"/>
                </a:lnTo>
                <a:lnTo>
                  <a:pt x="82" y="5"/>
                </a:lnTo>
                <a:lnTo>
                  <a:pt x="87" y="8"/>
                </a:lnTo>
                <a:lnTo>
                  <a:pt x="93" y="13"/>
                </a:lnTo>
                <a:lnTo>
                  <a:pt x="93" y="13"/>
                </a:lnTo>
                <a:lnTo>
                  <a:pt x="94" y="20"/>
                </a:lnTo>
                <a:lnTo>
                  <a:pt x="94" y="27"/>
                </a:lnTo>
                <a:lnTo>
                  <a:pt x="94" y="27"/>
                </a:lnTo>
                <a:lnTo>
                  <a:pt x="90" y="33"/>
                </a:lnTo>
                <a:lnTo>
                  <a:pt x="85" y="37"/>
                </a:lnTo>
                <a:lnTo>
                  <a:pt x="25" y="68"/>
                </a:lnTo>
                <a:lnTo>
                  <a:pt x="25" y="68"/>
                </a:lnTo>
                <a:lnTo>
                  <a:pt x="20" y="70"/>
                </a:lnTo>
                <a:lnTo>
                  <a:pt x="15" y="70"/>
                </a:lnTo>
                <a:lnTo>
                  <a:pt x="9" y="67"/>
                </a:lnTo>
                <a:lnTo>
                  <a:pt x="6" y="63"/>
                </a:lnTo>
                <a:lnTo>
                  <a:pt x="6" y="63"/>
                </a:lnTo>
                <a:lnTo>
                  <a:pt x="4" y="58"/>
                </a:lnTo>
                <a:lnTo>
                  <a:pt x="5" y="52"/>
                </a:lnTo>
                <a:lnTo>
                  <a:pt x="8" y="48"/>
                </a:lnTo>
                <a:lnTo>
                  <a:pt x="12" y="45"/>
                </a:lnTo>
                <a:lnTo>
                  <a:pt x="64" y="17"/>
                </a:lnTo>
                <a:lnTo>
                  <a:pt x="64" y="17"/>
                </a:lnTo>
                <a:lnTo>
                  <a:pt x="69" y="17"/>
                </a:lnTo>
                <a:lnTo>
                  <a:pt x="71" y="17"/>
                </a:lnTo>
                <a:lnTo>
                  <a:pt x="71" y="17"/>
                </a:lnTo>
                <a:lnTo>
                  <a:pt x="75" y="18"/>
                </a:lnTo>
                <a:lnTo>
                  <a:pt x="77" y="21"/>
                </a:lnTo>
                <a:lnTo>
                  <a:pt x="77" y="21"/>
                </a:lnTo>
                <a:lnTo>
                  <a:pt x="78" y="24"/>
                </a:lnTo>
                <a:lnTo>
                  <a:pt x="78" y="28"/>
                </a:lnTo>
                <a:lnTo>
                  <a:pt x="78" y="28"/>
                </a:lnTo>
                <a:lnTo>
                  <a:pt x="75" y="31"/>
                </a:lnTo>
                <a:lnTo>
                  <a:pt x="73" y="33"/>
                </a:lnTo>
                <a:lnTo>
                  <a:pt x="24" y="59"/>
                </a:lnTo>
                <a:lnTo>
                  <a:pt x="24" y="59"/>
                </a:lnTo>
                <a:lnTo>
                  <a:pt x="23" y="60"/>
                </a:lnTo>
                <a:lnTo>
                  <a:pt x="23" y="62"/>
                </a:lnTo>
                <a:lnTo>
                  <a:pt x="23" y="62"/>
                </a:lnTo>
                <a:lnTo>
                  <a:pt x="24" y="63"/>
                </a:lnTo>
                <a:lnTo>
                  <a:pt x="25" y="63"/>
                </a:lnTo>
                <a:lnTo>
                  <a:pt x="75" y="37"/>
                </a:lnTo>
                <a:lnTo>
                  <a:pt x="75" y="37"/>
                </a:lnTo>
                <a:lnTo>
                  <a:pt x="79" y="33"/>
                </a:lnTo>
                <a:lnTo>
                  <a:pt x="82" y="29"/>
                </a:lnTo>
                <a:lnTo>
                  <a:pt x="82" y="29"/>
                </a:lnTo>
                <a:lnTo>
                  <a:pt x="83" y="24"/>
                </a:lnTo>
                <a:lnTo>
                  <a:pt x="81" y="18"/>
                </a:lnTo>
                <a:lnTo>
                  <a:pt x="81" y="18"/>
                </a:lnTo>
                <a:lnTo>
                  <a:pt x="78" y="14"/>
                </a:lnTo>
                <a:lnTo>
                  <a:pt x="73" y="13"/>
                </a:lnTo>
                <a:lnTo>
                  <a:pt x="73" y="13"/>
                </a:lnTo>
                <a:lnTo>
                  <a:pt x="67" y="12"/>
                </a:lnTo>
                <a:lnTo>
                  <a:pt x="63" y="13"/>
                </a:lnTo>
                <a:lnTo>
                  <a:pt x="9" y="41"/>
                </a:lnTo>
                <a:lnTo>
                  <a:pt x="9" y="41"/>
                </a:lnTo>
                <a:lnTo>
                  <a:pt x="4" y="45"/>
                </a:lnTo>
                <a:lnTo>
                  <a:pt x="1" y="52"/>
                </a:lnTo>
                <a:lnTo>
                  <a:pt x="0" y="59"/>
                </a:lnTo>
                <a:lnTo>
                  <a:pt x="1" y="66"/>
                </a:lnTo>
                <a:lnTo>
                  <a:pt x="1" y="66"/>
                </a:lnTo>
                <a:lnTo>
                  <a:pt x="5" y="70"/>
                </a:lnTo>
                <a:lnTo>
                  <a:pt x="10" y="74"/>
                </a:lnTo>
                <a:lnTo>
                  <a:pt x="17" y="75"/>
                </a:lnTo>
                <a:lnTo>
                  <a:pt x="23" y="74"/>
                </a:lnTo>
                <a:lnTo>
                  <a:pt x="23" y="74"/>
                </a:lnTo>
                <a:lnTo>
                  <a:pt x="27" y="72"/>
                </a:lnTo>
                <a:lnTo>
                  <a:pt x="86" y="41"/>
                </a:lnTo>
                <a:lnTo>
                  <a:pt x="86" y="41"/>
                </a:lnTo>
                <a:lnTo>
                  <a:pt x="90" y="39"/>
                </a:lnTo>
                <a:lnTo>
                  <a:pt x="94" y="36"/>
                </a:lnTo>
                <a:lnTo>
                  <a:pt x="97" y="32"/>
                </a:lnTo>
                <a:lnTo>
                  <a:pt x="98" y="28"/>
                </a:lnTo>
                <a:lnTo>
                  <a:pt x="98" y="28"/>
                </a:lnTo>
                <a:lnTo>
                  <a:pt x="100" y="24"/>
                </a:lnTo>
                <a:lnTo>
                  <a:pt x="100" y="20"/>
                </a:lnTo>
                <a:lnTo>
                  <a:pt x="98" y="16"/>
                </a:lnTo>
                <a:lnTo>
                  <a:pt x="97" y="12"/>
                </a:lnTo>
                <a:lnTo>
                  <a:pt x="97" y="12"/>
                </a:lnTo>
                <a:lnTo>
                  <a:pt x="94" y="8"/>
                </a:lnTo>
                <a:lnTo>
                  <a:pt x="91" y="5"/>
                </a:lnTo>
                <a:lnTo>
                  <a:pt x="87" y="2"/>
                </a:lnTo>
                <a:lnTo>
                  <a:pt x="83" y="1"/>
                </a:lnTo>
                <a:lnTo>
                  <a:pt x="83" y="1"/>
                </a:lnTo>
                <a:close/>
              </a:path>
            </a:pathLst>
          </a:custGeom>
          <a:solidFill>
            <a:srgbClr val="EAAB28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reeform 223"/>
          <p:cNvSpPr/>
          <p:nvPr/>
        </p:nvSpPr>
        <p:spPr bwMode="auto">
          <a:xfrm rot="3519006">
            <a:off x="6795536" y="1267100"/>
            <a:ext cx="705840" cy="520467"/>
          </a:xfrm>
          <a:custGeom>
            <a:avLst/>
            <a:gdLst>
              <a:gd name="T0" fmla="*/ 85 w 99"/>
              <a:gd name="T1" fmla="*/ 0 h 73"/>
              <a:gd name="T2" fmla="*/ 75 w 99"/>
              <a:gd name="T3" fmla="*/ 0 h 73"/>
              <a:gd name="T4" fmla="*/ 67 w 99"/>
              <a:gd name="T5" fmla="*/ 1 h 73"/>
              <a:gd name="T6" fmla="*/ 31 w 99"/>
              <a:gd name="T7" fmla="*/ 19 h 73"/>
              <a:gd name="T8" fmla="*/ 29 w 99"/>
              <a:gd name="T9" fmla="*/ 23 h 73"/>
              <a:gd name="T10" fmla="*/ 31 w 99"/>
              <a:gd name="T11" fmla="*/ 24 h 73"/>
              <a:gd name="T12" fmla="*/ 68 w 99"/>
              <a:gd name="T13" fmla="*/ 5 h 73"/>
              <a:gd name="T14" fmla="*/ 75 w 99"/>
              <a:gd name="T15" fmla="*/ 4 h 73"/>
              <a:gd name="T16" fmla="*/ 83 w 99"/>
              <a:gd name="T17" fmla="*/ 5 h 73"/>
              <a:gd name="T18" fmla="*/ 94 w 99"/>
              <a:gd name="T19" fmla="*/ 13 h 73"/>
              <a:gd name="T20" fmla="*/ 95 w 99"/>
              <a:gd name="T21" fmla="*/ 20 h 73"/>
              <a:gd name="T22" fmla="*/ 94 w 99"/>
              <a:gd name="T23" fmla="*/ 27 h 73"/>
              <a:gd name="T24" fmla="*/ 85 w 99"/>
              <a:gd name="T25" fmla="*/ 38 h 73"/>
              <a:gd name="T26" fmla="*/ 24 w 99"/>
              <a:gd name="T27" fmla="*/ 67 h 73"/>
              <a:gd name="T28" fmla="*/ 13 w 99"/>
              <a:gd name="T29" fmla="*/ 67 h 73"/>
              <a:gd name="T30" fmla="*/ 5 w 99"/>
              <a:gd name="T31" fmla="*/ 60 h 73"/>
              <a:gd name="T32" fmla="*/ 4 w 99"/>
              <a:gd name="T33" fmla="*/ 56 h 73"/>
              <a:gd name="T34" fmla="*/ 8 w 99"/>
              <a:gd name="T35" fmla="*/ 46 h 73"/>
              <a:gd name="T36" fmla="*/ 66 w 99"/>
              <a:gd name="T37" fmla="*/ 17 h 73"/>
              <a:gd name="T38" fmla="*/ 68 w 99"/>
              <a:gd name="T39" fmla="*/ 16 h 73"/>
              <a:gd name="T40" fmla="*/ 72 w 99"/>
              <a:gd name="T41" fmla="*/ 16 h 73"/>
              <a:gd name="T42" fmla="*/ 78 w 99"/>
              <a:gd name="T43" fmla="*/ 21 h 73"/>
              <a:gd name="T44" fmla="*/ 79 w 99"/>
              <a:gd name="T45" fmla="*/ 24 h 73"/>
              <a:gd name="T46" fmla="*/ 78 w 99"/>
              <a:gd name="T47" fmla="*/ 28 h 73"/>
              <a:gd name="T48" fmla="*/ 74 w 99"/>
              <a:gd name="T49" fmla="*/ 33 h 73"/>
              <a:gd name="T50" fmla="*/ 24 w 99"/>
              <a:gd name="T51" fmla="*/ 58 h 73"/>
              <a:gd name="T52" fmla="*/ 23 w 99"/>
              <a:gd name="T53" fmla="*/ 60 h 73"/>
              <a:gd name="T54" fmla="*/ 24 w 99"/>
              <a:gd name="T55" fmla="*/ 62 h 73"/>
              <a:gd name="T56" fmla="*/ 75 w 99"/>
              <a:gd name="T57" fmla="*/ 38 h 73"/>
              <a:gd name="T58" fmla="*/ 81 w 99"/>
              <a:gd name="T59" fmla="*/ 33 h 73"/>
              <a:gd name="T60" fmla="*/ 83 w 99"/>
              <a:gd name="T61" fmla="*/ 29 h 73"/>
              <a:gd name="T62" fmla="*/ 82 w 99"/>
              <a:gd name="T63" fmla="*/ 19 h 73"/>
              <a:gd name="T64" fmla="*/ 79 w 99"/>
              <a:gd name="T65" fmla="*/ 15 h 73"/>
              <a:gd name="T66" fmla="*/ 74 w 99"/>
              <a:gd name="T67" fmla="*/ 12 h 73"/>
              <a:gd name="T68" fmla="*/ 63 w 99"/>
              <a:gd name="T69" fmla="*/ 13 h 73"/>
              <a:gd name="T70" fmla="*/ 10 w 99"/>
              <a:gd name="T71" fmla="*/ 39 h 73"/>
              <a:gd name="T72" fmla="*/ 1 w 99"/>
              <a:gd name="T73" fmla="*/ 50 h 73"/>
              <a:gd name="T74" fmla="*/ 1 w 99"/>
              <a:gd name="T75" fmla="*/ 63 h 73"/>
              <a:gd name="T76" fmla="*/ 5 w 99"/>
              <a:gd name="T77" fmla="*/ 69 h 73"/>
              <a:gd name="T78" fmla="*/ 16 w 99"/>
              <a:gd name="T79" fmla="*/ 73 h 73"/>
              <a:gd name="T80" fmla="*/ 23 w 99"/>
              <a:gd name="T81" fmla="*/ 73 h 73"/>
              <a:gd name="T82" fmla="*/ 87 w 99"/>
              <a:gd name="T83" fmla="*/ 42 h 73"/>
              <a:gd name="T84" fmla="*/ 91 w 99"/>
              <a:gd name="T85" fmla="*/ 39 h 73"/>
              <a:gd name="T86" fmla="*/ 97 w 99"/>
              <a:gd name="T87" fmla="*/ 32 h 73"/>
              <a:gd name="T88" fmla="*/ 98 w 99"/>
              <a:gd name="T89" fmla="*/ 28 h 73"/>
              <a:gd name="T90" fmla="*/ 99 w 99"/>
              <a:gd name="T91" fmla="*/ 20 h 73"/>
              <a:gd name="T92" fmla="*/ 98 w 99"/>
              <a:gd name="T93" fmla="*/ 12 h 73"/>
              <a:gd name="T94" fmla="*/ 95 w 99"/>
              <a:gd name="T95" fmla="*/ 8 h 73"/>
              <a:gd name="T96" fmla="*/ 89 w 99"/>
              <a:gd name="T97" fmla="*/ 2 h 73"/>
              <a:gd name="T98" fmla="*/ 85 w 99"/>
              <a:gd name="T99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9" h="73">
                <a:moveTo>
                  <a:pt x="85" y="0"/>
                </a:moveTo>
                <a:lnTo>
                  <a:pt x="85" y="0"/>
                </a:lnTo>
                <a:lnTo>
                  <a:pt x="79" y="0"/>
                </a:lnTo>
                <a:lnTo>
                  <a:pt x="75" y="0"/>
                </a:lnTo>
                <a:lnTo>
                  <a:pt x="71" y="0"/>
                </a:lnTo>
                <a:lnTo>
                  <a:pt x="67" y="1"/>
                </a:lnTo>
                <a:lnTo>
                  <a:pt x="31" y="19"/>
                </a:lnTo>
                <a:lnTo>
                  <a:pt x="31" y="19"/>
                </a:lnTo>
                <a:lnTo>
                  <a:pt x="29" y="20"/>
                </a:lnTo>
                <a:lnTo>
                  <a:pt x="29" y="23"/>
                </a:lnTo>
                <a:lnTo>
                  <a:pt x="29" y="23"/>
                </a:lnTo>
                <a:lnTo>
                  <a:pt x="31" y="24"/>
                </a:lnTo>
                <a:lnTo>
                  <a:pt x="32" y="23"/>
                </a:lnTo>
                <a:lnTo>
                  <a:pt x="68" y="5"/>
                </a:lnTo>
                <a:lnTo>
                  <a:pt x="68" y="5"/>
                </a:lnTo>
                <a:lnTo>
                  <a:pt x="75" y="4"/>
                </a:lnTo>
                <a:lnTo>
                  <a:pt x="83" y="5"/>
                </a:lnTo>
                <a:lnTo>
                  <a:pt x="83" y="5"/>
                </a:lnTo>
                <a:lnTo>
                  <a:pt x="89" y="8"/>
                </a:lnTo>
                <a:lnTo>
                  <a:pt x="94" y="13"/>
                </a:lnTo>
                <a:lnTo>
                  <a:pt x="94" y="13"/>
                </a:lnTo>
                <a:lnTo>
                  <a:pt x="95" y="20"/>
                </a:lnTo>
                <a:lnTo>
                  <a:pt x="94" y="27"/>
                </a:lnTo>
                <a:lnTo>
                  <a:pt x="94" y="27"/>
                </a:lnTo>
                <a:lnTo>
                  <a:pt x="90" y="33"/>
                </a:lnTo>
                <a:lnTo>
                  <a:pt x="85" y="38"/>
                </a:lnTo>
                <a:lnTo>
                  <a:pt x="24" y="67"/>
                </a:lnTo>
                <a:lnTo>
                  <a:pt x="24" y="67"/>
                </a:lnTo>
                <a:lnTo>
                  <a:pt x="18" y="69"/>
                </a:lnTo>
                <a:lnTo>
                  <a:pt x="13" y="67"/>
                </a:lnTo>
                <a:lnTo>
                  <a:pt x="9" y="65"/>
                </a:lnTo>
                <a:lnTo>
                  <a:pt x="5" y="60"/>
                </a:lnTo>
                <a:lnTo>
                  <a:pt x="5" y="60"/>
                </a:lnTo>
                <a:lnTo>
                  <a:pt x="4" y="56"/>
                </a:lnTo>
                <a:lnTo>
                  <a:pt x="5" y="51"/>
                </a:lnTo>
                <a:lnTo>
                  <a:pt x="8" y="46"/>
                </a:lnTo>
                <a:lnTo>
                  <a:pt x="12" y="43"/>
                </a:lnTo>
                <a:lnTo>
                  <a:pt x="66" y="17"/>
                </a:lnTo>
                <a:lnTo>
                  <a:pt x="66" y="17"/>
                </a:lnTo>
                <a:lnTo>
                  <a:pt x="68" y="16"/>
                </a:lnTo>
                <a:lnTo>
                  <a:pt x="72" y="16"/>
                </a:lnTo>
                <a:lnTo>
                  <a:pt x="72" y="16"/>
                </a:lnTo>
                <a:lnTo>
                  <a:pt x="75" y="19"/>
                </a:lnTo>
                <a:lnTo>
                  <a:pt x="78" y="21"/>
                </a:lnTo>
                <a:lnTo>
                  <a:pt x="78" y="21"/>
                </a:lnTo>
                <a:lnTo>
                  <a:pt x="79" y="24"/>
                </a:lnTo>
                <a:lnTo>
                  <a:pt x="78" y="28"/>
                </a:lnTo>
                <a:lnTo>
                  <a:pt x="78" y="28"/>
                </a:lnTo>
                <a:lnTo>
                  <a:pt x="77" y="31"/>
                </a:lnTo>
                <a:lnTo>
                  <a:pt x="74" y="33"/>
                </a:lnTo>
                <a:lnTo>
                  <a:pt x="24" y="58"/>
                </a:lnTo>
                <a:lnTo>
                  <a:pt x="24" y="58"/>
                </a:lnTo>
                <a:lnTo>
                  <a:pt x="23" y="59"/>
                </a:lnTo>
                <a:lnTo>
                  <a:pt x="23" y="60"/>
                </a:lnTo>
                <a:lnTo>
                  <a:pt x="23" y="60"/>
                </a:lnTo>
                <a:lnTo>
                  <a:pt x="24" y="62"/>
                </a:lnTo>
                <a:lnTo>
                  <a:pt x="25" y="62"/>
                </a:lnTo>
                <a:lnTo>
                  <a:pt x="75" y="38"/>
                </a:lnTo>
                <a:lnTo>
                  <a:pt x="75" y="38"/>
                </a:lnTo>
                <a:lnTo>
                  <a:pt x="81" y="33"/>
                </a:lnTo>
                <a:lnTo>
                  <a:pt x="83" y="29"/>
                </a:lnTo>
                <a:lnTo>
                  <a:pt x="83" y="29"/>
                </a:lnTo>
                <a:lnTo>
                  <a:pt x="83" y="24"/>
                </a:lnTo>
                <a:lnTo>
                  <a:pt x="82" y="19"/>
                </a:lnTo>
                <a:lnTo>
                  <a:pt x="82" y="19"/>
                </a:lnTo>
                <a:lnTo>
                  <a:pt x="79" y="15"/>
                </a:lnTo>
                <a:lnTo>
                  <a:pt x="74" y="12"/>
                </a:lnTo>
                <a:lnTo>
                  <a:pt x="74" y="12"/>
                </a:lnTo>
                <a:lnTo>
                  <a:pt x="68" y="12"/>
                </a:lnTo>
                <a:lnTo>
                  <a:pt x="63" y="13"/>
                </a:lnTo>
                <a:lnTo>
                  <a:pt x="10" y="39"/>
                </a:lnTo>
                <a:lnTo>
                  <a:pt x="10" y="39"/>
                </a:lnTo>
                <a:lnTo>
                  <a:pt x="4" y="43"/>
                </a:lnTo>
                <a:lnTo>
                  <a:pt x="1" y="50"/>
                </a:lnTo>
                <a:lnTo>
                  <a:pt x="0" y="56"/>
                </a:lnTo>
                <a:lnTo>
                  <a:pt x="1" y="63"/>
                </a:lnTo>
                <a:lnTo>
                  <a:pt x="1" y="63"/>
                </a:lnTo>
                <a:lnTo>
                  <a:pt x="5" y="69"/>
                </a:lnTo>
                <a:lnTo>
                  <a:pt x="10" y="71"/>
                </a:lnTo>
                <a:lnTo>
                  <a:pt x="16" y="73"/>
                </a:lnTo>
                <a:lnTo>
                  <a:pt x="23" y="73"/>
                </a:lnTo>
                <a:lnTo>
                  <a:pt x="23" y="73"/>
                </a:lnTo>
                <a:lnTo>
                  <a:pt x="27" y="71"/>
                </a:lnTo>
                <a:lnTo>
                  <a:pt x="87" y="42"/>
                </a:lnTo>
                <a:lnTo>
                  <a:pt x="87" y="42"/>
                </a:lnTo>
                <a:lnTo>
                  <a:pt x="91" y="39"/>
                </a:lnTo>
                <a:lnTo>
                  <a:pt x="94" y="36"/>
                </a:lnTo>
                <a:lnTo>
                  <a:pt x="97" y="32"/>
                </a:lnTo>
                <a:lnTo>
                  <a:pt x="98" y="28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8" y="12"/>
                </a:lnTo>
                <a:lnTo>
                  <a:pt x="95" y="8"/>
                </a:lnTo>
                <a:lnTo>
                  <a:pt x="93" y="5"/>
                </a:lnTo>
                <a:lnTo>
                  <a:pt x="89" y="2"/>
                </a:lnTo>
                <a:lnTo>
                  <a:pt x="85" y="0"/>
                </a:lnTo>
                <a:lnTo>
                  <a:pt x="85" y="0"/>
                </a:lnTo>
                <a:close/>
              </a:path>
            </a:pathLst>
          </a:custGeom>
          <a:solidFill>
            <a:srgbClr val="DE56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 rot="19750465">
            <a:off x="7079168" y="2152964"/>
            <a:ext cx="5227144" cy="99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765">
              <a:defRPr/>
            </a:pPr>
            <a:r>
              <a:rPr kumimoji="1" lang="zh-CN" altLang="en-US" sz="5865" b="1" dirty="0">
                <a:solidFill>
                  <a:srgbClr val="00A78B"/>
                </a:solidFill>
                <a:latin typeface="微软雅黑" panose="020B0503020204020204" charset="-122"/>
                <a:ea typeface="微软雅黑" panose="020B0503020204020204" charset="-122"/>
              </a:rPr>
              <a:t>消费交流会</a:t>
            </a:r>
            <a:endParaRPr kumimoji="1" lang="zh-CN" altLang="en-US" sz="5865" b="1" dirty="0">
              <a:solidFill>
                <a:srgbClr val="00A78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121" y="424"/>
            <a:ext cx="12333352" cy="6857153"/>
          </a:xfrm>
          <a:prstGeom prst="rect">
            <a:avLst/>
          </a:prstGeom>
        </p:spPr>
      </p:pic>
      <p:sp>
        <p:nvSpPr>
          <p:cNvPr id="3" name="Oval 33"/>
          <p:cNvSpPr/>
          <p:nvPr/>
        </p:nvSpPr>
        <p:spPr>
          <a:xfrm>
            <a:off x="3659361" y="326118"/>
            <a:ext cx="1484619" cy="1484619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粗宋简体" panose="03000509000000000000" pitchFamily="65" charset="-122"/>
                <a:ea typeface="方正粗宋简体" panose="03000509000000000000" pitchFamily="65" charset="-122"/>
                <a:cs typeface="+mn-cs"/>
              </a:rPr>
              <a:t>小</a:t>
            </a:r>
            <a:endParaRPr kumimoji="0" lang="en-GB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粗宋简体" panose="03000509000000000000" pitchFamily="65" charset="-122"/>
              <a:ea typeface="方正粗宋简体" panose="03000509000000000000" pitchFamily="65" charset="-122"/>
              <a:cs typeface="+mn-cs"/>
            </a:endParaRPr>
          </a:p>
        </p:txBody>
      </p:sp>
      <p:grpSp>
        <p:nvGrpSpPr>
          <p:cNvPr id="4" name="Group 35"/>
          <p:cNvGrpSpPr/>
          <p:nvPr/>
        </p:nvGrpSpPr>
        <p:grpSpPr>
          <a:xfrm>
            <a:off x="5306131" y="326118"/>
            <a:ext cx="1484619" cy="1484619"/>
            <a:chOff x="4668236" y="1486874"/>
            <a:chExt cx="1619915" cy="16199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Oval 36"/>
            <p:cNvSpPr/>
            <p:nvPr/>
          </p:nvSpPr>
          <p:spPr>
            <a:xfrm>
              <a:off x="4668236" y="1486874"/>
              <a:ext cx="1619915" cy="1619915"/>
            </a:xfrm>
            <a:prstGeom prst="ellipse">
              <a:avLst/>
            </a:prstGeom>
            <a:solidFill>
              <a:schemeClr val="tx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方正粗宋简体" panose="03000509000000000000" pitchFamily="65" charset="-122"/>
                  <a:ea typeface="方正粗宋简体" panose="03000509000000000000" pitchFamily="65" charset="-122"/>
                  <a:cs typeface="+mn-cs"/>
                </a:rPr>
                <a:t>讨</a:t>
              </a:r>
              <a:endParaRPr kumimoji="0" lang="zh-CN" altLang="en-GB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粗宋简体" panose="03000509000000000000" pitchFamily="65" charset="-122"/>
                <a:ea typeface="方正粗宋简体" panose="03000509000000000000" pitchFamily="65" charset="-122"/>
                <a:cs typeface="+mn-cs"/>
              </a:endParaRPr>
            </a:p>
          </p:txBody>
        </p:sp>
        <p:sp>
          <p:nvSpPr>
            <p:cNvPr id="6" name="Oval 37"/>
            <p:cNvSpPr/>
            <p:nvPr/>
          </p:nvSpPr>
          <p:spPr>
            <a:xfrm>
              <a:off x="4760888" y="2197327"/>
              <a:ext cx="199000" cy="199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6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粗宋简体" panose="03000509000000000000" pitchFamily="65" charset="-122"/>
                <a:ea typeface="方正粗宋简体" panose="03000509000000000000" pitchFamily="65" charset="-122"/>
                <a:cs typeface="+mn-cs"/>
              </a:endParaRPr>
            </a:p>
          </p:txBody>
        </p:sp>
      </p:grpSp>
      <p:grpSp>
        <p:nvGrpSpPr>
          <p:cNvPr id="7" name="Group 39"/>
          <p:cNvGrpSpPr/>
          <p:nvPr/>
        </p:nvGrpSpPr>
        <p:grpSpPr>
          <a:xfrm>
            <a:off x="6952902" y="326117"/>
            <a:ext cx="1484619" cy="1484619"/>
            <a:chOff x="5903848" y="1486873"/>
            <a:chExt cx="1619915" cy="16199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Oval 40"/>
            <p:cNvSpPr/>
            <p:nvPr/>
          </p:nvSpPr>
          <p:spPr>
            <a:xfrm>
              <a:off x="5903848" y="1486873"/>
              <a:ext cx="1619915" cy="1619915"/>
            </a:xfrm>
            <a:prstGeom prst="ellipse">
              <a:avLst/>
            </a:prstGeom>
            <a:solidFill>
              <a:schemeClr val="accent4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方正粗宋简体" panose="03000509000000000000" pitchFamily="65" charset="-122"/>
                  <a:ea typeface="方正粗宋简体" panose="03000509000000000000" pitchFamily="65" charset="-122"/>
                  <a:cs typeface="+mn-cs"/>
                </a:rPr>
                <a:t>论</a:t>
              </a:r>
              <a:endParaRPr kumimoji="0" lang="zh-CN" altLang="en-GB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粗宋简体" panose="03000509000000000000" pitchFamily="65" charset="-122"/>
                <a:ea typeface="方正粗宋简体" panose="03000509000000000000" pitchFamily="65" charset="-122"/>
                <a:cs typeface="+mn-cs"/>
              </a:endParaRPr>
            </a:p>
          </p:txBody>
        </p:sp>
        <p:sp>
          <p:nvSpPr>
            <p:cNvPr id="9" name="Oval 42"/>
            <p:cNvSpPr/>
            <p:nvPr/>
          </p:nvSpPr>
          <p:spPr>
            <a:xfrm>
              <a:off x="5996500" y="2197327"/>
              <a:ext cx="199000" cy="199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6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粗宋简体" panose="03000509000000000000" pitchFamily="65" charset="-122"/>
                <a:ea typeface="方正粗宋简体" panose="03000509000000000000" pitchFamily="65" charset="-122"/>
                <a:cs typeface="+mn-cs"/>
              </a:endParaRPr>
            </a:p>
          </p:txBody>
        </p:sp>
      </p:grpSp>
      <p:sp>
        <p:nvSpPr>
          <p:cNvPr id="13" name="01"/>
          <p:cNvSpPr txBox="1"/>
          <p:nvPr/>
        </p:nvSpPr>
        <p:spPr>
          <a:xfrm>
            <a:off x="538480" y="2032000"/>
            <a:ext cx="11532870" cy="565576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lvl="0"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阅读课本第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43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页阅读角，说说你赞成谁的观点？说说你的理由。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4"/>
          <p:cNvSpPr/>
          <p:nvPr/>
        </p:nvSpPr>
        <p:spPr>
          <a:xfrm>
            <a:off x="4612943" y="0"/>
            <a:ext cx="7596095" cy="6881752"/>
          </a:xfrm>
          <a:custGeom>
            <a:avLst/>
            <a:gdLst>
              <a:gd name="connsiteX0" fmla="*/ 0 w 8693011"/>
              <a:gd name="connsiteY0" fmla="*/ 6858000 h 6858000"/>
              <a:gd name="connsiteX1" fmla="*/ 1714500 w 8693011"/>
              <a:gd name="connsiteY1" fmla="*/ 0 h 6858000"/>
              <a:gd name="connsiteX2" fmla="*/ 6978511 w 8693011"/>
              <a:gd name="connsiteY2" fmla="*/ 0 h 6858000"/>
              <a:gd name="connsiteX3" fmla="*/ 8693011 w 8693011"/>
              <a:gd name="connsiteY3" fmla="*/ 6858000 h 6858000"/>
              <a:gd name="connsiteX4" fmla="*/ 0 w 8693011"/>
              <a:gd name="connsiteY4" fmla="*/ 6858000 h 6858000"/>
              <a:gd name="connsiteX0-1" fmla="*/ 0 w 8693011"/>
              <a:gd name="connsiteY0-2" fmla="*/ 6881750 h 6881750"/>
              <a:gd name="connsiteX1-3" fmla="*/ 4453 w 8693011"/>
              <a:gd name="connsiteY1-4" fmla="*/ 0 h 6881750"/>
              <a:gd name="connsiteX2-5" fmla="*/ 6978511 w 8693011"/>
              <a:gd name="connsiteY2-6" fmla="*/ 23750 h 6881750"/>
              <a:gd name="connsiteX3-7" fmla="*/ 8693011 w 8693011"/>
              <a:gd name="connsiteY3-8" fmla="*/ 6881750 h 6881750"/>
              <a:gd name="connsiteX4-9" fmla="*/ 0 w 8693011"/>
              <a:gd name="connsiteY4-10" fmla="*/ 6881750 h 6881750"/>
              <a:gd name="connsiteX0-11" fmla="*/ 0 w 8693011"/>
              <a:gd name="connsiteY0-12" fmla="*/ 6881751 h 6881751"/>
              <a:gd name="connsiteX1-13" fmla="*/ 4453 w 8693011"/>
              <a:gd name="connsiteY1-14" fmla="*/ 1 h 6881751"/>
              <a:gd name="connsiteX2-15" fmla="*/ 5695976 w 8693011"/>
              <a:gd name="connsiteY2-16" fmla="*/ 0 h 6881751"/>
              <a:gd name="connsiteX3-17" fmla="*/ 8693011 w 8693011"/>
              <a:gd name="connsiteY3-18" fmla="*/ 6881751 h 6881751"/>
              <a:gd name="connsiteX4-19" fmla="*/ 0 w 8693011"/>
              <a:gd name="connsiteY4-20" fmla="*/ 6881751 h 6881751"/>
              <a:gd name="connsiteX0-21" fmla="*/ 0 w 8693011"/>
              <a:gd name="connsiteY0-22" fmla="*/ 6881751 h 6881751"/>
              <a:gd name="connsiteX1-23" fmla="*/ 4453 w 8693011"/>
              <a:gd name="connsiteY1-24" fmla="*/ 1 h 6881751"/>
              <a:gd name="connsiteX2-25" fmla="*/ 5173462 w 8693011"/>
              <a:gd name="connsiteY2-26" fmla="*/ 0 h 6881751"/>
              <a:gd name="connsiteX3-27" fmla="*/ 8693011 w 8693011"/>
              <a:gd name="connsiteY3-28" fmla="*/ 6881751 h 6881751"/>
              <a:gd name="connsiteX4-29" fmla="*/ 0 w 8693011"/>
              <a:gd name="connsiteY4-30" fmla="*/ 6881751 h 6881751"/>
              <a:gd name="connsiteX0-31" fmla="*/ 0 w 7814237"/>
              <a:gd name="connsiteY0-32" fmla="*/ 6881751 h 6881751"/>
              <a:gd name="connsiteX1-33" fmla="*/ 4453 w 7814237"/>
              <a:gd name="connsiteY1-34" fmla="*/ 1 h 6881751"/>
              <a:gd name="connsiteX2-35" fmla="*/ 5173462 w 7814237"/>
              <a:gd name="connsiteY2-36" fmla="*/ 0 h 6881751"/>
              <a:gd name="connsiteX3-37" fmla="*/ 7814237 w 7814237"/>
              <a:gd name="connsiteY3-38" fmla="*/ 6881751 h 6881751"/>
              <a:gd name="connsiteX4-39" fmla="*/ 0 w 7814237"/>
              <a:gd name="connsiteY4-40" fmla="*/ 6881751 h 6881751"/>
              <a:gd name="connsiteX0-41" fmla="*/ 0 w 7814237"/>
              <a:gd name="connsiteY0-42" fmla="*/ 6881751 h 6881751"/>
              <a:gd name="connsiteX1-43" fmla="*/ 4453 w 7814237"/>
              <a:gd name="connsiteY1-44" fmla="*/ 1 h 6881751"/>
              <a:gd name="connsiteX2-45" fmla="*/ 5541597 w 7814237"/>
              <a:gd name="connsiteY2-46" fmla="*/ 0 h 6881751"/>
              <a:gd name="connsiteX3-47" fmla="*/ 7814237 w 7814237"/>
              <a:gd name="connsiteY3-48" fmla="*/ 6881751 h 6881751"/>
              <a:gd name="connsiteX4-49" fmla="*/ 0 w 7814237"/>
              <a:gd name="connsiteY4-50" fmla="*/ 6881751 h 6881751"/>
              <a:gd name="connsiteX0-51" fmla="*/ 0 w 5949811"/>
              <a:gd name="connsiteY0-52" fmla="*/ 6881751 h 7154882"/>
              <a:gd name="connsiteX1-53" fmla="*/ 4453 w 5949811"/>
              <a:gd name="connsiteY1-54" fmla="*/ 1 h 7154882"/>
              <a:gd name="connsiteX2-55" fmla="*/ 5541597 w 5949811"/>
              <a:gd name="connsiteY2-56" fmla="*/ 0 h 7154882"/>
              <a:gd name="connsiteX3-57" fmla="*/ 5949811 w 5949811"/>
              <a:gd name="connsiteY3-58" fmla="*/ 7154882 h 7154882"/>
              <a:gd name="connsiteX4-59" fmla="*/ 0 w 5949811"/>
              <a:gd name="connsiteY4-60" fmla="*/ 6881751 h 7154882"/>
              <a:gd name="connsiteX0-61" fmla="*/ 0 w 5541597"/>
              <a:gd name="connsiteY0-62" fmla="*/ 6881751 h 7071754"/>
              <a:gd name="connsiteX1-63" fmla="*/ 4453 w 5541597"/>
              <a:gd name="connsiteY1-64" fmla="*/ 1 h 7071754"/>
              <a:gd name="connsiteX2-65" fmla="*/ 5541597 w 5541597"/>
              <a:gd name="connsiteY2-66" fmla="*/ 0 h 7071754"/>
              <a:gd name="connsiteX3-67" fmla="*/ 5522299 w 5541597"/>
              <a:gd name="connsiteY3-68" fmla="*/ 7071754 h 7071754"/>
              <a:gd name="connsiteX4-69" fmla="*/ 0 w 5541597"/>
              <a:gd name="connsiteY4-70" fmla="*/ 6881751 h 7071754"/>
              <a:gd name="connsiteX0-71" fmla="*/ 0 w 5541597"/>
              <a:gd name="connsiteY0-72" fmla="*/ 6881751 h 6881751"/>
              <a:gd name="connsiteX1-73" fmla="*/ 4453 w 5541597"/>
              <a:gd name="connsiteY1-74" fmla="*/ 1 h 6881751"/>
              <a:gd name="connsiteX2-75" fmla="*/ 5541597 w 5541597"/>
              <a:gd name="connsiteY2-76" fmla="*/ 0 h 6881751"/>
              <a:gd name="connsiteX3-77" fmla="*/ 5534174 w 5541597"/>
              <a:gd name="connsiteY3-78" fmla="*/ 6857997 h 6881751"/>
              <a:gd name="connsiteX4-79" fmla="*/ 0 w 5541597"/>
              <a:gd name="connsiteY4-80" fmla="*/ 6881751 h 6881751"/>
              <a:gd name="connsiteX0-81" fmla="*/ 0 w 5558856"/>
              <a:gd name="connsiteY0-82" fmla="*/ 6881751 h 6881751"/>
              <a:gd name="connsiteX1-83" fmla="*/ 4453 w 5558856"/>
              <a:gd name="connsiteY1-84" fmla="*/ 1 h 6881751"/>
              <a:gd name="connsiteX2-85" fmla="*/ 5541597 w 5558856"/>
              <a:gd name="connsiteY2-86" fmla="*/ 0 h 6881751"/>
              <a:gd name="connsiteX3-87" fmla="*/ 5557924 w 5558856"/>
              <a:gd name="connsiteY3-88" fmla="*/ 6869871 h 6881751"/>
              <a:gd name="connsiteX4-89" fmla="*/ 0 w 5558856"/>
              <a:gd name="connsiteY4-90" fmla="*/ 6881751 h 6881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58856" h="6881751">
                <a:moveTo>
                  <a:pt x="0" y="6881751"/>
                </a:moveTo>
                <a:cubicBezTo>
                  <a:pt x="1484" y="4587834"/>
                  <a:pt x="2969" y="2293918"/>
                  <a:pt x="4453" y="1"/>
                </a:cubicBezTo>
                <a:lnTo>
                  <a:pt x="5541597" y="0"/>
                </a:lnTo>
                <a:cubicBezTo>
                  <a:pt x="5535164" y="2357251"/>
                  <a:pt x="5564357" y="4512620"/>
                  <a:pt x="5557924" y="6869871"/>
                </a:cubicBezTo>
                <a:lnTo>
                  <a:pt x="0" y="688175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977449" y="-1588"/>
            <a:ext cx="0" cy="6859588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9" name="椭圆 28"/>
          <p:cNvSpPr/>
          <p:nvPr/>
        </p:nvSpPr>
        <p:spPr>
          <a:xfrm>
            <a:off x="4851028" y="1413253"/>
            <a:ext cx="252842" cy="25293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878323" y="3321783"/>
            <a:ext cx="252842" cy="25293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891971" y="5257612"/>
            <a:ext cx="252842" cy="25293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23"/>
          <p:cNvSpPr txBox="1"/>
          <p:nvPr/>
        </p:nvSpPr>
        <p:spPr>
          <a:xfrm>
            <a:off x="5798621" y="1109613"/>
            <a:ext cx="6280596" cy="16706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我们的零花钱都是父母辛勤工作换来的，我们学会勤俭节约，合理利用零花钱。</a:t>
            </a:r>
            <a:endParaRPr lang="zh-CN" altLang="en-US" sz="28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23"/>
          <p:cNvSpPr txBox="1"/>
          <p:nvPr/>
        </p:nvSpPr>
        <p:spPr>
          <a:xfrm>
            <a:off x="5811642" y="2999070"/>
            <a:ext cx="6075880" cy="15417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2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我们在使用零花钱时要认真思考，有钱也不能任性，把钱花在有意义、有价值的物品上。</a:t>
            </a:r>
            <a:endParaRPr lang="zh-CN" sz="28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23"/>
          <p:cNvSpPr txBox="1"/>
          <p:nvPr/>
        </p:nvSpPr>
        <p:spPr>
          <a:xfrm>
            <a:off x="5860215" y="5065376"/>
            <a:ext cx="5693742" cy="15417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2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我们还可以把零花钱存起来，以便帮助父母减轻家庭开支，购买需要物品。</a:t>
            </a:r>
            <a:endParaRPr lang="zh-CN" altLang="en-US" sz="28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5287336" y="1553368"/>
            <a:ext cx="402752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46" name="直接连接符 45"/>
          <p:cNvCxnSpPr/>
          <p:nvPr/>
        </p:nvCxnSpPr>
        <p:spPr>
          <a:xfrm>
            <a:off x="5328279" y="3448250"/>
            <a:ext cx="402752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48" name="直接连接符 47"/>
          <p:cNvCxnSpPr/>
          <p:nvPr/>
        </p:nvCxnSpPr>
        <p:spPr>
          <a:xfrm>
            <a:off x="5396518" y="5384078"/>
            <a:ext cx="402752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860542" y="274591"/>
            <a:ext cx="337820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kern="0" spc="-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Verdana" panose="020B0604030504040204" pitchFamily="34" charset="0"/>
              </a:rPr>
              <a:t>合理使用零花钱</a:t>
            </a:r>
            <a:endParaRPr lang="zh-CN" altLang="en-US" sz="4000" b="1" kern="0" spc="-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Verdana" panose="020B060403050404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1905"/>
            <a:ext cx="4617085" cy="3115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" y="3247390"/>
            <a:ext cx="4616450" cy="363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1" grpId="0" bldLvl="0" animBg="1"/>
      <p:bldP spid="33" grpId="0" bldLvl="0" animBg="1"/>
      <p:bldP spid="34" grpId="0"/>
      <p:bldP spid="36" grpId="0"/>
      <p:bldP spid="3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3" y="1364777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5" y="1440534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305169" y="1366062"/>
            <a:ext cx="525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认识花呗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474726" y="2242393"/>
            <a:ext cx="7603543" cy="324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花呗全称是蚂蚁花呗，是蚂蚁金服推出的一款消费信贷产品，申请开通后，将获得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500-50000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元不等的消费额度。用户在消费时，可以预支蚂蚁花呗的额度，享受“先消费，后付款”的购物体验。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070" y="1501253"/>
            <a:ext cx="4103643" cy="3865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5043" y="1301316"/>
            <a:ext cx="10169141" cy="4976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501068" y="1445333"/>
            <a:ext cx="969798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481134" y="1669228"/>
            <a:ext cx="9549970" cy="4616648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“办公室里三代人，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70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后存钱、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80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后投资、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后负债，而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后的父母在替孩子还贷。”这样的网络语，道出了以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后乃至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00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后为主的年轻人超前消费、负债消费的典型现象。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对于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后而言，“超前消费”已经是家常便饭了。基本上都是这个月就花光了下个月的工资，有时候遇到不理解的目光，还会自我安慰：挣钱就是为了花。但是，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后们也因此付出了代价，工作几年，存款没有，反而还欠下了一屁股的债。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7361" y="737447"/>
            <a:ext cx="10728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后热衷“超前消费”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 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花呗式青年是怎样炼成的？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5044" y="1918679"/>
            <a:ext cx="104502" cy="3788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57749" y="3819748"/>
            <a:ext cx="104502" cy="3788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581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5128" y="2920622"/>
            <a:ext cx="4962173" cy="3335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79675" y="1902162"/>
            <a:ext cx="485042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班级大讨论</a:t>
            </a:r>
            <a:endParaRPr lang="zh-CN" altLang="en-US" sz="6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80150" y="3068563"/>
            <a:ext cx="7911850" cy="1772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en-US" altLang="zh-CN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、这些大学生之所以会欠下“一屁股债”你认为是什么原因？</a:t>
            </a:r>
            <a:endParaRPr lang="zh-CN" altLang="en-US" sz="3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defTabSz="866775">
              <a:lnSpc>
                <a:spcPct val="120000"/>
              </a:lnSpc>
            </a:pPr>
            <a:r>
              <a:rPr lang="en-US" altLang="zh-CN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、他们要怎样才可以避免这种困境的出现？</a:t>
            </a:r>
            <a:endParaRPr lang="zh-CN" altLang="en-US" sz="3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54276" cy="6858000"/>
          </a:xfrm>
          <a:prstGeom prst="rect">
            <a:avLst/>
          </a:prstGeom>
        </p:spPr>
      </p:pic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4159574" y="2606249"/>
            <a:ext cx="691277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lvl="0">
              <a:buNone/>
              <a:defRPr/>
            </a:pPr>
            <a:r>
              <a:rPr lang="zh-CN" altLang="en-US" sz="4800" b="1" dirty="0">
                <a:solidFill>
                  <a:srgbClr val="569547"/>
                </a:solidFill>
                <a:cs typeface="Arial" panose="020B0604020202020204" pitchFamily="34" charset="0"/>
              </a:rPr>
              <a:t>消费生活大揭秘</a:t>
            </a:r>
            <a:endParaRPr lang="zh-CN" altLang="en-US" sz="4800" b="1" dirty="0">
              <a:solidFill>
                <a:srgbClr val="569547"/>
              </a:solidFill>
              <a:cs typeface="Arial" panose="020B0604020202020204" pitchFamily="34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4187067" y="3509892"/>
            <a:ext cx="7850258" cy="262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lvl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zh-CN" alt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大学生开通花呗后，就感觉“花的好像不是自己的钱”。因此变得不再理性消费，于是日常的消费便上去了，从而造成用花呗还花呗的恶性循环的后果。当然也有一些大学生意识到了花呗的危害性，一度也关闭了“花呗”，但停用后，大学生发现控制不住自己的消费欲望，不得不又再次开通支付宝花呗。</a:t>
            </a:r>
            <a:endParaRPr lang="zh-CN" altLang="en-US" sz="2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>
        <p14:vortex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觅元素584a989499b2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097" y="1014388"/>
            <a:ext cx="10521950" cy="2945130"/>
          </a:xfrm>
          <a:prstGeom prst="rect">
            <a:avLst/>
          </a:prstGeom>
        </p:spPr>
      </p:pic>
      <p:sp>
        <p:nvSpPr>
          <p:cNvPr id="5" name="横卷形 4"/>
          <p:cNvSpPr/>
          <p:nvPr/>
        </p:nvSpPr>
        <p:spPr>
          <a:xfrm>
            <a:off x="784197" y="2453933"/>
            <a:ext cx="10984230" cy="3537434"/>
          </a:xfrm>
          <a:prstGeom prst="horizontalScroll">
            <a:avLst/>
          </a:prstGeom>
          <a:solidFill>
            <a:schemeClr val="bg1"/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1"/>
          <p:cNvSpPr txBox="1"/>
          <p:nvPr/>
        </p:nvSpPr>
        <p:spPr>
          <a:xfrm>
            <a:off x="3319007" y="3182177"/>
            <a:ext cx="5781450" cy="646331"/>
          </a:xfrm>
          <a:prstGeom prst="rect">
            <a:avLst/>
          </a:prstGeom>
          <a:solidFill>
            <a:srgbClr val="FFCC99"/>
          </a:solidFill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小提示：学会合理消费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68990" y="3971583"/>
            <a:ext cx="5217795" cy="361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9367" y="4087342"/>
            <a:ext cx="10003809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无计划的过度消费会导致入不敷出、甚至负债累累，有计划的消费，是拥有健康生活的重要条件。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6375" t="8527" r="54879" b="61836"/>
          <a:stretch>
            <a:fillRect/>
          </a:stretch>
        </p:blipFill>
        <p:spPr>
          <a:xfrm>
            <a:off x="450378" y="2664974"/>
            <a:ext cx="3404879" cy="30124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4843" t="38387" r="54879" b="32199"/>
          <a:stretch>
            <a:fillRect/>
          </a:stretch>
        </p:blipFill>
        <p:spPr>
          <a:xfrm>
            <a:off x="4176216" y="2712338"/>
            <a:ext cx="3542514" cy="29924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4164" t="66023" r="54879" b="2942"/>
          <a:stretch>
            <a:fillRect/>
          </a:stretch>
        </p:blipFill>
        <p:spPr>
          <a:xfrm>
            <a:off x="8175011" y="2729552"/>
            <a:ext cx="3425587" cy="300250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20371" y="1238115"/>
            <a:ext cx="703862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有计划的消费 </a:t>
            </a:r>
            <a:r>
              <a:rPr lang="en-US" altLang="zh-CN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—— 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量入为出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5050" y="5195964"/>
            <a:ext cx="2723823" cy="369332"/>
          </a:xfrm>
          <a:prstGeom prst="rect">
            <a:avLst/>
          </a:prstGeom>
          <a:solidFill>
            <a:srgbClr val="F8ECDC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按实际需要采购日常用品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969891" y="5130000"/>
            <a:ext cx="2262158" cy="369332"/>
          </a:xfrm>
          <a:prstGeom prst="rect">
            <a:avLst/>
          </a:prstGeom>
          <a:solidFill>
            <a:srgbClr val="F8ECDC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饮食适量，按需就餐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465992" y="5268752"/>
            <a:ext cx="2954655" cy="369332"/>
          </a:xfrm>
          <a:prstGeom prst="rect">
            <a:avLst/>
          </a:prstGeom>
          <a:solidFill>
            <a:srgbClr val="F8ECDC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有储蓄，可以进行头次理财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51446" t="8358" r="7937" b="61791"/>
          <a:stretch>
            <a:fillRect/>
          </a:stretch>
        </p:blipFill>
        <p:spPr>
          <a:xfrm>
            <a:off x="206992" y="2811439"/>
            <a:ext cx="3931027" cy="2715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51445" t="38541" r="9114" b="33200"/>
          <a:stretch>
            <a:fillRect/>
          </a:stretch>
        </p:blipFill>
        <p:spPr>
          <a:xfrm>
            <a:off x="4549253" y="2811439"/>
            <a:ext cx="3793822" cy="26067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53943" t="65970" r="6934" b="2587"/>
          <a:stretch>
            <a:fillRect/>
          </a:stretch>
        </p:blipFill>
        <p:spPr>
          <a:xfrm>
            <a:off x="8652680" y="2838734"/>
            <a:ext cx="3343702" cy="25770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33768" y="1224467"/>
            <a:ext cx="703862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过度的消费 </a:t>
            </a:r>
            <a:r>
              <a:rPr lang="en-US" altLang="zh-CN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—— 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入不敷出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3164" y="5045840"/>
            <a:ext cx="2954655" cy="369332"/>
          </a:xfrm>
          <a:prstGeom prst="rect">
            <a:avLst/>
          </a:prstGeom>
          <a:solidFill>
            <a:srgbClr val="F8ECDC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买东西不知节制，超过预算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474859" y="4952581"/>
            <a:ext cx="2262158" cy="369332"/>
          </a:xfrm>
          <a:prstGeom prst="rect">
            <a:avLst/>
          </a:prstGeom>
          <a:solidFill>
            <a:srgbClr val="F8ECDC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暴饮暴食，不知约束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657062" y="5009447"/>
            <a:ext cx="3416320" cy="369332"/>
          </a:xfrm>
          <a:prstGeom prst="rect">
            <a:avLst/>
          </a:prstGeom>
          <a:solidFill>
            <a:srgbClr val="F8ECDC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不仅没有储蓄，还可能到处借钱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5_Office 主题">
  <a:themeElements>
    <a:clrScheme name="自定义 56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00A78B"/>
      </a:accent1>
      <a:accent2>
        <a:srgbClr val="91D140"/>
      </a:accent2>
      <a:accent3>
        <a:srgbClr val="FFA300"/>
      </a:accent3>
      <a:accent4>
        <a:srgbClr val="515151"/>
      </a:accent4>
      <a:accent5>
        <a:srgbClr val="919191"/>
      </a:accent5>
      <a:accent6>
        <a:srgbClr val="CACACA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1941</Words>
  <Application>WPS 演示</Application>
  <PresentationFormat>宽屏</PresentationFormat>
  <Paragraphs>140</Paragraphs>
  <Slides>24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Arial</vt:lpstr>
      <vt:lpstr>宋体</vt:lpstr>
      <vt:lpstr>Wingdings</vt:lpstr>
      <vt:lpstr>Calibri</vt:lpstr>
      <vt:lpstr>Calibri Light</vt:lpstr>
      <vt:lpstr>Calibri</vt:lpstr>
      <vt:lpstr>Segoe UI Light</vt:lpstr>
      <vt:lpstr>微软雅黑</vt:lpstr>
      <vt:lpstr>Century Gothic</vt:lpstr>
      <vt:lpstr>Segoe Print</vt:lpstr>
      <vt:lpstr>Segoe UI Light</vt:lpstr>
      <vt:lpstr>方正清刻本悦宋简体</vt:lpstr>
      <vt:lpstr>方正静蕾简体</vt:lpstr>
      <vt:lpstr>Broadway</vt:lpstr>
      <vt:lpstr>楷体</vt:lpstr>
      <vt:lpstr>经典繁仿黑</vt:lpstr>
      <vt:lpstr>Times New Roman</vt:lpstr>
      <vt:lpstr>Arial Unicode MS</vt:lpstr>
      <vt:lpstr>Tahoma</vt:lpstr>
      <vt:lpstr>微软简粗黑</vt:lpstr>
      <vt:lpstr>黑体</vt:lpstr>
      <vt:lpstr>Arial</vt:lpstr>
      <vt:lpstr>方正粗宋简体</vt:lpstr>
      <vt:lpstr>Verdana</vt:lpstr>
      <vt:lpstr>思源黑体 CN Bold</vt:lpstr>
      <vt:lpstr>1_Office 主题</vt:lpstr>
      <vt:lpstr>35_Office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429</cp:revision>
  <dcterms:created xsi:type="dcterms:W3CDTF">2015-05-05T08:02:00Z</dcterms:created>
  <dcterms:modified xsi:type="dcterms:W3CDTF">2020-03-03T03:08:57Z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