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5"/>
  </p:handoutMasterIdLst>
  <p:sldIdLst>
    <p:sldId id="1211" r:id="rId3"/>
    <p:sldId id="1186" r:id="rId4"/>
    <p:sldId id="1709" r:id="rId6"/>
    <p:sldId id="1357" r:id="rId7"/>
    <p:sldId id="1250" r:id="rId8"/>
    <p:sldId id="1358" r:id="rId9"/>
    <p:sldId id="1515" r:id="rId10"/>
    <p:sldId id="1665" r:id="rId11"/>
    <p:sldId id="1666" r:id="rId12"/>
    <p:sldId id="1668" r:id="rId13"/>
    <p:sldId id="1669" r:id="rId14"/>
    <p:sldId id="1671" r:id="rId15"/>
    <p:sldId id="1708" r:id="rId16"/>
    <p:sldId id="1674" r:id="rId17"/>
    <p:sldId id="1675" r:id="rId18"/>
    <p:sldId id="1676" r:id="rId19"/>
    <p:sldId id="1677" r:id="rId20"/>
    <p:sldId id="1679" r:id="rId21"/>
    <p:sldId id="1678" r:id="rId22"/>
    <p:sldId id="1680" r:id="rId23"/>
    <p:sldId id="1684" r:id="rId24"/>
    <p:sldId id="1738" r:id="rId25"/>
    <p:sldId id="1710" r:id="rId26"/>
    <p:sldId id="1688" r:id="rId27"/>
    <p:sldId id="1689" r:id="rId28"/>
    <p:sldId id="1697" r:id="rId29"/>
    <p:sldId id="1698" r:id="rId30"/>
    <p:sldId id="1699" r:id="rId31"/>
    <p:sldId id="1707" r:id="rId32"/>
    <p:sldId id="1274" r:id="rId33"/>
    <p:sldId id="1747"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0e61cad-0e72-47c5-9ac0-28a9789d02c0}">
          <p14:sldIdLst>
            <p14:sldId id="1211"/>
            <p14:sldId id="1186"/>
            <p14:sldId id="1709"/>
            <p14:sldId id="1357"/>
            <p14:sldId id="1250"/>
            <p14:sldId id="1358"/>
            <p14:sldId id="1515"/>
            <p14:sldId id="1665"/>
            <p14:sldId id="1666"/>
            <p14:sldId id="1668"/>
            <p14:sldId id="1669"/>
            <p14:sldId id="1671"/>
            <p14:sldId id="1708"/>
            <p14:sldId id="1674"/>
            <p14:sldId id="1675"/>
            <p14:sldId id="1676"/>
            <p14:sldId id="1677"/>
            <p14:sldId id="1679"/>
            <p14:sldId id="1678"/>
            <p14:sldId id="1680"/>
            <p14:sldId id="1684"/>
            <p14:sldId id="1738"/>
            <p14:sldId id="1710"/>
            <p14:sldId id="1688"/>
            <p14:sldId id="1689"/>
            <p14:sldId id="1697"/>
            <p14:sldId id="1698"/>
            <p14:sldId id="1699"/>
            <p14:sldId id="1707"/>
            <p14:sldId id="1274"/>
            <p14:sldId id="174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PPTer_Tang" initials="P" lastIdx="0" clrIdx="0"/>
  <p:cmAuthor id="4" name="xkb1.com" initials="x" lastIdx="0" clrIdx="0"/>
  <p:cmAuthor id="5" name="MING" initials="M" lastIdx="0" clrIdx="2"/>
  <p:cmAuthor id="6" name="微软用户" initials="微" lastIdx="0" clrIdx="0"/>
  <p:cmAuthor id="7" name="新课标第一网" initials="新" lastIdx="0" clrIdx="0"/>
  <p:cmAuthor id="8" name="CHINESE-BC06F90" initials="C" lastIdx="0" clrIdx="0"/>
  <p:cmAuthor id="9" name="lenovo" initials="l" lastIdx="0" clrIdx="0"/>
  <p:cmAuthor id="0" name="xiaoxuan Zeng" initials="" lastIdx="0" clrIdx="0"/>
  <p:cmAuthor id="10" name="Lenovo" initials="L" lastIdx="5" clrIdx="9"/>
  <p:cmAuthor id="12" name="12279" initials="1" lastIdx="1"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185"/>
    <a:srgbClr val="0070C0"/>
    <a:srgbClr val="D9D9D9"/>
    <a:srgbClr val="595959"/>
    <a:srgbClr val="1E213D"/>
    <a:srgbClr val="F2F2F2"/>
    <a:srgbClr val="22CAB3"/>
    <a:srgbClr val="1F74AD"/>
    <a:srgbClr val="FF170C"/>
    <a:srgbClr val="FF9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43"/>
  </p:normalViewPr>
  <p:slideViewPr>
    <p:cSldViewPr snapToGrid="0" showGuides="1">
      <p:cViewPr>
        <p:scale>
          <a:sx n="79" d="100"/>
          <a:sy n="79" d="100"/>
        </p:scale>
        <p:origin x="1784" y="976"/>
      </p:cViewPr>
      <p:guideLst>
        <p:guide orient="horz" pos="2336"/>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gs" Target="tags/tag19.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51C6C-8D7F-4A28-B123-DFDBB38F899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3FB3D-B612-4D07-8154-C57AC9CAB94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6" name="幻灯片图像占位符 1"/>
          <p:cNvSpPr>
            <a:spLocks noGrp="1" noRot="1" noChangeAspect="1"/>
          </p:cNvSpPr>
          <p:nvPr>
            <p:ph type="sldImg"/>
          </p:nvPr>
        </p:nvSpPr>
        <p:spPr/>
      </p:sp>
      <p:sp>
        <p:nvSpPr>
          <p:cNvPr id="1048707" name="备注占位符 2"/>
          <p:cNvSpPr>
            <a:spLocks noGrp="1"/>
          </p:cNvSpPr>
          <p:nvPr>
            <p:ph type="body" idx="1"/>
          </p:nvPr>
        </p:nvSpPr>
        <p:spPr/>
        <p:txBody>
          <a:bodyPr/>
          <a:lstStyle/>
          <a:p>
            <a:endParaRPr lang="zh-CN" altLang="en-US" dirty="0"/>
          </a:p>
        </p:txBody>
      </p:sp>
      <p:sp>
        <p:nvSpPr>
          <p:cNvPr id="1048708"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https://baijiahao.baidu.com/s?id=1707703458310509520&amp;wfr=spider&amp;for=pc</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fontAlgn="auto"/>
            <a:r>
              <a:rPr b="1" dirty="0">
                <a:solidFill>
                  <a:schemeClr val="bg1"/>
                </a:solidFill>
                <a:latin typeface="仿宋" panose="02010609060101010101" charset="-122"/>
                <a:ea typeface="仿宋" panose="02010609060101010101" charset="-122"/>
                <a:cs typeface="仿宋" panose="02010609060101010101" charset="-122"/>
                <a:sym typeface="+mn-ea"/>
              </a:rPr>
              <a:t>商人社会地位的不断提高反映了中国古代商业贸易的不断发展商业贸易的不断发展冲击着中国传统的重农抑商观念</a:t>
            </a:r>
            <a:endParaRPr b="1" dirty="0">
              <a:solidFill>
                <a:schemeClr val="bg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条条大路通罗马</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条条大路通罗马</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《契约中国——马鞍山市博物馆馆藏契约展》</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9581515" y="6348730"/>
            <a:ext cx="2835275" cy="368300"/>
          </a:xfrm>
          <a:prstGeom prst="rect">
            <a:avLst/>
          </a:prstGeom>
        </p:spPr>
        <p:txBody>
          <a:bodyPr vert="horz" wrap="square" rtlCol="0">
            <a:normAutofit/>
          </a:bodyPr>
          <a:lstStyle>
            <a:lvl1pPr>
              <a:defRPr b="1">
                <a:solidFill>
                  <a:schemeClr val="tx1">
                    <a:alpha val="40000"/>
                  </a:schemeClr>
                </a:solidFill>
                <a:latin typeface="华文新魏" panose="02010800040101010101" charset="-122"/>
                <a:ea typeface="华文新魏" panose="02010800040101010101" charset="-122"/>
              </a:defRPr>
            </a:lvl1pPr>
          </a:lstStyle>
          <a:p>
            <a:pPr lvl="0" algn="ctr">
              <a:buClrTx/>
              <a:buSzTx/>
              <a:buFontTx/>
            </a:pPr>
            <a:r>
              <a:rPr lang="zh-CN" altLang="en-US" smtClean="0">
                <a:solidFill>
                  <a:schemeClr val="tx1">
                    <a:alpha val="29000"/>
                  </a:schemeClr>
                </a:solidFill>
                <a:sym typeface="+mn-ea"/>
              </a:rPr>
              <a:t>东景的高中历史</a:t>
            </a:r>
            <a:r>
              <a:rPr lang="zh-CN" altLang="en-US" smtClean="0">
                <a:solidFill>
                  <a:schemeClr val="tx1">
                    <a:alpha val="29000"/>
                  </a:schemeClr>
                </a:solidFill>
                <a:sym typeface="+mn-ea"/>
              </a:rPr>
              <a:t>课堂</a:t>
            </a:r>
            <a:endParaRPr lang="zh-CN" altLang="en-US" smtClean="0">
              <a:solidFill>
                <a:schemeClr val="tx1">
                  <a:alpha val="29000"/>
                </a:schemeClr>
              </a:solidFill>
              <a:sym typeface="+mn-ea"/>
            </a:endParaRPr>
          </a:p>
        </p:txBody>
      </p:sp>
      <p:sp>
        <p:nvSpPr>
          <p:cNvPr id="2" name="文本框 1"/>
          <p:cNvSpPr txBox="1"/>
          <p:nvPr userDrawn="1"/>
        </p:nvSpPr>
        <p:spPr>
          <a:xfrm>
            <a:off x="0" y="0"/>
            <a:ext cx="12192000" cy="521970"/>
          </a:xfrm>
          <a:prstGeom prst="rect">
            <a:avLst/>
          </a:prstGeom>
          <a:solidFill>
            <a:schemeClr val="accent5">
              <a:lumMod val="50000"/>
            </a:schemeClr>
          </a:solidFill>
        </p:spPr>
        <p:txBody>
          <a:bodyPr wrap="square" rtlCol="0">
            <a:spAutoFit/>
          </a:bodyPr>
          <a:p>
            <a:endParaRPr lang="zh-CN" altLang="en-US" sz="280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0" y="0"/>
            <a:ext cx="12192000" cy="521970"/>
          </a:xfrm>
          <a:prstGeom prst="rect">
            <a:avLst/>
          </a:prstGeom>
          <a:solidFill>
            <a:schemeClr val="accent5">
              <a:lumMod val="50000"/>
            </a:schemeClr>
          </a:solidFill>
        </p:spPr>
        <p:txBody>
          <a:bodyPr wrap="square" rtlCol="0">
            <a:spAutoFit/>
          </a:bodyPr>
          <a:p>
            <a:endParaRPr lang="zh-CN" altLang="en-US" sz="2800">
              <a:latin typeface="楷体" panose="02010609060101010101" pitchFamily="49" charset="-122"/>
              <a:ea typeface="楷体" panose="02010609060101010101" pitchFamily="49" charset="-122"/>
            </a:endParaRPr>
          </a:p>
        </p:txBody>
      </p:sp>
      <p:sp>
        <p:nvSpPr>
          <p:cNvPr id="5" name="矩形 4"/>
          <p:cNvSpPr/>
          <p:nvPr userDrawn="1"/>
        </p:nvSpPr>
        <p:spPr>
          <a:xfrm>
            <a:off x="9581515" y="6348730"/>
            <a:ext cx="2835275" cy="368300"/>
          </a:xfrm>
          <a:prstGeom prst="rect">
            <a:avLst/>
          </a:prstGeom>
        </p:spPr>
        <p:txBody>
          <a:bodyPr vert="horz" wrap="square" rtlCol="0">
            <a:normAutofit/>
          </a:bodyPr>
          <a:lstStyle>
            <a:lvl1pPr>
              <a:defRPr b="1">
                <a:solidFill>
                  <a:schemeClr val="tx1">
                    <a:alpha val="40000"/>
                  </a:schemeClr>
                </a:solidFill>
                <a:latin typeface="华文新魏" panose="02010800040101010101" charset="-122"/>
                <a:ea typeface="华文新魏" panose="02010800040101010101" charset="-122"/>
              </a:defRPr>
            </a:lvl1pPr>
          </a:lstStyle>
          <a:p>
            <a:pPr lvl="0" algn="ctr">
              <a:buClrTx/>
              <a:buSzTx/>
              <a:buFontTx/>
            </a:pPr>
            <a:r>
              <a:rPr lang="zh-CN" altLang="en-US" smtClean="0">
                <a:solidFill>
                  <a:schemeClr val="tx1">
                    <a:alpha val="29000"/>
                  </a:schemeClr>
                </a:solidFill>
                <a:sym typeface="+mn-ea"/>
              </a:rPr>
              <a:t>东景的高中历史</a:t>
            </a:r>
            <a:r>
              <a:rPr lang="zh-CN" altLang="en-US" smtClean="0">
                <a:solidFill>
                  <a:schemeClr val="tx1">
                    <a:alpha val="29000"/>
                  </a:schemeClr>
                </a:solidFill>
                <a:sym typeface="+mn-ea"/>
              </a:rPr>
              <a:t>课堂</a:t>
            </a:r>
            <a:endParaRPr lang="zh-CN" altLang="en-US" smtClean="0">
              <a:solidFill>
                <a:schemeClr val="tx1">
                  <a:alpha val="29000"/>
                </a:schemeClr>
              </a:solidFill>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6.wdp"/><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src=http_%2F%2Fimg.alicdn.com%2Fi1%2F383547046%2FO1CN01ajTWLP21v7FWhmLY7_!!383547046.jpg&amp;refer=http_%2F%2Fimg.alicdn"/>
          <p:cNvPicPr>
            <a:picLocks noChangeAspect="1"/>
          </p:cNvPicPr>
          <p:nvPr/>
        </p:nvPicPr>
        <p:blipFill>
          <a:blip r:embed="rId1"/>
          <a:srcRect l="62" t="-596" r="47" b="424"/>
          <a:stretch>
            <a:fillRect/>
          </a:stretch>
        </p:blipFill>
        <p:spPr>
          <a:xfrm>
            <a:off x="0" y="-111760"/>
            <a:ext cx="12192000" cy="6969125"/>
          </a:xfrm>
          <a:prstGeom prst="rect">
            <a:avLst/>
          </a:prstGeom>
        </p:spPr>
      </p:pic>
      <p:sp>
        <p:nvSpPr>
          <p:cNvPr id="3" name="矩形 2"/>
          <p:cNvSpPr/>
          <p:nvPr/>
        </p:nvSpPr>
        <p:spPr>
          <a:xfrm>
            <a:off x="0" y="-110490"/>
            <a:ext cx="12192000" cy="6968490"/>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0" y="2674620"/>
            <a:ext cx="12192635" cy="645160"/>
          </a:xfrm>
          <a:prstGeom prst="rect">
            <a:avLst/>
          </a:prstGeom>
          <a:solidFill>
            <a:schemeClr val="bg1">
              <a:alpha val="74000"/>
            </a:schemeClr>
          </a:solidFill>
        </p:spPr>
        <p:txBody>
          <a:bodyPr wrap="square" rtlCol="0" anchor="t">
            <a:spAutoFit/>
          </a:bodyPr>
          <a:p>
            <a:pPr lvl="0" algn="ctr">
              <a:buClrTx/>
              <a:buSzTx/>
              <a:buFontTx/>
            </a:pPr>
            <a:r>
              <a:rPr sz="3600" b="1" dirty="0">
                <a:latin typeface="楷体" panose="02010609060101010101" pitchFamily="49" charset="-122"/>
                <a:ea typeface="楷体" panose="02010609060101010101" pitchFamily="49" charset="-122"/>
                <a:cs typeface="楷体" panose="02010609060101010101" pitchFamily="49" charset="-122"/>
                <a:sym typeface="+mn-ea"/>
              </a:rPr>
              <a:t>第</a:t>
            </a:r>
            <a:r>
              <a:rPr lang="en-US" sz="3600" b="1" dirty="0">
                <a:latin typeface="楷体" panose="02010609060101010101" pitchFamily="49" charset="-122"/>
                <a:ea typeface="楷体" panose="02010609060101010101" pitchFamily="49" charset="-122"/>
                <a:cs typeface="楷体" panose="02010609060101010101" pitchFamily="49" charset="-122"/>
                <a:sym typeface="+mn-ea"/>
              </a:rPr>
              <a:t>7</a:t>
            </a:r>
            <a:r>
              <a:rPr sz="3600" b="1" dirty="0">
                <a:latin typeface="楷体" panose="02010609060101010101" pitchFamily="49" charset="-122"/>
                <a:ea typeface="楷体" panose="02010609060101010101" pitchFamily="49" charset="-122"/>
                <a:cs typeface="楷体" panose="02010609060101010101" pitchFamily="49" charset="-122"/>
                <a:sym typeface="+mn-ea"/>
              </a:rPr>
              <a:t>课  古代的商业贸易</a:t>
            </a:r>
            <a:endParaRPr sz="36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635" y="5657850"/>
            <a:ext cx="12192635" cy="1198880"/>
          </a:xfrm>
          <a:prstGeom prst="rect">
            <a:avLst/>
          </a:prstGeom>
          <a:solidFill>
            <a:schemeClr val="bg1">
              <a:alpha val="74000"/>
            </a:schemeClr>
          </a:solidFill>
        </p:spPr>
        <p:txBody>
          <a:bodyPr wrap="square" rtlCol="0" anchor="t">
            <a:spAutoFit/>
          </a:bodyPr>
          <a:p>
            <a:pPr lvl="0" algn="l">
              <a:buClrTx/>
              <a:buSzTx/>
              <a:buFontTx/>
            </a:pPr>
            <a:r>
              <a:rPr sz="2400" b="1" dirty="0">
                <a:latin typeface="楷体" panose="02010609060101010101" pitchFamily="49" charset="-122"/>
                <a:ea typeface="楷体" panose="02010609060101010101" pitchFamily="49" charset="-122"/>
                <a:cs typeface="楷体" panose="02010609060101010101" pitchFamily="49" charset="-122"/>
                <a:sym typeface="+mn-ea"/>
              </a:rPr>
              <a:t>课标要求：</a:t>
            </a:r>
            <a:endParaRPr sz="2400" b="1" dirty="0">
              <a:latin typeface="楷体" panose="02010609060101010101" pitchFamily="49" charset="-122"/>
              <a:ea typeface="楷体" panose="02010609060101010101" pitchFamily="49" charset="-122"/>
              <a:cs typeface="楷体" panose="02010609060101010101" pitchFamily="49" charset="-122"/>
              <a:sym typeface="+mn-ea"/>
            </a:endParaRPr>
          </a:p>
          <a:p>
            <a:pPr lvl="0" algn="l">
              <a:buClrTx/>
              <a:buSzTx/>
              <a:buFontTx/>
            </a:pPr>
            <a:r>
              <a:rPr sz="2400" b="1" dirty="0">
                <a:latin typeface="楷体" panose="02010609060101010101" pitchFamily="49" charset="-122"/>
                <a:ea typeface="楷体" panose="02010609060101010101" pitchFamily="49" charset="-122"/>
                <a:cs typeface="楷体" panose="02010609060101010101" pitchFamily="49" charset="-122"/>
                <a:sym typeface="+mn-ea"/>
              </a:rPr>
              <a:t>（1）了解商业贸易的起源和古代的商贸活动与贸易通道；</a:t>
            </a:r>
            <a:endParaRPr sz="2400" b="1" dirty="0">
              <a:latin typeface="楷体" panose="02010609060101010101" pitchFamily="49" charset="-122"/>
              <a:ea typeface="楷体" panose="02010609060101010101" pitchFamily="49" charset="-122"/>
              <a:cs typeface="楷体" panose="02010609060101010101" pitchFamily="49" charset="-122"/>
              <a:sym typeface="+mn-ea"/>
            </a:endParaRPr>
          </a:p>
          <a:p>
            <a:pPr lvl="0" algn="l">
              <a:buClrTx/>
              <a:buSzTx/>
              <a:buFontTx/>
            </a:pPr>
            <a:r>
              <a:rPr sz="2400" b="1" dirty="0">
                <a:latin typeface="楷体" panose="02010609060101010101" pitchFamily="49" charset="-122"/>
                <a:ea typeface="楷体" panose="02010609060101010101" pitchFamily="49" charset="-122"/>
                <a:cs typeface="楷体" panose="02010609060101010101" pitchFamily="49" charset="-122"/>
                <a:sym typeface="+mn-ea"/>
              </a:rPr>
              <a:t>（2）知道货币、信贷、商业契约等在日常生活中的角色</a:t>
            </a:r>
            <a:endParaRPr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nvSpPr>
        <p:spPr>
          <a:xfrm>
            <a:off x="10288905" y="3757930"/>
            <a:ext cx="1903095" cy="368300"/>
          </a:xfrm>
          <a:prstGeom prst="rect">
            <a:avLst/>
          </a:prstGeom>
          <a:noFill/>
        </p:spPr>
        <p:txBody>
          <a:bodyPr wrap="square" rtlCol="0">
            <a:spAutoFit/>
          </a:bodyPr>
          <a:p>
            <a:pPr algn="ctr"/>
            <a:r>
              <a:rPr lang="zh-CN" altLang="en-US" b="1">
                <a:latin typeface="楷体" panose="02010609060101010101" pitchFamily="49" charset="-122"/>
                <a:ea typeface="楷体" panose="02010609060101010101" pitchFamily="49" charset="-122"/>
              </a:rPr>
              <a:t>主讲人：侯东景</a:t>
            </a:r>
            <a:endParaRPr lang="zh-CN" altLang="en-US" b="1">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229870" y="1165225"/>
            <a:ext cx="2882900" cy="460375"/>
          </a:xfrm>
          <a:prstGeom prst="rect">
            <a:avLst/>
          </a:prstGeom>
          <a:noFill/>
        </p:spPr>
        <p:txBody>
          <a:bodyPr wrap="square" rtlCol="0" anchor="t">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5.隋唐到两宋</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4" name="文本框 3"/>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5" name="文本框 4"/>
          <p:cNvSpPr txBox="1"/>
          <p:nvPr/>
        </p:nvSpPr>
        <p:spPr>
          <a:xfrm>
            <a:off x="2383155" y="1205230"/>
            <a:ext cx="9053195" cy="829945"/>
          </a:xfrm>
          <a:prstGeom prst="rect">
            <a:avLst/>
          </a:prstGeom>
          <a:noFill/>
        </p:spPr>
        <p:txBody>
          <a:bodyPr wrap="square" rtlCol="0" anchor="t">
            <a:spAutoFit/>
          </a:bodyPr>
          <a:p>
            <a:r>
              <a:rPr lang="zh-CN" altLang="en-US" sz="2400" dirty="0">
                <a:latin typeface="黑体" panose="02010609060101010101" charset="-122"/>
                <a:ea typeface="黑体" panose="02010609060101010101" charset="-122"/>
                <a:sym typeface="宋体" panose="02010600030101010101" pitchFamily="2" charset="-122"/>
              </a:rPr>
              <a:t>城市</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坊市</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分区</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制度</a:t>
            </a:r>
            <a:r>
              <a:rPr lang="zh-CN" altLang="en-US" sz="2400" dirty="0">
                <a:latin typeface="黑体" panose="02010609060101010101" charset="-122"/>
                <a:ea typeface="黑体" panose="02010609060101010101" charset="-122"/>
                <a:sym typeface="宋体" panose="02010600030101010101" pitchFamily="2" charset="-122"/>
              </a:rPr>
              <a:t>逐步瓦解</a:t>
            </a:r>
            <a:r>
              <a:rPr lang="en-US" altLang="en-US" sz="2400" dirty="0">
                <a:latin typeface="黑体" panose="02010609060101010101" charset="-122"/>
                <a:ea typeface="黑体" panose="02010609060101010101" charset="-122"/>
                <a:sym typeface="宋体" panose="02010600030101010101" pitchFamily="2" charset="-122"/>
              </a:rPr>
              <a:t>，</a:t>
            </a:r>
            <a:r>
              <a:rPr lang="zh-CN" altLang="en-US" sz="2400" dirty="0">
                <a:latin typeface="黑体" panose="02010609060101010101" charset="-122"/>
                <a:ea typeface="黑体" panose="02010609060101010101" charset="-122"/>
                <a:sym typeface="宋体" panose="02010600030101010101" pitchFamily="2" charset="-122"/>
              </a:rPr>
              <a:t>商业进一步繁荣。</a:t>
            </a:r>
            <a:endParaRPr lang="zh-CN" altLang="en-US" sz="2400" dirty="0">
              <a:latin typeface="黑体" panose="02010609060101010101" charset="-122"/>
              <a:ea typeface="黑体" panose="02010609060101010101" charset="-122"/>
              <a:sym typeface="宋体" panose="02010600030101010101" pitchFamily="2" charset="-122"/>
            </a:endParaRPr>
          </a:p>
          <a:p>
            <a:r>
              <a:rPr lang="zh-CN" altLang="en-US" sz="2400" dirty="0">
                <a:latin typeface="黑体" panose="02010609060101010101" charset="-122"/>
                <a:ea typeface="黑体" panose="02010609060101010101" charset="-122"/>
                <a:sym typeface="宋体" panose="02010600030101010101" pitchFamily="2" charset="-122"/>
              </a:rPr>
              <a:t>（北宋出现夜市，晓市、草市、瓦子</a:t>
            </a:r>
            <a:r>
              <a:rPr lang="zh-CN" altLang="en-US" sz="2400" dirty="0">
                <a:latin typeface="黑体" panose="02010609060101010101" charset="-122"/>
                <a:ea typeface="黑体" panose="02010609060101010101" charset="-122"/>
                <a:sym typeface="+mn-ea"/>
              </a:rPr>
              <a:t>）</a:t>
            </a:r>
            <a:endParaRPr lang="zh-CN" altLang="en-US" sz="2400" dirty="0">
              <a:latin typeface="黑体" panose="02010609060101010101" charset="-122"/>
              <a:ea typeface="黑体" panose="02010609060101010101" charset="-122"/>
              <a:cs typeface="黑体" panose="02010609060101010101" charset="-122"/>
              <a:sym typeface="+mn-ea"/>
            </a:endParaRPr>
          </a:p>
        </p:txBody>
      </p:sp>
      <p:grpSp>
        <p:nvGrpSpPr>
          <p:cNvPr id="9" name="组合 8"/>
          <p:cNvGrpSpPr/>
          <p:nvPr/>
        </p:nvGrpSpPr>
        <p:grpSpPr>
          <a:xfrm>
            <a:off x="3248660" y="2248535"/>
            <a:ext cx="2995863" cy="3964940"/>
            <a:chOff x="8873" y="1387"/>
            <a:chExt cx="8330" cy="9147"/>
          </a:xfrm>
        </p:grpSpPr>
        <p:pic>
          <p:nvPicPr>
            <p:cNvPr id="7" name="W15SGKTLS02.eps"/>
            <p:cNvPicPr>
              <a:picLocks noChangeAspect="1"/>
            </p:cNvPicPr>
            <p:nvPr/>
          </p:nvPicPr>
          <p:blipFill>
            <a:blip r:embed="rId1"/>
            <a:stretch>
              <a:fillRect/>
            </a:stretch>
          </p:blipFill>
          <p:spPr>
            <a:xfrm>
              <a:off x="8873" y="1387"/>
              <a:ext cx="8071" cy="9147"/>
            </a:xfrm>
            <a:prstGeom prst="rect">
              <a:avLst/>
            </a:prstGeom>
            <a:noFill/>
            <a:ln w="38100" cap="flat" cmpd="sng">
              <a:solidFill>
                <a:schemeClr val="tx1"/>
              </a:solidFill>
              <a:prstDash val="solid"/>
              <a:miter/>
              <a:headEnd type="none" w="med" len="med"/>
              <a:tailEnd type="none" w="med" len="med"/>
            </a:ln>
          </p:spPr>
        </p:pic>
        <p:sp>
          <p:nvSpPr>
            <p:cNvPr id="8" name="文本框 7"/>
            <p:cNvSpPr txBox="1"/>
            <p:nvPr/>
          </p:nvSpPr>
          <p:spPr>
            <a:xfrm>
              <a:off x="14004" y="1387"/>
              <a:ext cx="3199" cy="708"/>
            </a:xfrm>
            <a:prstGeom prst="rect">
              <a:avLst/>
            </a:prstGeom>
            <a:noFill/>
          </p:spPr>
          <p:txBody>
            <a:bodyPr wrap="square" rtlCol="0">
              <a:spAutoFit/>
            </a:bodyPr>
            <a:p>
              <a:r>
                <a:rPr lang="zh-CN" altLang="en-US" sz="1400">
                  <a:latin typeface="黑体" panose="02010609060101010101" charset="-122"/>
                  <a:ea typeface="黑体" panose="02010609060101010101" charset="-122"/>
                </a:rPr>
                <a:t>北宋东京城</a:t>
              </a:r>
              <a:endParaRPr lang="zh-CN" altLang="en-US" sz="1400">
                <a:latin typeface="黑体" panose="02010609060101010101" charset="-122"/>
                <a:ea typeface="黑体" panose="02010609060101010101" charset="-122"/>
              </a:endParaRPr>
            </a:p>
          </p:txBody>
        </p:sp>
      </p:grpSp>
      <p:grpSp>
        <p:nvGrpSpPr>
          <p:cNvPr id="15" name="组合 14"/>
          <p:cNvGrpSpPr/>
          <p:nvPr/>
        </p:nvGrpSpPr>
        <p:grpSpPr>
          <a:xfrm>
            <a:off x="10160" y="2197100"/>
            <a:ext cx="3103749" cy="4067810"/>
            <a:chOff x="687" y="3333"/>
            <a:chExt cx="6161" cy="6756"/>
          </a:xfrm>
        </p:grpSpPr>
        <p:pic>
          <p:nvPicPr>
            <p:cNvPr id="6" name="图片 5"/>
            <p:cNvPicPr>
              <a:picLocks noChangeAspect="1"/>
            </p:cNvPicPr>
            <p:nvPr/>
          </p:nvPicPr>
          <p:blipFill>
            <a:blip r:embed="rId2"/>
            <a:stretch>
              <a:fillRect/>
            </a:stretch>
          </p:blipFill>
          <p:spPr>
            <a:xfrm>
              <a:off x="687" y="3333"/>
              <a:ext cx="6161" cy="6756"/>
            </a:xfrm>
            <a:prstGeom prst="rect">
              <a:avLst/>
            </a:prstGeom>
            <a:noFill/>
            <a:ln w="9525">
              <a:noFill/>
            </a:ln>
          </p:spPr>
        </p:pic>
        <p:sp>
          <p:nvSpPr>
            <p:cNvPr id="13" name="文本框 12"/>
            <p:cNvSpPr txBox="1"/>
            <p:nvPr/>
          </p:nvSpPr>
          <p:spPr>
            <a:xfrm>
              <a:off x="1722" y="6634"/>
              <a:ext cx="848" cy="866"/>
            </a:xfrm>
            <a:prstGeom prst="rect">
              <a:avLst/>
            </a:prstGeom>
            <a:gradFill>
              <a:gsLst>
                <a:gs pos="100000">
                  <a:srgbClr val="FBFB11"/>
                </a:gs>
                <a:gs pos="100000">
                  <a:srgbClr val="838309"/>
                </a:gs>
              </a:gsLst>
              <a:lin ang="5400000" scaled="0"/>
            </a:gradFill>
          </p:spPr>
          <p:txBody>
            <a:bodyPr wrap="square" rtlCol="0">
              <a:noAutofit/>
            </a:bodyPr>
            <a:p>
              <a:r>
                <a:rPr lang="zh-CN" altLang="en-US" sz="1400">
                  <a:latin typeface="黑体" panose="02010609060101010101" charset="-122"/>
                  <a:ea typeface="黑体" panose="02010609060101010101" charset="-122"/>
                </a:rPr>
                <a:t>西市</a:t>
              </a:r>
              <a:endParaRPr lang="zh-CN" altLang="en-US" sz="1400">
                <a:latin typeface="黑体" panose="02010609060101010101" charset="-122"/>
                <a:ea typeface="黑体" panose="02010609060101010101" charset="-122"/>
              </a:endParaRPr>
            </a:p>
          </p:txBody>
        </p:sp>
        <p:sp>
          <p:nvSpPr>
            <p:cNvPr id="14" name="文本框 13"/>
            <p:cNvSpPr txBox="1"/>
            <p:nvPr/>
          </p:nvSpPr>
          <p:spPr>
            <a:xfrm>
              <a:off x="4861" y="6634"/>
              <a:ext cx="864" cy="867"/>
            </a:xfrm>
            <a:prstGeom prst="rect">
              <a:avLst/>
            </a:prstGeom>
            <a:gradFill>
              <a:gsLst>
                <a:gs pos="100000">
                  <a:srgbClr val="FBFB11"/>
                </a:gs>
                <a:gs pos="100000">
                  <a:srgbClr val="838309"/>
                </a:gs>
              </a:gsLst>
              <a:lin ang="5400000" scaled="0"/>
            </a:gradFill>
          </p:spPr>
          <p:txBody>
            <a:bodyPr wrap="square" rtlCol="0">
              <a:spAutoFit/>
            </a:bodyPr>
            <a:p>
              <a:pPr lvl="0" algn="l">
                <a:buClrTx/>
                <a:buSzTx/>
                <a:buFontTx/>
              </a:pPr>
              <a:r>
                <a:rPr lang="zh-CN" altLang="en-US" sz="1400">
                  <a:latin typeface="黑体" panose="02010609060101010101" charset="-122"/>
                  <a:ea typeface="黑体" panose="02010609060101010101" charset="-122"/>
                  <a:sym typeface="+mn-ea"/>
                </a:rPr>
                <a:t>东市</a:t>
              </a:r>
              <a:endParaRPr lang="zh-CN" altLang="en-US" sz="1400">
                <a:latin typeface="黑体" panose="02010609060101010101" charset="-122"/>
                <a:ea typeface="黑体" panose="02010609060101010101" charset="-122"/>
                <a:sym typeface="+mn-ea"/>
              </a:endParaRPr>
            </a:p>
          </p:txBody>
        </p:sp>
      </p:grpSp>
      <p:sp>
        <p:nvSpPr>
          <p:cNvPr id="36" name="TextBox 35"/>
          <p:cNvSpPr txBox="1"/>
          <p:nvPr/>
        </p:nvSpPr>
        <p:spPr>
          <a:xfrm>
            <a:off x="6285865" y="3911600"/>
            <a:ext cx="5869940" cy="1322070"/>
          </a:xfrm>
          <a:prstGeom prst="rect">
            <a:avLst/>
          </a:prstGeom>
          <a:noFill/>
        </p:spPr>
        <p:txBody>
          <a:bodyPr wrap="square" rtlCol="0" anchor="t">
            <a:spAutoFit/>
          </a:bodyPr>
          <a:p>
            <a:pPr lvl="0" algn="l">
              <a:buClrTx/>
              <a:buSzTx/>
              <a:buFontTx/>
            </a:pPr>
            <a:r>
              <a:rPr sz="2000" dirty="0" smtClean="0">
                <a:solidFill>
                  <a:srgbClr val="0000FF"/>
                </a:solidFill>
                <a:latin typeface="黑体" panose="02010609060101010101" charset="-122"/>
                <a:ea typeface="黑体" panose="02010609060101010101" charset="-122"/>
                <a:sym typeface="+mn-ea"/>
              </a:rPr>
              <a:t>(1)观察两幅示意图，说明北宋东京与唐朝长安城相比，在商业区的分布上发生了什么变化？</a:t>
            </a:r>
            <a:endParaRPr sz="2000" dirty="0" smtClean="0">
              <a:solidFill>
                <a:srgbClr val="0000FF"/>
              </a:solidFill>
              <a:latin typeface="黑体" panose="02010609060101010101" charset="-122"/>
              <a:ea typeface="黑体" panose="02010609060101010101" charset="-122"/>
              <a:sym typeface="+mn-ea"/>
            </a:endParaRPr>
          </a:p>
          <a:p>
            <a:pPr lvl="0" algn="l">
              <a:buClrTx/>
              <a:buSzTx/>
              <a:buFontTx/>
            </a:pPr>
            <a:r>
              <a:rPr sz="2000" dirty="0" smtClean="0">
                <a:solidFill>
                  <a:srgbClr val="0000FF"/>
                </a:solidFill>
                <a:latin typeface="黑体" panose="02010609060101010101" charset="-122"/>
                <a:ea typeface="黑体" panose="02010609060101010101" charset="-122"/>
                <a:sym typeface="+mn-ea"/>
              </a:rPr>
              <a:t>(2）以上记载反映出北宋与前代相比城市商业活动的时间发生了什么变化？上述的变化说明了什么？</a:t>
            </a:r>
            <a:endParaRPr sz="2000" dirty="0" smtClean="0">
              <a:solidFill>
                <a:srgbClr val="0000FF"/>
              </a:solidFill>
              <a:latin typeface="黑体" panose="02010609060101010101" charset="-122"/>
              <a:ea typeface="黑体" panose="02010609060101010101" charset="-122"/>
              <a:sym typeface="+mn-ea"/>
            </a:endParaRPr>
          </a:p>
        </p:txBody>
      </p:sp>
      <p:sp>
        <p:nvSpPr>
          <p:cNvPr id="17" name="文本框 16"/>
          <p:cNvSpPr txBox="1"/>
          <p:nvPr/>
        </p:nvSpPr>
        <p:spPr>
          <a:xfrm>
            <a:off x="6403340" y="5233670"/>
            <a:ext cx="5184775" cy="1476375"/>
          </a:xfrm>
          <a:prstGeom prst="rect">
            <a:avLst/>
          </a:prstGeom>
          <a:noFill/>
        </p:spPr>
        <p:txBody>
          <a:bodyPr wrap="square" rtlCol="0">
            <a:spAutoFit/>
          </a:bodyPr>
          <a:p>
            <a:pPr algn="l"/>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)变化：唐朝长安，市场处于城中特定位置，于居民分开；宋朝坊市界限不复存在。</a:t>
            </a:r>
            <a:endParaRPr lang="zh-CN" altLang="en-US">
              <a:latin typeface="黑体" panose="02010609060101010101" charset="-122"/>
              <a:ea typeface="黑体" panose="02010609060101010101" charset="-122"/>
              <a:cs typeface="黑体" panose="02010609060101010101" charset="-122"/>
            </a:endParaRPr>
          </a:p>
          <a:p>
            <a:pPr algn="l"/>
            <a:endParaRPr lang="zh-CN" altLang="en-US">
              <a:latin typeface="黑体" panose="02010609060101010101" charset="-122"/>
              <a:ea typeface="黑体" panose="02010609060101010101" charset="-122"/>
              <a:cs typeface="黑体" panose="02010609060101010101" charset="-122"/>
            </a:endParaRPr>
          </a:p>
          <a:p>
            <a:pPr algn="l"/>
            <a:r>
              <a:rPr lang="zh-CN" altLang="en-US">
                <a:latin typeface="黑体" panose="02010609060101010101" charset="-122"/>
                <a:ea typeface="黑体" panose="02010609060101010101" charset="-122"/>
                <a:cs typeface="黑体" panose="02010609060101010101" charset="-122"/>
              </a:rPr>
              <a:t>(2)变化：突破了时间的限制；</a:t>
            </a:r>
            <a:endParaRPr lang="zh-CN" altLang="en-US">
              <a:latin typeface="黑体" panose="02010609060101010101" charset="-122"/>
              <a:ea typeface="黑体" panose="02010609060101010101" charset="-122"/>
              <a:cs typeface="黑体" panose="02010609060101010101" charset="-122"/>
            </a:endParaRPr>
          </a:p>
          <a:p>
            <a:pPr algn="l"/>
            <a:r>
              <a:rPr lang="zh-CN" altLang="en-US">
                <a:latin typeface="黑体" panose="02010609060101010101" charset="-122"/>
                <a:ea typeface="黑体" panose="02010609060101010101" charset="-122"/>
                <a:cs typeface="黑体" panose="02010609060101010101" charset="-122"/>
              </a:rPr>
              <a:t>说明：商业发展，城市繁荣。</a:t>
            </a:r>
            <a:endParaRPr lang="zh-CN" altLang="en-US">
              <a:latin typeface="黑体" panose="02010609060101010101" charset="-122"/>
              <a:ea typeface="黑体" panose="02010609060101010101" charset="-122"/>
              <a:cs typeface="黑体" panose="02010609060101010101" charset="-122"/>
            </a:endParaRPr>
          </a:p>
        </p:txBody>
      </p:sp>
      <p:sp>
        <p:nvSpPr>
          <p:cNvPr id="18" name="文本框 17"/>
          <p:cNvSpPr txBox="1"/>
          <p:nvPr/>
        </p:nvSpPr>
        <p:spPr>
          <a:xfrm>
            <a:off x="0" y="1802765"/>
            <a:ext cx="982980" cy="368300"/>
          </a:xfrm>
          <a:prstGeom prst="rect">
            <a:avLst/>
          </a:prstGeom>
          <a:noFill/>
        </p:spPr>
        <p:txBody>
          <a:bodyPr wrap="none" rtlCol="0">
            <a:spAutoFit/>
          </a:bodyPr>
          <a:p>
            <a:r>
              <a:rPr lang="zh-CN" altLang="en-US">
                <a:latin typeface="黑体" panose="02010609060101010101" charset="-122"/>
                <a:ea typeface="黑体" panose="02010609060101010101" charset="-122"/>
                <a:cs typeface="黑体" panose="02010609060101010101" charset="-122"/>
              </a:rPr>
              <a:t>材料</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a:t>
            </a:r>
            <a:endParaRPr lang="zh-CN" altLang="en-US">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6244590" y="2218055"/>
            <a:ext cx="5912485" cy="1630045"/>
          </a:xfrm>
          <a:prstGeom prst="rect">
            <a:avLst/>
          </a:prstGeom>
          <a:noFill/>
          <a:ln w="12700" cmpd="sng">
            <a:solidFill>
              <a:schemeClr val="accent1">
                <a:shade val="50000"/>
              </a:schemeClr>
            </a:solidFill>
            <a:prstDash val="solid"/>
          </a:ln>
        </p:spPr>
        <p:txBody>
          <a:bodyPr wrap="square" rtlCol="0">
            <a:spAutoFit/>
          </a:bodyPr>
          <a:p>
            <a:pPr algn="l"/>
            <a:r>
              <a:rPr lang="zh-CN" altLang="en-US" sz="2000">
                <a:latin typeface="黑体" panose="02010609060101010101" charset="-122"/>
                <a:ea typeface="黑体" panose="02010609060101010101" charset="-122"/>
                <a:cs typeface="黑体" panose="02010609060101010101" charset="-122"/>
              </a:rPr>
              <a:t>材料</a:t>
            </a:r>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：史书记载，在唐朝都成长安，每日中午，日落前三刻击钲三百声散市；每晚击鼓八百声，鼓声过后关闭坊门。</a:t>
            </a:r>
            <a:endParaRPr lang="zh-CN" altLang="en-US" sz="2000">
              <a:latin typeface="黑体" panose="02010609060101010101" charset="-122"/>
              <a:ea typeface="黑体" panose="02010609060101010101" charset="-122"/>
              <a:cs typeface="黑体" panose="02010609060101010101" charset="-122"/>
            </a:endParaRPr>
          </a:p>
          <a:p>
            <a:pPr algn="l"/>
            <a:r>
              <a:rPr lang="zh-CN" altLang="en-US" sz="2000">
                <a:latin typeface="黑体" panose="02010609060101010101" charset="-122"/>
                <a:ea typeface="黑体" panose="02010609060101010101" charset="-122"/>
                <a:cs typeface="黑体" panose="02010609060101010101" charset="-122"/>
              </a:rPr>
              <a:t>   北宋东京城内有夜市，一直持续到三更，在闹市区甚至通宵不绝，随之早市又开始了。</a:t>
            </a:r>
            <a:endParaRPr lang="zh-CN" altLang="en-US" sz="20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428086" y="1979313"/>
          <a:ext cx="11518710" cy="4198637"/>
        </p:xfrm>
        <a:graphic>
          <a:graphicData uri="http://schemas.openxmlformats.org/drawingml/2006/table">
            <a:tbl>
              <a:tblPr/>
              <a:tblGrid>
                <a:gridCol w="1514901"/>
                <a:gridCol w="5131558"/>
                <a:gridCol w="4872251"/>
              </a:tblGrid>
              <a:tr h="621233">
                <a:tc>
                  <a:txBody>
                    <a:bodyPr/>
                    <a:lstStyle/>
                    <a:p>
                      <a:pPr algn="ctr">
                        <a:spcAft>
                          <a:spcPts val="0"/>
                        </a:spcAft>
                      </a:pPr>
                      <a:r>
                        <a:rPr lang="en-US" altLang="zh-CN" sz="2400" b="0" dirty="0" smtClean="0">
                          <a:solidFill>
                            <a:srgbClr val="0000FF"/>
                          </a:solidFill>
                          <a:latin typeface="黑体" panose="02010609060101010101" charset="-122"/>
                          <a:ea typeface="黑体" panose="02010609060101010101" charset="-122"/>
                        </a:rPr>
                        <a:t>朝代</a:t>
                      </a:r>
                      <a:endParaRPr lang="en-US" altLang="zh-CN" sz="2400" b="0" dirty="0" smtClean="0">
                        <a:solidFill>
                          <a:srgbClr val="0000FF"/>
                        </a:solidFill>
                        <a:latin typeface="黑体" panose="02010609060101010101" charset="-122"/>
                        <a:ea typeface="黑体" panose="02010609060101010101" charset="-122"/>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b="1" kern="100">
                          <a:effectLst/>
                          <a:latin typeface="黑体" panose="02010609060101010101" charset="-122"/>
                          <a:ea typeface="黑体" panose="02010609060101010101" charset="-122"/>
                          <a:cs typeface="Times New Roman" panose="02020603050405020304" charset="0"/>
                        </a:rPr>
                        <a:t>周秦至唐代</a:t>
                      </a:r>
                      <a:endParaRPr lang="zh-CN" sz="2400" b="1" kern="100">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2400" b="1" kern="100">
                          <a:solidFill>
                            <a:srgbClr val="FF0000"/>
                          </a:solidFill>
                          <a:effectLst/>
                          <a:latin typeface="黑体" panose="02010609060101010101" charset="-122"/>
                          <a:ea typeface="黑体" panose="02010609060101010101" charset="-122"/>
                          <a:cs typeface="Times New Roman" panose="02020603050405020304" charset="0"/>
                        </a:rPr>
                        <a:t>唐末两</a:t>
                      </a:r>
                      <a:r>
                        <a:rPr lang="zh-CN" sz="2400" b="1" kern="100">
                          <a:solidFill>
                            <a:srgbClr val="FF0000"/>
                          </a:solidFill>
                          <a:effectLst/>
                          <a:latin typeface="黑体" panose="02010609060101010101" charset="-122"/>
                          <a:ea typeface="黑体" panose="02010609060101010101" charset="-122"/>
                          <a:cs typeface="Times New Roman" panose="02020603050405020304" charset="0"/>
                        </a:rPr>
                        <a:t>宋及</a:t>
                      </a:r>
                      <a:r>
                        <a:rPr lang="zh-CN" sz="2400" b="1" kern="100" dirty="0">
                          <a:solidFill>
                            <a:srgbClr val="FF0000"/>
                          </a:solidFill>
                          <a:effectLst/>
                          <a:latin typeface="黑体" panose="02010609060101010101" charset="-122"/>
                          <a:ea typeface="黑体" panose="02010609060101010101" charset="-122"/>
                          <a:cs typeface="Times New Roman" panose="02020603050405020304" charset="0"/>
                        </a:rPr>
                        <a:t>以后</a:t>
                      </a:r>
                      <a:endParaRPr lang="zh-CN" sz="2400" b="1" kern="100" dirty="0">
                        <a:solidFill>
                          <a:srgbClr val="FF0000"/>
                        </a:solidFill>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351">
                <a:tc>
                  <a:txBody>
                    <a:bodyPr/>
                    <a:lstStyle/>
                    <a:p>
                      <a:pPr algn="ctr">
                        <a:spcAft>
                          <a:spcPts val="0"/>
                        </a:spcAft>
                      </a:pPr>
                      <a:r>
                        <a:rPr lang="en-US" altLang="zh-CN" sz="2400" b="0" dirty="0" smtClean="0">
                          <a:solidFill>
                            <a:srgbClr val="0000FF"/>
                          </a:solidFill>
                          <a:latin typeface="黑体" panose="02010609060101010101" charset="-122"/>
                          <a:ea typeface="黑体" panose="02010609060101010101" charset="-122"/>
                        </a:rPr>
                        <a:t>时间限制</a:t>
                      </a:r>
                      <a:endParaRPr lang="en-US" altLang="zh-CN" sz="2400" b="0" dirty="0" smtClean="0">
                        <a:solidFill>
                          <a:srgbClr val="0000FF"/>
                        </a:solidFill>
                        <a:latin typeface="黑体" panose="02010609060101010101" charset="-122"/>
                        <a:ea typeface="黑体" panose="02010609060101010101" charset="-122"/>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b="0" kern="100">
                          <a:effectLst/>
                          <a:latin typeface="黑体" panose="02010609060101010101" charset="-122"/>
                          <a:ea typeface="黑体" panose="02010609060101010101" charset="-122"/>
                          <a:cs typeface="Times New Roman" panose="02020603050405020304" charset="0"/>
                        </a:rPr>
                        <a:t>商业贸易有严格的时间限制</a:t>
                      </a:r>
                      <a:endParaRPr lang="zh-CN" sz="2400" b="0" kern="100">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400" b="0" kern="100" dirty="0">
                        <a:solidFill>
                          <a:srgbClr val="FF0000"/>
                        </a:solidFill>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080">
                <a:tc>
                  <a:txBody>
                    <a:bodyPr/>
                    <a:lstStyle/>
                    <a:p>
                      <a:pPr algn="ctr">
                        <a:spcAft>
                          <a:spcPts val="0"/>
                        </a:spcAft>
                      </a:pPr>
                      <a:r>
                        <a:rPr lang="en-US" altLang="zh-CN" sz="2400" b="0" dirty="0" smtClean="0">
                          <a:solidFill>
                            <a:srgbClr val="0000FF"/>
                          </a:solidFill>
                          <a:latin typeface="黑体" panose="02010609060101010101" charset="-122"/>
                          <a:ea typeface="黑体" panose="02010609060101010101" charset="-122"/>
                        </a:rPr>
                        <a:t>地点</a:t>
                      </a:r>
                      <a:endParaRPr lang="en-US" altLang="zh-CN" sz="2400" b="0" dirty="0" smtClean="0">
                        <a:solidFill>
                          <a:srgbClr val="0000FF"/>
                        </a:solidFill>
                        <a:latin typeface="黑体" panose="02010609060101010101" charset="-122"/>
                        <a:ea typeface="黑体" panose="02010609060101010101" charset="-122"/>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b="0" kern="100">
                          <a:effectLst/>
                          <a:latin typeface="黑体" panose="02010609060101010101" charset="-122"/>
                          <a:ea typeface="黑体" panose="02010609060101010101" charset="-122"/>
                          <a:cs typeface="Times New Roman" panose="02020603050405020304" charset="0"/>
                        </a:rPr>
                        <a:t>县治以上城市才设市；实行严格的坊市制度</a:t>
                      </a:r>
                      <a:endParaRPr lang="zh-CN" sz="2400" b="0" kern="100">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400" b="0" kern="100" dirty="0">
                        <a:solidFill>
                          <a:srgbClr val="FF0000"/>
                        </a:solidFill>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351">
                <a:tc>
                  <a:txBody>
                    <a:bodyPr/>
                    <a:lstStyle/>
                    <a:p>
                      <a:pPr algn="ctr">
                        <a:spcAft>
                          <a:spcPts val="0"/>
                        </a:spcAft>
                      </a:pPr>
                      <a:r>
                        <a:rPr lang="en-US" altLang="zh-CN" sz="2400" b="0" dirty="0" smtClean="0">
                          <a:solidFill>
                            <a:srgbClr val="0000FF"/>
                          </a:solidFill>
                          <a:latin typeface="黑体" panose="02010609060101010101" charset="-122"/>
                          <a:ea typeface="黑体" panose="02010609060101010101" charset="-122"/>
                        </a:rPr>
                        <a:t>管理</a:t>
                      </a:r>
                      <a:endParaRPr lang="en-US" altLang="zh-CN" sz="2400" b="0" dirty="0" smtClean="0">
                        <a:solidFill>
                          <a:srgbClr val="0000FF"/>
                        </a:solidFill>
                        <a:latin typeface="黑体" panose="02010609060101010101" charset="-122"/>
                        <a:ea typeface="黑体" panose="02010609060101010101" charset="-122"/>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b="0" kern="100">
                          <a:effectLst/>
                          <a:latin typeface="黑体" panose="02010609060101010101" charset="-122"/>
                          <a:ea typeface="黑体" panose="02010609060101010101" charset="-122"/>
                          <a:cs typeface="Times New Roman" panose="02020603050405020304" charset="0"/>
                        </a:rPr>
                        <a:t>设市令等官员管理，受官府严格控制</a:t>
                      </a:r>
                      <a:endParaRPr lang="zh-CN" sz="2400" b="0" kern="100">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400" b="0" kern="100" dirty="0">
                        <a:solidFill>
                          <a:srgbClr val="FF0000"/>
                        </a:solidFill>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351">
                <a:tc>
                  <a:txBody>
                    <a:bodyPr/>
                    <a:lstStyle/>
                    <a:p>
                      <a:pPr algn="ctr">
                        <a:spcAft>
                          <a:spcPts val="0"/>
                        </a:spcAft>
                      </a:pPr>
                      <a:r>
                        <a:rPr lang="en-US" altLang="zh-CN" sz="2400" b="0" dirty="0" smtClean="0">
                          <a:solidFill>
                            <a:srgbClr val="0000FF"/>
                          </a:solidFill>
                          <a:latin typeface="黑体" panose="02010609060101010101" charset="-122"/>
                          <a:ea typeface="黑体" panose="02010609060101010101" charset="-122"/>
                        </a:rPr>
                        <a:t>城市职能</a:t>
                      </a:r>
                      <a:endParaRPr lang="en-US" altLang="zh-CN" sz="2400" b="0" dirty="0" smtClean="0">
                        <a:solidFill>
                          <a:srgbClr val="0000FF"/>
                        </a:solidFill>
                        <a:latin typeface="黑体" panose="02010609060101010101" charset="-122"/>
                        <a:ea typeface="黑体" panose="02010609060101010101" charset="-122"/>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400" b="0" kern="100">
                          <a:effectLst/>
                          <a:latin typeface="黑体" panose="02010609060101010101" charset="-122"/>
                          <a:ea typeface="黑体" panose="02010609060101010101" charset="-122"/>
                          <a:cs typeface="Times New Roman" panose="02020603050405020304" charset="0"/>
                        </a:rPr>
                        <a:t>主要是政治中心和军事重镇</a:t>
                      </a:r>
                      <a:endParaRPr lang="zh-CN" sz="2400" b="0" kern="100">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2400" b="0" kern="100" dirty="0">
                        <a:solidFill>
                          <a:srgbClr val="FF0000"/>
                        </a:solidFill>
                        <a:effectLst/>
                        <a:latin typeface="黑体" panose="02010609060101010101" charset="-122"/>
                        <a:ea typeface="黑体" panose="02010609060101010101" charset="-122"/>
                        <a:cs typeface="Times New Roman" panose="02020603050405020304" charset="0"/>
                      </a:endParaRPr>
                    </a:p>
                  </a:txBody>
                  <a:tcPr marL="91461" marR="914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3" name="文本框 2"/>
          <p:cNvSpPr txBox="1"/>
          <p:nvPr/>
        </p:nvSpPr>
        <p:spPr>
          <a:xfrm>
            <a:off x="229870" y="1165225"/>
            <a:ext cx="2882900" cy="460375"/>
          </a:xfrm>
          <a:prstGeom prst="rect">
            <a:avLst/>
          </a:prstGeom>
          <a:noFill/>
        </p:spPr>
        <p:txBody>
          <a:bodyPr wrap="square" rtlCol="0" anchor="t">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5.隋唐到两宋</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5" name="文本框 4"/>
          <p:cNvSpPr txBox="1"/>
          <p:nvPr/>
        </p:nvSpPr>
        <p:spPr>
          <a:xfrm>
            <a:off x="7239635" y="2775585"/>
            <a:ext cx="4064000" cy="460375"/>
          </a:xfrm>
          <a:prstGeom prst="rect">
            <a:avLst/>
          </a:prstGeom>
          <a:noFill/>
        </p:spPr>
        <p:txBody>
          <a:bodyPr wrap="square" rtlCol="0">
            <a:spAutoFit/>
          </a:bodyPr>
          <a:p>
            <a:r>
              <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打破时间限制（夜市、晓市）</a:t>
            </a:r>
            <a:endParaRPr lang="zh-CN" altLang="en-US" sz="2400" kern="100" dirty="0">
              <a:solidFill>
                <a:srgbClr val="FF0000"/>
              </a:solidFill>
              <a:effectLst/>
              <a:latin typeface="黑体" panose="02010609060101010101" charset="-122"/>
              <a:ea typeface="黑体" panose="02010609060101010101" charset="-122"/>
              <a:cs typeface="Times New Roman" panose="02020603050405020304" charset="0"/>
              <a:sym typeface="+mn-ea"/>
            </a:endParaRPr>
          </a:p>
        </p:txBody>
      </p:sp>
      <p:sp>
        <p:nvSpPr>
          <p:cNvPr id="7" name="文本框 6"/>
          <p:cNvSpPr txBox="1"/>
          <p:nvPr/>
        </p:nvSpPr>
        <p:spPr>
          <a:xfrm>
            <a:off x="7153910" y="3707130"/>
            <a:ext cx="4792980" cy="460375"/>
          </a:xfrm>
          <a:prstGeom prst="rect">
            <a:avLst/>
          </a:prstGeom>
          <a:noFill/>
        </p:spPr>
        <p:txBody>
          <a:bodyPr wrap="square" rtlCol="0">
            <a:spAutoFit/>
          </a:bodyPr>
          <a:p>
            <a:r>
              <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打破坊市界限，形成街市、草市等</a:t>
            </a:r>
            <a:endParaRPr lang="zh-CN" altLang="en-US" sz="2400" kern="100" dirty="0">
              <a:solidFill>
                <a:srgbClr val="FF0000"/>
              </a:solidFill>
              <a:effectLst/>
              <a:latin typeface="黑体" panose="02010609060101010101" charset="-122"/>
              <a:ea typeface="黑体" panose="02010609060101010101" charset="-122"/>
              <a:cs typeface="Times New Roman" panose="02020603050405020304" charset="0"/>
              <a:sym typeface="+mn-ea"/>
            </a:endParaRPr>
          </a:p>
        </p:txBody>
      </p:sp>
      <p:sp>
        <p:nvSpPr>
          <p:cNvPr id="8" name="文本框 7"/>
          <p:cNvSpPr txBox="1"/>
          <p:nvPr/>
        </p:nvSpPr>
        <p:spPr>
          <a:xfrm>
            <a:off x="7239635" y="4638675"/>
            <a:ext cx="4792345" cy="460375"/>
          </a:xfrm>
          <a:prstGeom prst="rect">
            <a:avLst/>
          </a:prstGeom>
          <a:noFill/>
        </p:spPr>
        <p:txBody>
          <a:bodyPr wrap="square" rtlCol="0">
            <a:spAutoFit/>
          </a:bodyPr>
          <a:p>
            <a:r>
              <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商业活动不再受官府的</a:t>
            </a:r>
            <a:r>
              <a:rPr lang="zh-CN" altLang="en-US"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严格</a:t>
            </a:r>
            <a:r>
              <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监控</a:t>
            </a:r>
            <a:endParaRPr lang="zh-CN" altLang="en-US" sz="2400" kern="100" dirty="0">
              <a:solidFill>
                <a:srgbClr val="FF0000"/>
              </a:solidFill>
              <a:effectLst/>
              <a:latin typeface="黑体" panose="02010609060101010101" charset="-122"/>
              <a:ea typeface="黑体" panose="02010609060101010101" charset="-122"/>
              <a:cs typeface="Times New Roman" panose="02020603050405020304" charset="0"/>
              <a:sym typeface="+mn-ea"/>
            </a:endParaRPr>
          </a:p>
        </p:txBody>
      </p:sp>
      <p:sp>
        <p:nvSpPr>
          <p:cNvPr id="9" name="文本框 8"/>
          <p:cNvSpPr txBox="1"/>
          <p:nvPr/>
        </p:nvSpPr>
        <p:spPr>
          <a:xfrm>
            <a:off x="7785735" y="5489575"/>
            <a:ext cx="3700145" cy="460375"/>
          </a:xfrm>
          <a:prstGeom prst="rect">
            <a:avLst/>
          </a:prstGeom>
          <a:noFill/>
        </p:spPr>
        <p:txBody>
          <a:bodyPr wrap="square" rtlCol="0">
            <a:spAutoFit/>
          </a:bodyPr>
          <a:p>
            <a:pPr lvl="0" algn="l">
              <a:buClrTx/>
              <a:buSzTx/>
              <a:buFontTx/>
            </a:pPr>
            <a:r>
              <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rPr>
              <a:t>城市的经济功能大大增强</a:t>
            </a:r>
            <a:endParaRPr lang="zh-CN" sz="2400" kern="100" dirty="0">
              <a:solidFill>
                <a:srgbClr val="FF0000"/>
              </a:solidFill>
              <a:effectLst/>
              <a:latin typeface="黑体" panose="02010609060101010101" charset="-122"/>
              <a:ea typeface="黑体" panose="02010609060101010101"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3" name="文本框 2"/>
          <p:cNvSpPr txBox="1"/>
          <p:nvPr/>
        </p:nvSpPr>
        <p:spPr>
          <a:xfrm>
            <a:off x="229870" y="1165225"/>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6.元明清：</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7" name="文本框 6"/>
          <p:cNvSpPr txBox="1"/>
          <p:nvPr/>
        </p:nvSpPr>
        <p:spPr>
          <a:xfrm>
            <a:off x="229870" y="1685925"/>
            <a:ext cx="11750675" cy="977265"/>
          </a:xfrm>
          <a:prstGeom prst="rect">
            <a:avLst/>
          </a:prstGeom>
          <a:noFill/>
        </p:spPr>
        <p:txBody>
          <a:bodyPr wrap="square" rtlCol="0" anchor="t">
            <a:spAutoFit/>
          </a:bodyPr>
          <a:p>
            <a:pPr>
              <a:lnSpc>
                <a:spcPct val="120000"/>
              </a:lnSpc>
            </a:pPr>
            <a:r>
              <a:rPr lang="zh-CN" altLang="en-US" sz="2400" dirty="0">
                <a:latin typeface="黑体" panose="02010609060101010101" charset="-122"/>
                <a:ea typeface="黑体" panose="02010609060101010101" charset="-122"/>
                <a:sym typeface="宋体" panose="02010600030101010101" pitchFamily="2" charset="-122"/>
              </a:rPr>
              <a:t>（</a:t>
            </a:r>
            <a:r>
              <a:rPr lang="en-US" altLang="zh-CN" sz="2400" dirty="0">
                <a:latin typeface="黑体" panose="02010609060101010101" charset="-122"/>
                <a:ea typeface="黑体" panose="02010609060101010101" charset="-122"/>
                <a:sym typeface="宋体" panose="02010600030101010101" pitchFamily="2" charset="-122"/>
              </a:rPr>
              <a:t>1</a:t>
            </a:r>
            <a:r>
              <a:rPr lang="zh-CN" altLang="en-US" sz="2400" dirty="0">
                <a:latin typeface="黑体" panose="02010609060101010101" charset="-122"/>
                <a:ea typeface="黑体" panose="02010609060101010101" charset="-122"/>
                <a:sym typeface="宋体" panose="02010600030101010101" pitchFamily="2" charset="-122"/>
              </a:rPr>
              <a:t>）</a:t>
            </a:r>
            <a:r>
              <a:rPr lang="en-US" altLang="en-US" sz="2400" dirty="0">
                <a:latin typeface="黑体" panose="02010609060101010101" charset="-122"/>
                <a:ea typeface="黑体" panose="02010609060101010101" charset="-122"/>
                <a:sym typeface="宋体" panose="02010600030101010101" pitchFamily="2" charset="-122"/>
              </a:rPr>
              <a:t>农产品和手工业产品的</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商品化</a:t>
            </a:r>
            <a:r>
              <a:rPr lang="en-US" altLang="en-US" sz="2400" dirty="0">
                <a:latin typeface="黑体" panose="02010609060101010101" charset="-122"/>
                <a:ea typeface="黑体" panose="02010609060101010101" charset="-122"/>
                <a:sym typeface="宋体" panose="02010600030101010101" pitchFamily="2" charset="-122"/>
              </a:rPr>
              <a:t>程度加深；</a:t>
            </a:r>
            <a:r>
              <a:rPr lang="zh-CN" altLang="en-US" sz="2400" dirty="0">
                <a:latin typeface="黑体" panose="02010609060101010101" charset="-122"/>
                <a:ea typeface="黑体" panose="02010609060101010101" charset="-122"/>
                <a:sym typeface="宋体" panose="02010600030101010101" pitchFamily="2" charset="-122"/>
              </a:rPr>
              <a:t>（</a:t>
            </a:r>
            <a:r>
              <a:rPr lang="en-US" altLang="zh-CN" sz="2400" dirty="0">
                <a:latin typeface="黑体" panose="02010609060101010101" charset="-122"/>
                <a:ea typeface="黑体" panose="02010609060101010101" charset="-122"/>
                <a:sym typeface="宋体" panose="02010600030101010101" pitchFamily="2" charset="-122"/>
              </a:rPr>
              <a:t>2</a:t>
            </a:r>
            <a:r>
              <a:rPr lang="zh-CN" altLang="en-US" sz="2400" dirty="0">
                <a:latin typeface="黑体" panose="02010609060101010101" charset="-122"/>
                <a:ea typeface="黑体" panose="02010609060101010101" charset="-122"/>
                <a:sym typeface="宋体" panose="02010600030101010101" pitchFamily="2" charset="-122"/>
              </a:rPr>
              <a:t>）</a:t>
            </a:r>
            <a:r>
              <a:rPr lang="en-US" altLang="en-US" sz="2400" dirty="0">
                <a:latin typeface="黑体" panose="02010609060101010101" charset="-122"/>
                <a:ea typeface="黑体" panose="02010609060101010101" charset="-122"/>
                <a:sym typeface="宋体" panose="02010600030101010101" pitchFamily="2" charset="-122"/>
              </a:rPr>
              <a:t>形成全国范围的</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商</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业</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贸</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易</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网络；</a:t>
            </a:r>
            <a:endParaRPr lang="en-US" altLang="en-US" sz="2400" dirty="0">
              <a:solidFill>
                <a:srgbClr val="FF0000"/>
              </a:solidFill>
              <a:latin typeface="黑体" panose="02010609060101010101" charset="-122"/>
              <a:ea typeface="黑体" panose="02010609060101010101" charset="-122"/>
              <a:sym typeface="宋体" panose="02010600030101010101" pitchFamily="2" charset="-122"/>
            </a:endParaRPr>
          </a:p>
          <a:p>
            <a:pPr>
              <a:lnSpc>
                <a:spcPct val="120000"/>
              </a:lnSpc>
            </a:pP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a:t>
            </a:r>
            <a:r>
              <a:rPr lang="en-US" altLang="zh-CN" sz="2400" dirty="0">
                <a:solidFill>
                  <a:srgbClr val="FF0000"/>
                </a:solidFill>
                <a:latin typeface="黑体" panose="02010609060101010101" charset="-122"/>
                <a:ea typeface="黑体" panose="02010609060101010101" charset="-122"/>
                <a:sym typeface="宋体" panose="02010600030101010101" pitchFamily="2" charset="-122"/>
              </a:rPr>
              <a:t>3</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地域性商人群体——商帮</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兴盛</a:t>
            </a:r>
            <a:endParaRPr lang="zh-CN"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grpSp>
        <p:nvGrpSpPr>
          <p:cNvPr id="9" name="组合 8"/>
          <p:cNvGrpSpPr/>
          <p:nvPr/>
        </p:nvGrpSpPr>
        <p:grpSpPr>
          <a:xfrm>
            <a:off x="229870" y="2753995"/>
            <a:ext cx="3245485" cy="4048125"/>
            <a:chOff x="1496" y="4090"/>
            <a:chExt cx="5111" cy="6375"/>
          </a:xfrm>
        </p:grpSpPr>
        <p:pic>
          <p:nvPicPr>
            <p:cNvPr id="10" name="图片 9" descr="商帮"/>
            <p:cNvPicPr>
              <a:picLocks noChangeAspect="1"/>
            </p:cNvPicPr>
            <p:nvPr/>
          </p:nvPicPr>
          <p:blipFill>
            <a:blip r:embed="rId1">
              <a:lum bright="18000" contrast="42000"/>
            </a:blip>
            <a:srcRect l="817" t="1276" r="817" b="5872"/>
            <a:stretch>
              <a:fillRect/>
            </a:stretch>
          </p:blipFill>
          <p:spPr>
            <a:xfrm>
              <a:off x="1496" y="4090"/>
              <a:ext cx="5111" cy="5781"/>
            </a:xfrm>
            <a:prstGeom prst="rect">
              <a:avLst/>
            </a:prstGeom>
            <a:ln w="76200">
              <a:noFill/>
            </a:ln>
            <a:effectLst>
              <a:outerShdw blurRad="50800" dist="38100" dir="5400000" algn="t" rotWithShape="0">
                <a:schemeClr val="bg2">
                  <a:alpha val="40000"/>
                </a:schemeClr>
              </a:outerShdw>
              <a:softEdge rad="38100"/>
            </a:effectLst>
          </p:spPr>
        </p:pic>
        <p:sp>
          <p:nvSpPr>
            <p:cNvPr id="11" name="文本框 10"/>
            <p:cNvSpPr txBox="1"/>
            <p:nvPr/>
          </p:nvSpPr>
          <p:spPr>
            <a:xfrm>
              <a:off x="1497" y="9934"/>
              <a:ext cx="5109" cy="531"/>
            </a:xfrm>
            <a:prstGeom prst="rect">
              <a:avLst/>
            </a:prstGeom>
            <a:noFill/>
          </p:spPr>
          <p:txBody>
            <a:bodyPr wrap="square" rtlCol="0">
              <a:spAutoFit/>
            </a:bodyPr>
            <a:p>
              <a:pPr algn="ctr"/>
              <a:r>
                <a:rPr lang="zh-CN" altLang="en-US" sz="1600">
                  <a:solidFill>
                    <a:schemeClr val="tx1"/>
                  </a:solidFill>
                  <a:latin typeface="黑体" panose="02010609060101010101" charset="-122"/>
                  <a:ea typeface="黑体" panose="02010609060101010101" charset="-122"/>
                </a:rPr>
                <a:t>明清时期的商帮与区域长途贸易</a:t>
              </a:r>
              <a:endParaRPr lang="zh-CN" altLang="en-US" sz="1600">
                <a:solidFill>
                  <a:schemeClr val="tx1"/>
                </a:solidFill>
                <a:latin typeface="黑体" panose="02010609060101010101" charset="-122"/>
                <a:ea typeface="黑体" panose="02010609060101010101" charset="-122"/>
              </a:endParaRPr>
            </a:p>
          </p:txBody>
        </p:sp>
      </p:grpSp>
      <p:grpSp>
        <p:nvGrpSpPr>
          <p:cNvPr id="18" name="组合 17"/>
          <p:cNvGrpSpPr/>
          <p:nvPr/>
        </p:nvGrpSpPr>
        <p:grpSpPr>
          <a:xfrm>
            <a:off x="3378835" y="2663190"/>
            <a:ext cx="4645660" cy="4170045"/>
            <a:chOff x="5321" y="4194"/>
            <a:chExt cx="7316" cy="6567"/>
          </a:xfrm>
        </p:grpSpPr>
        <p:pic>
          <p:nvPicPr>
            <p:cNvPr id="103" name="图片 102"/>
            <p:cNvPicPr/>
            <p:nvPr/>
          </p:nvPicPr>
          <p:blipFill>
            <a:blip r:embed="rId2"/>
            <a:stretch>
              <a:fillRect/>
            </a:stretch>
          </p:blipFill>
          <p:spPr>
            <a:xfrm>
              <a:off x="5321" y="4194"/>
              <a:ext cx="7316" cy="6343"/>
            </a:xfrm>
            <a:prstGeom prst="rect">
              <a:avLst/>
            </a:prstGeom>
            <a:noFill/>
            <a:ln w="9525">
              <a:noFill/>
            </a:ln>
          </p:spPr>
        </p:pic>
        <p:sp>
          <p:nvSpPr>
            <p:cNvPr id="12" name="文本框 11"/>
            <p:cNvSpPr txBox="1"/>
            <p:nvPr/>
          </p:nvSpPr>
          <p:spPr>
            <a:xfrm>
              <a:off x="7851" y="10181"/>
              <a:ext cx="3528" cy="580"/>
            </a:xfrm>
            <a:prstGeom prst="rect">
              <a:avLst/>
            </a:prstGeom>
            <a:noFill/>
          </p:spPr>
          <p:txBody>
            <a:bodyPr wrap="none" rtlCol="0">
              <a:spAutoFit/>
            </a:bodyPr>
            <a:p>
              <a:r>
                <a:rPr lang="zh-CN" altLang="en-US">
                  <a:latin typeface="黑体" panose="02010609060101010101" charset="-122"/>
                  <a:ea typeface="黑体" panose="02010609060101010101" charset="-122"/>
                </a:rPr>
                <a:t>明清时期商帮分布图</a:t>
              </a:r>
              <a:endParaRPr lang="zh-CN" altLang="en-US">
                <a:latin typeface="黑体" panose="02010609060101010101" charset="-122"/>
                <a:ea typeface="黑体" panose="02010609060101010101" charset="-122"/>
              </a:endParaRPr>
            </a:p>
          </p:txBody>
        </p:sp>
      </p:grpSp>
      <p:grpSp>
        <p:nvGrpSpPr>
          <p:cNvPr id="13" name="组合 12"/>
          <p:cNvGrpSpPr/>
          <p:nvPr/>
        </p:nvGrpSpPr>
        <p:grpSpPr>
          <a:xfrm>
            <a:off x="8285480" y="3095625"/>
            <a:ext cx="3906520" cy="3674745"/>
            <a:chOff x="9189" y="6170"/>
            <a:chExt cx="6152" cy="5787"/>
          </a:xfrm>
        </p:grpSpPr>
        <p:pic>
          <p:nvPicPr>
            <p:cNvPr id="14" name="图片 13"/>
            <p:cNvPicPr>
              <a:picLocks noChangeAspect="1"/>
            </p:cNvPicPr>
            <p:nvPr/>
          </p:nvPicPr>
          <p:blipFill>
            <a:blip r:embed="rId3"/>
            <a:stretch>
              <a:fillRect/>
            </a:stretch>
          </p:blipFill>
          <p:spPr>
            <a:xfrm>
              <a:off x="9189" y="6170"/>
              <a:ext cx="6152" cy="5207"/>
            </a:xfrm>
            <a:prstGeom prst="rect">
              <a:avLst/>
            </a:prstGeom>
          </p:spPr>
        </p:pic>
        <p:sp>
          <p:nvSpPr>
            <p:cNvPr id="16" name="文本框 15"/>
            <p:cNvSpPr txBox="1"/>
            <p:nvPr/>
          </p:nvSpPr>
          <p:spPr>
            <a:xfrm>
              <a:off x="10533" y="11377"/>
              <a:ext cx="4475" cy="580"/>
            </a:xfrm>
            <a:prstGeom prst="rect">
              <a:avLst/>
            </a:prstGeom>
            <a:solidFill>
              <a:schemeClr val="bg1"/>
            </a:solidFill>
          </p:spPr>
          <p:txBody>
            <a:bodyPr wrap="square" rtlCol="0">
              <a:spAutoFit/>
            </a:bodyPr>
            <a:p>
              <a:pPr algn="ctr"/>
              <a:r>
                <a:rPr lang="zh-CN" altLang="en-US" dirty="0">
                  <a:latin typeface="黑体" panose="02010609060101010101" charset="-122"/>
                  <a:ea typeface="黑体" panose="02010609060101010101" charset="-122"/>
                  <a:cs typeface="黑体" panose="02010609060101010101" charset="-122"/>
                </a:rPr>
                <a:t>商帮的象征</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会馆</a:t>
              </a:r>
              <a:endParaRPr lang="zh-CN" altLang="en-US" dirty="0">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nvSpPr>
        <p:spPr>
          <a:xfrm>
            <a:off x="203200" y="1243965"/>
            <a:ext cx="7953375" cy="1322070"/>
          </a:xfrm>
          <a:prstGeom prst="rect">
            <a:avLst/>
          </a:prstGeom>
          <a:noFill/>
          <a:ln w="12700" cmpd="sng">
            <a:solidFill>
              <a:schemeClr val="accent1">
                <a:shade val="50000"/>
              </a:schemeClr>
            </a:solidFill>
            <a:prstDash val="solid"/>
          </a:ln>
        </p:spPr>
        <p:txBody>
          <a:bodyPr wrap="square" rtlCol="0" anchor="t">
            <a:spAutoFit/>
          </a:bodyPr>
          <a:p>
            <a:pPr fontAlgn="auto">
              <a:lnSpc>
                <a:spcPct val="100000"/>
              </a:lnSpc>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zh-CN" altLang="en-US" sz="2000">
                <a:latin typeface="黑体" panose="02010609060101010101" charset="-122"/>
                <a:ea typeface="黑体" panose="02010609060101010101" charset="-122"/>
                <a:cs typeface="黑体" panose="02010609060101010101" charset="-122"/>
                <a:sym typeface="+mn-ea"/>
              </a:rPr>
              <a:t>材料</a:t>
            </a:r>
            <a:r>
              <a:rPr kumimoji="1" lang="en-US" altLang="zh-CN" sz="2000">
                <a:latin typeface="黑体" panose="02010609060101010101" charset="-122"/>
                <a:ea typeface="黑体" panose="02010609060101010101" charset="-122"/>
                <a:cs typeface="黑体" panose="02010609060101010101" charset="-122"/>
                <a:sym typeface="+mn-ea"/>
              </a:rPr>
              <a:t>1</a:t>
            </a:r>
            <a:r>
              <a:rPr kumimoji="1" lang="zh-CN" altLang="en-US" sz="2000">
                <a:latin typeface="黑体" panose="02010609060101010101" charset="-122"/>
                <a:ea typeface="黑体" panose="02010609060101010101" charset="-122"/>
                <a:cs typeface="黑体" panose="02010609060101010101" charset="-122"/>
                <a:sym typeface="+mn-ea"/>
              </a:rPr>
              <a:t>：周武王灭商后，商朝遗民为维持生计而四处买卖，逐渐发展为固定职业，周人称其为“商人”，称其职业为“商业”，沿用至今。</a:t>
            </a:r>
            <a:endParaRPr kumimoji="1" lang="zh-CN" altLang="en-US" sz="2000">
              <a:latin typeface="黑体" panose="02010609060101010101" charset="-122"/>
              <a:ea typeface="黑体" panose="02010609060101010101" charset="-122"/>
              <a:cs typeface="黑体" panose="02010609060101010101" charset="-122"/>
            </a:endParaRPr>
          </a:p>
          <a:p>
            <a:pPr fontAlgn="auto">
              <a:lnSpc>
                <a:spcPct val="100000"/>
              </a:lnSpc>
            </a:pPr>
            <a:r>
              <a:rPr kumimoji="1" lang="zh-CN" altLang="en-US" sz="2000">
                <a:latin typeface="黑体" panose="02010609060101010101" charset="-122"/>
                <a:ea typeface="黑体" panose="02010609060101010101" charset="-122"/>
                <a:cs typeface="黑体" panose="02010609060101010101" charset="-122"/>
                <a:sym typeface="+mn-ea"/>
              </a:rPr>
              <a:t>殷人“肇牵车牛，远服贾用，孝养厥父母”。</a:t>
            </a:r>
            <a:endParaRPr kumimoji="1" lang="zh-CN" altLang="en-US" sz="2000">
              <a:latin typeface="黑体" panose="02010609060101010101" charset="-122"/>
              <a:ea typeface="黑体" panose="02010609060101010101" charset="-122"/>
              <a:cs typeface="黑体" panose="02010609060101010101" charset="-122"/>
              <a:sym typeface="+mn-ea"/>
            </a:endParaRPr>
          </a:p>
          <a:p>
            <a:pPr fontAlgn="auto">
              <a:lnSpc>
                <a:spcPct val="100000"/>
              </a:lnSpc>
            </a:pPr>
            <a:r>
              <a:rPr kumimoji="1" lang="zh-CN" altLang="en-US"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                                         ——《</a:t>
            </a:r>
            <a:r>
              <a:rPr kumimoji="1" lang="zh-CN" altLang="en-US" sz="2000">
                <a:latin typeface="黑体" panose="02010609060101010101" charset="-122"/>
                <a:ea typeface="黑体" panose="02010609060101010101" charset="-122"/>
                <a:cs typeface="黑体" panose="02010609060101010101" charset="-122"/>
                <a:sym typeface="+mn-ea"/>
              </a:rPr>
              <a:t>尚书</a:t>
            </a:r>
            <a:r>
              <a:rPr kumimoji="1" lang="en-US" altLang="zh-CN" sz="2000">
                <a:latin typeface="黑体" panose="02010609060101010101" charset="-122"/>
                <a:ea typeface="黑体" panose="02010609060101010101" charset="-122"/>
                <a:cs typeface="黑体" panose="02010609060101010101" charset="-122"/>
                <a:sym typeface="+mn-ea"/>
              </a:rPr>
              <a:t>·</a:t>
            </a:r>
            <a:r>
              <a:rPr kumimoji="1" lang="zh-CN" altLang="en-US" sz="2000">
                <a:latin typeface="黑体" panose="02010609060101010101" charset="-122"/>
                <a:ea typeface="黑体" panose="02010609060101010101" charset="-122"/>
                <a:cs typeface="黑体" panose="02010609060101010101" charset="-122"/>
                <a:sym typeface="+mn-ea"/>
              </a:rPr>
              <a:t>酒诰</a:t>
            </a:r>
            <a:r>
              <a:rPr kumimoji="1" lang="en-US" altLang="zh-CN" sz="2000">
                <a:latin typeface="黑体" panose="02010609060101010101" charset="-122"/>
                <a:ea typeface="黑体" panose="02010609060101010101" charset="-122"/>
                <a:cs typeface="黑体" panose="02010609060101010101" charset="-122"/>
                <a:sym typeface="+mn-ea"/>
              </a:rPr>
              <a:t>》</a:t>
            </a:r>
            <a:endParaRPr lang="zh-CN" altLang="en-US" sz="2000"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1"/>
            </p:custDataLst>
          </p:nvPr>
        </p:nvSpPr>
        <p:spPr>
          <a:xfrm>
            <a:off x="202565" y="2824480"/>
            <a:ext cx="7954010" cy="1014730"/>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 </a:t>
            </a:r>
            <a:r>
              <a:rPr kumimoji="1" lang="zh-CN" altLang="en-US" sz="2000">
                <a:latin typeface="黑体" panose="02010609060101010101" charset="-122"/>
                <a:ea typeface="黑体" panose="02010609060101010101" charset="-122"/>
                <a:cs typeface="黑体" panose="02010609060101010101" charset="-122"/>
                <a:sym typeface="+mn-ea"/>
              </a:rPr>
              <a:t>材</a:t>
            </a:r>
            <a:r>
              <a:rPr kumimoji="1" lang="zh-CN" altLang="en-US" sz="2000">
                <a:latin typeface="黑体" panose="02010609060101010101" charset="-122"/>
                <a:ea typeface="黑体" panose="02010609060101010101" charset="-122"/>
                <a:cs typeface="黑体" panose="02010609060101010101" charset="-122"/>
                <a:sym typeface="+mn-ea"/>
              </a:rPr>
              <a:t>料</a:t>
            </a:r>
            <a:r>
              <a:rPr kumimoji="1" lang="en-US" altLang="zh-CN" sz="2000">
                <a:latin typeface="黑体" panose="02010609060101010101" charset="-122"/>
                <a:ea typeface="黑体" panose="02010609060101010101" charset="-122"/>
                <a:cs typeface="黑体" panose="02010609060101010101" charset="-122"/>
                <a:sym typeface="+mn-ea"/>
              </a:rPr>
              <a:t>2</a:t>
            </a:r>
            <a:r>
              <a:rPr kumimoji="1" lang="zh-CN" altLang="en-US"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（汉）高祖令贾人不得衣丝乘车，重租税以困之。</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市井之子孙，亦不得仕宦为吏。</a:t>
            </a:r>
            <a:r>
              <a:rPr kumimoji="1" lang="en-US" altLang="zh-CN" sz="2000">
                <a:latin typeface="黑体" panose="02010609060101010101" charset="-122"/>
                <a:ea typeface="黑体" panose="02010609060101010101" charset="-122"/>
                <a:cs typeface="黑体" panose="02010609060101010101" charset="-122"/>
                <a:sym typeface="+mn-ea"/>
              </a:rPr>
              <a:t> </a:t>
            </a:r>
            <a:endParaRPr kumimoji="1" lang="en-US" altLang="zh-CN" sz="2000">
              <a:latin typeface="黑体" panose="02010609060101010101" charset="-122"/>
              <a:ea typeface="黑体" panose="02010609060101010101" charset="-122"/>
              <a:cs typeface="黑体" panose="02010609060101010101" charset="-122"/>
              <a:sym typeface="+mn-ea"/>
            </a:endParaRPr>
          </a:p>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史记</a:t>
            </a:r>
            <a:r>
              <a:rPr kumimoji="1" lang="en-US" altLang="zh-CN" sz="2000">
                <a:latin typeface="黑体" panose="02010609060101010101" charset="-122"/>
                <a:ea typeface="黑体" panose="02010609060101010101" charset="-122"/>
                <a:cs typeface="黑体" panose="02010609060101010101" charset="-122"/>
                <a:sym typeface="+mn-ea"/>
              </a:rPr>
              <a:t>》</a:t>
            </a:r>
            <a:endParaRPr kumimoji="1" lang="en-US" altLang="zh-CN" sz="2000">
              <a:latin typeface="黑体" panose="02010609060101010101" charset="-122"/>
              <a:ea typeface="黑体" panose="02010609060101010101" charset="-122"/>
              <a:cs typeface="黑体" panose="02010609060101010101" charset="-122"/>
              <a:sym typeface="+mn-ea"/>
            </a:endParaRPr>
          </a:p>
        </p:txBody>
      </p:sp>
      <p:sp>
        <p:nvSpPr>
          <p:cNvPr id="19" name="文本框 18"/>
          <p:cNvSpPr txBox="1"/>
          <p:nvPr>
            <p:custDataLst>
              <p:tags r:id="rId2"/>
            </p:custDataLst>
          </p:nvPr>
        </p:nvSpPr>
        <p:spPr>
          <a:xfrm>
            <a:off x="201930" y="4097655"/>
            <a:ext cx="7954010" cy="1322070"/>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zh-CN" altLang="en-US" sz="2000">
                <a:latin typeface="黑体" panose="02010609060101010101" charset="-122"/>
                <a:ea typeface="黑体" panose="02010609060101010101" charset="-122"/>
                <a:cs typeface="黑体" panose="02010609060101010101" charset="-122"/>
                <a:sym typeface="+mn-ea"/>
              </a:rPr>
              <a:t>材</a:t>
            </a:r>
            <a:r>
              <a:rPr kumimoji="1" lang="zh-CN" altLang="en-US" sz="2000">
                <a:latin typeface="黑体" panose="02010609060101010101" charset="-122"/>
                <a:ea typeface="黑体" panose="02010609060101010101" charset="-122"/>
                <a:cs typeface="黑体" panose="02010609060101010101" charset="-122"/>
                <a:sym typeface="+mn-ea"/>
              </a:rPr>
              <a:t>料</a:t>
            </a:r>
            <a:r>
              <a:rPr kumimoji="1" lang="en-US" altLang="zh-CN" sz="2000">
                <a:latin typeface="黑体" panose="02010609060101010101" charset="-122"/>
                <a:ea typeface="黑体" panose="02010609060101010101" charset="-122"/>
                <a:cs typeface="黑体" panose="02010609060101010101" charset="-122"/>
                <a:sym typeface="+mn-ea"/>
              </a:rPr>
              <a:t>3</a:t>
            </a:r>
            <a:r>
              <a:rPr kumimoji="1" lang="zh-CN" altLang="en-US"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宋时每逢科举考试揭晓那天，官僚地主、富商家庭一大早便纷纷出动“择婿车”，争相选择新科进士做女婿，是为“榜下捉婿”。宰相富弼的女婿冯京虽是状元，但出身在商人家庭。</a:t>
            </a:r>
            <a:endParaRPr kumimoji="1" lang="en-US" altLang="zh-CN" sz="2000">
              <a:latin typeface="黑体" panose="02010609060101010101" charset="-122"/>
              <a:ea typeface="黑体" panose="02010609060101010101" charset="-122"/>
              <a:cs typeface="黑体" panose="02010609060101010101" charset="-122"/>
              <a:sym typeface="+mn-ea"/>
            </a:endParaRPr>
          </a:p>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张邦炜</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试论宋代“婚姻不问阀阅”</a:t>
            </a:r>
            <a:r>
              <a:rPr kumimoji="1" lang="en-US" altLang="zh-CN" sz="2000">
                <a:latin typeface="黑体" panose="02010609060101010101" charset="-122"/>
                <a:ea typeface="黑体" panose="02010609060101010101" charset="-122"/>
                <a:cs typeface="黑体" panose="02010609060101010101" charset="-122"/>
                <a:sym typeface="+mn-ea"/>
              </a:rPr>
              <a:t>》</a:t>
            </a:r>
            <a:endParaRPr kumimoji="1" lang="en-US" altLang="zh-CN" sz="2000">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3"/>
            </p:custDataLst>
          </p:nvPr>
        </p:nvSpPr>
        <p:spPr>
          <a:xfrm>
            <a:off x="202565" y="5615305"/>
            <a:ext cx="7954010" cy="1014730"/>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 </a:t>
            </a:r>
            <a:r>
              <a:rPr kumimoji="1" lang="zh-CN" altLang="en-US" sz="2000">
                <a:latin typeface="黑体" panose="02010609060101010101" charset="-122"/>
                <a:ea typeface="黑体" panose="02010609060101010101" charset="-122"/>
                <a:cs typeface="黑体" panose="02010609060101010101" charset="-122"/>
                <a:sym typeface="+mn-ea"/>
              </a:rPr>
              <a:t>材</a:t>
            </a:r>
            <a:r>
              <a:rPr kumimoji="1" lang="zh-CN" altLang="en-US" sz="2000">
                <a:latin typeface="黑体" panose="02010609060101010101" charset="-122"/>
                <a:ea typeface="黑体" panose="02010609060101010101" charset="-122"/>
                <a:cs typeface="黑体" panose="02010609060101010101" charset="-122"/>
                <a:sym typeface="+mn-ea"/>
              </a:rPr>
              <a:t>料</a:t>
            </a:r>
            <a:r>
              <a:rPr kumimoji="1" lang="en-US" altLang="zh-CN" sz="2000">
                <a:latin typeface="黑体" panose="02010609060101010101" charset="-122"/>
                <a:ea typeface="黑体" panose="02010609060101010101" charset="-122"/>
                <a:cs typeface="黑体" panose="02010609060101010101" charset="-122"/>
                <a:sym typeface="+mn-ea"/>
              </a:rPr>
              <a:t>4</a:t>
            </a:r>
            <a:r>
              <a:rPr kumimoji="1" lang="zh-CN" altLang="en-US"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（明）奴富至数百万，初缙绅皆丑之，而今则乐与为朋矣。缙绅家之女（婚嫁）惟财是计，不问非类。</a:t>
            </a:r>
            <a:endParaRPr kumimoji="1" lang="en-US" altLang="zh-CN" sz="2000">
              <a:latin typeface="黑体" panose="02010609060101010101" charset="-122"/>
              <a:ea typeface="黑体" panose="02010609060101010101" charset="-122"/>
              <a:cs typeface="黑体" panose="02010609060101010101" charset="-122"/>
              <a:sym typeface="+mn-ea"/>
            </a:endParaRPr>
          </a:p>
          <a:p>
            <a:pPr lvl="0" algn="l">
              <a:buClrTx/>
              <a:buSzTx/>
              <a:buFontTx/>
            </a:pP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                                     </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伍袁萃</a:t>
            </a:r>
            <a:r>
              <a:rPr kumimoji="1" lang="en-US" altLang="zh-CN" sz="2000">
                <a:latin typeface="黑体" panose="02010609060101010101" charset="-122"/>
                <a:ea typeface="黑体" panose="02010609060101010101" charset="-122"/>
                <a:cs typeface="黑体" panose="02010609060101010101" charset="-122"/>
                <a:sym typeface="+mn-ea"/>
              </a:rPr>
              <a:t>《</a:t>
            </a:r>
            <a:r>
              <a:rPr kumimoji="1" lang="en-US" altLang="zh-CN" sz="2000">
                <a:latin typeface="黑体" panose="02010609060101010101" charset="-122"/>
                <a:ea typeface="黑体" panose="02010609060101010101" charset="-122"/>
                <a:cs typeface="黑体" panose="02010609060101010101" charset="-122"/>
                <a:sym typeface="+mn-ea"/>
              </a:rPr>
              <a:t>林居漫录</a:t>
            </a:r>
            <a:r>
              <a:rPr kumimoji="1" lang="en-US" altLang="zh-CN" sz="2000">
                <a:latin typeface="黑体" panose="02010609060101010101" charset="-122"/>
                <a:ea typeface="黑体" panose="02010609060101010101" charset="-122"/>
                <a:cs typeface="黑体" panose="02010609060101010101" charset="-122"/>
                <a:sym typeface="+mn-ea"/>
              </a:rPr>
              <a:t> 》</a:t>
            </a:r>
            <a:endParaRPr kumimoji="1" lang="en-US" altLang="zh-CN" sz="2000">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333115" y="588010"/>
            <a:ext cx="5525770" cy="460375"/>
          </a:xfrm>
          <a:prstGeom prst="rect">
            <a:avLst/>
          </a:prstGeom>
          <a:noFill/>
        </p:spPr>
        <p:txBody>
          <a:bodyPr wrap="square" rtlCol="0" anchor="t">
            <a:spAutoFit/>
          </a:bodyPr>
          <a:lstStyle/>
          <a:p>
            <a:pPr lvl="0" algn="ctr">
              <a:buClrTx/>
              <a:buSzTx/>
              <a:buFontTx/>
            </a:pPr>
            <a:r>
              <a:rPr lang="zh-CN" altLang="en-US" sz="2400" dirty="0" smtClean="0">
                <a:solidFill>
                  <a:srgbClr val="0000FF"/>
                </a:solidFill>
                <a:latin typeface="黑体" panose="02010609060101010101" charset="-122"/>
                <a:ea typeface="黑体" panose="02010609060101010101" charset="-122"/>
                <a:sym typeface="+mn-ea"/>
              </a:rPr>
              <a:t>【合作探究】中国古代商人的变化</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8" name="文本框 7"/>
          <p:cNvSpPr txBox="1"/>
          <p:nvPr/>
        </p:nvSpPr>
        <p:spPr>
          <a:xfrm>
            <a:off x="8098155" y="1489710"/>
            <a:ext cx="4450080" cy="829945"/>
          </a:xfrm>
          <a:prstGeom prst="rect">
            <a:avLst/>
          </a:prstGeom>
          <a:noFill/>
        </p:spPr>
        <p:txBody>
          <a:bodyPr wrap="none" rtlCol="0">
            <a:spAutoFit/>
          </a:bodyPr>
          <a:p>
            <a:pPr lvl="0" algn="l">
              <a:buClrTx/>
              <a:buSzTx/>
              <a:buFontTx/>
            </a:pPr>
            <a:r>
              <a:rPr lang="zh-CN" altLang="en-US" sz="2400" dirty="0" smtClean="0">
                <a:solidFill>
                  <a:srgbClr val="FF0000"/>
                </a:solidFill>
                <a:latin typeface="黑体" panose="02010609060101010101" charset="-122"/>
                <a:ea typeface="黑体" panose="02010609060101010101" charset="-122"/>
                <a:sym typeface="+mn-ea"/>
              </a:rPr>
              <a:t>先秦：</a:t>
            </a:r>
            <a:r>
              <a:rPr lang="zh-CN" altLang="en-US" sz="2400" dirty="0" smtClean="0">
                <a:solidFill>
                  <a:srgbClr val="0000FF"/>
                </a:solidFill>
                <a:latin typeface="黑体" panose="02010609060101010101" charset="-122"/>
                <a:ea typeface="黑体" panose="02010609060101010101" charset="-122"/>
                <a:sym typeface="+mn-ea"/>
              </a:rPr>
              <a:t>商人出现，</a:t>
            </a:r>
            <a:endParaRPr lang="zh-CN" altLang="en-US" sz="2400" dirty="0" smtClean="0">
              <a:solidFill>
                <a:srgbClr val="0000FF"/>
              </a:solidFill>
              <a:latin typeface="黑体" panose="02010609060101010101" charset="-122"/>
              <a:ea typeface="黑体" panose="02010609060101010101" charset="-122"/>
              <a:sym typeface="+mn-ea"/>
            </a:endParaRPr>
          </a:p>
          <a:p>
            <a:pPr lvl="0" algn="l">
              <a:buClrTx/>
              <a:buSzTx/>
              <a:buFontTx/>
            </a:pPr>
            <a:r>
              <a:rPr lang="zh-CN" altLang="en-US" sz="2400" dirty="0" smtClean="0">
                <a:solidFill>
                  <a:srgbClr val="0000FF"/>
                </a:solidFill>
                <a:latin typeface="黑体" panose="02010609060101010101" charset="-122"/>
                <a:ea typeface="黑体" panose="02010609060101010101" charset="-122"/>
                <a:sym typeface="+mn-ea"/>
              </a:rPr>
              <a:t>但官府控制为主导，地位不高。</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9" name="文本框 8"/>
          <p:cNvSpPr txBox="1"/>
          <p:nvPr/>
        </p:nvSpPr>
        <p:spPr>
          <a:xfrm>
            <a:off x="8229600" y="2917190"/>
            <a:ext cx="3678555" cy="829945"/>
          </a:xfrm>
          <a:prstGeom prst="rect">
            <a:avLst/>
          </a:prstGeom>
          <a:noFill/>
        </p:spPr>
        <p:txBody>
          <a:bodyPr wrap="square" rtlCol="0">
            <a:spAutoFit/>
          </a:bodyPr>
          <a:p>
            <a:pPr lvl="0" algn="l">
              <a:buClrTx/>
              <a:buSzTx/>
              <a:buFontTx/>
            </a:pPr>
            <a:r>
              <a:rPr lang="zh-CN" altLang="en-US" sz="2400" dirty="0" smtClean="0">
                <a:solidFill>
                  <a:srgbClr val="FF0000"/>
                </a:solidFill>
                <a:latin typeface="黑体" panose="02010609060101010101" charset="-122"/>
                <a:ea typeface="黑体" panose="02010609060101010101" charset="-122"/>
                <a:sym typeface="+mn-ea"/>
              </a:rPr>
              <a:t>秦汉</a:t>
            </a:r>
            <a:r>
              <a:rPr lang="zh-CN" altLang="en-US" sz="2400" dirty="0" smtClean="0">
                <a:solidFill>
                  <a:srgbClr val="FF0000"/>
                </a:solidFill>
                <a:latin typeface="黑体" panose="02010609060101010101" charset="-122"/>
                <a:ea typeface="黑体" panose="02010609060101010101" charset="-122"/>
                <a:sym typeface="+mn-ea"/>
              </a:rPr>
              <a:t>：</a:t>
            </a:r>
            <a:r>
              <a:rPr lang="zh-CN" altLang="en-US" sz="2400" dirty="0" smtClean="0">
                <a:solidFill>
                  <a:srgbClr val="0000FF"/>
                </a:solidFill>
                <a:latin typeface="黑体" panose="02010609060101010101" charset="-122"/>
                <a:ea typeface="黑体" panose="02010609060101010101" charset="-122"/>
                <a:sym typeface="+mn-ea"/>
              </a:rPr>
              <a:t>商人社会地位低下，生活方式限制大。</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11" name="文本框 10"/>
          <p:cNvSpPr txBox="1"/>
          <p:nvPr/>
        </p:nvSpPr>
        <p:spPr>
          <a:xfrm>
            <a:off x="8328660" y="4312920"/>
            <a:ext cx="2886710" cy="829945"/>
          </a:xfrm>
          <a:prstGeom prst="rect">
            <a:avLst/>
          </a:prstGeom>
          <a:noFill/>
        </p:spPr>
        <p:txBody>
          <a:bodyPr wrap="square" rtlCol="0">
            <a:spAutoFit/>
          </a:bodyPr>
          <a:p>
            <a:pPr lvl="0" algn="l">
              <a:buClrTx/>
              <a:buSzTx/>
              <a:buFontTx/>
            </a:pPr>
            <a:r>
              <a:rPr lang="zh-CN" altLang="en-US" sz="2400" dirty="0" smtClean="0">
                <a:solidFill>
                  <a:srgbClr val="FF0000"/>
                </a:solidFill>
                <a:latin typeface="黑体" panose="02010609060101010101" charset="-122"/>
                <a:ea typeface="黑体" panose="02010609060101010101" charset="-122"/>
                <a:sym typeface="+mn-ea"/>
              </a:rPr>
              <a:t>宋：</a:t>
            </a:r>
            <a:r>
              <a:rPr lang="zh-CN" altLang="en-US" sz="2400" dirty="0" smtClean="0">
                <a:solidFill>
                  <a:srgbClr val="0000FF"/>
                </a:solidFill>
                <a:latin typeface="黑体" panose="02010609060101010101" charset="-122"/>
                <a:ea typeface="黑体" panose="02010609060101010101" charset="-122"/>
                <a:sym typeface="+mn-ea"/>
              </a:rPr>
              <a:t>商品经济繁盛</a:t>
            </a:r>
            <a:endParaRPr lang="zh-CN" altLang="en-US" sz="2400" dirty="0" smtClean="0">
              <a:solidFill>
                <a:srgbClr val="0000FF"/>
              </a:solidFill>
              <a:latin typeface="黑体" panose="02010609060101010101" charset="-122"/>
              <a:ea typeface="黑体" panose="02010609060101010101" charset="-122"/>
              <a:sym typeface="+mn-ea"/>
            </a:endParaRPr>
          </a:p>
          <a:p>
            <a:pPr lvl="0" algn="l">
              <a:buClrTx/>
              <a:buSzTx/>
              <a:buFontTx/>
            </a:pPr>
            <a:r>
              <a:rPr lang="zh-CN" altLang="en-US" sz="2400" dirty="0" smtClean="0">
                <a:solidFill>
                  <a:srgbClr val="0000FF"/>
                </a:solidFill>
                <a:latin typeface="黑体" panose="02010609060101010101" charset="-122"/>
                <a:ea typeface="黑体" panose="02010609060101010101" charset="-122"/>
                <a:sym typeface="+mn-ea"/>
              </a:rPr>
              <a:t>商人地位提升。</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12" name="文本框 11"/>
          <p:cNvSpPr txBox="1"/>
          <p:nvPr/>
        </p:nvSpPr>
        <p:spPr>
          <a:xfrm>
            <a:off x="8328660" y="5708650"/>
            <a:ext cx="3481070" cy="829945"/>
          </a:xfrm>
          <a:prstGeom prst="rect">
            <a:avLst/>
          </a:prstGeom>
          <a:noFill/>
        </p:spPr>
        <p:txBody>
          <a:bodyPr wrap="square" rtlCol="0">
            <a:spAutoFit/>
          </a:bodyPr>
          <a:p>
            <a:pPr lvl="0" algn="l">
              <a:buClrTx/>
              <a:buSzTx/>
              <a:buFontTx/>
            </a:pPr>
            <a:r>
              <a:rPr lang="zh-CN" altLang="en-US" sz="2400" dirty="0" smtClean="0">
                <a:solidFill>
                  <a:srgbClr val="FF0000"/>
                </a:solidFill>
                <a:latin typeface="黑体" panose="02010609060101010101" charset="-122"/>
                <a:ea typeface="黑体" panose="02010609060101010101" charset="-122"/>
                <a:sym typeface="+mn-ea"/>
              </a:rPr>
              <a:t>明清：</a:t>
            </a:r>
            <a:r>
              <a:rPr lang="zh-CN" altLang="en-US" sz="2400" dirty="0" smtClean="0">
                <a:solidFill>
                  <a:srgbClr val="0000FF"/>
                </a:solidFill>
                <a:latin typeface="黑体" panose="02010609060101010101" charset="-122"/>
                <a:ea typeface="黑体" panose="02010609060101010101" charset="-122"/>
                <a:sym typeface="+mn-ea"/>
              </a:rPr>
              <a:t>轻商思想淡化，财富成为身份象征。</a:t>
            </a:r>
            <a:endParaRPr lang="zh-CN" altLang="en-US" sz="2400" dirty="0" smtClean="0">
              <a:solidFill>
                <a:srgbClr val="0000FF"/>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商业的发展：古代世界</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pic>
        <p:nvPicPr>
          <p:cNvPr id="4" name="图片 3" descr="黄色的地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25700" y="1412875"/>
            <a:ext cx="7159625" cy="5173345"/>
          </a:xfrm>
          <a:prstGeom prst="rect">
            <a:avLst/>
          </a:prstGeom>
        </p:spPr>
      </p:pic>
      <p:sp>
        <p:nvSpPr>
          <p:cNvPr id="17" name="线形标注 1(带强调线) 16"/>
          <p:cNvSpPr/>
          <p:nvPr/>
        </p:nvSpPr>
        <p:spPr>
          <a:xfrm>
            <a:off x="9862820" y="1331595"/>
            <a:ext cx="2256155" cy="1316355"/>
          </a:xfrm>
          <a:prstGeom prst="accentCallout1">
            <a:avLst>
              <a:gd name="adj1" fmla="val 31743"/>
              <a:gd name="adj2" fmla="val -4974"/>
              <a:gd name="adj3" fmla="val 118475"/>
              <a:gd name="adj4" fmla="val -243034"/>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dirty="0">
                <a:solidFill>
                  <a:srgbClr val="FFFF00"/>
                </a:solidFill>
                <a:latin typeface="黑体" panose="02010609060101010101" charset="-122"/>
                <a:ea typeface="黑体" panose="02010609060101010101" charset="-122"/>
                <a:cs typeface="黑体" panose="02010609060101010101" charset="-122"/>
                <a:sym typeface="+mn-ea"/>
              </a:rPr>
              <a:t>古希腊各城邦：</a:t>
            </a:r>
            <a:endParaRPr lang="zh-CN" altLang="en-US" sz="2000" dirty="0">
              <a:solidFill>
                <a:srgbClr val="FFFF00"/>
              </a:solidFill>
              <a:latin typeface="黑体" panose="02010609060101010101" charset="-122"/>
              <a:ea typeface="黑体" panose="02010609060101010101" charset="-122"/>
              <a:cs typeface="黑体" panose="02010609060101010101" charset="-122"/>
              <a:sym typeface="+mn-ea"/>
            </a:endParaRPr>
          </a:p>
          <a:p>
            <a:pPr algn="l"/>
            <a:r>
              <a:rPr lang="zh-CN" altLang="en-US" sz="2000" dirty="0">
                <a:solidFill>
                  <a:schemeClr val="bg1"/>
                </a:solidFill>
                <a:latin typeface="黑体" panose="02010609060101010101" charset="-122"/>
                <a:ea typeface="黑体" panose="02010609060101010101" charset="-122"/>
                <a:cs typeface="黑体" panose="02010609060101010101" charset="-122"/>
                <a:sym typeface="+mn-ea"/>
              </a:rPr>
              <a:t>形成若干商业贸易中心；海外贸易活跃。</a:t>
            </a:r>
            <a:endParaRPr lang="zh-CN" altLang="en-US" sz="20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5" name="线形标注 1(带强调线) 4"/>
          <p:cNvSpPr/>
          <p:nvPr/>
        </p:nvSpPr>
        <p:spPr>
          <a:xfrm>
            <a:off x="9862820" y="2811145"/>
            <a:ext cx="2256155" cy="1366520"/>
          </a:xfrm>
          <a:prstGeom prst="accentCallout1">
            <a:avLst>
              <a:gd name="adj1" fmla="val 31743"/>
              <a:gd name="adj2" fmla="val -4974"/>
              <a:gd name="adj3" fmla="val 19074"/>
              <a:gd name="adj4" fmla="val -232254"/>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FFFF00"/>
                </a:solidFill>
                <a:latin typeface="黑体" panose="02010609060101010101" charset="-122"/>
                <a:ea typeface="黑体" panose="02010609060101010101" charset="-122"/>
                <a:sym typeface="+mn-ea"/>
              </a:rPr>
              <a:t>拜占庭帝国：</a:t>
            </a:r>
            <a:endParaRPr lang="zh-CN" altLang="en-US" sz="2000" b="1">
              <a:solidFill>
                <a:srgbClr val="FFFF00"/>
              </a:solidFill>
              <a:latin typeface="黑体" panose="02010609060101010101" charset="-122"/>
              <a:ea typeface="黑体" panose="02010609060101010101" charset="-122"/>
              <a:sym typeface="+mn-ea"/>
            </a:endParaRPr>
          </a:p>
          <a:p>
            <a:pPr lvl="0" algn="l">
              <a:lnSpc>
                <a:spcPct val="110000"/>
              </a:lnSpc>
              <a:buClrTx/>
              <a:buSzTx/>
              <a:buFontTx/>
            </a:pPr>
            <a:r>
              <a:rPr lang="zh-CN" altLang="en-US" sz="2000">
                <a:latin typeface="黑体" panose="02010609060101010101" charset="-122"/>
                <a:ea typeface="黑体" panose="02010609060101010101" charset="-122"/>
                <a:cs typeface="黑体" panose="02010609060101010101" charset="-122"/>
                <a:sym typeface="+mn-ea"/>
              </a:rPr>
              <a:t>一度垄断了中国丝绸等东方奢侈品在欧洲市场的贸易</a:t>
            </a:r>
            <a:endParaRPr lang="zh-CN" altLang="en-US" sz="20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8" name="线形标注 1(带强调线) 7"/>
          <p:cNvSpPr/>
          <p:nvPr/>
        </p:nvSpPr>
        <p:spPr>
          <a:xfrm>
            <a:off x="13335" y="1746885"/>
            <a:ext cx="2256155" cy="1356360"/>
          </a:xfrm>
          <a:prstGeom prst="accentCallout1">
            <a:avLst>
              <a:gd name="adj1" fmla="val 44061"/>
              <a:gd name="adj2" fmla="val 104531"/>
              <a:gd name="adj3" fmla="val 72752"/>
              <a:gd name="adj4" fmla="val 1767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FFFF00"/>
                </a:solidFill>
                <a:latin typeface="黑体" panose="02010609060101010101" charset="-122"/>
                <a:ea typeface="黑体" panose="02010609060101010101" charset="-122"/>
                <a:sym typeface="+mn-ea"/>
              </a:rPr>
              <a:t>古罗马：</a:t>
            </a:r>
            <a:r>
              <a:rPr lang="zh-CN" altLang="en-US" sz="2000">
                <a:latin typeface="黑体" panose="02010609060101010101" charset="-122"/>
                <a:ea typeface="黑体" panose="02010609060101010101" charset="-122"/>
                <a:sym typeface="+mn-ea"/>
              </a:rPr>
              <a:t>征服地中海周围地区后，商贸逐渐繁荣，海外贸易航线四通八达</a:t>
            </a:r>
            <a:endParaRPr lang="zh-CN" altLang="en-US" sz="20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15" name="线形标注 1(带强调线) 14"/>
          <p:cNvSpPr/>
          <p:nvPr/>
        </p:nvSpPr>
        <p:spPr>
          <a:xfrm>
            <a:off x="28575" y="3321685"/>
            <a:ext cx="2256155" cy="2388870"/>
          </a:xfrm>
          <a:prstGeom prst="accentCallout1">
            <a:avLst>
              <a:gd name="adj1" fmla="val 44061"/>
              <a:gd name="adj2" fmla="val 104531"/>
              <a:gd name="adj3" fmla="val 20733"/>
              <a:gd name="adj4" fmla="val 206388"/>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FFFF00"/>
                </a:solidFill>
                <a:latin typeface="黑体" panose="02010609060101010101" charset="-122"/>
                <a:ea typeface="黑体" panose="02010609060101010101" charset="-122"/>
                <a:sym typeface="+mn-ea"/>
              </a:rPr>
              <a:t>古埃及：</a:t>
            </a:r>
            <a:r>
              <a:rPr lang="zh-CN" altLang="en-US" sz="2000">
                <a:latin typeface="黑体" panose="02010609060101010101" charset="-122"/>
                <a:ea typeface="黑体" panose="02010609060101010101" charset="-122"/>
                <a:sym typeface="+mn-ea"/>
              </a:rPr>
              <a:t>金字塔壁画上有了人们在市场上交换产品的场景；对外贸易控制在国家手中；国王经常派商队到国外从事贸易活动</a:t>
            </a:r>
            <a:endParaRPr lang="zh-CN" altLang="en-US" sz="20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19" name="线形标注 1(带强调线) 18"/>
          <p:cNvSpPr/>
          <p:nvPr/>
        </p:nvSpPr>
        <p:spPr>
          <a:xfrm>
            <a:off x="9862820" y="4340860"/>
            <a:ext cx="2256155" cy="1640205"/>
          </a:xfrm>
          <a:prstGeom prst="accentCallout1">
            <a:avLst>
              <a:gd name="adj1" fmla="val 31743"/>
              <a:gd name="adj2" fmla="val -4974"/>
              <a:gd name="adj3" fmla="val -23598"/>
              <a:gd name="adj4" fmla="val -21294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FFFF00"/>
                </a:solidFill>
                <a:latin typeface="黑体" panose="02010609060101010101" charset="-122"/>
                <a:ea typeface="黑体" panose="02010609060101010101" charset="-122"/>
                <a:sym typeface="+mn-ea"/>
              </a:rPr>
              <a:t>阿拉伯商人</a:t>
            </a:r>
            <a:r>
              <a:rPr lang="zh-CN" altLang="en-US" sz="2000" b="1">
                <a:latin typeface="黑体" panose="02010609060101010101" charset="-122"/>
                <a:ea typeface="黑体" panose="02010609060101010101" charset="-122"/>
                <a:sym typeface="+mn-ea"/>
              </a:rPr>
              <a:t>：</a:t>
            </a:r>
            <a:r>
              <a:rPr lang="zh-CN" altLang="en-US" sz="2000">
                <a:latin typeface="黑体" panose="02010609060101010101" charset="-122"/>
                <a:ea typeface="黑体" panose="02010609060101010101" charset="-122"/>
                <a:sym typeface="+mn-ea"/>
              </a:rPr>
              <a:t>在亚非欧三洲之间从事中介贸易，活动范围遍及世界各主要文明区域</a:t>
            </a:r>
            <a:endParaRPr lang="zh-CN" altLang="en-US" sz="2000"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1" name="文本框 20"/>
          <p:cNvSpPr txBox="1"/>
          <p:nvPr/>
        </p:nvSpPr>
        <p:spPr>
          <a:xfrm>
            <a:off x="1666875" y="5981065"/>
            <a:ext cx="9274810" cy="829945"/>
          </a:xfrm>
          <a:prstGeom prst="rect">
            <a:avLst/>
          </a:prstGeom>
          <a:solidFill>
            <a:schemeClr val="bg1"/>
          </a:solidFill>
        </p:spPr>
        <p:txBody>
          <a:bodyPr wrap="square" rtlCol="0">
            <a:spAutoFit/>
          </a:bodyPr>
          <a:p>
            <a:pPr algn="l"/>
            <a:r>
              <a:rPr lang="zh-CN" altLang="en-US" sz="2400">
                <a:solidFill>
                  <a:srgbClr val="FF0000"/>
                </a:solidFill>
                <a:latin typeface="黑体" panose="02010609060101010101" charset="-122"/>
                <a:ea typeface="黑体" panose="02010609060101010101" charset="-122"/>
              </a:rPr>
              <a:t>特征：</a:t>
            </a:r>
            <a:r>
              <a:rPr lang="zh-CN" altLang="en-US" sz="2400">
                <a:latin typeface="黑体" panose="02010609060101010101" charset="-122"/>
                <a:ea typeface="黑体" panose="02010609060101010101" charset="-122"/>
              </a:rPr>
              <a:t>①各地区商贸活动各具特色，存在明显的多源性和差异性；</a:t>
            </a:r>
            <a:endParaRPr lang="zh-CN" altLang="en-US" sz="2400">
              <a:latin typeface="黑体" panose="02010609060101010101" charset="-122"/>
              <a:ea typeface="黑体" panose="02010609060101010101" charset="-122"/>
            </a:endParaRPr>
          </a:p>
          <a:p>
            <a:pPr algn="l"/>
            <a:r>
              <a:rPr lang="zh-CN" altLang="en-US" sz="2400">
                <a:latin typeface="黑体" panose="02010609060101010101" charset="-122"/>
                <a:ea typeface="黑体" panose="02010609060101010101" charset="-122"/>
              </a:rPr>
              <a:t>②商贸活动最初只是地方性行为，后扩大到国与国、洲与洲之间。</a:t>
            </a:r>
            <a:endParaRPr lang="zh-CN" altLang="en-US" sz="2400">
              <a:latin typeface="黑体" panose="02010609060101010101" charset="-122"/>
              <a:ea typeface="黑体" panose="02010609060101010101" charset="-122"/>
            </a:endParaRPr>
          </a:p>
        </p:txBody>
      </p:sp>
      <p:sp>
        <p:nvSpPr>
          <p:cNvPr id="3" name="文本框 2"/>
          <p:cNvSpPr txBox="1"/>
          <p:nvPr/>
        </p:nvSpPr>
        <p:spPr>
          <a:xfrm>
            <a:off x="13335" y="904240"/>
            <a:ext cx="12268200" cy="460375"/>
          </a:xfrm>
          <a:prstGeom prst="rect">
            <a:avLst/>
          </a:prstGeom>
          <a:noFill/>
        </p:spPr>
        <p:txBody>
          <a:bodyPr wrap="square" rtlCol="0" anchor="t">
            <a:spAutoFit/>
          </a:bodyPr>
          <a:lstStyle/>
          <a:p>
            <a:pPr lvl="0" algn="ctr">
              <a:buClrTx/>
              <a:buSzTx/>
              <a:buFontTx/>
            </a:pPr>
            <a:r>
              <a:rPr lang="zh-CN" altLang="en-US" sz="2400" dirty="0" smtClean="0">
                <a:solidFill>
                  <a:srgbClr val="0000FF"/>
                </a:solidFill>
                <a:latin typeface="黑体" panose="02010609060101010101" charset="-122"/>
                <a:ea typeface="黑体" panose="02010609060101010101" charset="-122"/>
                <a:sym typeface="+mn-ea"/>
              </a:rPr>
              <a:t>【自主学习】阅读教材</a:t>
            </a:r>
            <a:r>
              <a:rPr lang="zh-CN" altLang="en-US" sz="2400" dirty="0" smtClean="0">
                <a:solidFill>
                  <a:srgbClr val="0000FF"/>
                </a:solidFill>
                <a:latin typeface="黑体" panose="02010609060101010101" charset="-122"/>
                <a:ea typeface="黑体" panose="02010609060101010101" charset="-122"/>
                <a:sym typeface="+mn-ea"/>
              </a:rPr>
              <a:t>P36</a:t>
            </a:r>
            <a:r>
              <a:rPr lang="zh-CN" altLang="en-US" sz="2400" dirty="0" smtClean="0">
                <a:solidFill>
                  <a:srgbClr val="0000FF"/>
                </a:solidFill>
                <a:latin typeface="黑体" panose="02010609060101010101" charset="-122"/>
                <a:ea typeface="黑体" panose="02010609060101010101" charset="-122"/>
                <a:sym typeface="+mn-ea"/>
              </a:rPr>
              <a:t>，在亚非欧文明发展图上标注</a:t>
            </a:r>
            <a:r>
              <a:rPr lang="zh-CN" altLang="en-US" sz="2400" dirty="0" smtClean="0">
                <a:solidFill>
                  <a:srgbClr val="0000FF"/>
                </a:solidFill>
                <a:latin typeface="黑体" panose="02010609060101010101" charset="-122"/>
                <a:ea typeface="黑体" panose="02010609060101010101" charset="-122"/>
                <a:sym typeface="+mn-ea"/>
              </a:rPr>
              <a:t>其</a:t>
            </a:r>
            <a:r>
              <a:rPr lang="zh-CN" altLang="en-US" sz="2400" dirty="0" smtClean="0">
                <a:solidFill>
                  <a:srgbClr val="0000FF"/>
                </a:solidFill>
                <a:latin typeface="黑体" panose="02010609060101010101" charset="-122"/>
                <a:ea typeface="黑体" panose="02010609060101010101" charset="-122"/>
                <a:sym typeface="+mn-ea"/>
              </a:rPr>
              <a:t>他地区商业贸易的发展概况。</a:t>
            </a:r>
            <a:endParaRPr lang="zh-CN" altLang="en-US" sz="2400" dirty="0" smtClean="0">
              <a:solidFill>
                <a:srgbClr val="0000FF"/>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5" grpId="0" bldLvl="0" animBg="1"/>
      <p:bldP spid="8" grpId="0" bldLvl="0" animBg="1"/>
      <p:bldP spid="15" grpId="0" bldLvl="0" animBg="1"/>
      <p:bldP spid="19" grpId="0" bldLvl="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商业的发展：古代世界</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229870" y="1165225"/>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1.</a:t>
            </a:r>
            <a:r>
              <a:rPr lang="zh-CN" altLang="en-US" sz="2400" dirty="0" smtClean="0">
                <a:solidFill>
                  <a:srgbClr val="0000FF"/>
                </a:solidFill>
                <a:latin typeface="黑体" panose="02010609060101010101" charset="-122"/>
                <a:ea typeface="黑体" panose="02010609060101010101" charset="-122"/>
                <a:sym typeface="+mn-ea"/>
              </a:rPr>
              <a:t>古埃及</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4" name="文本框 3"/>
          <p:cNvSpPr txBox="1"/>
          <p:nvPr/>
        </p:nvSpPr>
        <p:spPr>
          <a:xfrm>
            <a:off x="1840865" y="1165225"/>
            <a:ext cx="10841990" cy="902970"/>
          </a:xfrm>
          <a:prstGeom prst="rect">
            <a:avLst/>
          </a:prstGeom>
          <a:noFill/>
        </p:spPr>
        <p:txBody>
          <a:bodyPr wrap="square" rtlCol="0">
            <a:spAutoFit/>
          </a:bodyPr>
          <a:p>
            <a:pPr algn="l">
              <a:lnSpc>
                <a:spcPct val="110000"/>
              </a:lnSpc>
            </a:pPr>
            <a:r>
              <a:rPr lang="zh-CN" altLang="en-US" sz="2400">
                <a:latin typeface="黑体" panose="02010609060101010101" charset="-122"/>
                <a:ea typeface="黑体" panose="02010609060101010101" charset="-122"/>
                <a:sym typeface="+mn-ea"/>
              </a:rPr>
              <a:t>金字塔壁画上有了人们在市场上交换产品的场景；对外贸易控制在国家手中；国王经常派商队到国外从事贸易活动</a:t>
            </a:r>
            <a:endParaRPr lang="zh-CN" altLang="en-US" sz="2400">
              <a:latin typeface="黑体" panose="02010609060101010101" charset="-122"/>
              <a:ea typeface="黑体" panose="02010609060101010101" charset="-122"/>
              <a:sym typeface="+mn-ea"/>
            </a:endParaRPr>
          </a:p>
        </p:txBody>
      </p:sp>
      <p:pic>
        <p:nvPicPr>
          <p:cNvPr id="7" name="图片 6" descr="微信图片_20201201103124"/>
          <p:cNvPicPr>
            <a:picLocks noChangeAspect="1"/>
          </p:cNvPicPr>
          <p:nvPr/>
        </p:nvPicPr>
        <p:blipFill>
          <a:blip r:embed="rId1"/>
          <a:srcRect b="4363"/>
          <a:stretch>
            <a:fillRect/>
          </a:stretch>
        </p:blipFill>
        <p:spPr>
          <a:xfrm>
            <a:off x="229870" y="2503805"/>
            <a:ext cx="5349875" cy="4185920"/>
          </a:xfrm>
          <a:prstGeom prst="rect">
            <a:avLst/>
          </a:prstGeom>
        </p:spPr>
      </p:pic>
      <p:sp>
        <p:nvSpPr>
          <p:cNvPr id="8" name="TextBox 10"/>
          <p:cNvSpPr txBox="1"/>
          <p:nvPr/>
        </p:nvSpPr>
        <p:spPr>
          <a:xfrm>
            <a:off x="5579745" y="2503805"/>
            <a:ext cx="6611620" cy="2553335"/>
          </a:xfrm>
          <a:prstGeom prst="rect">
            <a:avLst/>
          </a:prstGeom>
          <a:solidFill>
            <a:schemeClr val="bg1"/>
          </a:solidFill>
          <a:ln w="12700" cmpd="sng">
            <a:solidFill>
              <a:schemeClr val="accent1">
                <a:shade val="50000"/>
              </a:schemeClr>
            </a:solidFill>
            <a:prstDash val="solid"/>
          </a:ln>
        </p:spPr>
        <p:txBody>
          <a:bodyPr wrap="square" rtlCol="0" anchor="t">
            <a:spAutoFit/>
          </a:bodyPr>
          <a:p>
            <a:pPr lvl="0" algn="l">
              <a:lnSpc>
                <a:spcPct val="100000"/>
              </a:lnSpc>
              <a:buClrTx/>
              <a:buSzTx/>
              <a:buFontTx/>
            </a:pPr>
            <a:r>
              <a:rPr lang="zh-CN" altLang="en-US" sz="2000" dirty="0">
                <a:latin typeface="黑体" panose="02010609060101010101" charset="-122"/>
                <a:ea typeface="黑体" panose="02010609060101010101" charset="-122"/>
                <a:cs typeface="黑体" panose="02010609060101010101" charset="-122"/>
                <a:sym typeface="+mn-ea"/>
              </a:rPr>
              <a:t>  </a:t>
            </a:r>
            <a:r>
              <a:rPr lang="zh-CN" altLang="en-US" sz="2000" dirty="0">
                <a:latin typeface="黑体" panose="02010609060101010101" charset="-122"/>
                <a:ea typeface="黑体" panose="02010609060101010101" charset="-122"/>
                <a:cs typeface="黑体" panose="02010609060101010101" charset="-122"/>
                <a:sym typeface="+mn-ea"/>
              </a:rPr>
              <a:t>材料：</a:t>
            </a:r>
            <a:r>
              <a:rPr lang="zh-CN" altLang="en-US" sz="2000" dirty="0">
                <a:latin typeface="黑体" panose="02010609060101010101" charset="-122"/>
                <a:ea typeface="黑体" panose="02010609060101010101" charset="-122"/>
                <a:cs typeface="黑体" panose="02010609060101010101" charset="-122"/>
                <a:sym typeface="+mn-ea"/>
              </a:rPr>
              <a:t> </a:t>
            </a:r>
            <a:r>
              <a:rPr lang="zh-CN" altLang="en-US" sz="2000" dirty="0">
                <a:latin typeface="黑体" panose="02010609060101010101" charset="-122"/>
                <a:ea typeface="黑体" panose="02010609060101010101" charset="-122"/>
                <a:cs typeface="黑体" panose="02010609060101010101" charset="-122"/>
                <a:sym typeface="+mn-ea"/>
              </a:rPr>
              <a:t>浮雕的上方刻着如下铭文：</a:t>
            </a:r>
            <a:endParaRPr lang="zh-CN" altLang="en-US" sz="2000" dirty="0">
              <a:latin typeface="黑体" panose="02010609060101010101" charset="-122"/>
              <a:ea typeface="黑体" panose="02010609060101010101" charset="-122"/>
              <a:cs typeface="黑体" panose="02010609060101010101" charset="-122"/>
              <a:sym typeface="+mn-ea"/>
            </a:endParaRPr>
          </a:p>
          <a:p>
            <a:pPr lvl="0" algn="l">
              <a:lnSpc>
                <a:spcPct val="100000"/>
              </a:lnSpc>
              <a:buClrTx/>
              <a:buSzTx/>
              <a:buFontTx/>
            </a:pPr>
            <a:r>
              <a:rPr lang="zh-CN" altLang="en-US" sz="2000" dirty="0">
                <a:latin typeface="黑体" panose="02010609060101010101" charset="-122"/>
                <a:ea typeface="黑体" panose="02010609060101010101" charset="-122"/>
                <a:cs typeface="黑体" panose="02010609060101010101" charset="-122"/>
                <a:sym typeface="+mn-ea"/>
              </a:rPr>
              <a:t>   船上满载着蓬特国的奇珍异宝：所有的芬芳馥郁的木材、成堆的没药树脂，连同鲜活的没药树、乌木、纯象牙、绿金鸸鹋、肉桂树</a:t>
            </a:r>
            <a:r>
              <a:rPr lang="zh-CN" altLang="en-US"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还有猿猴、狗、南方的黑豹皮、当地的成年人及其婴孩。有史以来，未曾有过第二位国君获得过这样的珍宝。</a:t>
            </a:r>
            <a:endParaRPr lang="zh-CN" altLang="en-US" sz="2000" dirty="0">
              <a:latin typeface="黑体" panose="02010609060101010101" charset="-122"/>
              <a:ea typeface="黑体" panose="02010609060101010101" charset="-122"/>
              <a:cs typeface="黑体" panose="02010609060101010101" charset="-122"/>
              <a:sym typeface="+mn-ea"/>
            </a:endParaRPr>
          </a:p>
          <a:p>
            <a:pPr lvl="0" algn="l">
              <a:lnSpc>
                <a:spcPct val="100000"/>
              </a:lnSpc>
              <a:buClrTx/>
              <a:buSzTx/>
              <a:buFontTx/>
            </a:pPr>
            <a:r>
              <a:rPr lang="zh-CN" altLang="en-US"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摘编自 </a:t>
            </a:r>
            <a:r>
              <a:rPr lang="zh-CN" altLang="en-US" sz="2000" dirty="0">
                <a:latin typeface="黑体" panose="02010609060101010101" charset="-122"/>
                <a:ea typeface="黑体" panose="02010609060101010101" charset="-122"/>
                <a:cs typeface="黑体" panose="02010609060101010101" charset="-122"/>
                <a:sym typeface="+mn-ea"/>
              </a:rPr>
              <a:t>威廉·伯恩斯坦《伟大的贸易</a:t>
            </a:r>
            <a:r>
              <a:rPr lang="zh-CN" altLang="en-US"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贸易如何塑造世界》</a:t>
            </a:r>
            <a:endParaRPr lang="zh-CN" altLang="en-US" sz="2000" dirty="0">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5964188" y="5056978"/>
            <a:ext cx="6228080" cy="521970"/>
          </a:xfrm>
          <a:prstGeom prst="rect">
            <a:avLst/>
          </a:prstGeom>
          <a:noFill/>
        </p:spPr>
        <p:txBody>
          <a:bodyPr wrap="square" rtlCol="0" anchor="t">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思考：古埃及商业贸易活动有何特点？</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1" name="文本框 10"/>
          <p:cNvSpPr txBox="1"/>
          <p:nvPr/>
        </p:nvSpPr>
        <p:spPr>
          <a:xfrm>
            <a:off x="6229985" y="5492750"/>
            <a:ext cx="4756785" cy="902970"/>
          </a:xfrm>
          <a:prstGeom prst="rect">
            <a:avLst/>
          </a:prstGeom>
          <a:noFill/>
        </p:spPr>
        <p:txBody>
          <a:bodyPr wrap="square" rtlCol="0" anchor="t">
            <a:spAutoFit/>
          </a:bodyPr>
          <a:p>
            <a:pPr lvl="0" algn="l">
              <a:lnSpc>
                <a:spcPct val="110000"/>
              </a:lnSpc>
              <a:buClrTx/>
              <a:buSzTx/>
              <a:buFontTx/>
            </a:pPr>
            <a:r>
              <a:rPr lang="zh-CN" altLang="en-US" sz="2400">
                <a:latin typeface="黑体" panose="02010609060101010101" charset="-122"/>
                <a:ea typeface="黑体" panose="02010609060101010101" charset="-122"/>
                <a:sym typeface="+mn-ea"/>
              </a:rPr>
              <a:t>（</a:t>
            </a:r>
            <a:r>
              <a:rPr lang="en-US" altLang="zh-CN" sz="2400">
                <a:latin typeface="黑体" panose="02010609060101010101" charset="-122"/>
                <a:ea typeface="黑体" panose="02010609060101010101" charset="-122"/>
                <a:sym typeface="+mn-ea"/>
              </a:rPr>
              <a:t>1</a:t>
            </a:r>
            <a:r>
              <a:rPr lang="zh-CN" altLang="en-US"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政府控制，</a:t>
            </a:r>
            <a:r>
              <a:rPr lang="zh-CN" altLang="en-US" sz="2400">
                <a:latin typeface="黑体" panose="02010609060101010101" charset="-122"/>
                <a:ea typeface="黑体" panose="02010609060101010101" charset="-122"/>
                <a:sym typeface="+mn-ea"/>
              </a:rPr>
              <a:t>商品丰富；</a:t>
            </a:r>
            <a:endParaRPr lang="zh-CN" altLang="en-US" sz="2400">
              <a:latin typeface="黑体" panose="02010609060101010101" charset="-122"/>
              <a:ea typeface="黑体" panose="02010609060101010101" charset="-122"/>
              <a:sym typeface="+mn-ea"/>
            </a:endParaRPr>
          </a:p>
          <a:p>
            <a:pPr lvl="0" algn="l">
              <a:lnSpc>
                <a:spcPct val="110000"/>
              </a:lnSpc>
              <a:buClrTx/>
              <a:buSzTx/>
              <a:buFontTx/>
            </a:pPr>
            <a:r>
              <a:rPr lang="zh-CN" altLang="en-US" sz="2400">
                <a:latin typeface="黑体" panose="02010609060101010101" charset="-122"/>
                <a:ea typeface="黑体" panose="02010609060101010101" charset="-122"/>
                <a:sym typeface="+mn-ea"/>
              </a:rPr>
              <a:t>（</a:t>
            </a:r>
            <a:r>
              <a:rPr lang="en-US" altLang="zh-CN" sz="2400">
                <a:latin typeface="黑体" panose="02010609060101010101" charset="-122"/>
                <a:ea typeface="黑体" panose="02010609060101010101" charset="-122"/>
                <a:sym typeface="+mn-ea"/>
              </a:rPr>
              <a:t>2</a:t>
            </a:r>
            <a:r>
              <a:rPr lang="zh-CN" altLang="en-US"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商贸活动与军事掠夺相结合</a:t>
            </a:r>
            <a:endParaRPr lang="zh-CN" altLang="en-US" sz="240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商业的发展：古代世界</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6329045" y="1186180"/>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3.</a:t>
            </a:r>
            <a:r>
              <a:rPr lang="zh-CN" altLang="en-US" sz="2400" dirty="0" smtClean="0">
                <a:solidFill>
                  <a:srgbClr val="0000FF"/>
                </a:solidFill>
                <a:latin typeface="黑体" panose="02010609060101010101" charset="-122"/>
                <a:ea typeface="黑体" panose="02010609060101010101" charset="-122"/>
                <a:sym typeface="+mn-ea"/>
              </a:rPr>
              <a:t>古罗马</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4" name="文本框 3"/>
          <p:cNvSpPr txBox="1"/>
          <p:nvPr/>
        </p:nvSpPr>
        <p:spPr>
          <a:xfrm>
            <a:off x="6277610" y="1695450"/>
            <a:ext cx="5565140" cy="902970"/>
          </a:xfrm>
          <a:prstGeom prst="rect">
            <a:avLst/>
          </a:prstGeom>
          <a:noFill/>
        </p:spPr>
        <p:txBody>
          <a:bodyPr wrap="square" rtlCol="0">
            <a:spAutoFit/>
          </a:bodyPr>
          <a:p>
            <a:pPr>
              <a:lnSpc>
                <a:spcPct val="110000"/>
              </a:lnSpc>
            </a:pPr>
            <a:r>
              <a:rPr lang="zh-CN" altLang="en-US" sz="2400">
                <a:latin typeface="黑体" panose="02010609060101010101" charset="-122"/>
                <a:ea typeface="黑体" panose="02010609060101010101" charset="-122"/>
                <a:sym typeface="+mn-ea"/>
              </a:rPr>
              <a:t>征服地中海周围地区后，商贸逐渐繁荣，海外贸易航线四通八达</a:t>
            </a:r>
            <a:endParaRPr lang="zh-CN" altLang="en-US" sz="2400">
              <a:latin typeface="黑体" panose="02010609060101010101" charset="-122"/>
              <a:ea typeface="黑体" panose="02010609060101010101" charset="-122"/>
              <a:sym typeface="+mn-ea"/>
            </a:endParaRPr>
          </a:p>
        </p:txBody>
      </p:sp>
      <p:grpSp>
        <p:nvGrpSpPr>
          <p:cNvPr id="15" name="组合 14"/>
          <p:cNvGrpSpPr/>
          <p:nvPr/>
        </p:nvGrpSpPr>
        <p:grpSpPr>
          <a:xfrm>
            <a:off x="6329045" y="2598420"/>
            <a:ext cx="5462270" cy="4086860"/>
            <a:chOff x="149" y="4219"/>
            <a:chExt cx="8602" cy="6436"/>
          </a:xfrm>
        </p:grpSpPr>
        <p:pic>
          <p:nvPicPr>
            <p:cNvPr id="104" name="图片 103"/>
            <p:cNvPicPr/>
            <p:nvPr/>
          </p:nvPicPr>
          <p:blipFill>
            <a:blip r:embed="rId1"/>
            <a:stretch>
              <a:fillRect/>
            </a:stretch>
          </p:blipFill>
          <p:spPr>
            <a:xfrm>
              <a:off x="149" y="4219"/>
              <a:ext cx="8602" cy="5856"/>
            </a:xfrm>
            <a:prstGeom prst="rect">
              <a:avLst/>
            </a:prstGeom>
            <a:noFill/>
            <a:ln w="9525">
              <a:noFill/>
            </a:ln>
          </p:spPr>
        </p:pic>
        <p:sp>
          <p:nvSpPr>
            <p:cNvPr id="5" name="文本框 4"/>
            <p:cNvSpPr txBox="1"/>
            <p:nvPr/>
          </p:nvSpPr>
          <p:spPr>
            <a:xfrm>
              <a:off x="2854" y="10075"/>
              <a:ext cx="2808" cy="580"/>
            </a:xfrm>
            <a:prstGeom prst="rect">
              <a:avLst/>
            </a:prstGeom>
            <a:noFill/>
          </p:spPr>
          <p:txBody>
            <a:bodyPr wrap="none" rtlCol="0">
              <a:spAutoFit/>
            </a:bodyPr>
            <a:p>
              <a:r>
                <a:rPr lang="zh-CN" altLang="en-US">
                  <a:latin typeface="黑体" panose="02010609060101010101" charset="-122"/>
                  <a:ea typeface="黑体" panose="02010609060101010101" charset="-122"/>
                </a:rPr>
                <a:t>罗马帝国贸易网</a:t>
              </a:r>
              <a:endParaRPr lang="zh-CN" altLang="en-US">
                <a:latin typeface="黑体" panose="02010609060101010101" charset="-122"/>
                <a:ea typeface="黑体" panose="02010609060101010101" charset="-122"/>
              </a:endParaRPr>
            </a:p>
          </p:txBody>
        </p:sp>
      </p:grpSp>
      <p:cxnSp>
        <p:nvCxnSpPr>
          <p:cNvPr id="9" name="直接连接符 8"/>
          <p:cNvCxnSpPr>
            <a:stCxn id="2" idx="2"/>
          </p:cNvCxnSpPr>
          <p:nvPr/>
        </p:nvCxnSpPr>
        <p:spPr>
          <a:xfrm>
            <a:off x="6096000" y="521970"/>
            <a:ext cx="60325" cy="632587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4615" y="1191260"/>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2.</a:t>
            </a:r>
            <a:r>
              <a:rPr lang="zh-CN" altLang="en-US" sz="2400" dirty="0" smtClean="0">
                <a:solidFill>
                  <a:srgbClr val="0000FF"/>
                </a:solidFill>
                <a:latin typeface="黑体" panose="02010609060101010101" charset="-122"/>
                <a:ea typeface="黑体" panose="02010609060101010101" charset="-122"/>
                <a:sym typeface="+mn-ea"/>
              </a:rPr>
              <a:t>古希腊</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6" name="文本框 15"/>
          <p:cNvSpPr txBox="1"/>
          <p:nvPr/>
        </p:nvSpPr>
        <p:spPr>
          <a:xfrm>
            <a:off x="149225" y="2807335"/>
            <a:ext cx="5825490" cy="3169285"/>
          </a:xfrm>
          <a:prstGeom prst="rect">
            <a:avLst/>
          </a:prstGeom>
          <a:solidFill>
            <a:schemeClr val="bg1"/>
          </a:solidFill>
          <a:ln w="12700" cmpd="sng">
            <a:solidFill>
              <a:schemeClr val="accent1">
                <a:shade val="50000"/>
              </a:schemeClr>
            </a:solidFill>
            <a:prstDash val="solid"/>
          </a:ln>
        </p:spPr>
        <p:txBody>
          <a:bodyPr wrap="square" rtlCol="0" anchor="t">
            <a:spAutoFit/>
          </a:bodyPr>
          <a:p>
            <a:pPr lvl="0" algn="l">
              <a:buClrTx/>
              <a:buSzTx/>
              <a:buFontTx/>
            </a:pPr>
            <a:r>
              <a:rPr lang="en-US" altLang="zh-CN" sz="2000" dirty="0">
                <a:latin typeface="黑体" panose="02010609060101010101" charset="-122"/>
                <a:ea typeface="黑体" panose="02010609060101010101" charset="-122"/>
                <a:cs typeface="黑体" panose="02010609060101010101" charset="-122"/>
                <a:sym typeface="+mn-ea"/>
              </a:rPr>
              <a:t> </a:t>
            </a:r>
            <a:r>
              <a:rPr lang="en-US" altLang="zh-CN" sz="2000" dirty="0">
                <a:latin typeface="黑体" panose="02010609060101010101" charset="-122"/>
                <a:ea typeface="黑体" panose="02010609060101010101" charset="-122"/>
                <a:cs typeface="黑体" panose="02010609060101010101" charset="-122"/>
                <a:sym typeface="+mn-ea"/>
              </a:rPr>
              <a:t> </a:t>
            </a:r>
            <a:r>
              <a:rPr lang="zh-CN" altLang="en-US" sz="2000" dirty="0">
                <a:latin typeface="黑体" panose="02010609060101010101" charset="-122"/>
                <a:ea typeface="黑体" panose="02010609060101010101" charset="-122"/>
                <a:cs typeface="黑体" panose="02010609060101010101" charset="-122"/>
                <a:sym typeface="+mn-ea"/>
              </a:rPr>
              <a:t>材料：希腊人经商范围东及中亚，北抵今南俄草原，南达北非，西到大西洋，规模相当惊人。希腊参与商业活动的人，包括上至贵族、下至平民乃至奴隶等各种人，而不仅仅是外邦人或奴隶。希罗多德说，在希腊的每一个城邦内部都有一个市场，人们在那里从事商业买卖活动。一些城邦为了便于贸易的发展，在市场上，有专门的官员检查产品的质量是否合格、价格是否合理、度量衡是否准确等</a:t>
            </a:r>
            <a:endParaRPr lang="zh-CN" altLang="en-US" sz="2000" dirty="0">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sz="2000" dirty="0">
                <a:latin typeface="黑体" panose="02010609060101010101" charset="-122"/>
                <a:ea typeface="黑体" panose="02010609060101010101" charset="-122"/>
                <a:cs typeface="黑体" panose="02010609060101010101" charset="-122"/>
                <a:sym typeface="+mn-ea"/>
              </a:rPr>
              <a:t>          ——摘编自晏绍祥《古典作家笔下的古代希腊商业》</a:t>
            </a:r>
            <a:endParaRPr lang="zh-CN" altLang="en-US" sz="2000" dirty="0">
              <a:latin typeface="黑体" panose="02010609060101010101" charset="-122"/>
              <a:ea typeface="黑体" panose="02010609060101010101" charset="-122"/>
              <a:cs typeface="黑体" panose="02010609060101010101" charset="-122"/>
              <a:sym typeface="+mn-ea"/>
            </a:endParaRPr>
          </a:p>
        </p:txBody>
      </p:sp>
      <p:sp>
        <p:nvSpPr>
          <p:cNvPr id="17" name="文本框 16"/>
          <p:cNvSpPr txBox="1"/>
          <p:nvPr/>
        </p:nvSpPr>
        <p:spPr>
          <a:xfrm>
            <a:off x="170180" y="1695450"/>
            <a:ext cx="5409565" cy="902970"/>
          </a:xfrm>
          <a:prstGeom prst="rect">
            <a:avLst/>
          </a:prstGeom>
          <a:noFill/>
        </p:spPr>
        <p:txBody>
          <a:bodyPr wrap="square" rtlCol="0">
            <a:spAutoFit/>
          </a:bodyPr>
          <a:p>
            <a:pPr lvl="0" algn="l">
              <a:lnSpc>
                <a:spcPct val="110000"/>
              </a:lnSpc>
              <a:buClrTx/>
              <a:buSzTx/>
              <a:buFontTx/>
            </a:pPr>
            <a:r>
              <a:rPr lang="zh-CN" altLang="en-US" sz="2400">
                <a:latin typeface="黑体" panose="02010609060101010101" charset="-122"/>
                <a:ea typeface="黑体" panose="02010609060101010101" charset="-122"/>
                <a:sym typeface="+mn-ea"/>
              </a:rPr>
              <a:t>形成若干个商业贸易中心；</a:t>
            </a:r>
            <a:endParaRPr lang="zh-CN" altLang="en-US" sz="2400">
              <a:latin typeface="黑体" panose="02010609060101010101" charset="-122"/>
              <a:ea typeface="黑体" panose="02010609060101010101" charset="-122"/>
              <a:sym typeface="+mn-ea"/>
            </a:endParaRPr>
          </a:p>
          <a:p>
            <a:pPr lvl="0" algn="l">
              <a:lnSpc>
                <a:spcPct val="110000"/>
              </a:lnSpc>
              <a:buClrTx/>
              <a:buSzTx/>
              <a:buFontTx/>
            </a:pPr>
            <a:r>
              <a:rPr lang="zh-CN" altLang="en-US" sz="2400">
                <a:latin typeface="黑体" panose="02010609060101010101" charset="-122"/>
                <a:ea typeface="黑体" panose="02010609060101010101" charset="-122"/>
                <a:sym typeface="+mn-ea"/>
              </a:rPr>
              <a:t>海外贸易十分活跃</a:t>
            </a:r>
            <a:endParaRPr lang="zh-CN" altLang="en-US" sz="240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商业的发展：古代世界</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2" name="文本框 11"/>
          <p:cNvSpPr txBox="1"/>
          <p:nvPr/>
        </p:nvSpPr>
        <p:spPr>
          <a:xfrm>
            <a:off x="94615" y="1191260"/>
            <a:ext cx="234505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4.</a:t>
            </a:r>
            <a:r>
              <a:rPr lang="zh-CN" altLang="en-US" sz="2400" dirty="0" smtClean="0">
                <a:solidFill>
                  <a:srgbClr val="0000FF"/>
                </a:solidFill>
                <a:latin typeface="黑体" panose="02010609060101010101" charset="-122"/>
                <a:ea typeface="黑体" panose="02010609060101010101" charset="-122"/>
                <a:sym typeface="+mn-ea"/>
              </a:rPr>
              <a:t>拜占庭帝国</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7" name="文本框 16"/>
          <p:cNvSpPr txBox="1"/>
          <p:nvPr/>
        </p:nvSpPr>
        <p:spPr>
          <a:xfrm>
            <a:off x="170180" y="1695450"/>
            <a:ext cx="5409565" cy="902970"/>
          </a:xfrm>
          <a:prstGeom prst="rect">
            <a:avLst/>
          </a:prstGeom>
          <a:noFill/>
        </p:spPr>
        <p:txBody>
          <a:bodyPr wrap="square" rtlCol="0">
            <a:spAutoFit/>
          </a:bodyPr>
          <a:p>
            <a:pPr>
              <a:lnSpc>
                <a:spcPct val="110000"/>
              </a:lnSpc>
              <a:buClrTx/>
              <a:buSzTx/>
              <a:buFontTx/>
            </a:pPr>
            <a:r>
              <a:rPr lang="zh-CN" altLang="en-US" sz="2400">
                <a:latin typeface="黑体" panose="02010609060101010101" charset="-122"/>
                <a:ea typeface="黑体" panose="02010609060101010101" charset="-122"/>
                <a:cs typeface="黑体" panose="02010609060101010101" charset="-122"/>
                <a:sym typeface="+mn-ea"/>
              </a:rPr>
              <a:t>一度垄断了中国丝绸等东方奢侈品在欧洲市场的贸易</a:t>
            </a:r>
            <a:endParaRPr lang="zh-CN" altLang="en-US" sz="2400">
              <a:latin typeface="黑体" panose="02010609060101010101" charset="-122"/>
              <a:ea typeface="黑体" panose="02010609060101010101" charset="-122"/>
              <a:sym typeface="+mn-ea"/>
            </a:endParaRPr>
          </a:p>
        </p:txBody>
      </p:sp>
      <p:cxnSp>
        <p:nvCxnSpPr>
          <p:cNvPr id="7" name="直接连接符 6"/>
          <p:cNvCxnSpPr/>
          <p:nvPr/>
        </p:nvCxnSpPr>
        <p:spPr>
          <a:xfrm>
            <a:off x="6096000" y="521970"/>
            <a:ext cx="60325" cy="632587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5" name="图片 104"/>
          <p:cNvPicPr/>
          <p:nvPr/>
        </p:nvPicPr>
        <p:blipFill>
          <a:blip r:embed="rId1"/>
          <a:stretch>
            <a:fillRect/>
          </a:stretch>
        </p:blipFill>
        <p:spPr>
          <a:xfrm>
            <a:off x="94615" y="2607945"/>
            <a:ext cx="3048000" cy="3575050"/>
          </a:xfrm>
          <a:prstGeom prst="rect">
            <a:avLst/>
          </a:prstGeom>
          <a:noFill/>
          <a:ln w="9525">
            <a:noFill/>
          </a:ln>
        </p:spPr>
      </p:pic>
      <p:pic>
        <p:nvPicPr>
          <p:cNvPr id="10" name="内容占位符 3" descr="v2-62481a47bab106be1970dac2d8fb953f_1440w"/>
          <p:cNvPicPr>
            <a:picLocks noChangeAspect="1"/>
          </p:cNvPicPr>
          <p:nvPr/>
        </p:nvPicPr>
        <p:blipFill>
          <a:blip r:embed="rId2"/>
          <a:stretch>
            <a:fillRect/>
          </a:stretch>
        </p:blipFill>
        <p:spPr>
          <a:xfrm>
            <a:off x="3142615" y="2614295"/>
            <a:ext cx="2879725" cy="1644015"/>
          </a:xfrm>
          <a:prstGeom prst="rect">
            <a:avLst/>
          </a:prstGeom>
        </p:spPr>
      </p:pic>
      <p:sp>
        <p:nvSpPr>
          <p:cNvPr id="11" name="文本框 10"/>
          <p:cNvSpPr txBox="1"/>
          <p:nvPr/>
        </p:nvSpPr>
        <p:spPr>
          <a:xfrm>
            <a:off x="3142615" y="4248150"/>
            <a:ext cx="2763520" cy="1938020"/>
          </a:xfrm>
          <a:prstGeom prst="rect">
            <a:avLst/>
          </a:prstGeom>
          <a:noFill/>
        </p:spPr>
        <p:txBody>
          <a:bodyPr wrap="square" rtlCol="0">
            <a:spAutoFit/>
          </a:bodyPr>
          <a:p>
            <a:r>
              <a:rPr lang="zh-CN" altLang="en-US" sz="2000" smtClean="0">
                <a:latin typeface="黑体" panose="02010609060101010101" charset="-122"/>
                <a:ea typeface="黑体" panose="02010609060101010101" charset="-122"/>
                <a:cs typeface="黑体" panose="02010609060101010101" charset="-122"/>
                <a:sym typeface="+mn-ea"/>
              </a:rPr>
              <a:t>洛阳北魏墓地中出土的拜占庭帝国阿纳斯塔修斯一世时期的金币，铸造时间是</a:t>
            </a:r>
            <a:r>
              <a:rPr lang="en-US" altLang="zh-CN" sz="2000" smtClean="0">
                <a:latin typeface="黑体" panose="02010609060101010101" charset="-122"/>
                <a:ea typeface="黑体" panose="02010609060101010101" charset="-122"/>
                <a:cs typeface="黑体" panose="02010609060101010101" charset="-122"/>
                <a:sym typeface="+mn-ea"/>
              </a:rPr>
              <a:t>491-518</a:t>
            </a:r>
            <a:r>
              <a:rPr lang="zh-CN" altLang="en-US" sz="2000" smtClean="0">
                <a:latin typeface="黑体" panose="02010609060101010101" charset="-122"/>
                <a:ea typeface="黑体" panose="02010609060101010101" charset="-122"/>
                <a:cs typeface="黑体" panose="02010609060101010101" charset="-122"/>
                <a:sym typeface="+mn-ea"/>
              </a:rPr>
              <a:t>年。拜占庭帝国金币在我国出土数量很多。</a:t>
            </a:r>
            <a:endParaRPr lang="zh-CN" altLang="en-US" sz="2000" smtClean="0">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nvSpPr>
        <p:spPr>
          <a:xfrm>
            <a:off x="94615" y="6320790"/>
            <a:ext cx="2926080" cy="368300"/>
          </a:xfrm>
          <a:prstGeom prst="rect">
            <a:avLst/>
          </a:prstGeom>
          <a:noFill/>
        </p:spPr>
        <p:txBody>
          <a:bodyPr wrap="none" rtlCol="0">
            <a:spAutoFit/>
          </a:bodyPr>
          <a:p>
            <a:r>
              <a:rPr lang="zh-CN" altLang="en-US">
                <a:latin typeface="黑体" panose="02010609060101010101" charset="-122"/>
                <a:ea typeface="黑体" panose="02010609060101010101" charset="-122"/>
              </a:rPr>
              <a:t>拜占庭帝国出现的中国丝绸</a:t>
            </a:r>
            <a:endParaRPr lang="zh-CN" altLang="en-US">
              <a:latin typeface="黑体" panose="02010609060101010101" charset="-122"/>
              <a:ea typeface="黑体" panose="02010609060101010101" charset="-122"/>
            </a:endParaRPr>
          </a:p>
        </p:txBody>
      </p:sp>
      <p:sp>
        <p:nvSpPr>
          <p:cNvPr id="14" name="文本框 13"/>
          <p:cNvSpPr txBox="1"/>
          <p:nvPr/>
        </p:nvSpPr>
        <p:spPr>
          <a:xfrm>
            <a:off x="6229985" y="1235075"/>
            <a:ext cx="234505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5.</a:t>
            </a:r>
            <a:r>
              <a:rPr lang="zh-CN" altLang="en-US" sz="2400" dirty="0" smtClean="0">
                <a:solidFill>
                  <a:srgbClr val="0000FF"/>
                </a:solidFill>
                <a:latin typeface="黑体" panose="02010609060101010101" charset="-122"/>
                <a:ea typeface="黑体" panose="02010609060101010101" charset="-122"/>
                <a:sym typeface="+mn-ea"/>
              </a:rPr>
              <a:t>阿拉伯商人</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8" name="文本框 17"/>
          <p:cNvSpPr txBox="1"/>
          <p:nvPr/>
        </p:nvSpPr>
        <p:spPr>
          <a:xfrm>
            <a:off x="6346190" y="1704975"/>
            <a:ext cx="5591810" cy="902970"/>
          </a:xfrm>
          <a:prstGeom prst="rect">
            <a:avLst/>
          </a:prstGeom>
          <a:noFill/>
        </p:spPr>
        <p:txBody>
          <a:bodyPr wrap="square" rtlCol="0">
            <a:spAutoFit/>
          </a:bodyPr>
          <a:p>
            <a:pPr>
              <a:lnSpc>
                <a:spcPct val="110000"/>
              </a:lnSpc>
              <a:buClrTx/>
              <a:buSzTx/>
              <a:buFontTx/>
            </a:pPr>
            <a:r>
              <a:rPr lang="zh-CN" altLang="en-US" sz="2400">
                <a:latin typeface="黑体" panose="02010609060101010101" charset="-122"/>
                <a:ea typeface="黑体" panose="02010609060101010101" charset="-122"/>
                <a:cs typeface="黑体" panose="02010609060101010101" charset="-122"/>
                <a:sym typeface="+mn-ea"/>
              </a:rPr>
              <a:t>在亚非欧三洲之间从事中介贸易，活动范围遍及世界各主要文明区域</a:t>
            </a:r>
            <a:endParaRPr lang="zh-CN" altLang="en-US" sz="2400">
              <a:latin typeface="黑体" panose="02010609060101010101" charset="-122"/>
              <a:ea typeface="黑体" panose="02010609060101010101" charset="-122"/>
              <a:cs typeface="黑体" panose="02010609060101010101" charset="-122"/>
              <a:sym typeface="+mn-ea"/>
            </a:endParaRPr>
          </a:p>
        </p:txBody>
      </p:sp>
      <p:grpSp>
        <p:nvGrpSpPr>
          <p:cNvPr id="21" name="组合 20"/>
          <p:cNvGrpSpPr/>
          <p:nvPr/>
        </p:nvGrpSpPr>
        <p:grpSpPr>
          <a:xfrm>
            <a:off x="6508750" y="2760345"/>
            <a:ext cx="5298440" cy="3657600"/>
            <a:chOff x="10250" y="4347"/>
            <a:chExt cx="8344" cy="5760"/>
          </a:xfrm>
        </p:grpSpPr>
        <p:pic>
          <p:nvPicPr>
            <p:cNvPr id="106" name="图片 105"/>
            <p:cNvPicPr/>
            <p:nvPr/>
          </p:nvPicPr>
          <p:blipFill>
            <a:blip r:embed="rId3"/>
            <a:stretch>
              <a:fillRect/>
            </a:stretch>
          </p:blipFill>
          <p:spPr>
            <a:xfrm>
              <a:off x="10250" y="4347"/>
              <a:ext cx="8345" cy="5085"/>
            </a:xfrm>
            <a:prstGeom prst="rect">
              <a:avLst/>
            </a:prstGeom>
            <a:noFill/>
            <a:ln w="9525">
              <a:noFill/>
            </a:ln>
          </p:spPr>
        </p:pic>
        <p:sp>
          <p:nvSpPr>
            <p:cNvPr id="20" name="文本框 19"/>
            <p:cNvSpPr txBox="1"/>
            <p:nvPr/>
          </p:nvSpPr>
          <p:spPr>
            <a:xfrm>
              <a:off x="12215" y="9527"/>
              <a:ext cx="5328" cy="580"/>
            </a:xfrm>
            <a:prstGeom prst="rect">
              <a:avLst/>
            </a:prstGeom>
            <a:noFill/>
          </p:spPr>
          <p:txBody>
            <a:bodyPr wrap="none" rtlCol="0">
              <a:spAutoFit/>
            </a:bodyPr>
            <a:p>
              <a:pPr lvl="0" algn="l">
                <a:buClrTx/>
                <a:buSzTx/>
                <a:buFontTx/>
              </a:pPr>
              <a:r>
                <a:rPr lang="zh-CN" altLang="en-US">
                  <a:latin typeface="黑体" panose="02010609060101010101" charset="-122"/>
                  <a:ea typeface="黑体" panose="02010609060101010101" charset="-122"/>
                  <a:sym typeface="+mn-ea"/>
                </a:rPr>
                <a:t>正在西非使用贝壳的阿拉伯商人</a:t>
              </a:r>
              <a:endParaRPr lang="zh-CN" altLang="en-US">
                <a:latin typeface="黑体" panose="02010609060101010101" charset="-122"/>
                <a:ea typeface="黑体" panose="020106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472440" y="1531620"/>
          <a:ext cx="11042650" cy="3676650"/>
        </p:xfrm>
        <a:graphic>
          <a:graphicData uri="http://schemas.openxmlformats.org/drawingml/2006/table">
            <a:tbl>
              <a:tblPr firstRow="1" bandRow="1">
                <a:tableStyleId>{5940675A-B579-460E-94D1-54222C63F5DA}</a:tableStyleId>
              </a:tblPr>
              <a:tblGrid>
                <a:gridCol w="2304415"/>
                <a:gridCol w="2815590"/>
                <a:gridCol w="5922645"/>
              </a:tblGrid>
              <a:tr h="682625">
                <a:tc>
                  <a:txBody>
                    <a:bodyPr/>
                    <a:p>
                      <a:pPr indent="0" algn="ctr">
                        <a:buNone/>
                      </a:pPr>
                      <a:r>
                        <a:rPr lang="zh-CN" altLang="en-US" sz="2400" b="0" dirty="0" smtClean="0">
                          <a:solidFill>
                            <a:srgbClr val="FF0000"/>
                          </a:solidFill>
                          <a:latin typeface="黑体" panose="02010609060101010101" charset="-122"/>
                          <a:ea typeface="黑体" panose="02010609060101010101" charset="-122"/>
                        </a:rPr>
                        <a:t>主要贸易通道</a:t>
                      </a:r>
                      <a:endParaRPr lang="zh-CN" altLang="en-US" sz="2400" b="0" dirty="0" smtClean="0">
                        <a:solidFill>
                          <a:srgbClr val="FF0000"/>
                        </a:solidFill>
                        <a:latin typeface="黑体" panose="02010609060101010101" charset="-122"/>
                        <a:ea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2400" b="0">
                          <a:latin typeface="黑体" panose="02010609060101010101" charset="-122"/>
                          <a:ea typeface="黑体" panose="02010609060101010101" charset="-122"/>
                          <a:cs typeface="Calibri" panose="020F0502020204030204" charset="0"/>
                        </a:rPr>
                        <a:t> </a:t>
                      </a:r>
                      <a:endParaRPr lang="en-US" sz="2400" b="0">
                        <a:latin typeface="黑体" panose="02010609060101010101" charset="-122"/>
                        <a:ea typeface="黑体" panose="02010609060101010101" charset="-122"/>
                        <a:cs typeface="Calibri" panose="020F0502020204030204" charset="0"/>
                      </a:endParaRPr>
                    </a:p>
                    <a:p>
                      <a:pPr indent="0">
                        <a:buNone/>
                      </a:pPr>
                      <a:r>
                        <a:rPr lang="en-US" altLang="zh-CN" sz="2400">
                          <a:latin typeface="黑体" panose="02010609060101010101" charset="-122"/>
                          <a:ea typeface="黑体" panose="02010609060101010101" charset="-122"/>
                        </a:rPr>
                        <a:t> </a:t>
                      </a:r>
                      <a:endParaRPr lang="en-US" sz="2400" b="0">
                        <a:latin typeface="黑体" panose="02010609060101010101" charset="-122"/>
                        <a:ea typeface="黑体" panose="02010609060101010101"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245">
                <a:tc rowSpan="2">
                  <a:txBody>
                    <a:bodyPr/>
                    <a:p>
                      <a:pPr indent="0" algn="ctr">
                        <a:buNone/>
                      </a:pPr>
                      <a:r>
                        <a:rPr lang="zh-CN" altLang="en-US" sz="2400" b="0" dirty="0" smtClean="0">
                          <a:solidFill>
                            <a:srgbClr val="FF0000"/>
                          </a:solidFill>
                          <a:latin typeface="黑体" panose="02010609060101010101" charset="-122"/>
                          <a:ea typeface="黑体" panose="02010609060101010101" charset="-122"/>
                        </a:rPr>
                        <a:t>商品种类</a:t>
                      </a:r>
                      <a:endParaRPr lang="zh-CN" altLang="en-US" sz="2400" b="0" dirty="0" smtClean="0">
                        <a:solidFill>
                          <a:srgbClr val="FF0000"/>
                        </a:solidFill>
                        <a:latin typeface="黑体" panose="02010609060101010101" charset="-122"/>
                        <a:ea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zh-CN" altLang="en-US" sz="2400" b="0" dirty="0" smtClean="0">
                          <a:solidFill>
                            <a:srgbClr val="0000FF"/>
                          </a:solidFill>
                          <a:latin typeface="黑体" panose="02010609060101010101" charset="-122"/>
                          <a:ea typeface="黑体" panose="02010609060101010101" charset="-122"/>
                        </a:rPr>
                        <a:t>中国出口商品</a:t>
                      </a:r>
                      <a:endParaRPr lang="zh-CN" altLang="en-US" sz="2400" b="0" dirty="0" smtClean="0">
                        <a:solidFill>
                          <a:srgbClr val="0000FF"/>
                        </a:solidFill>
                        <a:latin typeface="黑体" panose="02010609060101010101" charset="-122"/>
                        <a:ea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E74C3C"/>
                          </a:solidFill>
                          <a:latin typeface="黑体" panose="02010609060101010101" charset="-122"/>
                          <a:ea typeface="黑体" panose="02010609060101010101" charset="-122"/>
                          <a:cs typeface="宋体" panose="02010600030101010101" pitchFamily="2" charset="-122"/>
                        </a:rPr>
                        <a:t> </a:t>
                      </a:r>
                      <a:endParaRPr lang="en-US" altLang="en-US" sz="1200" b="1">
                        <a:solidFill>
                          <a:srgbClr val="E74C3C"/>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24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zh-CN" altLang="en-US" sz="2400" b="0" dirty="0" smtClean="0">
                          <a:solidFill>
                            <a:srgbClr val="0000FF"/>
                          </a:solidFill>
                          <a:latin typeface="黑体" panose="02010609060101010101" charset="-122"/>
                          <a:ea typeface="黑体" panose="02010609060101010101" charset="-122"/>
                        </a:rPr>
                        <a:t>运往中国的商品</a:t>
                      </a:r>
                      <a:endParaRPr lang="zh-CN" altLang="en-US" sz="2400" b="0" dirty="0" smtClean="0">
                        <a:solidFill>
                          <a:srgbClr val="0000FF"/>
                        </a:solidFill>
                        <a:latin typeface="黑体" panose="02010609060101010101" charset="-122"/>
                        <a:ea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404040"/>
                          </a:solidFill>
                          <a:latin typeface="黑体" panose="02010609060101010101" charset="-122"/>
                          <a:ea typeface="黑体" panose="02010609060101010101" charset="-122"/>
                          <a:cs typeface="宋体" panose="02010600030101010101" pitchFamily="2" charset="-122"/>
                        </a:rPr>
                        <a:t> </a:t>
                      </a:r>
                      <a:endParaRPr lang="en-US" altLang="en-US" sz="1200" b="1">
                        <a:solidFill>
                          <a:srgbClr val="40404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2785">
                <a:tc>
                  <a:txBody>
                    <a:bodyPr/>
                    <a:p>
                      <a:pPr indent="0" algn="ctr">
                        <a:buNone/>
                      </a:pPr>
                      <a:r>
                        <a:rPr lang="zh-CN" altLang="en-US" sz="2400" dirty="0" smtClean="0">
                          <a:solidFill>
                            <a:srgbClr val="FF0000"/>
                          </a:solidFill>
                          <a:latin typeface="黑体" panose="02010609060101010101" charset="-122"/>
                          <a:ea typeface="黑体" panose="02010609060101010101" charset="-122"/>
                          <a:sym typeface="+mn-ea"/>
                        </a:rPr>
                        <a:t>贸易方式</a:t>
                      </a:r>
                      <a:endParaRPr lang="zh-CN" altLang="en-US" sz="2400" b="0" dirty="0" smtClean="0">
                        <a:solidFill>
                          <a:srgbClr val="FF0000"/>
                        </a:solidFill>
                        <a:latin typeface="黑体" panose="02010609060101010101" charset="-122"/>
                        <a:ea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algn="ctr">
                        <a:buClrTx/>
                        <a:buSzTx/>
                        <a:buFontTx/>
                        <a:buNone/>
                      </a:pPr>
                      <a:r>
                        <a:rPr lang="zh-CN" altLang="en-US" sz="2400" dirty="0" smtClean="0">
                          <a:solidFill>
                            <a:srgbClr val="0000FF"/>
                          </a:solidFill>
                          <a:latin typeface="黑体" panose="02010609060101010101" charset="-122"/>
                          <a:ea typeface="黑体" panose="02010609060101010101" charset="-122"/>
                        </a:rPr>
                        <a:t> </a:t>
                      </a:r>
                      <a:endParaRPr lang="zh-CN" altLang="en-US" sz="2400" dirty="0" smtClean="0">
                        <a:solidFill>
                          <a:srgbClr val="0000FF"/>
                        </a:solidFill>
                        <a:latin typeface="黑体" panose="02010609060101010101" charset="-122"/>
                        <a:ea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2610">
                <a:tc rowSpan="2">
                  <a:txBody>
                    <a:bodyPr/>
                    <a:p>
                      <a:pPr indent="0">
                        <a:buNone/>
                      </a:pPr>
                      <a:endParaRPr lang="zh-CN" altLang="en-US" sz="2400" dirty="0" smtClean="0">
                        <a:solidFill>
                          <a:srgbClr val="FF0000"/>
                        </a:solidFill>
                        <a:latin typeface="黑体" panose="02010609060101010101" charset="-122"/>
                        <a:ea typeface="黑体" panose="02010609060101010101" charset="-122"/>
                        <a:sym typeface="+mn-ea"/>
                      </a:endParaRPr>
                    </a:p>
                    <a:p>
                      <a:pPr indent="0">
                        <a:buNone/>
                      </a:pPr>
                      <a:r>
                        <a:rPr lang="zh-CN" altLang="en-US" sz="2400" dirty="0" smtClean="0">
                          <a:solidFill>
                            <a:srgbClr val="FF0000"/>
                          </a:solidFill>
                          <a:latin typeface="黑体" panose="02010609060101010101" charset="-122"/>
                          <a:ea typeface="黑体" panose="02010609060101010101" charset="-122"/>
                          <a:sym typeface="+mn-ea"/>
                        </a:rPr>
                        <a:t>贸易管理机构</a:t>
                      </a:r>
                      <a:endParaRPr lang="zh-CN" altLang="en-US" sz="2400" b="0" dirty="0" smtClean="0">
                        <a:solidFill>
                          <a:srgbClr val="FF0000"/>
                        </a:solidFill>
                        <a:latin typeface="黑体" panose="02010609060101010101" charset="-122"/>
                        <a:ea typeface="黑体" panose="02010609060101010101" charset="-122"/>
                      </a:endParaRPr>
                    </a:p>
                    <a:p>
                      <a:pPr indent="0">
                        <a:buNone/>
                      </a:pPr>
                      <a:r>
                        <a:rPr lang="zh-CN" altLang="en-US" sz="2400" dirty="0" smtClean="0">
                          <a:solidFill>
                            <a:srgbClr val="FF0000"/>
                          </a:solidFill>
                          <a:latin typeface="黑体" panose="02010609060101010101" charset="-122"/>
                          <a:ea typeface="黑体" panose="02010609060101010101" charset="-122"/>
                        </a:rPr>
                        <a:t> </a:t>
                      </a:r>
                      <a:endParaRPr lang="zh-CN" altLang="en-US" sz="2400" b="0" dirty="0" smtClean="0">
                        <a:solidFill>
                          <a:srgbClr val="FF0000"/>
                        </a:solidFill>
                        <a:latin typeface="黑体" panose="02010609060101010101" charset="-122"/>
                        <a:ea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zh-CN" altLang="en-US" sz="2400" b="0" dirty="0" smtClean="0">
                          <a:solidFill>
                            <a:srgbClr val="0000FF"/>
                          </a:solidFill>
                          <a:latin typeface="黑体" panose="02010609060101010101" charset="-122"/>
                          <a:ea typeface="黑体" panose="02010609060101010101" charset="-122"/>
                        </a:rPr>
                        <a:t>唐宋</a:t>
                      </a:r>
                      <a:endParaRPr lang="zh-CN" altLang="en-US" sz="2400" b="0" dirty="0" smtClean="0">
                        <a:solidFill>
                          <a:srgbClr val="0000FF"/>
                        </a:solidFill>
                        <a:latin typeface="黑体" panose="02010609060101010101" charset="-122"/>
                        <a:ea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404040"/>
                          </a:solidFill>
                          <a:latin typeface="黑体" panose="02010609060101010101" charset="-122"/>
                          <a:ea typeface="黑体" panose="02010609060101010101" charset="-122"/>
                          <a:cs typeface="宋体" panose="02010600030101010101" pitchFamily="2" charset="-122"/>
                        </a:rPr>
                        <a:t> </a:t>
                      </a:r>
                      <a:endParaRPr lang="en-US" altLang="en-US" sz="1200" b="1">
                        <a:solidFill>
                          <a:srgbClr val="40404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245">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endParaRPr lang="zh-CN" altLang="en-US" sz="2400" b="0" dirty="0" smtClean="0">
                        <a:solidFill>
                          <a:srgbClr val="0000FF"/>
                        </a:solidFill>
                        <a:latin typeface="黑体" panose="02010609060101010101" charset="-122"/>
                        <a:ea typeface="黑体" panose="02010609060101010101" charset="-122"/>
                      </a:endParaRPr>
                    </a:p>
                    <a:p>
                      <a:pPr algn="ctr">
                        <a:buClrTx/>
                        <a:buSzTx/>
                        <a:buFontTx/>
                        <a:buNone/>
                      </a:pPr>
                      <a:r>
                        <a:rPr lang="zh-CN" altLang="en-US" sz="2400" b="0" dirty="0" smtClean="0">
                          <a:solidFill>
                            <a:srgbClr val="0000FF"/>
                          </a:solidFill>
                          <a:latin typeface="黑体" panose="02010609060101010101" charset="-122"/>
                          <a:ea typeface="黑体" panose="02010609060101010101" charset="-122"/>
                        </a:rPr>
                        <a:t>清朝</a:t>
                      </a:r>
                      <a:endParaRPr lang="zh-CN" altLang="en-US" sz="2400" b="0" dirty="0" smtClean="0">
                        <a:solidFill>
                          <a:srgbClr val="0000FF"/>
                        </a:solidFill>
                        <a:latin typeface="黑体" panose="02010609060101010101" charset="-122"/>
                        <a:ea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200" b="1">
                        <a:solidFill>
                          <a:srgbClr val="40404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029585" y="1638300"/>
            <a:ext cx="6457315" cy="460375"/>
          </a:xfrm>
          <a:prstGeom prst="rect">
            <a:avLst/>
          </a:prstGeom>
          <a:noFill/>
        </p:spPr>
        <p:txBody>
          <a:bodyPr wrap="square" rtlCol="0">
            <a:spAutoFit/>
          </a:bodyPr>
          <a:p>
            <a:r>
              <a:rPr lang="zh-CN" altLang="en-US" sz="2400">
                <a:latin typeface="黑体" panose="02010609060101010101" charset="-122"/>
                <a:ea typeface="黑体" panose="02010609060101010101" charset="-122"/>
              </a:rPr>
              <a:t>丝绸之路和海上丝绸之路</a:t>
            </a:r>
            <a:endParaRPr lang="zh-CN" altLang="en-US" sz="2400">
              <a:latin typeface="黑体" panose="02010609060101010101" charset="-122"/>
              <a:ea typeface="黑体" panose="02010609060101010101" charset="-122"/>
            </a:endParaRPr>
          </a:p>
        </p:txBody>
      </p:sp>
      <p:sp>
        <p:nvSpPr>
          <p:cNvPr id="8" name="文本框 7"/>
          <p:cNvSpPr txBox="1"/>
          <p:nvPr/>
        </p:nvSpPr>
        <p:spPr>
          <a:xfrm>
            <a:off x="5934710" y="2352040"/>
            <a:ext cx="6457315" cy="460375"/>
          </a:xfrm>
          <a:prstGeom prst="rect">
            <a:avLst/>
          </a:prstGeom>
          <a:noFill/>
        </p:spPr>
        <p:txBody>
          <a:bodyPr wrap="square" rtlCol="0">
            <a:spAutoFit/>
          </a:bodyPr>
          <a:p>
            <a:pPr lvl="0" algn="l">
              <a:buClrTx/>
              <a:buSzTx/>
              <a:buFontTx/>
            </a:pPr>
            <a:r>
              <a:rPr lang="zh-CN" altLang="en-US" sz="2400">
                <a:latin typeface="黑体" panose="02010609060101010101" charset="-122"/>
                <a:ea typeface="黑体" panose="02010609060101010101" charset="-122"/>
                <a:sym typeface="+mn-ea"/>
              </a:rPr>
              <a:t>丝绸、瓷器、纸张、茶叶等</a:t>
            </a:r>
            <a:endParaRPr lang="zh-CN" altLang="en-US" sz="2400">
              <a:latin typeface="黑体" panose="02010609060101010101" charset="-122"/>
              <a:ea typeface="黑体" panose="02010609060101010101" charset="-122"/>
              <a:sym typeface="+mn-ea"/>
            </a:endParaRPr>
          </a:p>
        </p:txBody>
      </p:sp>
      <p:sp>
        <p:nvSpPr>
          <p:cNvPr id="9" name="文本框 8"/>
          <p:cNvSpPr txBox="1"/>
          <p:nvPr/>
        </p:nvSpPr>
        <p:spPr>
          <a:xfrm>
            <a:off x="5934710" y="2882900"/>
            <a:ext cx="6457315" cy="460375"/>
          </a:xfrm>
          <a:prstGeom prst="rect">
            <a:avLst/>
          </a:prstGeom>
          <a:noFill/>
        </p:spPr>
        <p:txBody>
          <a:bodyPr wrap="square" rtlCol="0">
            <a:spAutoFit/>
          </a:bodyPr>
          <a:p>
            <a:pPr lvl="0" algn="l">
              <a:buClrTx/>
              <a:buSzTx/>
              <a:buFontTx/>
            </a:pPr>
            <a:r>
              <a:rPr lang="zh-CN" altLang="en-US" sz="2400">
                <a:latin typeface="黑体" panose="02010609060101010101" charset="-122"/>
                <a:ea typeface="黑体" panose="02010609060101010101" charset="-122"/>
                <a:sym typeface="+mn-ea"/>
              </a:rPr>
              <a:t>欧洲、中亚等地的奇珍异宝</a:t>
            </a:r>
            <a:endParaRPr lang="zh-CN" altLang="en-US" sz="2400">
              <a:latin typeface="黑体" panose="02010609060101010101" charset="-122"/>
              <a:ea typeface="黑体" panose="02010609060101010101" charset="-122"/>
              <a:sym typeface="+mn-ea"/>
            </a:endParaRPr>
          </a:p>
        </p:txBody>
      </p:sp>
      <p:sp>
        <p:nvSpPr>
          <p:cNvPr id="10" name="文本框 9"/>
          <p:cNvSpPr txBox="1"/>
          <p:nvPr/>
        </p:nvSpPr>
        <p:spPr>
          <a:xfrm>
            <a:off x="3128645" y="3543300"/>
            <a:ext cx="6457315" cy="460375"/>
          </a:xfrm>
          <a:prstGeom prst="rect">
            <a:avLst/>
          </a:prstGeom>
          <a:noFill/>
        </p:spPr>
        <p:txBody>
          <a:bodyPr wrap="square" rtlCol="0">
            <a:spAutoFit/>
          </a:bodyPr>
          <a:p>
            <a:pPr lvl="0" algn="l">
              <a:buClrTx/>
              <a:buSzTx/>
              <a:buFontTx/>
            </a:pPr>
            <a:r>
              <a:rPr lang="zh-CN" altLang="en-US" sz="2400">
                <a:latin typeface="黑体" panose="02010609060101010101" charset="-122"/>
                <a:ea typeface="黑体" panose="02010609060101010101" charset="-122"/>
                <a:sym typeface="+mn-ea"/>
              </a:rPr>
              <a:t>朝贡贸易是重要的对外贸易方式</a:t>
            </a:r>
            <a:endParaRPr lang="zh-CN" altLang="en-US" sz="2400">
              <a:latin typeface="黑体" panose="02010609060101010101" charset="-122"/>
              <a:ea typeface="黑体" panose="02010609060101010101" charset="-122"/>
              <a:sym typeface="+mn-ea"/>
            </a:endParaRPr>
          </a:p>
        </p:txBody>
      </p:sp>
      <p:sp>
        <p:nvSpPr>
          <p:cNvPr id="11" name="文本框 10"/>
          <p:cNvSpPr txBox="1"/>
          <p:nvPr/>
        </p:nvSpPr>
        <p:spPr>
          <a:xfrm>
            <a:off x="5734685" y="4127500"/>
            <a:ext cx="6457315" cy="460375"/>
          </a:xfrm>
          <a:prstGeom prst="rect">
            <a:avLst/>
          </a:prstGeom>
          <a:noFill/>
        </p:spPr>
        <p:txBody>
          <a:bodyPr wrap="square" rtlCol="0">
            <a:spAutoFit/>
          </a:bodyPr>
          <a:p>
            <a:pPr lvl="0" algn="l">
              <a:buClrTx/>
              <a:buSzTx/>
              <a:buFontTx/>
            </a:pPr>
            <a:r>
              <a:rPr lang="zh-CN" altLang="en-US" sz="2400">
                <a:latin typeface="黑体" panose="02010609060101010101" charset="-122"/>
                <a:ea typeface="黑体" panose="02010609060101010101" charset="-122"/>
                <a:sym typeface="+mn-ea"/>
              </a:rPr>
              <a:t>设市舶司，掌管对外贸易</a:t>
            </a:r>
            <a:endParaRPr lang="zh-CN" altLang="en-US" sz="2400">
              <a:latin typeface="黑体" panose="02010609060101010101" charset="-122"/>
              <a:ea typeface="黑体" panose="02010609060101010101" charset="-122"/>
              <a:sym typeface="+mn-ea"/>
            </a:endParaRPr>
          </a:p>
        </p:txBody>
      </p:sp>
      <p:sp>
        <p:nvSpPr>
          <p:cNvPr id="12" name="文本框 11"/>
          <p:cNvSpPr txBox="1"/>
          <p:nvPr/>
        </p:nvSpPr>
        <p:spPr>
          <a:xfrm>
            <a:off x="5734685" y="4660900"/>
            <a:ext cx="6156325" cy="755650"/>
          </a:xfrm>
          <a:prstGeom prst="rect">
            <a:avLst/>
          </a:prstGeom>
          <a:noFill/>
        </p:spPr>
        <p:txBody>
          <a:bodyPr wrap="square" rtlCol="0">
            <a:spAutoFit/>
          </a:bodyPr>
          <a:p>
            <a:pPr lvl="0" algn="l">
              <a:lnSpc>
                <a:spcPct val="90000"/>
              </a:lnSpc>
              <a:buClrTx/>
              <a:buSzTx/>
              <a:buFontTx/>
            </a:pPr>
            <a:r>
              <a:rPr lang="zh-CN" altLang="en-US" sz="2400">
                <a:latin typeface="黑体" panose="02010609060101010101" charset="-122"/>
                <a:ea typeface="黑体" panose="02010609060101010101" charset="-122"/>
                <a:sym typeface="+mn-ea"/>
              </a:rPr>
              <a:t>在广州设置公行，统揽对外贸易事务。</a:t>
            </a:r>
            <a:endParaRPr lang="zh-CN" altLang="en-US" sz="2400">
              <a:latin typeface="黑体" panose="02010609060101010101" charset="-122"/>
              <a:ea typeface="黑体" panose="02010609060101010101" charset="-122"/>
              <a:sym typeface="+mn-ea"/>
            </a:endParaRPr>
          </a:p>
          <a:p>
            <a:pPr lvl="0" algn="l">
              <a:lnSpc>
                <a:spcPct val="90000"/>
              </a:lnSpc>
              <a:buClrTx/>
              <a:buSzTx/>
              <a:buFontTx/>
            </a:pPr>
            <a:r>
              <a:rPr lang="zh-CN" altLang="en-US" sz="2400">
                <a:latin typeface="黑体" panose="02010609060101010101" charset="-122"/>
                <a:ea typeface="黑体" panose="02010609060101010101" charset="-122"/>
                <a:sym typeface="+mn-ea"/>
              </a:rPr>
              <a:t>1757年在广州设“</a:t>
            </a:r>
            <a:r>
              <a:rPr lang="zh-CN" altLang="en-US" sz="2400">
                <a:latin typeface="黑体" panose="02010609060101010101" charset="-122"/>
                <a:ea typeface="黑体" panose="02010609060101010101" charset="-122"/>
                <a:sym typeface="+mn-ea"/>
              </a:rPr>
              <a:t>广州十三行</a:t>
            </a:r>
            <a:r>
              <a:rPr lang="zh-CN" altLang="en-US"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a:t>
            </a:r>
            <a:endParaRPr lang="zh-CN" altLang="en-US" sz="2400">
              <a:latin typeface="黑体" panose="02010609060101010101" charset="-122"/>
              <a:ea typeface="黑体" panose="02010609060101010101" charset="-122"/>
              <a:sym typeface="+mn-ea"/>
            </a:endParaRPr>
          </a:p>
        </p:txBody>
      </p:sp>
      <p:sp>
        <p:nvSpPr>
          <p:cNvPr id="7" name="文本框 6"/>
          <p:cNvSpPr txBox="1"/>
          <p:nvPr/>
        </p:nvSpPr>
        <p:spPr>
          <a:xfrm>
            <a:off x="0" y="521970"/>
            <a:ext cx="303720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sz="2800">
                <a:solidFill>
                  <a:srgbClr val="C00000"/>
                </a:solidFill>
                <a:latin typeface="黑体" panose="02010609060101010101" charset="-122"/>
                <a:ea typeface="黑体" panose="02010609060101010101" charset="-122"/>
                <a:cs typeface="微软雅黑" panose="020B0503020204020204" charset="-122"/>
              </a:rPr>
              <a:t>贸易通道</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13" name="文本框 12"/>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文本框 13"/>
          <p:cNvSpPr txBox="1"/>
          <p:nvPr/>
        </p:nvSpPr>
        <p:spPr>
          <a:xfrm>
            <a:off x="2734945" y="924560"/>
            <a:ext cx="6973570" cy="460375"/>
          </a:xfrm>
          <a:prstGeom prst="rect">
            <a:avLst/>
          </a:prstGeom>
          <a:noFill/>
        </p:spPr>
        <p:txBody>
          <a:bodyPr wrap="square" rtlCol="0" anchor="t">
            <a:spAutoFit/>
          </a:bodyPr>
          <a:p>
            <a:pPr>
              <a:buClrTx/>
              <a:buSzTx/>
              <a:buFontTx/>
            </a:pPr>
            <a:r>
              <a:rPr lang="zh-CN" sz="2400" dirty="0" smtClean="0">
                <a:solidFill>
                  <a:srgbClr val="0000FF"/>
                </a:solidFill>
                <a:latin typeface="黑体" panose="02010609060101010101" charset="-122"/>
                <a:ea typeface="黑体" panose="02010609060101010101" charset="-122"/>
                <a:sym typeface="+mn-ea"/>
              </a:rPr>
              <a:t>【自主学习】根据教材</a:t>
            </a:r>
            <a:r>
              <a:rPr lang="en-US" altLang="zh-CN" sz="2400" dirty="0" smtClean="0">
                <a:solidFill>
                  <a:srgbClr val="0000FF"/>
                </a:solidFill>
                <a:latin typeface="黑体" panose="02010609060101010101" charset="-122"/>
                <a:ea typeface="黑体" panose="02010609060101010101" charset="-122"/>
                <a:sym typeface="+mn-ea"/>
              </a:rPr>
              <a:t>P37</a:t>
            </a:r>
            <a:r>
              <a:rPr lang="zh-CN" altLang="en-US" sz="2400" dirty="0" smtClean="0">
                <a:solidFill>
                  <a:srgbClr val="0000FF"/>
                </a:solidFill>
                <a:latin typeface="黑体" panose="02010609060101010101" charset="-122"/>
                <a:ea typeface="黑体" panose="02010609060101010101" charset="-122"/>
                <a:sym typeface="+mn-ea"/>
              </a:rPr>
              <a:t>，填写下面表格</a:t>
            </a:r>
            <a:endParaRPr lang="zh-CN" altLang="en-US" sz="2400" dirty="0" smtClean="0">
              <a:solidFill>
                <a:srgbClr val="0000FF"/>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303720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sz="2800">
                <a:solidFill>
                  <a:srgbClr val="C00000"/>
                </a:solidFill>
                <a:latin typeface="黑体" panose="02010609060101010101" charset="-122"/>
                <a:ea typeface="黑体" panose="02010609060101010101" charset="-122"/>
                <a:cs typeface="微软雅黑" panose="020B0503020204020204" charset="-122"/>
              </a:rPr>
              <a:t>贸易通道</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pic>
        <p:nvPicPr>
          <p:cNvPr id="3" name="图片 2" descr="08《中外历史纲要》上 P24"/>
          <p:cNvPicPr>
            <a:picLocks noChangeAspect="1"/>
          </p:cNvPicPr>
          <p:nvPr/>
        </p:nvPicPr>
        <p:blipFill>
          <a:blip r:embed="rId1"/>
          <a:stretch>
            <a:fillRect/>
          </a:stretch>
        </p:blipFill>
        <p:spPr>
          <a:xfrm>
            <a:off x="0" y="2734310"/>
            <a:ext cx="12192000" cy="4123690"/>
          </a:xfrm>
          <a:prstGeom prst="rect">
            <a:avLst/>
          </a:prstGeom>
        </p:spPr>
      </p:pic>
      <p:sp>
        <p:nvSpPr>
          <p:cNvPr id="9" name="文本框 8"/>
          <p:cNvSpPr txBox="1"/>
          <p:nvPr/>
        </p:nvSpPr>
        <p:spPr>
          <a:xfrm>
            <a:off x="86995" y="960755"/>
            <a:ext cx="11520805" cy="1640205"/>
          </a:xfrm>
          <a:prstGeom prst="rect">
            <a:avLst/>
          </a:prstGeom>
          <a:noFill/>
          <a:ln w="9525">
            <a:noFill/>
          </a:ln>
        </p:spPr>
        <p:txBody>
          <a:bodyPr wrap="square">
            <a:spAutoFit/>
          </a:bodyPr>
          <a:p>
            <a:pPr indent="0" algn="just">
              <a:lnSpc>
                <a:spcPct val="10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1.丝绸之路</a:t>
            </a:r>
            <a:endParaRPr lang="zh-CN" altLang="en-US" sz="2400" dirty="0" smtClean="0">
              <a:solidFill>
                <a:srgbClr val="0000FF"/>
              </a:solidFill>
              <a:latin typeface="黑体" panose="02010609060101010101" charset="-122"/>
              <a:ea typeface="黑体" panose="02010609060101010101" charset="-122"/>
            </a:endParaRPr>
          </a:p>
          <a:p>
            <a:pPr indent="0" algn="just">
              <a:lnSpc>
                <a:spcPct val="10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（1）地位：</a:t>
            </a:r>
            <a:r>
              <a:rPr lang="zh-CN" altLang="en-US" sz="2400">
                <a:solidFill>
                  <a:schemeClr val="tx1"/>
                </a:solidFill>
                <a:latin typeface="黑体" panose="02010609060101010101" charset="-122"/>
                <a:ea typeface="黑体" panose="02010609060101010101" charset="-122"/>
                <a:cs typeface="黑体" panose="02010609060101010101" charset="-122"/>
              </a:rPr>
              <a:t>古代贯通亚、欧、北非的重要贸易通道。</a:t>
            </a:r>
            <a:endParaRPr lang="zh-CN" altLang="en-US" sz="2400">
              <a:solidFill>
                <a:schemeClr val="tx1"/>
              </a:solidFill>
              <a:latin typeface="黑体" panose="02010609060101010101" charset="-122"/>
              <a:ea typeface="黑体" panose="02010609060101010101" charset="-122"/>
              <a:cs typeface="黑体" panose="02010609060101010101" charset="-122"/>
            </a:endParaRPr>
          </a:p>
          <a:p>
            <a:pPr indent="0" algn="just">
              <a:lnSpc>
                <a:spcPct val="10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（2）作用：</a:t>
            </a:r>
            <a:r>
              <a:rPr lang="zh-CN" altLang="en-US" sz="2400">
                <a:solidFill>
                  <a:schemeClr val="tx1"/>
                </a:solidFill>
                <a:latin typeface="黑体" panose="02010609060101010101" charset="-122"/>
                <a:ea typeface="黑体" panose="02010609060101010101" charset="-122"/>
                <a:cs typeface="黑体" panose="02010609060101010101" charset="-122"/>
              </a:rPr>
              <a:t>通过丝绸之路，商人们将中国生产的丝绸等运往中亚、西亚、欧洲和北非，再把欧洲和中亚等地的奇珍异宝输往中国。</a:t>
            </a:r>
            <a:endParaRPr lang="zh-CN" altLang="en-US" sz="2400">
              <a:solidFill>
                <a:schemeClr val="tx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0"/>
            <a:ext cx="121926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导入</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8"/>
          <p:cNvSpPr txBox="1"/>
          <p:nvPr/>
        </p:nvSpPr>
        <p:spPr>
          <a:xfrm>
            <a:off x="1071245" y="648335"/>
            <a:ext cx="10048875" cy="460375"/>
          </a:xfrm>
          <a:prstGeom prst="rect">
            <a:avLst/>
          </a:prstGeom>
          <a:noFill/>
          <a:ln w="28575" cmpd="sng">
            <a:noFill/>
            <a:prstDash val="solid"/>
          </a:ln>
        </p:spPr>
        <p:txBody>
          <a:bodyPr wrap="square" lIns="91440" tIns="45720" rIns="91440" bIns="45720" rtlCol="0" anchor="t" anchorCtr="0">
            <a:spAutoFit/>
          </a:bodyPr>
          <a:p>
            <a:pPr algn="ctr">
              <a:buClrTx/>
              <a:buSzTx/>
              <a:buFontTx/>
            </a:pPr>
            <a:r>
              <a:rPr lang="zh-CN" sz="2400" dirty="0" smtClean="0">
                <a:solidFill>
                  <a:srgbClr val="0000FF"/>
                </a:solidFill>
                <a:latin typeface="黑体" panose="02010609060101010101" charset="-122"/>
                <a:ea typeface="黑体" panose="02010609060101010101" charset="-122"/>
                <a:sym typeface="+mn-ea"/>
              </a:rPr>
              <a:t>【思考】商业从哪而来？商业与农业、手工业是什么关系？</a:t>
            </a:r>
            <a:endParaRPr lang="zh-CN" sz="2400" dirty="0" smtClean="0">
              <a:solidFill>
                <a:srgbClr val="0000FF"/>
              </a:solidFill>
              <a:latin typeface="黑体" panose="02010609060101010101" charset="-122"/>
              <a:ea typeface="黑体" panose="02010609060101010101" charset="-122"/>
              <a:sym typeface="+mn-ea"/>
            </a:endParaRPr>
          </a:p>
        </p:txBody>
      </p:sp>
      <p:sp>
        <p:nvSpPr>
          <p:cNvPr id="16" name="文本框 15"/>
          <p:cNvSpPr txBox="1"/>
          <p:nvPr/>
        </p:nvSpPr>
        <p:spPr>
          <a:xfrm>
            <a:off x="2299335" y="1235075"/>
            <a:ext cx="9366885" cy="1198880"/>
          </a:xfrm>
          <a:prstGeom prst="rect">
            <a:avLst/>
          </a:prstGeom>
          <a:noFill/>
          <a:ln w="12700" cmpd="sng">
            <a:solidFill>
              <a:schemeClr val="accent1">
                <a:shade val="50000"/>
              </a:schemeClr>
            </a:solidFill>
            <a:prstDash val="solid"/>
          </a:ln>
        </p:spPr>
        <p:txBody>
          <a:bodyPr wrap="square" rtlCol="0" anchor="t">
            <a:spAutoFit/>
          </a:bodyPr>
          <a:p>
            <a:r>
              <a:rPr lang="zh-CN" altLang="en-US" sz="2400">
                <a:latin typeface="黑体" panose="02010609060101010101" charset="-122"/>
                <a:ea typeface="黑体" panose="02010609060101010101" charset="-122"/>
                <a:sym typeface="+mn-ea"/>
              </a:rPr>
              <a:t>材料：中国之地宜于农桑……农有余粟，则以易布，女有余布，则以易粟，此交易之始也。                  </a:t>
            </a:r>
            <a:endParaRPr lang="zh-CN" altLang="en-US" sz="2400">
              <a:latin typeface="黑体" panose="02010609060101010101" charset="-122"/>
              <a:ea typeface="黑体" panose="02010609060101010101" charset="-122"/>
              <a:sym typeface="+mn-ea"/>
            </a:endParaRPr>
          </a:p>
          <a:p>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                    </a:t>
            </a:r>
            <a:r>
              <a:rPr lang="zh-CN" altLang="en-US" sz="2400">
                <a:latin typeface="黑体" panose="02010609060101010101" charset="-122"/>
                <a:ea typeface="黑体" panose="02010609060101010101" charset="-122"/>
                <a:sym typeface="+mn-ea"/>
              </a:rPr>
              <a:t> ——王孝通《中国商业史》</a:t>
            </a:r>
            <a:endParaRPr lang="zh-CN" altLang="en-US" sz="2400">
              <a:latin typeface="黑体" panose="02010609060101010101" charset="-122"/>
              <a:ea typeface="黑体" panose="02010609060101010101" charset="-122"/>
              <a:sym typeface="+mn-ea"/>
            </a:endParaRPr>
          </a:p>
        </p:txBody>
      </p:sp>
      <p:pic>
        <p:nvPicPr>
          <p:cNvPr id="103" name="图片 102"/>
          <p:cNvPicPr/>
          <p:nvPr/>
        </p:nvPicPr>
        <p:blipFill>
          <a:blip r:embed="rId1"/>
          <a:srcRect l="12003" t="3200" r="5302" b="5520"/>
          <a:stretch>
            <a:fillRect/>
          </a:stretch>
        </p:blipFill>
        <p:spPr>
          <a:xfrm>
            <a:off x="130810" y="1108075"/>
            <a:ext cx="2167255" cy="3312795"/>
          </a:xfrm>
          <a:prstGeom prst="rect">
            <a:avLst/>
          </a:prstGeom>
          <a:noFill/>
          <a:ln w="9525">
            <a:noFill/>
          </a:ln>
        </p:spPr>
      </p:pic>
      <p:sp>
        <p:nvSpPr>
          <p:cNvPr id="17" name="右箭头 16"/>
          <p:cNvSpPr/>
          <p:nvPr/>
        </p:nvSpPr>
        <p:spPr>
          <a:xfrm>
            <a:off x="7431405" y="3107690"/>
            <a:ext cx="2106930" cy="3651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94" name="文本框 2"/>
          <p:cNvSpPr txBox="1"/>
          <p:nvPr/>
        </p:nvSpPr>
        <p:spPr>
          <a:xfrm>
            <a:off x="147320" y="4986020"/>
            <a:ext cx="11896725" cy="1198880"/>
          </a:xfrm>
          <a:prstGeom prst="rect">
            <a:avLst/>
          </a:prstGeom>
          <a:noFill/>
          <a:ln w="9525">
            <a:noFill/>
          </a:ln>
        </p:spPr>
        <p:txBody>
          <a:bodyPr wrap="square" anchor="t" anchorCtr="0">
            <a:spAutoFit/>
          </a:bodyPr>
          <a:p>
            <a:r>
              <a:rPr lang="zh-CN" altLang="en-US" sz="2400">
                <a:latin typeface="黑体" panose="02010609060101010101" charset="-122"/>
                <a:ea typeface="黑体" panose="02010609060101010101" charset="-122"/>
              </a:rPr>
              <a:t>（1）</a:t>
            </a:r>
            <a:r>
              <a:rPr lang="zh-CN" altLang="en-US" sz="2400">
                <a:solidFill>
                  <a:srgbClr val="FF0000"/>
                </a:solidFill>
                <a:latin typeface="黑体" panose="02010609060101010101" charset="-122"/>
                <a:ea typeface="黑体" panose="02010609060101010101" charset="-122"/>
              </a:rPr>
              <a:t>剩余产品</a:t>
            </a:r>
            <a:r>
              <a:rPr lang="zh-CN" altLang="en-US" sz="2400">
                <a:latin typeface="黑体" panose="02010609060101010101" charset="-122"/>
                <a:ea typeface="黑体" panose="02010609060101010101" charset="-122"/>
              </a:rPr>
              <a:t>的出现和</a:t>
            </a:r>
            <a:r>
              <a:rPr lang="zh-CN" altLang="en-US" sz="2400">
                <a:solidFill>
                  <a:srgbClr val="FF0000"/>
                </a:solidFill>
                <a:latin typeface="黑体" panose="02010609060101010101" charset="-122"/>
                <a:ea typeface="黑体" panose="02010609060101010101" charset="-122"/>
              </a:rPr>
              <a:t>社会分工</a:t>
            </a:r>
            <a:r>
              <a:rPr lang="zh-CN" altLang="en-US" sz="2400">
                <a:latin typeface="黑体" panose="02010609060101010101" charset="-122"/>
                <a:ea typeface="黑体" panose="02010609060101010101" charset="-122"/>
              </a:rPr>
              <a:t>的发展都是生产力的发展，</a:t>
            </a:r>
            <a:r>
              <a:rPr lang="zh-CN" altLang="en-US" sz="2400">
                <a:solidFill>
                  <a:srgbClr val="FF0000"/>
                </a:solidFill>
                <a:latin typeface="黑体" panose="02010609060101010101" charset="-122"/>
                <a:ea typeface="黑体" panose="02010609060101010101" charset="-122"/>
              </a:rPr>
              <a:t>商业是经济发展的产物</a:t>
            </a:r>
            <a:r>
              <a:rPr lang="zh-CN" altLang="en-US" sz="2400">
                <a:latin typeface="黑体" panose="02010609060101010101" charset="-122"/>
                <a:ea typeface="黑体" panose="02010609060101010101" charset="-122"/>
              </a:rPr>
              <a:t>。</a:t>
            </a:r>
            <a:endParaRPr lang="zh-CN" altLang="en-US" sz="2400">
              <a:latin typeface="黑体" panose="02010609060101010101" charset="-122"/>
              <a:ea typeface="黑体" panose="02010609060101010101" charset="-122"/>
            </a:endParaRPr>
          </a:p>
          <a:p>
            <a:r>
              <a:rPr lang="zh-CN" altLang="en-US" sz="2400">
                <a:latin typeface="黑体" panose="02010609060101010101" charset="-122"/>
                <a:ea typeface="黑体" panose="02010609060101010101" charset="-122"/>
              </a:rPr>
              <a:t>（2）农业、手工业是商业发展的基础，商业的发展有力促进农业和手工业的发展，即“无农不富”“无商不活”。</a:t>
            </a:r>
            <a:endParaRPr lang="zh-CN" altLang="en-US" sz="2400">
              <a:latin typeface="黑体" panose="02010609060101010101" charset="-122"/>
              <a:ea typeface="黑体" panose="02010609060101010101" charset="-122"/>
            </a:endParaRPr>
          </a:p>
        </p:txBody>
      </p:sp>
      <p:sp>
        <p:nvSpPr>
          <p:cNvPr id="19" name="文本框 18"/>
          <p:cNvSpPr txBox="1"/>
          <p:nvPr/>
        </p:nvSpPr>
        <p:spPr>
          <a:xfrm>
            <a:off x="8066405" y="2780030"/>
            <a:ext cx="690880" cy="398780"/>
          </a:xfrm>
          <a:prstGeom prst="rect">
            <a:avLst/>
          </a:prstGeom>
          <a:noFill/>
        </p:spPr>
        <p:txBody>
          <a:bodyPr wrap="none" rtlCol="0">
            <a:spAutoFit/>
          </a:bodyPr>
          <a:p>
            <a:r>
              <a:rPr lang="zh-CN" altLang="en-US" sz="2000">
                <a:latin typeface="黑体" panose="02010609060101010101" charset="-122"/>
                <a:ea typeface="黑体" panose="02010609060101010101" charset="-122"/>
              </a:rPr>
              <a:t>基础</a:t>
            </a:r>
            <a:endParaRPr lang="zh-CN" altLang="en-US" sz="2000">
              <a:latin typeface="黑体" panose="02010609060101010101" charset="-122"/>
              <a:ea typeface="黑体" panose="02010609060101010101" charset="-122"/>
            </a:endParaRPr>
          </a:p>
        </p:txBody>
      </p:sp>
      <p:grpSp>
        <p:nvGrpSpPr>
          <p:cNvPr id="33" name="组合 32"/>
          <p:cNvGrpSpPr/>
          <p:nvPr/>
        </p:nvGrpSpPr>
        <p:grpSpPr>
          <a:xfrm>
            <a:off x="7431405" y="3839210"/>
            <a:ext cx="2106930" cy="706120"/>
            <a:chOff x="11703" y="6046"/>
            <a:chExt cx="3318" cy="1112"/>
          </a:xfrm>
        </p:grpSpPr>
        <p:sp>
          <p:nvSpPr>
            <p:cNvPr id="18" name="右箭头 17"/>
            <p:cNvSpPr/>
            <p:nvPr/>
          </p:nvSpPr>
          <p:spPr>
            <a:xfrm rot="10800000">
              <a:off x="11703" y="6046"/>
              <a:ext cx="3318" cy="5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12703" y="6530"/>
              <a:ext cx="1088" cy="628"/>
            </a:xfrm>
            <a:prstGeom prst="rect">
              <a:avLst/>
            </a:prstGeom>
            <a:noFill/>
          </p:spPr>
          <p:txBody>
            <a:bodyPr wrap="none" rtlCol="0">
              <a:spAutoFit/>
            </a:bodyPr>
            <a:p>
              <a:r>
                <a:rPr lang="zh-CN" altLang="en-US" sz="2000">
                  <a:latin typeface="黑体" panose="02010609060101010101" charset="-122"/>
                  <a:ea typeface="黑体" panose="02010609060101010101" charset="-122"/>
                </a:rPr>
                <a:t>促进</a:t>
              </a:r>
              <a:endParaRPr lang="zh-CN" altLang="en-US" sz="2000">
                <a:latin typeface="黑体" panose="02010609060101010101" charset="-122"/>
                <a:ea typeface="黑体" panose="02010609060101010101" charset="-122"/>
              </a:endParaRPr>
            </a:p>
          </p:txBody>
        </p:sp>
      </p:grpSp>
      <p:grpSp>
        <p:nvGrpSpPr>
          <p:cNvPr id="32" name="组合 31"/>
          <p:cNvGrpSpPr/>
          <p:nvPr/>
        </p:nvGrpSpPr>
        <p:grpSpPr>
          <a:xfrm>
            <a:off x="4890770" y="2562860"/>
            <a:ext cx="2411730" cy="2266950"/>
            <a:chOff x="7702" y="4036"/>
            <a:chExt cx="3798" cy="3570"/>
          </a:xfrm>
        </p:grpSpPr>
        <p:sp>
          <p:nvSpPr>
            <p:cNvPr id="7" name="文本框 6"/>
            <p:cNvSpPr txBox="1"/>
            <p:nvPr/>
          </p:nvSpPr>
          <p:spPr>
            <a:xfrm>
              <a:off x="8266" y="7026"/>
              <a:ext cx="2448" cy="580"/>
            </a:xfrm>
            <a:prstGeom prst="rect">
              <a:avLst/>
            </a:prstGeom>
            <a:noFill/>
          </p:spPr>
          <p:txBody>
            <a:bodyPr wrap="none" rtlCol="0">
              <a:spAutoFit/>
            </a:bodyPr>
            <a:p>
              <a:pPr>
                <a:buClrTx/>
                <a:buSzTx/>
                <a:buFontTx/>
              </a:pPr>
              <a:r>
                <a:rPr lang="zh-CN" altLang="en-US">
                  <a:latin typeface="黑体" panose="02010609060101010101" charset="-122"/>
                  <a:ea typeface="黑体" panose="02010609060101010101" charset="-122"/>
                  <a:sym typeface="+mn-ea"/>
                </a:rPr>
                <a:t>发达的手工业</a:t>
              </a:r>
              <a:endParaRPr lang="zh-CN" altLang="en-US">
                <a:latin typeface="黑体" panose="02010609060101010101" charset="-122"/>
                <a:ea typeface="黑体" panose="02010609060101010101" charset="-122"/>
                <a:sym typeface="+mn-ea"/>
              </a:endParaRPr>
            </a:p>
          </p:txBody>
        </p:sp>
        <p:grpSp>
          <p:nvGrpSpPr>
            <p:cNvPr id="27" name="组合 26"/>
            <p:cNvGrpSpPr/>
            <p:nvPr/>
          </p:nvGrpSpPr>
          <p:grpSpPr>
            <a:xfrm>
              <a:off x="7702" y="4036"/>
              <a:ext cx="3799" cy="2934"/>
              <a:chOff x="9807" y="3004"/>
              <a:chExt cx="6327" cy="4682"/>
            </a:xfrm>
          </p:grpSpPr>
          <p:pic>
            <p:nvPicPr>
              <p:cNvPr id="29" name="图片 28" descr="象牙白菜（清代）"/>
              <p:cNvPicPr>
                <a:picLocks noChangeAspect="1"/>
              </p:cNvPicPr>
              <p:nvPr/>
            </p:nvPicPr>
            <p:blipFill>
              <a:blip r:embed="rId2"/>
              <a:stretch>
                <a:fillRect/>
              </a:stretch>
            </p:blipFill>
            <p:spPr>
              <a:xfrm>
                <a:off x="9807" y="3026"/>
                <a:ext cx="6327" cy="4660"/>
              </a:xfrm>
              <a:prstGeom prst="rect">
                <a:avLst/>
              </a:prstGeom>
            </p:spPr>
          </p:pic>
          <p:sp>
            <p:nvSpPr>
              <p:cNvPr id="28" name="文本框 27"/>
              <p:cNvSpPr txBox="1"/>
              <p:nvPr/>
            </p:nvSpPr>
            <p:spPr>
              <a:xfrm>
                <a:off x="10079" y="3004"/>
                <a:ext cx="5851" cy="771"/>
              </a:xfrm>
              <a:prstGeom prst="rect">
                <a:avLst/>
              </a:prstGeom>
              <a:noFill/>
            </p:spPr>
            <p:txBody>
              <a:bodyPr wrap="square" rtlCol="0" anchor="t">
                <a:spAutoFit/>
              </a:bodyPr>
              <a:p>
                <a:pPr algn="ctr"/>
                <a:r>
                  <a:rPr lang="zh-CN" altLang="en-US" sz="1400">
                    <a:solidFill>
                      <a:schemeClr val="bg1"/>
                    </a:solidFill>
                    <a:latin typeface="黑体" panose="02010609060101010101" charset="-122"/>
                    <a:ea typeface="黑体" panose="02010609060101010101" charset="-122"/>
                    <a:sym typeface="+mn-ea"/>
                  </a:rPr>
                  <a:t>象牙白菜（清代）</a:t>
                </a:r>
                <a:endParaRPr lang="zh-CN" altLang="en-US" sz="1400">
                  <a:solidFill>
                    <a:schemeClr val="bg1"/>
                  </a:solidFill>
                  <a:latin typeface="黑体" panose="02010609060101010101" charset="-122"/>
                  <a:ea typeface="黑体" panose="02010609060101010101" charset="-122"/>
                  <a:sym typeface="+mn-ea"/>
                </a:endParaRPr>
              </a:p>
            </p:txBody>
          </p:sp>
        </p:grpSp>
      </p:grpSp>
      <p:grpSp>
        <p:nvGrpSpPr>
          <p:cNvPr id="31" name="组合 30"/>
          <p:cNvGrpSpPr/>
          <p:nvPr/>
        </p:nvGrpSpPr>
        <p:grpSpPr>
          <a:xfrm>
            <a:off x="9642475" y="2512060"/>
            <a:ext cx="2454910" cy="2277110"/>
            <a:chOff x="15185" y="3956"/>
            <a:chExt cx="3866" cy="3586"/>
          </a:xfrm>
        </p:grpSpPr>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r="34713" b="1133"/>
            <a:stretch>
              <a:fillRect/>
            </a:stretch>
          </p:blipFill>
          <p:spPr>
            <a:xfrm>
              <a:off x="15199" y="3968"/>
              <a:ext cx="3742" cy="2994"/>
            </a:xfrm>
            <a:prstGeom prst="rect">
              <a:avLst/>
            </a:prstGeom>
          </p:spPr>
        </p:pic>
        <p:sp>
          <p:nvSpPr>
            <p:cNvPr id="25" name="文本框 24"/>
            <p:cNvSpPr txBox="1"/>
            <p:nvPr/>
          </p:nvSpPr>
          <p:spPr>
            <a:xfrm>
              <a:off x="16173" y="6962"/>
              <a:ext cx="2088" cy="580"/>
            </a:xfrm>
            <a:prstGeom prst="rect">
              <a:avLst/>
            </a:prstGeom>
            <a:noFill/>
          </p:spPr>
          <p:txBody>
            <a:bodyPr wrap="none" rtlCol="0">
              <a:spAutoFit/>
            </a:bodyPr>
            <a:p>
              <a:pPr lvl="0" algn="l">
                <a:buClrTx/>
                <a:buSzTx/>
                <a:buFontTx/>
              </a:pPr>
              <a:r>
                <a:rPr lang="zh-CN" altLang="en-US">
                  <a:latin typeface="黑体" panose="02010609060101010101" charset="-122"/>
                  <a:ea typeface="黑体" panose="02010609060101010101" charset="-122"/>
                  <a:sym typeface="+mn-ea"/>
                </a:rPr>
                <a:t>商业的繁荣</a:t>
              </a:r>
              <a:endParaRPr lang="zh-CN" altLang="en-US">
                <a:latin typeface="黑体" panose="02010609060101010101" charset="-122"/>
                <a:ea typeface="黑体" panose="02010609060101010101" charset="-122"/>
                <a:sym typeface="+mn-ea"/>
              </a:endParaRPr>
            </a:p>
          </p:txBody>
        </p:sp>
        <p:sp>
          <p:nvSpPr>
            <p:cNvPr id="30" name="文本框 29"/>
            <p:cNvSpPr txBox="1"/>
            <p:nvPr/>
          </p:nvSpPr>
          <p:spPr>
            <a:xfrm>
              <a:off x="15185" y="3956"/>
              <a:ext cx="3867" cy="580"/>
            </a:xfrm>
            <a:prstGeom prst="rect">
              <a:avLst/>
            </a:prstGeom>
            <a:solidFill>
              <a:schemeClr val="bg1">
                <a:alpha val="67000"/>
              </a:schemeClr>
            </a:solidFill>
          </p:spPr>
          <p:txBody>
            <a:bodyPr wrap="square" rtlCol="0">
              <a:spAutoFit/>
            </a:bodyPr>
            <a:p>
              <a:pPr algn="ctr"/>
              <a:r>
                <a:rPr lang="zh-CN" altLang="en-US">
                  <a:latin typeface="黑体" panose="02010609060101010101" charset="-122"/>
                  <a:ea typeface="黑体" panose="02010609060101010101" charset="-122"/>
                </a:rPr>
                <a:t>清朝地摊经济</a:t>
              </a:r>
              <a:endParaRPr lang="zh-CN" altLang="en-US">
                <a:latin typeface="黑体" panose="02010609060101010101" charset="-122"/>
                <a:ea typeface="黑体" panose="02010609060101010101" charset="-122"/>
              </a:endParaRPr>
            </a:p>
          </p:txBody>
        </p:sp>
      </p:grpSp>
      <p:grpSp>
        <p:nvGrpSpPr>
          <p:cNvPr id="34" name="组合 33"/>
          <p:cNvGrpSpPr/>
          <p:nvPr/>
        </p:nvGrpSpPr>
        <p:grpSpPr>
          <a:xfrm>
            <a:off x="2294890" y="2600960"/>
            <a:ext cx="2467610" cy="2223135"/>
            <a:chOff x="3614" y="4096"/>
            <a:chExt cx="3886" cy="3501"/>
          </a:xfrm>
        </p:grpSpPr>
        <p:sp>
          <p:nvSpPr>
            <p:cNvPr id="2" name="文本框 1"/>
            <p:cNvSpPr txBox="1"/>
            <p:nvPr/>
          </p:nvSpPr>
          <p:spPr>
            <a:xfrm>
              <a:off x="3938" y="7017"/>
              <a:ext cx="3272" cy="580"/>
            </a:xfrm>
            <a:prstGeom prst="rect">
              <a:avLst/>
            </a:prstGeom>
            <a:noFill/>
          </p:spPr>
          <p:txBody>
            <a:bodyPr wrap="square" rtlCol="0">
              <a:spAutoFit/>
            </a:bodyPr>
            <a:p>
              <a:pPr algn="ctr"/>
              <a:r>
                <a:rPr lang="zh-CN" altLang="en-US">
                  <a:latin typeface="黑体" panose="02010609060101010101" charset="-122"/>
                  <a:ea typeface="黑体" panose="02010609060101010101" charset="-122"/>
                </a:rPr>
                <a:t>古代农业生产</a:t>
              </a:r>
              <a:endParaRPr lang="zh-CN" altLang="en-US">
                <a:latin typeface="黑体" panose="02010609060101010101" charset="-122"/>
                <a:ea typeface="黑体" panose="02010609060101010101" charset="-122"/>
              </a:endParaRPr>
            </a:p>
          </p:txBody>
        </p:sp>
        <p:pic>
          <p:nvPicPr>
            <p:cNvPr id="104" name="图片 103"/>
            <p:cNvPicPr/>
            <p:nvPr/>
          </p:nvPicPr>
          <p:blipFill>
            <a:blip r:embed="rId4"/>
            <a:stretch>
              <a:fillRect/>
            </a:stretch>
          </p:blipFill>
          <p:spPr>
            <a:xfrm>
              <a:off x="3614" y="4096"/>
              <a:ext cx="3886" cy="2845"/>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194"/>
                                        </p:tgtEl>
                                        <p:attrNameLst>
                                          <p:attrName>style.visibility</p:attrName>
                                        </p:attrNameLst>
                                      </p:cBhvr>
                                      <p:to>
                                        <p:strVal val="visible"/>
                                      </p:to>
                                    </p:set>
                                    <p:anim calcmode="lin" valueType="num">
                                      <p:cBhvr additive="base">
                                        <p:cTn id="47" dur="500" fill="hold"/>
                                        <p:tgtEl>
                                          <p:spTgt spid="8194"/>
                                        </p:tgtEl>
                                        <p:attrNameLst>
                                          <p:attrName>ppt_x</p:attrName>
                                        </p:attrNameLst>
                                      </p:cBhvr>
                                      <p:tavLst>
                                        <p:tav tm="0">
                                          <p:val>
                                            <p:strVal val="#ppt_x"/>
                                          </p:val>
                                        </p:tav>
                                        <p:tav tm="100000">
                                          <p:val>
                                            <p:strVal val="#ppt_x"/>
                                          </p:val>
                                        </p:tav>
                                      </p:tavLst>
                                    </p:anim>
                                    <p:anim calcmode="lin" valueType="num">
                                      <p:cBhvr additive="base">
                                        <p:cTn id="4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8194"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303720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sz="2800">
                <a:solidFill>
                  <a:srgbClr val="C00000"/>
                </a:solidFill>
                <a:latin typeface="黑体" panose="02010609060101010101" charset="-122"/>
                <a:ea typeface="黑体" panose="02010609060101010101" charset="-122"/>
                <a:cs typeface="微软雅黑" panose="020B0503020204020204" charset="-122"/>
              </a:rPr>
              <a:t>贸易通道</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9" name="文本框 8"/>
          <p:cNvSpPr txBox="1"/>
          <p:nvPr/>
        </p:nvSpPr>
        <p:spPr>
          <a:xfrm>
            <a:off x="340360" y="1043940"/>
            <a:ext cx="10716260" cy="2399665"/>
          </a:xfrm>
          <a:prstGeom prst="rect">
            <a:avLst/>
          </a:prstGeom>
          <a:noFill/>
          <a:ln w="9525">
            <a:noFill/>
          </a:ln>
        </p:spPr>
        <p:txBody>
          <a:bodyPr wrap="square">
            <a:spAutoFit/>
          </a:bodyPr>
          <a:p>
            <a:pPr indent="0" algn="just">
              <a:lnSpc>
                <a:spcPct val="12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2.海上贸易通道</a:t>
            </a:r>
            <a:endParaRPr lang="zh-CN" altLang="en-US" sz="2400" dirty="0" smtClean="0">
              <a:solidFill>
                <a:srgbClr val="0000FF"/>
              </a:solidFill>
              <a:latin typeface="黑体" panose="02010609060101010101" charset="-122"/>
              <a:ea typeface="黑体" panose="02010609060101010101" charset="-122"/>
            </a:endParaRPr>
          </a:p>
          <a:p>
            <a:pPr indent="0" algn="just">
              <a:lnSpc>
                <a:spcPct val="12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（1）路线：</a:t>
            </a:r>
            <a:r>
              <a:rPr lang="zh-CN" altLang="en-US" sz="2400">
                <a:solidFill>
                  <a:schemeClr val="tx1"/>
                </a:solidFill>
                <a:latin typeface="黑体" panose="02010609060101010101" charset="-122"/>
                <a:ea typeface="黑体" panose="02010609060101010101" charset="-122"/>
                <a:cs typeface="黑体" panose="02010609060101010101" charset="-122"/>
              </a:rPr>
              <a:t>唐宋以后，海上贸易兴盛，商船从东南沿海各港口出发，近达南洋，远达波斯湾、阿拉伯海和红海沿岸地区。</a:t>
            </a:r>
            <a:endParaRPr lang="zh-CN" altLang="en-US" sz="2400">
              <a:solidFill>
                <a:schemeClr val="tx1"/>
              </a:solidFill>
              <a:latin typeface="黑体" panose="02010609060101010101" charset="-122"/>
              <a:ea typeface="黑体" panose="02010609060101010101" charset="-122"/>
              <a:cs typeface="黑体" panose="02010609060101010101" charset="-122"/>
            </a:endParaRPr>
          </a:p>
          <a:p>
            <a:pPr indent="0" algn="just">
              <a:lnSpc>
                <a:spcPct val="12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（2）商品：</a:t>
            </a:r>
            <a:r>
              <a:rPr lang="zh-CN" altLang="en-US" sz="2400">
                <a:solidFill>
                  <a:schemeClr val="tx1"/>
                </a:solidFill>
                <a:latin typeface="黑体" panose="02010609060101010101" charset="-122"/>
                <a:ea typeface="黑体" panose="02010609060101010101" charset="-122"/>
                <a:cs typeface="黑体" panose="02010609060101010101" charset="-122"/>
              </a:rPr>
              <a:t>中国出口商品，除丝绸外，还有瓷器、纸张、茶叶等。</a:t>
            </a:r>
            <a:endParaRPr lang="zh-CN" altLang="en-US" sz="2400">
              <a:solidFill>
                <a:schemeClr val="tx1"/>
              </a:solidFill>
              <a:latin typeface="黑体" panose="02010609060101010101" charset="-122"/>
              <a:ea typeface="黑体" panose="02010609060101010101" charset="-122"/>
              <a:cs typeface="黑体" panose="02010609060101010101" charset="-122"/>
            </a:endParaRPr>
          </a:p>
          <a:p>
            <a:pPr indent="0" algn="just">
              <a:lnSpc>
                <a:spcPct val="125000"/>
              </a:lnSpc>
              <a:spcBef>
                <a:spcPts val="0"/>
              </a:spcBef>
              <a:spcAft>
                <a:spcPts val="0"/>
              </a:spcAft>
            </a:pPr>
            <a:r>
              <a:rPr lang="zh-CN" altLang="en-US" sz="2400" dirty="0" smtClean="0">
                <a:solidFill>
                  <a:srgbClr val="0000FF"/>
                </a:solidFill>
                <a:latin typeface="黑体" panose="02010609060101010101" charset="-122"/>
                <a:ea typeface="黑体" panose="02010609060101010101" charset="-122"/>
              </a:rPr>
              <a:t>（3）管理机构：</a:t>
            </a:r>
            <a:r>
              <a:rPr lang="zh-CN" altLang="en-US" sz="2400">
                <a:solidFill>
                  <a:schemeClr val="tx1"/>
                </a:solidFill>
                <a:latin typeface="黑体" panose="02010609060101010101" charset="-122"/>
                <a:ea typeface="黑体" panose="02010609060101010101" charset="-122"/>
                <a:cs typeface="黑体" panose="02010609060101010101" charset="-122"/>
              </a:rPr>
              <a:t>官府在东南沿海设置</a:t>
            </a:r>
            <a:r>
              <a:rPr lang="zh-CN" altLang="en-US" sz="2400">
                <a:solidFill>
                  <a:srgbClr val="FF0000"/>
                </a:solidFill>
                <a:latin typeface="黑体" panose="02010609060101010101" charset="-122"/>
                <a:ea typeface="黑体" panose="02010609060101010101" charset="-122"/>
                <a:cs typeface="黑体" panose="02010609060101010101" charset="-122"/>
              </a:rPr>
              <a:t>市舶司</a:t>
            </a:r>
            <a:r>
              <a:rPr lang="zh-CN" altLang="en-US" sz="2400">
                <a:solidFill>
                  <a:schemeClr val="tx1"/>
                </a:solidFill>
                <a:latin typeface="黑体" panose="02010609060101010101" charset="-122"/>
                <a:ea typeface="黑体" panose="02010609060101010101" charset="-122"/>
                <a:cs typeface="黑体" panose="02010609060101010101" charset="-122"/>
              </a:rPr>
              <a:t>，掌管对外贸易。</a:t>
            </a:r>
            <a:endParaRPr lang="zh-CN" altLang="en-US" sz="2400">
              <a:solidFill>
                <a:schemeClr val="tx1"/>
              </a:solidFill>
              <a:latin typeface="黑体" panose="02010609060101010101" charset="-122"/>
              <a:ea typeface="黑体" panose="02010609060101010101" charset="-122"/>
              <a:cs typeface="黑体" panose="02010609060101010101" charset="-122"/>
            </a:endParaRPr>
          </a:p>
        </p:txBody>
      </p:sp>
      <p:pic>
        <p:nvPicPr>
          <p:cNvPr id="3" name="图片 -2147482623" descr="C:\Users\Administrator\Desktop\ATD6.TIF"/>
          <p:cNvPicPr>
            <a:picLocks noChangeAspect="1"/>
          </p:cNvPicPr>
          <p:nvPr/>
        </p:nvPicPr>
        <p:blipFill>
          <a:blip r:embed="rId1"/>
          <a:srcRect b="8440"/>
          <a:stretch>
            <a:fillRect/>
          </a:stretch>
        </p:blipFill>
        <p:spPr>
          <a:xfrm>
            <a:off x="2266950" y="3443605"/>
            <a:ext cx="6295390" cy="3333750"/>
          </a:xfrm>
          <a:prstGeom prst="rect">
            <a:avLst/>
          </a:prstGeom>
          <a:noFill/>
          <a:ln w="9525">
            <a:noFill/>
          </a:ln>
        </p:spPr>
      </p:pic>
      <p:grpSp>
        <p:nvGrpSpPr>
          <p:cNvPr id="10" name="组合 9"/>
          <p:cNvGrpSpPr/>
          <p:nvPr/>
        </p:nvGrpSpPr>
        <p:grpSpPr>
          <a:xfrm>
            <a:off x="6409690" y="4840605"/>
            <a:ext cx="932180" cy="415290"/>
            <a:chOff x="7446" y="7623"/>
            <a:chExt cx="1468" cy="654"/>
          </a:xfrm>
        </p:grpSpPr>
        <p:sp>
          <p:nvSpPr>
            <p:cNvPr id="4" name="矩形 3"/>
            <p:cNvSpPr/>
            <p:nvPr/>
          </p:nvSpPr>
          <p:spPr>
            <a:xfrm>
              <a:off x="7446" y="7623"/>
              <a:ext cx="956" cy="6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8402" y="7623"/>
              <a:ext cx="513" cy="3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303720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sz="2800">
                <a:solidFill>
                  <a:srgbClr val="C00000"/>
                </a:solidFill>
                <a:latin typeface="黑体" panose="02010609060101010101" charset="-122"/>
                <a:ea typeface="黑体" panose="02010609060101010101" charset="-122"/>
                <a:cs typeface="微软雅黑" panose="020B0503020204020204" charset="-122"/>
              </a:rPr>
              <a:t>贸易通道</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7" name="文本框 6"/>
          <p:cNvSpPr txBox="1"/>
          <p:nvPr>
            <p:custDataLst>
              <p:tags r:id="rId1"/>
            </p:custDataLst>
          </p:nvPr>
        </p:nvSpPr>
        <p:spPr>
          <a:xfrm>
            <a:off x="2693035" y="583565"/>
            <a:ext cx="7100570" cy="460375"/>
          </a:xfrm>
          <a:prstGeom prst="rect">
            <a:avLst/>
          </a:prstGeom>
          <a:noFill/>
          <a:ln>
            <a:noFill/>
          </a:ln>
        </p:spPr>
        <p:txBody>
          <a:bodyPr wrap="square">
            <a:spAutoFit/>
          </a:bodyPr>
          <a:p>
            <a:pPr algn="ctr"/>
            <a:r>
              <a:rPr lang="zh-CN" altLang="en-US" sz="2400" dirty="0" smtClean="0">
                <a:solidFill>
                  <a:srgbClr val="0000FF"/>
                </a:solidFill>
                <a:latin typeface="黑体" panose="02010609060101010101" charset="-122"/>
                <a:ea typeface="黑体" panose="02010609060101010101" charset="-122"/>
                <a:sym typeface="+mn-ea"/>
              </a:rPr>
              <a:t>【知识拓展】</a:t>
            </a:r>
            <a:r>
              <a:rPr lang="zh-CN" altLang="en-US" sz="2400" dirty="0" smtClean="0">
                <a:solidFill>
                  <a:srgbClr val="0000FF"/>
                </a:solidFill>
                <a:latin typeface="黑体" panose="02010609060101010101" charset="-122"/>
                <a:ea typeface="黑体" panose="02010609060101010101" charset="-122"/>
              </a:rPr>
              <a:t>“朝贡贸易”</a:t>
            </a:r>
            <a:endParaRPr lang="zh-CN" altLang="en-US" sz="2400" dirty="0" smtClean="0">
              <a:solidFill>
                <a:srgbClr val="0000FF"/>
              </a:solidFill>
              <a:latin typeface="黑体" panose="02010609060101010101" charset="-122"/>
              <a:ea typeface="黑体" panose="02010609060101010101" charset="-122"/>
            </a:endParaRPr>
          </a:p>
        </p:txBody>
      </p:sp>
      <p:sp>
        <p:nvSpPr>
          <p:cNvPr id="8" name="文本框 7"/>
          <p:cNvSpPr txBox="1"/>
          <p:nvPr>
            <p:custDataLst>
              <p:tags r:id="rId2"/>
            </p:custDataLst>
          </p:nvPr>
        </p:nvSpPr>
        <p:spPr>
          <a:xfrm>
            <a:off x="244859" y="1090552"/>
            <a:ext cx="2606039" cy="4742815"/>
          </a:xfrm>
          <a:prstGeom prst="rect">
            <a:avLst/>
          </a:prstGeom>
          <a:noFill/>
        </p:spPr>
        <p:txBody>
          <a:bodyPr wrap="square">
            <a:spAutoFit/>
          </a:bodyPr>
          <a:p>
            <a:pPr marL="0" indent="0">
              <a:lnSpc>
                <a:spcPct val="140000"/>
              </a:lnSpc>
              <a:buFont typeface="Arial" panose="020B0604020202020204" pitchFamily="34" charset="0"/>
              <a:buNone/>
            </a:pPr>
            <a:r>
              <a:rPr lang="zh-CN" altLang="en-US" sz="2400" noProof="1">
                <a:solidFill>
                  <a:srgbClr val="0000CC"/>
                </a:solidFill>
                <a:latin typeface="黑体" panose="02010609060101010101" charset="-122"/>
                <a:ea typeface="黑体" panose="02010609060101010101" charset="-122"/>
                <a:cs typeface="黑体" panose="02010609060101010101" charset="-122"/>
              </a:rPr>
              <a:t>（</a:t>
            </a:r>
            <a:r>
              <a:rPr lang="en-US" altLang="zh-CN" sz="2400" noProof="1">
                <a:solidFill>
                  <a:srgbClr val="0000CC"/>
                </a:solidFill>
                <a:latin typeface="黑体" panose="02010609060101010101" charset="-122"/>
                <a:ea typeface="黑体" panose="02010609060101010101" charset="-122"/>
                <a:cs typeface="黑体" panose="02010609060101010101" charset="-122"/>
              </a:rPr>
              <a:t>1</a:t>
            </a:r>
            <a:r>
              <a:rPr lang="zh-CN" altLang="en-US" sz="2400" noProof="1">
                <a:solidFill>
                  <a:srgbClr val="0000CC"/>
                </a:solidFill>
                <a:latin typeface="黑体" panose="02010609060101010101" charset="-122"/>
                <a:ea typeface="黑体" panose="02010609060101010101" charset="-122"/>
                <a:cs typeface="黑体" panose="02010609060101010101" charset="-122"/>
              </a:rPr>
              <a:t>）含义：</a:t>
            </a:r>
            <a:endParaRPr lang="zh-CN" altLang="en-US"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endParaRPr lang="en-US" altLang="zh-CN"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r>
              <a:rPr lang="zh-CN" altLang="en-US" sz="2400" noProof="1">
                <a:solidFill>
                  <a:srgbClr val="0000CC"/>
                </a:solidFill>
                <a:latin typeface="黑体" panose="02010609060101010101" charset="-122"/>
                <a:ea typeface="黑体" panose="02010609060101010101" charset="-122"/>
                <a:cs typeface="黑体" panose="02010609060101010101" charset="-122"/>
              </a:rPr>
              <a:t>（</a:t>
            </a:r>
            <a:r>
              <a:rPr lang="en-US" altLang="zh-CN" sz="2400" noProof="1">
                <a:solidFill>
                  <a:srgbClr val="0000CC"/>
                </a:solidFill>
                <a:latin typeface="黑体" panose="02010609060101010101" charset="-122"/>
                <a:ea typeface="黑体" panose="02010609060101010101" charset="-122"/>
                <a:cs typeface="黑体" panose="02010609060101010101" charset="-122"/>
              </a:rPr>
              <a:t>2</a:t>
            </a:r>
            <a:r>
              <a:rPr lang="zh-CN" altLang="en-US" sz="2400" noProof="1">
                <a:solidFill>
                  <a:srgbClr val="0000CC"/>
                </a:solidFill>
                <a:latin typeface="黑体" panose="02010609060101010101" charset="-122"/>
                <a:ea typeface="黑体" panose="02010609060101010101" charset="-122"/>
                <a:cs typeface="黑体" panose="02010609060101010101" charset="-122"/>
              </a:rPr>
              <a:t>）特点：</a:t>
            </a:r>
            <a:endParaRPr lang="en-US" altLang="zh-CN"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r>
              <a:rPr lang="zh-CN" altLang="en-US" sz="2400" noProof="1">
                <a:solidFill>
                  <a:srgbClr val="0000CC"/>
                </a:solidFill>
                <a:latin typeface="黑体" panose="02010609060101010101" charset="-122"/>
                <a:ea typeface="黑体" panose="02010609060101010101" charset="-122"/>
                <a:cs typeface="黑体" panose="02010609060101010101" charset="-122"/>
              </a:rPr>
              <a:t>（</a:t>
            </a:r>
            <a:r>
              <a:rPr lang="en-US" altLang="zh-CN" sz="2400" noProof="1">
                <a:solidFill>
                  <a:srgbClr val="0000CC"/>
                </a:solidFill>
                <a:latin typeface="黑体" panose="02010609060101010101" charset="-122"/>
                <a:ea typeface="黑体" panose="02010609060101010101" charset="-122"/>
                <a:cs typeface="黑体" panose="02010609060101010101" charset="-122"/>
              </a:rPr>
              <a:t>3</a:t>
            </a:r>
            <a:r>
              <a:rPr lang="zh-CN" altLang="en-US" sz="2400" noProof="1">
                <a:solidFill>
                  <a:srgbClr val="0000CC"/>
                </a:solidFill>
                <a:latin typeface="黑体" panose="02010609060101010101" charset="-122"/>
                <a:ea typeface="黑体" panose="02010609060101010101" charset="-122"/>
                <a:cs typeface="黑体" panose="02010609060101010101" charset="-122"/>
              </a:rPr>
              <a:t>）目的：</a:t>
            </a:r>
            <a:endParaRPr lang="en-US" altLang="zh-CN"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endParaRPr lang="zh-CN" altLang="en-US"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r>
              <a:rPr lang="zh-CN" altLang="en-US" sz="2400" noProof="1">
                <a:solidFill>
                  <a:srgbClr val="0000CC"/>
                </a:solidFill>
                <a:latin typeface="黑体" panose="02010609060101010101" charset="-122"/>
                <a:ea typeface="黑体" panose="02010609060101010101" charset="-122"/>
                <a:cs typeface="黑体" panose="02010609060101010101" charset="-122"/>
              </a:rPr>
              <a:t>（</a:t>
            </a:r>
            <a:r>
              <a:rPr lang="en-US" altLang="zh-CN" sz="2400" noProof="1">
                <a:solidFill>
                  <a:srgbClr val="0000CC"/>
                </a:solidFill>
                <a:latin typeface="黑体" panose="02010609060101010101" charset="-122"/>
                <a:ea typeface="黑体" panose="02010609060101010101" charset="-122"/>
                <a:cs typeface="黑体" panose="02010609060101010101" charset="-122"/>
              </a:rPr>
              <a:t>4</a:t>
            </a:r>
            <a:r>
              <a:rPr lang="zh-CN" altLang="en-US" sz="2400" noProof="1">
                <a:solidFill>
                  <a:srgbClr val="0000CC"/>
                </a:solidFill>
                <a:latin typeface="黑体" panose="02010609060101010101" charset="-122"/>
                <a:ea typeface="黑体" panose="02010609060101010101" charset="-122"/>
                <a:cs typeface="黑体" panose="02010609060101010101" charset="-122"/>
              </a:rPr>
              <a:t>）影响：</a:t>
            </a:r>
            <a:endParaRPr lang="en-US" altLang="zh-CN"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endParaRPr lang="zh-CN" altLang="en-US"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endParaRPr lang="zh-CN" altLang="en-US" sz="2400" noProof="1">
              <a:solidFill>
                <a:srgbClr val="0000CC"/>
              </a:solidFill>
              <a:latin typeface="黑体" panose="02010609060101010101" charset="-122"/>
              <a:ea typeface="黑体" panose="02010609060101010101" charset="-122"/>
              <a:cs typeface="黑体" panose="02010609060101010101" charset="-122"/>
            </a:endParaRPr>
          </a:p>
          <a:p>
            <a:pPr marL="0" indent="0">
              <a:lnSpc>
                <a:spcPct val="140000"/>
              </a:lnSpc>
              <a:buFont typeface="Arial" panose="020B0604020202020204" pitchFamily="34" charset="0"/>
              <a:buNone/>
            </a:pPr>
            <a:r>
              <a:rPr lang="zh-CN" altLang="en-US" sz="2400" noProof="1">
                <a:solidFill>
                  <a:srgbClr val="0000CC"/>
                </a:solidFill>
                <a:latin typeface="黑体" panose="02010609060101010101" charset="-122"/>
                <a:ea typeface="黑体" panose="02010609060101010101" charset="-122"/>
                <a:cs typeface="黑体" panose="02010609060101010101" charset="-122"/>
              </a:rPr>
              <a:t>（</a:t>
            </a:r>
            <a:r>
              <a:rPr lang="en-US" altLang="zh-CN" sz="2400" noProof="1">
                <a:solidFill>
                  <a:srgbClr val="0000CC"/>
                </a:solidFill>
                <a:latin typeface="黑体" panose="02010609060101010101" charset="-122"/>
                <a:ea typeface="黑体" panose="02010609060101010101" charset="-122"/>
                <a:cs typeface="黑体" panose="02010609060101010101" charset="-122"/>
              </a:rPr>
              <a:t>5</a:t>
            </a:r>
            <a:r>
              <a:rPr lang="zh-CN" altLang="en-US" sz="2400" noProof="1">
                <a:solidFill>
                  <a:srgbClr val="0000CC"/>
                </a:solidFill>
                <a:latin typeface="黑体" panose="02010609060101010101" charset="-122"/>
                <a:ea typeface="黑体" panose="02010609060101010101" charset="-122"/>
                <a:cs typeface="黑体" panose="02010609060101010101" charset="-122"/>
              </a:rPr>
              <a:t>）瓦解：</a:t>
            </a:r>
            <a:endParaRPr lang="zh-CN" altLang="en-US" sz="2400" noProof="1">
              <a:solidFill>
                <a:srgbClr val="0000CC"/>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3"/>
            </p:custDataLst>
          </p:nvPr>
        </p:nvSpPr>
        <p:spPr>
          <a:xfrm>
            <a:off x="1861185" y="1217295"/>
            <a:ext cx="10029190" cy="829945"/>
          </a:xfrm>
          <a:prstGeom prst="rect">
            <a:avLst/>
          </a:prstGeom>
          <a:noFill/>
        </p:spPr>
        <p:txBody>
          <a:bodyPr wrap="square">
            <a:spAutoFit/>
          </a:bodyPr>
          <a:p>
            <a:r>
              <a:rPr lang="zh-CN" altLang="en-US" sz="2400" noProof="1">
                <a:solidFill>
                  <a:schemeClr val="tx1"/>
                </a:solidFill>
                <a:latin typeface="黑体" panose="02010609060101010101" charset="-122"/>
                <a:ea typeface="黑体" panose="02010609060101010101" charset="-122"/>
              </a:rPr>
              <a:t>通过朝贡与赏赐完成交易，也就是通过两国官方使节的往返，以礼物赠答进行交换的贸易方式（</a:t>
            </a:r>
            <a:r>
              <a:rPr lang="zh-CN" altLang="en-US" sz="2400">
                <a:solidFill>
                  <a:schemeClr val="tx1"/>
                </a:solidFill>
                <a:latin typeface="黑体" panose="02010609060101010101" charset="-122"/>
                <a:ea typeface="黑体" panose="02010609060101010101" charset="-122"/>
              </a:rPr>
              <a:t>明清是朝贡贸易发展的顶峰</a:t>
            </a:r>
            <a:r>
              <a:rPr lang="zh-CN" altLang="en-US" sz="2400" noProof="1">
                <a:solidFill>
                  <a:schemeClr val="tx1"/>
                </a:solidFill>
                <a:latin typeface="黑体" panose="02010609060101010101" charset="-122"/>
                <a:ea typeface="黑体" panose="02010609060101010101" charset="-122"/>
              </a:rPr>
              <a:t>）</a:t>
            </a:r>
            <a:endParaRPr lang="zh-CN" altLang="en-US" sz="2400" noProof="1">
              <a:solidFill>
                <a:schemeClr val="tx1"/>
              </a:solidFill>
              <a:latin typeface="黑体" panose="02010609060101010101" charset="-122"/>
              <a:ea typeface="黑体" panose="02010609060101010101" charset="-122"/>
            </a:endParaRPr>
          </a:p>
        </p:txBody>
      </p:sp>
      <p:sp>
        <p:nvSpPr>
          <p:cNvPr id="11" name="文本框 10"/>
          <p:cNvSpPr txBox="1"/>
          <p:nvPr>
            <p:custDataLst>
              <p:tags r:id="rId4"/>
            </p:custDataLst>
          </p:nvPr>
        </p:nvSpPr>
        <p:spPr>
          <a:xfrm>
            <a:off x="1959121" y="2261517"/>
            <a:ext cx="6548510" cy="460375"/>
          </a:xfrm>
          <a:prstGeom prst="rect">
            <a:avLst/>
          </a:prstGeom>
          <a:noFill/>
        </p:spPr>
        <p:txBody>
          <a:bodyPr wrap="square">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pPr lvl="0" algn="l">
              <a:buClrTx/>
              <a:buSzTx/>
              <a:buFontTx/>
            </a:pPr>
            <a:r>
              <a:rPr lang="zh-CN" altLang="en-US">
                <a:solidFill>
                  <a:schemeClr val="tx1"/>
                </a:solidFill>
                <a:latin typeface="黑体" panose="02010609060101010101" charset="-122"/>
                <a:ea typeface="黑体" panose="02010609060101010101" charset="-122"/>
                <a:sym typeface="+mn-ea"/>
              </a:rPr>
              <a:t>厚往薄来，倍偿其价，政治目的大于经济目的</a:t>
            </a:r>
            <a:endParaRPr lang="zh-CN" altLang="en-US">
              <a:solidFill>
                <a:schemeClr val="tx1"/>
              </a:solidFill>
              <a:latin typeface="黑体" panose="02010609060101010101" charset="-122"/>
              <a:ea typeface="黑体" panose="02010609060101010101" charset="-122"/>
              <a:sym typeface="+mn-ea"/>
            </a:endParaRPr>
          </a:p>
        </p:txBody>
      </p:sp>
      <p:sp>
        <p:nvSpPr>
          <p:cNvPr id="13" name="文本框 12"/>
          <p:cNvSpPr txBox="1"/>
          <p:nvPr>
            <p:custDataLst>
              <p:tags r:id="rId5"/>
            </p:custDataLst>
          </p:nvPr>
        </p:nvSpPr>
        <p:spPr>
          <a:xfrm>
            <a:off x="1998345" y="2742565"/>
            <a:ext cx="9754870" cy="829945"/>
          </a:xfrm>
          <a:prstGeom prst="rect">
            <a:avLst/>
          </a:prstGeom>
          <a:noFill/>
        </p:spPr>
        <p:txBody>
          <a:bodyPr wrap="square">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pPr lvl="0" algn="l">
              <a:buClrTx/>
              <a:buSzTx/>
              <a:buFontTx/>
            </a:pPr>
            <a:r>
              <a:rPr lang="zh-CN" altLang="en-US">
                <a:solidFill>
                  <a:schemeClr val="tx1"/>
                </a:solidFill>
                <a:latin typeface="黑体" panose="02010609060101010101" charset="-122"/>
                <a:ea typeface="黑体" panose="02010609060101010101" charset="-122"/>
                <a:sym typeface="+mn-ea"/>
              </a:rPr>
              <a:t>政治上宣扬国威，加强与海外各国的联系；经济上求购各种异域珍宝特产，满足统治者对于奢侈品的需求</a:t>
            </a:r>
            <a:endParaRPr lang="zh-CN" altLang="en-US">
              <a:solidFill>
                <a:schemeClr val="tx1"/>
              </a:solidFill>
              <a:latin typeface="黑体" panose="02010609060101010101" charset="-122"/>
              <a:ea typeface="黑体" panose="02010609060101010101" charset="-122"/>
              <a:sym typeface="+mn-ea"/>
            </a:endParaRPr>
          </a:p>
        </p:txBody>
      </p:sp>
      <p:sp>
        <p:nvSpPr>
          <p:cNvPr id="14" name="文本框 13"/>
          <p:cNvSpPr txBox="1"/>
          <p:nvPr>
            <p:custDataLst>
              <p:tags r:id="rId6"/>
            </p:custDataLst>
          </p:nvPr>
        </p:nvSpPr>
        <p:spPr>
          <a:xfrm>
            <a:off x="1959120" y="3755843"/>
            <a:ext cx="7321600" cy="1198880"/>
          </a:xfrm>
          <a:prstGeom prst="rect">
            <a:avLst/>
          </a:prstGeom>
          <a:noFill/>
        </p:spPr>
        <p:txBody>
          <a:bodyPr wrap="square">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pPr lvl="0" algn="l">
              <a:buClrTx/>
              <a:buSzTx/>
              <a:buFontTx/>
            </a:pPr>
            <a:r>
              <a:rPr lang="zh-CN" altLang="en-US">
                <a:solidFill>
                  <a:schemeClr val="tx1"/>
                </a:solidFill>
                <a:latin typeface="黑体" panose="02010609060101010101" charset="-122"/>
                <a:ea typeface="黑体" panose="02010609060101010101" charset="-122"/>
                <a:sym typeface="+mn-ea"/>
              </a:rPr>
              <a:t>①促进了与周边国家的交流，扩大了中国的影响；</a:t>
            </a:r>
            <a:endParaRPr lang="zh-CN" altLang="en-US">
              <a:solidFill>
                <a:schemeClr val="tx1"/>
              </a:solidFill>
              <a:latin typeface="黑体" panose="02010609060101010101" charset="-122"/>
              <a:ea typeface="黑体" panose="02010609060101010101" charset="-122"/>
              <a:sym typeface="+mn-ea"/>
            </a:endParaRPr>
          </a:p>
          <a:p>
            <a:pPr lvl="0" algn="l">
              <a:buClrTx/>
              <a:buSzTx/>
              <a:buFontTx/>
            </a:pPr>
            <a:r>
              <a:rPr lang="zh-CN" altLang="en-US">
                <a:solidFill>
                  <a:schemeClr val="tx1"/>
                </a:solidFill>
                <a:latin typeface="黑体" panose="02010609060101010101" charset="-122"/>
                <a:ea typeface="黑体" panose="02010609060101010101" charset="-122"/>
                <a:sym typeface="+mn-ea"/>
              </a:rPr>
              <a:t>②造成政府的财政负担；</a:t>
            </a:r>
            <a:endParaRPr lang="zh-CN" altLang="en-US">
              <a:solidFill>
                <a:schemeClr val="tx1"/>
              </a:solidFill>
              <a:latin typeface="黑体" panose="02010609060101010101" charset="-122"/>
              <a:ea typeface="黑体" panose="02010609060101010101" charset="-122"/>
              <a:sym typeface="+mn-ea"/>
            </a:endParaRPr>
          </a:p>
          <a:p>
            <a:pPr lvl="0" algn="l">
              <a:buClrTx/>
              <a:buSzTx/>
              <a:buFontTx/>
            </a:pPr>
            <a:r>
              <a:rPr lang="zh-CN" altLang="en-US">
                <a:solidFill>
                  <a:schemeClr val="tx1"/>
                </a:solidFill>
                <a:latin typeface="黑体" panose="02010609060101010101" charset="-122"/>
                <a:ea typeface="黑体" panose="02010609060101010101" charset="-122"/>
                <a:sym typeface="+mn-ea"/>
              </a:rPr>
              <a:t>③东亚逐渐形成了以中国文化为核心的东亚文化圈；</a:t>
            </a:r>
            <a:endParaRPr lang="zh-CN" altLang="en-US">
              <a:solidFill>
                <a:schemeClr val="tx1"/>
              </a:solidFill>
              <a:latin typeface="黑体" panose="02010609060101010101" charset="-122"/>
              <a:ea typeface="黑体" panose="02010609060101010101" charset="-122"/>
              <a:sym typeface="+mn-ea"/>
            </a:endParaRPr>
          </a:p>
        </p:txBody>
      </p:sp>
      <p:sp>
        <p:nvSpPr>
          <p:cNvPr id="15" name="文本框 14"/>
          <p:cNvSpPr txBox="1"/>
          <p:nvPr>
            <p:custDataLst>
              <p:tags r:id="rId7"/>
            </p:custDataLst>
          </p:nvPr>
        </p:nvSpPr>
        <p:spPr>
          <a:xfrm>
            <a:off x="1998345" y="5410835"/>
            <a:ext cx="5454650" cy="829945"/>
          </a:xfrm>
          <a:prstGeom prst="rect">
            <a:avLst/>
          </a:prstGeom>
          <a:noFill/>
        </p:spPr>
        <p:txBody>
          <a:bodyPr wrap="square">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pPr lvl="0" algn="l">
              <a:buClrTx/>
              <a:buSzTx/>
              <a:buFontTx/>
            </a:pPr>
            <a:r>
              <a:rPr lang="zh-CN" altLang="en-US">
                <a:solidFill>
                  <a:schemeClr val="tx1"/>
                </a:solidFill>
                <a:latin typeface="黑体" panose="02010609060101010101" charset="-122"/>
                <a:ea typeface="黑体" panose="02010609060101010101" charset="-122"/>
                <a:sym typeface="+mn-ea"/>
              </a:rPr>
              <a:t>国力下降；厚往薄来，不顾经济利益；西方殖民势力冲击；</a:t>
            </a:r>
            <a:endParaRPr lang="zh-CN" altLang="en-US">
              <a:solidFill>
                <a:schemeClr val="tx1"/>
              </a:solidFill>
              <a:latin typeface="黑体" panose="02010609060101010101" charset="-122"/>
              <a:ea typeface="黑体" panose="02010609060101010101" charset="-122"/>
              <a:sym typeface="+mn-ea"/>
            </a:endParaRPr>
          </a:p>
        </p:txBody>
      </p:sp>
      <p:grpSp>
        <p:nvGrpSpPr>
          <p:cNvPr id="18" name="组合 17"/>
          <p:cNvGrpSpPr/>
          <p:nvPr/>
        </p:nvGrpSpPr>
        <p:grpSpPr>
          <a:xfrm>
            <a:off x="8942705" y="3334385"/>
            <a:ext cx="3167380" cy="2675890"/>
            <a:chOff x="14083" y="5251"/>
            <a:chExt cx="4988" cy="4214"/>
          </a:xfrm>
        </p:grpSpPr>
        <p:pic>
          <p:nvPicPr>
            <p:cNvPr id="16" name="图片 15"/>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14083" y="5251"/>
              <a:ext cx="4989" cy="3635"/>
            </a:xfrm>
            <a:prstGeom prst="rect">
              <a:avLst/>
            </a:prstGeom>
          </p:spPr>
        </p:pic>
        <p:sp>
          <p:nvSpPr>
            <p:cNvPr id="17" name="文本框 16"/>
            <p:cNvSpPr txBox="1"/>
            <p:nvPr/>
          </p:nvSpPr>
          <p:spPr>
            <a:xfrm>
              <a:off x="15852" y="8885"/>
              <a:ext cx="2088" cy="580"/>
            </a:xfrm>
            <a:prstGeom prst="rect">
              <a:avLst/>
            </a:prstGeom>
            <a:noFill/>
          </p:spPr>
          <p:txBody>
            <a:bodyPr wrap="none" rtlCol="0">
              <a:spAutoFit/>
            </a:bodyPr>
            <a:p>
              <a:r>
                <a:rPr lang="zh-CN" altLang="en-US">
                  <a:latin typeface="黑体" panose="02010609060101010101" charset="-122"/>
                  <a:ea typeface="黑体" panose="02010609060101010101" charset="-122"/>
                </a:rPr>
                <a:t>郑和下西洋</a:t>
              </a:r>
              <a:endParaRPr lang="zh-CN" altLang="en-US">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barn(inVertical)">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barn(inVertic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arn(inVertic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0" y="521970"/>
            <a:ext cx="12128500" cy="829945"/>
          </a:xfrm>
          <a:prstGeom prst="rect">
            <a:avLst/>
          </a:prstGeom>
          <a:noFill/>
        </p:spPr>
        <p:txBody>
          <a:bodyPr wrap="square" rtlCol="0">
            <a:spAutoFit/>
          </a:bodyPr>
          <a:p>
            <a:r>
              <a:rPr lang="zh-CN" altLang="en-US" sz="2400">
                <a:solidFill>
                  <a:srgbClr val="0000CC"/>
                </a:solidFill>
                <a:latin typeface="黑体" panose="02010609060101010101" charset="-122"/>
                <a:ea typeface="黑体" panose="02010609060101010101" charset="-122"/>
                <a:cs typeface="黑体" panose="02010609060101010101" charset="-122"/>
                <a:sym typeface="+mn-ea"/>
              </a:rPr>
              <a:t>【思考】以中国古代商业发展为例探讨影响商业发展的因素有哪些，说明商业交流在促进人类社会发展中所起的作用。</a:t>
            </a:r>
            <a:endParaRPr lang="zh-CN" altLang="en-US" sz="2400">
              <a:solidFill>
                <a:srgbClr val="0000CC"/>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7315" y="1539875"/>
            <a:ext cx="11914505" cy="4892675"/>
          </a:xfrm>
          <a:prstGeom prst="rect">
            <a:avLst/>
          </a:prstGeom>
          <a:noFill/>
        </p:spPr>
        <p:txBody>
          <a:bodyPr wrap="square" rtlCol="0">
            <a:spAutoFit/>
          </a:bodyPr>
          <a:p>
            <a:r>
              <a:rPr lang="zh-CN" altLang="en-US" sz="2400">
                <a:solidFill>
                  <a:srgbClr val="FF0000"/>
                </a:solidFill>
                <a:latin typeface="黑体" panose="02010609060101010101" charset="-122"/>
                <a:ea typeface="黑体" panose="02010609060101010101" charset="-122"/>
                <a:cs typeface="黑体" panose="02010609060101010101" charset="-122"/>
              </a:rPr>
              <a:t>（1）原因</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①政治：国家统一，社会稳定。</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②经济：农业、手工业的高度发展，提供物质基础。</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③政策：统治者相对宽松政策措施有利于商业的发展。</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④交通：造船、航海技术的提高、水陆交通的便利。</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⑤金融：古代货币、信贷、商业契约的使用和发展。</a:t>
            </a:r>
            <a:endParaRPr lang="zh-CN" altLang="en-US" sz="2400">
              <a:latin typeface="黑体" panose="02010609060101010101" charset="-122"/>
              <a:ea typeface="黑体" panose="02010609060101010101" charset="-122"/>
              <a:cs typeface="黑体" panose="02010609060101010101" charset="-122"/>
            </a:endParaRPr>
          </a:p>
          <a:p>
            <a:r>
              <a:rPr lang="zh-CN" altLang="en-US" sz="2400">
                <a:solidFill>
                  <a:srgbClr val="FF0000"/>
                </a:solidFill>
                <a:latin typeface="黑体" panose="02010609060101010101" charset="-122"/>
                <a:ea typeface="黑体" panose="02010609060101010101" charset="-122"/>
                <a:cs typeface="黑体" panose="02010609060101010101" charset="-122"/>
              </a:rPr>
              <a:t>（2）作用：</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①对人类：促进了不同地区、不同国家之间的交流，促进了社会的再生产，大大丰富了人们的物质生活和精神生活，促进了市民文化的兴起。</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②对中国：中国通过海、陆两条对外贸易渠道，引进了国外的优良马匹、植物新品种、香料、药材和琉璃等。</a:t>
            </a:r>
            <a:endParaRPr lang="zh-CN" altLang="en-US" sz="2400">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③对世界：中国丝绸之路一度成为西方人财富和身份的象征；中国的瓷器、茶叶流行于亚、非、欧三洲，丰富了当地人的生活。</a:t>
            </a:r>
            <a:endParaRPr lang="zh-CN" altLang="en-US" sz="2400">
              <a:latin typeface="黑体" panose="02010609060101010101" charset="-122"/>
              <a:ea typeface="黑体" panose="02010609060101010101" charset="-122"/>
              <a:cs typeface="黑体" panose="02010609060101010101" charset="-122"/>
            </a:endParaRPr>
          </a:p>
        </p:txBody>
      </p:sp>
      <p:grpSp>
        <p:nvGrpSpPr>
          <p:cNvPr id="5" name="组合 4"/>
          <p:cNvGrpSpPr/>
          <p:nvPr/>
        </p:nvGrpSpPr>
        <p:grpSpPr>
          <a:xfrm>
            <a:off x="9699137" y="987430"/>
            <a:ext cx="2315210" cy="3071234"/>
            <a:chOff x="14294" y="634"/>
            <a:chExt cx="6372" cy="10945"/>
          </a:xfrm>
        </p:grpSpPr>
        <p:sp>
          <p:nvSpPr>
            <p:cNvPr id="6" name="文本框 5"/>
            <p:cNvSpPr txBox="1"/>
            <p:nvPr/>
          </p:nvSpPr>
          <p:spPr>
            <a:xfrm>
              <a:off x="15739" y="10266"/>
              <a:ext cx="3481" cy="1313"/>
            </a:xfrm>
            <a:prstGeom prst="rect">
              <a:avLst/>
            </a:prstGeom>
            <a:noFill/>
          </p:spPr>
          <p:txBody>
            <a:bodyPr wrap="square" rtlCol="0" anchor="t">
              <a:spAutoFit/>
            </a:bodyPr>
            <a:p>
              <a:r>
                <a:rPr lang="zh-CN" altLang="en-US">
                  <a:latin typeface="黑体" panose="02010609060101010101" charset="-122"/>
                  <a:ea typeface="黑体" panose="02010609060101010101" charset="-122"/>
                  <a:sym typeface="+mn-ea"/>
                </a:rPr>
                <a:t>《</a:t>
              </a:r>
              <a:r>
                <a:rPr lang="zh-CN" altLang="en-US">
                  <a:latin typeface="黑体" panose="02010609060101010101" charset="-122"/>
                  <a:ea typeface="黑体" panose="02010609060101010101" charset="-122"/>
                  <a:sym typeface="+mn-ea"/>
                </a:rPr>
                <a:t>群神宴</a:t>
              </a:r>
              <a:r>
                <a:rPr lang="zh-CN" altLang="en-US">
                  <a:latin typeface="黑体" panose="02010609060101010101" charset="-122"/>
                  <a:ea typeface="黑体" panose="02010609060101010101" charset="-122"/>
                  <a:sym typeface="+mn-ea"/>
                </a:rPr>
                <a:t>》</a:t>
              </a:r>
              <a:endParaRPr lang="zh-CN" altLang="en-US">
                <a:latin typeface="黑体" panose="02010609060101010101" charset="-122"/>
                <a:ea typeface="黑体" panose="02010609060101010101" charset="-122"/>
              </a:endParaRPr>
            </a:p>
          </p:txBody>
        </p:sp>
        <p:pic>
          <p:nvPicPr>
            <p:cNvPr id="107" name="图片 106"/>
            <p:cNvPicPr/>
            <p:nvPr/>
          </p:nvPicPr>
          <p:blipFill>
            <a:blip r:embed="rId1"/>
            <a:stretch>
              <a:fillRect/>
            </a:stretch>
          </p:blipFill>
          <p:spPr>
            <a:xfrm>
              <a:off x="14294" y="634"/>
              <a:ext cx="6372" cy="9631"/>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 name="图片 110"/>
          <p:cNvPicPr/>
          <p:nvPr/>
        </p:nvPicPr>
        <p:blipFill>
          <a:blip r:embed="rId1"/>
          <a:stretch>
            <a:fillRect/>
          </a:stretch>
        </p:blipFill>
        <p:spPr>
          <a:xfrm>
            <a:off x="-168910" y="0"/>
            <a:ext cx="12360910" cy="6858000"/>
          </a:xfrm>
          <a:prstGeom prst="rect">
            <a:avLst/>
          </a:prstGeom>
          <a:noFill/>
          <a:ln w="9525">
            <a:noFill/>
          </a:ln>
        </p:spPr>
      </p:pic>
      <p:sp>
        <p:nvSpPr>
          <p:cNvPr id="2" name="矩形 1"/>
          <p:cNvSpPr/>
          <p:nvPr/>
        </p:nvSpPr>
        <p:spPr>
          <a:xfrm>
            <a:off x="-168910" y="-55245"/>
            <a:ext cx="12361545" cy="6968490"/>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69545" y="2674620"/>
            <a:ext cx="12362180" cy="645160"/>
          </a:xfrm>
          <a:prstGeom prst="rect">
            <a:avLst/>
          </a:prstGeom>
          <a:solidFill>
            <a:schemeClr val="bg1">
              <a:alpha val="74000"/>
            </a:schemeClr>
          </a:solidFill>
        </p:spPr>
        <p:txBody>
          <a:bodyPr wrap="square" rtlCol="0" anchor="t">
            <a:spAutoFit/>
          </a:bodyPr>
          <a:p>
            <a:pPr algn="ctr">
              <a:buClrTx/>
              <a:buSzTx/>
              <a:buFontTx/>
            </a:pPr>
            <a:r>
              <a:rPr lang="zh-CN" altLang="en-US" sz="3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3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206502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（一）</a:t>
            </a:r>
            <a:r>
              <a:rPr lang="zh-CN" sz="2800">
                <a:solidFill>
                  <a:srgbClr val="C00000"/>
                </a:solidFill>
                <a:latin typeface="黑体" panose="02010609060101010101" charset="-122"/>
                <a:ea typeface="黑体" panose="02010609060101010101" charset="-122"/>
                <a:cs typeface="微软雅黑" panose="020B0503020204020204" charset="-122"/>
              </a:rPr>
              <a:t>货币</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12" name="文本框 11"/>
          <p:cNvSpPr txBox="1"/>
          <p:nvPr/>
        </p:nvSpPr>
        <p:spPr>
          <a:xfrm>
            <a:off x="94615" y="1191260"/>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1.</a:t>
            </a:r>
            <a:r>
              <a:rPr lang="zh-CN" altLang="en-US" sz="2400" dirty="0" smtClean="0">
                <a:solidFill>
                  <a:srgbClr val="0000FF"/>
                </a:solidFill>
                <a:latin typeface="黑体" panose="02010609060101010101" charset="-122"/>
                <a:ea typeface="黑体" panose="02010609060101010101" charset="-122"/>
                <a:sym typeface="+mn-ea"/>
              </a:rPr>
              <a:t>产生原因</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4" name="文本框 13"/>
          <p:cNvSpPr txBox="1"/>
          <p:nvPr/>
        </p:nvSpPr>
        <p:spPr>
          <a:xfrm>
            <a:off x="2065020" y="1191260"/>
            <a:ext cx="3873500" cy="460375"/>
          </a:xfrm>
          <a:prstGeom prst="rect">
            <a:avLst/>
          </a:prstGeom>
          <a:noFill/>
        </p:spPr>
        <p:txBody>
          <a:bodyPr wrap="square" rtlCol="0" anchor="t">
            <a:spAutoFit/>
          </a:bodyPr>
          <a:p>
            <a:pPr>
              <a:buClrTx/>
              <a:buSzTx/>
              <a:buFontTx/>
            </a:pPr>
            <a:r>
              <a:rPr lang="en-US" altLang="zh-CN" sz="2400" dirty="0" smtClean="0">
                <a:latin typeface="黑体" panose="02010609060101010101" charset="-122"/>
                <a:ea typeface="黑体" panose="02010609060101010101" charset="-122"/>
                <a:sym typeface="+mn-ea"/>
              </a:rPr>
              <a:t>生产力发展；商业规模扩大</a:t>
            </a:r>
            <a:endParaRPr lang="en-US" altLang="zh-CN" sz="2400" dirty="0" smtClean="0">
              <a:latin typeface="黑体" panose="02010609060101010101" charset="-122"/>
              <a:ea typeface="黑体" panose="02010609060101010101" charset="-122"/>
              <a:sym typeface="+mn-ea"/>
            </a:endParaRPr>
          </a:p>
        </p:txBody>
      </p:sp>
      <p:sp>
        <p:nvSpPr>
          <p:cNvPr id="2" name="文本框 1"/>
          <p:cNvSpPr txBox="1"/>
          <p:nvPr/>
        </p:nvSpPr>
        <p:spPr>
          <a:xfrm>
            <a:off x="94615" y="1798955"/>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2.</a:t>
            </a:r>
            <a:r>
              <a:rPr lang="zh-CN" altLang="en-US" sz="2400" dirty="0" smtClean="0">
                <a:solidFill>
                  <a:srgbClr val="0000FF"/>
                </a:solidFill>
                <a:latin typeface="黑体" panose="02010609060101010101" charset="-122"/>
                <a:ea typeface="黑体" panose="02010609060101010101" charset="-122"/>
                <a:sym typeface="+mn-ea"/>
              </a:rPr>
              <a:t>表现</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3" name="文本框 2"/>
          <p:cNvSpPr txBox="1"/>
          <p:nvPr/>
        </p:nvSpPr>
        <p:spPr>
          <a:xfrm>
            <a:off x="94615" y="2259330"/>
            <a:ext cx="7848600" cy="1198880"/>
          </a:xfrm>
          <a:prstGeom prst="rect">
            <a:avLst/>
          </a:prstGeom>
          <a:noFill/>
        </p:spPr>
        <p:txBody>
          <a:bodyPr wrap="square" rtlCol="0" anchor="t">
            <a:spAutoFit/>
          </a:bodyPr>
          <a:p>
            <a:pPr>
              <a:buClrTx/>
              <a:buSzTx/>
              <a:buFontTx/>
            </a:pPr>
            <a:r>
              <a:rPr lang="en-US" altLang="zh-CN" sz="2400" dirty="0" smtClean="0">
                <a:latin typeface="黑体" panose="02010609060101010101" charset="-122"/>
                <a:ea typeface="黑体" panose="02010609060101010101" charset="-122"/>
                <a:sym typeface="+mn-ea"/>
              </a:rPr>
              <a:t>（</a:t>
            </a:r>
            <a:r>
              <a:rPr lang="en-US" altLang="zh-CN" sz="2400" dirty="0" smtClean="0">
                <a:latin typeface="黑体" panose="02010609060101010101" charset="-122"/>
                <a:ea typeface="黑体" panose="02010609060101010101" charset="-122"/>
                <a:sym typeface="+mn-ea"/>
              </a:rPr>
              <a:t>1</a:t>
            </a:r>
            <a:r>
              <a:rPr lang="en-US" altLang="zh-CN" sz="2400" dirty="0" smtClean="0">
                <a:latin typeface="黑体" panose="02010609060101010101" charset="-122"/>
                <a:ea typeface="黑体" panose="02010609060101010101" charset="-122"/>
                <a:sym typeface="+mn-ea"/>
              </a:rPr>
              <a:t>）中国早在商朝就用贝等天然物作为货币。</a:t>
            </a:r>
            <a:endParaRPr lang="en-US" altLang="zh-CN" sz="2400" dirty="0" smtClean="0">
              <a:latin typeface="黑体" panose="02010609060101010101" charset="-122"/>
              <a:ea typeface="黑体" panose="02010609060101010101" charset="-122"/>
              <a:sym typeface="+mn-ea"/>
            </a:endParaRPr>
          </a:p>
          <a:p>
            <a:pPr>
              <a:buClrTx/>
              <a:buSzTx/>
              <a:buFontTx/>
            </a:pPr>
            <a:r>
              <a:rPr lang="en-US" altLang="zh-CN" sz="2400" dirty="0" smtClean="0">
                <a:latin typeface="黑体" panose="02010609060101010101" charset="-122"/>
                <a:ea typeface="黑体" panose="02010609060101010101" charset="-122"/>
                <a:sym typeface="+mn-ea"/>
              </a:rPr>
              <a:t>（</a:t>
            </a:r>
            <a:r>
              <a:rPr lang="en-US" altLang="zh-CN" sz="2400" dirty="0" smtClean="0">
                <a:latin typeface="黑体" panose="02010609060101010101" charset="-122"/>
                <a:ea typeface="黑体" panose="02010609060101010101" charset="-122"/>
                <a:sym typeface="+mn-ea"/>
              </a:rPr>
              <a:t>2</a:t>
            </a:r>
            <a:r>
              <a:rPr lang="en-US" altLang="zh-CN" sz="2400" dirty="0" smtClean="0">
                <a:latin typeface="黑体" panose="02010609060101010101" charset="-122"/>
                <a:ea typeface="黑体" panose="02010609060101010101" charset="-122"/>
                <a:sym typeface="+mn-ea"/>
              </a:rPr>
              <a:t>）公元前</a:t>
            </a:r>
            <a:r>
              <a:rPr lang="en-US" altLang="zh-CN" sz="2400" dirty="0" smtClean="0">
                <a:latin typeface="黑体" panose="02010609060101010101" charset="-122"/>
                <a:ea typeface="黑体" panose="02010609060101010101" charset="-122"/>
                <a:sym typeface="+mn-ea"/>
              </a:rPr>
              <a:t>11</a:t>
            </a:r>
            <a:r>
              <a:rPr lang="en-US" altLang="zh-CN" sz="2400" dirty="0" smtClean="0">
                <a:latin typeface="黑体" panose="02010609060101010101" charset="-122"/>
                <a:ea typeface="黑体" panose="02010609060101010101" charset="-122"/>
                <a:sym typeface="+mn-ea"/>
              </a:rPr>
              <a:t>世纪，古埃及开始用铜块和银块作为货币。</a:t>
            </a:r>
            <a:endParaRPr lang="en-US" altLang="zh-CN" sz="2400" dirty="0" smtClean="0">
              <a:latin typeface="黑体" panose="02010609060101010101" charset="-122"/>
              <a:ea typeface="黑体" panose="02010609060101010101" charset="-122"/>
              <a:sym typeface="+mn-ea"/>
            </a:endParaRPr>
          </a:p>
          <a:p>
            <a:pPr>
              <a:buClrTx/>
              <a:buSzTx/>
              <a:buFontTx/>
            </a:pPr>
            <a:r>
              <a:rPr lang="en-US" altLang="zh-CN" sz="2400" dirty="0" smtClean="0">
                <a:latin typeface="黑体" panose="02010609060101010101" charset="-122"/>
                <a:ea typeface="黑体" panose="02010609060101010101" charset="-122"/>
                <a:sym typeface="+mn-ea"/>
              </a:rPr>
              <a:t>（</a:t>
            </a:r>
            <a:r>
              <a:rPr lang="en-US" altLang="zh-CN" sz="2400" dirty="0" smtClean="0">
                <a:latin typeface="黑体" panose="02010609060101010101" charset="-122"/>
                <a:ea typeface="黑体" panose="02010609060101010101" charset="-122"/>
                <a:sym typeface="+mn-ea"/>
              </a:rPr>
              <a:t>3</a:t>
            </a:r>
            <a:r>
              <a:rPr lang="en-US" altLang="zh-CN" sz="2400" dirty="0" smtClean="0">
                <a:latin typeface="黑体" panose="02010609060101010101" charset="-122"/>
                <a:ea typeface="黑体" panose="02010609060101010101" charset="-122"/>
                <a:sym typeface="+mn-ea"/>
              </a:rPr>
              <a:t>）公元前</a:t>
            </a:r>
            <a:r>
              <a:rPr lang="en-US" altLang="zh-CN" sz="2400" dirty="0" smtClean="0">
                <a:latin typeface="黑体" panose="02010609060101010101" charset="-122"/>
                <a:ea typeface="黑体" panose="02010609060101010101" charset="-122"/>
                <a:sym typeface="+mn-ea"/>
              </a:rPr>
              <a:t>8—</a:t>
            </a:r>
            <a:r>
              <a:rPr lang="en-US" altLang="zh-CN" sz="2400" dirty="0" smtClean="0">
                <a:latin typeface="黑体" panose="02010609060101010101" charset="-122"/>
                <a:ea typeface="黑体" panose="02010609060101010101" charset="-122"/>
                <a:sym typeface="+mn-ea"/>
              </a:rPr>
              <a:t>前</a:t>
            </a:r>
            <a:r>
              <a:rPr lang="en-US" altLang="zh-CN" sz="2400" dirty="0" smtClean="0">
                <a:latin typeface="黑体" panose="02010609060101010101" charset="-122"/>
                <a:ea typeface="黑体" panose="02010609060101010101" charset="-122"/>
                <a:sym typeface="+mn-ea"/>
              </a:rPr>
              <a:t>7</a:t>
            </a:r>
            <a:r>
              <a:rPr lang="en-US" altLang="zh-CN" sz="2400" dirty="0" smtClean="0">
                <a:latin typeface="黑体" panose="02010609060101010101" charset="-122"/>
                <a:ea typeface="黑体" panose="02010609060101010101" charset="-122"/>
                <a:sym typeface="+mn-ea"/>
              </a:rPr>
              <a:t>世纪，小亚细亚出现金属铸币。</a:t>
            </a:r>
            <a:endParaRPr lang="en-US" altLang="zh-CN" sz="2400" dirty="0" smtClean="0">
              <a:latin typeface="黑体" panose="02010609060101010101" charset="-122"/>
              <a:ea typeface="黑体" panose="02010609060101010101" charset="-122"/>
              <a:sym typeface="+mn-ea"/>
            </a:endParaRPr>
          </a:p>
        </p:txBody>
      </p:sp>
      <p:grpSp>
        <p:nvGrpSpPr>
          <p:cNvPr id="10" name="组合 9"/>
          <p:cNvGrpSpPr/>
          <p:nvPr/>
        </p:nvGrpSpPr>
        <p:grpSpPr>
          <a:xfrm>
            <a:off x="8317230" y="897255"/>
            <a:ext cx="3824605" cy="2700020"/>
            <a:chOff x="285" y="5761"/>
            <a:chExt cx="6311" cy="4685"/>
          </a:xfrm>
        </p:grpSpPr>
        <p:pic>
          <p:nvPicPr>
            <p:cNvPr id="18" name="图片 17"/>
            <p:cNvPicPr>
              <a:picLocks noChangeAspect="1"/>
            </p:cNvPicPr>
            <p:nvPr/>
          </p:nvPicPr>
          <p:blipFill>
            <a:blip r:embed="rId1"/>
            <a:stretch>
              <a:fillRect/>
            </a:stretch>
          </p:blipFill>
          <p:spPr>
            <a:xfrm>
              <a:off x="285" y="5761"/>
              <a:ext cx="6311" cy="3927"/>
            </a:xfrm>
            <a:prstGeom prst="rect">
              <a:avLst/>
            </a:prstGeom>
            <a:noFill/>
            <a:ln>
              <a:noFill/>
            </a:ln>
            <a:effectLst/>
          </p:spPr>
        </p:pic>
        <p:sp>
          <p:nvSpPr>
            <p:cNvPr id="9" name="文本框 8"/>
            <p:cNvSpPr txBox="1"/>
            <p:nvPr/>
          </p:nvSpPr>
          <p:spPr>
            <a:xfrm>
              <a:off x="1044" y="9861"/>
              <a:ext cx="5027" cy="585"/>
            </a:xfrm>
            <a:prstGeom prst="rect">
              <a:avLst/>
            </a:prstGeom>
            <a:noFill/>
          </p:spPr>
          <p:txBody>
            <a:bodyPr wrap="square" rtlCol="0">
              <a:spAutoFit/>
            </a:bodyPr>
            <a:p>
              <a:pPr lvl="0" algn="ctr">
                <a:buClrTx/>
                <a:buSzTx/>
                <a:buFontTx/>
              </a:pPr>
              <a:r>
                <a:rPr lang="zh-CN" altLang="en-US" sz="1600">
                  <a:effectLst/>
                  <a:latin typeface="黑体" panose="02010609060101010101" charset="-122"/>
                  <a:ea typeface="黑体" panose="02010609060101010101" charset="-122"/>
                  <a:sym typeface="+mn-ea"/>
                </a:rPr>
                <a:t>早期商业交换的形式是</a:t>
              </a:r>
              <a:r>
                <a:rPr lang="zh-CN" altLang="en-US" sz="1600">
                  <a:effectLst/>
                  <a:latin typeface="黑体" panose="02010609060101010101" charset="-122"/>
                  <a:ea typeface="黑体" panose="02010609060101010101" charset="-122"/>
                  <a:sym typeface="+mn-ea"/>
                </a:rPr>
                <a:t>物物交换</a:t>
              </a:r>
              <a:endParaRPr lang="zh-CN" altLang="en-US" sz="1600">
                <a:effectLst/>
                <a:latin typeface="黑体" panose="02010609060101010101" charset="-122"/>
                <a:ea typeface="黑体" panose="02010609060101010101" charset="-122"/>
                <a:sym typeface="+mn-ea"/>
              </a:endParaRPr>
            </a:p>
          </p:txBody>
        </p:sp>
      </p:grpSp>
      <p:grpSp>
        <p:nvGrpSpPr>
          <p:cNvPr id="27" name="组合 26"/>
          <p:cNvGrpSpPr/>
          <p:nvPr/>
        </p:nvGrpSpPr>
        <p:grpSpPr>
          <a:xfrm>
            <a:off x="-61595" y="3863975"/>
            <a:ext cx="12336780" cy="2592070"/>
            <a:chOff x="-97" y="6085"/>
            <a:chExt cx="19428" cy="4082"/>
          </a:xfrm>
        </p:grpSpPr>
        <p:grpSp>
          <p:nvGrpSpPr>
            <p:cNvPr id="25" name="组合 24"/>
            <p:cNvGrpSpPr/>
            <p:nvPr/>
          </p:nvGrpSpPr>
          <p:grpSpPr>
            <a:xfrm>
              <a:off x="-97" y="6085"/>
              <a:ext cx="19428" cy="4082"/>
              <a:chOff x="-97" y="6085"/>
              <a:chExt cx="19428" cy="4082"/>
            </a:xfrm>
          </p:grpSpPr>
          <p:grpSp>
            <p:nvGrpSpPr>
              <p:cNvPr id="24" name="组合 23"/>
              <p:cNvGrpSpPr/>
              <p:nvPr/>
            </p:nvGrpSpPr>
            <p:grpSpPr>
              <a:xfrm>
                <a:off x="-97" y="6085"/>
                <a:ext cx="19428" cy="4082"/>
                <a:chOff x="565" y="6106"/>
                <a:chExt cx="19428" cy="4082"/>
              </a:xfrm>
            </p:grpSpPr>
            <p:grpSp>
              <p:nvGrpSpPr>
                <p:cNvPr id="23" name="组合 22"/>
                <p:cNvGrpSpPr/>
                <p:nvPr/>
              </p:nvGrpSpPr>
              <p:grpSpPr>
                <a:xfrm>
                  <a:off x="565" y="6241"/>
                  <a:ext cx="3545" cy="3947"/>
                  <a:chOff x="4150" y="2609"/>
                  <a:chExt cx="7686" cy="10042"/>
                </a:xfrm>
              </p:grpSpPr>
              <p:pic>
                <p:nvPicPr>
                  <p:cNvPr id="100" name="图片 99" descr="C:/Users/ASUS/AppData/Local/Temp/picturecompress_20220128200537/output_1.pngoutput_1"/>
                  <p:cNvPicPr>
                    <a:picLocks noChangeAspect="1"/>
                  </p:cNvPicPr>
                  <p:nvPr/>
                </p:nvPicPr>
                <p:blipFill>
                  <a:blip r:embed="rId2">
                    <a:clrChange>
                      <a:clrFrom>
                        <a:srgbClr val="A5A6A8">
                          <a:alpha val="99216"/>
                        </a:srgbClr>
                      </a:clrFrom>
                      <a:clrTo>
                        <a:srgbClr val="A5A6A8">
                          <a:alpha val="99216"/>
                          <a:alpha val="0"/>
                        </a:srgbClr>
                      </a:clrTo>
                    </a:clrChange>
                  </a:blip>
                  <a:srcRect/>
                  <a:stretch>
                    <a:fillRect/>
                  </a:stretch>
                </p:blipFill>
                <p:spPr>
                  <a:xfrm>
                    <a:off x="4150" y="2609"/>
                    <a:ext cx="7686" cy="6971"/>
                  </a:xfrm>
                  <a:prstGeom prst="rect">
                    <a:avLst/>
                  </a:prstGeom>
                  <a:noFill/>
                  <a:ln w="9525">
                    <a:noFill/>
                  </a:ln>
                </p:spPr>
              </p:pic>
              <p:sp>
                <p:nvSpPr>
                  <p:cNvPr id="22" name="文本框 21"/>
                  <p:cNvSpPr txBox="1"/>
                  <p:nvPr/>
                </p:nvSpPr>
                <p:spPr>
                  <a:xfrm>
                    <a:off x="5276" y="10313"/>
                    <a:ext cx="6339" cy="2338"/>
                  </a:xfrm>
                  <a:prstGeom prst="rect">
                    <a:avLst/>
                  </a:prstGeom>
                  <a:noFill/>
                </p:spPr>
                <p:txBody>
                  <a:bodyPr wrap="square" rtlCol="0">
                    <a:spAutoFit/>
                  </a:bodyPr>
                  <a:p>
                    <a:r>
                      <a:rPr lang="zh-CN" altLang="en-US" sz="1600">
                        <a:solidFill>
                          <a:schemeClr val="tx1"/>
                        </a:solidFill>
                        <a:effectLst/>
                        <a:latin typeface="黑体" panose="02010609060101010101" charset="-122"/>
                        <a:ea typeface="黑体" panose="02010609060101010101" charset="-122"/>
                      </a:rPr>
                      <a:t>河南偃师二里头遗址出土的海贝</a:t>
                    </a:r>
                    <a:endParaRPr lang="zh-CN" altLang="en-US" sz="1600">
                      <a:solidFill>
                        <a:schemeClr val="tx1"/>
                      </a:solidFill>
                      <a:effectLst/>
                      <a:latin typeface="黑体" panose="02010609060101010101" charset="-122"/>
                      <a:ea typeface="黑体" panose="02010609060101010101" charset="-122"/>
                    </a:endParaRPr>
                  </a:p>
                </p:txBody>
              </p:sp>
            </p:grpSp>
            <p:grpSp>
              <p:nvGrpSpPr>
                <p:cNvPr id="5" name="组合 4"/>
                <p:cNvGrpSpPr/>
                <p:nvPr/>
              </p:nvGrpSpPr>
              <p:grpSpPr>
                <a:xfrm>
                  <a:off x="4008" y="6241"/>
                  <a:ext cx="3872" cy="3384"/>
                  <a:chOff x="12359" y="3287"/>
                  <a:chExt cx="3607" cy="2986"/>
                </a:xfrm>
              </p:grpSpPr>
              <p:pic>
                <p:nvPicPr>
                  <p:cNvPr id="7" name="图片 39" descr="timg-removebg-preview"/>
                  <p:cNvPicPr>
                    <a:picLocks noChangeAspect="1"/>
                  </p:cNvPicPr>
                  <p:nvPr/>
                </p:nvPicPr>
                <p:blipFill>
                  <a:blip r:embed="rId3"/>
                  <a:stretch>
                    <a:fillRect/>
                  </a:stretch>
                </p:blipFill>
                <p:spPr>
                  <a:xfrm>
                    <a:off x="12359" y="3287"/>
                    <a:ext cx="3607" cy="2986"/>
                  </a:xfrm>
                  <a:prstGeom prst="rect">
                    <a:avLst/>
                  </a:prstGeom>
                </p:spPr>
              </p:pic>
              <p:sp>
                <p:nvSpPr>
                  <p:cNvPr id="8" name="文本框 7"/>
                  <p:cNvSpPr txBox="1"/>
                  <p:nvPr/>
                </p:nvSpPr>
                <p:spPr>
                  <a:xfrm>
                    <a:off x="12606" y="5491"/>
                    <a:ext cx="3114" cy="469"/>
                  </a:xfrm>
                  <a:prstGeom prst="rect">
                    <a:avLst/>
                  </a:prstGeom>
                  <a:noFill/>
                </p:spPr>
                <p:txBody>
                  <a:bodyPr wrap="square" rtlCol="0">
                    <a:spAutoFit/>
                  </a:bodyPr>
                  <a:p>
                    <a:pPr lvl="0" algn="ctr">
                      <a:buClrTx/>
                      <a:buSzTx/>
                      <a:buFontTx/>
                    </a:pPr>
                    <a:r>
                      <a:rPr lang="zh-CN" altLang="en-US" sz="1600">
                        <a:effectLst/>
                        <a:latin typeface="黑体" panose="02010609060101010101" charset="-122"/>
                        <a:ea typeface="黑体" panose="02010609060101010101" charset="-122"/>
                        <a:sym typeface="+mn-ea"/>
                      </a:rPr>
                      <a:t>商朝铜铸贝</a:t>
                    </a:r>
                    <a:endParaRPr lang="zh-CN" altLang="en-US" sz="1600">
                      <a:effectLst/>
                      <a:latin typeface="黑体" panose="02010609060101010101" charset="-122"/>
                      <a:ea typeface="黑体" panose="02010609060101010101" charset="-122"/>
                      <a:sym typeface="+mn-ea"/>
                    </a:endParaRPr>
                  </a:p>
                </p:txBody>
              </p:sp>
            </p:grpSp>
            <p:grpSp>
              <p:nvGrpSpPr>
                <p:cNvPr id="11" name="组合 10"/>
                <p:cNvGrpSpPr/>
                <p:nvPr/>
              </p:nvGrpSpPr>
              <p:grpSpPr>
                <a:xfrm>
                  <a:off x="15998" y="6106"/>
                  <a:ext cx="3996" cy="3794"/>
                  <a:chOff x="14371" y="2019"/>
                  <a:chExt cx="5292" cy="4442"/>
                </a:xfrm>
              </p:grpSpPr>
              <p:pic>
                <p:nvPicPr>
                  <p:cNvPr id="13" name="图片 12" descr="图片1-removebg-preview"/>
                  <p:cNvPicPr>
                    <a:picLocks noChangeAspect="1"/>
                  </p:cNvPicPr>
                  <p:nvPr/>
                </p:nvPicPr>
                <p:blipFill>
                  <a:blip r:embed="rId4"/>
                  <a:stretch>
                    <a:fillRect/>
                  </a:stretch>
                </p:blipFill>
                <p:spPr>
                  <a:xfrm>
                    <a:off x="14773" y="2019"/>
                    <a:ext cx="4758" cy="3366"/>
                  </a:xfrm>
                  <a:prstGeom prst="rect">
                    <a:avLst/>
                  </a:prstGeom>
                </p:spPr>
              </p:pic>
              <p:sp>
                <p:nvSpPr>
                  <p:cNvPr id="15" name="文本框 14"/>
                  <p:cNvSpPr txBox="1"/>
                  <p:nvPr/>
                </p:nvSpPr>
                <p:spPr>
                  <a:xfrm>
                    <a:off x="14371" y="5385"/>
                    <a:ext cx="5292" cy="1076"/>
                  </a:xfrm>
                  <a:prstGeom prst="rect">
                    <a:avLst/>
                  </a:prstGeom>
                  <a:noFill/>
                </p:spPr>
                <p:txBody>
                  <a:bodyPr wrap="square" rtlCol="0" anchor="t">
                    <a:spAutoFit/>
                  </a:bodyPr>
                  <a:p>
                    <a:pPr lvl="0" algn="ctr">
                      <a:buClrTx/>
                      <a:buSzTx/>
                      <a:buFontTx/>
                    </a:pPr>
                    <a:r>
                      <a:rPr lang="zh-CN" altLang="en-US" sz="1600">
                        <a:effectLst/>
                        <a:latin typeface="黑体" panose="02010609060101010101" charset="-122"/>
                        <a:ea typeface="黑体" panose="02010609060101010101" charset="-122"/>
                        <a:sym typeface="+mn-ea"/>
                      </a:rPr>
                      <a:t>公元前8</a:t>
                    </a:r>
                    <a:r>
                      <a:rPr lang="zh-CN" altLang="en-US" sz="1600">
                        <a:effectLst/>
                        <a:latin typeface="黑体" panose="02010609060101010101" charset="-122"/>
                        <a:ea typeface="黑体" panose="02010609060101010101" charset="-122"/>
                        <a:sym typeface="+mn-ea"/>
                      </a:rPr>
                      <a:t>—</a:t>
                    </a:r>
                    <a:r>
                      <a:rPr lang="zh-CN" altLang="en-US" sz="1600">
                        <a:effectLst/>
                        <a:latin typeface="黑体" panose="02010609060101010101" charset="-122"/>
                        <a:ea typeface="黑体" panose="02010609060101010101" charset="-122"/>
                        <a:sym typeface="+mn-ea"/>
                      </a:rPr>
                      <a:t>前7世纪，小亚细亚出现金属铸币。</a:t>
                    </a:r>
                    <a:endParaRPr lang="zh-CN" altLang="en-US" sz="1600">
                      <a:effectLst/>
                      <a:latin typeface="黑体" panose="02010609060101010101" charset="-122"/>
                      <a:ea typeface="黑体" panose="02010609060101010101" charset="-122"/>
                      <a:sym typeface="+mn-ea"/>
                    </a:endParaRPr>
                  </a:p>
                </p:txBody>
              </p:sp>
            </p:grpSp>
            <p:grpSp>
              <p:nvGrpSpPr>
                <p:cNvPr id="20" name="组合 19"/>
                <p:cNvGrpSpPr/>
                <p:nvPr/>
              </p:nvGrpSpPr>
              <p:grpSpPr>
                <a:xfrm>
                  <a:off x="7707" y="6312"/>
                  <a:ext cx="4346" cy="3707"/>
                  <a:chOff x="7707" y="6312"/>
                  <a:chExt cx="4346" cy="3707"/>
                </a:xfrm>
              </p:grpSpPr>
              <p:pic>
                <p:nvPicPr>
                  <p:cNvPr id="16" name="图片 15"/>
                  <p:cNvPicPr/>
                  <p:nvPr/>
                </p:nvPicPr>
                <p:blipFill>
                  <a:blip r:embed="rId5"/>
                  <a:stretch>
                    <a:fillRect/>
                  </a:stretch>
                </p:blipFill>
                <p:spPr>
                  <a:xfrm>
                    <a:off x="7707" y="6312"/>
                    <a:ext cx="4346" cy="2958"/>
                  </a:xfrm>
                  <a:prstGeom prst="rect">
                    <a:avLst/>
                  </a:prstGeom>
                  <a:noFill/>
                  <a:ln w="9525">
                    <a:noFill/>
                  </a:ln>
                </p:spPr>
              </p:pic>
              <p:sp>
                <p:nvSpPr>
                  <p:cNvPr id="19" name="文本框 18"/>
                  <p:cNvSpPr txBox="1"/>
                  <p:nvPr/>
                </p:nvSpPr>
                <p:spPr>
                  <a:xfrm>
                    <a:off x="9011" y="9439"/>
                    <a:ext cx="2088" cy="580"/>
                  </a:xfrm>
                  <a:prstGeom prst="rect">
                    <a:avLst/>
                  </a:prstGeom>
                  <a:noFill/>
                </p:spPr>
                <p:txBody>
                  <a:bodyPr wrap="none" rtlCol="0">
                    <a:spAutoFit/>
                  </a:bodyPr>
                  <a:p>
                    <a:pPr algn="l"/>
                    <a:r>
                      <a:rPr lang="en-US" altLang="zh-CN" dirty="0" smtClean="0">
                        <a:latin typeface="黑体" panose="02010609060101010101" charset="-122"/>
                        <a:ea typeface="黑体" panose="02010609060101010101" charset="-122"/>
                        <a:sym typeface="+mn-ea"/>
                      </a:rPr>
                      <a:t>古埃及</a:t>
                    </a:r>
                    <a:r>
                      <a:rPr lang="zh-CN" altLang="en-US" dirty="0" smtClean="0">
                        <a:latin typeface="黑体" panose="02010609060101010101" charset="-122"/>
                        <a:ea typeface="黑体" panose="02010609060101010101" charset="-122"/>
                        <a:sym typeface="+mn-ea"/>
                      </a:rPr>
                      <a:t>货币</a:t>
                    </a:r>
                    <a:endParaRPr lang="zh-CN" altLang="en-US" dirty="0" smtClean="0">
                      <a:latin typeface="黑体" panose="02010609060101010101" charset="-122"/>
                      <a:ea typeface="黑体" panose="02010609060101010101" charset="-122"/>
                      <a:sym typeface="+mn-ea"/>
                    </a:endParaRPr>
                  </a:p>
                </p:txBody>
              </p:sp>
            </p:grpSp>
          </p:grpSp>
          <p:pic>
            <p:nvPicPr>
              <p:cNvPr id="109" name="图片 108"/>
              <p:cNvPicPr/>
              <p:nvPr/>
            </p:nvPicPr>
            <p:blipFill>
              <a:blip r:embed="rId6"/>
              <a:stretch>
                <a:fillRect/>
              </a:stretch>
            </p:blipFill>
            <p:spPr>
              <a:xfrm>
                <a:off x="11617" y="6220"/>
                <a:ext cx="4006" cy="2740"/>
              </a:xfrm>
              <a:prstGeom prst="rect">
                <a:avLst/>
              </a:prstGeom>
              <a:noFill/>
              <a:ln w="9525">
                <a:noFill/>
              </a:ln>
            </p:spPr>
          </p:pic>
        </p:grpSp>
        <p:sp>
          <p:nvSpPr>
            <p:cNvPr id="26" name="矩形 25"/>
            <p:cNvSpPr/>
            <p:nvPr/>
          </p:nvSpPr>
          <p:spPr>
            <a:xfrm>
              <a:off x="12696" y="6955"/>
              <a:ext cx="925" cy="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206502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（一）</a:t>
            </a:r>
            <a:r>
              <a:rPr lang="zh-CN" sz="2800">
                <a:solidFill>
                  <a:srgbClr val="C00000"/>
                </a:solidFill>
                <a:latin typeface="黑体" panose="02010609060101010101" charset="-122"/>
                <a:ea typeface="黑体" panose="02010609060101010101" charset="-122"/>
                <a:cs typeface="微软雅黑" panose="020B0503020204020204" charset="-122"/>
              </a:rPr>
              <a:t>货币</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12" name="文本框 11"/>
          <p:cNvSpPr txBox="1"/>
          <p:nvPr/>
        </p:nvSpPr>
        <p:spPr>
          <a:xfrm>
            <a:off x="94615" y="1191260"/>
            <a:ext cx="1717675" cy="460375"/>
          </a:xfrm>
          <a:prstGeom prst="rect">
            <a:avLst/>
          </a:prstGeom>
          <a:noFill/>
        </p:spPr>
        <p:txBody>
          <a:bodyPr wrap="square" rtlCol="0" anchor="t">
            <a:spAutoFit/>
          </a:bodyPr>
          <a:p>
            <a:pPr>
              <a:buClrTx/>
              <a:buSzTx/>
              <a:buFontTx/>
            </a:pPr>
            <a:r>
              <a:rPr lang="en-US" altLang="zh-CN" sz="2400" dirty="0" smtClean="0">
                <a:solidFill>
                  <a:srgbClr val="0000FF"/>
                </a:solidFill>
                <a:latin typeface="黑体" panose="02010609060101010101" charset="-122"/>
                <a:ea typeface="黑体" panose="02010609060101010101" charset="-122"/>
                <a:sym typeface="+mn-ea"/>
              </a:rPr>
              <a:t>3.</a:t>
            </a:r>
            <a:r>
              <a:rPr lang="en-US" altLang="zh-CN" sz="2400" dirty="0" smtClean="0">
                <a:solidFill>
                  <a:srgbClr val="0000FF"/>
                </a:solidFill>
                <a:latin typeface="黑体" panose="02010609060101010101" charset="-122"/>
                <a:ea typeface="黑体" panose="02010609060101010101" charset="-122"/>
                <a:sym typeface="+mn-ea"/>
              </a:rPr>
              <a:t>意义</a:t>
            </a:r>
            <a:r>
              <a:rPr lang="en-US" altLang="zh-CN" sz="2400" dirty="0" smtClean="0">
                <a:solidFill>
                  <a:srgbClr val="0000FF"/>
                </a:solidFill>
                <a:latin typeface="黑体" panose="02010609060101010101" charset="-122"/>
                <a:ea typeface="黑体" panose="02010609060101010101" charset="-122"/>
                <a:sym typeface="+mn-ea"/>
              </a:rPr>
              <a:t>：</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14" name="文本框 13"/>
          <p:cNvSpPr txBox="1"/>
          <p:nvPr/>
        </p:nvSpPr>
        <p:spPr>
          <a:xfrm>
            <a:off x="205105" y="1651635"/>
            <a:ext cx="11986895" cy="1014730"/>
          </a:xfrm>
          <a:prstGeom prst="rect">
            <a:avLst/>
          </a:prstGeom>
          <a:noFill/>
        </p:spPr>
        <p:txBody>
          <a:bodyPr wrap="square" rtlCol="0" anchor="t">
            <a:spAutoFit/>
          </a:bodyPr>
          <a:p>
            <a:pPr indent="0" algn="just">
              <a:lnSpc>
                <a:spcPct val="125000"/>
              </a:lnSpc>
              <a:spcBef>
                <a:spcPts val="0"/>
              </a:spcBef>
              <a:spcAft>
                <a:spcPts val="0"/>
              </a:spcAft>
            </a:pPr>
            <a:r>
              <a:rPr lang="zh-CN" altLang="en-US" sz="2400">
                <a:latin typeface="黑体" panose="02010609060101010101" charset="-122"/>
                <a:ea typeface="黑体" panose="02010609060101010101" charset="-122"/>
                <a:cs typeface="微软雅黑" panose="020B0503020204020204" charset="-122"/>
                <a:sym typeface="+mn-ea"/>
              </a:rPr>
              <a:t>（</a:t>
            </a:r>
            <a:r>
              <a:rPr lang="en-US" altLang="zh-CN" sz="2400">
                <a:latin typeface="黑体" panose="02010609060101010101" charset="-122"/>
                <a:ea typeface="黑体" panose="02010609060101010101" charset="-122"/>
                <a:cs typeface="微软雅黑" panose="020B0503020204020204" charset="-122"/>
                <a:sym typeface="+mn-ea"/>
              </a:rPr>
              <a:t>1</a:t>
            </a:r>
            <a:r>
              <a:rPr lang="zh-CN" altLang="en-US" sz="2400">
                <a:latin typeface="黑体" panose="02010609060101010101" charset="-122"/>
                <a:ea typeface="黑体" panose="02010609060101010101" charset="-122"/>
                <a:cs typeface="微软雅黑" panose="020B0503020204020204" charset="-122"/>
                <a:sym typeface="+mn-ea"/>
              </a:rPr>
              <a:t>）货币作为衡量商品价值的一般等价物，便利了</a:t>
            </a: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商品交换和流通</a:t>
            </a:r>
            <a:r>
              <a:rPr lang="zh-CN" altLang="en-US" sz="2400">
                <a:latin typeface="黑体" panose="02010609060101010101" charset="-122"/>
                <a:ea typeface="黑体" panose="02010609060101010101" charset="-122"/>
                <a:cs typeface="微软雅黑" panose="020B0503020204020204" charset="-122"/>
                <a:sym typeface="+mn-ea"/>
              </a:rPr>
              <a:t>，并成为</a:t>
            </a: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财富</a:t>
            </a:r>
            <a:r>
              <a:rPr lang="zh-CN" altLang="en-US" sz="2400">
                <a:latin typeface="黑体" panose="02010609060101010101" charset="-122"/>
                <a:ea typeface="黑体" panose="02010609060101010101" charset="-122"/>
                <a:cs typeface="微软雅黑" panose="020B0503020204020204" charset="-122"/>
                <a:sym typeface="+mn-ea"/>
              </a:rPr>
              <a:t>的象征。</a:t>
            </a:r>
            <a:endParaRPr lang="zh-CN" altLang="en-US" sz="2400">
              <a:solidFill>
                <a:schemeClr val="tx1"/>
              </a:solidFill>
              <a:latin typeface="黑体" panose="02010609060101010101" charset="-122"/>
              <a:ea typeface="黑体" panose="02010609060101010101" charset="-122"/>
              <a:cs typeface="微软雅黑" panose="020B0503020204020204" charset="-122"/>
            </a:endParaRPr>
          </a:p>
          <a:p>
            <a:pPr indent="0" algn="just">
              <a:lnSpc>
                <a:spcPct val="125000"/>
              </a:lnSpc>
              <a:spcBef>
                <a:spcPts val="0"/>
              </a:spcBef>
              <a:spcAft>
                <a:spcPts val="0"/>
              </a:spcAft>
            </a:pPr>
            <a:r>
              <a:rPr lang="zh-CN" altLang="en-US" sz="2400">
                <a:latin typeface="黑体" panose="02010609060101010101" charset="-122"/>
                <a:ea typeface="黑体" panose="02010609060101010101" charset="-122"/>
                <a:cs typeface="微软雅黑" panose="020B0503020204020204" charset="-122"/>
                <a:sym typeface="+mn-ea"/>
              </a:rPr>
              <a:t>（</a:t>
            </a:r>
            <a:r>
              <a:rPr lang="en-US" altLang="zh-CN" sz="2400">
                <a:latin typeface="黑体" panose="02010609060101010101" charset="-122"/>
                <a:ea typeface="黑体" panose="02010609060101010101" charset="-122"/>
                <a:cs typeface="微软雅黑" panose="020B0503020204020204" charset="-122"/>
                <a:sym typeface="+mn-ea"/>
              </a:rPr>
              <a:t>2</a:t>
            </a:r>
            <a:r>
              <a:rPr lang="zh-CN" altLang="en-US" sz="2400">
                <a:latin typeface="黑体" panose="02010609060101010101" charset="-122"/>
                <a:ea typeface="黑体" panose="02010609060101010101" charset="-122"/>
                <a:cs typeface="微软雅黑" panose="020B0503020204020204" charset="-122"/>
                <a:sym typeface="+mn-ea"/>
              </a:rPr>
              <a:t>）货币促使商业的功能由最初的</a:t>
            </a: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互补余缺</a:t>
            </a:r>
            <a:r>
              <a:rPr lang="zh-CN" altLang="en-US" sz="2400">
                <a:latin typeface="黑体" panose="02010609060101010101" charset="-122"/>
                <a:ea typeface="黑体" panose="02010609060101010101" charset="-122"/>
                <a:cs typeface="微软雅黑" panose="020B0503020204020204" charset="-122"/>
                <a:sym typeface="+mn-ea"/>
              </a:rPr>
              <a:t>向</a:t>
            </a: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逐利增财</a:t>
            </a:r>
            <a:r>
              <a:rPr lang="zh-CN" altLang="en-US" sz="2400">
                <a:latin typeface="黑体" panose="02010609060101010101" charset="-122"/>
                <a:ea typeface="黑体" panose="02010609060101010101" charset="-122"/>
                <a:cs typeface="微软雅黑" panose="020B0503020204020204" charset="-122"/>
                <a:sym typeface="+mn-ea"/>
              </a:rPr>
              <a:t>转化。</a:t>
            </a:r>
            <a:endParaRPr lang="en-US" altLang="zh-CN" sz="2400" dirty="0" smtClean="0">
              <a:latin typeface="黑体" panose="02010609060101010101" charset="-122"/>
              <a:ea typeface="黑体" panose="02010609060101010101" charset="-122"/>
              <a:sym typeface="+mn-ea"/>
            </a:endParaRPr>
          </a:p>
        </p:txBody>
      </p:sp>
      <p:sp>
        <p:nvSpPr>
          <p:cNvPr id="17" name="文本框 16"/>
          <p:cNvSpPr txBox="1"/>
          <p:nvPr/>
        </p:nvSpPr>
        <p:spPr>
          <a:xfrm>
            <a:off x="3562985" y="3061970"/>
            <a:ext cx="8174990" cy="1198880"/>
          </a:xfrm>
          <a:prstGeom prst="rect">
            <a:avLst/>
          </a:prstGeom>
          <a:noFill/>
        </p:spPr>
        <p:txBody>
          <a:bodyPr wrap="square" rtlCol="0" anchor="t">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【学思之窗】拜占庭帝国的金币，拜占庭帝国的金币在中国出土数量很多。</a:t>
            </a:r>
            <a:r>
              <a:rPr lang="en-US" altLang="zh-CN" sz="2400" dirty="0" smtClean="0">
                <a:solidFill>
                  <a:srgbClr val="0000FF"/>
                </a:solidFill>
                <a:latin typeface="黑体" panose="02010609060101010101" charset="-122"/>
                <a:ea typeface="黑体" panose="02010609060101010101" charset="-122"/>
                <a:sym typeface="+mn-ea"/>
              </a:rPr>
              <a:t>指出金币</a:t>
            </a:r>
            <a:r>
              <a:rPr lang="en-US" altLang="zh-CN" sz="2400" dirty="0" smtClean="0">
                <a:solidFill>
                  <a:srgbClr val="0000FF"/>
                </a:solidFill>
                <a:latin typeface="黑体" panose="02010609060101010101" charset="-122"/>
                <a:ea typeface="黑体" panose="02010609060101010101" charset="-122"/>
                <a:sym typeface="+mn-ea"/>
              </a:rPr>
              <a:t>的史料价值，可以用于佐证什么历史现象？</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21" name="文本框 20"/>
          <p:cNvSpPr txBox="1"/>
          <p:nvPr/>
        </p:nvSpPr>
        <p:spPr>
          <a:xfrm>
            <a:off x="3822700" y="4585970"/>
            <a:ext cx="7986395" cy="1014730"/>
          </a:xfrm>
          <a:prstGeom prst="rect">
            <a:avLst/>
          </a:prstGeom>
          <a:noFill/>
        </p:spPr>
        <p:txBody>
          <a:bodyPr wrap="square" rtlCol="0" anchor="t">
            <a:spAutoFit/>
          </a:bodyPr>
          <a:p>
            <a:pPr lvl="0" algn="just">
              <a:lnSpc>
                <a:spcPct val="125000"/>
              </a:lnSpc>
              <a:spcBef>
                <a:spcPts val="0"/>
              </a:spcBef>
              <a:spcAft>
                <a:spcPts val="0"/>
              </a:spcAft>
              <a:buClrTx/>
              <a:buSzTx/>
              <a:buFontTx/>
            </a:pPr>
            <a:r>
              <a:rPr lang="zh-CN" altLang="en-US" sz="2400">
                <a:latin typeface="黑体" panose="02010609060101010101" charset="-122"/>
                <a:ea typeface="黑体" panose="02010609060101010101" charset="-122"/>
                <a:cs typeface="微软雅黑" panose="020B0503020204020204" charset="-122"/>
                <a:sym typeface="+mn-ea"/>
              </a:rPr>
              <a:t>拜占庭帝国的金币属于实物史料，史料价值高，可用于研究魏晋时期中国与拜占庭帝国及西方国家的商贸往来状况。</a:t>
            </a:r>
            <a:endParaRPr lang="zh-CN" altLang="en-US" sz="2400">
              <a:latin typeface="黑体" panose="02010609060101010101" charset="-122"/>
              <a:ea typeface="黑体" panose="02010609060101010101" charset="-122"/>
              <a:cs typeface="微软雅黑" panose="020B0503020204020204" charset="-122"/>
              <a:sym typeface="+mn-ea"/>
            </a:endParaRPr>
          </a:p>
        </p:txBody>
      </p:sp>
      <p:grpSp>
        <p:nvGrpSpPr>
          <p:cNvPr id="26" name="组合 25"/>
          <p:cNvGrpSpPr/>
          <p:nvPr/>
        </p:nvGrpSpPr>
        <p:grpSpPr>
          <a:xfrm>
            <a:off x="612140" y="3061970"/>
            <a:ext cx="2763520" cy="3313430"/>
            <a:chOff x="964" y="4822"/>
            <a:chExt cx="4352" cy="5218"/>
          </a:xfrm>
        </p:grpSpPr>
        <p:pic>
          <p:nvPicPr>
            <p:cNvPr id="4" name="图片 3"/>
            <p:cNvPicPr>
              <a:picLocks noChangeAspect="1"/>
            </p:cNvPicPr>
            <p:nvPr/>
          </p:nvPicPr>
          <p:blipFill>
            <a:blip r:embed="rId1"/>
            <a:srcRect l="14933" t="13352" r="12517" b="12893"/>
            <a:stretch>
              <a:fillRect/>
            </a:stretch>
          </p:blipFill>
          <p:spPr>
            <a:xfrm>
              <a:off x="964" y="4822"/>
              <a:ext cx="4353" cy="4477"/>
            </a:xfrm>
            <a:prstGeom prst="ellipse">
              <a:avLst/>
            </a:prstGeom>
            <a:ln>
              <a:solidFill>
                <a:srgbClr val="FFFF00"/>
              </a:solidFill>
            </a:ln>
          </p:spPr>
        </p:pic>
        <p:sp>
          <p:nvSpPr>
            <p:cNvPr id="25" name="文本框 24"/>
            <p:cNvSpPr txBox="1"/>
            <p:nvPr/>
          </p:nvSpPr>
          <p:spPr>
            <a:xfrm>
              <a:off x="1557" y="9460"/>
              <a:ext cx="3168" cy="580"/>
            </a:xfrm>
            <a:prstGeom prst="rect">
              <a:avLst/>
            </a:prstGeom>
            <a:noFill/>
          </p:spPr>
          <p:txBody>
            <a:bodyPr wrap="none" rtlCol="0">
              <a:spAutoFit/>
            </a:bodyPr>
            <a:p>
              <a:pPr algn="l"/>
              <a:r>
                <a:rPr lang="zh-CN" altLang="en-US">
                  <a:latin typeface="黑体" panose="02010609060101010101" charset="-122"/>
                  <a:ea typeface="黑体" panose="02010609060101010101" charset="-122"/>
                  <a:cs typeface="微软雅黑" panose="020B0503020204020204" charset="-122"/>
                  <a:sym typeface="+mn-ea"/>
                </a:rPr>
                <a:t>拜占庭帝国的金币</a:t>
              </a: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p:cNvGraphicFramePr>
            <a:graphicFrameLocks noGrp="1"/>
          </p:cNvGraphicFramePr>
          <p:nvPr>
            <p:custDataLst>
              <p:tags r:id="rId1"/>
            </p:custDataLst>
          </p:nvPr>
        </p:nvGraphicFramePr>
        <p:xfrm>
          <a:off x="199228" y="1433307"/>
          <a:ext cx="11793220" cy="5165725"/>
        </p:xfrm>
        <a:graphic>
          <a:graphicData uri="http://schemas.openxmlformats.org/drawingml/2006/table">
            <a:tbl>
              <a:tblPr firstRow="1" bandRow="1">
                <a:tableStyleId>{5C22544A-7EE6-4342-B048-85BDC9FD1C3A}</a:tableStyleId>
              </a:tblPr>
              <a:tblGrid>
                <a:gridCol w="1443355"/>
                <a:gridCol w="2155825"/>
                <a:gridCol w="8194040"/>
              </a:tblGrid>
              <a:tr h="447675">
                <a:tc>
                  <a:txBody>
                    <a:bodyPr wrap="square"/>
                    <a:lstStyle/>
                    <a:p>
                      <a:pPr algn="ctr"/>
                      <a:r>
                        <a:rPr lang="zh-CN" altLang="en-US" sz="2400" b="0">
                          <a:solidFill>
                            <a:srgbClr val="FF0000"/>
                          </a:solidFill>
                          <a:latin typeface="黑体" panose="02010609060101010101" charset="-122"/>
                          <a:ea typeface="黑体" panose="02010609060101010101" charset="-122"/>
                        </a:rPr>
                        <a:t>地区</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altLang="en-US" sz="2400" b="0">
                          <a:solidFill>
                            <a:srgbClr val="FF0000"/>
                          </a:solidFill>
                          <a:latin typeface="黑体" panose="02010609060101010101" charset="-122"/>
                          <a:ea typeface="黑体" panose="02010609060101010101" charset="-122"/>
                        </a:rPr>
                        <a:t>时间</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altLang="en-US" sz="2400" b="0">
                          <a:solidFill>
                            <a:srgbClr val="FF0000"/>
                          </a:solidFill>
                          <a:latin typeface="黑体" panose="02010609060101010101" charset="-122"/>
                          <a:ea typeface="黑体" panose="02010609060101010101" charset="-122"/>
                        </a:rPr>
                        <a:t>信贷史实</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370205">
                <a:tc>
                  <a:txBody>
                    <a:bodyPr wrap="square"/>
                    <a:lstStyle/>
                    <a:p>
                      <a:pPr algn="ctr"/>
                      <a:r>
                        <a:rPr lang="zh-CN" altLang="en-US" sz="2400" b="0">
                          <a:solidFill>
                            <a:srgbClr val="FF0000"/>
                          </a:solidFill>
                          <a:latin typeface="黑体" panose="02010609060101010101" charset="-122"/>
                          <a:ea typeface="黑体" panose="02010609060101010101" charset="-122"/>
                        </a:rPr>
                        <a:t>两河流域</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altLang="en-US" sz="2200" b="0">
                          <a:latin typeface="黑体" panose="02010609060101010101" charset="-122"/>
                          <a:ea typeface="黑体" panose="02010609060101010101" charset="-122"/>
                          <a:cs typeface="黑体" panose="02010609060101010101" charset="-122"/>
                        </a:rPr>
                        <a:t>前</a:t>
                      </a:r>
                      <a:r>
                        <a:rPr lang="en-US" altLang="zh-CN" sz="2200" b="0">
                          <a:latin typeface="黑体" panose="02010609060101010101" charset="-122"/>
                          <a:ea typeface="黑体" panose="02010609060101010101" charset="-122"/>
                          <a:cs typeface="黑体" panose="02010609060101010101" charset="-122"/>
                        </a:rPr>
                        <a:t>22—</a:t>
                      </a:r>
                      <a:r>
                        <a:rPr lang="zh-CN" altLang="en-US" sz="2200" b="0">
                          <a:latin typeface="黑体" panose="02010609060101010101" charset="-122"/>
                          <a:ea typeface="黑体" panose="02010609060101010101" charset="-122"/>
                          <a:cs typeface="黑体" panose="02010609060101010101" charset="-122"/>
                        </a:rPr>
                        <a:t>前</a:t>
                      </a:r>
                      <a:r>
                        <a:rPr lang="en-US" altLang="zh-CN" sz="2200" b="0">
                          <a:latin typeface="黑体" panose="02010609060101010101" charset="-122"/>
                          <a:ea typeface="黑体" panose="02010609060101010101" charset="-122"/>
                          <a:cs typeface="黑体" panose="02010609060101010101" charset="-122"/>
                        </a:rPr>
                        <a:t>21</a:t>
                      </a:r>
                      <a:r>
                        <a:rPr lang="zh-CN" altLang="en-US" sz="2200" b="0">
                          <a:latin typeface="黑体" panose="02010609060101010101" charset="-122"/>
                          <a:ea typeface="黑体" panose="02010609060101010101" charset="-122"/>
                          <a:cs typeface="黑体" panose="02010609060101010101" charset="-122"/>
                        </a:rPr>
                        <a:t>世纪</a:t>
                      </a:r>
                      <a:endParaRPr lang="zh-CN" altLang="en-US" sz="2200" b="0">
                        <a:latin typeface="黑体" panose="02010609060101010101" charset="-122"/>
                        <a:ea typeface="黑体" panose="02010609060101010101" charset="-122"/>
                        <a:cs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609600">
                <a:tc>
                  <a:txBody>
                    <a:bodyPr wrap="square"/>
                    <a:lstStyle/>
                    <a:p>
                      <a:pPr algn="ctr"/>
                      <a:r>
                        <a:rPr lang="zh-CN" altLang="en-US" sz="2400" b="0">
                          <a:solidFill>
                            <a:srgbClr val="FF0000"/>
                          </a:solidFill>
                          <a:latin typeface="黑体" panose="02010609060101010101" charset="-122"/>
                          <a:ea typeface="黑体" panose="02010609060101010101" charset="-122"/>
                        </a:rPr>
                        <a:t>古埃及</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altLang="en-US" sz="2200" b="0">
                          <a:latin typeface="黑体" panose="02010609060101010101" charset="-122"/>
                          <a:ea typeface="黑体" panose="02010609060101010101" charset="-122"/>
                          <a:cs typeface="黑体" panose="02010609060101010101" charset="-122"/>
                        </a:rPr>
                        <a:t>前</a:t>
                      </a:r>
                      <a:r>
                        <a:rPr lang="en-US" altLang="zh-CN" sz="2200" b="0">
                          <a:latin typeface="黑体" panose="02010609060101010101" charset="-122"/>
                          <a:ea typeface="黑体" panose="02010609060101010101" charset="-122"/>
                          <a:cs typeface="黑体" panose="02010609060101010101" charset="-122"/>
                        </a:rPr>
                        <a:t>16—</a:t>
                      </a:r>
                      <a:r>
                        <a:rPr lang="zh-CN" altLang="en-US" sz="2200" b="0">
                          <a:latin typeface="黑体" panose="02010609060101010101" charset="-122"/>
                          <a:ea typeface="黑体" panose="02010609060101010101" charset="-122"/>
                          <a:cs typeface="黑体" panose="02010609060101010101" charset="-122"/>
                        </a:rPr>
                        <a:t>前</a:t>
                      </a:r>
                      <a:r>
                        <a:rPr lang="en-US" altLang="zh-CN" sz="2200" b="0">
                          <a:latin typeface="黑体" panose="02010609060101010101" charset="-122"/>
                          <a:ea typeface="黑体" panose="02010609060101010101" charset="-122"/>
                          <a:cs typeface="黑体" panose="02010609060101010101" charset="-122"/>
                        </a:rPr>
                        <a:t>11</a:t>
                      </a:r>
                      <a:r>
                        <a:rPr lang="zh-CN" altLang="en-US" sz="2200" b="0">
                          <a:latin typeface="黑体" panose="02010609060101010101" charset="-122"/>
                          <a:ea typeface="黑体" panose="02010609060101010101" charset="-122"/>
                          <a:cs typeface="黑体" panose="02010609060101010101" charset="-122"/>
                        </a:rPr>
                        <a:t>世纪</a:t>
                      </a:r>
                      <a:endParaRPr lang="zh-CN" altLang="en-US" sz="2200" b="0">
                        <a:latin typeface="黑体" panose="02010609060101010101" charset="-122"/>
                        <a:ea typeface="黑体" panose="02010609060101010101" charset="-122"/>
                        <a:cs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en-US" altLang="zh-CN" sz="2200" b="0">
                        <a:latin typeface="黑体" panose="02010609060101010101" charset="-122"/>
                        <a:ea typeface="黑体" panose="02010609060101010101" charset="-122"/>
                        <a:sym typeface="+mn-ea"/>
                      </a:endParaRPr>
                    </a:p>
                    <a:p>
                      <a:pPr algn="l" fontAlgn="auto">
                        <a:lnSpc>
                          <a:spcPts val="2440"/>
                        </a:lnSpc>
                      </a:pPr>
                      <a:endParaRPr lang="en-US" altLang="zh-CN"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711200">
                <a:tc>
                  <a:txBody>
                    <a:bodyPr wrap="square"/>
                    <a:lstStyle/>
                    <a:p>
                      <a:pPr algn="ctr"/>
                      <a:r>
                        <a:rPr lang="zh-CN" altLang="en-US" sz="2400" b="0">
                          <a:solidFill>
                            <a:srgbClr val="FF0000"/>
                          </a:solidFill>
                          <a:latin typeface="黑体" panose="02010609060101010101" charset="-122"/>
                          <a:ea typeface="黑体" panose="02010609060101010101" charset="-122"/>
                        </a:rPr>
                        <a:t>古希腊</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altLang="en-US" sz="2200" b="0">
                          <a:latin typeface="黑体" panose="02010609060101010101" charset="-122"/>
                          <a:ea typeface="黑体" panose="02010609060101010101" charset="-122"/>
                          <a:cs typeface="黑体" panose="02010609060101010101" charset="-122"/>
                        </a:rPr>
                        <a:t>前</a:t>
                      </a:r>
                      <a:r>
                        <a:rPr lang="en-US" altLang="zh-CN" sz="2200" b="0">
                          <a:latin typeface="黑体" panose="02010609060101010101" charset="-122"/>
                          <a:ea typeface="黑体" panose="02010609060101010101" charset="-122"/>
                          <a:cs typeface="黑体" panose="02010609060101010101" charset="-122"/>
                        </a:rPr>
                        <a:t>4</a:t>
                      </a:r>
                      <a:r>
                        <a:rPr lang="zh-CN" altLang="en-US" sz="2200" b="0">
                          <a:latin typeface="黑体" panose="02010609060101010101" charset="-122"/>
                          <a:ea typeface="黑体" panose="02010609060101010101" charset="-122"/>
                          <a:cs typeface="黑体" panose="02010609060101010101" charset="-122"/>
                        </a:rPr>
                        <a:t>世纪</a:t>
                      </a:r>
                      <a:endParaRPr lang="zh-CN" altLang="en-US" sz="2200" b="0">
                        <a:latin typeface="黑体" panose="02010609060101010101" charset="-122"/>
                        <a:ea typeface="黑体" panose="02010609060101010101" charset="-122"/>
                        <a:cs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cs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339090">
                <a:tc rowSpan="6">
                  <a:txBody>
                    <a:bodyPr wrap="square"/>
                    <a:lstStyle/>
                    <a:p>
                      <a:pPr algn="ctr"/>
                      <a:r>
                        <a:rPr lang="zh-CN" altLang="en-US" sz="2400" b="0">
                          <a:solidFill>
                            <a:srgbClr val="FF0000"/>
                          </a:solidFill>
                          <a:latin typeface="黑体" panose="02010609060101010101" charset="-122"/>
                          <a:ea typeface="黑体" panose="02010609060101010101" charset="-122"/>
                        </a:rPr>
                        <a:t>中国</a:t>
                      </a:r>
                      <a:endParaRPr lang="zh-CN" altLang="en-US" sz="2400" b="0">
                        <a:solidFill>
                          <a:srgbClr val="FF0000"/>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r>
                        <a:rPr lang="zh-CN" sz="2000" b="0" dirty="0" smtClean="0">
                          <a:solidFill>
                            <a:srgbClr val="0000FF"/>
                          </a:solidFill>
                          <a:latin typeface="黑体" panose="02010609060101010101" charset="-122"/>
                          <a:ea typeface="黑体" panose="02010609060101010101" charset="-122"/>
                        </a:rPr>
                        <a:t>西周</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380365">
                <a:tc vMerge="1">
                  <a:tcPr>
                    <a:lnL w="12700">
                      <a:solidFill>
                        <a:schemeClr val="tx1"/>
                      </a:solidFill>
                      <a:prstDash val="solid"/>
                    </a:lnL>
                    <a:lnR w="12700">
                      <a:solidFill>
                        <a:schemeClr val="tx1"/>
                      </a:solidFill>
                      <a:prstDash val="solid"/>
                    </a:lnR>
                  </a:tcPr>
                </a:tc>
                <a:tc>
                  <a:txBody>
                    <a:bodyPr wrap="square"/>
                    <a:lstStyle/>
                    <a:p>
                      <a:pPr algn="ctr"/>
                      <a:r>
                        <a:rPr lang="zh-CN" sz="2000" b="0" dirty="0" smtClean="0">
                          <a:solidFill>
                            <a:srgbClr val="0000FF"/>
                          </a:solidFill>
                          <a:latin typeface="黑体" panose="02010609060101010101" charset="-122"/>
                          <a:ea typeface="黑体" panose="02010609060101010101" charset="-122"/>
                        </a:rPr>
                        <a:t>春秋</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99085">
                <a:tc vMerge="1">
                  <a:tcPr>
                    <a:lnL w="12700">
                      <a:solidFill>
                        <a:schemeClr val="tx1"/>
                      </a:solidFill>
                      <a:prstDash val="solid"/>
                    </a:lnL>
                    <a:lnR w="12700">
                      <a:solidFill>
                        <a:schemeClr val="tx1"/>
                      </a:solidFill>
                      <a:prstDash val="solid"/>
                    </a:lnR>
                  </a:tcPr>
                </a:tc>
                <a:tc>
                  <a:txBody>
                    <a:bodyPr wrap="square"/>
                    <a:lstStyle/>
                    <a:p>
                      <a:pPr algn="ctr"/>
                      <a:r>
                        <a:rPr lang="zh-CN" sz="2000" b="0" dirty="0" smtClean="0">
                          <a:solidFill>
                            <a:srgbClr val="0000FF"/>
                          </a:solidFill>
                          <a:latin typeface="黑体" panose="02010609060101010101" charset="-122"/>
                          <a:ea typeface="黑体" panose="02010609060101010101" charset="-122"/>
                        </a:rPr>
                        <a:t>唐朝</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10845">
                <a:tc vMerge="1">
                  <a:tcPr>
                    <a:lnL w="12700">
                      <a:solidFill>
                        <a:schemeClr val="tx1"/>
                      </a:solidFill>
                      <a:prstDash val="solid"/>
                    </a:lnL>
                    <a:lnR w="12700">
                      <a:solidFill>
                        <a:schemeClr val="tx1"/>
                      </a:solidFill>
                      <a:prstDash val="solid"/>
                    </a:lnR>
                  </a:tcPr>
                </a:tc>
                <a:tc>
                  <a:txBody>
                    <a:bodyPr wrap="square"/>
                    <a:lstStyle/>
                    <a:p>
                      <a:pPr algn="ctr"/>
                      <a:r>
                        <a:rPr lang="zh-CN" sz="2000" b="0" dirty="0" smtClean="0">
                          <a:solidFill>
                            <a:srgbClr val="0000FF"/>
                          </a:solidFill>
                          <a:latin typeface="黑体" panose="02010609060101010101" charset="-122"/>
                          <a:ea typeface="黑体" panose="02010609060101010101" charset="-122"/>
                        </a:rPr>
                        <a:t>宋朝</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31165">
                <a:tc vMerge="1">
                  <a:tcPr>
                    <a:lnL w="12700">
                      <a:solidFill>
                        <a:schemeClr val="tx1"/>
                      </a:solidFill>
                      <a:prstDash val="solid"/>
                    </a:lnL>
                    <a:lnR w="12700">
                      <a:solidFill>
                        <a:schemeClr val="tx1"/>
                      </a:solidFill>
                      <a:prstDash val="solid"/>
                    </a:lnR>
                  </a:tcPr>
                </a:tc>
                <a:tc>
                  <a:txBody>
                    <a:bodyPr wrap="square"/>
                    <a:lstStyle/>
                    <a:p>
                      <a:pPr algn="ctr"/>
                      <a:r>
                        <a:rPr lang="zh-CN" sz="2000" b="0" dirty="0" smtClean="0">
                          <a:solidFill>
                            <a:srgbClr val="0000FF"/>
                          </a:solidFill>
                          <a:latin typeface="黑体" panose="02010609060101010101" charset="-122"/>
                          <a:ea typeface="黑体" panose="02010609060101010101" charset="-122"/>
                        </a:rPr>
                        <a:t>明朝</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36880">
                <a:tc vMerge="1">
                  <a:tcPr>
                    <a:lnL w="12700">
                      <a:solidFill>
                        <a:schemeClr val="tx1"/>
                      </a:solidFill>
                      <a:prstDash val="solid"/>
                    </a:lnL>
                    <a:lnR w="12700">
                      <a:solidFill>
                        <a:schemeClr val="tx1"/>
                      </a:solidFill>
                      <a:prstDash val="solid"/>
                    </a:lnR>
                    <a:lnB w="12700">
                      <a:solidFill>
                        <a:schemeClr val="tx1"/>
                      </a:solidFill>
                      <a:prstDash val="solid"/>
                    </a:lnB>
                  </a:tcPr>
                </a:tc>
                <a:tc>
                  <a:txBody>
                    <a:bodyPr wrap="square"/>
                    <a:lstStyle/>
                    <a:p>
                      <a:pPr algn="ctr"/>
                      <a:r>
                        <a:rPr lang="zh-CN" sz="2000" b="0" dirty="0" smtClean="0">
                          <a:solidFill>
                            <a:srgbClr val="0000FF"/>
                          </a:solidFill>
                          <a:latin typeface="黑体" panose="02010609060101010101" charset="-122"/>
                          <a:ea typeface="黑体" panose="02010609060101010101" charset="-122"/>
                        </a:rPr>
                        <a:t>清朝</a:t>
                      </a:r>
                      <a:endParaRPr lang="zh-CN" sz="2000" b="0" dirty="0" smtClean="0">
                        <a:solidFill>
                          <a:srgbClr val="0000FF"/>
                        </a:solidFill>
                        <a:latin typeface="黑体" panose="02010609060101010101" charset="-122"/>
                        <a:ea typeface="黑体" panose="02010609060101010101" charset="-122"/>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l" fontAlgn="auto">
                        <a:lnSpc>
                          <a:spcPts val="2440"/>
                        </a:lnSpc>
                      </a:pPr>
                      <a:endParaRPr lang="zh-CN" altLang="en-US" sz="2200" b="0">
                        <a:latin typeface="黑体" panose="02010609060101010101" charset="-122"/>
                        <a:ea typeface="黑体" panose="02010609060101010101" charset="-122"/>
                        <a:sym typeface="+mn-ea"/>
                      </a:endParaRPr>
                    </a:p>
                  </a:txBody>
                  <a:tcPr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bl>
          </a:graphicData>
        </a:graphic>
      </p:graphicFrame>
      <p:sp>
        <p:nvSpPr>
          <p:cNvPr id="8" name="文本框 7"/>
          <p:cNvSpPr txBox="1"/>
          <p:nvPr/>
        </p:nvSpPr>
        <p:spPr>
          <a:xfrm>
            <a:off x="3813175" y="1896745"/>
            <a:ext cx="8158480" cy="706755"/>
          </a:xfrm>
          <a:prstGeom prst="rect">
            <a:avLst/>
          </a:prstGeom>
          <a:noFill/>
        </p:spPr>
        <p:txBody>
          <a:bodyPr wrap="square" rtlCol="0" anchor="t">
            <a:spAutoFit/>
          </a:bodyPr>
          <a:p>
            <a:r>
              <a:rPr lang="zh-CN" altLang="en-US" sz="2000">
                <a:solidFill>
                  <a:schemeClr val="dk1"/>
                </a:solidFill>
                <a:latin typeface="黑体" panose="02010609060101010101" charset="-122"/>
                <a:ea typeface="黑体" panose="02010609060101010101" charset="-122"/>
                <a:cs typeface="黑体" panose="02010609060101010101" charset="-122"/>
                <a:sym typeface="+mn-ea"/>
              </a:rPr>
              <a:t>出现经营借贷的商人，神庙、宫廷也从事放贷业务。不同形式借贷有不同的利息规定，甚至还包括具有社会救济性质的免息借贷。</a:t>
            </a:r>
            <a:endParaRPr lang="zh-CN" altLang="en-US" sz="20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nvSpPr>
        <p:spPr>
          <a:xfrm>
            <a:off x="0" y="521970"/>
            <a:ext cx="206502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altLang="en-US" sz="2800">
                <a:solidFill>
                  <a:srgbClr val="C00000"/>
                </a:solidFill>
                <a:latin typeface="黑体" panose="02010609060101010101" charset="-122"/>
                <a:ea typeface="黑体" panose="02010609060101010101" charset="-122"/>
                <a:cs typeface="微软雅黑" panose="020B0503020204020204" charset="-122"/>
                <a:sym typeface="+mn-ea"/>
              </a:rPr>
              <a:t>信贷</a:t>
            </a:r>
            <a:endParaRPr lang="zh-CN" altLang="en-US" sz="2800">
              <a:solidFill>
                <a:srgbClr val="C00000"/>
              </a:solidFill>
              <a:latin typeface="黑体" panose="02010609060101010101" charset="-122"/>
              <a:ea typeface="黑体" panose="02010609060101010101" charset="-122"/>
              <a:cs typeface="微软雅黑" panose="020B0503020204020204" charset="-122"/>
            </a:endParaRPr>
          </a:p>
        </p:txBody>
      </p:sp>
      <p:sp>
        <p:nvSpPr>
          <p:cNvPr id="10" name="文本框 9"/>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文本框 13"/>
          <p:cNvSpPr txBox="1"/>
          <p:nvPr/>
        </p:nvSpPr>
        <p:spPr>
          <a:xfrm>
            <a:off x="2734945" y="924560"/>
            <a:ext cx="6973570" cy="460375"/>
          </a:xfrm>
          <a:prstGeom prst="rect">
            <a:avLst/>
          </a:prstGeom>
          <a:noFill/>
        </p:spPr>
        <p:txBody>
          <a:bodyPr wrap="square" rtlCol="0" anchor="t">
            <a:spAutoFit/>
          </a:bodyPr>
          <a:p>
            <a:pPr>
              <a:buClrTx/>
              <a:buSzTx/>
              <a:buFontTx/>
            </a:pPr>
            <a:r>
              <a:rPr lang="zh-CN" sz="2400" dirty="0" smtClean="0">
                <a:solidFill>
                  <a:srgbClr val="0000FF"/>
                </a:solidFill>
                <a:latin typeface="黑体" panose="02010609060101010101" charset="-122"/>
                <a:ea typeface="黑体" panose="02010609060101010101" charset="-122"/>
                <a:sym typeface="+mn-ea"/>
              </a:rPr>
              <a:t>【自主学习】根据教材</a:t>
            </a:r>
            <a:r>
              <a:rPr lang="en-US" altLang="zh-CN" sz="2400" dirty="0" smtClean="0">
                <a:solidFill>
                  <a:srgbClr val="0000FF"/>
                </a:solidFill>
                <a:latin typeface="黑体" panose="02010609060101010101" charset="-122"/>
                <a:ea typeface="黑体" panose="02010609060101010101" charset="-122"/>
                <a:sym typeface="+mn-ea"/>
              </a:rPr>
              <a:t>P38-39</a:t>
            </a:r>
            <a:r>
              <a:rPr lang="zh-CN" altLang="en-US" sz="2400" dirty="0" smtClean="0">
                <a:solidFill>
                  <a:srgbClr val="0000FF"/>
                </a:solidFill>
                <a:latin typeface="黑体" panose="02010609060101010101" charset="-122"/>
                <a:ea typeface="黑体" panose="02010609060101010101" charset="-122"/>
                <a:sym typeface="+mn-ea"/>
              </a:rPr>
              <a:t>，填写下面表格</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12" name="文本框 11"/>
          <p:cNvSpPr txBox="1"/>
          <p:nvPr/>
        </p:nvSpPr>
        <p:spPr>
          <a:xfrm>
            <a:off x="3813175" y="2617470"/>
            <a:ext cx="8065135" cy="706755"/>
          </a:xfrm>
          <a:prstGeom prst="rect">
            <a:avLst/>
          </a:prstGeom>
          <a:noFill/>
        </p:spPr>
        <p:txBody>
          <a:bodyPr wrap="square" rtlCol="0" anchor="t">
            <a:spAutoFit/>
          </a:bodyPr>
          <a:p>
            <a:r>
              <a:rPr lang="zh-CN" altLang="en-US" sz="2000">
                <a:latin typeface="黑体" panose="02010609060101010101" charset="-122"/>
                <a:ea typeface="黑体" panose="02010609060101010101" charset="-122"/>
                <a:sym typeface="+mn-ea"/>
              </a:rPr>
              <a:t>出现较为完备的借贷合约</a:t>
            </a:r>
            <a:r>
              <a:rPr lang="zh-CN" altLang="en-US" sz="2000">
                <a:latin typeface="黑体" panose="02010609060101010101" charset="-122"/>
                <a:ea typeface="黑体" panose="02010609060101010101" charset="-122"/>
                <a:cs typeface="黑体" panose="02010609060101010101" charset="-122"/>
                <a:sym typeface="+mn-ea"/>
              </a:rPr>
              <a:t>。借贷行为必须有证人，还要履行担保等程序，受到法律保护</a:t>
            </a:r>
            <a:r>
              <a:rPr lang="zh-CN" altLang="en-US" sz="2000">
                <a:latin typeface="黑体" panose="02010609060101010101" charset="-122"/>
                <a:ea typeface="黑体" panose="02010609060101010101" charset="-122"/>
                <a:sym typeface="+mn-ea"/>
              </a:rPr>
              <a:t>。</a:t>
            </a:r>
            <a:endParaRPr lang="zh-CN" altLang="en-US" sz="2000">
              <a:latin typeface="黑体" panose="02010609060101010101" charset="-122"/>
              <a:ea typeface="黑体" panose="02010609060101010101" charset="-122"/>
              <a:sym typeface="+mn-ea"/>
            </a:endParaRPr>
          </a:p>
        </p:txBody>
      </p:sp>
      <p:sp>
        <p:nvSpPr>
          <p:cNvPr id="13" name="文本框 12"/>
          <p:cNvSpPr txBox="1"/>
          <p:nvPr/>
        </p:nvSpPr>
        <p:spPr>
          <a:xfrm>
            <a:off x="3860165" y="3338195"/>
            <a:ext cx="8132445" cy="706755"/>
          </a:xfrm>
          <a:prstGeom prst="rect">
            <a:avLst/>
          </a:prstGeom>
          <a:noFill/>
        </p:spPr>
        <p:txBody>
          <a:bodyPr wrap="square" rtlCol="0" anchor="t">
            <a:spAutoFit/>
          </a:bodyPr>
          <a:p>
            <a:r>
              <a:rPr lang="zh-CN" altLang="en-US" sz="2000">
                <a:latin typeface="黑体" panose="02010609060101010101" charset="-122"/>
                <a:ea typeface="黑体" panose="02010609060101010101" charset="-122"/>
                <a:cs typeface="黑体" panose="02010609060101010101" charset="-122"/>
                <a:sym typeface="+mn-ea"/>
              </a:rPr>
              <a:t>商业迅速发展，货币流通范围不断扩大，专业从事货币兑换、保管和汇兑的货币经营业开始兴起，出现了汇票的雏形。</a:t>
            </a:r>
            <a:endParaRPr lang="zh-CN" altLang="en-US" sz="2000">
              <a:latin typeface="黑体" panose="02010609060101010101" charset="-122"/>
              <a:ea typeface="黑体" panose="02010609060101010101" charset="-122"/>
              <a:cs typeface="黑体" panose="02010609060101010101" charset="-122"/>
              <a:sym typeface="+mn-ea"/>
            </a:endParaRPr>
          </a:p>
        </p:txBody>
      </p:sp>
      <p:sp>
        <p:nvSpPr>
          <p:cNvPr id="15" name="文本框 14"/>
          <p:cNvSpPr txBox="1"/>
          <p:nvPr/>
        </p:nvSpPr>
        <p:spPr>
          <a:xfrm>
            <a:off x="3877310" y="4029710"/>
            <a:ext cx="3738880" cy="403860"/>
          </a:xfrm>
          <a:prstGeom prst="rect">
            <a:avLst/>
          </a:prstGeom>
          <a:noFill/>
        </p:spPr>
        <p:txBody>
          <a:bodyPr wrap="none" rtlCol="0" anchor="t">
            <a:spAutoFit/>
          </a:bodyPr>
          <a:p>
            <a:pPr algn="l" fontAlgn="auto">
              <a:lnSpc>
                <a:spcPts val="2440"/>
              </a:lnSpc>
            </a:pPr>
            <a:r>
              <a:rPr lang="zh-CN" altLang="en-US" sz="2000">
                <a:latin typeface="黑体" panose="02010609060101010101" charset="-122"/>
                <a:ea typeface="黑体" panose="02010609060101010101" charset="-122"/>
                <a:sym typeface="+mn-ea"/>
              </a:rPr>
              <a:t>《周记》中有了借贷纠纷的记载</a:t>
            </a:r>
            <a:endParaRPr lang="zh-CN" altLang="en-US" sz="2000">
              <a:latin typeface="黑体" panose="02010609060101010101" charset="-122"/>
              <a:ea typeface="黑体" panose="02010609060101010101" charset="-122"/>
              <a:sym typeface="+mn-ea"/>
            </a:endParaRPr>
          </a:p>
        </p:txBody>
      </p:sp>
      <p:sp>
        <p:nvSpPr>
          <p:cNvPr id="16" name="文本框 15"/>
          <p:cNvSpPr txBox="1"/>
          <p:nvPr/>
        </p:nvSpPr>
        <p:spPr>
          <a:xfrm>
            <a:off x="3877310" y="4460875"/>
            <a:ext cx="4754880" cy="403860"/>
          </a:xfrm>
          <a:prstGeom prst="rect">
            <a:avLst/>
          </a:prstGeom>
          <a:noFill/>
        </p:spPr>
        <p:txBody>
          <a:bodyPr wrap="none" rtlCol="0" anchor="t">
            <a:spAutoFit/>
          </a:bodyPr>
          <a:p>
            <a:pPr algn="l" fontAlgn="auto">
              <a:lnSpc>
                <a:spcPts val="2440"/>
              </a:lnSpc>
            </a:pPr>
            <a:r>
              <a:rPr lang="zh-CN" altLang="en-US" sz="2000">
                <a:latin typeface="黑体" panose="02010609060101010101" charset="-122"/>
                <a:ea typeface="黑体" panose="02010609060101010101" charset="-122"/>
                <a:sym typeface="+mn-ea"/>
              </a:rPr>
              <a:t>实物借贷形式比较普遍，出现了货币信贷</a:t>
            </a:r>
            <a:endParaRPr lang="zh-CN" altLang="en-US" sz="2000">
              <a:latin typeface="黑体" panose="02010609060101010101" charset="-122"/>
              <a:ea typeface="黑体" panose="02010609060101010101" charset="-122"/>
              <a:sym typeface="+mn-ea"/>
            </a:endParaRPr>
          </a:p>
        </p:txBody>
      </p:sp>
      <p:sp>
        <p:nvSpPr>
          <p:cNvPr id="17" name="文本框 16"/>
          <p:cNvSpPr txBox="1"/>
          <p:nvPr/>
        </p:nvSpPr>
        <p:spPr>
          <a:xfrm>
            <a:off x="3877310" y="4859020"/>
            <a:ext cx="8034020" cy="716915"/>
          </a:xfrm>
          <a:prstGeom prst="rect">
            <a:avLst/>
          </a:prstGeom>
          <a:noFill/>
        </p:spPr>
        <p:txBody>
          <a:bodyPr wrap="square" rtlCol="0" anchor="t">
            <a:spAutoFit/>
          </a:bodyPr>
          <a:p>
            <a:pPr algn="l" fontAlgn="auto">
              <a:lnSpc>
                <a:spcPts val="2440"/>
              </a:lnSpc>
            </a:pPr>
            <a:r>
              <a:rPr lang="zh-CN" altLang="en-US" sz="2000">
                <a:latin typeface="黑体" panose="02010609060101010101" charset="-122"/>
                <a:ea typeface="黑体" panose="02010609060101010101" charset="-122"/>
                <a:sym typeface="+mn-ea"/>
              </a:rPr>
              <a:t>信贷业务由存贷款发展到汇兑，出现飞钱；当铺取得合法地位，成为独立金融机构</a:t>
            </a:r>
            <a:endParaRPr lang="zh-CN" altLang="en-US" sz="2000">
              <a:latin typeface="黑体" panose="02010609060101010101" charset="-122"/>
              <a:ea typeface="黑体" panose="02010609060101010101" charset="-122"/>
              <a:sym typeface="+mn-ea"/>
            </a:endParaRPr>
          </a:p>
        </p:txBody>
      </p:sp>
      <p:sp>
        <p:nvSpPr>
          <p:cNvPr id="18" name="文本框 17"/>
          <p:cNvSpPr txBox="1"/>
          <p:nvPr/>
        </p:nvSpPr>
        <p:spPr>
          <a:xfrm>
            <a:off x="3877310" y="5577840"/>
            <a:ext cx="5008880" cy="403860"/>
          </a:xfrm>
          <a:prstGeom prst="rect">
            <a:avLst/>
          </a:prstGeom>
          <a:noFill/>
        </p:spPr>
        <p:txBody>
          <a:bodyPr wrap="none" rtlCol="0" anchor="t">
            <a:spAutoFit/>
          </a:bodyPr>
          <a:p>
            <a:pPr algn="l" fontAlgn="auto">
              <a:lnSpc>
                <a:spcPts val="2440"/>
              </a:lnSpc>
            </a:pPr>
            <a:r>
              <a:rPr lang="zh-CN" altLang="en-US" sz="2000">
                <a:latin typeface="黑体" panose="02010609060101010101" charset="-122"/>
                <a:ea typeface="黑体" panose="02010609060101010101" charset="-122"/>
                <a:sym typeface="+mn-ea"/>
              </a:rPr>
              <a:t>开始使用交子、会子，并取代不少汇兑业务</a:t>
            </a:r>
            <a:endParaRPr lang="zh-CN" altLang="en-US" sz="2000">
              <a:latin typeface="黑体" panose="02010609060101010101" charset="-122"/>
              <a:ea typeface="黑体" panose="02010609060101010101" charset="-122"/>
              <a:sym typeface="+mn-ea"/>
            </a:endParaRPr>
          </a:p>
        </p:txBody>
      </p:sp>
      <p:sp>
        <p:nvSpPr>
          <p:cNvPr id="19" name="文本框 18"/>
          <p:cNvSpPr txBox="1"/>
          <p:nvPr/>
        </p:nvSpPr>
        <p:spPr>
          <a:xfrm>
            <a:off x="3877310" y="5961380"/>
            <a:ext cx="3484880" cy="403860"/>
          </a:xfrm>
          <a:prstGeom prst="rect">
            <a:avLst/>
          </a:prstGeom>
          <a:noFill/>
        </p:spPr>
        <p:txBody>
          <a:bodyPr wrap="none" rtlCol="0" anchor="t">
            <a:spAutoFit/>
          </a:bodyPr>
          <a:p>
            <a:pPr algn="l" fontAlgn="auto">
              <a:lnSpc>
                <a:spcPts val="2440"/>
              </a:lnSpc>
            </a:pPr>
            <a:r>
              <a:rPr lang="zh-CN" altLang="en-US" sz="2000">
                <a:latin typeface="黑体" panose="02010609060101010101" charset="-122"/>
                <a:ea typeface="黑体" panose="02010609060101010101" charset="-122"/>
                <a:sym typeface="+mn-ea"/>
              </a:rPr>
              <a:t>钱铺等新式金融机构盛行起来</a:t>
            </a:r>
            <a:endParaRPr lang="zh-CN" altLang="en-US" sz="2000">
              <a:latin typeface="黑体" panose="02010609060101010101" charset="-122"/>
              <a:ea typeface="黑体" panose="02010609060101010101" charset="-122"/>
              <a:sym typeface="+mn-ea"/>
            </a:endParaRPr>
          </a:p>
        </p:txBody>
      </p:sp>
      <p:sp>
        <p:nvSpPr>
          <p:cNvPr id="20" name="文本框 19"/>
          <p:cNvSpPr txBox="1"/>
          <p:nvPr/>
        </p:nvSpPr>
        <p:spPr>
          <a:xfrm>
            <a:off x="3877310" y="6390005"/>
            <a:ext cx="5262880" cy="398780"/>
          </a:xfrm>
          <a:prstGeom prst="rect">
            <a:avLst/>
          </a:prstGeom>
          <a:noFill/>
        </p:spPr>
        <p:txBody>
          <a:bodyPr wrap="none" rtlCol="0" anchor="t">
            <a:spAutoFit/>
          </a:bodyPr>
          <a:p>
            <a:r>
              <a:rPr lang="zh-CN" altLang="en-US" sz="2000">
                <a:latin typeface="黑体" panose="02010609060101010101" charset="-122"/>
                <a:ea typeface="黑体" panose="02010609060101010101" charset="-122"/>
                <a:sym typeface="+mn-ea"/>
              </a:rPr>
              <a:t>资本性借贷显著发展，出现了本票性质的庄票</a:t>
            </a:r>
            <a:endParaRPr lang="zh-CN" altLang="en-US" sz="200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206502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altLang="en-US" sz="2800">
                <a:solidFill>
                  <a:srgbClr val="C00000"/>
                </a:solidFill>
                <a:latin typeface="黑体" panose="02010609060101010101" charset="-122"/>
                <a:ea typeface="黑体" panose="02010609060101010101" charset="-122"/>
                <a:cs typeface="微软雅黑" panose="020B0503020204020204" charset="-122"/>
                <a:sym typeface="+mn-ea"/>
              </a:rPr>
              <a:t>信贷</a:t>
            </a:r>
            <a:endParaRPr lang="zh-CN" altLang="en-US" sz="2800">
              <a:solidFill>
                <a:srgbClr val="C00000"/>
              </a:solidFill>
              <a:latin typeface="黑体" panose="02010609060101010101" charset="-122"/>
              <a:ea typeface="黑体" panose="02010609060101010101" charset="-122"/>
              <a:cs typeface="微软雅黑" panose="020B0503020204020204" charset="-122"/>
            </a:endParaRPr>
          </a:p>
        </p:txBody>
      </p:sp>
      <p:grpSp>
        <p:nvGrpSpPr>
          <p:cNvPr id="13" name="组合 12"/>
          <p:cNvGrpSpPr/>
          <p:nvPr/>
        </p:nvGrpSpPr>
        <p:grpSpPr>
          <a:xfrm>
            <a:off x="0" y="2686050"/>
            <a:ext cx="3112135" cy="3771386"/>
            <a:chOff x="8128747" y="3158084"/>
            <a:chExt cx="4063253" cy="3635518"/>
          </a:xfrm>
        </p:grpSpPr>
        <p:pic>
          <p:nvPicPr>
            <p:cNvPr id="11" name="图片 10"/>
            <p:cNvPicPr>
              <a:picLocks noChangeAspect="1"/>
            </p:cNvPicPr>
            <p:nvPr/>
          </p:nvPicPr>
          <p:blipFill>
            <a:blip r:embed="rId1"/>
            <a:stretch>
              <a:fillRect/>
            </a:stretch>
          </p:blipFill>
          <p:spPr>
            <a:xfrm>
              <a:off x="8128747" y="3158084"/>
              <a:ext cx="4063253" cy="3250713"/>
            </a:xfrm>
            <a:prstGeom prst="rect">
              <a:avLst/>
            </a:prstGeom>
          </p:spPr>
        </p:pic>
        <p:sp>
          <p:nvSpPr>
            <p:cNvPr id="12" name="文本框 11"/>
            <p:cNvSpPr txBox="1"/>
            <p:nvPr/>
          </p:nvSpPr>
          <p:spPr>
            <a:xfrm>
              <a:off x="8896482" y="6409188"/>
              <a:ext cx="2355317" cy="384414"/>
            </a:xfrm>
            <a:prstGeom prst="rect">
              <a:avLst/>
            </a:prstGeom>
            <a:noFill/>
          </p:spPr>
          <p:txBody>
            <a:bodyPr wrap="square" rtlCol="0">
              <a:spAutoFit/>
            </a:bodyPr>
            <a:p>
              <a:pPr algn="ctr"/>
              <a:r>
                <a:rPr lang="zh-CN" altLang="en-US" sz="2000">
                  <a:latin typeface="黑体" panose="02010609060101010101" charset="-122"/>
                  <a:ea typeface="黑体" panose="02010609060101010101" charset="-122"/>
                </a:rPr>
                <a:t>唐朝飞钱</a:t>
              </a:r>
              <a:endParaRPr lang="zh-CN" altLang="en-US" sz="2000">
                <a:latin typeface="黑体" panose="02010609060101010101" charset="-122"/>
                <a:ea typeface="黑体" panose="02010609060101010101" charset="-122"/>
              </a:endParaRPr>
            </a:p>
          </p:txBody>
        </p:sp>
      </p:grpSp>
      <p:sp>
        <p:nvSpPr>
          <p:cNvPr id="2" name="文本框 1"/>
          <p:cNvSpPr txBox="1"/>
          <p:nvPr/>
        </p:nvSpPr>
        <p:spPr>
          <a:xfrm>
            <a:off x="191135" y="1594485"/>
            <a:ext cx="5782945" cy="706755"/>
          </a:xfrm>
          <a:prstGeom prst="rect">
            <a:avLst/>
          </a:prstGeom>
          <a:noFill/>
        </p:spPr>
        <p:txBody>
          <a:bodyPr wrap="square" rtlCol="0" anchor="t">
            <a:spAutoFit/>
          </a:bodyPr>
          <a:p>
            <a:pPr lvl="0" algn="l">
              <a:buClrTx/>
              <a:buSzTx/>
              <a:buFontTx/>
            </a:pPr>
            <a:r>
              <a:rPr lang="zh-CN" altLang="en-US" sz="2000">
                <a:solidFill>
                  <a:schemeClr val="dk1"/>
                </a:solidFill>
                <a:latin typeface="黑体" panose="02010609060101010101" charset="-122"/>
                <a:ea typeface="黑体" panose="02010609060101010101" charset="-122"/>
                <a:cs typeface="黑体" panose="02010609060101010101" charset="-122"/>
                <a:sym typeface="+mn-ea"/>
              </a:rPr>
              <a:t> </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飞钱，亦称“便钱”。唐宋的汇兑券。凭纸券取钱而不必运输，钱无翅而飞，故曰“飞钱”。</a:t>
            </a:r>
            <a:endParaRPr lang="zh-CN" altLang="en-US" sz="20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91135" y="1134110"/>
            <a:ext cx="1791970" cy="460375"/>
          </a:xfrm>
          <a:prstGeom prst="rect">
            <a:avLst/>
          </a:prstGeom>
          <a:noFill/>
        </p:spPr>
        <p:txBody>
          <a:bodyPr wrap="square" rtlCol="0" anchor="t">
            <a:spAutoFit/>
          </a:bodyPr>
          <a:p>
            <a:pPr lvl="0" algn="l">
              <a:buClrTx/>
              <a:buSzTx/>
              <a:buFontTx/>
            </a:pPr>
            <a:r>
              <a:rPr lang="zh-CN" sz="2400" dirty="0" smtClean="0">
                <a:solidFill>
                  <a:srgbClr val="0000FF"/>
                </a:solidFill>
                <a:latin typeface="黑体" panose="02010609060101010101" charset="-122"/>
                <a:ea typeface="黑体" panose="02010609060101010101" charset="-122"/>
                <a:sym typeface="+mn-ea"/>
              </a:rPr>
              <a:t>1.</a:t>
            </a:r>
            <a:r>
              <a:rPr lang="zh-CN" sz="2400" dirty="0" smtClean="0">
                <a:solidFill>
                  <a:srgbClr val="0000FF"/>
                </a:solidFill>
                <a:latin typeface="黑体" panose="02010609060101010101" charset="-122"/>
                <a:ea typeface="黑体" panose="02010609060101010101" charset="-122"/>
                <a:sym typeface="+mn-ea"/>
              </a:rPr>
              <a:t>唐朝飞钱</a:t>
            </a:r>
            <a:endParaRPr lang="zh-CN" sz="2400" dirty="0" smtClean="0">
              <a:solidFill>
                <a:srgbClr val="0000FF"/>
              </a:solidFill>
              <a:latin typeface="黑体" panose="02010609060101010101" charset="-122"/>
              <a:ea typeface="黑体" panose="02010609060101010101" charset="-122"/>
              <a:sym typeface="+mn-ea"/>
            </a:endParaRPr>
          </a:p>
        </p:txBody>
      </p:sp>
      <p:cxnSp>
        <p:nvCxnSpPr>
          <p:cNvPr id="7" name="直接连接符 6"/>
          <p:cNvCxnSpPr/>
          <p:nvPr/>
        </p:nvCxnSpPr>
        <p:spPr>
          <a:xfrm>
            <a:off x="6096000" y="521970"/>
            <a:ext cx="60325" cy="632587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355715" y="1043940"/>
            <a:ext cx="1791970" cy="460375"/>
          </a:xfrm>
          <a:prstGeom prst="rect">
            <a:avLst/>
          </a:prstGeom>
          <a:noFill/>
        </p:spPr>
        <p:txBody>
          <a:bodyPr wrap="square" rtlCol="0" anchor="t">
            <a:spAutoFit/>
          </a:bodyPr>
          <a:p>
            <a:pPr lvl="0" algn="l">
              <a:buClrTx/>
              <a:buSzTx/>
              <a:buFontTx/>
            </a:pPr>
            <a:r>
              <a:rPr lang="zh-CN" sz="2400" dirty="0" smtClean="0">
                <a:solidFill>
                  <a:srgbClr val="0000FF"/>
                </a:solidFill>
                <a:latin typeface="黑体" panose="02010609060101010101" charset="-122"/>
                <a:ea typeface="黑体" panose="02010609060101010101" charset="-122"/>
                <a:sym typeface="+mn-ea"/>
              </a:rPr>
              <a:t>2</a:t>
            </a:r>
            <a:r>
              <a:rPr lang="zh-CN" sz="2400" dirty="0" smtClean="0">
                <a:solidFill>
                  <a:srgbClr val="0000FF"/>
                </a:solidFill>
                <a:latin typeface="黑体" panose="02010609060101010101" charset="-122"/>
                <a:ea typeface="黑体" panose="02010609060101010101" charset="-122"/>
                <a:sym typeface="+mn-ea"/>
              </a:rPr>
              <a:t>.</a:t>
            </a:r>
            <a:r>
              <a:rPr lang="zh-CN" sz="2400" dirty="0" smtClean="0">
                <a:solidFill>
                  <a:srgbClr val="0000FF"/>
                </a:solidFill>
                <a:latin typeface="黑体" panose="02010609060101010101" charset="-122"/>
                <a:ea typeface="黑体" panose="02010609060101010101" charset="-122"/>
                <a:sym typeface="+mn-ea"/>
              </a:rPr>
              <a:t>清朝庄票</a:t>
            </a:r>
            <a:endParaRPr lang="zh-CN" sz="2400" dirty="0" smtClean="0">
              <a:solidFill>
                <a:srgbClr val="0000FF"/>
              </a:solidFill>
              <a:latin typeface="黑体" panose="02010609060101010101" charset="-122"/>
              <a:ea typeface="黑体" panose="02010609060101010101" charset="-122"/>
              <a:sym typeface="+mn-ea"/>
            </a:endParaRPr>
          </a:p>
        </p:txBody>
      </p:sp>
      <p:sp>
        <p:nvSpPr>
          <p:cNvPr id="18" name="文本框 17"/>
          <p:cNvSpPr txBox="1"/>
          <p:nvPr>
            <p:custDataLst>
              <p:tags r:id="rId2"/>
            </p:custDataLst>
          </p:nvPr>
        </p:nvSpPr>
        <p:spPr>
          <a:xfrm>
            <a:off x="3060065" y="3089275"/>
            <a:ext cx="2836545" cy="1938020"/>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lang="zh-CN" altLang="en-US" sz="2000">
                <a:solidFill>
                  <a:schemeClr val="dk1"/>
                </a:solidFill>
                <a:latin typeface="黑体" panose="02010609060101010101" charset="-122"/>
                <a:ea typeface="黑体" panose="02010609060101010101" charset="-122"/>
                <a:cs typeface="黑体" panose="02010609060101010101" charset="-122"/>
                <a:sym typeface="+mn-ea"/>
              </a:rPr>
              <a:t>材料：</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（宪宗）时，商贾至京师，委钱诸道进奏院及诸军诸使富家，以轻装趋四方，合券乃取之，号飞钱。 </a:t>
            </a:r>
            <a:endParaRPr lang="zh-CN" altLang="en-US" sz="2000">
              <a:solidFill>
                <a:schemeClr val="dk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sz="2000">
                <a:solidFill>
                  <a:schemeClr val="dk1"/>
                </a:solidFill>
                <a:latin typeface="黑体" panose="02010609060101010101" charset="-122"/>
                <a:ea typeface="黑体" panose="02010609060101010101" charset="-122"/>
                <a:cs typeface="黑体" panose="02010609060101010101" charset="-122"/>
                <a:sym typeface="+mn-ea"/>
              </a:rPr>
              <a:t>——《</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新唐书</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食货志</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custDataLst>
              <p:tags r:id="rId3"/>
            </p:custDataLst>
          </p:nvPr>
        </p:nvSpPr>
        <p:spPr>
          <a:xfrm>
            <a:off x="6156325" y="1594485"/>
            <a:ext cx="5815330" cy="1014730"/>
          </a:xfrm>
          <a:prstGeom prst="rect">
            <a:avLst/>
          </a:prstGeom>
          <a:noFill/>
        </p:spPr>
        <p:txBody>
          <a:bodyPr wrap="square" rtlCol="0" anchor="t">
            <a:spAutoFit/>
          </a:bodyPr>
          <a:p>
            <a:pPr lvl="0" algn="l">
              <a:buClrTx/>
              <a:buSzTx/>
              <a:buFontTx/>
            </a:pPr>
            <a:r>
              <a:rPr lang="zh-CN" altLang="en-US" sz="2000">
                <a:solidFill>
                  <a:schemeClr val="dk1"/>
                </a:solidFill>
                <a:latin typeface="黑体" panose="02010609060101010101" charset="-122"/>
                <a:ea typeface="黑体" panose="02010609060101010101" charset="-122"/>
                <a:cs typeface="黑体" panose="02010609060101010101" charset="-122"/>
                <a:sym typeface="+mn-ea"/>
              </a:rPr>
              <a:t>   </a:t>
            </a:r>
            <a:r>
              <a:rPr lang="zh-CN" altLang="en-US" sz="2000">
                <a:solidFill>
                  <a:schemeClr val="dk1"/>
                </a:solidFill>
                <a:latin typeface="黑体" panose="02010609060101010101" charset="-122"/>
                <a:ea typeface="黑体" panose="02010609060101010101" charset="-122"/>
                <a:cs typeface="黑体" panose="02010609060101010101" charset="-122"/>
                <a:sym typeface="+mn-ea"/>
              </a:rPr>
              <a:t>庄票形成于清初，是钱庄签发的一种票据，上面写有一定金额并由钱庄负责兑现。庄票都不记名，凭票即付，所以庄票可代替现金流通。</a:t>
            </a:r>
            <a:endParaRPr lang="zh-CN" altLang="en-US" sz="2000">
              <a:solidFill>
                <a:schemeClr val="dk1"/>
              </a:solidFill>
              <a:latin typeface="黑体" panose="02010609060101010101" charset="-122"/>
              <a:ea typeface="黑体" panose="02010609060101010101" charset="-122"/>
              <a:cs typeface="黑体" panose="02010609060101010101" charset="-122"/>
              <a:sym typeface="+mn-ea"/>
            </a:endParaRPr>
          </a:p>
        </p:txBody>
      </p:sp>
      <p:pic>
        <p:nvPicPr>
          <p:cNvPr id="27650" name="Picture 2"/>
          <p:cNvPicPr>
            <a:picLocks noChangeAspect="1"/>
          </p:cNvPicPr>
          <p:nvPr/>
        </p:nvPicPr>
        <p:blipFill>
          <a:blip r:embed="rId4"/>
          <a:stretch>
            <a:fillRect/>
          </a:stretch>
        </p:blipFill>
        <p:spPr>
          <a:xfrm>
            <a:off x="6457315" y="2907030"/>
            <a:ext cx="5213350" cy="29311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4"/>
          <p:cNvGraphicFramePr>
            <a:graphicFrameLocks noGrp="1"/>
          </p:cNvGraphicFramePr>
          <p:nvPr>
            <p:custDataLst>
              <p:tags r:id="rId1"/>
            </p:custDataLst>
          </p:nvPr>
        </p:nvGraphicFramePr>
        <p:xfrm>
          <a:off x="184785" y="1439545"/>
          <a:ext cx="11821795" cy="4831715"/>
        </p:xfrm>
        <a:graphic>
          <a:graphicData uri="http://schemas.openxmlformats.org/drawingml/2006/table">
            <a:tbl>
              <a:tblPr firstRow="1" bandRow="1">
                <a:tableStyleId>{B301B821-A1FF-4177-AEE7-76D212191A09}</a:tableStyleId>
              </a:tblPr>
              <a:tblGrid>
                <a:gridCol w="1584960"/>
                <a:gridCol w="2014220"/>
                <a:gridCol w="8222615"/>
              </a:tblGrid>
              <a:tr h="551180">
                <a:tc>
                  <a:txBody>
                    <a:bodyPr wrap="square"/>
                    <a:p>
                      <a:pPr algn="ctr"/>
                      <a:r>
                        <a:rPr lang="zh-CN" altLang="en-US" sz="2400" b="0">
                          <a:solidFill>
                            <a:srgbClr val="FF0000"/>
                          </a:solidFill>
                          <a:latin typeface="黑体" panose="02010609060101010101" charset="-122"/>
                          <a:ea typeface="黑体" panose="02010609060101010101" charset="-122"/>
                        </a:rPr>
                        <a:t>地区</a:t>
                      </a: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ctr"/>
                      <a:r>
                        <a:rPr lang="zh-CN" altLang="en-US" sz="2400" b="0">
                          <a:solidFill>
                            <a:srgbClr val="FF0000"/>
                          </a:solidFill>
                          <a:latin typeface="黑体" panose="02010609060101010101" charset="-122"/>
                          <a:ea typeface="黑体" panose="02010609060101010101" charset="-122"/>
                        </a:rPr>
                        <a:t>时间</a:t>
                      </a: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ctr"/>
                      <a:r>
                        <a:rPr lang="zh-CN" altLang="en-US" sz="2400" b="0">
                          <a:solidFill>
                            <a:srgbClr val="FF0000"/>
                          </a:solidFill>
                          <a:latin typeface="黑体" panose="02010609060101010101" charset="-122"/>
                          <a:ea typeface="黑体" panose="02010609060101010101" charset="-122"/>
                        </a:rPr>
                        <a:t>商业契约史实</a:t>
                      </a: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0055">
                <a:tc>
                  <a:txBody>
                    <a:bodyPr wrap="square"/>
                    <a:p>
                      <a:pPr algn="ctr"/>
                      <a:r>
                        <a:rPr lang="zh-CN" altLang="en-US" sz="2400" b="0">
                          <a:solidFill>
                            <a:srgbClr val="FF0000"/>
                          </a:solidFill>
                          <a:latin typeface="黑体" panose="02010609060101010101" charset="-122"/>
                          <a:ea typeface="黑体" panose="02010609060101010101" charset="-122"/>
                        </a:rPr>
                        <a:t>古埃及</a:t>
                      </a: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r>
                        <a:rPr lang="zh-CN" sz="2400" b="0" dirty="0" smtClean="0">
                          <a:solidFill>
                            <a:srgbClr val="0000FF"/>
                          </a:solidFill>
                          <a:latin typeface="黑体" panose="02010609060101010101" charset="-122"/>
                          <a:ea typeface="黑体" panose="02010609060101010101" charset="-122"/>
                        </a:rPr>
                        <a:t>前3000年左右</a:t>
                      </a:r>
                      <a:endParaRPr lang="zh-CN" sz="2400" b="0" dirty="0" smtClean="0">
                        <a:solidFill>
                          <a:srgbClr val="0000FF"/>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buNone/>
                      </a:pPr>
                      <a:endParaRPr lang="zh-CN" altLang="en-US" sz="2400" b="0">
                        <a:solidFill>
                          <a:schemeClr val="tx1"/>
                        </a:solidFill>
                        <a:latin typeface="黑体" panose="02010609060101010101" charset="-122"/>
                        <a:ea typeface="黑体" panose="02010609060101010101" charset="-122"/>
                        <a:cs typeface="宋体" panose="02010600030101010101" pitchFamily="2" charset="-122"/>
                        <a:sym typeface="+mn-ea"/>
                      </a:endParaRPr>
                    </a:p>
                    <a:p>
                      <a:pPr algn="l">
                        <a:buNone/>
                      </a:pPr>
                      <a:endParaRPr lang="zh-CN" altLang="en-US" sz="2400" b="0">
                        <a:solidFill>
                          <a:schemeClr val="tx1"/>
                        </a:solidFill>
                        <a:latin typeface="黑体" panose="02010609060101010101" charset="-122"/>
                        <a:ea typeface="黑体" panose="02010609060101010101" charset="-122"/>
                        <a:cs typeface="宋体" panose="02010600030101010101" pitchFamily="2"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1495">
                <a:tc rowSpan="2">
                  <a:txBody>
                    <a:bodyPr wrap="square"/>
                    <a:p>
                      <a:pPr algn="ctr"/>
                      <a:r>
                        <a:rPr lang="zh-CN" altLang="en-US" sz="2400" b="0">
                          <a:solidFill>
                            <a:srgbClr val="FF0000"/>
                          </a:solidFill>
                          <a:latin typeface="黑体" panose="02010609060101010101" charset="-122"/>
                          <a:ea typeface="黑体" panose="02010609060101010101" charset="-122"/>
                        </a:rPr>
                        <a:t>两河流域</a:t>
                      </a:r>
                      <a:endParaRPr lang="zh-CN" altLang="en-US" sz="2400" b="0">
                        <a:solidFill>
                          <a:srgbClr val="FF0000"/>
                        </a:solidFill>
                        <a:latin typeface="黑体" panose="02010609060101010101" charset="-122"/>
                        <a:ea typeface="黑体" panose="02010609060101010101" charset="-122"/>
                      </a:endParaRPr>
                    </a:p>
                    <a:p>
                      <a:pPr algn="ct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r>
                        <a:rPr lang="zh-CN" sz="2400" b="0" dirty="0" smtClean="0">
                          <a:solidFill>
                            <a:srgbClr val="0000FF"/>
                          </a:solidFill>
                          <a:latin typeface="黑体" panose="02010609060101010101" charset="-122"/>
                          <a:ea typeface="黑体" panose="02010609060101010101" charset="-122"/>
                        </a:rPr>
                        <a:t>前2600年左右</a:t>
                      </a:r>
                      <a:endParaRPr lang="zh-CN" sz="2400" b="0" dirty="0" smtClean="0">
                        <a:solidFill>
                          <a:srgbClr val="0000FF"/>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endParaRPr lang="zh-CN" altLang="en-US" sz="2400" b="0">
                        <a:solidFill>
                          <a:schemeClr val="tx1"/>
                        </a:solidFill>
                        <a:latin typeface="黑体" panose="02010609060101010101" charset="-122"/>
                        <a:ea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1495">
                <a:tc vMerge="1">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r>
                        <a:rPr lang="zh-CN" sz="2400" b="0" dirty="0" smtClean="0">
                          <a:solidFill>
                            <a:srgbClr val="0000FF"/>
                          </a:solidFill>
                          <a:latin typeface="黑体" panose="02010609060101010101" charset="-122"/>
                          <a:ea typeface="黑体" panose="02010609060101010101" charset="-122"/>
                          <a:sym typeface="+mn-ea"/>
                        </a:rPr>
                        <a:t>古巴比伦</a:t>
                      </a:r>
                      <a:endParaRPr lang="zh-CN" sz="2400" b="0" dirty="0" smtClean="0">
                        <a:solidFill>
                          <a:srgbClr val="0000FF"/>
                        </a:solidFill>
                        <a:latin typeface="黑体" panose="02010609060101010101" charset="-122"/>
                        <a:ea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endParaRPr lang="zh-CN" altLang="en-US" sz="2400" b="0">
                        <a:solidFill>
                          <a:schemeClr val="tx1"/>
                        </a:solidFill>
                        <a:latin typeface="黑体" panose="02010609060101010101" charset="-122"/>
                        <a:ea typeface="黑体" panose="02010609060101010101" charset="-122"/>
                        <a:cs typeface="宋体" panose="02010600030101010101" pitchFamily="2" charset="-122"/>
                        <a:sym typeface="+mn-ea"/>
                      </a:endParaRPr>
                    </a:p>
                    <a:p>
                      <a:pPr algn="l"/>
                      <a:endParaRPr lang="zh-CN" altLang="en-US" sz="2400" b="0">
                        <a:solidFill>
                          <a:schemeClr val="tx1"/>
                        </a:solidFill>
                        <a:latin typeface="黑体" panose="02010609060101010101" charset="-122"/>
                        <a:ea typeface="黑体" panose="02010609060101010101" charset="-122"/>
                        <a:cs typeface="宋体" panose="02010600030101010101" pitchFamily="2" charset="-122"/>
                        <a:sym typeface="+mn-ea"/>
                      </a:endParaRPr>
                    </a:p>
                    <a:p>
                      <a:pPr algn="l"/>
                      <a:endParaRPr lang="zh-CN" altLang="en-US" sz="2400" b="0">
                        <a:solidFill>
                          <a:schemeClr val="tx1"/>
                        </a:solidFill>
                        <a:latin typeface="黑体" panose="02010609060101010101" charset="-122"/>
                        <a:ea typeface="黑体" panose="02010609060101010101" charset="-122"/>
                        <a:cs typeface="宋体" panose="02010600030101010101" pitchFamily="2"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9735">
                <a:tc rowSpan="3">
                  <a:txBody>
                    <a:bodyPr wrap="square"/>
                    <a:p>
                      <a:pPr algn="ctr"/>
                      <a:r>
                        <a:rPr lang="zh-CN" altLang="en-US" sz="2400" b="0">
                          <a:solidFill>
                            <a:srgbClr val="FF0000"/>
                          </a:solidFill>
                          <a:latin typeface="黑体" panose="02010609060101010101" charset="-122"/>
                          <a:ea typeface="黑体" panose="02010609060101010101" charset="-122"/>
                        </a:rPr>
                        <a:t>中国</a:t>
                      </a:r>
                      <a:endParaRPr lang="zh-CN" altLang="en-US" sz="2400" b="0">
                        <a:solidFill>
                          <a:srgbClr val="FF0000"/>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r>
                        <a:rPr lang="zh-CN" sz="2400" b="0" dirty="0" smtClean="0">
                          <a:solidFill>
                            <a:srgbClr val="0000FF"/>
                          </a:solidFill>
                          <a:latin typeface="黑体" panose="02010609060101010101" charset="-122"/>
                          <a:ea typeface="黑体" panose="02010609060101010101" charset="-122"/>
                        </a:rPr>
                        <a:t>商周</a:t>
                      </a:r>
                      <a:endParaRPr lang="zh-CN" sz="2400" b="0" dirty="0" smtClean="0">
                        <a:solidFill>
                          <a:srgbClr val="0000FF"/>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endParaRPr lang="zh-CN" altLang="en-US" sz="2400" b="0">
                        <a:solidFill>
                          <a:schemeClr val="tx1"/>
                        </a:solidFill>
                        <a:latin typeface="黑体" panose="02010609060101010101" charset="-122"/>
                        <a:ea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0535">
                <a:tc vMerge="1">
                  <a:tcPr/>
                </a:tc>
                <a:tc>
                  <a:txBody>
                    <a:bodyPr wrap="square"/>
                    <a:p>
                      <a:pPr algn="l"/>
                      <a:r>
                        <a:rPr lang="zh-CN" sz="2400" b="0" dirty="0" smtClean="0">
                          <a:solidFill>
                            <a:srgbClr val="0000FF"/>
                          </a:solidFill>
                          <a:latin typeface="黑体" panose="02010609060101010101" charset="-122"/>
                          <a:ea typeface="黑体" panose="02010609060101010101" charset="-122"/>
                        </a:rPr>
                        <a:t>汉朝</a:t>
                      </a:r>
                      <a:endParaRPr lang="zh-CN" sz="2400" b="0" dirty="0" smtClean="0">
                        <a:solidFill>
                          <a:srgbClr val="0000FF"/>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endParaRPr lang="zh-CN" altLang="en-US" sz="2400" b="0">
                        <a:solidFill>
                          <a:schemeClr val="tx1"/>
                        </a:solidFill>
                        <a:latin typeface="黑体" panose="02010609060101010101" charset="-122"/>
                        <a:ea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8160">
                <a:tc vMerge="1">
                  <a:tcPr/>
                </a:tc>
                <a:tc>
                  <a:txBody>
                    <a:bodyPr wrap="square"/>
                    <a:p>
                      <a:pPr algn="l"/>
                      <a:r>
                        <a:rPr lang="zh-CN" sz="2400" b="0" dirty="0" smtClean="0">
                          <a:solidFill>
                            <a:srgbClr val="0000FF"/>
                          </a:solidFill>
                          <a:latin typeface="黑体" panose="02010609060101010101" charset="-122"/>
                          <a:ea typeface="黑体" panose="02010609060101010101" charset="-122"/>
                        </a:rPr>
                        <a:t>唐宋以后</a:t>
                      </a:r>
                      <a:endParaRPr lang="zh-CN" sz="2400" b="0" dirty="0" smtClean="0">
                        <a:solidFill>
                          <a:srgbClr val="0000FF"/>
                        </a:solidFill>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pPr algn="l"/>
                      <a:endParaRPr lang="zh-CN" altLang="en-US" sz="2400" b="0">
                        <a:solidFill>
                          <a:schemeClr val="tx1"/>
                        </a:solidFill>
                        <a:latin typeface="黑体" panose="02010609060101010101" charset="-122"/>
                        <a:ea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281495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altLang="en-US" sz="2800">
                <a:solidFill>
                  <a:srgbClr val="C00000"/>
                </a:solidFill>
                <a:latin typeface="黑体" panose="02010609060101010101" charset="-122"/>
                <a:ea typeface="黑体" panose="02010609060101010101" charset="-122"/>
                <a:cs typeface="微软雅黑" panose="020B0503020204020204" charset="-122"/>
                <a:sym typeface="+mn-ea"/>
              </a:rPr>
              <a:t>商业契约</a:t>
            </a:r>
            <a:endParaRPr lang="zh-CN" altLang="en-US" sz="2800">
              <a:solidFill>
                <a:srgbClr val="C00000"/>
              </a:solidFill>
              <a:latin typeface="黑体" panose="02010609060101010101" charset="-122"/>
              <a:ea typeface="黑体" panose="02010609060101010101" charset="-122"/>
              <a:cs typeface="微软雅黑" panose="020B0503020204020204" charset="-122"/>
            </a:endParaRPr>
          </a:p>
        </p:txBody>
      </p:sp>
      <p:sp>
        <p:nvSpPr>
          <p:cNvPr id="2" name="文本框 1"/>
          <p:cNvSpPr txBox="1"/>
          <p:nvPr/>
        </p:nvSpPr>
        <p:spPr>
          <a:xfrm>
            <a:off x="3830955" y="2019300"/>
            <a:ext cx="8175625" cy="829945"/>
          </a:xfrm>
          <a:prstGeom prst="rect">
            <a:avLst/>
          </a:prstGeom>
          <a:noFill/>
        </p:spPr>
        <p:txBody>
          <a:bodyPr wrap="square" rtlCol="0" anchor="t">
            <a:spAutoFit/>
          </a:bodyPr>
          <a:p>
            <a:pPr algn="l">
              <a:buNone/>
            </a:pPr>
            <a:r>
              <a:rPr lang="zh-CN" altLang="en-US" sz="2400">
                <a:latin typeface="黑体" panose="02010609060101010101" charset="-122"/>
                <a:ea typeface="黑体" panose="02010609060101010101" charset="-122"/>
                <a:cs typeface="宋体" panose="02010600030101010101" pitchFamily="2" charset="-122"/>
                <a:sym typeface="+mn-ea"/>
              </a:rPr>
              <a:t>契约广泛使用。凡转让重要财产，都要在地方或中央官署达成书面契约，由书记官登记、备案，以证明财产的所有权</a:t>
            </a:r>
            <a:endParaRPr lang="zh-CN" altLang="en-US" sz="2400">
              <a:latin typeface="黑体" panose="02010609060101010101" charset="-122"/>
              <a:ea typeface="黑体" panose="02010609060101010101" charset="-122"/>
              <a:cs typeface="宋体" panose="02010600030101010101" pitchFamily="2" charset="-122"/>
              <a:sym typeface="+mn-ea"/>
            </a:endParaRPr>
          </a:p>
        </p:txBody>
      </p:sp>
      <p:sp>
        <p:nvSpPr>
          <p:cNvPr id="3" name="文本框 2"/>
          <p:cNvSpPr txBox="1"/>
          <p:nvPr/>
        </p:nvSpPr>
        <p:spPr>
          <a:xfrm>
            <a:off x="3830955" y="2849245"/>
            <a:ext cx="2011680" cy="460375"/>
          </a:xfrm>
          <a:prstGeom prst="rect">
            <a:avLst/>
          </a:prstGeom>
          <a:noFill/>
        </p:spPr>
        <p:txBody>
          <a:bodyPr wrap="none" rtlCol="0" anchor="t">
            <a:spAutoFit/>
          </a:bodyPr>
          <a:p>
            <a:pPr algn="l"/>
            <a:r>
              <a:rPr lang="zh-CN" altLang="en-US" sz="2400">
                <a:latin typeface="黑体" panose="02010609060101010101" charset="-122"/>
                <a:ea typeface="黑体" panose="02010609060101010101" charset="-122"/>
                <a:sym typeface="+mn-ea"/>
              </a:rPr>
              <a:t>已经使用契约</a:t>
            </a:r>
            <a:endParaRPr lang="zh-CN" altLang="en-US" sz="2400">
              <a:latin typeface="黑体" panose="02010609060101010101" charset="-122"/>
              <a:ea typeface="黑体" panose="02010609060101010101" charset="-122"/>
              <a:sym typeface="+mn-ea"/>
            </a:endParaRPr>
          </a:p>
        </p:txBody>
      </p:sp>
      <p:sp>
        <p:nvSpPr>
          <p:cNvPr id="5" name="文本框 4"/>
          <p:cNvSpPr txBox="1"/>
          <p:nvPr/>
        </p:nvSpPr>
        <p:spPr>
          <a:xfrm>
            <a:off x="3830955" y="3395345"/>
            <a:ext cx="8041005" cy="1198880"/>
          </a:xfrm>
          <a:prstGeom prst="rect">
            <a:avLst/>
          </a:prstGeom>
          <a:noFill/>
        </p:spPr>
        <p:txBody>
          <a:bodyPr wrap="square" rtlCol="0" anchor="t">
            <a:spAutoFit/>
          </a:bodyPr>
          <a:p>
            <a:pPr lvl="0" algn="l">
              <a:buClrTx/>
              <a:buSzTx/>
              <a:buFontTx/>
            </a:pPr>
            <a:r>
              <a:rPr lang="zh-CN" altLang="en-US" sz="2400">
                <a:latin typeface="黑体" panose="02010609060101010101" charset="-122"/>
                <a:ea typeface="黑体" panose="02010609060101010101" charset="-122"/>
                <a:sym typeface="+mn-ea"/>
              </a:rPr>
              <a:t>订立契约是普遍现象。</a:t>
            </a:r>
            <a:r>
              <a:rPr lang="zh-CN" altLang="en-US" sz="2400">
                <a:latin typeface="黑体" panose="02010609060101010101" charset="-122"/>
                <a:ea typeface="黑体" panose="02010609060101010101" charset="-122"/>
                <a:sym typeface="+mn-ea"/>
              </a:rPr>
              <a:t>契约除明确规定当事人双方在所从事活动中的责、权、利以外，在末尾必须有双方的盖章，以及几位证人的签名</a:t>
            </a:r>
            <a:endParaRPr lang="zh-CN" altLang="en-US" sz="2400">
              <a:latin typeface="黑体" panose="02010609060101010101" charset="-122"/>
              <a:ea typeface="黑体" panose="02010609060101010101" charset="-122"/>
              <a:sym typeface="+mn-ea"/>
            </a:endParaRPr>
          </a:p>
        </p:txBody>
      </p:sp>
      <p:sp>
        <p:nvSpPr>
          <p:cNvPr id="7" name="文本框 6"/>
          <p:cNvSpPr txBox="1"/>
          <p:nvPr/>
        </p:nvSpPr>
        <p:spPr>
          <a:xfrm>
            <a:off x="3830955" y="4523105"/>
            <a:ext cx="1402080" cy="460375"/>
          </a:xfrm>
          <a:prstGeom prst="rect">
            <a:avLst/>
          </a:prstGeom>
          <a:noFill/>
        </p:spPr>
        <p:txBody>
          <a:bodyPr wrap="none" rtlCol="0" anchor="t">
            <a:spAutoFit/>
          </a:bodyPr>
          <a:p>
            <a:pPr algn="l"/>
            <a:r>
              <a:rPr lang="zh-CN" altLang="en-US" sz="2400">
                <a:latin typeface="黑体" panose="02010609060101010101" charset="-122"/>
                <a:ea typeface="黑体" panose="02010609060101010101" charset="-122"/>
                <a:sym typeface="+mn-ea"/>
              </a:rPr>
              <a:t>出现契约</a:t>
            </a:r>
            <a:endParaRPr lang="zh-CN" altLang="en-US" sz="2400">
              <a:latin typeface="黑体" panose="02010609060101010101" charset="-122"/>
              <a:ea typeface="黑体" panose="02010609060101010101" charset="-122"/>
              <a:sym typeface="+mn-ea"/>
            </a:endParaRPr>
          </a:p>
        </p:txBody>
      </p:sp>
      <p:sp>
        <p:nvSpPr>
          <p:cNvPr id="8" name="文本框 7"/>
          <p:cNvSpPr txBox="1"/>
          <p:nvPr/>
        </p:nvSpPr>
        <p:spPr>
          <a:xfrm>
            <a:off x="3830955" y="4983480"/>
            <a:ext cx="6583680" cy="460375"/>
          </a:xfrm>
          <a:prstGeom prst="rect">
            <a:avLst/>
          </a:prstGeom>
          <a:noFill/>
        </p:spPr>
        <p:txBody>
          <a:bodyPr wrap="none" rtlCol="0" anchor="t">
            <a:spAutoFit/>
          </a:bodyPr>
          <a:p>
            <a:pPr algn="l"/>
            <a:r>
              <a:rPr lang="zh-CN" altLang="en-US" sz="2400">
                <a:latin typeface="黑体" panose="02010609060101010101" charset="-122"/>
                <a:ea typeface="黑体" panose="02010609060101010101" charset="-122"/>
                <a:sym typeface="+mn-ea"/>
              </a:rPr>
              <a:t>凡涉及财产关系与人身关系，几乎都要订立契约</a:t>
            </a:r>
            <a:endParaRPr lang="zh-CN" altLang="en-US" sz="2400">
              <a:latin typeface="黑体" panose="02010609060101010101" charset="-122"/>
              <a:ea typeface="黑体" panose="02010609060101010101" charset="-122"/>
              <a:sym typeface="+mn-ea"/>
            </a:endParaRPr>
          </a:p>
        </p:txBody>
      </p:sp>
      <p:sp>
        <p:nvSpPr>
          <p:cNvPr id="9" name="文本框 8"/>
          <p:cNvSpPr txBox="1"/>
          <p:nvPr/>
        </p:nvSpPr>
        <p:spPr>
          <a:xfrm>
            <a:off x="3830955" y="5443855"/>
            <a:ext cx="2621280" cy="460375"/>
          </a:xfrm>
          <a:prstGeom prst="rect">
            <a:avLst/>
          </a:prstGeom>
          <a:noFill/>
        </p:spPr>
        <p:txBody>
          <a:bodyPr wrap="none" rtlCol="0" anchor="t">
            <a:spAutoFit/>
          </a:bodyPr>
          <a:p>
            <a:pPr algn="l"/>
            <a:r>
              <a:rPr lang="zh-CN" altLang="en-US" sz="2400">
                <a:latin typeface="黑体" panose="02010609060101010101" charset="-122"/>
                <a:ea typeface="黑体" panose="02010609060101010101" charset="-122"/>
                <a:sym typeface="+mn-ea"/>
              </a:rPr>
              <a:t>契约应用更加广泛</a:t>
            </a:r>
            <a:endParaRPr lang="zh-CN" altLang="en-US" sz="2400">
              <a:latin typeface="黑体" panose="02010609060101010101" charset="-122"/>
              <a:ea typeface="黑体" panose="02010609060101010101" charset="-122"/>
              <a:sym typeface="+mn-ea"/>
            </a:endParaRPr>
          </a:p>
        </p:txBody>
      </p:sp>
      <p:sp>
        <p:nvSpPr>
          <p:cNvPr id="14" name="文本框 13"/>
          <p:cNvSpPr txBox="1"/>
          <p:nvPr/>
        </p:nvSpPr>
        <p:spPr>
          <a:xfrm>
            <a:off x="2734945" y="924560"/>
            <a:ext cx="6973570" cy="460375"/>
          </a:xfrm>
          <a:prstGeom prst="rect">
            <a:avLst/>
          </a:prstGeom>
          <a:noFill/>
        </p:spPr>
        <p:txBody>
          <a:bodyPr wrap="square" rtlCol="0" anchor="t">
            <a:spAutoFit/>
          </a:bodyPr>
          <a:p>
            <a:pPr>
              <a:buClrTx/>
              <a:buSzTx/>
              <a:buFontTx/>
            </a:pPr>
            <a:r>
              <a:rPr lang="zh-CN" sz="2400" dirty="0" smtClean="0">
                <a:solidFill>
                  <a:srgbClr val="0000FF"/>
                </a:solidFill>
                <a:latin typeface="黑体" panose="02010609060101010101" charset="-122"/>
                <a:ea typeface="黑体" panose="02010609060101010101" charset="-122"/>
                <a:sym typeface="+mn-ea"/>
              </a:rPr>
              <a:t>【自主学习】根据教材</a:t>
            </a:r>
            <a:r>
              <a:rPr lang="en-US" altLang="zh-CN" sz="2400" dirty="0" smtClean="0">
                <a:solidFill>
                  <a:srgbClr val="0000FF"/>
                </a:solidFill>
                <a:latin typeface="黑体" panose="02010609060101010101" charset="-122"/>
                <a:ea typeface="黑体" panose="02010609060101010101" charset="-122"/>
                <a:sym typeface="+mn-ea"/>
              </a:rPr>
              <a:t>P39</a:t>
            </a:r>
            <a:r>
              <a:rPr lang="zh-CN" altLang="en-US" sz="2400" dirty="0" smtClean="0">
                <a:solidFill>
                  <a:srgbClr val="0000FF"/>
                </a:solidFill>
                <a:latin typeface="黑体" panose="02010609060101010101" charset="-122"/>
                <a:ea typeface="黑体" panose="02010609060101010101" charset="-122"/>
                <a:sym typeface="+mn-ea"/>
              </a:rPr>
              <a:t>，填写下面表格</a:t>
            </a:r>
            <a:endParaRPr lang="zh-CN" altLang="en-US" sz="2400" dirty="0" smtClean="0">
              <a:solidFill>
                <a:srgbClr val="0000FF"/>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二、商业保障——货币、信贷、商业契约</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0" y="521970"/>
            <a:ext cx="281495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（三）</a:t>
            </a:r>
            <a:r>
              <a:rPr lang="zh-CN" altLang="en-US" sz="2800">
                <a:solidFill>
                  <a:srgbClr val="C00000"/>
                </a:solidFill>
                <a:latin typeface="黑体" panose="02010609060101010101" charset="-122"/>
                <a:ea typeface="黑体" panose="02010609060101010101" charset="-122"/>
                <a:cs typeface="微软雅黑" panose="020B0503020204020204" charset="-122"/>
                <a:sym typeface="+mn-ea"/>
              </a:rPr>
              <a:t>商业契约</a:t>
            </a:r>
            <a:endParaRPr lang="zh-CN" altLang="en-US" sz="2800">
              <a:solidFill>
                <a:srgbClr val="C00000"/>
              </a:solidFill>
              <a:latin typeface="黑体" panose="02010609060101010101" charset="-122"/>
              <a:ea typeface="黑体" panose="02010609060101010101" charset="-122"/>
              <a:cs typeface="微软雅黑" panose="020B0503020204020204" charset="-122"/>
            </a:endParaRPr>
          </a:p>
        </p:txBody>
      </p:sp>
      <p:sp>
        <p:nvSpPr>
          <p:cNvPr id="14" name="文本框 13"/>
          <p:cNvSpPr txBox="1"/>
          <p:nvPr/>
        </p:nvSpPr>
        <p:spPr>
          <a:xfrm>
            <a:off x="548005" y="1238250"/>
            <a:ext cx="11644630" cy="460375"/>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2400" dirty="0" smtClean="0">
                <a:solidFill>
                  <a:srgbClr val="0000FF"/>
                </a:solidFill>
                <a:latin typeface="黑体" panose="02010609060101010101" charset="-122"/>
                <a:ea typeface="黑体" panose="02010609060101010101" charset="-122"/>
                <a:sym typeface="+mn-ea"/>
              </a:rPr>
              <a:t>【思考】根据材料及所学，分析</a:t>
            </a:r>
            <a:r>
              <a:rPr lang="zh-CN" sz="2400" dirty="0" smtClean="0">
                <a:solidFill>
                  <a:srgbClr val="0000FF"/>
                </a:solidFill>
                <a:latin typeface="黑体" panose="02010609060101010101" charset="-122"/>
                <a:ea typeface="黑体" panose="02010609060101010101" charset="-122"/>
                <a:sym typeface="+mn-ea"/>
              </a:rPr>
              <a:t>商业契约孕育有哪些精神？有何作用？</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110" name="文本框 109"/>
          <p:cNvSpPr txBox="1"/>
          <p:nvPr/>
        </p:nvSpPr>
        <p:spPr>
          <a:xfrm>
            <a:off x="265430" y="1957705"/>
            <a:ext cx="8240395" cy="2553335"/>
          </a:xfrm>
          <a:prstGeom prst="rect">
            <a:avLst/>
          </a:prstGeom>
          <a:noFill/>
          <a:ln w="12700" cmpd="sng">
            <a:solidFill>
              <a:schemeClr val="accent1">
                <a:shade val="50000"/>
              </a:schemeClr>
            </a:solidFill>
            <a:prstDash val="solid"/>
          </a:ln>
        </p:spPr>
        <p:txBody>
          <a:bodyPr wrap="square">
            <a:spAutoFit/>
          </a:bodyPr>
          <a:p>
            <a:pPr indent="266700"/>
            <a:r>
              <a:rPr lang="zh-CN" sz="2000" b="0">
                <a:latin typeface="黑体" panose="02010609060101010101" charset="-122"/>
                <a:ea typeface="黑体" panose="02010609060101010101" charset="-122"/>
                <a:cs typeface="黑体" panose="02010609060101010101" charset="-122"/>
              </a:rPr>
              <a:t>材料</a:t>
            </a:r>
            <a:r>
              <a:rPr lang="en-US" sz="2000" b="0">
                <a:latin typeface="黑体" panose="02010609060101010101" charset="-122"/>
                <a:ea typeface="黑体" panose="02010609060101010101" charset="-122"/>
                <a:cs typeface="黑体" panose="02010609060101010101" charset="-122"/>
              </a:rPr>
              <a:t>1</a:t>
            </a:r>
            <a:r>
              <a:rPr lang="zh-CN" sz="2000" b="0">
                <a:latin typeface="黑体" panose="02010609060101010101" charset="-122"/>
                <a:ea typeface="黑体" panose="02010609060101010101" charset="-122"/>
                <a:cs typeface="黑体" panose="02010609060101010101" charset="-122"/>
              </a:rPr>
              <a:t>：民间产业，其祖遗者，自有先世置买文契并祖父分书为据。若新置者，自有卖主契、中证画押为据。此乃天下之通例也。</a:t>
            </a:r>
            <a:r>
              <a:rPr lang="en-US" sz="2000" b="0">
                <a:latin typeface="黑体" panose="02010609060101010101" charset="-122"/>
                <a:ea typeface="黑体" panose="02010609060101010101" charset="-122"/>
                <a:cs typeface="黑体" panose="02010609060101010101" charset="-122"/>
              </a:rPr>
              <a:t>                            ——[</a:t>
            </a:r>
            <a:r>
              <a:rPr lang="zh-CN" sz="2000" b="0">
                <a:latin typeface="黑体" panose="02010609060101010101" charset="-122"/>
                <a:ea typeface="黑体" panose="02010609060101010101" charset="-122"/>
                <a:cs typeface="黑体" panose="02010609060101010101" charset="-122"/>
              </a:rPr>
              <a:t>清</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李渔《资治新书二集》</a:t>
            </a:r>
            <a:endParaRPr lang="zh-CN" sz="2000" b="0">
              <a:latin typeface="黑体" panose="02010609060101010101" charset="-122"/>
              <a:ea typeface="黑体" panose="02010609060101010101" charset="-122"/>
              <a:cs typeface="黑体" panose="02010609060101010101" charset="-122"/>
            </a:endParaRPr>
          </a:p>
          <a:p>
            <a:pPr indent="266700"/>
            <a:r>
              <a:rPr lang="en-US" altLang="zh-CN" sz="2000" b="0">
                <a:latin typeface="黑体" panose="02010609060101010101" charset="-122"/>
                <a:ea typeface="黑体" panose="02010609060101010101" charset="-122"/>
                <a:cs typeface="黑体" panose="02010609060101010101" charset="-122"/>
              </a:rPr>
              <a:t>  </a:t>
            </a:r>
            <a:r>
              <a:rPr lang="zh-CN" sz="2000" b="0">
                <a:latin typeface="黑体" panose="02010609060101010101" charset="-122"/>
                <a:ea typeface="黑体" panose="02010609060101010101" charset="-122"/>
                <a:cs typeface="黑体" panose="02010609060101010101" charset="-122"/>
              </a:rPr>
              <a:t>材料</a:t>
            </a:r>
            <a:r>
              <a:rPr lang="en-US" sz="2000" b="0">
                <a:latin typeface="黑体" panose="02010609060101010101" charset="-122"/>
                <a:ea typeface="黑体" panose="02010609060101010101" charset="-122"/>
                <a:cs typeface="黑体" panose="02010609060101010101" charset="-122"/>
              </a:rPr>
              <a:t>2</a:t>
            </a:r>
            <a:r>
              <a:rPr lang="zh-CN" sz="2000" b="0">
                <a:latin typeface="黑体" panose="02010609060101010101" charset="-122"/>
                <a:ea typeface="黑体" panose="02010609060101010101" charset="-122"/>
                <a:cs typeface="黑体" panose="02010609060101010101" charset="-122"/>
              </a:rPr>
              <a:t>：契约文书是进行交易和社会交往的见证和凭证，具有法律功能。人们相信</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空口难凭，立字为据</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白纸黑字，铁证如山</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。在各类契约中，经常出现</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恐口（后）无（难）凭</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立契存照（证）</a:t>
            </a:r>
            <a:r>
              <a:rPr lang="en-US" sz="2000" b="0">
                <a:latin typeface="黑体" panose="02010609060101010101" charset="-122"/>
                <a:ea typeface="黑体" panose="02010609060101010101" charset="-122"/>
                <a:cs typeface="黑体" panose="02010609060101010101" charset="-122"/>
              </a:rPr>
              <a:t>”</a:t>
            </a:r>
            <a:r>
              <a:rPr lang="zh-CN" sz="2000" b="0">
                <a:latin typeface="黑体" panose="02010609060101010101" charset="-122"/>
                <a:ea typeface="黑体" panose="02010609060101010101" charset="-122"/>
                <a:cs typeface="黑体" panose="02010609060101010101" charset="-122"/>
              </a:rPr>
              <a:t>之类的套语。             </a:t>
            </a:r>
            <a:r>
              <a:rPr lang="en-US" sz="2000" b="0">
                <a:latin typeface="黑体" panose="02010609060101010101" charset="-122"/>
                <a:ea typeface="黑体" panose="02010609060101010101" charset="-122"/>
                <a:cs typeface="黑体" panose="02010609060101010101" charset="-122"/>
              </a:rPr>
              <a:t>                     ——</a:t>
            </a:r>
            <a:r>
              <a:rPr lang="zh-CN" sz="2000" b="0">
                <a:latin typeface="黑体" panose="02010609060101010101" charset="-122"/>
                <a:ea typeface="黑体" panose="02010609060101010101" charset="-122"/>
                <a:cs typeface="黑体" panose="02010609060101010101" charset="-122"/>
              </a:rPr>
              <a:t>王云红《传统契约文书与中国人的契约观念》</a:t>
            </a:r>
            <a:endParaRPr lang="zh-CN" altLang="en-US" sz="2000" b="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ackgroundRemoval t="0" b="94737" l="2405" r="96994">
                        <a14:foregroundMark x1="5611" y1="23355" x2="49098" y2="84211"/>
                        <a14:foregroundMark x1="2405" y1="17763" x2="33267" y2="9539"/>
                        <a14:foregroundMark x1="33267" y1="9539" x2="36874" y2="23355"/>
                        <a14:foregroundMark x1="19639" y1="8224" x2="25852" y2="13487"/>
                        <a14:foregroundMark x1="47695" y1="9539" x2="47094" y2="26316"/>
                        <a14:foregroundMark x1="38878" y1="14474" x2="40681" y2="0"/>
                        <a14:foregroundMark x1="92786" y1="30263" x2="86774" y2="70395"/>
                        <a14:foregroundMark x1="43888" y1="93750" x2="55311" y2="89474"/>
                        <a14:foregroundMark x1="55311" y1="89474" x2="56713" y2="89474"/>
                        <a14:foregroundMark x1="9218" y1="94737" x2="11222" y2="87500"/>
                        <a14:foregroundMark x1="35471" y1="82237" x2="36273" y2="92763"/>
                        <a14:foregroundMark x1="29659" y1="81908" x2="29860" y2="91447"/>
                        <a14:foregroundMark x1="93988" y1="53618" x2="94990" y2="75000"/>
                        <a14:foregroundMark x1="96593" y1="66118" x2="96994" y2="83224"/>
                        <a14:foregroundMark x1="87976" y1="8224" x2="81563" y2="14474"/>
                        <a14:foregroundMark x1="88577" y1="6579" x2="82565" y2="16118"/>
                        <a14:foregroundMark x1="81764" y1="7237" x2="80962" y2="9211"/>
                        <a14:foregroundMark x1="84970" y1="6250" x2="73948" y2="8553"/>
                        <a14:backgroundMark x1="25852" y1="92763" x2="25451" y2="96711"/>
                        <a14:backgroundMark x1="1403" y1="52961" x2="200" y2="65461"/>
                      </a14:backgroundRemoval>
                    </a14:imgEffect>
                  </a14:imgLayer>
                </a14:imgProps>
              </a:ext>
            </a:extLst>
          </a:blip>
          <a:stretch>
            <a:fillRect/>
          </a:stretch>
        </p:blipFill>
        <p:spPr>
          <a:xfrm>
            <a:off x="8820150" y="1892935"/>
            <a:ext cx="3220085" cy="2917190"/>
          </a:xfrm>
          <a:prstGeom prst="rect">
            <a:avLst/>
          </a:prstGeom>
        </p:spPr>
      </p:pic>
      <p:sp>
        <p:nvSpPr>
          <p:cNvPr id="16" name="文本框 15"/>
          <p:cNvSpPr txBox="1"/>
          <p:nvPr/>
        </p:nvSpPr>
        <p:spPr>
          <a:xfrm>
            <a:off x="265430" y="4708525"/>
            <a:ext cx="1540510" cy="460375"/>
          </a:xfrm>
          <a:prstGeom prst="rect">
            <a:avLst/>
          </a:prstGeom>
          <a:noFill/>
        </p:spPr>
        <p:txBody>
          <a:bodyPr wrap="square" rtlCol="0" anchor="t">
            <a:spAutoFit/>
          </a:bodyPr>
          <a:p>
            <a:pPr lvl="0" algn="ctr">
              <a:spcBef>
                <a:spcPts val="0"/>
              </a:spcBef>
              <a:spcAft>
                <a:spcPts val="0"/>
              </a:spcAft>
              <a:buClrTx/>
              <a:buSzTx/>
              <a:buFontTx/>
              <a:defRPr/>
            </a:pPr>
            <a:r>
              <a:rPr lang="zh-CN" sz="2400" dirty="0" smtClean="0">
                <a:solidFill>
                  <a:srgbClr val="0000FF"/>
                </a:solidFill>
                <a:latin typeface="黑体" panose="02010609060101010101" charset="-122"/>
                <a:ea typeface="黑体" panose="02010609060101010101" charset="-122"/>
                <a:sym typeface="+mn-ea"/>
              </a:rPr>
              <a:t>契约</a:t>
            </a:r>
            <a:r>
              <a:rPr lang="zh-CN" sz="2400" dirty="0" smtClean="0">
                <a:solidFill>
                  <a:srgbClr val="0000FF"/>
                </a:solidFill>
                <a:latin typeface="黑体" panose="02010609060101010101" charset="-122"/>
                <a:ea typeface="黑体" panose="02010609060101010101" charset="-122"/>
                <a:sym typeface="+mn-ea"/>
              </a:rPr>
              <a:t>精神</a:t>
            </a:r>
            <a:r>
              <a:rPr lang="zh-CN" sz="2400" dirty="0" smtClean="0">
                <a:solidFill>
                  <a:srgbClr val="0000FF"/>
                </a:solidFill>
                <a:latin typeface="黑体" panose="02010609060101010101" charset="-122"/>
                <a:ea typeface="黑体" panose="02010609060101010101" charset="-122"/>
                <a:sym typeface="+mn-ea"/>
              </a:rPr>
              <a:t>：</a:t>
            </a:r>
            <a:endParaRPr lang="zh-CN" sz="2400" dirty="0" smtClean="0">
              <a:solidFill>
                <a:srgbClr val="0000FF"/>
              </a:solidFill>
              <a:latin typeface="黑体" panose="02010609060101010101" charset="-122"/>
              <a:ea typeface="黑体" panose="02010609060101010101" charset="-122"/>
              <a:sym typeface="+mn-ea"/>
            </a:endParaRPr>
          </a:p>
        </p:txBody>
      </p:sp>
      <p:sp>
        <p:nvSpPr>
          <p:cNvPr id="15" name="文本框 14"/>
          <p:cNvSpPr txBox="1"/>
          <p:nvPr/>
        </p:nvSpPr>
        <p:spPr>
          <a:xfrm>
            <a:off x="1805940" y="4728845"/>
            <a:ext cx="6510020" cy="460375"/>
          </a:xfrm>
          <a:prstGeom prst="rect">
            <a:avLst/>
          </a:prstGeom>
          <a:noFill/>
        </p:spPr>
        <p:txBody>
          <a:bodyPr wrap="square" rtlCol="0" anchor="t">
            <a:spAutoFit/>
          </a:bodyPr>
          <a:p>
            <a:pPr lvl="0" algn="ctr">
              <a:spcBef>
                <a:spcPts val="0"/>
              </a:spcBef>
              <a:spcAft>
                <a:spcPts val="0"/>
              </a:spcAft>
              <a:buClrTx/>
              <a:buSzTx/>
              <a:buFontTx/>
              <a:defRPr/>
            </a:pPr>
            <a:r>
              <a:rPr lang="zh-CN" sz="2400" dirty="0" smtClean="0">
                <a:solidFill>
                  <a:schemeClr val="tx1"/>
                </a:solidFill>
                <a:latin typeface="黑体" panose="02010609060101010101" charset="-122"/>
                <a:ea typeface="黑体" panose="02010609060101010101" charset="-122"/>
                <a:sym typeface="+mn-ea"/>
              </a:rPr>
              <a:t>自由、平等、守信</a:t>
            </a:r>
            <a:r>
              <a:rPr lang="zh-CN" sz="2400" dirty="0" smtClean="0">
                <a:solidFill>
                  <a:schemeClr val="tx1"/>
                </a:solidFill>
                <a:latin typeface="黑体" panose="02010609060101010101" charset="-122"/>
                <a:ea typeface="黑体" panose="02010609060101010101" charset="-122"/>
                <a:sym typeface="+mn-ea"/>
              </a:rPr>
              <a:t>精神</a:t>
            </a:r>
            <a:r>
              <a:rPr lang="zh-CN" sz="2400" dirty="0" smtClean="0">
                <a:solidFill>
                  <a:schemeClr val="tx1"/>
                </a:solidFill>
                <a:latin typeface="黑体" panose="02010609060101010101" charset="-122"/>
                <a:ea typeface="黑体" panose="02010609060101010101" charset="-122"/>
                <a:sym typeface="+mn-ea"/>
              </a:rPr>
              <a:t>，</a:t>
            </a:r>
            <a:r>
              <a:rPr lang="zh-CN" sz="2400" dirty="0" smtClean="0">
                <a:solidFill>
                  <a:schemeClr val="tx1"/>
                </a:solidFill>
                <a:latin typeface="黑体" panose="02010609060101010101" charset="-122"/>
                <a:ea typeface="黑体" panose="02010609060101010101" charset="-122"/>
                <a:sym typeface="+mn-ea"/>
              </a:rPr>
              <a:t>证据意识、</a:t>
            </a:r>
            <a:r>
              <a:rPr lang="zh-CN" sz="2400" dirty="0" smtClean="0">
                <a:solidFill>
                  <a:schemeClr val="tx1"/>
                </a:solidFill>
                <a:latin typeface="黑体" panose="02010609060101010101" charset="-122"/>
                <a:ea typeface="黑体" panose="02010609060101010101" charset="-122"/>
                <a:sym typeface="+mn-ea"/>
              </a:rPr>
              <a:t>财产观念。</a:t>
            </a:r>
            <a:endParaRPr lang="zh-CN" sz="2400" dirty="0" smtClean="0">
              <a:solidFill>
                <a:schemeClr val="tx1"/>
              </a:solidFill>
              <a:latin typeface="黑体" panose="02010609060101010101" charset="-122"/>
              <a:ea typeface="黑体" panose="02010609060101010101" charset="-122"/>
              <a:sym typeface="+mn-ea"/>
            </a:endParaRPr>
          </a:p>
        </p:txBody>
      </p:sp>
      <p:sp>
        <p:nvSpPr>
          <p:cNvPr id="17" name="文本框 7"/>
          <p:cNvSpPr txBox="1"/>
          <p:nvPr/>
        </p:nvSpPr>
        <p:spPr>
          <a:xfrm>
            <a:off x="181610" y="5366385"/>
            <a:ext cx="1933575" cy="460375"/>
          </a:xfrm>
          <a:prstGeom prst="rect">
            <a:avLst/>
          </a:prstGeom>
          <a:noFill/>
        </p:spPr>
        <p:txBody>
          <a:bodyPr wrap="square" rtlCol="0" anchor="t">
            <a:spAutoFit/>
          </a:bodyPr>
          <a:p>
            <a:pPr lvl="0" algn="ctr">
              <a:spcBef>
                <a:spcPts val="0"/>
              </a:spcBef>
              <a:spcAft>
                <a:spcPts val="0"/>
              </a:spcAft>
              <a:buClrTx/>
              <a:buSzTx/>
              <a:buFontTx/>
              <a:defRPr/>
            </a:pPr>
            <a:r>
              <a:rPr lang="zh-CN" sz="2400" dirty="0" smtClean="0">
                <a:solidFill>
                  <a:srgbClr val="0000FF"/>
                </a:solidFill>
                <a:latin typeface="黑体" panose="02010609060101010101" charset="-122"/>
                <a:ea typeface="黑体" panose="02010609060101010101" charset="-122"/>
                <a:sym typeface="+mn-ea"/>
              </a:rPr>
              <a:t>契约的作用</a:t>
            </a:r>
            <a:r>
              <a:rPr lang="zh-CN" sz="2400" dirty="0" smtClean="0">
                <a:solidFill>
                  <a:srgbClr val="0000FF"/>
                </a:solidFill>
                <a:latin typeface="黑体" panose="02010609060101010101" charset="-122"/>
                <a:ea typeface="黑体" panose="02010609060101010101" charset="-122"/>
                <a:sym typeface="+mn-ea"/>
              </a:rPr>
              <a:t>：</a:t>
            </a:r>
            <a:endParaRPr lang="zh-CN" sz="2400" dirty="0" smtClean="0">
              <a:solidFill>
                <a:srgbClr val="0000FF"/>
              </a:solidFill>
              <a:latin typeface="黑体" panose="02010609060101010101" charset="-122"/>
              <a:ea typeface="黑体" panose="02010609060101010101" charset="-122"/>
              <a:sym typeface="+mn-ea"/>
            </a:endParaRPr>
          </a:p>
        </p:txBody>
      </p:sp>
      <p:sp>
        <p:nvSpPr>
          <p:cNvPr id="18" name="文本框 17"/>
          <p:cNvSpPr txBox="1"/>
          <p:nvPr/>
        </p:nvSpPr>
        <p:spPr>
          <a:xfrm>
            <a:off x="1896745" y="5424805"/>
            <a:ext cx="10386060" cy="1198880"/>
          </a:xfrm>
          <a:prstGeom prst="rect">
            <a:avLst/>
          </a:prstGeom>
          <a:noFill/>
        </p:spPr>
        <p:txBody>
          <a:bodyPr wrap="square" rtlCol="0" anchor="t">
            <a:spAutoFit/>
          </a:bodyPr>
          <a:p>
            <a:pPr lvl="0" algn="ctr">
              <a:spcBef>
                <a:spcPts val="0"/>
              </a:spcBef>
              <a:spcAft>
                <a:spcPts val="0"/>
              </a:spcAft>
              <a:buClrTx/>
              <a:buSzTx/>
              <a:buFontTx/>
              <a:defRPr/>
            </a:pPr>
            <a:r>
              <a:rPr lang="zh-CN" sz="2400" dirty="0" smtClean="0">
                <a:latin typeface="黑体" panose="02010609060101010101" charset="-122"/>
                <a:ea typeface="黑体" panose="02010609060101010101" charset="-122"/>
                <a:sym typeface="+mn-ea"/>
              </a:rPr>
              <a:t>①</a:t>
            </a:r>
            <a:r>
              <a:rPr lang="zh-CN" sz="2400" dirty="0" smtClean="0">
                <a:latin typeface="黑体" panose="02010609060101010101" charset="-122"/>
                <a:ea typeface="黑体" panose="02010609060101010101" charset="-122"/>
                <a:sym typeface="+mn-ea"/>
              </a:rPr>
              <a:t>有利于</a:t>
            </a:r>
            <a:r>
              <a:rPr lang="zh-CN" sz="2400" dirty="0" smtClean="0">
                <a:latin typeface="黑体" panose="02010609060101010101" charset="-122"/>
                <a:ea typeface="黑体" panose="02010609060101010101" charset="-122"/>
                <a:sym typeface="+mn-ea"/>
              </a:rPr>
              <a:t>维护契约关系双方的利益</a:t>
            </a:r>
            <a:r>
              <a:rPr lang="zh-CN" sz="2400" dirty="0" smtClean="0">
                <a:latin typeface="黑体" panose="02010609060101010101" charset="-122"/>
                <a:ea typeface="黑体" panose="02010609060101010101" charset="-122"/>
                <a:sym typeface="+mn-ea"/>
              </a:rPr>
              <a:t>  </a:t>
            </a:r>
            <a:r>
              <a:rPr lang="zh-CN" sz="2400" dirty="0" smtClean="0">
                <a:latin typeface="黑体" panose="02010609060101010101" charset="-122"/>
                <a:ea typeface="黑体" panose="02010609060101010101" charset="-122"/>
                <a:sym typeface="+mn-ea"/>
              </a:rPr>
              <a:t>②有利于促进商品交换活动的有序进行</a:t>
            </a:r>
            <a:endParaRPr lang="zh-CN" sz="2400" dirty="0" smtClean="0">
              <a:latin typeface="黑体" panose="02010609060101010101" charset="-122"/>
              <a:ea typeface="黑体" panose="02010609060101010101" charset="-122"/>
              <a:sym typeface="+mn-ea"/>
            </a:endParaRPr>
          </a:p>
          <a:p>
            <a:pPr lvl="0" algn="ctr">
              <a:spcBef>
                <a:spcPts val="0"/>
              </a:spcBef>
              <a:spcAft>
                <a:spcPts val="0"/>
              </a:spcAft>
              <a:buClrTx/>
              <a:buSzTx/>
              <a:buFontTx/>
              <a:defRPr/>
            </a:pPr>
            <a:endParaRPr lang="zh-CN" sz="2400" dirty="0" smtClean="0">
              <a:latin typeface="黑体" panose="02010609060101010101" charset="-122"/>
              <a:ea typeface="黑体" panose="02010609060101010101" charset="-122"/>
              <a:sym typeface="+mn-ea"/>
            </a:endParaRPr>
          </a:p>
          <a:p>
            <a:pPr lvl="0" algn="l">
              <a:spcBef>
                <a:spcPts val="0"/>
              </a:spcBef>
              <a:spcAft>
                <a:spcPts val="0"/>
              </a:spcAft>
              <a:buClrTx/>
              <a:buSzTx/>
              <a:buFontTx/>
              <a:defRPr/>
            </a:pPr>
            <a:r>
              <a:rPr lang="zh-CN" sz="2400" dirty="0" smtClean="0">
                <a:latin typeface="黑体" panose="02010609060101010101" charset="-122"/>
                <a:ea typeface="黑体" panose="02010609060101010101" charset="-122"/>
                <a:sym typeface="+mn-ea"/>
              </a:rPr>
              <a:t>③有利于促进社会诚信体系的建设</a:t>
            </a:r>
            <a:r>
              <a:rPr lang="zh-CN" sz="2400" dirty="0" smtClean="0">
                <a:latin typeface="黑体" panose="02010609060101010101" charset="-122"/>
                <a:ea typeface="黑体" panose="02010609060101010101" charset="-122"/>
                <a:sym typeface="+mn-ea"/>
              </a:rPr>
              <a:t>  </a:t>
            </a:r>
            <a:r>
              <a:rPr lang="zh-CN" sz="2400" dirty="0" smtClean="0">
                <a:latin typeface="黑体" panose="02010609060101010101" charset="-122"/>
                <a:ea typeface="黑体" panose="02010609060101010101" charset="-122"/>
                <a:sym typeface="+mn-ea"/>
              </a:rPr>
              <a:t>④有利于维护社会秩序</a:t>
            </a:r>
            <a:endParaRPr lang="zh-CN" sz="2400" dirty="0" smtClean="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08《中外历史纲要》上 P24"/>
          <p:cNvPicPr>
            <a:picLocks noChangeAspect="1"/>
          </p:cNvPicPr>
          <p:nvPr/>
        </p:nvPicPr>
        <p:blipFill>
          <a:blip r:embed="rId1"/>
          <a:stretch>
            <a:fillRect/>
          </a:stretch>
        </p:blipFill>
        <p:spPr>
          <a:xfrm>
            <a:off x="0" y="635"/>
            <a:ext cx="12192000" cy="6857365"/>
          </a:xfrm>
          <a:prstGeom prst="rect">
            <a:avLst/>
          </a:prstGeom>
        </p:spPr>
      </p:pic>
      <p:sp>
        <p:nvSpPr>
          <p:cNvPr id="2" name="矩形 1"/>
          <p:cNvSpPr/>
          <p:nvPr/>
        </p:nvSpPr>
        <p:spPr>
          <a:xfrm>
            <a:off x="0" y="-110490"/>
            <a:ext cx="12192000" cy="6968490"/>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0" y="2674620"/>
            <a:ext cx="12192635" cy="645160"/>
          </a:xfrm>
          <a:prstGeom prst="rect">
            <a:avLst/>
          </a:prstGeom>
          <a:solidFill>
            <a:schemeClr val="bg1">
              <a:alpha val="74000"/>
            </a:schemeClr>
          </a:solidFill>
        </p:spPr>
        <p:txBody>
          <a:bodyPr wrap="square" rtlCol="0" anchor="t">
            <a:spAutoFit/>
          </a:bodyPr>
          <a:p>
            <a:pPr lvl="0" algn="ctr">
              <a:buClrTx/>
              <a:buSzTx/>
              <a:buFontTx/>
            </a:pPr>
            <a:r>
              <a:rPr lang="zh-CN" altLang="en-US" sz="3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3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10695" y="528769"/>
            <a:ext cx="3374243" cy="521970"/>
          </a:xfrm>
          <a:prstGeom prst="rect">
            <a:avLst/>
          </a:prstGeom>
          <a:noFill/>
          <a:ln w="28575">
            <a:noFill/>
          </a:ln>
        </p:spPr>
        <p:txBody>
          <a:bodyPr wrap="square" rtlCol="0">
            <a:spAutoFit/>
          </a:bodyPr>
          <a:lstStyle/>
          <a:p>
            <a:pPr algn="ctr"/>
            <a:r>
              <a:rPr lang="zh-CN" altLang="en-US" sz="2800" dirty="0" smtClean="0">
                <a:latin typeface="黑体" panose="02010609060101010101" charset="-122"/>
                <a:ea typeface="黑体" panose="02010609060101010101" charset="-122"/>
              </a:rPr>
              <a:t>古代的商业贸易</a:t>
            </a:r>
            <a:endParaRPr lang="zh-CN" altLang="en-US" sz="2800" dirty="0" smtClean="0">
              <a:latin typeface="黑体" panose="02010609060101010101" charset="-122"/>
              <a:ea typeface="黑体" panose="02010609060101010101" charset="-122"/>
            </a:endParaRPr>
          </a:p>
        </p:txBody>
      </p:sp>
      <p:grpSp>
        <p:nvGrpSpPr>
          <p:cNvPr id="37" name="组合 36"/>
          <p:cNvGrpSpPr/>
          <p:nvPr/>
        </p:nvGrpSpPr>
        <p:grpSpPr>
          <a:xfrm>
            <a:off x="1276740" y="1108882"/>
            <a:ext cx="8164830" cy="1581150"/>
            <a:chOff x="3915" y="2410"/>
            <a:chExt cx="12858" cy="2490"/>
          </a:xfrm>
        </p:grpSpPr>
        <p:sp>
          <p:nvSpPr>
            <p:cNvPr id="25" name="文本框 24"/>
            <p:cNvSpPr txBox="1"/>
            <p:nvPr/>
          </p:nvSpPr>
          <p:spPr>
            <a:xfrm>
              <a:off x="3915" y="3981"/>
              <a:ext cx="1969" cy="919"/>
            </a:xfrm>
            <a:prstGeom prst="rect">
              <a:avLst/>
            </a:prstGeom>
            <a:noFill/>
            <a:ln w="28575">
              <a:solidFill>
                <a:srgbClr val="002060"/>
              </a:solidFill>
            </a:ln>
          </p:spPr>
          <p:txBody>
            <a:bodyPr wrap="square" rtlCol="0">
              <a:spAutoFit/>
            </a:bodyPr>
            <a:lstStyle/>
            <a:p>
              <a:pPr algn="ctr"/>
              <a:r>
                <a:rPr lang="zh-CN" altLang="en-US" sz="3200" dirty="0">
                  <a:latin typeface="黑体" panose="02010609060101010101" charset="-122"/>
                  <a:ea typeface="黑体" panose="02010609060101010101" charset="-122"/>
                </a:rPr>
                <a:t>起源</a:t>
              </a:r>
              <a:endParaRPr lang="zh-CN" altLang="en-US" sz="3200" dirty="0" smtClean="0">
                <a:latin typeface="黑体" panose="02010609060101010101" charset="-122"/>
                <a:ea typeface="黑体" panose="02010609060101010101" charset="-122"/>
              </a:endParaRPr>
            </a:p>
          </p:txBody>
        </p:sp>
        <p:sp>
          <p:nvSpPr>
            <p:cNvPr id="26" name="文本框 25"/>
            <p:cNvSpPr txBox="1"/>
            <p:nvPr/>
          </p:nvSpPr>
          <p:spPr>
            <a:xfrm>
              <a:off x="9407" y="3975"/>
              <a:ext cx="1935" cy="919"/>
            </a:xfrm>
            <a:prstGeom prst="rect">
              <a:avLst/>
            </a:prstGeom>
            <a:noFill/>
            <a:ln w="28575">
              <a:solidFill>
                <a:srgbClr val="002060"/>
              </a:solidFill>
            </a:ln>
          </p:spPr>
          <p:txBody>
            <a:bodyPr wrap="square" rtlCol="0">
              <a:spAutoFit/>
            </a:bodyPr>
            <a:lstStyle/>
            <a:p>
              <a:pPr lvl="0" algn="ctr">
                <a:buClrTx/>
                <a:buSzTx/>
                <a:buFontTx/>
              </a:pPr>
              <a:r>
                <a:rPr lang="zh-CN" altLang="en-US" sz="3200" dirty="0">
                  <a:latin typeface="黑体" panose="02010609060101010101" charset="-122"/>
                  <a:ea typeface="黑体" panose="02010609060101010101" charset="-122"/>
                  <a:sym typeface="+mn-ea"/>
                </a:rPr>
                <a:t>发展</a:t>
              </a:r>
              <a:endParaRPr lang="zh-CN" altLang="en-US" sz="3200" dirty="0">
                <a:latin typeface="黑体" panose="02010609060101010101" charset="-122"/>
                <a:ea typeface="黑体" panose="02010609060101010101" charset="-122"/>
                <a:sym typeface="+mn-ea"/>
              </a:endParaRPr>
            </a:p>
          </p:txBody>
        </p:sp>
        <p:sp>
          <p:nvSpPr>
            <p:cNvPr id="27" name="文本框 26"/>
            <p:cNvSpPr txBox="1"/>
            <p:nvPr/>
          </p:nvSpPr>
          <p:spPr>
            <a:xfrm>
              <a:off x="14992" y="3949"/>
              <a:ext cx="1781" cy="919"/>
            </a:xfrm>
            <a:prstGeom prst="rect">
              <a:avLst/>
            </a:prstGeom>
            <a:noFill/>
            <a:ln w="28575">
              <a:solidFill>
                <a:srgbClr val="002060"/>
              </a:solidFill>
            </a:ln>
          </p:spPr>
          <p:txBody>
            <a:bodyPr wrap="square" rtlCol="0">
              <a:spAutoFit/>
            </a:bodyPr>
            <a:lstStyle/>
            <a:p>
              <a:pPr lvl="0" algn="ctr">
                <a:buClrTx/>
                <a:buSzTx/>
                <a:buFontTx/>
              </a:pPr>
              <a:r>
                <a:rPr lang="zh-CN" altLang="en-US" sz="3200" dirty="0">
                  <a:latin typeface="黑体" panose="02010609060101010101" charset="-122"/>
                  <a:ea typeface="黑体" panose="02010609060101010101" charset="-122"/>
                  <a:sym typeface="+mn-ea"/>
                </a:rPr>
                <a:t>影响</a:t>
              </a:r>
              <a:endParaRPr lang="zh-CN" altLang="en-US" sz="3200" dirty="0">
                <a:latin typeface="黑体" panose="02010609060101010101" charset="-122"/>
                <a:ea typeface="黑体" panose="02010609060101010101" charset="-122"/>
                <a:sym typeface="+mn-ea"/>
              </a:endParaRPr>
            </a:p>
          </p:txBody>
        </p:sp>
        <p:cxnSp>
          <p:nvCxnSpPr>
            <p:cNvPr id="28" name="直接连接符 27"/>
            <p:cNvCxnSpPr/>
            <p:nvPr/>
          </p:nvCxnSpPr>
          <p:spPr>
            <a:xfrm flipH="1">
              <a:off x="5884" y="2416"/>
              <a:ext cx="4526" cy="137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10410" y="2450"/>
              <a:ext cx="12" cy="15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409" y="2410"/>
              <a:ext cx="4954" cy="147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40132" y="5726720"/>
            <a:ext cx="3927103" cy="460375"/>
          </a:xfrm>
          <a:prstGeom prst="rect">
            <a:avLst/>
          </a:prstGeom>
          <a:noFill/>
          <a:ln w="28575">
            <a:solidFill>
              <a:srgbClr val="FF0000"/>
            </a:solidFill>
          </a:ln>
        </p:spPr>
        <p:txBody>
          <a:bodyPr wrap="square" rtlCol="0">
            <a:spAutoFit/>
          </a:bodyPr>
          <a:lstStyle/>
          <a:p>
            <a:r>
              <a:rPr lang="zh-CN" altLang="en-US" sz="2400" dirty="0">
                <a:latin typeface="黑体" panose="02010609060101010101" charset="-122"/>
                <a:ea typeface="黑体" panose="02010609060101010101" charset="-122"/>
              </a:rPr>
              <a:t>衡量商品价值的一般等价物</a:t>
            </a:r>
            <a:endParaRPr lang="zh-CN" altLang="en-US" sz="2400" dirty="0">
              <a:latin typeface="黑体" panose="02010609060101010101" charset="-122"/>
              <a:ea typeface="黑体" panose="02010609060101010101" charset="-122"/>
            </a:endParaRPr>
          </a:p>
        </p:txBody>
      </p:sp>
      <p:sp>
        <p:nvSpPr>
          <p:cNvPr id="15" name="文本框 14"/>
          <p:cNvSpPr txBox="1"/>
          <p:nvPr/>
        </p:nvSpPr>
        <p:spPr>
          <a:xfrm>
            <a:off x="7880261" y="5726718"/>
            <a:ext cx="3072853" cy="460375"/>
          </a:xfrm>
          <a:prstGeom prst="rect">
            <a:avLst/>
          </a:prstGeom>
          <a:noFill/>
          <a:ln w="28575">
            <a:solidFill>
              <a:srgbClr val="FF0000"/>
            </a:solidFill>
          </a:ln>
        </p:spPr>
        <p:txBody>
          <a:bodyPr wrap="square" rtlCol="0">
            <a:spAutoFit/>
          </a:bodyPr>
          <a:lstStyle/>
          <a:p>
            <a:pPr lvl="0" algn="l">
              <a:buClrTx/>
              <a:buSzTx/>
              <a:buFontTx/>
            </a:pPr>
            <a:r>
              <a:rPr lang="zh-CN" altLang="en-US" sz="2400" dirty="0">
                <a:latin typeface="黑体" panose="02010609060101010101" charset="-122"/>
                <a:ea typeface="黑体" panose="02010609060101010101" charset="-122"/>
                <a:sym typeface="+mn-ea"/>
              </a:rPr>
              <a:t>现代商业</a:t>
            </a:r>
            <a:r>
              <a:rPr lang="zh-CN" altLang="en-US" sz="2400" dirty="0">
                <a:latin typeface="黑体" panose="02010609060101010101" charset="-122"/>
                <a:ea typeface="黑体" panose="02010609060101010101" charset="-122"/>
                <a:sym typeface="+mn-ea"/>
              </a:rPr>
              <a:t>文明的基础</a:t>
            </a:r>
            <a:endParaRPr lang="zh-CN" altLang="en-US" sz="2400" dirty="0">
              <a:latin typeface="黑体" panose="02010609060101010101" charset="-122"/>
              <a:ea typeface="黑体" panose="02010609060101010101" charset="-122"/>
              <a:sym typeface="+mn-ea"/>
            </a:endParaRPr>
          </a:p>
        </p:txBody>
      </p:sp>
      <p:sp>
        <p:nvSpPr>
          <p:cNvPr id="16" name="文本框 15"/>
          <p:cNvSpPr txBox="1"/>
          <p:nvPr/>
        </p:nvSpPr>
        <p:spPr>
          <a:xfrm>
            <a:off x="4264176" y="5726718"/>
            <a:ext cx="3155474" cy="460375"/>
          </a:xfrm>
          <a:prstGeom prst="rect">
            <a:avLst/>
          </a:prstGeom>
          <a:noFill/>
          <a:ln w="28575">
            <a:solidFill>
              <a:srgbClr val="FF0000"/>
            </a:solidFill>
          </a:ln>
        </p:spPr>
        <p:txBody>
          <a:bodyPr wrap="square" rtlCol="0">
            <a:spAutoFit/>
          </a:bodyPr>
          <a:lstStyle/>
          <a:p>
            <a:pPr lvl="0" algn="l">
              <a:buClrTx/>
              <a:buSzTx/>
              <a:buFontTx/>
            </a:pPr>
            <a:r>
              <a:rPr lang="zh-CN" altLang="en-US" sz="2400" dirty="0">
                <a:latin typeface="黑体" panose="02010609060101010101" charset="-122"/>
                <a:ea typeface="黑体" panose="02010609060101010101" charset="-122"/>
                <a:sym typeface="+mn-ea"/>
              </a:rPr>
              <a:t>诚信者，天下之结也 </a:t>
            </a:r>
            <a:endParaRPr lang="zh-CN" altLang="en-US" sz="2400" dirty="0">
              <a:latin typeface="黑体" panose="02010609060101010101" charset="-122"/>
              <a:ea typeface="黑体" panose="02010609060101010101" charset="-122"/>
              <a:sym typeface="+mn-ea"/>
            </a:endParaRPr>
          </a:p>
        </p:txBody>
      </p:sp>
      <p:sp>
        <p:nvSpPr>
          <p:cNvPr id="6" name="下箭头 5"/>
          <p:cNvSpPr/>
          <p:nvPr/>
        </p:nvSpPr>
        <p:spPr>
          <a:xfrm>
            <a:off x="4913190" y="2744007"/>
            <a:ext cx="969450" cy="137079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latin typeface="黑体" panose="02010609060101010101" charset="-122"/>
                <a:ea typeface="黑体" panose="02010609060101010101" charset="-122"/>
              </a:rPr>
              <a:t>推动</a:t>
            </a:r>
            <a:endParaRPr lang="zh-CN" altLang="en-US" sz="2800" dirty="0" smtClean="0">
              <a:latin typeface="黑体" panose="02010609060101010101" charset="-122"/>
              <a:ea typeface="黑体" panose="02010609060101010101" charset="-122"/>
            </a:endParaRPr>
          </a:p>
        </p:txBody>
      </p:sp>
      <p:sp>
        <p:nvSpPr>
          <p:cNvPr id="20" name="文本框 19"/>
          <p:cNvSpPr txBox="1"/>
          <p:nvPr/>
        </p:nvSpPr>
        <p:spPr>
          <a:xfrm>
            <a:off x="1526365" y="4786664"/>
            <a:ext cx="1072954" cy="583565"/>
          </a:xfrm>
          <a:prstGeom prst="rect">
            <a:avLst/>
          </a:prstGeom>
          <a:noFill/>
          <a:ln w="28575">
            <a:solidFill>
              <a:srgbClr val="002060"/>
            </a:solidFill>
          </a:ln>
        </p:spPr>
        <p:txBody>
          <a:bodyPr wrap="square" rtlCol="0">
            <a:spAutoFit/>
          </a:bodyPr>
          <a:lstStyle/>
          <a:p>
            <a:pPr lvl="0" algn="ctr">
              <a:buClrTx/>
              <a:buSzTx/>
              <a:buFontTx/>
            </a:pPr>
            <a:r>
              <a:rPr lang="zh-CN" altLang="en-US" sz="3200" dirty="0">
                <a:latin typeface="黑体" panose="02010609060101010101" charset="-122"/>
                <a:ea typeface="黑体" panose="02010609060101010101" charset="-122"/>
                <a:sym typeface="+mn-ea"/>
              </a:rPr>
              <a:t>货币</a:t>
            </a:r>
            <a:endParaRPr lang="zh-CN" altLang="en-US" sz="3200" dirty="0">
              <a:latin typeface="黑体" panose="02010609060101010101" charset="-122"/>
              <a:ea typeface="黑体" panose="02010609060101010101" charset="-122"/>
              <a:sym typeface="+mn-ea"/>
            </a:endParaRPr>
          </a:p>
        </p:txBody>
      </p:sp>
      <p:sp>
        <p:nvSpPr>
          <p:cNvPr id="21" name="文本框 20"/>
          <p:cNvSpPr txBox="1"/>
          <p:nvPr/>
        </p:nvSpPr>
        <p:spPr>
          <a:xfrm>
            <a:off x="4782380" y="4756363"/>
            <a:ext cx="1192970" cy="583565"/>
          </a:xfrm>
          <a:prstGeom prst="rect">
            <a:avLst/>
          </a:prstGeom>
          <a:noFill/>
          <a:ln w="28575">
            <a:solidFill>
              <a:srgbClr val="002060"/>
            </a:solidFill>
          </a:ln>
        </p:spPr>
        <p:txBody>
          <a:bodyPr wrap="square" rtlCol="0">
            <a:spAutoFit/>
          </a:bodyPr>
          <a:lstStyle/>
          <a:p>
            <a:pPr lvl="0" algn="ctr">
              <a:buClrTx/>
              <a:buSzTx/>
              <a:buFontTx/>
            </a:pPr>
            <a:r>
              <a:rPr lang="zh-CN" altLang="en-US" sz="3200" dirty="0">
                <a:latin typeface="黑体" panose="02010609060101010101" charset="-122"/>
                <a:ea typeface="黑体" panose="02010609060101010101" charset="-122"/>
                <a:sym typeface="+mn-ea"/>
              </a:rPr>
              <a:t>信贷</a:t>
            </a:r>
            <a:endParaRPr lang="zh-CN" altLang="en-US" sz="3200" dirty="0">
              <a:latin typeface="黑体" panose="02010609060101010101" charset="-122"/>
              <a:ea typeface="黑体" panose="02010609060101010101" charset="-122"/>
              <a:sym typeface="+mn-ea"/>
            </a:endParaRPr>
          </a:p>
        </p:txBody>
      </p:sp>
      <p:sp>
        <p:nvSpPr>
          <p:cNvPr id="22" name="文本框 21"/>
          <p:cNvSpPr txBox="1"/>
          <p:nvPr/>
        </p:nvSpPr>
        <p:spPr>
          <a:xfrm>
            <a:off x="8297741" y="4747461"/>
            <a:ext cx="1902900" cy="583565"/>
          </a:xfrm>
          <a:prstGeom prst="rect">
            <a:avLst/>
          </a:prstGeom>
          <a:noFill/>
          <a:ln w="28575">
            <a:solidFill>
              <a:srgbClr val="002060"/>
            </a:solidFill>
          </a:ln>
        </p:spPr>
        <p:txBody>
          <a:bodyPr wrap="square" rtlCol="0">
            <a:spAutoFit/>
          </a:bodyPr>
          <a:lstStyle/>
          <a:p>
            <a:pPr lvl="0" algn="ctr">
              <a:buClrTx/>
              <a:buSzTx/>
              <a:buFontTx/>
            </a:pPr>
            <a:r>
              <a:rPr lang="zh-CN" altLang="en-US" sz="3200" dirty="0">
                <a:latin typeface="黑体" panose="02010609060101010101" charset="-122"/>
                <a:ea typeface="黑体" panose="02010609060101010101" charset="-122"/>
                <a:sym typeface="+mn-ea"/>
              </a:rPr>
              <a:t>商业契约</a:t>
            </a:r>
            <a:endParaRPr lang="zh-CN" altLang="en-US" sz="3200" dirty="0">
              <a:latin typeface="黑体" panose="02010609060101010101" charset="-122"/>
              <a:ea typeface="黑体" panose="02010609060101010101" charset="-122"/>
              <a:sym typeface="+mn-ea"/>
            </a:endParaRPr>
          </a:p>
        </p:txBody>
      </p:sp>
      <p:sp>
        <p:nvSpPr>
          <p:cNvPr id="7" name="右中括号 6"/>
          <p:cNvSpPr/>
          <p:nvPr/>
        </p:nvSpPr>
        <p:spPr>
          <a:xfrm rot="16200000">
            <a:off x="5194607" y="877977"/>
            <a:ext cx="578295" cy="7189504"/>
          </a:xfrm>
          <a:prstGeom prst="rightBracket">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3" name="直接连接符 22"/>
          <p:cNvCxnSpPr/>
          <p:nvPr/>
        </p:nvCxnSpPr>
        <p:spPr>
          <a:xfrm flipH="1">
            <a:off x="5379280" y="4200755"/>
            <a:ext cx="5715" cy="56578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8" name="文本框 107"/>
          <p:cNvSpPr txBox="1"/>
          <p:nvPr/>
        </p:nvSpPr>
        <p:spPr>
          <a:xfrm>
            <a:off x="12065" y="0"/>
            <a:ext cx="12179935"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本课小结</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ppt_h/2"/>
                                          </p:val>
                                        </p:tav>
                                        <p:tav tm="100000">
                                          <p:val>
                                            <p:strVal val="#ppt_y"/>
                                          </p:val>
                                        </p:tav>
                                      </p:tavLst>
                                    </p:anim>
                                    <p:anim calcmode="lin" valueType="num">
                                      <p:cBhvr>
                                        <p:cTn id="15" dur="500" fill="hold"/>
                                        <p:tgtEl>
                                          <p:spTgt spid="37"/>
                                        </p:tgtEl>
                                        <p:attrNameLst>
                                          <p:attrName>ppt_w</p:attrName>
                                        </p:attrNameLst>
                                      </p:cBhvr>
                                      <p:tavLst>
                                        <p:tav tm="0">
                                          <p:val>
                                            <p:strVal val="#ppt_w"/>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ppt_h/2"/>
                                          </p:val>
                                        </p:tav>
                                        <p:tav tm="100000">
                                          <p:val>
                                            <p:strVal val="#ppt_y"/>
                                          </p:val>
                                        </p:tav>
                                      </p:tavLst>
                                    </p:anim>
                                    <p:anim calcmode="lin" valueType="num">
                                      <p:cBhvr>
                                        <p:cTn id="23" dur="500" fill="hold"/>
                                        <p:tgtEl>
                                          <p:spTgt spid="6"/>
                                        </p:tgtEl>
                                        <p:attrNameLst>
                                          <p:attrName>ppt_w</p:attrName>
                                        </p:attrNameLst>
                                      </p:cBhvr>
                                      <p:tavLst>
                                        <p:tav tm="0">
                                          <p:val>
                                            <p:strVal val="#ppt_w"/>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17"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ppt_h/2"/>
                                          </p:val>
                                        </p:tav>
                                        <p:tav tm="100000">
                                          <p:val>
                                            <p:strVal val="#ppt_y"/>
                                          </p:val>
                                        </p:tav>
                                      </p:tavLst>
                                    </p:anim>
                                    <p:anim calcmode="lin" valueType="num">
                                      <p:cBhvr>
                                        <p:cTn id="29" dur="500" fill="hold"/>
                                        <p:tgtEl>
                                          <p:spTgt spid="7"/>
                                        </p:tgtEl>
                                        <p:attrNameLst>
                                          <p:attrName>ppt_w</p:attrName>
                                        </p:attrNameLst>
                                      </p:cBhvr>
                                      <p:tavLst>
                                        <p:tav tm="0">
                                          <p:val>
                                            <p:strVal val="#ppt_w"/>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par>
                                <p:cTn id="31" presetID="17"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ppt_h/2"/>
                                          </p:val>
                                        </p:tav>
                                        <p:tav tm="100000">
                                          <p:val>
                                            <p:strVal val="#ppt_y"/>
                                          </p:val>
                                        </p:tav>
                                      </p:tavLst>
                                    </p:anim>
                                    <p:anim calcmode="lin" valueType="num">
                                      <p:cBhvr>
                                        <p:cTn id="41" dur="500" fill="hold"/>
                                        <p:tgtEl>
                                          <p:spTgt spid="21"/>
                                        </p:tgtEl>
                                        <p:attrNameLst>
                                          <p:attrName>ppt_w</p:attrName>
                                        </p:attrNameLst>
                                      </p:cBhvr>
                                      <p:tavLst>
                                        <p:tav tm="0">
                                          <p:val>
                                            <p:strVal val="#ppt_w"/>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childTnLst>
                                </p:cTn>
                              </p:par>
                              <p:par>
                                <p:cTn id="43" presetID="17" presetClass="entr" presetSubtype="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ppt_h/2"/>
                                          </p:val>
                                        </p:tav>
                                        <p:tav tm="100000">
                                          <p:val>
                                            <p:strVal val="#ppt_y"/>
                                          </p:val>
                                        </p:tav>
                                      </p:tavLst>
                                    </p:anim>
                                    <p:anim calcmode="lin" valueType="num">
                                      <p:cBhvr>
                                        <p:cTn id="47" dur="500" fill="hold"/>
                                        <p:tgtEl>
                                          <p:spTgt spid="22"/>
                                        </p:tgtEl>
                                        <p:attrNameLst>
                                          <p:attrName>ppt_w</p:attrName>
                                        </p:attrNameLst>
                                      </p:cBhvr>
                                      <p:tavLst>
                                        <p:tav tm="0">
                                          <p:val>
                                            <p:strVal val="#ppt_w"/>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childTnLst>
                                </p:cTn>
                              </p:par>
                              <p:par>
                                <p:cTn id="49" presetID="17" presetClass="entr" presetSubtype="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ppt_h/2"/>
                                          </p:val>
                                        </p:tav>
                                        <p:tav tm="100000">
                                          <p:val>
                                            <p:strVal val="#ppt_y"/>
                                          </p:val>
                                        </p:tav>
                                      </p:tavLst>
                                    </p:anim>
                                    <p:anim calcmode="lin" valueType="num">
                                      <p:cBhvr>
                                        <p:cTn id="53" dur="500" fill="hold"/>
                                        <p:tgtEl>
                                          <p:spTgt spid="20"/>
                                        </p:tgtEl>
                                        <p:attrNameLst>
                                          <p:attrName>ppt_w</p:attrName>
                                        </p:attrNameLst>
                                      </p:cBhvr>
                                      <p:tavLst>
                                        <p:tav tm="0">
                                          <p:val>
                                            <p:strVal val="#ppt_w"/>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15" grpId="0" bldLvl="0" animBg="1"/>
      <p:bldP spid="16" grpId="0" bldLvl="0" animBg="1"/>
      <p:bldP spid="6" grpId="0" bldLvl="0" animBg="1"/>
      <p:bldP spid="20" grpId="0" bldLvl="0" animBg="1"/>
      <p:bldP spid="21" grpId="0" bldLvl="0" animBg="1"/>
      <p:bldP spid="22" grpId="0" bldLvl="0" animBg="1"/>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扫码_搜索联合传播样式-白色版"/>
          <p:cNvPicPr>
            <a:picLocks noChangeAspect="1"/>
          </p:cNvPicPr>
          <p:nvPr/>
        </p:nvPicPr>
        <p:blipFill>
          <a:blip r:embed="rId1"/>
          <a:stretch>
            <a:fillRect/>
          </a:stretch>
        </p:blipFill>
        <p:spPr>
          <a:xfrm>
            <a:off x="0" y="1482090"/>
            <a:ext cx="12192000" cy="3893185"/>
          </a:xfrm>
          <a:prstGeom prst="rect">
            <a:avLst/>
          </a:prstGeom>
        </p:spPr>
      </p:pic>
      <p:sp>
        <p:nvSpPr>
          <p:cNvPr id="3" name="文本框 2"/>
          <p:cNvSpPr txBox="1"/>
          <p:nvPr/>
        </p:nvSpPr>
        <p:spPr>
          <a:xfrm>
            <a:off x="3931920" y="0"/>
            <a:ext cx="5532755" cy="521970"/>
          </a:xfrm>
          <a:prstGeom prst="rect">
            <a:avLst/>
          </a:prstGeom>
          <a:noFill/>
        </p:spPr>
        <p:txBody>
          <a:bodyPr wrap="square" rtlCol="0" anchor="t">
            <a:spAutoFit/>
          </a:bodyPr>
          <a:p>
            <a:pPr lvl="0"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欢迎各位老师批评指正！！！</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lvl="0"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2" name="文本框 11"/>
          <p:cNvSpPr txBox="1"/>
          <p:nvPr/>
        </p:nvSpPr>
        <p:spPr>
          <a:xfrm>
            <a:off x="0" y="521970"/>
            <a:ext cx="310896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（一）</a:t>
            </a:r>
            <a:r>
              <a:rPr lang="zh-CN" sz="2800">
                <a:solidFill>
                  <a:srgbClr val="C00000"/>
                </a:solidFill>
                <a:latin typeface="黑体" panose="02010609060101010101" charset="-122"/>
                <a:ea typeface="黑体" panose="02010609060101010101" charset="-122"/>
                <a:cs typeface="微软雅黑" panose="020B0503020204020204" charset="-122"/>
              </a:rPr>
              <a:t>商业的起源</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3" name="文本框 2"/>
          <p:cNvSpPr txBox="1"/>
          <p:nvPr/>
        </p:nvSpPr>
        <p:spPr>
          <a:xfrm>
            <a:off x="135890" y="1203325"/>
            <a:ext cx="8947150" cy="1198880"/>
          </a:xfrm>
          <a:prstGeom prst="rect">
            <a:avLst/>
          </a:prstGeom>
          <a:noFill/>
          <a:ln w="28575" cmpd="sng">
            <a:noFill/>
            <a:prstDash val="solid"/>
          </a:ln>
        </p:spPr>
        <p:txBody>
          <a:bodyPr wrap="square" lIns="91440" tIns="45720" rIns="91440" bIns="45720" rtlCol="0" anchor="t" anchorCtr="0">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1.</a:t>
            </a:r>
            <a:r>
              <a:rPr lang="en-US" altLang="zh-CN" sz="2400" dirty="0" smtClean="0">
                <a:solidFill>
                  <a:srgbClr val="0000FF"/>
                </a:solidFill>
                <a:latin typeface="黑体" panose="02010609060101010101" charset="-122"/>
                <a:ea typeface="黑体" panose="02010609060101010101" charset="-122"/>
                <a:sym typeface="+mn-ea"/>
              </a:rPr>
              <a:t>时间：</a:t>
            </a:r>
            <a:r>
              <a:rPr lang="en-US" altLang="zh-CN" sz="2400" dirty="0" smtClean="0">
                <a:solidFill>
                  <a:schemeClr val="tx1"/>
                </a:solidFill>
                <a:latin typeface="黑体" panose="02010609060101010101" charset="-122"/>
                <a:ea typeface="黑体" panose="02010609060101010101" charset="-122"/>
                <a:sym typeface="+mn-ea"/>
              </a:rPr>
              <a:t>原始社会后期</a:t>
            </a:r>
            <a:endParaRPr lang="en-US" altLang="zh-CN" sz="2400" dirty="0" smtClean="0">
              <a:solidFill>
                <a:schemeClr val="tx1"/>
              </a:solidFill>
              <a:latin typeface="黑体" panose="02010609060101010101" charset="-122"/>
              <a:ea typeface="黑体" panose="02010609060101010101" charset="-122"/>
              <a:sym typeface="+mn-ea"/>
            </a:endParaRPr>
          </a:p>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2.</a:t>
            </a:r>
            <a:r>
              <a:rPr lang="en-US" altLang="zh-CN" sz="2400" dirty="0" smtClean="0">
                <a:solidFill>
                  <a:srgbClr val="0000FF"/>
                </a:solidFill>
                <a:latin typeface="黑体" panose="02010609060101010101" charset="-122"/>
                <a:ea typeface="黑体" panose="02010609060101010101" charset="-122"/>
                <a:sym typeface="+mn-ea"/>
              </a:rPr>
              <a:t>条件：</a:t>
            </a:r>
            <a:r>
              <a:rPr lang="en-US" altLang="zh-CN" sz="2400" dirty="0" smtClean="0">
                <a:solidFill>
                  <a:schemeClr val="tx1"/>
                </a:solidFill>
                <a:latin typeface="黑体" panose="02010609060101010101" charset="-122"/>
                <a:ea typeface="黑体" panose="02010609060101010101" charset="-122"/>
                <a:sym typeface="+mn-ea"/>
              </a:rPr>
              <a:t>社会分工、产品剩余及私有制的产生，交换的出现。</a:t>
            </a:r>
            <a:endParaRPr lang="en-US" altLang="zh-CN" sz="2400" dirty="0" smtClean="0">
              <a:solidFill>
                <a:schemeClr val="tx1"/>
              </a:solidFill>
              <a:latin typeface="黑体" panose="02010609060101010101" charset="-122"/>
              <a:ea typeface="黑体" panose="02010609060101010101" charset="-122"/>
              <a:sym typeface="+mn-ea"/>
            </a:endParaRPr>
          </a:p>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3.</a:t>
            </a:r>
            <a:r>
              <a:rPr lang="en-US" altLang="zh-CN" sz="2400" dirty="0" smtClean="0">
                <a:solidFill>
                  <a:srgbClr val="0000FF"/>
                </a:solidFill>
                <a:latin typeface="黑体" panose="02010609060101010101" charset="-122"/>
                <a:ea typeface="黑体" panose="02010609060101010101" charset="-122"/>
                <a:sym typeface="+mn-ea"/>
              </a:rPr>
              <a:t>目的：</a:t>
            </a:r>
            <a:r>
              <a:rPr lang="en-US" altLang="zh-CN" sz="2400" dirty="0" smtClean="0">
                <a:solidFill>
                  <a:schemeClr val="tx1"/>
                </a:solidFill>
                <a:latin typeface="黑体" panose="02010609060101010101" charset="-122"/>
                <a:ea typeface="黑体" panose="02010609060101010101" charset="-122"/>
                <a:sym typeface="+mn-ea"/>
              </a:rPr>
              <a:t>换取自己所需的物品。</a:t>
            </a:r>
            <a:endParaRPr lang="en-US" altLang="zh-CN" sz="2400" dirty="0" smtClean="0">
              <a:solidFill>
                <a:schemeClr val="tx1"/>
              </a:solidFill>
              <a:latin typeface="黑体" panose="02010609060101010101" charset="-122"/>
              <a:ea typeface="黑体" panose="02010609060101010101" charset="-122"/>
              <a:sym typeface="+mn-ea"/>
            </a:endParaRPr>
          </a:p>
        </p:txBody>
      </p:sp>
      <p:grpSp>
        <p:nvGrpSpPr>
          <p:cNvPr id="23" name="组合 22"/>
          <p:cNvGrpSpPr/>
          <p:nvPr/>
        </p:nvGrpSpPr>
        <p:grpSpPr>
          <a:xfrm>
            <a:off x="4255135" y="3496945"/>
            <a:ext cx="4033520" cy="3085258"/>
            <a:chOff x="911" y="2710"/>
            <a:chExt cx="8913" cy="6642"/>
          </a:xfrm>
        </p:grpSpPr>
        <p:pic>
          <p:nvPicPr>
            <p:cNvPr id="100" name="图片 99" descr="C:/Users/ASUS/AppData/Local/Temp/picturecompress_20220128200537/output_1.pngoutput_1"/>
            <p:cNvPicPr>
              <a:picLocks noChangeAspect="1"/>
            </p:cNvPicPr>
            <p:nvPr/>
          </p:nvPicPr>
          <p:blipFill>
            <a:blip r:embed="rId1">
              <a:clrChange>
                <a:clrFrom>
                  <a:srgbClr val="A5A6A8">
                    <a:alpha val="99216"/>
                  </a:srgbClr>
                </a:clrFrom>
                <a:clrTo>
                  <a:srgbClr val="A5A6A8">
                    <a:alpha val="99216"/>
                    <a:alpha val="0"/>
                  </a:srgbClr>
                </a:clrTo>
              </a:clrChange>
            </a:blip>
            <a:srcRect/>
            <a:stretch>
              <a:fillRect/>
            </a:stretch>
          </p:blipFill>
          <p:spPr>
            <a:xfrm>
              <a:off x="911" y="2710"/>
              <a:ext cx="8309" cy="5800"/>
            </a:xfrm>
            <a:prstGeom prst="rect">
              <a:avLst/>
            </a:prstGeom>
            <a:noFill/>
            <a:ln w="9525">
              <a:noFill/>
            </a:ln>
          </p:spPr>
        </p:pic>
        <p:sp>
          <p:nvSpPr>
            <p:cNvPr id="22" name="文本框 21"/>
            <p:cNvSpPr txBox="1"/>
            <p:nvPr/>
          </p:nvSpPr>
          <p:spPr>
            <a:xfrm>
              <a:off x="1183" y="8626"/>
              <a:ext cx="8641" cy="726"/>
            </a:xfrm>
            <a:prstGeom prst="rect">
              <a:avLst/>
            </a:prstGeom>
            <a:noFill/>
          </p:spPr>
          <p:txBody>
            <a:bodyPr wrap="square" rtlCol="0">
              <a:spAutoFit/>
            </a:bodyPr>
            <a:p>
              <a:r>
                <a:rPr lang="zh-CN" altLang="en-US" sz="1600">
                  <a:solidFill>
                    <a:schemeClr val="tx1"/>
                  </a:solidFill>
                  <a:effectLst/>
                  <a:latin typeface="黑体" panose="02010609060101010101" charset="-122"/>
                  <a:ea typeface="黑体" panose="02010609060101010101" charset="-122"/>
                </a:rPr>
                <a:t>河南偃师二里头遗址出土的海贝</a:t>
              </a:r>
              <a:endParaRPr lang="zh-CN" altLang="en-US" sz="1600">
                <a:solidFill>
                  <a:schemeClr val="tx1"/>
                </a:solidFill>
                <a:effectLst/>
                <a:latin typeface="黑体" panose="02010609060101010101" charset="-122"/>
                <a:ea typeface="黑体" panose="02010609060101010101" charset="-122"/>
              </a:endParaRPr>
            </a:p>
          </p:txBody>
        </p:sp>
      </p:grpSp>
      <p:sp>
        <p:nvSpPr>
          <p:cNvPr id="4" name="文本框 3"/>
          <p:cNvSpPr txBox="1"/>
          <p:nvPr/>
        </p:nvSpPr>
        <p:spPr>
          <a:xfrm>
            <a:off x="118110" y="2582545"/>
            <a:ext cx="11918315" cy="829945"/>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lang="zh-CN" altLang="en-US" sz="2400">
                <a:latin typeface="黑体" panose="02010609060101010101" charset="-122"/>
                <a:ea typeface="黑体" panose="02010609060101010101" charset="-122"/>
                <a:sym typeface="+mn-ea"/>
              </a:rPr>
              <a:t>材料</a:t>
            </a:r>
            <a:r>
              <a:rPr lang="en-US" altLang="zh-CN" sz="2400">
                <a:latin typeface="黑体" panose="02010609060101010101" charset="-122"/>
                <a:ea typeface="黑体" panose="02010609060101010101" charset="-122"/>
                <a:sym typeface="+mn-ea"/>
              </a:rPr>
              <a:t>1</a:t>
            </a:r>
            <a:r>
              <a:rPr lang="zh-CN" altLang="en-US" sz="2400">
                <a:latin typeface="黑体" panose="02010609060101010101" charset="-122"/>
                <a:ea typeface="黑体" panose="02010609060101010101" charset="-122"/>
                <a:sym typeface="+mn-ea"/>
              </a:rPr>
              <a:t>：“神农氏作……日中为市，致天下之民，聚天下之货，交易而退，各得其所。” </a:t>
            </a:r>
            <a:endParaRPr lang="zh-CN" altLang="en-US" sz="2400">
              <a:latin typeface="黑体" panose="02010609060101010101" charset="-122"/>
              <a:ea typeface="黑体" panose="02010609060101010101" charset="-122"/>
              <a:sym typeface="+mn-ea"/>
            </a:endParaRPr>
          </a:p>
          <a:p>
            <a:pPr lvl="0" algn="l">
              <a:buClrTx/>
              <a:buSzTx/>
              <a:buFontTx/>
            </a:pPr>
            <a:r>
              <a:rPr lang="zh-CN" altLang="en-US" sz="2400">
                <a:latin typeface="黑体" panose="02010609060101010101" charset="-122"/>
                <a:ea typeface="黑体" panose="02010609060101010101" charset="-122"/>
                <a:sym typeface="+mn-ea"/>
              </a:rPr>
              <a:t>                                                            ——《易经·系辞》</a:t>
            </a:r>
            <a:endParaRPr lang="zh-CN" altLang="en-US" sz="2400">
              <a:latin typeface="黑体" panose="02010609060101010101" charset="-122"/>
              <a:ea typeface="黑体" panose="02010609060101010101" charset="-122"/>
              <a:sym typeface="+mn-ea"/>
            </a:endParaRPr>
          </a:p>
        </p:txBody>
      </p:sp>
      <p:sp>
        <p:nvSpPr>
          <p:cNvPr id="5" name="文本框 4"/>
          <p:cNvSpPr txBox="1"/>
          <p:nvPr/>
        </p:nvSpPr>
        <p:spPr>
          <a:xfrm>
            <a:off x="7908925" y="3592830"/>
            <a:ext cx="4283075" cy="3046095"/>
          </a:xfrm>
          <a:prstGeom prst="rect">
            <a:avLst/>
          </a:prstGeom>
          <a:noFill/>
          <a:ln w="12700" cmpd="sng">
            <a:solidFill>
              <a:schemeClr val="accent1">
                <a:shade val="50000"/>
              </a:schemeClr>
            </a:solidFill>
            <a:prstDash val="solid"/>
          </a:ln>
        </p:spPr>
        <p:txBody>
          <a:bodyPr wrap="square" rtlCol="0" anchor="t">
            <a:spAutoFit/>
          </a:bodyPr>
          <a:p>
            <a:pPr lvl="0" algn="l">
              <a:buClrTx/>
              <a:buSzTx/>
              <a:buFontTx/>
            </a:pPr>
            <a:r>
              <a:rPr lang="zh-CN" altLang="en-US" sz="2400">
                <a:latin typeface="黑体" panose="02010609060101010101" charset="-122"/>
                <a:ea typeface="黑体" panose="02010609060101010101" charset="-122"/>
                <a:sym typeface="+mn-ea"/>
              </a:rPr>
              <a:t>材料</a:t>
            </a:r>
            <a:r>
              <a:rPr lang="en-US" altLang="zh-CN" sz="2400">
                <a:latin typeface="黑体" panose="02010609060101010101" charset="-122"/>
                <a:ea typeface="黑体" panose="02010609060101010101" charset="-122"/>
                <a:sym typeface="+mn-ea"/>
              </a:rPr>
              <a:t>2</a:t>
            </a:r>
            <a:r>
              <a:rPr lang="zh-CN" altLang="en-US" sz="2400">
                <a:latin typeface="黑体" panose="02010609060101010101" charset="-122"/>
                <a:ea typeface="黑体" panose="02010609060101010101" charset="-122"/>
                <a:sym typeface="+mn-ea"/>
              </a:rPr>
              <a:t>：为“把一次交换，拆分为两次交易”，人们造出了两件威力巨大的法宝，来完成这次前无古人的拆分，那就是：</a:t>
            </a:r>
            <a:r>
              <a:rPr lang="zh-CN" altLang="en-US" sz="2400">
                <a:solidFill>
                  <a:srgbClr val="FF0000"/>
                </a:solidFill>
                <a:latin typeface="黑体" panose="02010609060101010101" charset="-122"/>
                <a:ea typeface="黑体" panose="02010609060101010101" charset="-122"/>
                <a:sym typeface="+mn-ea"/>
              </a:rPr>
              <a:t>货币，和商人</a:t>
            </a:r>
            <a:r>
              <a:rPr lang="zh-CN" altLang="en-US" sz="2400">
                <a:latin typeface="黑体" panose="02010609060101010101" charset="-122"/>
                <a:ea typeface="黑体" panose="02010609060101010101" charset="-122"/>
                <a:sym typeface="+mn-ea"/>
              </a:rPr>
              <a:t>。货币切分了买卖，商人连接了交易。</a:t>
            </a:r>
            <a:endParaRPr lang="zh-CN" altLang="en-US" sz="2400">
              <a:latin typeface="黑体" panose="02010609060101010101" charset="-122"/>
              <a:ea typeface="黑体" panose="02010609060101010101" charset="-122"/>
              <a:sym typeface="+mn-ea"/>
            </a:endParaRPr>
          </a:p>
          <a:p>
            <a:pPr lvl="0" algn="l">
              <a:buClrTx/>
              <a:buSzTx/>
              <a:buFontTx/>
            </a:pPr>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                  </a:t>
            </a:r>
            <a:r>
              <a:rPr lang="zh-CN" altLang="en-US" sz="2400">
                <a:latin typeface="黑体" panose="02010609060101010101" charset="-122"/>
                <a:ea typeface="黑体" panose="02010609060101010101" charset="-122"/>
                <a:sym typeface="+mn-ea"/>
              </a:rPr>
              <a:t>——刘润《商业通识》</a:t>
            </a:r>
            <a:endParaRPr lang="zh-CN" altLang="en-US" sz="2400">
              <a:latin typeface="黑体" panose="02010609060101010101" charset="-122"/>
              <a:ea typeface="黑体" panose="02010609060101010101" charset="-122"/>
              <a:sym typeface="+mn-ea"/>
            </a:endParaRPr>
          </a:p>
        </p:txBody>
      </p:sp>
      <p:grpSp>
        <p:nvGrpSpPr>
          <p:cNvPr id="6" name="组合 5"/>
          <p:cNvGrpSpPr/>
          <p:nvPr/>
        </p:nvGrpSpPr>
        <p:grpSpPr>
          <a:xfrm>
            <a:off x="135724" y="3562985"/>
            <a:ext cx="4299003" cy="3022600"/>
            <a:chOff x="12030" y="619"/>
            <a:chExt cx="6950" cy="4760"/>
          </a:xfrm>
        </p:grpSpPr>
        <p:sp>
          <p:nvSpPr>
            <p:cNvPr id="7" name="文本框 6"/>
            <p:cNvSpPr txBox="1"/>
            <p:nvPr/>
          </p:nvSpPr>
          <p:spPr>
            <a:xfrm>
              <a:off x="12030" y="4848"/>
              <a:ext cx="6950" cy="531"/>
            </a:xfrm>
            <a:prstGeom prst="rect">
              <a:avLst/>
            </a:prstGeom>
            <a:noFill/>
          </p:spPr>
          <p:txBody>
            <a:bodyPr wrap="square" rtlCol="0" anchor="t">
              <a:spAutoFit/>
            </a:bodyPr>
            <a:p>
              <a:pPr lvl="0" algn="ctr">
                <a:buClrTx/>
                <a:buSzTx/>
                <a:buFontTx/>
              </a:pPr>
              <a:r>
                <a:rPr lang="zh-CN" altLang="en-US" sz="1600">
                  <a:effectLst/>
                  <a:latin typeface="黑体" panose="02010609060101010101" charset="-122"/>
                  <a:ea typeface="黑体" panose="02010609060101010101" charset="-122"/>
                  <a:sym typeface="+mn-ea"/>
                </a:rPr>
                <a:t>最初的商业贸易采取以物易物的方式</a:t>
              </a:r>
              <a:endParaRPr lang="zh-CN" altLang="en-US" sz="1600">
                <a:effectLst/>
                <a:latin typeface="黑体" panose="02010609060101010101" charset="-122"/>
                <a:ea typeface="黑体" panose="02010609060101010101" charset="-122"/>
                <a:sym typeface="+mn-ea"/>
              </a:endParaRPr>
            </a:p>
          </p:txBody>
        </p:sp>
        <p:pic>
          <p:nvPicPr>
            <p:cNvPr id="32" name="图片 31"/>
            <p:cNvPicPr>
              <a:picLocks noChangeAspect="1"/>
            </p:cNvPicPr>
            <p:nvPr/>
          </p:nvPicPr>
          <p:blipFill>
            <a:blip r:embed="rId2"/>
            <a:stretch>
              <a:fillRect/>
            </a:stretch>
          </p:blipFill>
          <p:spPr>
            <a:xfrm>
              <a:off x="12030" y="619"/>
              <a:ext cx="6786" cy="41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表格 5"/>
          <p:cNvGraphicFramePr>
            <a:graphicFrameLocks noGrp="1"/>
          </p:cNvGraphicFramePr>
          <p:nvPr>
            <p:custDataLst>
              <p:tags r:id="rId1"/>
            </p:custDataLst>
          </p:nvPr>
        </p:nvGraphicFramePr>
        <p:xfrm>
          <a:off x="333375" y="1508125"/>
          <a:ext cx="11525250" cy="5185410"/>
        </p:xfrm>
        <a:graphic>
          <a:graphicData uri="http://schemas.openxmlformats.org/drawingml/2006/table">
            <a:tbl>
              <a:tblPr firstRow="1" bandRow="1"/>
              <a:tblGrid>
                <a:gridCol w="1800225"/>
                <a:gridCol w="9725025"/>
              </a:tblGrid>
              <a:tr h="528320">
                <a:tc>
                  <a:txBody>
                    <a:bodyPr/>
                    <a:lstStyle/>
                    <a:p>
                      <a:pPr algn="ctr"/>
                      <a:r>
                        <a:rPr lang="zh-CN" altLang="en-US" sz="2665" b="0" dirty="0" smtClean="0">
                          <a:latin typeface="黑体" panose="02010609060101010101" charset="-122"/>
                          <a:ea typeface="黑体" panose="02010609060101010101" charset="-122"/>
                        </a:rPr>
                        <a:t>时间</a:t>
                      </a:r>
                      <a:endParaRPr lang="zh-CN" altLang="en-US" sz="2665" b="0" dirty="0" smtClean="0">
                        <a:latin typeface="黑体" panose="02010609060101010101" charset="-122"/>
                        <a:ea typeface="黑体" panose="02010609060101010101" charset="-122"/>
                      </a:endParaRPr>
                    </a:p>
                  </a:txBody>
                  <a:tcPr marL="121920" marR="121920" marT="60960" marB="60960"/>
                </a:tc>
                <a:tc>
                  <a:txBody>
                    <a:bodyPr/>
                    <a:lstStyle/>
                    <a:p>
                      <a:pPr algn="ctr"/>
                      <a:r>
                        <a:rPr lang="zh-CN" altLang="en-US" sz="2665" b="0" dirty="0" smtClean="0">
                          <a:latin typeface="黑体" panose="02010609060101010101" charset="-122"/>
                          <a:ea typeface="黑体" panose="02010609060101010101" charset="-122"/>
                        </a:rPr>
                        <a:t>表现</a:t>
                      </a:r>
                      <a:endParaRPr lang="zh-CN" altLang="en-US" sz="2665" b="0" dirty="0" smtClean="0">
                        <a:latin typeface="黑体" panose="02010609060101010101" charset="-122"/>
                        <a:ea typeface="黑体" panose="02010609060101010101" charset="-122"/>
                      </a:endParaRPr>
                    </a:p>
                  </a:txBody>
                  <a:tcPr marL="121920" marR="121920" marT="60960" marB="60960"/>
                </a:tc>
              </a:tr>
              <a:tr h="934720">
                <a:tc>
                  <a:txBody>
                    <a:bodyPr/>
                    <a:lstStyle/>
                    <a:p>
                      <a:pPr algn="ctr"/>
                      <a:r>
                        <a:rPr lang="zh-CN" altLang="en-US" sz="2665" b="0" dirty="0" smtClean="0">
                          <a:latin typeface="黑体" panose="02010609060101010101" charset="-122"/>
                          <a:ea typeface="黑体" panose="02010609060101010101" charset="-122"/>
                        </a:rPr>
                        <a:t>商朝</a:t>
                      </a:r>
                      <a:endParaRPr lang="en-US" altLang="zh-CN" sz="2665" b="0" dirty="0" smtClean="0">
                        <a:latin typeface="黑体" panose="02010609060101010101" charset="-122"/>
                        <a:ea typeface="黑体" panose="02010609060101010101" charset="-122"/>
                      </a:endParaRPr>
                    </a:p>
                    <a:p>
                      <a:pPr algn="ctr"/>
                      <a:endParaRPr lang="zh-CN" altLang="en-US" sz="2665" b="0" dirty="0">
                        <a:latin typeface="黑体" panose="02010609060101010101" charset="-122"/>
                        <a:ea typeface="黑体" panose="02010609060101010101" charset="-122"/>
                      </a:endParaRPr>
                    </a:p>
                  </a:txBody>
                  <a:tcPr marL="121920" marR="121920" marT="60960" marB="60960"/>
                </a:tc>
                <a:tc>
                  <a:txBody>
                    <a:bodyPr/>
                    <a:lstStyle/>
                    <a:p>
                      <a:pPr algn="ctr"/>
                      <a:endParaRPr lang="zh-CN" altLang="en-US" sz="2665" b="0" dirty="0">
                        <a:latin typeface="黑体" panose="02010609060101010101" charset="-122"/>
                        <a:ea typeface="黑体" panose="02010609060101010101" charset="-122"/>
                      </a:endParaRPr>
                    </a:p>
                  </a:txBody>
                  <a:tcPr marL="121920" marR="121920" marT="60960" marB="60960"/>
                </a:tc>
              </a:tr>
              <a:tr h="590550">
                <a:tc>
                  <a:txBody>
                    <a:bodyPr/>
                    <a:p>
                      <a:pPr algn="ctr">
                        <a:buNone/>
                      </a:pPr>
                      <a:r>
                        <a:rPr lang="zh-CN" altLang="en-US" sz="2665" b="0" dirty="0">
                          <a:latin typeface="黑体" panose="02010609060101010101" charset="-122"/>
                          <a:ea typeface="黑体" panose="02010609060101010101" charset="-122"/>
                        </a:rPr>
                        <a:t>周</a:t>
                      </a:r>
                      <a:endParaRPr lang="zh-CN" altLang="en-US" sz="2665" b="0" dirty="0">
                        <a:latin typeface="黑体" panose="02010609060101010101" charset="-122"/>
                        <a:ea typeface="黑体" panose="02010609060101010101" charset="-122"/>
                      </a:endParaRPr>
                    </a:p>
                  </a:txBody>
                  <a:tcPr marL="121920" marR="121920" marT="60960" marB="60960"/>
                </a:tc>
                <a:tc>
                  <a:txBody>
                    <a:bodyPr/>
                    <a:p>
                      <a:pPr algn="ctr">
                        <a:buNone/>
                      </a:pPr>
                      <a:endParaRPr lang="zh-CN" altLang="en-US" sz="2665" b="0" dirty="0">
                        <a:latin typeface="黑体" panose="02010609060101010101" charset="-122"/>
                        <a:ea typeface="黑体" panose="02010609060101010101" charset="-122"/>
                      </a:endParaRPr>
                    </a:p>
                  </a:txBody>
                  <a:tcPr marL="121920" marR="121920" marT="60960" marB="60960"/>
                </a:tc>
              </a:tr>
              <a:tr h="734060">
                <a:tc>
                  <a:txBody>
                    <a:bodyPr/>
                    <a:lstStyle/>
                    <a:p>
                      <a:pPr algn="ctr"/>
                      <a:r>
                        <a:rPr lang="zh-CN" altLang="en-US" sz="2665" b="0" dirty="0" smtClean="0">
                          <a:latin typeface="黑体" panose="02010609060101010101" charset="-122"/>
                          <a:ea typeface="黑体" panose="02010609060101010101" charset="-122"/>
                        </a:rPr>
                        <a:t>春秋战国</a:t>
                      </a:r>
                      <a:endParaRPr lang="zh-CN" altLang="en-US" sz="2665" b="0" dirty="0" smtClean="0">
                        <a:latin typeface="黑体" panose="02010609060101010101" charset="-122"/>
                        <a:ea typeface="黑体" panose="02010609060101010101" charset="-122"/>
                      </a:endParaRPr>
                    </a:p>
                  </a:txBody>
                  <a:tcPr marL="121920" marR="121920" marT="60960" marB="60960"/>
                </a:tc>
                <a:tc>
                  <a:txBody>
                    <a:bodyPr/>
                    <a:lstStyle/>
                    <a:p>
                      <a:pPr algn="ctr"/>
                      <a:endParaRPr lang="zh-CN" altLang="en-US" sz="2665" b="0" dirty="0">
                        <a:latin typeface="黑体" panose="02010609060101010101" charset="-122"/>
                        <a:ea typeface="黑体" panose="02010609060101010101" charset="-122"/>
                      </a:endParaRPr>
                    </a:p>
                  </a:txBody>
                  <a:tcPr marL="121920" marR="121920" marT="60960" marB="60960"/>
                </a:tc>
              </a:tr>
              <a:tr h="528320">
                <a:tc>
                  <a:txBody>
                    <a:bodyPr/>
                    <a:lstStyle/>
                    <a:p>
                      <a:pPr algn="ctr"/>
                      <a:r>
                        <a:rPr lang="zh-CN" altLang="en-US" sz="2665" b="0" dirty="0" smtClean="0">
                          <a:latin typeface="黑体" panose="02010609060101010101" charset="-122"/>
                          <a:ea typeface="黑体" panose="02010609060101010101" charset="-122"/>
                        </a:rPr>
                        <a:t>秦汉</a:t>
                      </a:r>
                      <a:endParaRPr lang="zh-CN" altLang="en-US" sz="2665" b="0" dirty="0" smtClean="0">
                        <a:latin typeface="黑体" panose="02010609060101010101" charset="-122"/>
                        <a:ea typeface="黑体" panose="02010609060101010101" charset="-122"/>
                      </a:endParaRPr>
                    </a:p>
                  </a:txBody>
                  <a:tcPr marL="121920" marR="121920" marT="60960" marB="60960"/>
                </a:tc>
                <a:tc>
                  <a:txBody>
                    <a:bodyPr/>
                    <a:lstStyle/>
                    <a:p>
                      <a:pPr algn="ctr"/>
                      <a:endParaRPr lang="zh-CN" altLang="en-US" sz="2665" b="0" dirty="0">
                        <a:latin typeface="黑体" panose="02010609060101010101" charset="-122"/>
                        <a:ea typeface="黑体" panose="02010609060101010101" charset="-122"/>
                      </a:endParaRPr>
                    </a:p>
                  </a:txBody>
                  <a:tcPr marL="121920" marR="121920" marT="60960" marB="60960"/>
                </a:tc>
              </a:tr>
              <a:tr h="934720">
                <a:tc>
                  <a:txBody>
                    <a:bodyPr/>
                    <a:lstStyle/>
                    <a:p>
                      <a:pPr algn="ctr"/>
                      <a:r>
                        <a:rPr lang="zh-CN" altLang="en-US" sz="2665" b="0" dirty="0" smtClean="0">
                          <a:latin typeface="黑体" panose="02010609060101010101" charset="-122"/>
                          <a:ea typeface="黑体" panose="02010609060101010101" charset="-122"/>
                        </a:rPr>
                        <a:t>隋唐到两宋</a:t>
                      </a:r>
                      <a:endParaRPr lang="zh-CN" altLang="en-US" sz="2665" b="0" dirty="0" smtClean="0">
                        <a:latin typeface="黑体" panose="02010609060101010101" charset="-122"/>
                        <a:ea typeface="黑体" panose="02010609060101010101" charset="-122"/>
                      </a:endParaRPr>
                    </a:p>
                  </a:txBody>
                  <a:tcPr marL="121920" marR="121920" marT="60960" marB="60960"/>
                </a:tc>
                <a:tc>
                  <a:txBody>
                    <a:bodyPr/>
                    <a:lstStyle/>
                    <a:p>
                      <a:pPr algn="ctr"/>
                      <a:endParaRPr lang="zh-CN" altLang="en-US" sz="2665" b="0" dirty="0">
                        <a:latin typeface="黑体" panose="02010609060101010101" charset="-122"/>
                        <a:ea typeface="黑体" panose="02010609060101010101" charset="-122"/>
                      </a:endParaRPr>
                    </a:p>
                  </a:txBody>
                  <a:tcPr marL="121920" marR="121920" marT="60960" marB="60960"/>
                </a:tc>
              </a:tr>
              <a:tr h="934720">
                <a:tc>
                  <a:txBody>
                    <a:bodyPr/>
                    <a:lstStyle/>
                    <a:p>
                      <a:pPr algn="ctr"/>
                      <a:r>
                        <a:rPr lang="zh-CN" altLang="en-US" sz="2665" b="0" dirty="0" smtClean="0">
                          <a:latin typeface="黑体" panose="02010609060101010101" charset="-122"/>
                          <a:ea typeface="黑体" panose="02010609060101010101" charset="-122"/>
                        </a:rPr>
                        <a:t>元明清</a:t>
                      </a:r>
                      <a:endParaRPr lang="en-US" altLang="zh-CN" sz="2665" b="0" dirty="0" smtClean="0">
                        <a:latin typeface="黑体" panose="02010609060101010101" charset="-122"/>
                        <a:ea typeface="黑体" panose="02010609060101010101" charset="-122"/>
                      </a:endParaRPr>
                    </a:p>
                    <a:p>
                      <a:pPr algn="ctr"/>
                      <a:endParaRPr lang="zh-CN" altLang="en-US" sz="2665" b="0" dirty="0">
                        <a:latin typeface="黑体" panose="02010609060101010101" charset="-122"/>
                        <a:ea typeface="黑体" panose="02010609060101010101" charset="-122"/>
                      </a:endParaRPr>
                    </a:p>
                  </a:txBody>
                  <a:tcPr marL="121920" marR="121920" marT="60960" marB="60960"/>
                </a:tc>
                <a:tc>
                  <a:txBody>
                    <a:bodyPr/>
                    <a:lstStyle/>
                    <a:p>
                      <a:pPr algn="ctr"/>
                      <a:endParaRPr lang="zh-CN" altLang="en-US" sz="2665" b="0" dirty="0">
                        <a:latin typeface="黑体" panose="02010609060101010101" charset="-122"/>
                        <a:ea typeface="黑体" panose="02010609060101010101" charset="-122"/>
                      </a:endParaRPr>
                    </a:p>
                  </a:txBody>
                  <a:tcPr marL="121920" marR="121920" marT="60960" marB="60960"/>
                </a:tc>
              </a:tr>
            </a:tbl>
          </a:graphicData>
        </a:graphic>
      </p:graphicFrame>
      <p:sp>
        <p:nvSpPr>
          <p:cNvPr id="7194" name="矩形 6"/>
          <p:cNvSpPr/>
          <p:nvPr/>
        </p:nvSpPr>
        <p:spPr>
          <a:xfrm>
            <a:off x="2190750" y="2085340"/>
            <a:ext cx="9620251" cy="829945"/>
          </a:xfrm>
          <a:prstGeom prst="rect">
            <a:avLst/>
          </a:prstGeom>
          <a:noFill/>
          <a:ln w="9525">
            <a:noFill/>
          </a:ln>
        </p:spPr>
        <p:txBody>
          <a:bodyPr>
            <a:spAutoFit/>
          </a:bodyPr>
          <a:p>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①出现</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了</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专门从事商品交换的</a:t>
            </a:r>
            <a:r>
              <a:rPr lang="en-US" altLang="en-US" sz="2400" dirty="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商人</a:t>
            </a:r>
            <a:r>
              <a:rPr lang="en-US" altLang="en-US" sz="2400" dirty="0">
                <a:solidFill>
                  <a:srgbClr val="404040"/>
                </a:solidFill>
                <a:latin typeface="黑体" panose="02010609060101010101" charset="-122"/>
                <a:ea typeface="黑体" panose="02010609060101010101" charset="-122"/>
                <a:cs typeface="黑体" panose="02010609060101010101" charset="-122"/>
                <a:sym typeface="宋体" panose="02010600030101010101" pitchFamily="2" charset="-122"/>
              </a:rPr>
              <a:t>；②</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商</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业</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贸</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易</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遍及商朝统治区域和周边地区；③官府和贵族掌握商业</a:t>
            </a:r>
            <a:endParaRPr lang="zh-CN" altLang="en-US" sz="2400"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7195" name="矩形 8"/>
          <p:cNvSpPr/>
          <p:nvPr/>
        </p:nvSpPr>
        <p:spPr>
          <a:xfrm>
            <a:off x="2270125" y="3632836"/>
            <a:ext cx="7651750" cy="460375"/>
          </a:xfrm>
          <a:prstGeom prst="rect">
            <a:avLst/>
          </a:prstGeom>
          <a:noFill/>
          <a:ln w="9525">
            <a:noFill/>
          </a:ln>
        </p:spPr>
        <p:txBody>
          <a:bodyPr wrap="none">
            <a:spAutoFit/>
          </a:bodyPr>
          <a:p>
            <a:pPr algn="l"/>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①</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工商食官</a:t>
            </a:r>
            <a:r>
              <a:rPr lang="en-US" altLang="en-US" sz="2400" dirty="0">
                <a:latin typeface="黑体" panose="02010609060101010101" charset="-122"/>
                <a:ea typeface="黑体" panose="02010609060101010101" charset="-122"/>
                <a:sym typeface="宋体" panose="02010600030101010101" pitchFamily="2" charset="-122"/>
              </a:rPr>
              <a:t>格局被打破</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（出现私商）；</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a:latin typeface="黑体" panose="02010609060101010101" charset="-122"/>
                <a:ea typeface="黑体" panose="02010609060101010101" charset="-122"/>
                <a:cs typeface="楷体" panose="02010609060101010101" pitchFamily="49" charset="-122"/>
                <a:sym typeface="+mn-ea"/>
              </a:rPr>
              <a:t>②</a:t>
            </a:r>
            <a:r>
              <a:rPr lang="zh-CN" altLang="en-US" sz="2400">
                <a:solidFill>
                  <a:srgbClr val="FF0000"/>
                </a:solidFill>
                <a:latin typeface="黑体" panose="02010609060101010101" charset="-122"/>
                <a:ea typeface="黑体" panose="02010609060101010101" charset="-122"/>
                <a:cs typeface="楷体" panose="02010609060101010101" pitchFamily="49" charset="-122"/>
                <a:sym typeface="+mn-ea"/>
              </a:rPr>
              <a:t>重农抑商政策</a:t>
            </a:r>
            <a:endParaRPr lang="zh-CN"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sp>
        <p:nvSpPr>
          <p:cNvPr id="7196" name="矩形 9"/>
          <p:cNvSpPr/>
          <p:nvPr/>
        </p:nvSpPr>
        <p:spPr>
          <a:xfrm>
            <a:off x="2270126" y="4289426"/>
            <a:ext cx="7193280" cy="460375"/>
          </a:xfrm>
          <a:prstGeom prst="rect">
            <a:avLst/>
          </a:prstGeom>
          <a:noFill/>
          <a:ln w="9525">
            <a:noFill/>
          </a:ln>
        </p:spPr>
        <p:txBody>
          <a:bodyPr wrap="none">
            <a:spAutoFit/>
          </a:bodyPr>
          <a:p>
            <a:r>
              <a:rPr lang="en-US" altLang="en-US" sz="2400" dirty="0">
                <a:latin typeface="黑体" panose="02010609060101010101" charset="-122"/>
                <a:ea typeface="黑体" panose="02010609060101010101" charset="-122"/>
                <a:sym typeface="宋体" panose="02010600030101010101" pitchFamily="2" charset="-122"/>
              </a:rPr>
              <a:t>货币、车轨、度量衡的统一</a:t>
            </a:r>
            <a:r>
              <a:rPr lang="zh-CN" altLang="en-US" sz="2400" dirty="0">
                <a:solidFill>
                  <a:srgbClr val="404040"/>
                </a:solidFill>
                <a:latin typeface="黑体" panose="02010609060101010101" charset="-122"/>
                <a:ea typeface="黑体" panose="02010609060101010101" charset="-122"/>
                <a:sym typeface="宋体" panose="02010600030101010101" pitchFamily="2" charset="-122"/>
              </a:rPr>
              <a:t>，</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促进了</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全国的</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商品流通</a:t>
            </a:r>
            <a:endParaRPr lang="en-US"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sp>
        <p:nvSpPr>
          <p:cNvPr id="7197" name="矩形 10"/>
          <p:cNvSpPr/>
          <p:nvPr/>
        </p:nvSpPr>
        <p:spPr>
          <a:xfrm>
            <a:off x="2294256" y="4946016"/>
            <a:ext cx="9715500" cy="829945"/>
          </a:xfrm>
          <a:prstGeom prst="rect">
            <a:avLst/>
          </a:prstGeom>
          <a:noFill/>
          <a:ln w="9525">
            <a:noFill/>
          </a:ln>
        </p:spPr>
        <p:txBody>
          <a:bodyPr>
            <a:spAutoFit/>
          </a:bodyPr>
          <a:p>
            <a:r>
              <a:rPr lang="zh-CN" altLang="en-US" sz="2400" dirty="0">
                <a:latin typeface="黑体" panose="02010609060101010101" charset="-122"/>
                <a:ea typeface="黑体" panose="02010609060101010101" charset="-122"/>
                <a:sym typeface="宋体" panose="02010600030101010101" pitchFamily="2" charset="-122"/>
              </a:rPr>
              <a:t>城市</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坊市</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分区</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制度</a:t>
            </a:r>
            <a:r>
              <a:rPr lang="zh-CN" altLang="en-US" sz="2400" dirty="0">
                <a:latin typeface="黑体" panose="02010609060101010101" charset="-122"/>
                <a:ea typeface="黑体" panose="02010609060101010101" charset="-122"/>
                <a:sym typeface="宋体" panose="02010600030101010101" pitchFamily="2" charset="-122"/>
              </a:rPr>
              <a:t>逐步瓦解</a:t>
            </a:r>
            <a:r>
              <a:rPr lang="en-US" altLang="en-US" sz="2400" dirty="0">
                <a:latin typeface="黑体" panose="02010609060101010101" charset="-122"/>
                <a:ea typeface="黑体" panose="02010609060101010101" charset="-122"/>
                <a:sym typeface="宋体" panose="02010600030101010101" pitchFamily="2" charset="-122"/>
              </a:rPr>
              <a:t>，</a:t>
            </a:r>
            <a:r>
              <a:rPr lang="zh-CN" altLang="en-US" sz="2400" dirty="0">
                <a:latin typeface="黑体" panose="02010609060101010101" charset="-122"/>
                <a:ea typeface="黑体" panose="02010609060101010101" charset="-122"/>
                <a:sym typeface="宋体" panose="02010600030101010101" pitchFamily="2" charset="-122"/>
              </a:rPr>
              <a:t>商业进一步繁荣，</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重农抑商政策松动</a:t>
            </a:r>
            <a:endParaRPr lang="zh-CN" altLang="en-US" sz="2400">
              <a:solidFill>
                <a:srgbClr val="FF0000"/>
              </a:solidFill>
              <a:latin typeface="黑体" panose="02010609060101010101" charset="-122"/>
              <a:ea typeface="黑体" panose="02010609060101010101" charset="-122"/>
              <a:cs typeface="黑体" panose="02010609060101010101" charset="-122"/>
              <a:sym typeface="+mn-ea"/>
            </a:endParaRPr>
          </a:p>
          <a:p>
            <a:r>
              <a:rPr lang="zh-CN" altLang="en-US" sz="2400" dirty="0">
                <a:latin typeface="黑体" panose="02010609060101010101" charset="-122"/>
                <a:ea typeface="黑体" panose="02010609060101010101" charset="-122"/>
                <a:sym typeface="宋体" panose="02010600030101010101" pitchFamily="2" charset="-122"/>
              </a:rPr>
              <a:t>（北宋出现夜市，晓市、草市、瓦子</a:t>
            </a:r>
            <a:r>
              <a:rPr lang="zh-CN" altLang="en-US" sz="2400" dirty="0">
                <a:latin typeface="黑体" panose="02010609060101010101" charset="-122"/>
                <a:ea typeface="黑体" panose="02010609060101010101" charset="-122"/>
                <a:sym typeface="+mn-ea"/>
              </a:rPr>
              <a:t>）</a:t>
            </a:r>
            <a:endParaRPr lang="zh-CN" altLang="en-US" sz="2400" dirty="0">
              <a:latin typeface="黑体" panose="02010609060101010101" charset="-122"/>
              <a:ea typeface="黑体" panose="02010609060101010101" charset="-122"/>
              <a:sym typeface="+mn-ea"/>
            </a:endParaRPr>
          </a:p>
        </p:txBody>
      </p:sp>
      <p:sp>
        <p:nvSpPr>
          <p:cNvPr id="7198" name="矩形 11"/>
          <p:cNvSpPr/>
          <p:nvPr/>
        </p:nvSpPr>
        <p:spPr>
          <a:xfrm>
            <a:off x="2294255" y="5775961"/>
            <a:ext cx="9715500" cy="829945"/>
          </a:xfrm>
          <a:prstGeom prst="rect">
            <a:avLst/>
          </a:prstGeom>
          <a:noFill/>
          <a:ln w="9525">
            <a:noFill/>
          </a:ln>
        </p:spPr>
        <p:txBody>
          <a:bodyPr>
            <a:spAutoFit/>
          </a:bodyPr>
          <a:p>
            <a:r>
              <a:rPr lang="en-US" altLang="en-US" sz="2400" dirty="0">
                <a:latin typeface="黑体" panose="02010609060101010101" charset="-122"/>
                <a:ea typeface="黑体" panose="02010609060101010101" charset="-122"/>
                <a:sym typeface="宋体" panose="02010600030101010101" pitchFamily="2" charset="-122"/>
              </a:rPr>
              <a:t>①农产品和手工业产品的商品化程度加深；②形成全国范围的</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商</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业</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贸</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易</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网络；③地域性商人群体——商帮</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兴盛</a:t>
            </a:r>
            <a:endParaRPr lang="zh-CN"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sp>
        <p:nvSpPr>
          <p:cNvPr id="2" name="文本框 1"/>
          <p:cNvSpPr txBox="1"/>
          <p:nvPr/>
        </p:nvSpPr>
        <p:spPr>
          <a:xfrm>
            <a:off x="995045" y="986155"/>
            <a:ext cx="9126220" cy="521970"/>
          </a:xfrm>
          <a:prstGeom prst="rect">
            <a:avLst/>
          </a:prstGeom>
          <a:noFill/>
          <a:ln w="28575" cmpd="sng">
            <a:noFill/>
            <a:prstDash val="solid"/>
          </a:ln>
        </p:spPr>
        <p:txBody>
          <a:bodyPr wrap="square" lIns="91440" tIns="45720" rIns="91440" bIns="45720" rtlCol="0" anchor="t" anchorCtr="0">
            <a:spAutoFit/>
          </a:bodyPr>
          <a:p>
            <a:pPr lvl="0" algn="ctr">
              <a:buClrTx/>
              <a:buSzTx/>
              <a:buFontTx/>
            </a:pPr>
            <a:r>
              <a:rPr lang="zh-CN" sz="2400" dirty="0" smtClean="0">
                <a:solidFill>
                  <a:srgbClr val="0000FF"/>
                </a:solidFill>
                <a:latin typeface="黑体" panose="02010609060101010101" charset="-122"/>
                <a:ea typeface="黑体" panose="02010609060101010101" charset="-122"/>
                <a:sym typeface="+mn-ea"/>
              </a:rPr>
              <a:t>【自主学习】阅读教材</a:t>
            </a:r>
            <a:r>
              <a:rPr lang="zh-CN" sz="2400" dirty="0" smtClean="0">
                <a:solidFill>
                  <a:srgbClr val="0000FF"/>
                </a:solidFill>
                <a:latin typeface="黑体" panose="02010609060101010101" charset="-122"/>
                <a:ea typeface="黑体" panose="02010609060101010101" charset="-122"/>
                <a:sym typeface="+mn-ea"/>
              </a:rPr>
              <a:t>P35-36</a:t>
            </a:r>
            <a:r>
              <a:rPr lang="zh-CN" sz="2400" dirty="0" smtClean="0">
                <a:solidFill>
                  <a:srgbClr val="0000FF"/>
                </a:solidFill>
                <a:latin typeface="黑体" panose="02010609060101010101" charset="-122"/>
                <a:ea typeface="黑体" panose="02010609060101010101" charset="-122"/>
                <a:sym typeface="+mn-ea"/>
              </a:rPr>
              <a:t>，完成古代国内贸易的表格</a:t>
            </a:r>
            <a:endParaRPr lang="zh-CN" sz="2400" dirty="0" smtClean="0">
              <a:solidFill>
                <a:srgbClr val="0000FF"/>
              </a:solidFill>
              <a:latin typeface="黑体" panose="02010609060101010101" charset="-122"/>
              <a:ea typeface="黑体" panose="02010609060101010101" charset="-122"/>
              <a:sym typeface="+mn-ea"/>
            </a:endParaRPr>
          </a:p>
        </p:txBody>
      </p:sp>
      <p:sp>
        <p:nvSpPr>
          <p:cNvPr id="12" name="文本框 11"/>
          <p:cNvSpPr txBox="1"/>
          <p:nvPr/>
        </p:nvSpPr>
        <p:spPr>
          <a:xfrm>
            <a:off x="0" y="521970"/>
            <a:ext cx="3108960"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3" name="文本框 2"/>
          <p:cNvSpPr txBox="1"/>
          <p:nvPr/>
        </p:nvSpPr>
        <p:spPr>
          <a:xfrm>
            <a:off x="0" y="0"/>
            <a:ext cx="12192000" cy="521970"/>
          </a:xfrm>
          <a:prstGeom prst="rect">
            <a:avLst/>
          </a:prstGeom>
          <a:noFill/>
        </p:spPr>
        <p:txBody>
          <a:bodyPr wrap="square" rtlCol="0" anchor="t">
            <a:spAutoFit/>
          </a:bodyPr>
          <a:p>
            <a:pPr lvl="0"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8"/>
          <p:cNvSpPr/>
          <p:nvPr/>
        </p:nvSpPr>
        <p:spPr>
          <a:xfrm>
            <a:off x="5882005" y="3043556"/>
            <a:ext cx="1402080" cy="460375"/>
          </a:xfrm>
          <a:prstGeom prst="rect">
            <a:avLst/>
          </a:prstGeom>
          <a:noFill/>
          <a:ln w="9525">
            <a:noFill/>
          </a:ln>
        </p:spPr>
        <p:txBody>
          <a:bodyPr wrap="none">
            <a:spAutoFit/>
          </a:bodyPr>
          <a:p>
            <a:pPr algn="l"/>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工商食官</a:t>
            </a:r>
            <a:endParaRPr lang="zh-CN"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94"/>
                                        </p:tgtEl>
                                        <p:attrNameLst>
                                          <p:attrName>style.visibility</p:attrName>
                                        </p:attrNameLst>
                                      </p:cBhvr>
                                      <p:to>
                                        <p:strVal val="visible"/>
                                      </p:to>
                                    </p:set>
                                    <p:anim calcmode="lin" valueType="num">
                                      <p:cBhvr additive="base">
                                        <p:cTn id="7" dur="500" fill="hold"/>
                                        <p:tgtEl>
                                          <p:spTgt spid="7194"/>
                                        </p:tgtEl>
                                        <p:attrNameLst>
                                          <p:attrName>ppt_x</p:attrName>
                                        </p:attrNameLst>
                                      </p:cBhvr>
                                      <p:tavLst>
                                        <p:tav tm="0">
                                          <p:val>
                                            <p:strVal val="#ppt_x"/>
                                          </p:val>
                                        </p:tav>
                                        <p:tav tm="100000">
                                          <p:val>
                                            <p:strVal val="#ppt_x"/>
                                          </p:val>
                                        </p:tav>
                                      </p:tavLst>
                                    </p:anim>
                                    <p:anim calcmode="lin" valueType="num">
                                      <p:cBhvr additive="base">
                                        <p:cTn id="8" dur="500" fill="hold"/>
                                        <p:tgtEl>
                                          <p:spTgt spid="7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95">
                                            <p:txEl>
                                              <p:pRg st="0" end="0"/>
                                            </p:txEl>
                                          </p:spTgt>
                                        </p:tgtEl>
                                        <p:attrNameLst>
                                          <p:attrName>style.visibility</p:attrName>
                                        </p:attrNameLst>
                                      </p:cBhvr>
                                      <p:to>
                                        <p:strVal val="visible"/>
                                      </p:to>
                                    </p:set>
                                    <p:anim calcmode="lin" valueType="num">
                                      <p:cBhvr additive="base">
                                        <p:cTn id="19" dur="500" fill="hold"/>
                                        <p:tgtEl>
                                          <p:spTgt spid="719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96">
                                            <p:txEl>
                                              <p:pRg st="0" end="0"/>
                                            </p:txEl>
                                          </p:spTgt>
                                        </p:tgtEl>
                                        <p:attrNameLst>
                                          <p:attrName>style.visibility</p:attrName>
                                        </p:attrNameLst>
                                      </p:cBhvr>
                                      <p:to>
                                        <p:strVal val="visible"/>
                                      </p:to>
                                    </p:set>
                                    <p:anim calcmode="lin" valueType="num">
                                      <p:cBhvr additive="base">
                                        <p:cTn id="25" dur="500" fill="hold"/>
                                        <p:tgtEl>
                                          <p:spTgt spid="719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97">
                                            <p:txEl>
                                              <p:pRg st="0" end="0"/>
                                            </p:txEl>
                                          </p:spTgt>
                                        </p:tgtEl>
                                        <p:attrNameLst>
                                          <p:attrName>style.visibility</p:attrName>
                                        </p:attrNameLst>
                                      </p:cBhvr>
                                      <p:to>
                                        <p:strVal val="visible"/>
                                      </p:to>
                                    </p:set>
                                    <p:anim calcmode="lin" valueType="num">
                                      <p:cBhvr additive="base">
                                        <p:cTn id="31" dur="500" fill="hold"/>
                                        <p:tgtEl>
                                          <p:spTgt spid="719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97">
                                            <p:txEl>
                                              <p:pRg st="1" end="1"/>
                                            </p:txEl>
                                          </p:spTgt>
                                        </p:tgtEl>
                                        <p:attrNameLst>
                                          <p:attrName>style.visibility</p:attrName>
                                        </p:attrNameLst>
                                      </p:cBhvr>
                                      <p:to>
                                        <p:strVal val="visible"/>
                                      </p:to>
                                    </p:set>
                                    <p:anim calcmode="lin" valueType="num">
                                      <p:cBhvr additive="base">
                                        <p:cTn id="37" dur="500" fill="hold"/>
                                        <p:tgtEl>
                                          <p:spTgt spid="719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198">
                                            <p:txEl>
                                              <p:pRg st="0" end="0"/>
                                            </p:txEl>
                                          </p:spTgt>
                                        </p:tgtEl>
                                        <p:attrNameLst>
                                          <p:attrName>style.visibility</p:attrName>
                                        </p:attrNameLst>
                                      </p:cBhvr>
                                      <p:to>
                                        <p:strVal val="visible"/>
                                      </p:to>
                                    </p:set>
                                    <p:anim calcmode="lin" valueType="num">
                                      <p:cBhvr additive="base">
                                        <p:cTn id="43" dur="500" fill="hold"/>
                                        <p:tgtEl>
                                          <p:spTgt spid="71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4" grpId="0"/>
      <p:bldP spid="719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71450" y="1117600"/>
            <a:ext cx="1097280" cy="460375"/>
          </a:xfrm>
          <a:prstGeom prst="rect">
            <a:avLst/>
          </a:prstGeom>
          <a:noFill/>
        </p:spPr>
        <p:txBody>
          <a:bodyPr wrap="none" rtlCol="0" anchor="t">
            <a:spAutoFit/>
          </a:bodyPr>
          <a:p>
            <a:r>
              <a:rPr lang="en-US" sz="2400" dirty="0" smtClean="0">
                <a:solidFill>
                  <a:srgbClr val="0000FF"/>
                </a:solidFill>
                <a:latin typeface="黑体" panose="02010609060101010101" charset="-122"/>
                <a:ea typeface="黑体" panose="02010609060101010101" charset="-122"/>
                <a:sym typeface="+mn-ea"/>
              </a:rPr>
              <a:t>1.</a:t>
            </a:r>
            <a:r>
              <a:rPr lang="en-US" altLang="zh-CN" sz="2400" dirty="0" smtClean="0">
                <a:solidFill>
                  <a:srgbClr val="0000FF"/>
                </a:solidFill>
                <a:latin typeface="黑体" panose="02010609060101010101" charset="-122"/>
                <a:ea typeface="黑体" panose="02010609060101010101" charset="-122"/>
                <a:sym typeface="+mn-ea"/>
              </a:rPr>
              <a:t>商朝</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4" name="文本框 3"/>
          <p:cNvSpPr txBox="1"/>
          <p:nvPr/>
        </p:nvSpPr>
        <p:spPr>
          <a:xfrm>
            <a:off x="5457825" y="3034030"/>
            <a:ext cx="3493135" cy="3169285"/>
          </a:xfrm>
          <a:prstGeom prst="rect">
            <a:avLst/>
          </a:prstGeom>
          <a:noFill/>
          <a:ln w="12700" cmpd="sng">
            <a:solidFill>
              <a:schemeClr val="accent1">
                <a:shade val="50000"/>
              </a:schemeClr>
            </a:solidFill>
            <a:prstDash val="solid"/>
          </a:ln>
        </p:spPr>
        <p:txBody>
          <a:bodyPr wrap="square" rtlCol="0" anchor="t">
            <a:spAutoFit/>
          </a:bodyPr>
          <a:p>
            <a:pPr>
              <a:buClrTx/>
              <a:buSzTx/>
              <a:buFontTx/>
            </a:pPr>
            <a:r>
              <a:rPr lang="zh-CN" altLang="en-US" sz="2000">
                <a:latin typeface="黑体" panose="02010609060101010101" charset="-122"/>
                <a:ea typeface="黑体" panose="02010609060101010101" charset="-122"/>
                <a:sym typeface="+mn-ea"/>
              </a:rPr>
              <a:t>   材料：商族人的祖先</a:t>
            </a:r>
            <a:r>
              <a:rPr lang="zh-CN" altLang="en-US" sz="2000">
                <a:solidFill>
                  <a:srgbClr val="FF0000"/>
                </a:solidFill>
                <a:latin typeface="黑体" panose="02010609060101010101" charset="-122"/>
                <a:ea typeface="黑体" panose="02010609060101010101" charset="-122"/>
                <a:sym typeface="+mn-ea"/>
              </a:rPr>
              <a:t>契</a:t>
            </a:r>
            <a:r>
              <a:rPr lang="zh-CN" altLang="en-US" sz="2000">
                <a:latin typeface="黑体" panose="02010609060101010101" charset="-122"/>
                <a:ea typeface="黑体" panose="02010609060101010101" charset="-122"/>
                <a:sym typeface="+mn-ea"/>
              </a:rPr>
              <a:t>被封到商这个地方。契的第六世后代</a:t>
            </a:r>
            <a:r>
              <a:rPr lang="zh-CN" altLang="en-US" sz="2000">
                <a:solidFill>
                  <a:srgbClr val="FF0000"/>
                </a:solidFill>
                <a:latin typeface="黑体" panose="02010609060101010101" charset="-122"/>
                <a:ea typeface="黑体" panose="02010609060101010101" charset="-122"/>
                <a:sym typeface="+mn-ea"/>
              </a:rPr>
              <a:t>王亥</a:t>
            </a:r>
            <a:r>
              <a:rPr lang="zh-CN" altLang="en-US" sz="2000">
                <a:latin typeface="黑体" panose="02010609060101010101" charset="-122"/>
                <a:ea typeface="黑体" panose="02010609060101010101" charset="-122"/>
                <a:sym typeface="+mn-ea"/>
              </a:rPr>
              <a:t>聪明多谋。他把牛训练得既能驮货物又能拉车，驾着牛车沿着黄河北岸到各部落去做生意，所以外部落的人把他们这些做生意的人称为“商人”，这就是“商人”称呼的由来。     </a:t>
            </a:r>
            <a:endParaRPr lang="zh-CN" altLang="en-US" sz="2000">
              <a:latin typeface="黑体" panose="02010609060101010101" charset="-122"/>
              <a:ea typeface="黑体" panose="02010609060101010101" charset="-122"/>
              <a:sym typeface="+mn-ea"/>
            </a:endParaRPr>
          </a:p>
          <a:p>
            <a:pPr>
              <a:buClrTx/>
              <a:buSzTx/>
              <a:buFontTx/>
            </a:pPr>
            <a:r>
              <a:rPr lang="zh-CN" altLang="en-US" sz="2000">
                <a:latin typeface="黑体" panose="02010609060101010101" charset="-122"/>
                <a:ea typeface="黑体" panose="02010609060101010101" charset="-122"/>
                <a:sym typeface="+mn-ea"/>
              </a:rPr>
              <a:t>      ——《中国商邦》</a:t>
            </a:r>
            <a:endParaRPr lang="zh-CN" altLang="en-US" sz="2000">
              <a:latin typeface="黑体" panose="02010609060101010101" charset="-122"/>
              <a:ea typeface="黑体" panose="02010609060101010101" charset="-122"/>
              <a:sym typeface="+mn-ea"/>
            </a:endParaRPr>
          </a:p>
        </p:txBody>
      </p:sp>
      <p:sp>
        <p:nvSpPr>
          <p:cNvPr id="5" name="文本框 4"/>
          <p:cNvSpPr txBox="1"/>
          <p:nvPr/>
        </p:nvSpPr>
        <p:spPr>
          <a:xfrm>
            <a:off x="313055" y="1651635"/>
            <a:ext cx="11878945" cy="1050290"/>
          </a:xfrm>
          <a:prstGeom prst="rect">
            <a:avLst/>
          </a:prstGeom>
          <a:noFill/>
        </p:spPr>
        <p:txBody>
          <a:bodyPr wrap="square" rtlCol="0" anchor="t">
            <a:spAutoFit/>
          </a:bodyPr>
          <a:p>
            <a:pPr>
              <a:lnSpc>
                <a:spcPct val="130000"/>
              </a:lnSpc>
            </a:pP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①出现</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了</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专门从事商品交换的</a:t>
            </a:r>
            <a:r>
              <a:rPr lang="en-US" altLang="en-US" sz="2400" dirty="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商人</a:t>
            </a:r>
            <a:r>
              <a:rPr lang="en-US" altLang="en-US" sz="2400" dirty="0">
                <a:solidFill>
                  <a:srgbClr val="404040"/>
                </a:solidFill>
                <a:latin typeface="黑体" panose="02010609060101010101" charset="-122"/>
                <a:ea typeface="黑体" panose="02010609060101010101" charset="-122"/>
                <a:cs typeface="黑体" panose="02010609060101010101" charset="-122"/>
                <a:sym typeface="宋体" panose="02010600030101010101" pitchFamily="2" charset="-122"/>
              </a:rPr>
              <a:t>；      ②</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商</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业</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贸</a:t>
            </a:r>
            <a:r>
              <a:rPr lang="zh-CN" altLang="en-US" sz="2400" dirty="0">
                <a:latin typeface="黑体" panose="02010609060101010101" charset="-122"/>
                <a:ea typeface="黑体" panose="02010609060101010101" charset="-122"/>
                <a:cs typeface="黑体" panose="02010609060101010101" charset="-122"/>
                <a:sym typeface="宋体" panose="02010600030101010101" pitchFamily="2" charset="-122"/>
              </a:rPr>
              <a:t>易</a:t>
            </a: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遍及商朝统治区域和周边地区；</a:t>
            </a:r>
            <a:endPar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endParaRPr>
          </a:p>
          <a:p>
            <a:pPr>
              <a:lnSpc>
                <a:spcPct val="130000"/>
              </a:lnSpc>
            </a:pPr>
            <a:r>
              <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rPr>
              <a:t>③官府和贵族掌握商业</a:t>
            </a:r>
            <a:endParaRPr lang="en-US" altLang="en-US" sz="2400" dirty="0">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nvGrpSpPr>
          <p:cNvPr id="7" name="组合 6"/>
          <p:cNvGrpSpPr/>
          <p:nvPr/>
        </p:nvGrpSpPr>
        <p:grpSpPr>
          <a:xfrm>
            <a:off x="557150" y="3034030"/>
            <a:ext cx="4662805" cy="3537585"/>
            <a:chOff x="900" y="4778"/>
            <a:chExt cx="8236" cy="5571"/>
          </a:xfrm>
        </p:grpSpPr>
        <p:pic>
          <p:nvPicPr>
            <p:cNvPr id="100" name="图片 99"/>
            <p:cNvPicPr/>
            <p:nvPr/>
          </p:nvPicPr>
          <p:blipFill>
            <a:blip r:embed="rId1"/>
            <a:stretch>
              <a:fillRect/>
            </a:stretch>
          </p:blipFill>
          <p:spPr>
            <a:xfrm>
              <a:off x="900" y="4778"/>
              <a:ext cx="8236" cy="4875"/>
            </a:xfrm>
            <a:prstGeom prst="rect">
              <a:avLst/>
            </a:prstGeom>
            <a:noFill/>
            <a:ln w="9525">
              <a:noFill/>
            </a:ln>
          </p:spPr>
        </p:pic>
        <p:sp>
          <p:nvSpPr>
            <p:cNvPr id="6" name="文本框 5"/>
            <p:cNvSpPr txBox="1"/>
            <p:nvPr/>
          </p:nvSpPr>
          <p:spPr>
            <a:xfrm>
              <a:off x="1079" y="9769"/>
              <a:ext cx="7617" cy="580"/>
            </a:xfrm>
            <a:prstGeom prst="rect">
              <a:avLst/>
            </a:prstGeom>
            <a:noFill/>
          </p:spPr>
          <p:txBody>
            <a:bodyPr wrap="square" rtlCol="0">
              <a:spAutoFit/>
            </a:bodyPr>
            <a:p>
              <a:pPr algn="l"/>
              <a:r>
                <a:rPr lang="zh-CN" altLang="en-US">
                  <a:latin typeface="黑体" panose="02010609060101010101" charset="-122"/>
                  <a:ea typeface="黑体" panose="02010609060101010101" charset="-122"/>
                </a:rPr>
                <a:t>中原商业文化商业鼻祖王亥</a:t>
              </a:r>
              <a:r>
                <a:rPr lang="en-US" altLang="zh-CN">
                  <a:latin typeface="黑体" panose="02010609060101010101" charset="-122"/>
                  <a:ea typeface="黑体" panose="02010609060101010101" charset="-122"/>
                </a:rPr>
                <a:t>  </a:t>
              </a:r>
              <a:r>
                <a:rPr lang="zh-CN" altLang="en-US">
                  <a:latin typeface="黑体" panose="02010609060101010101" charset="-122"/>
                  <a:ea typeface="黑体" panose="02010609060101010101" charset="-122"/>
                </a:rPr>
                <a:t>经商图</a:t>
              </a:r>
              <a:endParaRPr lang="zh-CN" altLang="en-US">
                <a:latin typeface="黑体" panose="02010609060101010101" charset="-122"/>
                <a:ea typeface="黑体" panose="02010609060101010101" charset="-122"/>
              </a:endParaRPr>
            </a:p>
          </p:txBody>
        </p:sp>
      </p:grpSp>
      <p:grpSp>
        <p:nvGrpSpPr>
          <p:cNvPr id="8" name="组合 7"/>
          <p:cNvGrpSpPr/>
          <p:nvPr/>
        </p:nvGrpSpPr>
        <p:grpSpPr>
          <a:xfrm>
            <a:off x="9188450" y="2960370"/>
            <a:ext cx="2809875" cy="3452495"/>
            <a:chOff x="14826" y="2934"/>
            <a:chExt cx="4542" cy="7633"/>
          </a:xfrm>
        </p:grpSpPr>
        <p:pic>
          <p:nvPicPr>
            <p:cNvPr id="9" name="图片 8" descr="下载"/>
            <p:cNvPicPr>
              <a:picLocks noChangeAspect="1"/>
            </p:cNvPicPr>
            <p:nvPr/>
          </p:nvPicPr>
          <p:blipFill>
            <a:blip r:embed="rId2"/>
            <a:stretch>
              <a:fillRect/>
            </a:stretch>
          </p:blipFill>
          <p:spPr>
            <a:xfrm>
              <a:off x="14826" y="2934"/>
              <a:ext cx="4244" cy="6664"/>
            </a:xfrm>
            <a:prstGeom prst="rect">
              <a:avLst/>
            </a:prstGeom>
          </p:spPr>
        </p:pic>
        <p:sp>
          <p:nvSpPr>
            <p:cNvPr id="10" name="文本框 9"/>
            <p:cNvSpPr txBox="1"/>
            <p:nvPr/>
          </p:nvSpPr>
          <p:spPr>
            <a:xfrm>
              <a:off x="14975" y="9753"/>
              <a:ext cx="4393" cy="814"/>
            </a:xfrm>
            <a:prstGeom prst="rect">
              <a:avLst/>
            </a:prstGeom>
            <a:noFill/>
          </p:spPr>
          <p:txBody>
            <a:bodyPr wrap="square" rtlCol="0" anchor="t">
              <a:spAutoFit/>
            </a:bodyPr>
            <a:p>
              <a:pPr algn="ctr"/>
              <a:r>
                <a:rPr lang="zh-CN" altLang="en-US">
                  <a:latin typeface="黑体" panose="02010609060101010101" charset="-122"/>
                  <a:ea typeface="黑体" panose="02010609060101010101" charset="-122"/>
                  <a:cs typeface="黑体" panose="02010609060101010101" charset="-122"/>
                </a:rPr>
                <a:t>五大财神之一</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王亥</a:t>
              </a:r>
              <a:endParaRPr lang="zh-CN" altLang="en-US">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lvl="0"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71450" y="1117600"/>
            <a:ext cx="2926080" cy="460375"/>
          </a:xfrm>
          <a:prstGeom prst="rect">
            <a:avLst/>
          </a:prstGeom>
          <a:noFill/>
        </p:spPr>
        <p:txBody>
          <a:bodyPr wrap="none" rtlCol="0" anchor="t">
            <a:spAutoFit/>
          </a:bodyPr>
          <a:p>
            <a:pPr algn="l"/>
            <a:r>
              <a:rPr lang="en-US" altLang="zh-CN" sz="2400" dirty="0" smtClean="0">
                <a:solidFill>
                  <a:srgbClr val="0000FF"/>
                </a:solidFill>
                <a:latin typeface="黑体" panose="02010609060101010101" charset="-122"/>
                <a:ea typeface="黑体" panose="02010609060101010101" charset="-122"/>
                <a:sym typeface="+mn-ea"/>
              </a:rPr>
              <a:t>2.</a:t>
            </a:r>
            <a:r>
              <a:rPr lang="zh-CN" altLang="en-US" sz="2400" dirty="0" smtClean="0">
                <a:solidFill>
                  <a:srgbClr val="0000FF"/>
                </a:solidFill>
                <a:latin typeface="黑体" panose="02010609060101010101" charset="-122"/>
                <a:ea typeface="黑体" panose="02010609060101010101" charset="-122"/>
                <a:sym typeface="+mn-ea"/>
              </a:rPr>
              <a:t>周：工商食官制度</a:t>
            </a:r>
            <a:endParaRPr lang="zh-CN" altLang="en-US" sz="2400" dirty="0" smtClean="0">
              <a:solidFill>
                <a:srgbClr val="0000FF"/>
              </a:solidFill>
              <a:latin typeface="黑体" panose="02010609060101010101" charset="-122"/>
              <a:ea typeface="黑体" panose="02010609060101010101" charset="-122"/>
              <a:sym typeface="+mn-ea"/>
            </a:endParaRPr>
          </a:p>
        </p:txBody>
      </p:sp>
      <p:grpSp>
        <p:nvGrpSpPr>
          <p:cNvPr id="11" name="组合 10"/>
          <p:cNvGrpSpPr/>
          <p:nvPr/>
        </p:nvGrpSpPr>
        <p:grpSpPr>
          <a:xfrm>
            <a:off x="311150" y="1549400"/>
            <a:ext cx="1002030" cy="925830"/>
            <a:chOff x="490" y="2440"/>
            <a:chExt cx="1578" cy="1458"/>
          </a:xfrm>
        </p:grpSpPr>
        <p:cxnSp>
          <p:nvCxnSpPr>
            <p:cNvPr id="4" name="直接箭头连接符 3"/>
            <p:cNvCxnSpPr/>
            <p:nvPr/>
          </p:nvCxnSpPr>
          <p:spPr>
            <a:xfrm flipH="1">
              <a:off x="952" y="2440"/>
              <a:ext cx="1117" cy="6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90" y="3318"/>
              <a:ext cx="1008" cy="580"/>
            </a:xfrm>
            <a:prstGeom prst="rect">
              <a:avLst/>
            </a:prstGeom>
            <a:noFill/>
          </p:spPr>
          <p:txBody>
            <a:bodyPr wrap="none" rtlCol="0">
              <a:spAutoFit/>
            </a:bodyPr>
            <a:p>
              <a:pPr algn="l"/>
              <a:r>
                <a:rPr lang="zh-CN" altLang="en-US">
                  <a:latin typeface="黑体" panose="02010609060101010101" charset="-122"/>
                  <a:ea typeface="黑体" panose="02010609060101010101" charset="-122"/>
                </a:rPr>
                <a:t>百工</a:t>
              </a:r>
              <a:endParaRPr lang="zh-CN" altLang="en-US">
                <a:latin typeface="黑体" panose="02010609060101010101" charset="-122"/>
                <a:ea typeface="黑体" panose="02010609060101010101" charset="-122"/>
              </a:endParaRPr>
            </a:p>
          </p:txBody>
        </p:sp>
      </p:grpSp>
      <p:grpSp>
        <p:nvGrpSpPr>
          <p:cNvPr id="13" name="组合 12"/>
          <p:cNvGrpSpPr/>
          <p:nvPr/>
        </p:nvGrpSpPr>
        <p:grpSpPr>
          <a:xfrm>
            <a:off x="1234440" y="1549400"/>
            <a:ext cx="640080" cy="935990"/>
            <a:chOff x="1944" y="2440"/>
            <a:chExt cx="1008" cy="1474"/>
          </a:xfrm>
        </p:grpSpPr>
        <p:cxnSp>
          <p:nvCxnSpPr>
            <p:cNvPr id="5" name="直接箭头连接符 4"/>
            <p:cNvCxnSpPr/>
            <p:nvPr/>
          </p:nvCxnSpPr>
          <p:spPr>
            <a:xfrm>
              <a:off x="2570" y="2440"/>
              <a:ext cx="8" cy="7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944" y="3334"/>
              <a:ext cx="1008" cy="580"/>
            </a:xfrm>
            <a:prstGeom prst="rect">
              <a:avLst/>
            </a:prstGeom>
            <a:noFill/>
          </p:spPr>
          <p:txBody>
            <a:bodyPr wrap="none" rtlCol="0">
              <a:spAutoFit/>
            </a:bodyPr>
            <a:p>
              <a:pPr algn="l"/>
              <a:r>
                <a:rPr lang="zh-CN" altLang="en-US">
                  <a:latin typeface="黑体" panose="02010609060101010101" charset="-122"/>
                  <a:ea typeface="黑体" panose="02010609060101010101" charset="-122"/>
                </a:rPr>
                <a:t>官贾</a:t>
              </a:r>
              <a:endParaRPr lang="zh-CN" altLang="en-US">
                <a:latin typeface="黑体" panose="02010609060101010101" charset="-122"/>
                <a:ea typeface="黑体" panose="02010609060101010101" charset="-122"/>
              </a:endParaRPr>
            </a:p>
          </p:txBody>
        </p:sp>
      </p:grpSp>
      <p:grpSp>
        <p:nvGrpSpPr>
          <p:cNvPr id="14" name="组合 13"/>
          <p:cNvGrpSpPr/>
          <p:nvPr/>
        </p:nvGrpSpPr>
        <p:grpSpPr>
          <a:xfrm>
            <a:off x="2123440" y="1577975"/>
            <a:ext cx="2731770" cy="897255"/>
            <a:chOff x="3344" y="2485"/>
            <a:chExt cx="4302" cy="1413"/>
          </a:xfrm>
        </p:grpSpPr>
        <p:cxnSp>
          <p:nvCxnSpPr>
            <p:cNvPr id="6" name="直接箭头连接符 5"/>
            <p:cNvCxnSpPr/>
            <p:nvPr/>
          </p:nvCxnSpPr>
          <p:spPr>
            <a:xfrm>
              <a:off x="3344" y="2485"/>
              <a:ext cx="767" cy="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398" y="3318"/>
              <a:ext cx="4248" cy="580"/>
            </a:xfrm>
            <a:prstGeom prst="rect">
              <a:avLst/>
            </a:prstGeom>
            <a:noFill/>
          </p:spPr>
          <p:txBody>
            <a:bodyPr wrap="none" rtlCol="0">
              <a:spAutoFit/>
            </a:bodyPr>
            <a:p>
              <a:pPr lvl="0" algn="l">
                <a:buClrTx/>
                <a:buSzTx/>
                <a:buFontTx/>
              </a:pPr>
              <a:r>
                <a:rPr lang="zh-CN" altLang="en-US">
                  <a:latin typeface="黑体" panose="02010609060101010101" charset="-122"/>
                  <a:ea typeface="黑体" panose="02010609060101010101" charset="-122"/>
                  <a:sym typeface="+mn-ea"/>
                </a:rPr>
                <a:t>靠官府所给的粮食而生活</a:t>
              </a:r>
              <a:endParaRPr lang="zh-CN" altLang="en-US">
                <a:latin typeface="黑体" panose="02010609060101010101" charset="-122"/>
                <a:ea typeface="黑体" panose="02010609060101010101" charset="-122"/>
                <a:sym typeface="+mn-ea"/>
              </a:endParaRPr>
            </a:p>
          </p:txBody>
        </p:sp>
      </p:grpSp>
      <p:sp>
        <p:nvSpPr>
          <p:cNvPr id="15" name="文本框 14"/>
          <p:cNvSpPr txBox="1"/>
          <p:nvPr/>
        </p:nvSpPr>
        <p:spPr>
          <a:xfrm>
            <a:off x="5225415" y="593090"/>
            <a:ext cx="6583680" cy="460375"/>
          </a:xfrm>
          <a:prstGeom prst="rect">
            <a:avLst/>
          </a:prstGeom>
          <a:noFill/>
        </p:spPr>
        <p:txBody>
          <a:bodyPr wrap="none" rtlCol="0" anchor="t">
            <a:spAutoFit/>
          </a:bodyPr>
          <a:p>
            <a:pPr algn="l"/>
            <a:r>
              <a:rPr lang="en-US" altLang="zh-CN" sz="2400" dirty="0" smtClean="0">
                <a:solidFill>
                  <a:srgbClr val="0000FF"/>
                </a:solidFill>
                <a:latin typeface="黑体" panose="02010609060101010101" charset="-122"/>
                <a:ea typeface="黑体" panose="02010609060101010101" charset="-122"/>
                <a:sym typeface="+mn-ea"/>
              </a:rPr>
              <a:t>3.</a:t>
            </a:r>
            <a:r>
              <a:rPr lang="zh-CN" altLang="en-US" sz="2400" dirty="0" smtClean="0">
                <a:solidFill>
                  <a:srgbClr val="0000FF"/>
                </a:solidFill>
                <a:latin typeface="黑体" panose="02010609060101010101" charset="-122"/>
                <a:ea typeface="黑体" panose="02010609060101010101" charset="-122"/>
                <a:sym typeface="+mn-ea"/>
              </a:rPr>
              <a:t>春秋战国：</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工商食官</a:t>
            </a:r>
            <a:r>
              <a:rPr lang="en-US" altLang="en-US" sz="2400" dirty="0">
                <a:latin typeface="黑体" panose="02010609060101010101" charset="-122"/>
                <a:ea typeface="黑体" panose="02010609060101010101" charset="-122"/>
                <a:sym typeface="宋体" panose="02010600030101010101" pitchFamily="2" charset="-122"/>
              </a:rPr>
              <a:t>格局被打破</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（出现私商）</a:t>
            </a:r>
            <a:endParaRPr lang="en-US" altLang="zh-CN" sz="2400" dirty="0" smtClean="0">
              <a:solidFill>
                <a:srgbClr val="0000FF"/>
              </a:solidFill>
              <a:latin typeface="黑体" panose="02010609060101010101" charset="-122"/>
              <a:ea typeface="黑体" panose="02010609060101010101" charset="-122"/>
              <a:sym typeface="+mn-ea"/>
            </a:endParaRPr>
          </a:p>
        </p:txBody>
      </p:sp>
      <p:grpSp>
        <p:nvGrpSpPr>
          <p:cNvPr id="16" name="组合 15"/>
          <p:cNvGrpSpPr/>
          <p:nvPr/>
        </p:nvGrpSpPr>
        <p:grpSpPr>
          <a:xfrm>
            <a:off x="5340985" y="1124585"/>
            <a:ext cx="6809470" cy="3228943"/>
            <a:chOff x="394" y="1691"/>
            <a:chExt cx="18636" cy="9516"/>
          </a:xfrm>
        </p:grpSpPr>
        <p:sp>
          <p:nvSpPr>
            <p:cNvPr id="17" name="TextBox 6"/>
            <p:cNvSpPr txBox="1"/>
            <p:nvPr/>
          </p:nvSpPr>
          <p:spPr>
            <a:xfrm>
              <a:off x="3969" y="6585"/>
              <a:ext cx="3507" cy="4622"/>
            </a:xfrm>
            <a:prstGeom prst="rect">
              <a:avLst/>
            </a:prstGeom>
            <a:noFill/>
            <a:ln w="9525">
              <a:noFill/>
            </a:ln>
          </p:spPr>
          <p:txBody>
            <a:bodyPr anchor="t">
              <a:spAutoFit/>
            </a:bodyPr>
            <a:p>
              <a:pPr algn="ctr" eaLnBrk="0" hangingPunct="0"/>
              <a:r>
                <a:rPr lang="zh-CN" altLang="en-US" sz="1600" dirty="0">
                  <a:solidFill>
                    <a:srgbClr val="C00000"/>
                  </a:solidFill>
                  <a:latin typeface="黑体" panose="02010609060101010101" charset="-122"/>
                  <a:ea typeface="黑体" panose="02010609060101010101" charset="-122"/>
                </a:rPr>
                <a:t>儒商始祖</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solidFill>
                    <a:srgbClr val="C00000"/>
                  </a:solidFill>
                  <a:latin typeface="黑体" panose="02010609060101010101" charset="-122"/>
                  <a:ea typeface="黑体" panose="02010609060101010101" charset="-122"/>
                </a:rPr>
                <a:t>子贡</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君子爱财，取之有道。</a:t>
              </a:r>
              <a:endParaRPr lang="en-US" altLang="zh-CN" sz="1600" dirty="0">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结驷连骑，抗礼诸侯。</a:t>
              </a:r>
              <a:endParaRPr lang="zh-CN" altLang="en-US" sz="1600" dirty="0">
                <a:latin typeface="黑体" panose="02010609060101010101" charset="-122"/>
                <a:ea typeface="黑体" panose="02010609060101010101" charset="-122"/>
              </a:endParaRPr>
            </a:p>
          </p:txBody>
        </p:sp>
        <p:pic>
          <p:nvPicPr>
            <p:cNvPr id="18" name="Picture 4" descr="C:\Users\Administrator\Desktop\timg.jpg"/>
            <p:cNvPicPr>
              <a:picLocks noChangeAspect="1"/>
            </p:cNvPicPr>
            <p:nvPr/>
          </p:nvPicPr>
          <p:blipFill>
            <a:blip r:embed="rId1"/>
            <a:stretch>
              <a:fillRect/>
            </a:stretch>
          </p:blipFill>
          <p:spPr>
            <a:xfrm>
              <a:off x="7835" y="1691"/>
              <a:ext cx="3650" cy="4444"/>
            </a:xfrm>
            <a:prstGeom prst="rect">
              <a:avLst/>
            </a:prstGeom>
            <a:noFill/>
            <a:ln w="9525">
              <a:noFill/>
            </a:ln>
          </p:spPr>
        </p:pic>
        <p:sp>
          <p:nvSpPr>
            <p:cNvPr id="19" name="TextBox 13"/>
            <p:cNvSpPr txBox="1"/>
            <p:nvPr/>
          </p:nvSpPr>
          <p:spPr>
            <a:xfrm>
              <a:off x="7835" y="6579"/>
              <a:ext cx="3483" cy="4622"/>
            </a:xfrm>
            <a:prstGeom prst="rect">
              <a:avLst/>
            </a:prstGeom>
            <a:noFill/>
            <a:ln w="9525">
              <a:noFill/>
            </a:ln>
          </p:spPr>
          <p:txBody>
            <a:bodyPr anchor="t">
              <a:spAutoFit/>
            </a:bodyPr>
            <a:p>
              <a:pPr algn="ctr" eaLnBrk="0" hangingPunct="0"/>
              <a:r>
                <a:rPr lang="zh-CN" altLang="en-US" sz="1600" dirty="0">
                  <a:solidFill>
                    <a:srgbClr val="C00000"/>
                  </a:solidFill>
                  <a:latin typeface="黑体" panose="02010609060101010101" charset="-122"/>
                  <a:ea typeface="黑体" panose="02010609060101010101" charset="-122"/>
                </a:rPr>
                <a:t>仲父</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solidFill>
                    <a:srgbClr val="C00000"/>
                  </a:solidFill>
                  <a:latin typeface="黑体" panose="02010609060101010101" charset="-122"/>
                  <a:ea typeface="黑体" panose="02010609060101010101" charset="-122"/>
                </a:rPr>
                <a:t>吕不韦</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囤积居奇；</a:t>
              </a:r>
              <a:endParaRPr lang="en-US" altLang="zh-CN" sz="1600" dirty="0">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投机政治；</a:t>
              </a:r>
              <a:endParaRPr lang="en-US" altLang="zh-CN" sz="1600" dirty="0">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操持国政；</a:t>
              </a:r>
              <a:endParaRPr lang="en-US" altLang="zh-CN" sz="1600" dirty="0">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事败自杀。</a:t>
              </a:r>
              <a:endParaRPr lang="zh-CN" altLang="en-US" sz="1600" dirty="0">
                <a:latin typeface="黑体" panose="02010609060101010101" charset="-122"/>
                <a:ea typeface="黑体" panose="02010609060101010101" charset="-122"/>
              </a:endParaRPr>
            </a:p>
          </p:txBody>
        </p:sp>
        <p:pic>
          <p:nvPicPr>
            <p:cNvPr id="20" name="Picture 12" descr="https://timgsa.baidu.com/timg?image&amp;quality=80&amp;size=b10000_10000&amp;sec=1523935024&amp;di=0ccee02f3af38d1935388b4e8d7e1264&amp;src=http://imgsrc.baidu.com/forum/w=580/sign=3b5e4c0bcd95d143da76e42b43f18296/cb911bd5ad6eddc4282314f33cdbb6fd53663353.jpg"/>
            <p:cNvPicPr>
              <a:picLocks noChangeAspect="1"/>
            </p:cNvPicPr>
            <p:nvPr/>
          </p:nvPicPr>
          <p:blipFill>
            <a:blip r:embed="rId2"/>
            <a:stretch>
              <a:fillRect/>
            </a:stretch>
          </p:blipFill>
          <p:spPr>
            <a:xfrm>
              <a:off x="11802" y="1723"/>
              <a:ext cx="3418" cy="4412"/>
            </a:xfrm>
            <a:prstGeom prst="rect">
              <a:avLst/>
            </a:prstGeom>
            <a:noFill/>
            <a:ln w="9525">
              <a:noFill/>
            </a:ln>
          </p:spPr>
        </p:pic>
        <p:sp>
          <p:nvSpPr>
            <p:cNvPr id="25" name="TextBox 5"/>
            <p:cNvSpPr txBox="1"/>
            <p:nvPr/>
          </p:nvSpPr>
          <p:spPr>
            <a:xfrm>
              <a:off x="11802" y="6578"/>
              <a:ext cx="3508" cy="4622"/>
            </a:xfrm>
            <a:prstGeom prst="rect">
              <a:avLst/>
            </a:prstGeom>
            <a:noFill/>
            <a:ln w="9525">
              <a:noFill/>
            </a:ln>
          </p:spPr>
          <p:txBody>
            <a:bodyPr anchor="t">
              <a:spAutoFit/>
            </a:bodyPr>
            <a:p>
              <a:pPr algn="ctr" eaLnBrk="0" hangingPunct="0"/>
              <a:r>
                <a:rPr lang="zh-CN" altLang="en-US" sz="1600" dirty="0">
                  <a:solidFill>
                    <a:srgbClr val="C00000"/>
                  </a:solidFill>
                  <a:latin typeface="黑体" panose="02010609060101010101" charset="-122"/>
                  <a:ea typeface="黑体" panose="02010609060101010101" charset="-122"/>
                </a:rPr>
                <a:t>女商人</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solidFill>
                    <a:srgbClr val="C00000"/>
                  </a:solidFill>
                  <a:latin typeface="黑体" panose="02010609060101010101" charset="-122"/>
                  <a:ea typeface="黑体" panose="02010609060101010101" charset="-122"/>
                </a:rPr>
                <a:t>巴寡妇清</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寡妇持家；经营丹砂；</a:t>
              </a:r>
              <a:endParaRPr lang="en-US" altLang="zh-CN" sz="1600" dirty="0">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rPr>
                <a:t>始皇礼遇；待之国宾。</a:t>
              </a:r>
              <a:endParaRPr lang="zh-CN" altLang="en-US" sz="1600" dirty="0">
                <a:latin typeface="黑体" panose="02010609060101010101" charset="-122"/>
                <a:ea typeface="黑体" panose="02010609060101010101" charset="-122"/>
              </a:endParaRPr>
            </a:p>
          </p:txBody>
        </p:sp>
        <p:pic>
          <p:nvPicPr>
            <p:cNvPr id="26" name="图片 25"/>
            <p:cNvPicPr>
              <a:picLocks noChangeAspect="1"/>
            </p:cNvPicPr>
            <p:nvPr/>
          </p:nvPicPr>
          <p:blipFill>
            <a:blip r:embed="rId3"/>
            <a:stretch>
              <a:fillRect/>
            </a:stretch>
          </p:blipFill>
          <p:spPr>
            <a:xfrm>
              <a:off x="15523" y="1708"/>
              <a:ext cx="3419" cy="4411"/>
            </a:xfrm>
            <a:prstGeom prst="rect">
              <a:avLst/>
            </a:prstGeom>
          </p:spPr>
        </p:pic>
        <p:sp>
          <p:nvSpPr>
            <p:cNvPr id="27" name="TextBox 6"/>
            <p:cNvSpPr txBox="1"/>
            <p:nvPr/>
          </p:nvSpPr>
          <p:spPr>
            <a:xfrm>
              <a:off x="15523" y="6581"/>
              <a:ext cx="3507" cy="4622"/>
            </a:xfrm>
            <a:prstGeom prst="rect">
              <a:avLst/>
            </a:prstGeom>
            <a:noFill/>
            <a:ln w="9525">
              <a:noFill/>
            </a:ln>
          </p:spPr>
          <p:txBody>
            <a:bodyPr anchor="t">
              <a:spAutoFit/>
            </a:bodyPr>
            <a:p>
              <a:pPr algn="ctr" eaLnBrk="0" hangingPunct="0"/>
              <a:r>
                <a:rPr lang="zh-CN" altLang="en-US" sz="1600" dirty="0">
                  <a:solidFill>
                    <a:srgbClr val="C00000"/>
                  </a:solidFill>
                  <a:latin typeface="黑体" panose="02010609060101010101" charset="-122"/>
                  <a:ea typeface="黑体" panose="02010609060101010101" charset="-122"/>
                </a:rPr>
                <a:t>治生之祖</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solidFill>
                    <a:srgbClr val="C00000"/>
                  </a:solidFill>
                  <a:latin typeface="黑体" panose="02010609060101010101" charset="-122"/>
                  <a:ea typeface="黑体" panose="02010609060101010101" charset="-122"/>
                </a:rPr>
                <a:t>白圭</a:t>
              </a:r>
              <a:endParaRPr lang="en-US" altLang="zh-CN" sz="1600" dirty="0">
                <a:solidFill>
                  <a:srgbClr val="C00000"/>
                </a:solidFill>
                <a:latin typeface="黑体" panose="02010609060101010101" charset="-122"/>
                <a:ea typeface="黑体" panose="02010609060101010101" charset="-122"/>
              </a:endParaRPr>
            </a:p>
            <a:p>
              <a:pPr algn="ctr" eaLnBrk="0" hangingPunct="0"/>
              <a:r>
                <a:rPr lang="zh-CN" altLang="en-US" sz="1600" dirty="0">
                  <a:latin typeface="黑体" panose="02010609060101010101" charset="-122"/>
                  <a:ea typeface="黑体" panose="02010609060101010101" charset="-122"/>
                  <a:sym typeface="+mn-ea"/>
                </a:rPr>
                <a:t>乐观时变，善为商贾。</a:t>
              </a:r>
              <a:r>
                <a:rPr lang="zh-CN" altLang="en-US" sz="1600" dirty="0">
                  <a:latin typeface="黑体" panose="02010609060101010101" charset="-122"/>
                  <a:ea typeface="黑体" panose="02010609060101010101" charset="-122"/>
                </a:rPr>
                <a:t>人弃我取，人取我与。</a:t>
              </a:r>
              <a:endParaRPr lang="zh-CN" altLang="en-US" sz="1600" dirty="0">
                <a:latin typeface="黑体" panose="02010609060101010101" charset="-122"/>
                <a:ea typeface="黑体" panose="02010609060101010101" charset="-122"/>
              </a:endParaRPr>
            </a:p>
          </p:txBody>
        </p:sp>
        <p:pic>
          <p:nvPicPr>
            <p:cNvPr id="28" name="图片 27"/>
            <p:cNvPicPr>
              <a:picLocks noChangeAspect="1"/>
            </p:cNvPicPr>
            <p:nvPr/>
          </p:nvPicPr>
          <p:blipFill>
            <a:blip r:embed="rId4"/>
            <a:stretch>
              <a:fillRect/>
            </a:stretch>
          </p:blipFill>
          <p:spPr>
            <a:xfrm>
              <a:off x="394" y="1708"/>
              <a:ext cx="3260" cy="4410"/>
            </a:xfrm>
            <a:prstGeom prst="rect">
              <a:avLst/>
            </a:prstGeom>
          </p:spPr>
        </p:pic>
        <p:sp>
          <p:nvSpPr>
            <p:cNvPr id="29" name="TextBox 5"/>
            <p:cNvSpPr txBox="1"/>
            <p:nvPr/>
          </p:nvSpPr>
          <p:spPr>
            <a:xfrm>
              <a:off x="567" y="6585"/>
              <a:ext cx="3260" cy="4078"/>
            </a:xfrm>
            <a:prstGeom prst="rect">
              <a:avLst/>
            </a:prstGeom>
            <a:noFill/>
            <a:ln w="9525">
              <a:noFill/>
            </a:ln>
          </p:spPr>
          <p:txBody>
            <a:bodyPr wrap="square" anchor="t">
              <a:spAutoFit/>
            </a:bodyPr>
            <a:p>
              <a:pPr algn="ctr" eaLnBrk="0" hangingPunct="0"/>
              <a:r>
                <a:rPr lang="en-US" altLang="zh-CN" sz="1400" dirty="0">
                  <a:solidFill>
                    <a:srgbClr val="C00000"/>
                  </a:solidFill>
                  <a:latin typeface="黑体" panose="02010609060101010101" charset="-122"/>
                  <a:ea typeface="黑体" panose="02010609060101010101" charset="-122"/>
                </a:rPr>
                <a:t>“</a:t>
              </a:r>
              <a:r>
                <a:rPr lang="zh-CN" altLang="en-US" sz="1400" dirty="0">
                  <a:solidFill>
                    <a:srgbClr val="C00000"/>
                  </a:solidFill>
                  <a:latin typeface="黑体" panose="02010609060101010101" charset="-122"/>
                  <a:ea typeface="黑体" panose="02010609060101010101" charset="-122"/>
                </a:rPr>
                <a:t>陶朱公”范蠡</a:t>
              </a:r>
              <a:endParaRPr lang="en-US" altLang="zh-CN" sz="1400" dirty="0">
                <a:solidFill>
                  <a:srgbClr val="C00000"/>
                </a:solidFill>
                <a:latin typeface="黑体" panose="02010609060101010101" charset="-122"/>
                <a:ea typeface="黑体" panose="02010609060101010101" charset="-122"/>
              </a:endParaRPr>
            </a:p>
            <a:p>
              <a:pPr algn="ctr" eaLnBrk="0" hangingPunct="0"/>
              <a:r>
                <a:rPr lang="zh-CN" altLang="en-US" sz="1400" dirty="0">
                  <a:latin typeface="黑体" panose="02010609060101010101" charset="-122"/>
                  <a:ea typeface="黑体" panose="02010609060101010101" charset="-122"/>
                </a:rPr>
                <a:t>功成身退；泛舟五湖；</a:t>
              </a:r>
              <a:endParaRPr lang="en-US" altLang="zh-CN" sz="1400" dirty="0">
                <a:latin typeface="黑体" panose="02010609060101010101" charset="-122"/>
                <a:ea typeface="黑体" panose="02010609060101010101" charset="-122"/>
              </a:endParaRPr>
            </a:p>
            <a:p>
              <a:pPr algn="ctr" eaLnBrk="0" hangingPunct="0"/>
              <a:r>
                <a:rPr lang="zh-CN" altLang="en-US" sz="1400" dirty="0">
                  <a:latin typeface="黑体" panose="02010609060101010101" charset="-122"/>
                  <a:ea typeface="黑体" panose="02010609060101010101" charset="-122"/>
                </a:rPr>
                <a:t>三致千金；三散家财。</a:t>
              </a:r>
              <a:endParaRPr lang="zh-CN" altLang="en-US" sz="1400" dirty="0">
                <a:latin typeface="黑体" panose="02010609060101010101" charset="-122"/>
                <a:ea typeface="黑体" panose="02010609060101010101" charset="-122"/>
              </a:endParaRPr>
            </a:p>
          </p:txBody>
        </p:sp>
        <p:pic>
          <p:nvPicPr>
            <p:cNvPr id="30" name="Picture 6" descr="C:\Users\Administrator\Desktop\W020170216535559230295.jpg"/>
            <p:cNvPicPr>
              <a:picLocks noChangeAspect="1"/>
            </p:cNvPicPr>
            <p:nvPr/>
          </p:nvPicPr>
          <p:blipFill>
            <a:blip r:embed="rId5"/>
            <a:stretch>
              <a:fillRect/>
            </a:stretch>
          </p:blipFill>
          <p:spPr>
            <a:xfrm>
              <a:off x="3969" y="1708"/>
              <a:ext cx="3407" cy="4411"/>
            </a:xfrm>
            <a:prstGeom prst="rect">
              <a:avLst/>
            </a:prstGeom>
            <a:noFill/>
            <a:ln w="9525">
              <a:noFill/>
            </a:ln>
          </p:spPr>
        </p:pic>
      </p:grpSp>
      <p:sp>
        <p:nvSpPr>
          <p:cNvPr id="31" name="文本框 30"/>
          <p:cNvSpPr txBox="1"/>
          <p:nvPr/>
        </p:nvSpPr>
        <p:spPr>
          <a:xfrm>
            <a:off x="288290" y="2936875"/>
            <a:ext cx="4566920" cy="1198880"/>
          </a:xfrm>
          <a:prstGeom prst="rect">
            <a:avLst/>
          </a:prstGeom>
          <a:noFill/>
          <a:ln w="12700" cmpd="sng">
            <a:solidFill>
              <a:schemeClr val="accent1">
                <a:shade val="50000"/>
              </a:schemeClr>
            </a:solidFill>
            <a:prstDash val="solid"/>
          </a:ln>
        </p:spPr>
        <p:txBody>
          <a:bodyPr wrap="square" rtlCol="0">
            <a:spAutoFit/>
          </a:bodyPr>
          <a:p>
            <a:pPr algn="l"/>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材料</a:t>
            </a:r>
            <a:r>
              <a:rPr lang="en-US" altLang="zh-CN" sz="2400">
                <a:latin typeface="黑体" panose="02010609060101010101" charset="-122"/>
                <a:ea typeface="黑体" panose="02010609060101010101" charset="-122"/>
                <a:cs typeface="黑体" panose="02010609060101010101" charset="-122"/>
                <a:sym typeface="+mn-ea"/>
              </a:rPr>
              <a:t>1</a:t>
            </a:r>
            <a:r>
              <a:rPr lang="zh-CN" altLang="en-US" sz="2400">
                <a:latin typeface="黑体" panose="02010609060101010101" charset="-122"/>
                <a:ea typeface="黑体" panose="02010609060101010101" charset="-122"/>
                <a:cs typeface="黑体" panose="02010609060101010101" charset="-122"/>
                <a:sym typeface="+mn-ea"/>
              </a:rPr>
              <a:t>：“公食贡，大夫食邑，士食田，庶人食力，工商食官。”</a:t>
            </a:r>
            <a:r>
              <a:rPr lang="en-US" altLang="zh-CN" sz="2400">
                <a:latin typeface="黑体" panose="02010609060101010101" charset="-122"/>
                <a:ea typeface="黑体" panose="02010609060101010101" charset="-122"/>
                <a:cs typeface="黑体" panose="02010609060101010101" charset="-122"/>
                <a:sym typeface="+mn-ea"/>
              </a:rPr>
              <a:t> </a:t>
            </a:r>
            <a:endParaRPr lang="en-US" altLang="zh-CN" sz="2400">
              <a:latin typeface="黑体" panose="02010609060101010101" charset="-122"/>
              <a:ea typeface="黑体" panose="02010609060101010101" charset="-122"/>
              <a:cs typeface="黑体" panose="02010609060101010101" charset="-122"/>
              <a:sym typeface="+mn-ea"/>
            </a:endParaRPr>
          </a:p>
          <a:p>
            <a:pPr algn="l"/>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——《国语·晋语》</a:t>
            </a:r>
            <a:endParaRPr lang="zh-CN" altLang="en-US" sz="2400">
              <a:latin typeface="黑体" panose="02010609060101010101" charset="-122"/>
              <a:ea typeface="黑体" panose="02010609060101010101" charset="-122"/>
              <a:cs typeface="黑体" panose="02010609060101010101" charset="-122"/>
              <a:sym typeface="+mn-ea"/>
            </a:endParaRPr>
          </a:p>
        </p:txBody>
      </p:sp>
      <p:sp>
        <p:nvSpPr>
          <p:cNvPr id="32" name="文本框 31"/>
          <p:cNvSpPr txBox="1"/>
          <p:nvPr/>
        </p:nvSpPr>
        <p:spPr>
          <a:xfrm>
            <a:off x="171450" y="4413250"/>
            <a:ext cx="9222105" cy="460375"/>
          </a:xfrm>
          <a:prstGeom prst="rect">
            <a:avLst/>
          </a:prstGeom>
          <a:noFill/>
        </p:spPr>
        <p:txBody>
          <a:bodyPr wrap="square" rtlCol="0" anchor="t">
            <a:spAutoFit/>
          </a:bodyPr>
          <a:p>
            <a:pPr lvl="0" algn="l">
              <a:buClrTx/>
              <a:buSzTx/>
              <a:buFontTx/>
            </a:pPr>
            <a:r>
              <a:rPr lang="en-US" altLang="zh-CN" sz="2400" dirty="0" smtClean="0">
                <a:solidFill>
                  <a:srgbClr val="0000FF"/>
                </a:solidFill>
                <a:latin typeface="黑体" panose="02010609060101010101" charset="-122"/>
                <a:ea typeface="黑体" panose="02010609060101010101" charset="-122"/>
                <a:sym typeface="+mn-ea"/>
              </a:rPr>
              <a:t>【思考】根据材料</a:t>
            </a:r>
            <a:r>
              <a:rPr lang="en-US" altLang="zh-CN" sz="2400" dirty="0" smtClean="0">
                <a:solidFill>
                  <a:srgbClr val="0000FF"/>
                </a:solidFill>
                <a:latin typeface="黑体" panose="02010609060101010101" charset="-122"/>
                <a:ea typeface="黑体" panose="02010609060101010101" charset="-122"/>
                <a:sym typeface="+mn-ea"/>
              </a:rPr>
              <a:t>2</a:t>
            </a:r>
            <a:r>
              <a:rPr lang="en-US" altLang="zh-CN" sz="2400" dirty="0" smtClean="0">
                <a:solidFill>
                  <a:srgbClr val="0000FF"/>
                </a:solidFill>
                <a:latin typeface="黑体" panose="02010609060101010101" charset="-122"/>
                <a:ea typeface="黑体" panose="02010609060101010101" charset="-122"/>
                <a:sym typeface="+mn-ea"/>
              </a:rPr>
              <a:t>，分析</a:t>
            </a:r>
            <a:r>
              <a:rPr lang="en-US" altLang="zh-CN" sz="2400" dirty="0" smtClean="0">
                <a:solidFill>
                  <a:srgbClr val="0000FF"/>
                </a:solidFill>
                <a:latin typeface="黑体" panose="02010609060101010101" charset="-122"/>
                <a:ea typeface="黑体" panose="02010609060101010101" charset="-122"/>
                <a:sym typeface="+mn-ea"/>
              </a:rPr>
              <a:t>出现</a:t>
            </a:r>
            <a:r>
              <a:rPr lang="en-US" altLang="zh-CN" sz="2400" dirty="0" smtClean="0">
                <a:solidFill>
                  <a:srgbClr val="0000FF"/>
                </a:solidFill>
                <a:latin typeface="黑体" panose="02010609060101010101" charset="-122"/>
                <a:ea typeface="黑体" panose="02010609060101010101" charset="-122"/>
                <a:sym typeface="宋体" panose="02010600030101010101" pitchFamily="2" charset="-122"/>
              </a:rPr>
              <a:t>工商食官格局被打破</a:t>
            </a:r>
            <a:r>
              <a:rPr lang="en-US" altLang="zh-CN" sz="2400" dirty="0" smtClean="0">
                <a:solidFill>
                  <a:srgbClr val="0000FF"/>
                </a:solidFill>
                <a:latin typeface="黑体" panose="02010609060101010101" charset="-122"/>
                <a:ea typeface="黑体" panose="02010609060101010101" charset="-122"/>
                <a:sym typeface="+mn-ea"/>
              </a:rPr>
              <a:t>的原</a:t>
            </a:r>
            <a:r>
              <a:rPr lang="en-US" altLang="zh-CN" sz="2400" dirty="0" smtClean="0">
                <a:solidFill>
                  <a:srgbClr val="0000FF"/>
                </a:solidFill>
                <a:latin typeface="黑体" panose="02010609060101010101" charset="-122"/>
                <a:ea typeface="黑体" panose="02010609060101010101" charset="-122"/>
                <a:sym typeface="+mn-ea"/>
              </a:rPr>
              <a:t>因？</a:t>
            </a:r>
            <a:endParaRPr lang="en-US" altLang="zh-CN" sz="2400" dirty="0" smtClean="0">
              <a:solidFill>
                <a:srgbClr val="0000FF"/>
              </a:solidFill>
              <a:latin typeface="黑体" panose="02010609060101010101" charset="-122"/>
              <a:ea typeface="黑体" panose="02010609060101010101" charset="-122"/>
              <a:sym typeface="+mn-ea"/>
            </a:endParaRPr>
          </a:p>
        </p:txBody>
      </p:sp>
      <p:sp>
        <p:nvSpPr>
          <p:cNvPr id="33" name="文本框 32"/>
          <p:cNvSpPr txBox="1"/>
          <p:nvPr/>
        </p:nvSpPr>
        <p:spPr>
          <a:xfrm>
            <a:off x="86360" y="4965700"/>
            <a:ext cx="12019915" cy="398780"/>
          </a:xfrm>
          <a:prstGeom prst="rect">
            <a:avLst/>
          </a:prstGeom>
          <a:noFill/>
          <a:ln w="12700" cmpd="sng">
            <a:solidFill>
              <a:schemeClr val="accent1">
                <a:shade val="50000"/>
              </a:schemeClr>
            </a:solidFill>
            <a:prstDash val="solid"/>
          </a:ln>
        </p:spPr>
        <p:txBody>
          <a:bodyPr wrap="square" rtlCol="0">
            <a:spAutoFit/>
          </a:bodyPr>
          <a:p>
            <a:pPr lvl="0" algn="l">
              <a:buClrTx/>
              <a:buSzTx/>
              <a:buFontTx/>
            </a:pPr>
            <a:r>
              <a:rPr lang="en-US" altLang="zh-CN" sz="2000">
                <a:latin typeface="黑体" panose="02010609060101010101" charset="-122"/>
                <a:ea typeface="黑体" panose="02010609060101010101" charset="-122"/>
                <a:cs typeface="黑体" panose="02010609060101010101" charset="-122"/>
                <a:sym typeface="+mn-ea"/>
              </a:rPr>
              <a:t>材料</a:t>
            </a:r>
            <a:r>
              <a:rPr lang="en-US" altLang="zh-CN" sz="2000">
                <a:latin typeface="黑体" panose="02010609060101010101" charset="-122"/>
                <a:ea typeface="黑体" panose="02010609060101010101" charset="-122"/>
                <a:cs typeface="黑体" panose="02010609060101010101" charset="-122"/>
                <a:sym typeface="+mn-ea"/>
              </a:rPr>
              <a:t>2</a:t>
            </a:r>
            <a:r>
              <a:rPr lang="en-US" altLang="zh-CN" sz="2000">
                <a:latin typeface="黑体" panose="02010609060101010101" charset="-122"/>
                <a:ea typeface="黑体" panose="02010609060101010101" charset="-122"/>
                <a:cs typeface="黑体" panose="02010609060101010101" charset="-122"/>
                <a:sym typeface="+mn-ea"/>
              </a:rPr>
              <a:t>：子贡结驷连骑，束帛之币以聘享诸侯。所至，国君无不分庭与之抗礼。</a:t>
            </a:r>
            <a:r>
              <a:rPr lang="en-US" altLang="zh-CN" sz="2000">
                <a:latin typeface="黑体" panose="02010609060101010101" charset="-122"/>
                <a:ea typeface="黑体" panose="02010609060101010101" charset="-122"/>
                <a:cs typeface="黑体" panose="02010609060101010101" charset="-122"/>
                <a:sym typeface="+mn-ea"/>
              </a:rPr>
              <a:t>    </a:t>
            </a:r>
            <a:r>
              <a:rPr lang="en-US" altLang="zh-CN" sz="2000">
                <a:latin typeface="黑体" panose="02010609060101010101" charset="-122"/>
                <a:ea typeface="黑体" panose="02010609060101010101" charset="-122"/>
                <a:cs typeface="黑体" panose="02010609060101010101" charset="-122"/>
                <a:sym typeface="+mn-ea"/>
              </a:rPr>
              <a:t>——司马迁《史记》</a:t>
            </a:r>
            <a:endParaRPr lang="en-US" altLang="zh-CN" sz="2000">
              <a:latin typeface="黑体" panose="02010609060101010101" charset="-122"/>
              <a:ea typeface="黑体" panose="02010609060101010101" charset="-122"/>
              <a:cs typeface="黑体" panose="02010609060101010101" charset="-122"/>
              <a:sym typeface="+mn-ea"/>
            </a:endParaRPr>
          </a:p>
        </p:txBody>
      </p:sp>
      <p:sp>
        <p:nvSpPr>
          <p:cNvPr id="34" name="文本框 33"/>
          <p:cNvSpPr txBox="1"/>
          <p:nvPr/>
        </p:nvSpPr>
        <p:spPr>
          <a:xfrm>
            <a:off x="0" y="5494655"/>
            <a:ext cx="11460480" cy="1198880"/>
          </a:xfrm>
          <a:prstGeom prst="rect">
            <a:avLst/>
          </a:prstGeom>
          <a:noFill/>
        </p:spPr>
        <p:txBody>
          <a:bodyPr wrap="none" rtlCol="0">
            <a:spAutoFit/>
          </a:bodyPr>
          <a:p>
            <a:pPr algn="l"/>
            <a:r>
              <a:rPr lang="zh-CN" altLang="en-US" sz="2400">
                <a:latin typeface="黑体" panose="02010609060101010101" charset="-122"/>
                <a:ea typeface="黑体" panose="02010609060101010101" charset="-122"/>
              </a:rPr>
              <a:t>原因：①春秋战国时期生产力水平提高，出现私营手工业；</a:t>
            </a:r>
            <a:endParaRPr lang="zh-CN" altLang="en-US" sz="2400">
              <a:latin typeface="黑体" panose="02010609060101010101" charset="-122"/>
              <a:ea typeface="黑体" panose="02010609060101010101" charset="-122"/>
            </a:endParaRPr>
          </a:p>
          <a:p>
            <a:pPr algn="l"/>
            <a:r>
              <a:rPr lang="zh-CN" altLang="en-US" sz="2400">
                <a:latin typeface="黑体" panose="02010609060101010101" charset="-122"/>
                <a:ea typeface="黑体" panose="02010609060101010101" charset="-122"/>
              </a:rPr>
              <a:t> </a:t>
            </a:r>
            <a:r>
              <a:rPr lang="en-US" altLang="zh-CN" sz="24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②周王室衰微，官府控制商业的局面被打破；</a:t>
            </a:r>
            <a:endParaRPr lang="zh-CN" altLang="en-US" sz="2400">
              <a:latin typeface="黑体" panose="02010609060101010101" charset="-122"/>
              <a:ea typeface="黑体" panose="02010609060101010101" charset="-122"/>
            </a:endParaRPr>
          </a:p>
          <a:p>
            <a:pPr algn="l"/>
            <a:r>
              <a:rPr lang="en-US" altLang="zh-CN" sz="24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③诸侯为增强国力重视经济发展；</a:t>
            </a:r>
            <a:r>
              <a:rPr lang="en-US" altLang="zh-CN" sz="24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④成功商人的示范作用。</a:t>
            </a:r>
            <a:endParaRPr lang="zh-CN" altLang="en-US" sz="2400">
              <a:latin typeface="黑体" panose="02010609060101010101" charset="-122"/>
              <a:ea typeface="黑体" panose="02010609060101010101" charset="-122"/>
            </a:endParaRPr>
          </a:p>
        </p:txBody>
      </p:sp>
      <p:sp>
        <p:nvSpPr>
          <p:cNvPr id="35" name="文本框 34"/>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32"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lvl="0"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2" name="文本框 11"/>
          <p:cNvSpPr txBox="1"/>
          <p:nvPr/>
        </p:nvSpPr>
        <p:spPr>
          <a:xfrm>
            <a:off x="0" y="521970"/>
            <a:ext cx="715073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【知识拓展】</a:t>
            </a:r>
            <a:r>
              <a:rPr lang="zh-CN" altLang="en-US" sz="2800">
                <a:solidFill>
                  <a:srgbClr val="C00000"/>
                </a:solidFill>
                <a:latin typeface="黑体" panose="02010609060101010101" charset="-122"/>
                <a:ea typeface="黑体" panose="02010609060101010101" charset="-122"/>
                <a:cs typeface="微软雅黑" panose="020B0503020204020204" charset="-122"/>
                <a:sym typeface="+mn-ea"/>
              </a:rPr>
              <a:t>中国重农抑商政策</a:t>
            </a:r>
            <a:endParaRPr lang="zh-CN" altLang="en-US" sz="2800">
              <a:solidFill>
                <a:srgbClr val="C00000"/>
              </a:solidFill>
              <a:latin typeface="黑体" panose="02010609060101010101" charset="-122"/>
              <a:ea typeface="黑体" panose="02010609060101010101" charset="-122"/>
              <a:cs typeface="微软雅黑" panose="020B0503020204020204" charset="-122"/>
            </a:endParaRPr>
          </a:p>
        </p:txBody>
      </p:sp>
      <p:grpSp>
        <p:nvGrpSpPr>
          <p:cNvPr id="63" name="组合 62"/>
          <p:cNvGrpSpPr/>
          <p:nvPr/>
        </p:nvGrpSpPr>
        <p:grpSpPr>
          <a:xfrm>
            <a:off x="-4445" y="3634740"/>
            <a:ext cx="12294235" cy="1759585"/>
            <a:chOff x="-390" y="6623"/>
            <a:chExt cx="19361" cy="2771"/>
          </a:xfrm>
        </p:grpSpPr>
        <p:sp>
          <p:nvSpPr>
            <p:cNvPr id="15" name="文本框 14"/>
            <p:cNvSpPr txBox="1"/>
            <p:nvPr/>
          </p:nvSpPr>
          <p:spPr>
            <a:xfrm>
              <a:off x="-390" y="7341"/>
              <a:ext cx="4038" cy="1452"/>
            </a:xfrm>
            <a:prstGeom prst="rect">
              <a:avLst/>
            </a:prstGeom>
            <a:noFill/>
          </p:spPr>
          <p:txBody>
            <a:bodyPr wrap="square" rtlCol="0">
              <a:spAutoFit/>
            </a:bodyPr>
            <a:p>
              <a:pPr lvl="0" algn="ctr">
                <a:buClrTx/>
                <a:buSzTx/>
                <a:buFontTx/>
              </a:pPr>
              <a:r>
                <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战国时期</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a:p>
              <a:pPr lvl="0" algn="ctr">
                <a:buClrTx/>
                <a:buSzTx/>
                <a:buFontTx/>
                <a:buNone/>
              </a:pP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秦国</a:t>
              </a: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a:t>
              </a: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商鞅变法，确立了重农抑商政策</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nvSpPr>
          <p:spPr>
            <a:xfrm>
              <a:off x="10878" y="7245"/>
              <a:ext cx="3586" cy="2149"/>
            </a:xfrm>
            <a:prstGeom prst="rect">
              <a:avLst/>
            </a:prstGeom>
            <a:noFill/>
          </p:spPr>
          <p:txBody>
            <a:bodyPr wrap="square" rtlCol="0" anchor="t">
              <a:spAutoFit/>
            </a:bodyPr>
            <a:p>
              <a:pPr lvl="0" algn="ctr">
                <a:buClrTx/>
                <a:buSzTx/>
                <a:buFontTx/>
              </a:pPr>
              <a:r>
                <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唐宋</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a:p>
              <a:pPr>
                <a:lnSpc>
                  <a:spcPct val="120000"/>
                </a:lnSpc>
              </a:pP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重农抑商政策有所松动（鼓励海外贸易和实行官商分利）</a:t>
              </a:r>
              <a:endParaRPr lang="en-US" altLang="zh-CN" kern="0" noProof="0">
                <a:ln>
                  <a:noFill/>
                </a:ln>
                <a:effectLst/>
                <a:uLnTx/>
                <a:uFillTx/>
                <a:latin typeface="黑体" panose="02010609060101010101" charset="-122"/>
                <a:ea typeface="黑体" panose="02010609060101010101" charset="-122"/>
                <a:cs typeface="黑体" panose="02010609060101010101" charset="-122"/>
                <a:sym typeface="+mn-ea"/>
              </a:endParaRPr>
            </a:p>
          </p:txBody>
        </p:sp>
        <p:sp>
          <p:nvSpPr>
            <p:cNvPr id="21" name="文本框 20"/>
            <p:cNvSpPr txBox="1"/>
            <p:nvPr/>
          </p:nvSpPr>
          <p:spPr>
            <a:xfrm>
              <a:off x="4674" y="7245"/>
              <a:ext cx="3888" cy="1888"/>
            </a:xfrm>
            <a:prstGeom prst="rect">
              <a:avLst/>
            </a:prstGeom>
            <a:noFill/>
          </p:spPr>
          <p:txBody>
            <a:bodyPr wrap="square" rtlCol="0" anchor="t">
              <a:spAutoFit/>
            </a:bodyPr>
            <a:p>
              <a:pPr lvl="0" algn="ctr">
                <a:buClrTx/>
                <a:buSzTx/>
                <a:buFontTx/>
              </a:pPr>
              <a:r>
                <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汉朝</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endParaRPr>
            </a:p>
            <a:p>
              <a:pPr lvl="0" algn="ctr">
                <a:buClrTx/>
                <a:buSzTx/>
                <a:buFontTx/>
              </a:pP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休养生息，防止商人囤积居奇，对商人征收重税，贬低商人地位。</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3" name="文本框 22"/>
            <p:cNvSpPr txBox="1"/>
            <p:nvPr/>
          </p:nvSpPr>
          <p:spPr>
            <a:xfrm>
              <a:off x="15331" y="7341"/>
              <a:ext cx="3640" cy="1626"/>
            </a:xfrm>
            <a:prstGeom prst="rect">
              <a:avLst/>
            </a:prstGeom>
            <a:noFill/>
          </p:spPr>
          <p:txBody>
            <a:bodyPr wrap="square" rtlCol="0">
              <a:spAutoFit/>
            </a:bodyPr>
            <a:p>
              <a:pPr lvl="0" algn="ctr">
                <a:buClrTx/>
                <a:buSzTx/>
                <a:buFontTx/>
              </a:pPr>
              <a:r>
                <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明清</a:t>
              </a:r>
              <a:endParaRPr lang="en-US" altLang="zh-CN" kern="0" noProof="0">
                <a:ln>
                  <a:noFill/>
                </a:ln>
                <a:solidFill>
                  <a:srgbClr val="FF0000"/>
                </a:solidFill>
                <a:effectLst/>
                <a:uLnTx/>
                <a:uFillTx/>
                <a:latin typeface="黑体" panose="02010609060101010101" charset="-122"/>
                <a:ea typeface="黑体" panose="02010609060101010101" charset="-122"/>
                <a:cs typeface="黑体" panose="02010609060101010101" charset="-122"/>
              </a:endParaRPr>
            </a:p>
            <a:p>
              <a:pPr algn="l">
                <a:lnSpc>
                  <a:spcPct val="120000"/>
                </a:lnSpc>
                <a:buClrTx/>
                <a:buSzTx/>
                <a:buFontTx/>
              </a:pPr>
              <a:r>
                <a:rPr lang="en-US" altLang="zh-CN" kern="0" noProof="0">
                  <a:ln>
                    <a:noFill/>
                  </a:ln>
                  <a:effectLst/>
                  <a:uLnTx/>
                  <a:uFillTx/>
                  <a:latin typeface="黑体" panose="02010609060101010101" charset="-122"/>
                  <a:ea typeface="黑体" panose="02010609060101010101" charset="-122"/>
                  <a:cs typeface="黑体" panose="02010609060101010101" charset="-122"/>
                  <a:sym typeface="+mn-ea"/>
                </a:rPr>
                <a:t>重农抑商政策回归传统，不鼓励商业发展</a:t>
              </a:r>
              <a:endParaRPr lang="en-US" altLang="zh-CN" kern="0" noProof="0">
                <a:ln>
                  <a:noFill/>
                </a:ln>
                <a:effectLst/>
                <a:uLnTx/>
                <a:uFillTx/>
                <a:latin typeface="黑体" panose="02010609060101010101" charset="-122"/>
                <a:ea typeface="黑体" panose="02010609060101010101" charset="-122"/>
                <a:cs typeface="黑体" panose="02010609060101010101" charset="-122"/>
                <a:sym typeface="+mn-ea"/>
              </a:endParaRPr>
            </a:p>
          </p:txBody>
        </p:sp>
        <p:grpSp>
          <p:nvGrpSpPr>
            <p:cNvPr id="36" name="组合 35"/>
            <p:cNvGrpSpPr/>
            <p:nvPr/>
          </p:nvGrpSpPr>
          <p:grpSpPr>
            <a:xfrm>
              <a:off x="0" y="6623"/>
              <a:ext cx="18817" cy="516"/>
              <a:chOff x="0" y="6623"/>
              <a:chExt cx="18817" cy="516"/>
            </a:xfrm>
          </p:grpSpPr>
          <p:cxnSp>
            <p:nvCxnSpPr>
              <p:cNvPr id="30" name="直接箭头连接符 29"/>
              <p:cNvCxnSpPr/>
              <p:nvPr/>
            </p:nvCxnSpPr>
            <p:spPr>
              <a:xfrm flipV="1">
                <a:off x="0" y="7089"/>
                <a:ext cx="18817" cy="50"/>
              </a:xfrm>
              <a:prstGeom prst="straightConnector1">
                <a:avLst/>
              </a:prstGeom>
              <a:ln w="38100" cmpd="sng">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28" y="6673"/>
                <a:ext cx="1" cy="46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617" y="6673"/>
                <a:ext cx="1" cy="46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2438" y="6673"/>
                <a:ext cx="1" cy="46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034" y="6623"/>
                <a:ext cx="1" cy="46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 name="文本框 3"/>
          <p:cNvSpPr txBox="1"/>
          <p:nvPr/>
        </p:nvSpPr>
        <p:spPr>
          <a:xfrm>
            <a:off x="171450" y="1117600"/>
            <a:ext cx="1097280" cy="460375"/>
          </a:xfrm>
          <a:prstGeom prst="rect">
            <a:avLst/>
          </a:prstGeom>
          <a:noFill/>
        </p:spPr>
        <p:txBody>
          <a:bodyPr wrap="none" rtlCol="0" anchor="t">
            <a:spAutoFit/>
          </a:bodyPr>
          <a:p>
            <a:pPr algn="l"/>
            <a:r>
              <a:rPr lang="en-US" altLang="zh-CN" sz="2400" dirty="0" smtClean="0">
                <a:solidFill>
                  <a:srgbClr val="0000FF"/>
                </a:solidFill>
                <a:latin typeface="黑体" panose="02010609060101010101" charset="-122"/>
                <a:ea typeface="黑体" panose="02010609060101010101" charset="-122"/>
                <a:sym typeface="+mn-ea"/>
              </a:rPr>
              <a:t>1.</a:t>
            </a:r>
            <a:r>
              <a:rPr lang="zh-CN" altLang="en-US" sz="2400" dirty="0" smtClean="0">
                <a:solidFill>
                  <a:srgbClr val="0000FF"/>
                </a:solidFill>
                <a:latin typeface="黑体" panose="02010609060101010101" charset="-122"/>
                <a:ea typeface="黑体" panose="02010609060101010101" charset="-122"/>
                <a:sym typeface="+mn-ea"/>
              </a:rPr>
              <a:t>原因</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5" name="文本框 4"/>
          <p:cNvSpPr txBox="1"/>
          <p:nvPr/>
        </p:nvSpPr>
        <p:spPr>
          <a:xfrm>
            <a:off x="171450" y="3197860"/>
            <a:ext cx="1097280" cy="460375"/>
          </a:xfrm>
          <a:prstGeom prst="rect">
            <a:avLst/>
          </a:prstGeom>
          <a:noFill/>
        </p:spPr>
        <p:txBody>
          <a:bodyPr wrap="none" rtlCol="0" anchor="t">
            <a:spAutoFit/>
          </a:bodyPr>
          <a:p>
            <a:pPr algn="l"/>
            <a:r>
              <a:rPr lang="en-US" altLang="zh-CN" sz="2400" dirty="0" smtClean="0">
                <a:solidFill>
                  <a:srgbClr val="0000FF"/>
                </a:solidFill>
                <a:latin typeface="黑体" panose="02010609060101010101" charset="-122"/>
                <a:ea typeface="黑体" panose="02010609060101010101" charset="-122"/>
                <a:sym typeface="+mn-ea"/>
              </a:rPr>
              <a:t>2.</a:t>
            </a:r>
            <a:r>
              <a:rPr lang="zh-CN" altLang="en-US" sz="2400" dirty="0" smtClean="0">
                <a:solidFill>
                  <a:srgbClr val="0000FF"/>
                </a:solidFill>
                <a:latin typeface="黑体" panose="02010609060101010101" charset="-122"/>
                <a:ea typeface="黑体" panose="02010609060101010101" charset="-122"/>
                <a:sym typeface="+mn-ea"/>
              </a:rPr>
              <a:t>过程</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6" name="文本框 5"/>
          <p:cNvSpPr txBox="1"/>
          <p:nvPr/>
        </p:nvSpPr>
        <p:spPr>
          <a:xfrm>
            <a:off x="171450" y="1651635"/>
            <a:ext cx="12222480" cy="829945"/>
          </a:xfrm>
          <a:prstGeom prst="rect">
            <a:avLst/>
          </a:prstGeom>
          <a:noFill/>
        </p:spPr>
        <p:txBody>
          <a:bodyPr wrap="none" rtlCol="0">
            <a:spAutoFit/>
          </a:bodyPr>
          <a:p>
            <a:pPr algn="l"/>
            <a:r>
              <a:rPr lang="zh-CN" altLang="en-US" sz="2400">
                <a:latin typeface="黑体" panose="02010609060101010101" charset="-122"/>
                <a:ea typeface="黑体" panose="02010609060101010101" charset="-122"/>
                <a:cs typeface="黑体" panose="02010609060101010101" charset="-122"/>
              </a:rPr>
              <a:t>（1）直接原因：商业与农业争夺劳动力、影响农业生产等问题；</a:t>
            </a:r>
            <a:endParaRPr lang="zh-CN" altLang="en-US" sz="2400">
              <a:latin typeface="黑体" panose="02010609060101010101" charset="-122"/>
              <a:ea typeface="黑体" panose="02010609060101010101" charset="-122"/>
              <a:cs typeface="黑体" panose="02010609060101010101" charset="-122"/>
            </a:endParaRPr>
          </a:p>
          <a:p>
            <a:pPr algn="l"/>
            <a:r>
              <a:rPr lang="zh-CN" altLang="en-US" sz="2400">
                <a:latin typeface="黑体" panose="02010609060101010101" charset="-122"/>
                <a:ea typeface="黑体" panose="02010609060101010101" charset="-122"/>
                <a:cs typeface="黑体" panose="02010609060101010101" charset="-122"/>
              </a:rPr>
              <a:t>（2）根本原因：保护农业生产和小农经济，以确保赋役征派和地租征收，巩固封建统治；</a:t>
            </a:r>
            <a:endParaRPr lang="zh-CN" altLang="en-US" sz="2400">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27940" y="2640330"/>
            <a:ext cx="12247880" cy="398780"/>
          </a:xfrm>
          <a:prstGeom prst="rect">
            <a:avLst/>
          </a:prstGeom>
          <a:noFill/>
          <a:ln w="12700" cmpd="sng">
            <a:solidFill>
              <a:schemeClr val="accent1">
                <a:shade val="50000"/>
              </a:schemeClr>
            </a:solidFill>
            <a:prstDash val="solid"/>
          </a:ln>
        </p:spPr>
        <p:txBody>
          <a:bodyPr wrap="none" rtlCol="0" anchor="t">
            <a:spAutoFit/>
          </a:bodyPr>
          <a:p>
            <a:r>
              <a:rPr lang="zh-CN" altLang="en-US" sz="2000" dirty="0">
                <a:latin typeface="黑体" panose="02010609060101010101" charset="-122"/>
                <a:ea typeface="黑体" panose="02010609060101010101" charset="-122"/>
                <a:cs typeface="黑体" panose="02010609060101010101" charset="-122"/>
                <a:sym typeface="+mn-ea"/>
              </a:rPr>
              <a:t>材料</a:t>
            </a:r>
            <a:r>
              <a:rPr lang="en-US" altLang="zh-CN" sz="2000" dirty="0">
                <a:latin typeface="黑体" panose="02010609060101010101" charset="-122"/>
                <a:ea typeface="黑体" panose="02010609060101010101" charset="-122"/>
                <a:cs typeface="黑体" panose="02010609060101010101" charset="-122"/>
                <a:sym typeface="+mn-ea"/>
              </a:rPr>
              <a:t>1</a:t>
            </a:r>
            <a:r>
              <a:rPr lang="zh-CN" altLang="en-US" sz="2000" dirty="0">
                <a:latin typeface="黑体" panose="02010609060101010101" charset="-122"/>
                <a:ea typeface="黑体" panose="02010609060101010101" charset="-122"/>
                <a:cs typeface="黑体" panose="02010609060101010101" charset="-122"/>
                <a:sym typeface="+mn-ea"/>
              </a:rPr>
              <a:t>：“戮力本业耕织致粟帛多者，复其身，事末利及怠而贫者，举以为收孥。”</a:t>
            </a:r>
            <a:r>
              <a:rPr lang="en-US" altLang="zh-CN"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《史记·商君列传》</a:t>
            </a:r>
            <a:endParaRPr lang="zh-CN" altLang="en-US" sz="2000" dirty="0">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74295" y="5411470"/>
            <a:ext cx="11990705" cy="1322070"/>
          </a:xfrm>
          <a:prstGeom prst="rect">
            <a:avLst/>
          </a:prstGeom>
          <a:solidFill>
            <a:schemeClr val="bg1"/>
          </a:solidFill>
          <a:ln w="12700" cmpd="sng">
            <a:solidFill>
              <a:schemeClr val="accent1">
                <a:shade val="50000"/>
              </a:schemeClr>
            </a:solidFill>
            <a:prstDash val="solid"/>
          </a:ln>
        </p:spPr>
        <p:txBody>
          <a:bodyPr wrap="square" rtlCol="0" anchor="t">
            <a:spAutoFit/>
          </a:bodyPr>
          <a:p>
            <a:pPr lvl="0" algn="l">
              <a:buClrTx/>
              <a:buSzTx/>
              <a:buFontTx/>
            </a:pPr>
            <a:r>
              <a:rPr lang="zh-CN" altLang="en-US" sz="2000" dirty="0">
                <a:latin typeface="黑体" panose="02010609060101010101" charset="-122"/>
                <a:ea typeface="黑体" panose="02010609060101010101" charset="-122"/>
                <a:cs typeface="黑体" panose="02010609060101010101" charset="-122"/>
                <a:sym typeface="+mn-ea"/>
              </a:rPr>
              <a:t> </a:t>
            </a:r>
            <a:r>
              <a:rPr lang="zh-CN" altLang="en-US" sz="2000" dirty="0">
                <a:latin typeface="黑体" panose="02010609060101010101" charset="-122"/>
                <a:ea typeface="黑体" panose="02010609060101010101" charset="-122"/>
                <a:cs typeface="黑体" panose="02010609060101010101" charset="-122"/>
                <a:sym typeface="+mn-ea"/>
              </a:rPr>
              <a:t>材料</a:t>
            </a:r>
            <a:r>
              <a:rPr lang="en-US" altLang="zh-CN" sz="2000" dirty="0">
                <a:latin typeface="黑体" panose="02010609060101010101" charset="-122"/>
                <a:ea typeface="黑体" panose="02010609060101010101" charset="-122"/>
                <a:cs typeface="黑体" panose="02010609060101010101" charset="-122"/>
                <a:sym typeface="+mn-ea"/>
              </a:rPr>
              <a:t>2</a:t>
            </a:r>
            <a:r>
              <a:rPr lang="zh-CN" altLang="en-US"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汉）高祖令贾人不得蚕丝乘车，重租税以困辱之。孝惠、高后时，为天下初定，复弛商贾之律，然市井之子孙，亦不得仕宦为吏。汉武帝时，令贾人有市籍及家属皆无得名田以便农，一人有市籍，则身及家内皆不得有田，犯令者，没入田货。农商之分，实自此始。</a:t>
            </a:r>
            <a:endParaRPr lang="zh-CN" altLang="en-US" sz="2000" dirty="0">
              <a:latin typeface="黑体" panose="02010609060101010101" charset="-122"/>
              <a:ea typeface="黑体" panose="02010609060101010101" charset="-122"/>
              <a:cs typeface="黑体" panose="02010609060101010101" charset="-122"/>
              <a:sym typeface="+mn-ea"/>
            </a:endParaRPr>
          </a:p>
          <a:p>
            <a:pPr lvl="0" algn="l">
              <a:buClrTx/>
              <a:buSzTx/>
              <a:buFontTx/>
            </a:pPr>
            <a:r>
              <a:rPr lang="en-US" altLang="zh-CN" sz="2000" dirty="0">
                <a:latin typeface="黑体" panose="02010609060101010101" charset="-122"/>
                <a:ea typeface="黑体" panose="02010609060101010101" charset="-122"/>
                <a:cs typeface="黑体" panose="02010609060101010101" charset="-122"/>
                <a:sym typeface="+mn-ea"/>
              </a:rPr>
              <a:t>                                                                         </a:t>
            </a:r>
            <a:r>
              <a:rPr lang="zh-CN" altLang="en-US" sz="2000" dirty="0">
                <a:latin typeface="黑体" panose="02010609060101010101" charset="-122"/>
                <a:ea typeface="黑体" panose="02010609060101010101" charset="-122"/>
                <a:cs typeface="黑体" panose="02010609060101010101" charset="-122"/>
                <a:sym typeface="+mn-ea"/>
              </a:rPr>
              <a:t>——司马迁《史记》</a:t>
            </a:r>
            <a:endParaRPr lang="zh-CN" altLang="en-US" sz="2000"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12192000" cy="521970"/>
          </a:xfrm>
          <a:prstGeom prst="rect">
            <a:avLst/>
          </a:prstGeom>
          <a:noFill/>
        </p:spPr>
        <p:txBody>
          <a:bodyPr wrap="square" rtlCol="0" anchor="t">
            <a:spAutoFit/>
          </a:bodyPr>
          <a:p>
            <a:pPr algn="ctr">
              <a:buClrTx/>
              <a:buSzTx/>
              <a:buFontTx/>
            </a:pPr>
            <a:r>
              <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一、商业发展——古代世界不同地区商业贸易的起源与发展</a:t>
            </a:r>
            <a:endParaRPr lang="zh-CN" altLang="en-US" sz="28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nvSpPr>
        <p:spPr>
          <a:xfrm>
            <a:off x="171450" y="1117600"/>
            <a:ext cx="1402080" cy="460375"/>
          </a:xfrm>
          <a:prstGeom prst="rect">
            <a:avLst/>
          </a:prstGeom>
          <a:noFill/>
        </p:spPr>
        <p:txBody>
          <a:bodyPr wrap="none" rtlCol="0" anchor="t">
            <a:spAutoFit/>
          </a:bodyPr>
          <a:p>
            <a:r>
              <a:rPr lang="en-US" altLang="zh-CN" sz="2400" dirty="0" smtClean="0">
                <a:solidFill>
                  <a:srgbClr val="0000FF"/>
                </a:solidFill>
                <a:latin typeface="黑体" panose="02010609060101010101" charset="-122"/>
                <a:ea typeface="黑体" panose="02010609060101010101" charset="-122"/>
                <a:sym typeface="+mn-ea"/>
              </a:rPr>
              <a:t>4.</a:t>
            </a:r>
            <a:r>
              <a:rPr lang="zh-CN" altLang="en-US" sz="2400" dirty="0" smtClean="0">
                <a:solidFill>
                  <a:srgbClr val="0000FF"/>
                </a:solidFill>
                <a:latin typeface="黑体" panose="02010609060101010101" charset="-122"/>
                <a:ea typeface="黑体" panose="02010609060101010101" charset="-122"/>
                <a:sym typeface="+mn-ea"/>
              </a:rPr>
              <a:t>秦汉：</a:t>
            </a:r>
            <a:endParaRPr lang="zh-CN" altLang="en-US" sz="2400" dirty="0" smtClean="0">
              <a:solidFill>
                <a:srgbClr val="0000FF"/>
              </a:solidFill>
              <a:latin typeface="黑体" panose="02010609060101010101" charset="-122"/>
              <a:ea typeface="黑体" panose="02010609060101010101" charset="-122"/>
              <a:sym typeface="+mn-ea"/>
            </a:endParaRPr>
          </a:p>
        </p:txBody>
      </p:sp>
      <p:sp>
        <p:nvSpPr>
          <p:cNvPr id="4" name="文本框 3"/>
          <p:cNvSpPr txBox="1"/>
          <p:nvPr/>
        </p:nvSpPr>
        <p:spPr>
          <a:xfrm>
            <a:off x="1683385" y="1117600"/>
            <a:ext cx="7193280" cy="460375"/>
          </a:xfrm>
          <a:prstGeom prst="rect">
            <a:avLst/>
          </a:prstGeom>
          <a:noFill/>
        </p:spPr>
        <p:txBody>
          <a:bodyPr wrap="none" rtlCol="0" anchor="t">
            <a:spAutoFit/>
          </a:bodyPr>
          <a:p>
            <a:r>
              <a:rPr lang="en-US" altLang="en-US" sz="2400" dirty="0">
                <a:latin typeface="黑体" panose="02010609060101010101" charset="-122"/>
                <a:ea typeface="黑体" panose="02010609060101010101" charset="-122"/>
                <a:sym typeface="宋体" panose="02010600030101010101" pitchFamily="2" charset="-122"/>
              </a:rPr>
              <a:t>货币、车轨、度量衡的统一</a:t>
            </a:r>
            <a:r>
              <a:rPr lang="zh-CN" altLang="en-US" sz="2400" dirty="0">
                <a:solidFill>
                  <a:srgbClr val="404040"/>
                </a:solidFill>
                <a:latin typeface="黑体" panose="02010609060101010101" charset="-122"/>
                <a:ea typeface="黑体" panose="02010609060101010101" charset="-122"/>
                <a:sym typeface="宋体" panose="02010600030101010101" pitchFamily="2" charset="-122"/>
              </a:rPr>
              <a:t>，</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促进了</a:t>
            </a:r>
            <a:r>
              <a:rPr lang="zh-CN" altLang="en-US" sz="2400" dirty="0">
                <a:solidFill>
                  <a:srgbClr val="FF0000"/>
                </a:solidFill>
                <a:latin typeface="黑体" panose="02010609060101010101" charset="-122"/>
                <a:ea typeface="黑体" panose="02010609060101010101" charset="-122"/>
                <a:sym typeface="宋体" panose="02010600030101010101" pitchFamily="2" charset="-122"/>
              </a:rPr>
              <a:t>全国的</a:t>
            </a:r>
            <a:r>
              <a:rPr lang="en-US" altLang="en-US" sz="2400" dirty="0">
                <a:solidFill>
                  <a:srgbClr val="FF0000"/>
                </a:solidFill>
                <a:latin typeface="黑体" panose="02010609060101010101" charset="-122"/>
                <a:ea typeface="黑体" panose="02010609060101010101" charset="-122"/>
                <a:sym typeface="宋体" panose="02010600030101010101" pitchFamily="2" charset="-122"/>
              </a:rPr>
              <a:t>商品流通</a:t>
            </a:r>
            <a:endParaRPr lang="en-US" altLang="en-US" sz="2400" dirty="0">
              <a:solidFill>
                <a:srgbClr val="FF0000"/>
              </a:solidFill>
              <a:latin typeface="黑体" panose="02010609060101010101" charset="-122"/>
              <a:ea typeface="黑体" panose="02010609060101010101" charset="-122"/>
              <a:sym typeface="宋体" panose="02010600030101010101" pitchFamily="2" charset="-122"/>
            </a:endParaRPr>
          </a:p>
        </p:txBody>
      </p:sp>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133791" y="4430224"/>
            <a:ext cx="2174631" cy="2174631"/>
          </a:xfrm>
          <a:prstGeom prst="rect">
            <a:avLst/>
          </a:prstGeom>
        </p:spPr>
      </p:pic>
      <p:pic>
        <p:nvPicPr>
          <p:cNvPr id="15" name="图片 1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019111" y="4311028"/>
            <a:ext cx="2929253" cy="2547177"/>
          </a:xfrm>
          <a:prstGeom prst="rect">
            <a:avLst/>
          </a:prstGeom>
        </p:spPr>
      </p:pic>
      <p:sp>
        <p:nvSpPr>
          <p:cNvPr id="5" name="文本框 4"/>
          <p:cNvSpPr txBox="1"/>
          <p:nvPr/>
        </p:nvSpPr>
        <p:spPr>
          <a:xfrm>
            <a:off x="7658735" y="1971040"/>
            <a:ext cx="4184650" cy="3784600"/>
          </a:xfrm>
          <a:prstGeom prst="rect">
            <a:avLst/>
          </a:prstGeom>
          <a:solidFill>
            <a:schemeClr val="bg1"/>
          </a:solidFill>
          <a:ln w="12700" cmpd="sng">
            <a:solidFill>
              <a:schemeClr val="accent1">
                <a:shade val="50000"/>
              </a:schemeClr>
            </a:solidFill>
            <a:prstDash val="solid"/>
          </a:ln>
        </p:spPr>
        <p:txBody>
          <a:bodyPr wrap="square" rtlCol="0" anchor="t">
            <a:spAutoFit/>
          </a:bodyPr>
          <a:p>
            <a:pPr lvl="0" algn="l">
              <a:buClrTx/>
              <a:buSzTx/>
              <a:buFontTx/>
            </a:pPr>
            <a:r>
              <a:rPr lang="zh-CN" altLang="en-US" sz="2400" dirty="0">
                <a:latin typeface="黑体" panose="02010609060101010101" charset="-122"/>
                <a:ea typeface="黑体" panose="02010609060101010101" charset="-122"/>
                <a:cs typeface="黑体" panose="02010609060101010101" charset="-122"/>
                <a:sym typeface="+mn-ea"/>
              </a:rPr>
              <a:t>    材料：故待农而食之，虞而出之，工而成之，商而通之。 ……汉兴，海内为一，开关梁，弛山泽之禁，是以富商大贾周流天下，交易之物莫不通，得其所欲，而徙豪杰诸侯强族于京师。</a:t>
            </a:r>
            <a:endParaRPr lang="zh-CN" altLang="en-US" sz="2400" dirty="0">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sz="2400" dirty="0">
                <a:latin typeface="黑体" panose="02010609060101010101" charset="-122"/>
                <a:ea typeface="黑体" panose="02010609060101010101" charset="-122"/>
                <a:cs typeface="黑体" panose="02010609060101010101" charset="-122"/>
                <a:sym typeface="+mn-ea"/>
              </a:rPr>
              <a:t>                                       ——司马迁《史记》卷一二九《货殖列传》</a:t>
            </a:r>
            <a:endParaRPr lang="zh-CN" altLang="en-US" sz="2400" dirty="0">
              <a:latin typeface="黑体" panose="02010609060101010101" charset="-122"/>
              <a:ea typeface="黑体" panose="02010609060101010101" charset="-122"/>
              <a:cs typeface="黑体" panose="02010609060101010101" charset="-122"/>
              <a:sym typeface="+mn-ea"/>
            </a:endParaRPr>
          </a:p>
        </p:txBody>
      </p:sp>
      <p:pic>
        <p:nvPicPr>
          <p:cNvPr id="101" name="图片 100"/>
          <p:cNvPicPr/>
          <p:nvPr/>
        </p:nvPicPr>
        <p:blipFill>
          <a:blip r:embed="rId5"/>
          <a:stretch>
            <a:fillRect/>
          </a:stretch>
        </p:blipFill>
        <p:spPr>
          <a:xfrm>
            <a:off x="171450" y="1890395"/>
            <a:ext cx="3369945" cy="2539365"/>
          </a:xfrm>
          <a:prstGeom prst="rect">
            <a:avLst/>
          </a:prstGeom>
          <a:noFill/>
          <a:ln w="9525">
            <a:noFill/>
          </a:ln>
        </p:spPr>
      </p:pic>
      <p:pic>
        <p:nvPicPr>
          <p:cNvPr id="102" name="图片 101"/>
          <p:cNvPicPr/>
          <p:nvPr/>
        </p:nvPicPr>
        <p:blipFill>
          <a:blip r:embed="rId6"/>
          <a:stretch>
            <a:fillRect/>
          </a:stretch>
        </p:blipFill>
        <p:spPr>
          <a:xfrm>
            <a:off x="3683635" y="1692275"/>
            <a:ext cx="3599180" cy="2766060"/>
          </a:xfrm>
          <a:prstGeom prst="rect">
            <a:avLst/>
          </a:prstGeom>
          <a:noFill/>
          <a:ln w="9525">
            <a:noFill/>
          </a:ln>
        </p:spPr>
      </p:pic>
      <p:sp>
        <p:nvSpPr>
          <p:cNvPr id="6" name="文本框 5"/>
          <p:cNvSpPr txBox="1"/>
          <p:nvPr/>
        </p:nvSpPr>
        <p:spPr>
          <a:xfrm>
            <a:off x="0" y="521970"/>
            <a:ext cx="5579745" cy="521970"/>
          </a:xfrm>
          <a:prstGeom prst="rect">
            <a:avLst/>
          </a:prstGeom>
          <a:noFill/>
        </p:spPr>
        <p:txBody>
          <a:bodyPr wrap="square" rtlCol="0">
            <a:spAutoFit/>
          </a:bodyPr>
          <a:p>
            <a:r>
              <a:rPr lang="zh-CN" altLang="en-US" sz="2800">
                <a:solidFill>
                  <a:srgbClr val="C00000"/>
                </a:solidFill>
                <a:latin typeface="黑体" panose="02010609060101010101" charset="-122"/>
                <a:ea typeface="黑体" panose="02010609060101010101" charset="-122"/>
                <a:cs typeface="微软雅黑" panose="020B0503020204020204" charset="-122"/>
              </a:rPr>
              <a:t>（二）</a:t>
            </a:r>
            <a:r>
              <a:rPr lang="zh-CN" sz="2800">
                <a:solidFill>
                  <a:srgbClr val="C00000"/>
                </a:solidFill>
                <a:latin typeface="黑体" panose="02010609060101010101" charset="-122"/>
                <a:ea typeface="黑体" panose="02010609060101010101" charset="-122"/>
                <a:cs typeface="微软雅黑" panose="020B0503020204020204" charset="-122"/>
              </a:rPr>
              <a:t>商业的发展：古代中国</a:t>
            </a:r>
            <a:endParaRPr lang="zh-CN" sz="2800">
              <a:solidFill>
                <a:srgbClr val="C00000"/>
              </a:solidFill>
              <a:latin typeface="黑体" panose="02010609060101010101" charset="-122"/>
              <a:ea typeface="黑体" panose="02010609060101010101"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KSO_WM_UNIT_TABLE_BEAUTIFY" val="smartTable{a63b1e91-07aa-4442-8f2d-c88d30b40ad1}"/>
</p:tagLst>
</file>

<file path=ppt/tags/tag10.xml><?xml version="1.0" encoding="utf-8"?>
<p:tagLst xmlns:p="http://schemas.openxmlformats.org/presentationml/2006/main">
  <p:tag name="AS_UNIQUEID" val="1450"/>
</p:tagLst>
</file>

<file path=ppt/tags/tag11.xml><?xml version="1.0" encoding="utf-8"?>
<p:tagLst xmlns:p="http://schemas.openxmlformats.org/presentationml/2006/main">
  <p:tag name="AS_UNIQUEID" val="1451"/>
</p:tagLst>
</file>

<file path=ppt/tags/tag12.xml><?xml version="1.0" encoding="utf-8"?>
<p:tagLst xmlns:p="http://schemas.openxmlformats.org/presentationml/2006/main">
  <p:tag name="AS_UNIQUEID" val="1452"/>
</p:tagLst>
</file>

<file path=ppt/tags/tag13.xml><?xml version="1.0" encoding="utf-8"?>
<p:tagLst xmlns:p="http://schemas.openxmlformats.org/presentationml/2006/main">
  <p:tag name="AS_UNIQUEID" val="1453"/>
</p:tagLst>
</file>

<file path=ppt/tags/tag14.xml><?xml version="1.0" encoding="utf-8"?>
<p:tagLst xmlns:p="http://schemas.openxmlformats.org/presentationml/2006/main">
  <p:tag name="AS_UNIQUEID" val="1440"/>
</p:tagLst>
</file>

<file path=ppt/tags/tag15.xml><?xml version="1.0" encoding="utf-8"?>
<p:tagLst xmlns:p="http://schemas.openxmlformats.org/presentationml/2006/main">
  <p:tag name="AS_UNIQUEID" val="957"/>
  <p:tag name="KSO_WM_UNIT_TABLE_BEAUTIFY" val="smartTable{d2499328-6f5c-4417-9540-f27ba56c97e9}"/>
</p:tagLst>
</file>

<file path=ppt/tags/tag16.xml><?xml version="1.0" encoding="utf-8"?>
<p:tagLst xmlns:p="http://schemas.openxmlformats.org/presentationml/2006/main">
  <p:tag name="AS_UNIQUEID" val="1439"/>
</p:tagLst>
</file>

<file path=ppt/tags/tag17.xml><?xml version="1.0" encoding="utf-8"?>
<p:tagLst xmlns:p="http://schemas.openxmlformats.org/presentationml/2006/main">
  <p:tag name="AS_UNIQUEID" val="1441"/>
</p:tagLst>
</file>

<file path=ppt/tags/tag18.xml><?xml version="1.0" encoding="utf-8"?>
<p:tagLst xmlns:p="http://schemas.openxmlformats.org/presentationml/2006/main">
  <p:tag name="AS_UNIQUEID" val="987"/>
  <p:tag name="KSO_WM_UNIT_TABLE_BEAUTIFY" val="smartTable{4e63d66d-5ffe-4d03-84c5-215d2e917df7}"/>
  <p:tag name="TABLE_ENDDRAG_ORIGIN_RECT" val="930*357"/>
  <p:tag name="TABLE_ENDDRAG_RECT" val="13*66*930*357"/>
</p:tagLst>
</file>

<file path=ppt/tags/tag19.xml><?xml version="1.0" encoding="utf-8"?>
<p:tagLst xmlns:p="http://schemas.openxmlformats.org/presentationml/2006/main">
  <p:tag name="COMMONDATA" val="eyJoZGlkIjoiZmU3NTM2YWI3ZDNlZWUzZjUxMTFlMzJkMjcwOWMwYTkifQ=="/>
  <p:tag name="KSO_WPP_MARK_KEY" val="60ed837a-a9e6-4e92-8140-97bb16875c61"/>
  <p:tag name="KSO_WM_SCREEN_THEME_FLAG" val="Pm8+0BRAL5bj2odLFPzsOkgoyIwEavmEldepG3GuJyKbjqxSiGzVAAz5Gh4OsDW3DLYRiT1zVqYhwbTQGtvCJFWB7pjoHqVbhRhqYGvg0yY="/>
</p:tagLst>
</file>

<file path=ppt/tags/tag2.xml><?xml version="1.0" encoding="utf-8"?>
<p:tagLst xmlns:p="http://schemas.openxmlformats.org/presentationml/2006/main">
  <p:tag name="KSO_WM_UNIT_TABLE_BEAUTIFY" val="smartTable{14bd7755-66ce-451e-9b53-b6523ffec5bd}"/>
</p:tagLst>
</file>

<file path=ppt/tags/tag3.xml><?xml version="1.0" encoding="utf-8"?>
<p:tagLst xmlns:p="http://schemas.openxmlformats.org/presentationml/2006/main">
  <p:tag name="AS_UNIQUEID" val="1139"/>
</p:tagLst>
</file>

<file path=ppt/tags/tag4.xml><?xml version="1.0" encoding="utf-8"?>
<p:tagLst xmlns:p="http://schemas.openxmlformats.org/presentationml/2006/main">
  <p:tag name="AS_UNIQUEID" val="1233"/>
</p:tagLst>
</file>

<file path=ppt/tags/tag5.xml><?xml version="1.0" encoding="utf-8"?>
<p:tagLst xmlns:p="http://schemas.openxmlformats.org/presentationml/2006/main">
  <p:tag name="AS_UNIQUEID" val="1243"/>
</p:tagLst>
</file>

<file path=ppt/tags/tag6.xml><?xml version="1.0" encoding="utf-8"?>
<p:tagLst xmlns:p="http://schemas.openxmlformats.org/presentationml/2006/main">
  <p:tag name="KSO_WM_UNIT_TABLE_BEAUTIFY" val="smartTable{ad80fdcc-e373-46c0-8527-258136b6aad8}"/>
  <p:tag name="TABLE_ENDDRAG_ORIGIN_RECT" val="869*324"/>
  <p:tag name="TABLE_ENDDRAG_RECT" val="41*114*869*324"/>
</p:tagLst>
</file>

<file path=ppt/tags/tag7.xml><?xml version="1.0" encoding="utf-8"?>
<p:tagLst xmlns:p="http://schemas.openxmlformats.org/presentationml/2006/main">
  <p:tag name="AS_UNIQUEID" val="1442"/>
</p:tagLst>
</file>

<file path=ppt/tags/tag8.xml><?xml version="1.0" encoding="utf-8"?>
<p:tagLst xmlns:p="http://schemas.openxmlformats.org/presentationml/2006/main">
  <p:tag name="AS_UNIQUEID" val="1448"/>
</p:tagLst>
</file>

<file path=ppt/tags/tag9.xml><?xml version="1.0" encoding="utf-8"?>
<p:tagLst xmlns:p="http://schemas.openxmlformats.org/presentationml/2006/main">
  <p:tag name="AS_UNIQUEID" val="1449"/>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7568</Words>
  <PresentationFormat>宽屏</PresentationFormat>
  <Paragraphs>727</Paragraphs>
  <Slides>31</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31</vt:i4>
      </vt:variant>
    </vt:vector>
  </HeadingPairs>
  <TitlesOfParts>
    <vt:vector size="44" baseType="lpstr">
      <vt:lpstr>Arial</vt:lpstr>
      <vt:lpstr>宋体</vt:lpstr>
      <vt:lpstr>Wingdings</vt:lpstr>
      <vt:lpstr>楷体</vt:lpstr>
      <vt:lpstr>华文新魏</vt:lpstr>
      <vt:lpstr>黑体</vt:lpstr>
      <vt:lpstr>微软雅黑</vt:lpstr>
      <vt:lpstr>Calibri</vt:lpstr>
      <vt:lpstr>Arial Unicode MS</vt:lpstr>
      <vt:lpstr>等线</vt:lpstr>
      <vt:lpstr>Times New Roman</vt:lpstr>
      <vt:lpstr>仿宋</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公众号：陈西设计之家。微信搜索即可，有更多免费原创开源PPT模版以及PPT教程，可随意转载。</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2022-08-24T12:48:00Z</dcterms:created>
  <dcterms:modified xsi:type="dcterms:W3CDTF">2022-11-14T02:16:52Z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A2FDD161E4B14B91A12F9944F38A06EE</vt:lpwstr>
  </property>
</Properties>
</file>