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717" r:id="rId2"/>
    <p:sldId id="257" r:id="rId3"/>
    <p:sldId id="258" r:id="rId4"/>
    <p:sldId id="259" r:id="rId5"/>
    <p:sldId id="260" r:id="rId6"/>
    <p:sldId id="261" r:id="rId7"/>
    <p:sldId id="718" r:id="rId8"/>
    <p:sldId id="719" r:id="rId9"/>
    <p:sldId id="262" r:id="rId10"/>
    <p:sldId id="269" r:id="rId11"/>
    <p:sldId id="270" r:id="rId12"/>
    <p:sldId id="271" r:id="rId13"/>
    <p:sldId id="26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snapToGrid="0">
      <p:cViewPr varScale="1">
        <p:scale>
          <a:sx n="81" d="100"/>
          <a:sy n="81"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EDB5D-DBE5-4BD2-AF1D-C5151275600F}" type="datetimeFigureOut">
              <a:rPr lang="zh-CN" altLang="en-US" smtClean="0"/>
              <a:t>2024/1/1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129B8B-5372-4B5D-AA88-AAF5BE7F1565}" type="slidenum">
              <a:rPr lang="zh-CN" altLang="en-US" smtClean="0"/>
              <a:t>‹#›</a:t>
            </a:fld>
            <a:endParaRPr lang="zh-CN" altLang="en-US"/>
          </a:p>
        </p:txBody>
      </p:sp>
    </p:spTree>
    <p:extLst>
      <p:ext uri="{BB962C8B-B14F-4D97-AF65-F5344CB8AC3E}">
        <p14:creationId xmlns:p14="http://schemas.microsoft.com/office/powerpoint/2010/main" val="124906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C24BB4B-ADC5-48BD-A2F3-F2AB72992B3D}" type="datetimeFigureOut">
              <a:rPr lang="zh-CN" altLang="en-US" smtClean="0"/>
              <a:t>2024/1/1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0738578-D174-4069-A906-88C8755BE78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4BB4B-ADC5-48BD-A2F3-F2AB72992B3D}" type="datetimeFigureOut">
              <a:rPr lang="zh-CN" altLang="en-US" smtClean="0"/>
              <a:t>2024/1/1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38578-D174-4069-A906-88C8755BE78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67"/>
          <p:cNvSpPr/>
          <p:nvPr/>
        </p:nvSpPr>
        <p:spPr>
          <a:xfrm>
            <a:off x="798261" y="179110"/>
            <a:ext cx="10862697" cy="5448692"/>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a:t>
            </a:r>
            <a:r>
              <a:rPr lang="zh-CN" altLang="en-US" sz="2800" b="1" dirty="0">
                <a:solidFill>
                  <a:schemeClr val="bg1"/>
                </a:solidFill>
                <a:latin typeface="黑体" panose="02010609060101010101" pitchFamily="49" charset="-122"/>
                <a:ea typeface="黑体" panose="02010609060101010101" pitchFamily="49" charset="-122"/>
              </a:rPr>
              <a:t>：基层治理与社会保障（方式、意义）</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2</a:t>
            </a:r>
            <a:r>
              <a:rPr lang="zh-CN" altLang="en-US" sz="2800" b="1" dirty="0">
                <a:solidFill>
                  <a:schemeClr val="bg1"/>
                </a:solidFill>
                <a:latin typeface="黑体" panose="02010609060101010101" pitchFamily="49" charset="-122"/>
                <a:ea typeface="黑体" panose="02010609060101010101" pitchFamily="49" charset="-122"/>
              </a:rPr>
              <a:t>：统一多民族国家：地方管理与边疆治理</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3</a:t>
            </a:r>
            <a:r>
              <a:rPr lang="zh-CN" altLang="en-US" sz="2800" b="1" dirty="0">
                <a:solidFill>
                  <a:schemeClr val="bg1"/>
                </a:solidFill>
                <a:latin typeface="黑体" panose="02010609060101010101" pitchFamily="49" charset="-122"/>
                <a:ea typeface="黑体" panose="02010609060101010101" pitchFamily="49" charset="-122"/>
              </a:rPr>
              <a:t>：工业化与城市化（生产力、生产方式、世界格局、问题）</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4</a:t>
            </a:r>
            <a:r>
              <a:rPr lang="zh-CN" altLang="en-US" sz="2800" b="1" dirty="0">
                <a:solidFill>
                  <a:schemeClr val="bg1"/>
                </a:solidFill>
                <a:latin typeface="黑体" panose="02010609060101010101" pitchFamily="49" charset="-122"/>
                <a:ea typeface="黑体" panose="02010609060101010101" pitchFamily="49" charset="-122"/>
              </a:rPr>
              <a:t>：国际组织与国际秩序、格局（含国际法）</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5</a:t>
            </a:r>
            <a:r>
              <a:rPr lang="zh-CN" altLang="en-US" sz="2800" b="1" dirty="0">
                <a:solidFill>
                  <a:schemeClr val="bg1"/>
                </a:solidFill>
                <a:latin typeface="黑体" panose="02010609060101010101" pitchFamily="49" charset="-122"/>
                <a:ea typeface="黑体" panose="02010609060101010101" pitchFamily="49" charset="-122"/>
              </a:rPr>
              <a:t>：中华文化（源流、内涵特点、世界意义）</a:t>
            </a: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6</a:t>
            </a:r>
            <a:r>
              <a:rPr lang="zh-CN" altLang="en-US" sz="2800" b="1" dirty="0">
                <a:solidFill>
                  <a:schemeClr val="bg1"/>
                </a:solidFill>
                <a:latin typeface="黑体" panose="02010609060101010101" pitchFamily="49" charset="-122"/>
                <a:ea typeface="黑体" panose="02010609060101010101" pitchFamily="49" charset="-122"/>
              </a:rPr>
              <a:t>：世界文化的多样性（多元表现、交流路径、传承载体）</a:t>
            </a:r>
            <a:endParaRPr lang="en-US" altLang="zh-CN" sz="2800" b="1" dirty="0">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7</a:t>
            </a:r>
            <a:r>
              <a:rPr lang="zh-CN" altLang="en-US" sz="2800" b="1" dirty="0">
                <a:solidFill>
                  <a:schemeClr val="bg1"/>
                </a:solidFill>
                <a:latin typeface="黑体" panose="02010609060101010101" pitchFamily="49" charset="-122"/>
                <a:ea typeface="黑体" panose="02010609060101010101" pitchFamily="49" charset="-122"/>
              </a:rPr>
              <a:t>：世界市场、全球化与全球治理（历程、问题与对策）</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8</a:t>
            </a:r>
            <a:r>
              <a:rPr lang="zh-CN" altLang="en-US" sz="2800" b="1" dirty="0">
                <a:solidFill>
                  <a:schemeClr val="bg1"/>
                </a:solidFill>
                <a:latin typeface="黑体" panose="02010609060101010101" pitchFamily="49" charset="-122"/>
                <a:ea typeface="黑体" panose="02010609060101010101" pitchFamily="49" charset="-122"/>
              </a:rPr>
              <a:t>：思想解放与社会变革（近代西方、近代中国）</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9</a:t>
            </a:r>
            <a:r>
              <a:rPr lang="zh-CN" altLang="en-US" sz="2800" b="1" dirty="0">
                <a:solidFill>
                  <a:schemeClr val="bg1"/>
                </a:solidFill>
                <a:latin typeface="黑体" panose="02010609060101010101" pitchFamily="49" charset="-122"/>
                <a:ea typeface="黑体" panose="02010609060101010101" pitchFamily="49" charset="-122"/>
              </a:rPr>
              <a:t>：现代科技与人类生活</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10</a:t>
            </a:r>
            <a:r>
              <a:rPr lang="zh-CN" altLang="en-US" sz="2800" b="1" dirty="0">
                <a:solidFill>
                  <a:schemeClr val="bg1"/>
                </a:solidFill>
                <a:latin typeface="黑体" panose="02010609060101010101" pitchFamily="49" charset="-122"/>
                <a:ea typeface="黑体" panose="02010609060101010101" pitchFamily="49" charset="-122"/>
              </a:rPr>
              <a:t>：制度创新（政治管理制度、选官、赋税、法律等）</a:t>
            </a:r>
            <a:endParaRPr lang="en-US" altLang="zh-CN" sz="2800" b="1" dirty="0">
              <a:solidFill>
                <a:schemeClr val="bg1"/>
              </a:solidFill>
              <a:latin typeface="黑体" panose="02010609060101010101" pitchFamily="49" charset="-122"/>
              <a:ea typeface="黑体" panose="02010609060101010101" pitchFamily="49" charset="-122"/>
            </a:endParaRPr>
          </a:p>
          <a:p>
            <a:r>
              <a:rPr lang="zh-CN" altLang="en-US" sz="2800" b="1" dirty="0">
                <a:solidFill>
                  <a:schemeClr val="bg1"/>
                </a:solidFill>
                <a:latin typeface="黑体" panose="02010609060101010101" pitchFamily="49" charset="-122"/>
                <a:ea typeface="黑体" panose="02010609060101010101" pitchFamily="49" charset="-122"/>
              </a:rPr>
              <a:t>专题</a:t>
            </a:r>
            <a:r>
              <a:rPr lang="en-US" altLang="zh-CN" sz="2800" b="1" dirty="0">
                <a:solidFill>
                  <a:schemeClr val="bg1"/>
                </a:solidFill>
                <a:latin typeface="黑体" panose="02010609060101010101" pitchFamily="49" charset="-122"/>
                <a:ea typeface="黑体" panose="02010609060101010101" pitchFamily="49" charset="-122"/>
              </a:rPr>
              <a:t>11</a:t>
            </a:r>
            <a:r>
              <a:rPr lang="zh-CN" altLang="en-US" sz="2800" b="1" dirty="0">
                <a:solidFill>
                  <a:schemeClr val="bg1"/>
                </a:solidFill>
                <a:latin typeface="黑体" panose="02010609060101010101" pitchFamily="49" charset="-122"/>
                <a:ea typeface="黑体" panose="02010609060101010101" pitchFamily="49" charset="-122"/>
              </a:rPr>
              <a:t>：中国特色：革命、建设、外交</a:t>
            </a:r>
          </a:p>
        </p:txBody>
      </p:sp>
      <p:sp>
        <p:nvSpPr>
          <p:cNvPr id="2" name="矩形 1">
            <a:extLst>
              <a:ext uri="{FF2B5EF4-FFF2-40B4-BE49-F238E27FC236}">
                <a16:creationId xmlns:a16="http://schemas.microsoft.com/office/drawing/2014/main" id="{FFA7BEDE-F3ED-9124-5F63-6C870FE1BB88}"/>
              </a:ext>
            </a:extLst>
          </p:cNvPr>
          <p:cNvSpPr/>
          <p:nvPr/>
        </p:nvSpPr>
        <p:spPr>
          <a:xfrm>
            <a:off x="2535169" y="5627802"/>
            <a:ext cx="7121662" cy="1200329"/>
          </a:xfrm>
          <a:prstGeom prst="rect">
            <a:avLst/>
          </a:prstGeom>
          <a:solidFill>
            <a:srgbClr val="FFFF00"/>
          </a:solidFill>
          <a:ln w="38100">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zh-CN" altLang="en-US" sz="3600" b="1" dirty="0">
                <a:latin typeface="楷体" panose="02010609060101010101" charset="-122"/>
                <a:ea typeface="楷体" panose="02010609060101010101" charset="-122"/>
              </a:rPr>
              <a:t>最后的冲刺：</a:t>
            </a:r>
            <a:endParaRPr lang="en-US" altLang="zh-CN" sz="3600" b="1" dirty="0">
              <a:latin typeface="楷体" panose="02010609060101010101" charset="-122"/>
              <a:ea typeface="楷体" panose="02010609060101010101" charset="-122"/>
            </a:endParaRPr>
          </a:p>
          <a:p>
            <a:pPr algn="ctr"/>
            <a:r>
              <a:rPr lang="zh-CN" altLang="en-US" sz="3600" b="1" dirty="0">
                <a:latin typeface="楷体" panose="02010609060101010101" charset="-122"/>
                <a:ea typeface="楷体" panose="02010609060101010101" charset="-122"/>
              </a:rPr>
              <a:t>你认为重要的！你感觉陌生的！</a:t>
            </a:r>
          </a:p>
        </p:txBody>
      </p:sp>
    </p:spTree>
    <p:extLst>
      <p:ext uri="{BB962C8B-B14F-4D97-AF65-F5344CB8AC3E}">
        <p14:creationId xmlns:p14="http://schemas.microsoft.com/office/powerpoint/2010/main" val="381827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20863B6-7739-33EA-0E48-A719E052C182}"/>
              </a:ext>
            </a:extLst>
          </p:cNvPr>
          <p:cNvSpPr txBox="1"/>
          <p:nvPr/>
        </p:nvSpPr>
        <p:spPr>
          <a:xfrm>
            <a:off x="216816" y="106181"/>
            <a:ext cx="11566689" cy="4770537"/>
          </a:xfrm>
          <a:prstGeom prst="rect">
            <a:avLst/>
          </a:prstGeom>
          <a:noFill/>
        </p:spPr>
        <p:txBody>
          <a:bodyPr wrap="square">
            <a:spAutoFit/>
          </a:bodyPr>
          <a:lstStyle/>
          <a:p>
            <a:r>
              <a:rPr lang="en-US" altLang="zh-CN" sz="2400" dirty="0">
                <a:latin typeface="黑体" panose="02010609060101010101" pitchFamily="49" charset="-122"/>
                <a:ea typeface="黑体" panose="02010609060101010101" pitchFamily="49" charset="-122"/>
              </a:rPr>
              <a:t>(2022:</a:t>
            </a:r>
            <a:r>
              <a:rPr lang="zh-CN" altLang="en-US" sz="2400" dirty="0">
                <a:latin typeface="黑体" panose="02010609060101010101" pitchFamily="49" charset="-122"/>
                <a:ea typeface="黑体" panose="02010609060101010101" pitchFamily="49" charset="-122"/>
              </a:rPr>
              <a:t>浙江绍兴高二下期末</a:t>
            </a:r>
            <a:r>
              <a:rPr lang="en-US" altLang="zh-CN" sz="2400" dirty="0">
                <a:latin typeface="黑体" panose="02010609060101010101" pitchFamily="49" charset="-122"/>
                <a:ea typeface="黑体" panose="02010609060101010101" pitchFamily="49" charset="-122"/>
              </a:rPr>
              <a:t>:28) (15</a:t>
            </a:r>
            <a:r>
              <a:rPr lang="zh-CN" altLang="en-US" sz="2400" dirty="0">
                <a:latin typeface="黑体" panose="02010609060101010101" pitchFamily="49" charset="-122"/>
                <a:ea typeface="黑体" panose="02010609060101010101" pitchFamily="49" charset="-122"/>
              </a:rPr>
              <a:t>分</a:t>
            </a: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中国古代的基基治理以户籍管理与基层组织构建为基础</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户籍的编制与管理一般以基层组织为单位进行，既保证赋役征发</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也维护社会稳定。阅读材料</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回答问题。</a:t>
            </a:r>
          </a:p>
          <a:p>
            <a:r>
              <a:rPr lang="zh-CN" altLang="en-US" sz="2400" dirty="0">
                <a:latin typeface="黑体" panose="02010609060101010101" pitchFamily="49" charset="-122"/>
                <a:ea typeface="黑体" panose="02010609060101010101" pitchFamily="49" charset="-122"/>
              </a:rPr>
              <a:t>材料一   </a:t>
            </a:r>
            <a:r>
              <a:rPr lang="zh-CN" altLang="en-US" sz="2400" dirty="0">
                <a:latin typeface="楷体" panose="02010609060101010101" pitchFamily="49" charset="-122"/>
                <a:ea typeface="楷体" panose="02010609060101010101" pitchFamily="49" charset="-122"/>
              </a:rPr>
              <a:t>从春秋战国至唐代，即在封建社会的前期，赋税徭役的征发主要是依照人丁和家户进行的。</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唐代中期以后，随着土地私有化的发展，国家已经没有能力实行土地分配制度，因而再按照户籍征发赋税也已经没有办法推行下去了，唐德宗即位以后任用杨炎实施两税法改改革办法。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宋朝建立以后“不立田制”</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这一时期名目繁多的地籍使得户籍不再是封建国家掌握土地的唯一依据。 地籍与户籍同时成为封建国家征发赋税徭役的依据，户籍制度实际已经开始发生异变。</a:t>
            </a:r>
          </a:p>
          <a:p>
            <a:pPr algn="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摘自张琳 </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中国古代户籍制度的演变及其政治逻辑分析</a:t>
            </a:r>
            <a:r>
              <a:rPr lang="en-US" altLang="zh-CN" sz="2400" dirty="0">
                <a:latin typeface="楷体" panose="02010609060101010101" pitchFamily="49" charset="-122"/>
                <a:ea typeface="楷体" panose="02010609060101010101" pitchFamily="49" charset="-122"/>
              </a:rPr>
              <a:t>》</a:t>
            </a:r>
          </a:p>
          <a:p>
            <a:r>
              <a:rPr lang="en-US" altLang="zh-CN" sz="3200" dirty="0">
                <a:latin typeface="黑体" panose="02010609060101010101" pitchFamily="49" charset="-122"/>
                <a:ea typeface="黑体" panose="02010609060101010101" pitchFamily="49" charset="-122"/>
              </a:rPr>
              <a:t>(1)</a:t>
            </a:r>
            <a:r>
              <a:rPr lang="zh-CN" altLang="en-US" sz="3200" dirty="0">
                <a:latin typeface="黑体" panose="02010609060101010101" pitchFamily="49" charset="-122"/>
                <a:ea typeface="黑体" panose="02010609060101010101" pitchFamily="49" charset="-122"/>
              </a:rPr>
              <a:t>阅读材料一，结合所学，简述两税法的征收办法，并指出宋代“户籍制度实际已经开始发生异变”的具体表现。</a:t>
            </a:r>
            <a:r>
              <a:rPr lang="en-US" altLang="zh-CN" sz="3200" dirty="0">
                <a:latin typeface="黑体" panose="02010609060101010101" pitchFamily="49" charset="-122"/>
                <a:ea typeface="黑体" panose="02010609060101010101" pitchFamily="49" charset="-122"/>
              </a:rPr>
              <a:t>(6</a:t>
            </a:r>
            <a:r>
              <a:rPr lang="zh-CN" altLang="en-US" sz="3200" dirty="0">
                <a:latin typeface="黑体" panose="02010609060101010101" pitchFamily="49" charset="-122"/>
                <a:ea typeface="黑体" panose="02010609060101010101" pitchFamily="49" charset="-122"/>
              </a:rPr>
              <a:t>分</a:t>
            </a:r>
            <a:r>
              <a:rPr lang="en-US" altLang="zh-CN" sz="3200" dirty="0">
                <a:latin typeface="黑体" panose="02010609060101010101" pitchFamily="49" charset="-122"/>
                <a:ea typeface="黑体" panose="02010609060101010101" pitchFamily="49" charset="-122"/>
              </a:rPr>
              <a:t>)</a:t>
            </a:r>
          </a:p>
        </p:txBody>
      </p:sp>
      <p:sp>
        <p:nvSpPr>
          <p:cNvPr id="6" name="文本框 5">
            <a:extLst>
              <a:ext uri="{FF2B5EF4-FFF2-40B4-BE49-F238E27FC236}">
                <a16:creationId xmlns:a16="http://schemas.microsoft.com/office/drawing/2014/main" id="{E310F120-D2F3-3A2D-DDBA-325B9F8A53B8}"/>
              </a:ext>
            </a:extLst>
          </p:cNvPr>
          <p:cNvSpPr txBox="1"/>
          <p:nvPr/>
        </p:nvSpPr>
        <p:spPr>
          <a:xfrm>
            <a:off x="505905" y="4876718"/>
            <a:ext cx="11180189" cy="1815882"/>
          </a:xfrm>
          <a:prstGeom prst="rect">
            <a:avLst/>
          </a:prstGeom>
          <a:noFill/>
        </p:spPr>
        <p:txBody>
          <a:bodyPr wrap="square">
            <a:spAutoFit/>
          </a:bodyPr>
          <a:lstStyle/>
          <a:p>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两税法的征收办法：以国家财政支出确定赋税总额，然后将总额分解到各地；按田亩征收地税；按人丁、资产征收户税；分夏、秋两次征收。</a:t>
            </a:r>
            <a:r>
              <a:rPr lang="en-US" altLang="zh-CN" sz="2800" b="1" dirty="0">
                <a:solidFill>
                  <a:srgbClr val="FF0000"/>
                </a:solidFill>
                <a:latin typeface="黑体" panose="02010609060101010101" pitchFamily="49" charset="-122"/>
                <a:ea typeface="黑体" panose="02010609060101010101" pitchFamily="49" charset="-122"/>
              </a:rPr>
              <a:t>(4</a:t>
            </a:r>
            <a:r>
              <a:rPr lang="zh-CN" altLang="en-US" sz="2800" b="1" dirty="0">
                <a:solidFill>
                  <a:srgbClr val="FF0000"/>
                </a:solidFill>
                <a:latin typeface="黑体" panose="02010609060101010101" pitchFamily="49" charset="-122"/>
                <a:ea typeface="黑体" panose="02010609060101010101" pitchFamily="49" charset="-122"/>
              </a:rPr>
              <a:t>分</a:t>
            </a:r>
            <a:r>
              <a:rPr lang="en-US" altLang="zh-CN" sz="2800" b="1" dirty="0">
                <a:solidFill>
                  <a:srgbClr val="FF0000"/>
                </a:solidFill>
                <a:latin typeface="黑体" panose="02010609060101010101" pitchFamily="49" charset="-122"/>
                <a:ea typeface="黑体" panose="02010609060101010101" pitchFamily="49" charset="-122"/>
              </a:rPr>
              <a:t>)</a:t>
            </a:r>
          </a:p>
          <a:p>
            <a:r>
              <a:rPr lang="zh-CN" altLang="en-US" sz="2800" b="1" dirty="0">
                <a:solidFill>
                  <a:srgbClr val="FF0000"/>
                </a:solidFill>
                <a:latin typeface="黑体" panose="02010609060101010101" pitchFamily="49" charset="-122"/>
                <a:ea typeface="黑体" panose="02010609060101010101" pitchFamily="49" charset="-122"/>
              </a:rPr>
              <a:t>具体表现：宋朝户籍分主户与客户。</a:t>
            </a:r>
            <a:r>
              <a:rPr lang="en-US" altLang="zh-CN" sz="2800" b="1" dirty="0">
                <a:solidFill>
                  <a:srgbClr val="FF0000"/>
                </a:solidFill>
                <a:latin typeface="黑体" panose="02010609060101010101" pitchFamily="49" charset="-122"/>
                <a:ea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rPr>
              <a:t>分</a:t>
            </a:r>
            <a:r>
              <a:rPr lang="en-US" altLang="zh-CN" sz="2800" b="1" dirty="0">
                <a:solidFill>
                  <a:srgbClr val="FF0000"/>
                </a:solidFill>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383514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20863B6-7739-33EA-0E48-A719E052C182}"/>
              </a:ext>
            </a:extLst>
          </p:cNvPr>
          <p:cNvSpPr txBox="1"/>
          <p:nvPr/>
        </p:nvSpPr>
        <p:spPr>
          <a:xfrm>
            <a:off x="463485" y="238155"/>
            <a:ext cx="11265030" cy="2800767"/>
          </a:xfrm>
          <a:prstGeom prst="rect">
            <a:avLst/>
          </a:prstGeom>
          <a:noFill/>
        </p:spPr>
        <p:txBody>
          <a:bodyPr wrap="square">
            <a:spAutoFit/>
          </a:bodyPr>
          <a:lstStyle/>
          <a:p>
            <a:r>
              <a:rPr lang="zh-CN" altLang="en-US" sz="2800" dirty="0">
                <a:latin typeface="黑体" panose="02010609060101010101" pitchFamily="49" charset="-122"/>
                <a:ea typeface="黑体" panose="02010609060101010101" pitchFamily="49" charset="-122"/>
              </a:rPr>
              <a:t>材料</a:t>
            </a:r>
            <a:r>
              <a:rPr lang="zh-CN" altLang="en-US" sz="2800" b="1" dirty="0">
                <a:latin typeface="楷体" panose="02010609060101010101" pitchFamily="49" charset="-122"/>
                <a:ea typeface="楷体" panose="02010609060101010101" pitchFamily="49" charset="-122"/>
              </a:rPr>
              <a:t>二  </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乾隆</a:t>
            </a:r>
            <a:r>
              <a:rPr lang="en-US" altLang="zh-CN" sz="2800" b="1" dirty="0">
                <a:latin typeface="楷体" panose="02010609060101010101" pitchFamily="49" charset="-122"/>
                <a:ea typeface="楷体" panose="02010609060101010101" pitchFamily="49" charset="-122"/>
              </a:rPr>
              <a:t>) </a:t>
            </a:r>
            <a:r>
              <a:rPr lang="zh-CN" altLang="en-US" sz="2800" b="1" dirty="0">
                <a:latin typeface="楷体" panose="02010609060101010101" pitchFamily="49" charset="-122"/>
                <a:ea typeface="楷体" panose="02010609060101010101" pitchFamily="49" charset="-122"/>
              </a:rPr>
              <a:t>三十七年</a:t>
            </a:r>
            <a:r>
              <a:rPr lang="en-US" altLang="zh-CN" sz="2800" b="1" dirty="0">
                <a:latin typeface="楷体" panose="02010609060101010101" pitchFamily="49" charset="-122"/>
                <a:ea typeface="楷体" panose="02010609060101010101" pitchFamily="49" charset="-122"/>
              </a:rPr>
              <a:t>(1772</a:t>
            </a:r>
            <a:r>
              <a:rPr lang="zh-CN" altLang="en-US" sz="2800" b="1" dirty="0">
                <a:latin typeface="楷体" panose="02010609060101010101" pitchFamily="49" charset="-122"/>
                <a:ea typeface="楷体" panose="02010609060101010101" pitchFamily="49" charset="-122"/>
              </a:rPr>
              <a:t>年</a:t>
            </a:r>
            <a:r>
              <a:rPr lang="en-US" altLang="zh-CN" sz="2800" b="1" dirty="0">
                <a:latin typeface="楷体" panose="02010609060101010101" pitchFamily="49" charset="-122"/>
                <a:ea typeface="楷体" panose="02010609060101010101" pitchFamily="49" charset="-122"/>
              </a:rPr>
              <a:t>) ,</a:t>
            </a:r>
            <a:r>
              <a:rPr lang="zh-CN" altLang="en-US" sz="2800" b="1" dirty="0">
                <a:latin typeface="楷体" panose="02010609060101010101" pitchFamily="49" charset="-122"/>
                <a:ea typeface="楷体" panose="02010609060101010101" pitchFamily="49" charset="-122"/>
              </a:rPr>
              <a:t>停编审造册。时丁银既摊入地粮</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而续生人丁又不加赋，五年编审，不过沿袭虚文，无裨实政。至是因李瀚言，遂罢之。</a:t>
            </a:r>
          </a:p>
          <a:p>
            <a:pPr algn="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摘自</a:t>
            </a:r>
            <a:r>
              <a:rPr lang="en-US" altLang="zh-CN" sz="2800" b="1" dirty="0">
                <a:latin typeface="楷体" panose="02010609060101010101" pitchFamily="49" charset="-122"/>
                <a:ea typeface="楷体" panose="02010609060101010101" pitchFamily="49" charset="-122"/>
              </a:rPr>
              <a:t>《</a:t>
            </a:r>
            <a:r>
              <a:rPr lang="zh-CN" altLang="en-US" sz="2800" b="1" dirty="0">
                <a:latin typeface="楷体" panose="02010609060101010101" pitchFamily="49" charset="-122"/>
                <a:ea typeface="楷体" panose="02010609060101010101" pitchFamily="49" charset="-122"/>
              </a:rPr>
              <a:t>清史稿食货志</a:t>
            </a:r>
            <a:r>
              <a:rPr lang="en-US" altLang="zh-CN" sz="2800" b="1" dirty="0">
                <a:latin typeface="楷体" panose="02010609060101010101" pitchFamily="49" charset="-122"/>
                <a:ea typeface="楷体" panose="02010609060101010101" pitchFamily="49" charset="-122"/>
              </a:rPr>
              <a:t>》</a:t>
            </a:r>
          </a:p>
          <a:p>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根据材料二</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结合所学</a:t>
            </a:r>
            <a:r>
              <a:rPr lang="en-US" altLang="zh-CN" sz="3200" b="1" dirty="0">
                <a:latin typeface="黑体" panose="02010609060101010101" pitchFamily="49" charset="-122"/>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指出乾隆三十七年户籍制度发生的变化并分析原因。</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分</a:t>
            </a:r>
            <a:r>
              <a:rPr lang="en-US" altLang="zh-CN" sz="3200" b="1" dirty="0">
                <a:latin typeface="黑体" panose="02010609060101010101" pitchFamily="49" charset="-122"/>
                <a:ea typeface="黑体" panose="02010609060101010101" pitchFamily="49" charset="-122"/>
              </a:rPr>
              <a:t>)</a:t>
            </a:r>
          </a:p>
        </p:txBody>
      </p:sp>
      <p:sp>
        <p:nvSpPr>
          <p:cNvPr id="3" name="文本框 2">
            <a:extLst>
              <a:ext uri="{FF2B5EF4-FFF2-40B4-BE49-F238E27FC236}">
                <a16:creationId xmlns:a16="http://schemas.microsoft.com/office/drawing/2014/main" id="{527CC60E-6F94-8F1C-346F-9E4C2BB98F1A}"/>
              </a:ext>
            </a:extLst>
          </p:cNvPr>
          <p:cNvSpPr txBox="1"/>
          <p:nvPr/>
        </p:nvSpPr>
        <p:spPr>
          <a:xfrm>
            <a:off x="505905" y="3171302"/>
            <a:ext cx="11180189" cy="1815882"/>
          </a:xfrm>
          <a:prstGeom prst="rect">
            <a:avLst/>
          </a:prstGeom>
          <a:noFill/>
        </p:spPr>
        <p:txBody>
          <a:bodyPr wrap="square">
            <a:spAutoFit/>
          </a:bodyPr>
          <a:lstStyle/>
          <a:p>
            <a:r>
              <a:rPr lang="en-US" altLang="zh-CN" sz="2800" b="1" dirty="0">
                <a:solidFill>
                  <a:srgbClr val="FF0000"/>
                </a:solidFill>
                <a:latin typeface="黑体" panose="02010609060101010101" pitchFamily="49" charset="-122"/>
                <a:ea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rPr>
              <a:t>变化：朝廷谕令户籍永停编审，后政府只是按照一定的组织制度登记人口数量。</a:t>
            </a:r>
            <a:r>
              <a:rPr lang="en-US" altLang="zh-CN" sz="2800" b="1" dirty="0">
                <a:solidFill>
                  <a:srgbClr val="FF0000"/>
                </a:solidFill>
                <a:latin typeface="黑体" panose="02010609060101010101" pitchFamily="49" charset="-122"/>
                <a:ea typeface="黑体" panose="02010609060101010101" pitchFamily="49" charset="-122"/>
              </a:rPr>
              <a:t>(2</a:t>
            </a:r>
            <a:r>
              <a:rPr lang="zh-CN" altLang="en-US" sz="2800" b="1" dirty="0">
                <a:solidFill>
                  <a:srgbClr val="FF0000"/>
                </a:solidFill>
                <a:latin typeface="黑体" panose="02010609060101010101" pitchFamily="49" charset="-122"/>
                <a:ea typeface="黑体" panose="02010609060101010101" pitchFamily="49" charset="-122"/>
              </a:rPr>
              <a:t>分</a:t>
            </a:r>
            <a:r>
              <a:rPr lang="en-US" altLang="zh-CN" sz="2800" b="1" dirty="0">
                <a:solidFill>
                  <a:srgbClr val="FF0000"/>
                </a:solidFill>
                <a:latin typeface="黑体" panose="02010609060101010101" pitchFamily="49" charset="-122"/>
                <a:ea typeface="黑体" panose="02010609060101010101" pitchFamily="49" charset="-122"/>
              </a:rPr>
              <a:t>)</a:t>
            </a:r>
          </a:p>
          <a:p>
            <a:r>
              <a:rPr lang="zh-CN" altLang="en-US" sz="2800" b="1" dirty="0">
                <a:solidFill>
                  <a:srgbClr val="FF0000"/>
                </a:solidFill>
                <a:latin typeface="黑体" panose="02010609060101010101" pitchFamily="49" charset="-122"/>
                <a:ea typeface="黑体" panose="02010609060101010101" pitchFamily="49" charset="-122"/>
              </a:rPr>
              <a:t>原因：赋役倾向于向土地摊派，由固定丁银到摊丁入亩，户籍财政功能减弱。</a:t>
            </a:r>
            <a:r>
              <a:rPr lang="en-US" altLang="zh-CN" sz="2800" b="1" dirty="0">
                <a:solidFill>
                  <a:srgbClr val="FF0000"/>
                </a:solidFill>
                <a:latin typeface="黑体" panose="02010609060101010101" pitchFamily="49" charset="-122"/>
                <a:ea typeface="黑体" panose="02010609060101010101" pitchFamily="49" charset="-122"/>
              </a:rPr>
              <a:t>(4</a:t>
            </a:r>
            <a:r>
              <a:rPr lang="zh-CN" altLang="en-US" sz="2800" b="1" dirty="0">
                <a:solidFill>
                  <a:srgbClr val="FF0000"/>
                </a:solidFill>
                <a:latin typeface="黑体" panose="02010609060101010101" pitchFamily="49" charset="-122"/>
                <a:ea typeface="黑体" panose="02010609060101010101" pitchFamily="49" charset="-122"/>
              </a:rPr>
              <a:t>分</a:t>
            </a:r>
            <a:r>
              <a:rPr lang="en-US" altLang="zh-CN" sz="2800" b="1" dirty="0">
                <a:solidFill>
                  <a:srgbClr val="FF0000"/>
                </a:solidFill>
                <a:latin typeface="黑体" panose="02010609060101010101" pitchFamily="49" charset="-122"/>
                <a:ea typeface="黑体" panose="02010609060101010101" pitchFamily="49" charset="-122"/>
              </a:rPr>
              <a:t>)</a:t>
            </a:r>
          </a:p>
        </p:txBody>
      </p:sp>
    </p:spTree>
    <p:extLst>
      <p:ext uri="{BB962C8B-B14F-4D97-AF65-F5344CB8AC3E}">
        <p14:creationId xmlns:p14="http://schemas.microsoft.com/office/powerpoint/2010/main" val="131137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920863B6-7739-33EA-0E48-A719E052C182}"/>
              </a:ext>
            </a:extLst>
          </p:cNvPr>
          <p:cNvSpPr txBox="1"/>
          <p:nvPr/>
        </p:nvSpPr>
        <p:spPr>
          <a:xfrm>
            <a:off x="537328" y="266436"/>
            <a:ext cx="11180189" cy="2800767"/>
          </a:xfrm>
          <a:prstGeom prst="rect">
            <a:avLst/>
          </a:prstGeom>
          <a:noFill/>
        </p:spPr>
        <p:txBody>
          <a:bodyPr wrap="square">
            <a:spAutoFit/>
          </a:bodyPr>
          <a:lstStyle/>
          <a:p>
            <a:r>
              <a:rPr lang="zh-CN" altLang="en-US" sz="2800" dirty="0">
                <a:latin typeface="黑体" panose="02010609060101010101" pitchFamily="49" charset="-122"/>
                <a:ea typeface="黑体" panose="02010609060101010101" pitchFamily="49" charset="-122"/>
              </a:rPr>
              <a:t>材料三  </a:t>
            </a:r>
            <a:r>
              <a:rPr lang="zh-CN" altLang="en-US" sz="2800" dirty="0">
                <a:latin typeface="楷体" panose="02010609060101010101" pitchFamily="49" charset="-122"/>
                <a:ea typeface="楷体" panose="02010609060101010101" pitchFamily="49" charset="-122"/>
              </a:rPr>
              <a:t>清初的户口调查，重在编审人丁，由里甲组织负责调查申报，</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但到雍正初年以后，摊丁入亩</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人丁编审失去原来的意义，里甲制也渐废弛。在这种情况下，如何进行户口调查</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成为一个问题。</a:t>
            </a:r>
          </a:p>
          <a:p>
            <a:pPr algn="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摘自宋昌斌</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中国户籍制度史</a:t>
            </a:r>
            <a:r>
              <a:rPr lang="en-US" altLang="zh-CN" sz="2800" dirty="0">
                <a:latin typeface="楷体" panose="02010609060101010101" pitchFamily="49" charset="-122"/>
                <a:ea typeface="楷体" panose="02010609060101010101" pitchFamily="49" charset="-122"/>
              </a:rPr>
              <a:t>》</a:t>
            </a:r>
          </a:p>
          <a:p>
            <a:r>
              <a:rPr lang="en-US" altLang="zh-CN" sz="3200" dirty="0">
                <a:latin typeface="黑体" panose="02010609060101010101" pitchFamily="49" charset="-122"/>
                <a:ea typeface="黑体" panose="02010609060101010101" pitchFamily="49" charset="-122"/>
              </a:rPr>
              <a:t>(3)</a:t>
            </a:r>
            <a:r>
              <a:rPr lang="zh-CN" altLang="en-US" sz="3200" dirty="0">
                <a:latin typeface="黑体" panose="02010609060101010101" pitchFamily="49" charset="-122"/>
                <a:ea typeface="黑体" panose="02010609060101010101" pitchFamily="49" charset="-122"/>
              </a:rPr>
              <a:t>阅读材料三，结合所学，指出清政府是如何解决这一问题的，并用一句话来评价这一举措。</a:t>
            </a:r>
            <a:r>
              <a:rPr lang="en-US" altLang="zh-CN" sz="3200" dirty="0">
                <a:latin typeface="黑体" panose="02010609060101010101" pitchFamily="49" charset="-122"/>
                <a:ea typeface="黑体" panose="02010609060101010101" pitchFamily="49" charset="-122"/>
              </a:rPr>
              <a:t>(3</a:t>
            </a:r>
            <a:r>
              <a:rPr lang="zh-CN" altLang="en-US" sz="3200" dirty="0">
                <a:latin typeface="黑体" panose="02010609060101010101" pitchFamily="49" charset="-122"/>
                <a:ea typeface="黑体" panose="02010609060101010101" pitchFamily="49" charset="-122"/>
              </a:rPr>
              <a:t>分</a:t>
            </a:r>
            <a:r>
              <a:rPr lang="en-US" altLang="zh-CN" sz="3200" dirty="0">
                <a:latin typeface="黑体" panose="02010609060101010101" pitchFamily="49" charset="-122"/>
                <a:ea typeface="黑体" panose="02010609060101010101" pitchFamily="49" charset="-122"/>
              </a:rPr>
              <a:t>)</a:t>
            </a:r>
            <a:endParaRPr lang="zh-CN" altLang="en-US" sz="3200" dirty="0">
              <a:latin typeface="黑体" panose="02010609060101010101" pitchFamily="49" charset="-122"/>
              <a:ea typeface="黑体" panose="02010609060101010101" pitchFamily="49" charset="-122"/>
            </a:endParaRPr>
          </a:p>
        </p:txBody>
      </p:sp>
      <p:sp>
        <p:nvSpPr>
          <p:cNvPr id="3" name="文本框 2">
            <a:extLst>
              <a:ext uri="{FF2B5EF4-FFF2-40B4-BE49-F238E27FC236}">
                <a16:creationId xmlns:a16="http://schemas.microsoft.com/office/drawing/2014/main" id="{25E38F3B-A983-04CA-BC1C-D3D5D66C4702}"/>
              </a:ext>
            </a:extLst>
          </p:cNvPr>
          <p:cNvSpPr txBox="1"/>
          <p:nvPr/>
        </p:nvSpPr>
        <p:spPr>
          <a:xfrm>
            <a:off x="1043234" y="3199582"/>
            <a:ext cx="10382054" cy="1384995"/>
          </a:xfrm>
          <a:prstGeom prst="rect">
            <a:avLst/>
          </a:prstGeom>
          <a:noFill/>
        </p:spPr>
        <p:txBody>
          <a:bodyPr wrap="square">
            <a:spAutoFit/>
          </a:bodyPr>
          <a:lstStyle/>
          <a:p>
            <a:r>
              <a:rPr lang="en-US" altLang="zh-CN" sz="2800" b="1" dirty="0">
                <a:solidFill>
                  <a:srgbClr val="FF0000"/>
                </a:solidFill>
                <a:latin typeface="黑体" panose="02010609060101010101" pitchFamily="49" charset="-122"/>
                <a:ea typeface="黑体" panose="02010609060101010101" pitchFamily="49" charset="-122"/>
              </a:rPr>
              <a:t>(3)</a:t>
            </a:r>
            <a:r>
              <a:rPr lang="zh-CN" altLang="en-US" sz="2800" b="1" dirty="0">
                <a:solidFill>
                  <a:srgbClr val="FF0000"/>
                </a:solidFill>
                <a:latin typeface="黑体" panose="02010609060101010101" pitchFamily="49" charset="-122"/>
                <a:ea typeface="黑体" panose="02010609060101010101" pitchFamily="49" charset="-122"/>
              </a:rPr>
              <a:t>措施：改而推行保甲制。</a:t>
            </a:r>
            <a:r>
              <a:rPr lang="en-US" altLang="zh-CN" sz="2800" b="1" dirty="0">
                <a:solidFill>
                  <a:srgbClr val="FF0000"/>
                </a:solidFill>
                <a:latin typeface="黑体" panose="02010609060101010101" pitchFamily="49" charset="-122"/>
                <a:ea typeface="黑体" panose="02010609060101010101" pitchFamily="49" charset="-122"/>
              </a:rPr>
              <a:t>(1</a:t>
            </a:r>
            <a:r>
              <a:rPr lang="zh-CN" altLang="en-US" sz="2800" b="1" dirty="0">
                <a:solidFill>
                  <a:srgbClr val="FF0000"/>
                </a:solidFill>
                <a:latin typeface="黑体" panose="02010609060101010101" pitchFamily="49" charset="-122"/>
                <a:ea typeface="黑体" panose="02010609060101010101" pitchFamily="49" charset="-122"/>
              </a:rPr>
              <a:t>分</a:t>
            </a:r>
            <a:r>
              <a:rPr lang="en-US" altLang="zh-CN" sz="2800" b="1" dirty="0">
                <a:solidFill>
                  <a:srgbClr val="FF0000"/>
                </a:solidFill>
                <a:latin typeface="黑体" panose="02010609060101010101" pitchFamily="49" charset="-122"/>
                <a:ea typeface="黑体" panose="02010609060101010101" pitchFamily="49" charset="-122"/>
              </a:rPr>
              <a:t>)</a:t>
            </a:r>
          </a:p>
          <a:p>
            <a:r>
              <a:rPr lang="zh-CN" altLang="en-US" sz="2800" b="1" dirty="0">
                <a:solidFill>
                  <a:srgbClr val="FF0000"/>
                </a:solidFill>
                <a:latin typeface="黑体" panose="02010609060101010101" pitchFamily="49" charset="-122"/>
                <a:ea typeface="黑体" panose="02010609060101010101" pitchFamily="49" charset="-122"/>
              </a:rPr>
              <a:t>评价：兼具区划和户籍管理性质的乡里制与旨在维护社会治安的保甲制合一。</a:t>
            </a:r>
          </a:p>
        </p:txBody>
      </p:sp>
    </p:spTree>
    <p:extLst>
      <p:ext uri="{BB962C8B-B14F-4D97-AF65-F5344CB8AC3E}">
        <p14:creationId xmlns:p14="http://schemas.microsoft.com/office/powerpoint/2010/main" val="405287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67">
            <a:extLst>
              <a:ext uri="{FF2B5EF4-FFF2-40B4-BE49-F238E27FC236}">
                <a16:creationId xmlns:a16="http://schemas.microsoft.com/office/drawing/2014/main" id="{0E6E4B14-0A54-D850-776D-1C066A2267C2}"/>
              </a:ext>
            </a:extLst>
          </p:cNvPr>
          <p:cNvSpPr/>
          <p:nvPr>
            <p:custDataLst>
              <p:tags r:id="rId1"/>
            </p:custDataLst>
          </p:nvPr>
        </p:nvSpPr>
        <p:spPr>
          <a:xfrm>
            <a:off x="58763" y="33512"/>
            <a:ext cx="5473029" cy="69977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algn="l"/>
            <a:r>
              <a:rPr lang="zh-CN" altLang="en-US" sz="3600" b="1" dirty="0">
                <a:solidFill>
                  <a:srgbClr val="FFFFFF"/>
                </a:solidFill>
                <a:latin typeface="黑体" panose="02010609060101010101" charset="-122"/>
                <a:ea typeface="黑体" panose="02010609060101010101" charset="-122"/>
              </a:rPr>
              <a:t>历代基层组织和社会治理</a:t>
            </a:r>
            <a:endParaRPr sz="3600" b="1" dirty="0">
              <a:solidFill>
                <a:srgbClr val="FFFFFF"/>
              </a:solidFill>
              <a:latin typeface="黑体" panose="02010609060101010101" charset="-122"/>
              <a:ea typeface="黑体" panose="02010609060101010101" charset="-122"/>
            </a:endParaRPr>
          </a:p>
        </p:txBody>
      </p:sp>
      <p:sp>
        <p:nvSpPr>
          <p:cNvPr id="2" name="矩形 1">
            <a:extLst>
              <a:ext uri="{FF2B5EF4-FFF2-40B4-BE49-F238E27FC236}">
                <a16:creationId xmlns:a16="http://schemas.microsoft.com/office/drawing/2014/main" id="{5F150490-CF3C-75A6-5675-A25E9250E872}"/>
              </a:ext>
            </a:extLst>
          </p:cNvPr>
          <p:cNvSpPr/>
          <p:nvPr/>
        </p:nvSpPr>
        <p:spPr>
          <a:xfrm>
            <a:off x="3657601" y="2661834"/>
            <a:ext cx="1754597" cy="523220"/>
          </a:xfrm>
          <a:prstGeom prst="rect">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乡里制度</a:t>
            </a:r>
            <a:endParaRPr lang="zh-CN" altLang="en-US" sz="2600" b="1">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endParaRPr>
          </a:p>
        </p:txBody>
      </p:sp>
      <p:sp>
        <p:nvSpPr>
          <p:cNvPr id="3" name="矩形 2">
            <a:extLst>
              <a:ext uri="{FF2B5EF4-FFF2-40B4-BE49-F238E27FC236}">
                <a16:creationId xmlns:a16="http://schemas.microsoft.com/office/drawing/2014/main" id="{3EAA7860-963B-0939-FF0E-B3190F536DB5}"/>
              </a:ext>
            </a:extLst>
          </p:cNvPr>
          <p:cNvSpPr/>
          <p:nvPr/>
        </p:nvSpPr>
        <p:spPr>
          <a:xfrm>
            <a:off x="2584579" y="1335553"/>
            <a:ext cx="2831189" cy="523220"/>
          </a:xfrm>
          <a:prstGeom prst="rect">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乡里制度</a:t>
            </a:r>
            <a:r>
              <a:rPr lang="en-US" altLang="zh-CN"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600" b="1">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乡里亭</a:t>
            </a:r>
          </a:p>
        </p:txBody>
      </p:sp>
      <p:sp>
        <p:nvSpPr>
          <p:cNvPr id="6" name="文本框 99">
            <a:extLst>
              <a:ext uri="{FF2B5EF4-FFF2-40B4-BE49-F238E27FC236}">
                <a16:creationId xmlns:a16="http://schemas.microsoft.com/office/drawing/2014/main" id="{406B4DC3-EE52-830D-B18D-9B137B5E3F64}"/>
              </a:ext>
            </a:extLst>
          </p:cNvPr>
          <p:cNvSpPr txBox="1"/>
          <p:nvPr/>
        </p:nvSpPr>
        <p:spPr>
          <a:xfrm>
            <a:off x="490155" y="667776"/>
            <a:ext cx="5605845" cy="523220"/>
          </a:xfrm>
          <a:prstGeom prst="rect">
            <a:avLst/>
          </a:prstGeom>
          <a:noFill/>
          <a:ln w="9525">
            <a:noFill/>
          </a:ln>
        </p:spPr>
        <p:txBody>
          <a:bodyPr wrap="square">
            <a:spAutoFit/>
          </a:bodyPr>
          <a:lstStyle/>
          <a:p>
            <a:pPr lvl="0" algn="ctr">
              <a:defRPr/>
            </a:pPr>
            <a:r>
              <a:rPr lang="zh-CN" altLang="en-US" sz="2800" b="1">
                <a:solidFill>
                  <a:prstClr val="black"/>
                </a:solidFill>
                <a:latin typeface="黑体" panose="02010609060101010101" pitchFamily="49" charset="-122"/>
                <a:ea typeface="黑体" panose="02010609060101010101" pitchFamily="49" charset="-122"/>
                <a:cs typeface="黑体" panose="02010609060101010101" charset="-122"/>
              </a:rPr>
              <a:t>（一）基层组织：</a:t>
            </a:r>
          </a:p>
        </p:txBody>
      </p:sp>
      <p:sp>
        <p:nvSpPr>
          <p:cNvPr id="7" name="文本框 99">
            <a:extLst>
              <a:ext uri="{FF2B5EF4-FFF2-40B4-BE49-F238E27FC236}">
                <a16:creationId xmlns:a16="http://schemas.microsoft.com/office/drawing/2014/main" id="{5F107A62-2489-647B-473C-2D2D71BE9178}"/>
              </a:ext>
            </a:extLst>
          </p:cNvPr>
          <p:cNvSpPr txBox="1"/>
          <p:nvPr/>
        </p:nvSpPr>
        <p:spPr>
          <a:xfrm>
            <a:off x="6096000" y="671287"/>
            <a:ext cx="5605845" cy="523220"/>
          </a:xfrm>
          <a:prstGeom prst="rect">
            <a:avLst/>
          </a:prstGeom>
          <a:noFill/>
          <a:ln w="9525">
            <a:noFill/>
          </a:ln>
        </p:spPr>
        <p:txBody>
          <a:bodyPr wrap="square">
            <a:spAutoFit/>
          </a:bodyPr>
          <a:lstStyle/>
          <a:p>
            <a:pPr lvl="0" algn="ctr">
              <a:defRPr/>
            </a:pPr>
            <a:r>
              <a:rPr lang="zh-CN" altLang="en-US" sz="2800" b="1">
                <a:solidFill>
                  <a:prstClr val="black"/>
                </a:solidFill>
                <a:latin typeface="黑体" panose="02010609060101010101" pitchFamily="49" charset="-122"/>
                <a:ea typeface="黑体" panose="02010609060101010101" pitchFamily="49" charset="-122"/>
                <a:cs typeface="黑体" panose="02010609060101010101" charset="-122"/>
              </a:rPr>
              <a:t>（二）社会治理：</a:t>
            </a:r>
          </a:p>
        </p:txBody>
      </p:sp>
      <p:cxnSp>
        <p:nvCxnSpPr>
          <p:cNvPr id="8" name="直接连接符 7">
            <a:extLst>
              <a:ext uri="{FF2B5EF4-FFF2-40B4-BE49-F238E27FC236}">
                <a16:creationId xmlns:a16="http://schemas.microsoft.com/office/drawing/2014/main" id="{F6CB5D97-573E-37DB-F05C-FE6E7C2546D3}"/>
              </a:ext>
            </a:extLst>
          </p:cNvPr>
          <p:cNvCxnSpPr>
            <a:cxnSpLocks/>
            <a:stCxn id="10" idx="2"/>
          </p:cNvCxnSpPr>
          <p:nvPr/>
        </p:nvCxnSpPr>
        <p:spPr>
          <a:xfrm flipH="1">
            <a:off x="6096000" y="1190996"/>
            <a:ext cx="1" cy="5667004"/>
          </a:xfrm>
          <a:prstGeom prst="line">
            <a:avLst/>
          </a:prstGeom>
          <a:ln w="28575">
            <a:solidFill>
              <a:srgbClr val="7030A0"/>
            </a:solidFill>
            <a:prstDash val="dash"/>
          </a:ln>
        </p:spPr>
        <p:style>
          <a:lnRef idx="1">
            <a:schemeClr val="dk1"/>
          </a:lnRef>
          <a:fillRef idx="0">
            <a:schemeClr val="dk1"/>
          </a:fillRef>
          <a:effectRef idx="0">
            <a:schemeClr val="dk1"/>
          </a:effectRef>
          <a:fontRef idx="minor">
            <a:schemeClr val="tx1"/>
          </a:fontRef>
        </p:style>
      </p:cxnSp>
      <p:sp>
        <p:nvSpPr>
          <p:cNvPr id="9" name="矩形 8">
            <a:extLst>
              <a:ext uri="{FF2B5EF4-FFF2-40B4-BE49-F238E27FC236}">
                <a16:creationId xmlns:a16="http://schemas.microsoft.com/office/drawing/2014/main" id="{912882C6-E727-6114-D253-8AC5DA6084FD}"/>
              </a:ext>
            </a:extLst>
          </p:cNvPr>
          <p:cNvSpPr/>
          <p:nvPr/>
        </p:nvSpPr>
        <p:spPr>
          <a:xfrm>
            <a:off x="5531795" y="1334941"/>
            <a:ext cx="1128409" cy="523220"/>
          </a:xfrm>
          <a:prstGeom prst="rect">
            <a:avLst/>
          </a:prstGeom>
          <a:solidFill>
            <a:srgbClr val="AA7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latin typeface="微软雅黑" panose="020B0503020204020204" pitchFamily="34" charset="-122"/>
                <a:ea typeface="微软雅黑" panose="020B0503020204020204" pitchFamily="34" charset="-122"/>
              </a:rPr>
              <a:t>秦 汉</a:t>
            </a:r>
          </a:p>
        </p:txBody>
      </p:sp>
      <p:sp>
        <p:nvSpPr>
          <p:cNvPr id="10" name="文本框 9">
            <a:extLst>
              <a:ext uri="{FF2B5EF4-FFF2-40B4-BE49-F238E27FC236}">
                <a16:creationId xmlns:a16="http://schemas.microsoft.com/office/drawing/2014/main" id="{031C22E9-4293-3F02-93FD-E90CE57F23CE}"/>
              </a:ext>
            </a:extLst>
          </p:cNvPr>
          <p:cNvSpPr txBox="1"/>
          <p:nvPr/>
        </p:nvSpPr>
        <p:spPr>
          <a:xfrm>
            <a:off x="4645092" y="667776"/>
            <a:ext cx="2901817" cy="523220"/>
          </a:xfrm>
          <a:prstGeom prst="rect">
            <a:avLst/>
          </a:prstGeom>
          <a:solidFill>
            <a:srgbClr val="FDF0E7"/>
          </a:solidFill>
        </p:spPr>
        <p:txBody>
          <a:bodyPr wrap="square">
            <a:spAutoFit/>
          </a:bodyPr>
          <a:lstStyle/>
          <a:p>
            <a:pPr algn="ctr"/>
            <a:r>
              <a:rPr lang="zh-CN" altLang="en-US" sz="2800" b="1">
                <a:latin typeface="华文新魏" panose="02010800040101010101" pitchFamily="2" charset="-122"/>
                <a:ea typeface="华文新魏" panose="02010800040101010101" pitchFamily="2" charset="-122"/>
              </a:rPr>
              <a:t>县</a:t>
            </a:r>
            <a:r>
              <a:rPr lang="en-US" altLang="zh-CN" sz="2800" b="1">
                <a:latin typeface="华文新魏" panose="02010800040101010101" pitchFamily="2" charset="-122"/>
                <a:ea typeface="华文新魏" panose="02010800040101010101" pitchFamily="2" charset="-122"/>
              </a:rPr>
              <a:t>:</a:t>
            </a:r>
            <a:r>
              <a:rPr lang="zh-CN" altLang="en-US" sz="2800" b="1">
                <a:latin typeface="华文新魏" panose="02010800040101010101" pitchFamily="2" charset="-122"/>
                <a:ea typeface="华文新魏" panose="02010800040101010101" pitchFamily="2" charset="-122"/>
              </a:rPr>
              <a:t>基层行政机构</a:t>
            </a:r>
          </a:p>
        </p:txBody>
      </p:sp>
      <p:sp>
        <p:nvSpPr>
          <p:cNvPr id="12" name="矩形 11">
            <a:extLst>
              <a:ext uri="{FF2B5EF4-FFF2-40B4-BE49-F238E27FC236}">
                <a16:creationId xmlns:a16="http://schemas.microsoft.com/office/drawing/2014/main" id="{84B379BF-010C-A4EC-2967-E749B926FD95}"/>
              </a:ext>
            </a:extLst>
          </p:cNvPr>
          <p:cNvSpPr/>
          <p:nvPr/>
        </p:nvSpPr>
        <p:spPr>
          <a:xfrm>
            <a:off x="6779799" y="1336348"/>
            <a:ext cx="1683523" cy="52322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什伍组织</a:t>
            </a:r>
          </a:p>
        </p:txBody>
      </p:sp>
      <p:sp>
        <p:nvSpPr>
          <p:cNvPr id="13" name="矩形 12">
            <a:extLst>
              <a:ext uri="{FF2B5EF4-FFF2-40B4-BE49-F238E27FC236}">
                <a16:creationId xmlns:a16="http://schemas.microsoft.com/office/drawing/2014/main" id="{6CE6C4C7-A483-681A-C8C3-7D99CF768CCE}"/>
              </a:ext>
            </a:extLst>
          </p:cNvPr>
          <p:cNvSpPr/>
          <p:nvPr/>
        </p:nvSpPr>
        <p:spPr>
          <a:xfrm>
            <a:off x="5531795" y="1998595"/>
            <a:ext cx="1128409" cy="523220"/>
          </a:xfrm>
          <a:prstGeom prst="rect">
            <a:avLst/>
          </a:prstGeom>
          <a:solidFill>
            <a:srgbClr val="975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latin typeface="微软雅黑" panose="020B0503020204020204" pitchFamily="34" charset="-122"/>
                <a:ea typeface="微软雅黑" panose="020B0503020204020204" pitchFamily="34" charset="-122"/>
              </a:rPr>
              <a:t>唐</a:t>
            </a:r>
          </a:p>
        </p:txBody>
      </p:sp>
      <p:sp>
        <p:nvSpPr>
          <p:cNvPr id="14" name="矩形 13">
            <a:extLst>
              <a:ext uri="{FF2B5EF4-FFF2-40B4-BE49-F238E27FC236}">
                <a16:creationId xmlns:a16="http://schemas.microsoft.com/office/drawing/2014/main" id="{644DF4A3-5FD2-41A8-BD07-FB0A9C54FBD0}"/>
              </a:ext>
            </a:extLst>
          </p:cNvPr>
          <p:cNvSpPr/>
          <p:nvPr/>
        </p:nvSpPr>
        <p:spPr>
          <a:xfrm>
            <a:off x="2198919" y="1995084"/>
            <a:ext cx="3213728" cy="523220"/>
          </a:xfrm>
          <a:prstGeom prst="rect">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乡里制度</a:t>
            </a:r>
            <a:r>
              <a:rPr lang="en-US" altLang="zh-CN"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600" b="1">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rPr>
              <a:t>乡里坊村</a:t>
            </a:r>
          </a:p>
        </p:txBody>
      </p:sp>
      <p:sp>
        <p:nvSpPr>
          <p:cNvPr id="15" name="矩形 14">
            <a:extLst>
              <a:ext uri="{FF2B5EF4-FFF2-40B4-BE49-F238E27FC236}">
                <a16:creationId xmlns:a16="http://schemas.microsoft.com/office/drawing/2014/main" id="{90E9C724-347D-A01E-B8CA-5C708280617C}"/>
              </a:ext>
            </a:extLst>
          </p:cNvPr>
          <p:cNvSpPr/>
          <p:nvPr/>
        </p:nvSpPr>
        <p:spPr>
          <a:xfrm>
            <a:off x="6779799" y="1995084"/>
            <a:ext cx="1683523" cy="52322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邻保制度</a:t>
            </a:r>
          </a:p>
        </p:txBody>
      </p:sp>
      <p:sp>
        <p:nvSpPr>
          <p:cNvPr id="16" name="矩形 15">
            <a:extLst>
              <a:ext uri="{FF2B5EF4-FFF2-40B4-BE49-F238E27FC236}">
                <a16:creationId xmlns:a16="http://schemas.microsoft.com/office/drawing/2014/main" id="{2B7686AA-2E79-18E2-FE1E-978A75B14CBC}"/>
              </a:ext>
            </a:extLst>
          </p:cNvPr>
          <p:cNvSpPr/>
          <p:nvPr/>
        </p:nvSpPr>
        <p:spPr>
          <a:xfrm>
            <a:off x="5531794" y="2661143"/>
            <a:ext cx="1128409" cy="523220"/>
          </a:xfrm>
          <a:prstGeom prst="rect">
            <a:avLst/>
          </a:prstGeom>
          <a:solidFill>
            <a:srgbClr val="803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latin typeface="微软雅黑" panose="020B0503020204020204" pitchFamily="34" charset="-122"/>
                <a:ea typeface="微软雅黑" panose="020B0503020204020204" pitchFamily="34" charset="-122"/>
              </a:rPr>
              <a:t>北 宋</a:t>
            </a:r>
          </a:p>
        </p:txBody>
      </p:sp>
      <p:sp>
        <p:nvSpPr>
          <p:cNvPr id="17" name="矩形 16">
            <a:extLst>
              <a:ext uri="{FF2B5EF4-FFF2-40B4-BE49-F238E27FC236}">
                <a16:creationId xmlns:a16="http://schemas.microsoft.com/office/drawing/2014/main" id="{9BCF840E-CE59-D494-8A24-191651AA4E69}"/>
              </a:ext>
            </a:extLst>
          </p:cNvPr>
          <p:cNvSpPr/>
          <p:nvPr/>
        </p:nvSpPr>
        <p:spPr>
          <a:xfrm>
            <a:off x="6779799" y="2660968"/>
            <a:ext cx="1683523" cy="52322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保甲制</a:t>
            </a:r>
          </a:p>
        </p:txBody>
      </p:sp>
      <p:sp>
        <p:nvSpPr>
          <p:cNvPr id="18" name="矩形 17">
            <a:extLst>
              <a:ext uri="{FF2B5EF4-FFF2-40B4-BE49-F238E27FC236}">
                <a16:creationId xmlns:a16="http://schemas.microsoft.com/office/drawing/2014/main" id="{891CD006-F409-86F1-8F2C-86D2AA6B208E}"/>
              </a:ext>
            </a:extLst>
          </p:cNvPr>
          <p:cNvSpPr/>
          <p:nvPr/>
        </p:nvSpPr>
        <p:spPr>
          <a:xfrm>
            <a:off x="5531793" y="3323691"/>
            <a:ext cx="1128409" cy="523220"/>
          </a:xfrm>
          <a:prstGeom prst="rect">
            <a:avLst/>
          </a:prstGeom>
          <a:solidFill>
            <a:srgbClr val="6C2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latin typeface="微软雅黑" panose="020B0503020204020204" pitchFamily="34" charset="-122"/>
                <a:ea typeface="微软雅黑" panose="020B0503020204020204" pitchFamily="34" charset="-122"/>
              </a:rPr>
              <a:t>明</a:t>
            </a:r>
          </a:p>
        </p:txBody>
      </p:sp>
      <p:sp>
        <p:nvSpPr>
          <p:cNvPr id="19" name="矩形 18">
            <a:extLst>
              <a:ext uri="{FF2B5EF4-FFF2-40B4-BE49-F238E27FC236}">
                <a16:creationId xmlns:a16="http://schemas.microsoft.com/office/drawing/2014/main" id="{B612390C-9512-7DDF-752F-48C8FED7CC4A}"/>
              </a:ext>
            </a:extLst>
          </p:cNvPr>
          <p:cNvSpPr/>
          <p:nvPr/>
        </p:nvSpPr>
        <p:spPr>
          <a:xfrm>
            <a:off x="3965509" y="3323691"/>
            <a:ext cx="1447137" cy="523220"/>
          </a:xfrm>
          <a:prstGeom prst="rect">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里甲制</a:t>
            </a:r>
          </a:p>
        </p:txBody>
      </p:sp>
      <p:sp>
        <p:nvSpPr>
          <p:cNvPr id="20" name="矩形 19">
            <a:extLst>
              <a:ext uri="{FF2B5EF4-FFF2-40B4-BE49-F238E27FC236}">
                <a16:creationId xmlns:a16="http://schemas.microsoft.com/office/drawing/2014/main" id="{7D64A7F8-2E8E-8EBA-D1F6-5033F9D29E61}"/>
              </a:ext>
            </a:extLst>
          </p:cNvPr>
          <p:cNvSpPr/>
          <p:nvPr/>
        </p:nvSpPr>
        <p:spPr>
          <a:xfrm>
            <a:off x="6779799" y="3326852"/>
            <a:ext cx="1683523" cy="52322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十家牌法</a:t>
            </a:r>
          </a:p>
        </p:txBody>
      </p:sp>
      <p:sp>
        <p:nvSpPr>
          <p:cNvPr id="21" name="矩形 20">
            <a:extLst>
              <a:ext uri="{FF2B5EF4-FFF2-40B4-BE49-F238E27FC236}">
                <a16:creationId xmlns:a16="http://schemas.microsoft.com/office/drawing/2014/main" id="{A8FFCAF7-2C91-716F-D507-29AEBEF5C073}"/>
              </a:ext>
            </a:extLst>
          </p:cNvPr>
          <p:cNvSpPr/>
          <p:nvPr/>
        </p:nvSpPr>
        <p:spPr>
          <a:xfrm>
            <a:off x="5531792" y="3986239"/>
            <a:ext cx="1128409" cy="523220"/>
          </a:xfrm>
          <a:prstGeom prst="rect">
            <a:avLst/>
          </a:prstGeom>
          <a:solidFill>
            <a:srgbClr val="4F2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600" b="1">
                <a:latin typeface="微软雅黑" panose="020B0503020204020204" pitchFamily="34" charset="-122"/>
                <a:ea typeface="微软雅黑" panose="020B0503020204020204" pitchFamily="34" charset="-122"/>
              </a:rPr>
              <a:t>清</a:t>
            </a:r>
          </a:p>
        </p:txBody>
      </p:sp>
      <p:sp>
        <p:nvSpPr>
          <p:cNvPr id="22" name="矩形 21">
            <a:extLst>
              <a:ext uri="{FF2B5EF4-FFF2-40B4-BE49-F238E27FC236}">
                <a16:creationId xmlns:a16="http://schemas.microsoft.com/office/drawing/2014/main" id="{C1AD09D9-DD08-88D2-9BCC-A05EB34B560E}"/>
              </a:ext>
            </a:extLst>
          </p:cNvPr>
          <p:cNvSpPr/>
          <p:nvPr/>
        </p:nvSpPr>
        <p:spPr>
          <a:xfrm>
            <a:off x="3965509" y="3986239"/>
            <a:ext cx="1447137" cy="523220"/>
          </a:xfrm>
          <a:prstGeom prst="rect">
            <a:avLst/>
          </a:prstGeom>
          <a:solidFill>
            <a:srgbClr val="C0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里甲制</a:t>
            </a:r>
          </a:p>
        </p:txBody>
      </p:sp>
      <p:sp>
        <p:nvSpPr>
          <p:cNvPr id="23" name="矩形 22">
            <a:extLst>
              <a:ext uri="{FF2B5EF4-FFF2-40B4-BE49-F238E27FC236}">
                <a16:creationId xmlns:a16="http://schemas.microsoft.com/office/drawing/2014/main" id="{7BBE82F3-CE56-F641-D438-A71AF1BB2B1D}"/>
              </a:ext>
            </a:extLst>
          </p:cNvPr>
          <p:cNvSpPr/>
          <p:nvPr/>
        </p:nvSpPr>
        <p:spPr>
          <a:xfrm>
            <a:off x="6779799" y="3986239"/>
            <a:ext cx="1683523" cy="52322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保甲制</a:t>
            </a:r>
          </a:p>
        </p:txBody>
      </p:sp>
      <p:grpSp>
        <p:nvGrpSpPr>
          <p:cNvPr id="24" name="组合 23">
            <a:extLst>
              <a:ext uri="{FF2B5EF4-FFF2-40B4-BE49-F238E27FC236}">
                <a16:creationId xmlns:a16="http://schemas.microsoft.com/office/drawing/2014/main" id="{EDF785B8-CFA5-69B1-CDCA-BF5DF42BEE24}"/>
              </a:ext>
            </a:extLst>
          </p:cNvPr>
          <p:cNvGrpSpPr/>
          <p:nvPr/>
        </p:nvGrpSpPr>
        <p:grpSpPr>
          <a:xfrm>
            <a:off x="490151" y="948048"/>
            <a:ext cx="11211689" cy="2969359"/>
            <a:chOff x="481011" y="3622690"/>
            <a:chExt cx="11211689" cy="2969359"/>
          </a:xfrm>
        </p:grpSpPr>
        <p:sp>
          <p:nvSpPr>
            <p:cNvPr id="25" name="矩形: 圆角 24">
              <a:extLst>
                <a:ext uri="{FF2B5EF4-FFF2-40B4-BE49-F238E27FC236}">
                  <a16:creationId xmlns:a16="http://schemas.microsoft.com/office/drawing/2014/main" id="{F8307623-3833-0F4E-F1D6-50F22F2C25D6}"/>
                </a:ext>
              </a:extLst>
            </p:cNvPr>
            <p:cNvSpPr/>
            <p:nvPr/>
          </p:nvSpPr>
          <p:spPr>
            <a:xfrm>
              <a:off x="481011" y="3622690"/>
              <a:ext cx="11211689" cy="2969359"/>
            </a:xfrm>
            <a:prstGeom prst="roundRect">
              <a:avLst>
                <a:gd name="adj" fmla="val 6064"/>
              </a:avLst>
            </a:prstGeom>
            <a:solidFill>
              <a:srgbClr val="FEF1E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600" b="1">
                  <a:solidFill>
                    <a:schemeClr val="tx1"/>
                  </a:solidFill>
                  <a:latin typeface="楷体" panose="02010609060101010101" pitchFamily="49" charset="-122"/>
                  <a:ea typeface="楷体" panose="02010609060101010101" pitchFamily="49" charset="-122"/>
                </a:rPr>
                <a:t>   </a:t>
              </a:r>
              <a:r>
                <a:rPr lang="zh-CN" altLang="en-US" sz="2800" b="1">
                  <a:solidFill>
                    <a:schemeClr val="tx1"/>
                  </a:solidFill>
                  <a:latin typeface="幼圆" panose="02010509060101010101" pitchFamily="49" charset="-122"/>
                  <a:ea typeface="幼圆" panose="02010509060101010101" pitchFamily="49" charset="-122"/>
                </a:rPr>
                <a:t>史料阅读</a:t>
              </a:r>
              <a:r>
                <a:rPr lang="en-US" altLang="zh-CN" sz="2600" b="1">
                  <a:solidFill>
                    <a:srgbClr val="DA4B52"/>
                  </a:solidFill>
                  <a:latin typeface="楷体" panose="02010609060101010101" pitchFamily="49" charset="-122"/>
                  <a:ea typeface="楷体" panose="02010609060101010101" pitchFamily="49" charset="-122"/>
                </a:rPr>
                <a:t>(P101)</a:t>
              </a:r>
              <a:endParaRPr lang="en-US" altLang="zh-CN" sz="2800" b="1">
                <a:solidFill>
                  <a:schemeClr val="tx1"/>
                </a:solidFill>
                <a:latin typeface="幼圆" panose="02010509060101010101" pitchFamily="49" charset="-122"/>
                <a:ea typeface="幼圆" panose="02010509060101010101" pitchFamily="49" charset="-122"/>
              </a:endParaRPr>
            </a:p>
            <a:p>
              <a:r>
                <a:rPr lang="zh-CN" altLang="en-US" sz="2800" b="1">
                  <a:solidFill>
                    <a:schemeClr val="tx1"/>
                  </a:solidFill>
                  <a:latin typeface="楷体" panose="02010609060101010101" pitchFamily="49" charset="-122"/>
                  <a:ea typeface="楷体" panose="02010609060101010101" pitchFamily="49" charset="-122"/>
                </a:rPr>
                <a:t>　　</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乾隆</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二十二年更定保甲之法：</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十户为牌</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奇零散处，通融编列</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，立牌长；十牌为甲，立甲长；三年更代。十甲为保，立保长，一年更代。士民公举诚实识字及有身家之人报官点充</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凡甲内有盗窃、邪教、赌博</a:t>
              </a:r>
              <a:r>
                <a:rPr lang="en-US" altLang="zh-CN" sz="2800" b="1">
                  <a:solidFill>
                    <a:schemeClr val="tx1"/>
                  </a:solidFill>
                  <a:latin typeface="楷体" panose="02010609060101010101" pitchFamily="49" charset="-122"/>
                  <a:ea typeface="楷体" panose="02010609060101010101" pitchFamily="49" charset="-122"/>
                </a:rPr>
                <a:t>……</a:t>
              </a:r>
              <a:r>
                <a:rPr lang="zh-CN" altLang="en-US" sz="2800" b="1">
                  <a:solidFill>
                    <a:schemeClr val="tx1"/>
                  </a:solidFill>
                  <a:latin typeface="楷体" panose="02010609060101010101" pitchFamily="49" charset="-122"/>
                  <a:ea typeface="楷体" panose="02010609060101010101" pitchFamily="49" charset="-122"/>
                </a:rPr>
                <a:t>聚会等事，及面生可疑、形迹诡秘之徒，责令专司查报。户口迁移登耗，责令随时报明，于门牌内改换填给。</a:t>
              </a:r>
              <a:endParaRPr lang="en-US" altLang="zh-CN" sz="2400" b="1">
                <a:solidFill>
                  <a:schemeClr val="tx1"/>
                </a:solidFill>
                <a:latin typeface="楷体" panose="02010609060101010101" pitchFamily="49" charset="-122"/>
                <a:ea typeface="楷体" panose="02010609060101010101" pitchFamily="49" charset="-122"/>
              </a:endParaRPr>
            </a:p>
            <a:p>
              <a:pPr algn="r"/>
              <a:r>
                <a:rPr lang="en-US" altLang="zh-CN" sz="2400" b="1">
                  <a:solidFill>
                    <a:schemeClr val="tx1"/>
                  </a:solidFill>
                  <a:latin typeface="楷体" panose="02010609060101010101" pitchFamily="49" charset="-122"/>
                  <a:ea typeface="楷体" panose="02010609060101010101" pitchFamily="49" charset="-122"/>
                </a:rPr>
                <a:t>——《</a:t>
              </a:r>
              <a:r>
                <a:rPr lang="zh-CN" altLang="en-US" sz="2400" b="1">
                  <a:solidFill>
                    <a:schemeClr val="tx1"/>
                  </a:solidFill>
                  <a:latin typeface="楷体" panose="02010609060101010101" pitchFamily="49" charset="-122"/>
                  <a:ea typeface="楷体" panose="02010609060101010101" pitchFamily="49" charset="-122"/>
                </a:rPr>
                <a:t>清朝文献通考</a:t>
              </a:r>
              <a:r>
                <a:rPr lang="en-US" altLang="zh-CN" sz="2400" b="1">
                  <a:solidFill>
                    <a:schemeClr val="tx1"/>
                  </a:solidFill>
                  <a:latin typeface="楷体" panose="02010609060101010101" pitchFamily="49" charset="-122"/>
                  <a:ea typeface="楷体" panose="02010609060101010101" pitchFamily="49" charset="-122"/>
                </a:rPr>
                <a:t>》</a:t>
              </a:r>
              <a:r>
                <a:rPr lang="zh-CN" altLang="en-US" sz="2400" b="1">
                  <a:solidFill>
                    <a:schemeClr val="tx1"/>
                  </a:solidFill>
                  <a:latin typeface="楷体" panose="02010609060101010101" pitchFamily="49" charset="-122"/>
                  <a:ea typeface="楷体" panose="02010609060101010101" pitchFamily="49" charset="-122"/>
                </a:rPr>
                <a:t>卷</a:t>
              </a:r>
              <a:r>
                <a:rPr lang="en-US" altLang="zh-CN" sz="2400" b="1">
                  <a:solidFill>
                    <a:schemeClr val="tx1"/>
                  </a:solidFill>
                  <a:latin typeface="楷体" panose="02010609060101010101" pitchFamily="49" charset="-122"/>
                  <a:ea typeface="楷体" panose="02010609060101010101" pitchFamily="49" charset="-122"/>
                </a:rPr>
                <a:t>19《</a:t>
              </a:r>
              <a:r>
                <a:rPr lang="zh-CN" altLang="en-US" sz="2400" b="1">
                  <a:solidFill>
                    <a:schemeClr val="tx1"/>
                  </a:solidFill>
                  <a:latin typeface="楷体" panose="02010609060101010101" pitchFamily="49" charset="-122"/>
                  <a:ea typeface="楷体" panose="02010609060101010101" pitchFamily="49" charset="-122"/>
                </a:rPr>
                <a:t>户口一</a:t>
              </a:r>
              <a:r>
                <a:rPr lang="en-US" altLang="zh-CN" sz="2400" b="1">
                  <a:solidFill>
                    <a:schemeClr val="tx1"/>
                  </a:solidFill>
                  <a:latin typeface="楷体" panose="02010609060101010101" pitchFamily="49" charset="-122"/>
                  <a:ea typeface="楷体" panose="02010609060101010101" pitchFamily="49" charset="-122"/>
                </a:rPr>
                <a:t>》</a:t>
              </a:r>
            </a:p>
          </p:txBody>
        </p:sp>
        <p:pic>
          <p:nvPicPr>
            <p:cNvPr id="26" name="图片 25">
              <a:extLst>
                <a:ext uri="{FF2B5EF4-FFF2-40B4-BE49-F238E27FC236}">
                  <a16:creationId xmlns:a16="http://schemas.microsoft.com/office/drawing/2014/main" id="{6BD87056-9741-1B82-4749-7BC63C35CB0B}"/>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Effect>
                        <a14:sharpenSoften amount="25000"/>
                      </a14:imgEffect>
                      <a14:imgEffect>
                        <a14:colorTemperature colorTemp="7200"/>
                      </a14:imgEffect>
                      <a14:imgEffect>
                        <a14:saturation sat="200000"/>
                      </a14:imgEffect>
                      <a14:imgEffect>
                        <a14:brightnessContrast contrast="20000"/>
                      </a14:imgEffect>
                    </a14:imgLayer>
                  </a14:imgProps>
                </a:ext>
              </a:extLst>
            </a:blip>
            <a:stretch>
              <a:fillRect/>
            </a:stretch>
          </p:blipFill>
          <p:spPr>
            <a:xfrm>
              <a:off x="620840" y="3640362"/>
              <a:ext cx="482615" cy="482615"/>
            </a:xfrm>
            <a:prstGeom prst="rect">
              <a:avLst/>
            </a:prstGeom>
          </p:spPr>
        </p:pic>
      </p:grpSp>
      <p:grpSp>
        <p:nvGrpSpPr>
          <p:cNvPr id="27" name="组合 26">
            <a:extLst>
              <a:ext uri="{FF2B5EF4-FFF2-40B4-BE49-F238E27FC236}">
                <a16:creationId xmlns:a16="http://schemas.microsoft.com/office/drawing/2014/main" id="{7BACE2C1-42F6-5D9F-B983-758F22ED40C5}"/>
              </a:ext>
            </a:extLst>
          </p:cNvPr>
          <p:cNvGrpSpPr/>
          <p:nvPr/>
        </p:nvGrpSpPr>
        <p:grpSpPr>
          <a:xfrm>
            <a:off x="4689079" y="4509458"/>
            <a:ext cx="2932483" cy="667268"/>
            <a:chOff x="4689079" y="4509458"/>
            <a:chExt cx="2932483" cy="667268"/>
          </a:xfrm>
        </p:grpSpPr>
        <p:sp>
          <p:nvSpPr>
            <p:cNvPr id="28" name="矩形 27">
              <a:extLst>
                <a:ext uri="{FF2B5EF4-FFF2-40B4-BE49-F238E27FC236}">
                  <a16:creationId xmlns:a16="http://schemas.microsoft.com/office/drawing/2014/main" id="{1D16B62B-B29A-97FF-2585-7A9CAF814B64}"/>
                </a:ext>
              </a:extLst>
            </p:cNvPr>
            <p:cNvSpPr/>
            <p:nvPr/>
          </p:nvSpPr>
          <p:spPr>
            <a:xfrm>
              <a:off x="5372426" y="4653506"/>
              <a:ext cx="1447137" cy="52322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保甲制</a:t>
              </a:r>
            </a:p>
          </p:txBody>
        </p:sp>
        <p:cxnSp>
          <p:nvCxnSpPr>
            <p:cNvPr id="29" name="连接符: 肘形 28">
              <a:extLst>
                <a:ext uri="{FF2B5EF4-FFF2-40B4-BE49-F238E27FC236}">
                  <a16:creationId xmlns:a16="http://schemas.microsoft.com/office/drawing/2014/main" id="{42A4927C-8D4E-896B-7AF4-437B0103EFAD}"/>
                </a:ext>
              </a:extLst>
            </p:cNvPr>
            <p:cNvCxnSpPr>
              <a:stCxn id="22" idx="2"/>
              <a:endCxn id="28" idx="1"/>
            </p:cNvCxnSpPr>
            <p:nvPr/>
          </p:nvCxnSpPr>
          <p:spPr>
            <a:xfrm rot="16200000" flipH="1">
              <a:off x="4827924" y="4370613"/>
              <a:ext cx="405657" cy="683348"/>
            </a:xfrm>
            <a:prstGeom prst="bentConnector2">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连接符: 肘形 29">
              <a:extLst>
                <a:ext uri="{FF2B5EF4-FFF2-40B4-BE49-F238E27FC236}">
                  <a16:creationId xmlns:a16="http://schemas.microsoft.com/office/drawing/2014/main" id="{11AAC25D-3CE3-298A-0CD9-54CF9C4F8237}"/>
                </a:ext>
              </a:extLst>
            </p:cNvPr>
            <p:cNvCxnSpPr>
              <a:cxnSpLocks/>
              <a:stCxn id="23" idx="2"/>
              <a:endCxn id="28" idx="3"/>
            </p:cNvCxnSpPr>
            <p:nvPr/>
          </p:nvCxnSpPr>
          <p:spPr>
            <a:xfrm rot="5400000">
              <a:off x="7017734" y="4311288"/>
              <a:ext cx="405657" cy="801998"/>
            </a:xfrm>
            <a:prstGeom prst="bentConnector2">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1" name="组合 21">
            <a:extLst>
              <a:ext uri="{FF2B5EF4-FFF2-40B4-BE49-F238E27FC236}">
                <a16:creationId xmlns:a16="http://schemas.microsoft.com/office/drawing/2014/main" id="{6F6A0B71-8C26-0138-63B8-32DB31F2C36E}"/>
              </a:ext>
            </a:extLst>
          </p:cNvPr>
          <p:cNvGrpSpPr/>
          <p:nvPr/>
        </p:nvGrpSpPr>
        <p:grpSpPr>
          <a:xfrm>
            <a:off x="804271" y="4247622"/>
            <a:ext cx="3059082" cy="811766"/>
            <a:chOff x="6542615" y="925051"/>
            <a:chExt cx="2415679" cy="429060"/>
          </a:xfrm>
          <a:effectLst/>
        </p:grpSpPr>
        <p:pic>
          <p:nvPicPr>
            <p:cNvPr id="32" name="图片 31" descr="印章">
              <a:extLst>
                <a:ext uri="{FF2B5EF4-FFF2-40B4-BE49-F238E27FC236}">
                  <a16:creationId xmlns:a16="http://schemas.microsoft.com/office/drawing/2014/main" id="{3EFF4074-8C17-7DDE-791C-88D25294C0E8}"/>
                </a:ext>
              </a:extLst>
            </p:cNvPr>
            <p:cNvPicPr>
              <a:picLocks noChangeAspect="1"/>
            </p:cNvPicPr>
            <p:nvPr/>
          </p:nvPicPr>
          <p:blipFill>
            <a:blip r:embed="rId5" cstate="screen">
              <a:extLst>
                <a:ext uri="{BEBA8EAE-BF5A-486C-A8C5-ECC9F3942E4B}">
                  <a14:imgProps xmlns:a14="http://schemas.microsoft.com/office/drawing/2010/main">
                    <a14:imgLayer r:embed="rId6">
                      <a14:imgEffect>
                        <a14:colorTemperature colorTemp="7200"/>
                      </a14:imgEffect>
                      <a14:imgEffect>
                        <a14:saturation sat="400000"/>
                      </a14:imgEffect>
                      <a14:imgEffect>
                        <a14:brightnessContrast contrast="20000"/>
                      </a14:imgEffect>
                    </a14:imgLayer>
                  </a14:imgProps>
                </a:ext>
              </a:extLst>
            </a:blip>
            <a:stretch>
              <a:fillRect/>
            </a:stretch>
          </p:blipFill>
          <p:spPr>
            <a:xfrm rot="5400000">
              <a:off x="7546284" y="-57900"/>
              <a:ext cx="429060" cy="2394961"/>
            </a:xfrm>
            <a:prstGeom prst="rect">
              <a:avLst/>
            </a:prstGeom>
            <a:effectLst/>
          </p:spPr>
        </p:pic>
        <p:sp>
          <p:nvSpPr>
            <p:cNvPr id="33" name="矩形 32">
              <a:extLst>
                <a:ext uri="{FF2B5EF4-FFF2-40B4-BE49-F238E27FC236}">
                  <a16:creationId xmlns:a16="http://schemas.microsoft.com/office/drawing/2014/main" id="{1B633E80-0B1E-4029-EE60-E78848F4E722}"/>
                </a:ext>
              </a:extLst>
            </p:cNvPr>
            <p:cNvSpPr/>
            <p:nvPr/>
          </p:nvSpPr>
          <p:spPr>
            <a:xfrm>
              <a:off x="6542615" y="1001305"/>
              <a:ext cx="2394962" cy="276549"/>
            </a:xfrm>
            <a:prstGeom prst="rect">
              <a:avLst/>
            </a:prstGeom>
          </p:spPr>
          <p:txBody>
            <a:bodyPr wrap="square" anchor="ctr">
              <a:spAutoFit/>
            </a:bodyPr>
            <a:lstStyle/>
            <a:p>
              <a:pPr lvl="0"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区划和户籍管理</a:t>
              </a:r>
            </a:p>
          </p:txBody>
        </p:sp>
      </p:grpSp>
      <p:grpSp>
        <p:nvGrpSpPr>
          <p:cNvPr id="34" name="组合 21">
            <a:extLst>
              <a:ext uri="{FF2B5EF4-FFF2-40B4-BE49-F238E27FC236}">
                <a16:creationId xmlns:a16="http://schemas.microsoft.com/office/drawing/2014/main" id="{D84DECFB-7E68-E25D-64AC-2FBD713E3C24}"/>
              </a:ext>
            </a:extLst>
          </p:cNvPr>
          <p:cNvGrpSpPr/>
          <p:nvPr/>
        </p:nvGrpSpPr>
        <p:grpSpPr>
          <a:xfrm>
            <a:off x="8464070" y="4247623"/>
            <a:ext cx="3059082" cy="811766"/>
            <a:chOff x="6542615" y="925051"/>
            <a:chExt cx="2415679" cy="429060"/>
          </a:xfrm>
          <a:effectLst/>
        </p:grpSpPr>
        <p:pic>
          <p:nvPicPr>
            <p:cNvPr id="35" name="图片 34" descr="印章">
              <a:extLst>
                <a:ext uri="{FF2B5EF4-FFF2-40B4-BE49-F238E27FC236}">
                  <a16:creationId xmlns:a16="http://schemas.microsoft.com/office/drawing/2014/main" id="{06C0DFA3-21C6-DD1B-F9C6-78BEE6F51833}"/>
                </a:ext>
              </a:extLst>
            </p:cNvPr>
            <p:cNvPicPr>
              <a:picLocks noChangeAspect="1"/>
            </p:cNvPicPr>
            <p:nvPr/>
          </p:nvPicPr>
          <p:blipFill>
            <a:blip r:embed="rId5" cstate="screen">
              <a:extLst>
                <a:ext uri="{BEBA8EAE-BF5A-486C-A8C5-ECC9F3942E4B}">
                  <a14:imgProps xmlns:a14="http://schemas.microsoft.com/office/drawing/2010/main">
                    <a14:imgLayer r:embed="rId6">
                      <a14:imgEffect>
                        <a14:colorTemperature colorTemp="7200"/>
                      </a14:imgEffect>
                      <a14:imgEffect>
                        <a14:saturation sat="400000"/>
                      </a14:imgEffect>
                      <a14:imgEffect>
                        <a14:brightnessContrast contrast="20000"/>
                      </a14:imgEffect>
                    </a14:imgLayer>
                  </a14:imgProps>
                </a:ext>
              </a:extLst>
            </a:blip>
            <a:stretch>
              <a:fillRect/>
            </a:stretch>
          </p:blipFill>
          <p:spPr>
            <a:xfrm rot="5400000">
              <a:off x="7546284" y="-57900"/>
              <a:ext cx="429060" cy="2394961"/>
            </a:xfrm>
            <a:prstGeom prst="rect">
              <a:avLst/>
            </a:prstGeom>
            <a:effectLst/>
          </p:spPr>
        </p:pic>
        <p:sp>
          <p:nvSpPr>
            <p:cNvPr id="36" name="矩形 35">
              <a:extLst>
                <a:ext uri="{FF2B5EF4-FFF2-40B4-BE49-F238E27FC236}">
                  <a16:creationId xmlns:a16="http://schemas.microsoft.com/office/drawing/2014/main" id="{15B82E62-F656-3ACE-58DB-7D4ADAF5F316}"/>
                </a:ext>
              </a:extLst>
            </p:cNvPr>
            <p:cNvSpPr/>
            <p:nvPr/>
          </p:nvSpPr>
          <p:spPr>
            <a:xfrm>
              <a:off x="6542615" y="1001305"/>
              <a:ext cx="2394962" cy="276549"/>
            </a:xfrm>
            <a:prstGeom prst="rect">
              <a:avLst/>
            </a:prstGeom>
          </p:spPr>
          <p:txBody>
            <a:bodyPr wrap="square" anchor="ctr">
              <a:spAutoFit/>
            </a:bodyPr>
            <a:lstStyle/>
            <a:p>
              <a:pPr lvl="0" algn="ctr"/>
              <a:r>
                <a:rPr lang="zh-CN" altLang="en-US" sz="28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维护社会治安</a:t>
              </a:r>
            </a:p>
          </p:txBody>
        </p:sp>
      </p:grpSp>
      <p:grpSp>
        <p:nvGrpSpPr>
          <p:cNvPr id="37" name="组合 36">
            <a:extLst>
              <a:ext uri="{FF2B5EF4-FFF2-40B4-BE49-F238E27FC236}">
                <a16:creationId xmlns:a16="http://schemas.microsoft.com/office/drawing/2014/main" id="{882E3273-9FBF-470A-96ED-0787CB26892F}"/>
              </a:ext>
            </a:extLst>
          </p:cNvPr>
          <p:cNvGrpSpPr/>
          <p:nvPr/>
        </p:nvGrpSpPr>
        <p:grpSpPr>
          <a:xfrm>
            <a:off x="618507" y="5490303"/>
            <a:ext cx="10954973" cy="533446"/>
            <a:chOff x="755632" y="2389179"/>
            <a:chExt cx="10954973" cy="533446"/>
          </a:xfrm>
        </p:grpSpPr>
        <p:sp>
          <p:nvSpPr>
            <p:cNvPr id="38" name="文本框 37">
              <a:extLst>
                <a:ext uri="{FF2B5EF4-FFF2-40B4-BE49-F238E27FC236}">
                  <a16:creationId xmlns:a16="http://schemas.microsoft.com/office/drawing/2014/main" id="{2A6D38BE-6829-EE1A-3FCD-897E319CFCD9}"/>
                </a:ext>
              </a:extLst>
            </p:cNvPr>
            <p:cNvSpPr txBox="1"/>
            <p:nvPr/>
          </p:nvSpPr>
          <p:spPr>
            <a:xfrm>
              <a:off x="1259633" y="2397321"/>
              <a:ext cx="10450972" cy="523220"/>
            </a:xfrm>
            <a:prstGeom prst="rect">
              <a:avLst/>
            </a:prstGeom>
            <a:solidFill>
              <a:srgbClr val="FFFFFF">
                <a:alpha val="80000"/>
              </a:srgbClr>
            </a:solidFill>
          </p:spPr>
          <p:txBody>
            <a:bodyPr wrap="square">
              <a:spAutoFit/>
            </a:bodyPr>
            <a:lstStyle/>
            <a:p>
              <a:r>
                <a:rPr lang="en-US" altLang="zh-CN" sz="2800" b="1">
                  <a:latin typeface="幼圆" panose="02010509060101010101" pitchFamily="49" charset="-122"/>
                  <a:ea typeface="幼圆" panose="02010509060101010101" pitchFamily="49" charset="-122"/>
                </a:rPr>
                <a:t>P101</a:t>
              </a:r>
              <a:r>
                <a:rPr lang="zh-CN" altLang="en-US" sz="2800" b="1">
                  <a:latin typeface="幼圆" panose="02010509060101010101" pitchFamily="49" charset="-122"/>
                  <a:ea typeface="幼圆" panose="02010509060101010101" pitchFamily="49" charset="-122"/>
                </a:rPr>
                <a:t>学习聚焦：</a:t>
              </a:r>
              <a:r>
                <a:rPr lang="zh-CN" altLang="en-US" sz="2800" b="1">
                  <a:solidFill>
                    <a:srgbClr val="C00000"/>
                  </a:solidFill>
                  <a:latin typeface="楷体" panose="02010609060101010101" pitchFamily="49" charset="-122"/>
                  <a:ea typeface="楷体" panose="02010609060101010101" pitchFamily="49" charset="-122"/>
                </a:rPr>
                <a:t>封建时代基层组织的任务是</a:t>
              </a:r>
              <a:r>
                <a:rPr lang="zh-CN" altLang="en-US" sz="2800" b="1">
                  <a:highlight>
                    <a:srgbClr val="00FFFF"/>
                  </a:highlight>
                  <a:latin typeface="微软雅黑" panose="020B0503020204020204" pitchFamily="34" charset="-122"/>
                  <a:ea typeface="微软雅黑" panose="020B0503020204020204" pitchFamily="34" charset="-122"/>
                </a:rPr>
                <a:t>征发赋役</a:t>
              </a:r>
              <a:r>
                <a:rPr lang="zh-CN" altLang="en-US" sz="2800" b="1">
                  <a:solidFill>
                    <a:srgbClr val="C00000"/>
                  </a:solidFill>
                  <a:latin typeface="楷体" panose="02010609060101010101" pitchFamily="49" charset="-122"/>
                  <a:ea typeface="楷体" panose="02010609060101010101" pitchFamily="49" charset="-122"/>
                </a:rPr>
                <a:t>和</a:t>
              </a:r>
              <a:r>
                <a:rPr lang="zh-CN" altLang="en-US" sz="2800" b="1">
                  <a:highlight>
                    <a:srgbClr val="00FFFF"/>
                  </a:highlight>
                  <a:latin typeface="微软雅黑" panose="020B0503020204020204" pitchFamily="34" charset="-122"/>
                  <a:ea typeface="微软雅黑" panose="020B0503020204020204" pitchFamily="34" charset="-122"/>
                </a:rPr>
                <a:t>维护稳定</a:t>
              </a:r>
              <a:r>
                <a:rPr lang="zh-CN" altLang="en-US" sz="2800" b="1">
                  <a:solidFill>
                    <a:srgbClr val="C00000"/>
                  </a:solidFill>
                  <a:latin typeface="楷体" panose="02010609060101010101" pitchFamily="49" charset="-122"/>
                  <a:ea typeface="楷体" panose="02010609060101010101" pitchFamily="49" charset="-122"/>
                </a:rPr>
                <a:t>。</a:t>
              </a:r>
            </a:p>
          </p:txBody>
        </p:sp>
        <p:cxnSp>
          <p:nvCxnSpPr>
            <p:cNvPr id="39" name="直接连接符 38">
              <a:extLst>
                <a:ext uri="{FF2B5EF4-FFF2-40B4-BE49-F238E27FC236}">
                  <a16:creationId xmlns:a16="http://schemas.microsoft.com/office/drawing/2014/main" id="{03BD2526-9E89-436A-F2AE-9521D22CCA88}"/>
                </a:ext>
              </a:extLst>
            </p:cNvPr>
            <p:cNvCxnSpPr>
              <a:cxnSpLocks/>
            </p:cNvCxnSpPr>
            <p:nvPr/>
          </p:nvCxnSpPr>
          <p:spPr>
            <a:xfrm>
              <a:off x="1259632" y="2389179"/>
              <a:ext cx="10450972"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86CFCE65-0C85-822C-6DE7-ACDCF8021FCC}"/>
                </a:ext>
              </a:extLst>
            </p:cNvPr>
            <p:cNvCxnSpPr>
              <a:cxnSpLocks/>
            </p:cNvCxnSpPr>
            <p:nvPr/>
          </p:nvCxnSpPr>
          <p:spPr>
            <a:xfrm>
              <a:off x="1259632" y="2922625"/>
              <a:ext cx="10450972" cy="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41" name="图形 40">
              <a:extLst>
                <a:ext uri="{FF2B5EF4-FFF2-40B4-BE49-F238E27FC236}">
                  <a16:creationId xmlns:a16="http://schemas.microsoft.com/office/drawing/2014/main" id="{1BDA54BB-8030-9A64-235F-98581F20209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55632" y="2397321"/>
              <a:ext cx="504000" cy="504000"/>
            </a:xfrm>
            <a:prstGeom prst="rect">
              <a:avLst/>
            </a:prstGeom>
            <a:effectLst>
              <a:glow rad="101600">
                <a:srgbClr val="C00000">
                  <a:alpha val="34000"/>
                </a:srgbClr>
              </a:glow>
            </a:effectLst>
          </p:spPr>
        </p:pic>
      </p:grpSp>
      <p:sp>
        <p:nvSpPr>
          <p:cNvPr id="42" name="流程图: 可选过程 41">
            <a:extLst>
              <a:ext uri="{FF2B5EF4-FFF2-40B4-BE49-F238E27FC236}">
                <a16:creationId xmlns:a16="http://schemas.microsoft.com/office/drawing/2014/main" id="{9669B58E-A6B2-F852-39C9-615852A8DFF6}"/>
              </a:ext>
            </a:extLst>
          </p:cNvPr>
          <p:cNvSpPr/>
          <p:nvPr/>
        </p:nvSpPr>
        <p:spPr>
          <a:xfrm>
            <a:off x="1149479" y="5225415"/>
            <a:ext cx="9893030" cy="1032112"/>
          </a:xfrm>
          <a:prstGeom prst="flowChartAlternateProcess">
            <a:avLst/>
          </a:prstGeom>
          <a:gradFill flip="none" rotWithShape="1">
            <a:gsLst>
              <a:gs pos="0">
                <a:srgbClr val="FFE5E5"/>
              </a:gs>
              <a:gs pos="100000">
                <a:srgbClr val="C1EAFF"/>
              </a:gs>
            </a:gsLst>
            <a:lin ang="0" scaled="1"/>
            <a:tileRect/>
          </a:gra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chemeClr val="tx1"/>
                </a:solidFill>
                <a:latin typeface="隶书" panose="02010509060101010101" pitchFamily="49" charset="-122"/>
                <a:ea typeface="隶书" panose="02010509060101010101" pitchFamily="49" charset="-122"/>
              </a:rPr>
              <a:t>地方基层的事权得以统一</a:t>
            </a:r>
            <a:endParaRPr lang="en-US" altLang="zh-CN" sz="3200" b="1">
              <a:solidFill>
                <a:schemeClr val="tx1"/>
              </a:solidFill>
              <a:latin typeface="隶书" panose="02010509060101010101" pitchFamily="49" charset="-122"/>
              <a:ea typeface="隶书" panose="02010509060101010101" pitchFamily="49" charset="-122"/>
            </a:endParaRPr>
          </a:p>
          <a:p>
            <a:pPr algn="ctr"/>
            <a:r>
              <a:rPr lang="zh-CN" altLang="en-US" sz="3200">
                <a:solidFill>
                  <a:schemeClr val="tx1"/>
                </a:solidFill>
                <a:latin typeface="隶书" panose="02010509060101010101" pitchFamily="49" charset="-122"/>
                <a:ea typeface="隶书" panose="02010509060101010101" pitchFamily="49" charset="-122"/>
              </a:rPr>
              <a:t>是</a:t>
            </a:r>
            <a:r>
              <a:rPr lang="zh-CN" altLang="en-US" sz="3200">
                <a:solidFill>
                  <a:srgbClr val="FF0000"/>
                </a:solidFill>
                <a:latin typeface="隶书" panose="02010509060101010101" pitchFamily="49" charset="-122"/>
                <a:ea typeface="隶书" panose="02010509060101010101" pitchFamily="49" charset="-122"/>
              </a:rPr>
              <a:t>中央集权到达顶点</a:t>
            </a:r>
            <a:r>
              <a:rPr lang="zh-CN" altLang="en-US" sz="3200">
                <a:solidFill>
                  <a:schemeClr val="tx1"/>
                </a:solidFill>
                <a:latin typeface="隶书" panose="02010509060101010101" pitchFamily="49" charset="-122"/>
                <a:ea typeface="隶书" panose="02010509060101010101" pitchFamily="49" charset="-122"/>
              </a:rPr>
              <a:t>这一态势在地方基层组织的反映</a:t>
            </a:r>
          </a:p>
        </p:txBody>
      </p:sp>
    </p:spTree>
    <p:extLst>
      <p:ext uri="{BB962C8B-B14F-4D97-AF65-F5344CB8AC3E}">
        <p14:creationId xmlns:p14="http://schemas.microsoft.com/office/powerpoint/2010/main" val="55587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down)">
                                      <p:cBhvr>
                                        <p:cTn id="16" dur="500"/>
                                        <p:tgtEl>
                                          <p:spTgt spid="24"/>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randombar(horizontal)">
                                      <p:cBhvr>
                                        <p:cTn id="21" dur="500"/>
                                        <p:tgtEl>
                                          <p:spTgt spid="27"/>
                                        </p:tgtEl>
                                      </p:cBhvr>
                                    </p:animEffect>
                                  </p:childTnLst>
                                </p:cTn>
                              </p:par>
                            </p:childTnLst>
                          </p:cTn>
                        </p:par>
                        <p:par>
                          <p:cTn id="22" fill="hold">
                            <p:stCondLst>
                              <p:cond delay="500"/>
                            </p:stCondLst>
                            <p:childTnLst>
                              <p:par>
                                <p:cTn id="23" presetID="22" presetClass="exit" presetSubtype="4" fill="hold" nodeType="afterEffect">
                                  <p:stCondLst>
                                    <p:cond delay="0"/>
                                  </p:stCondLst>
                                  <p:childTnLst>
                                    <p:animEffect transition="out" filter="wipe(down)">
                                      <p:cBhvr>
                                        <p:cTn id="24" dur="500"/>
                                        <p:tgtEl>
                                          <p:spTgt spid="24"/>
                                        </p:tgtEl>
                                      </p:cBhvr>
                                    </p:animEffect>
                                    <p:set>
                                      <p:cBhvr>
                                        <p:cTn id="25" dur="1" fill="hold">
                                          <p:stCondLst>
                                            <p:cond delay="499"/>
                                          </p:stCondLst>
                                        </p:cTn>
                                        <p:tgtEl>
                                          <p:spTgt spid="24"/>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nodeType="click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1000" fill="hold"/>
                                        <p:tgtEl>
                                          <p:spTgt spid="31"/>
                                        </p:tgtEl>
                                        <p:attrNameLst>
                                          <p:attrName>ppt_w</p:attrName>
                                        </p:attrNameLst>
                                      </p:cBhvr>
                                      <p:tavLst>
                                        <p:tav tm="0">
                                          <p:val>
                                            <p:strVal val="#ppt_w+.3"/>
                                          </p:val>
                                        </p:tav>
                                        <p:tav tm="100000">
                                          <p:val>
                                            <p:strVal val="#ppt_w"/>
                                          </p:val>
                                        </p:tav>
                                      </p:tavLst>
                                    </p:anim>
                                    <p:anim calcmode="lin" valueType="num">
                                      <p:cBhvr>
                                        <p:cTn id="31" dur="1000" fill="hold"/>
                                        <p:tgtEl>
                                          <p:spTgt spid="31"/>
                                        </p:tgtEl>
                                        <p:attrNameLst>
                                          <p:attrName>ppt_h</p:attrName>
                                        </p:attrNameLst>
                                      </p:cBhvr>
                                      <p:tavLst>
                                        <p:tav tm="0">
                                          <p:val>
                                            <p:strVal val="#ppt_h"/>
                                          </p:val>
                                        </p:tav>
                                        <p:tav tm="100000">
                                          <p:val>
                                            <p:strVal val="#ppt_h"/>
                                          </p:val>
                                        </p:tav>
                                      </p:tavLst>
                                    </p:anim>
                                    <p:animEffect transition="in" filter="fade">
                                      <p:cBhvr>
                                        <p:cTn id="32" dur="1000"/>
                                        <p:tgtEl>
                                          <p:spTgt spid="31"/>
                                        </p:tgtEl>
                                      </p:cBhvr>
                                    </p:animEffect>
                                  </p:childTnLst>
                                </p:cTn>
                              </p:par>
                              <p:par>
                                <p:cTn id="33" presetID="50" presetClass="entr" presetSubtype="0" decel="10000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p:cTn id="35" dur="1000" fill="hold"/>
                                        <p:tgtEl>
                                          <p:spTgt spid="34"/>
                                        </p:tgtEl>
                                        <p:attrNameLst>
                                          <p:attrName>ppt_w</p:attrName>
                                        </p:attrNameLst>
                                      </p:cBhvr>
                                      <p:tavLst>
                                        <p:tav tm="0">
                                          <p:val>
                                            <p:strVal val="#ppt_w+.3"/>
                                          </p:val>
                                        </p:tav>
                                        <p:tav tm="100000">
                                          <p:val>
                                            <p:strVal val="#ppt_w"/>
                                          </p:val>
                                        </p:tav>
                                      </p:tavLst>
                                    </p:anim>
                                    <p:anim calcmode="lin" valueType="num">
                                      <p:cBhvr>
                                        <p:cTn id="36" dur="1000" fill="hold"/>
                                        <p:tgtEl>
                                          <p:spTgt spid="34"/>
                                        </p:tgtEl>
                                        <p:attrNameLst>
                                          <p:attrName>ppt_h</p:attrName>
                                        </p:attrNameLst>
                                      </p:cBhvr>
                                      <p:tavLst>
                                        <p:tav tm="0">
                                          <p:val>
                                            <p:strVal val="#ppt_h"/>
                                          </p:val>
                                        </p:tav>
                                        <p:tav tm="100000">
                                          <p:val>
                                            <p:strVal val="#ppt_h"/>
                                          </p:val>
                                        </p:tav>
                                      </p:tavLst>
                                    </p:anim>
                                    <p:animEffect transition="in" filter="fade">
                                      <p:cBhvr>
                                        <p:cTn id="37" dur="1000"/>
                                        <p:tgtEl>
                                          <p:spTgt spid="34"/>
                                        </p:tgtEl>
                                      </p:cBhvr>
                                    </p:animEffect>
                                  </p:childTnLst>
                                </p:cTn>
                              </p:par>
                            </p:childTnLst>
                          </p:cTn>
                        </p:par>
                        <p:par>
                          <p:cTn id="38" fill="hold">
                            <p:stCondLst>
                              <p:cond delay="1000"/>
                            </p:stCondLst>
                            <p:childTnLst>
                              <p:par>
                                <p:cTn id="39" presetID="16" presetClass="entr" presetSubtype="21"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barn(inVertical)">
                                      <p:cBhvr>
                                        <p:cTn id="41" dur="500"/>
                                        <p:tgtEl>
                                          <p:spTgt spid="37"/>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6" fill="hold" grpId="0" nodeType="click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strips(downRight)">
                                      <p:cBhvr>
                                        <p:cTn id="4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37401" y="0"/>
            <a:ext cx="11517198" cy="3970318"/>
          </a:xfrm>
          <a:prstGeom prst="rect">
            <a:avLst/>
          </a:prstGeom>
          <a:noFill/>
        </p:spPr>
        <p:txBody>
          <a:bodyPr wrap="square">
            <a:spAutoFit/>
          </a:bodyPr>
          <a:lstStyle/>
          <a:p>
            <a:r>
              <a:rPr lang="en-US" altLang="zh-CN" sz="2800" dirty="0">
                <a:solidFill>
                  <a:srgbClr val="C00000"/>
                </a:solidFill>
                <a:latin typeface="黑体" panose="02010609060101010101" pitchFamily="49" charset="-122"/>
                <a:ea typeface="黑体" panose="02010609060101010101" pitchFamily="49" charset="-122"/>
              </a:rPr>
              <a:t>【202312</a:t>
            </a:r>
            <a:r>
              <a:rPr lang="zh-CN" altLang="en-US" sz="2800" dirty="0">
                <a:solidFill>
                  <a:srgbClr val="C00000"/>
                </a:solidFill>
                <a:latin typeface="黑体" panose="02010609060101010101" pitchFamily="49" charset="-122"/>
                <a:ea typeface="黑体" panose="02010609060101010101" pitchFamily="49" charset="-122"/>
              </a:rPr>
              <a:t>诸暨</a:t>
            </a:r>
            <a:r>
              <a:rPr lang="en-US" altLang="zh-CN" sz="2800" dirty="0">
                <a:solidFill>
                  <a:srgbClr val="C00000"/>
                </a:solidFill>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22.(20</a:t>
            </a:r>
            <a:r>
              <a:rPr lang="zh-CN" altLang="en-US" sz="2800" dirty="0">
                <a:latin typeface="黑体" panose="02010609060101010101" pitchFamily="49" charset="-122"/>
                <a:ea typeface="黑体" panose="02010609060101010101" pitchFamily="49" charset="-122"/>
              </a:rPr>
              <a:t>分</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阅读材料，完成下列要求。</a:t>
            </a:r>
          </a:p>
          <a:p>
            <a:r>
              <a:rPr lang="zh-CN" altLang="en-US" sz="2800" dirty="0">
                <a:latin typeface="黑体" panose="02010609060101010101" pitchFamily="49" charset="-122"/>
                <a:ea typeface="黑体" panose="02010609060101010101" pitchFamily="49" charset="-122"/>
              </a:rPr>
              <a:t>材料</a:t>
            </a:r>
            <a:r>
              <a:rPr lang="zh-CN" altLang="en-US" sz="2800" dirty="0">
                <a:latin typeface="楷体" panose="02010609060101010101" pitchFamily="49" charset="-122"/>
                <a:ea typeface="楷体" panose="02010609060101010101" pitchFamily="49" charset="-122"/>
              </a:rPr>
              <a:t>一</a:t>
            </a:r>
            <a:r>
              <a:rPr lang="en-US" altLang="zh-CN" sz="2800" dirty="0">
                <a:latin typeface="楷体" panose="02010609060101010101" pitchFamily="49" charset="-122"/>
                <a:ea typeface="楷体" panose="02010609060101010101" pitchFamily="49" charset="-122"/>
              </a:rPr>
              <a:t>  </a:t>
            </a:r>
            <a:r>
              <a:rPr lang="zh-CN" altLang="en-US" sz="2800" dirty="0">
                <a:latin typeface="楷体" panose="02010609060101010101" pitchFamily="49" charset="-122"/>
                <a:ea typeface="楷体" panose="02010609060101010101" pitchFamily="49" charset="-122"/>
              </a:rPr>
              <a:t>中国自先秦就开始编户入里</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里”的范围、功能与今天的社区相近</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里治”可被视为古代的社区治理样本。“里治”经历了里长官任制、里长职役制和里治官僚化三个阶段</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越到后期</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中央集权越得到加强。乡里制度、户籍制度与赋税制度是皇权下县的三条铁链</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构成古代“家国政治”的制度基础</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古代基层治理呈现出皇权控里、绅权辅里、民治于里的结构。      </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吴晓林</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皇权如何下县</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中国社区治理的古代样本</a:t>
            </a:r>
            <a:r>
              <a:rPr lang="en-US" altLang="zh-CN" sz="2800" dirty="0">
                <a:latin typeface="楷体" panose="02010609060101010101" pitchFamily="49" charset="-122"/>
                <a:ea typeface="楷体" panose="02010609060101010101" pitchFamily="49" charset="-122"/>
              </a:rPr>
              <a:t>》</a:t>
            </a:r>
          </a:p>
          <a:p>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简述乡里制度、户籍制度与赋税制度三者的关系。以</a:t>
            </a:r>
            <a:r>
              <a:rPr lang="zh-CN" altLang="en-US" sz="2800" dirty="0">
                <a:solidFill>
                  <a:srgbClr val="C00000"/>
                </a:solidFill>
                <a:latin typeface="黑体" panose="02010609060101010101" pitchFamily="49" charset="-122"/>
                <a:ea typeface="黑体" panose="02010609060101010101" pitchFamily="49" charset="-122"/>
              </a:rPr>
              <a:t>明清时期</a:t>
            </a:r>
            <a:r>
              <a:rPr lang="zh-CN" altLang="en-US" sz="2800" dirty="0">
                <a:latin typeface="黑体" panose="02010609060101010101" pitchFamily="49" charset="-122"/>
                <a:ea typeface="黑体" panose="02010609060101010101" pitchFamily="49" charset="-122"/>
              </a:rPr>
              <a:t>为例说明古代基层治理呈现出皇权控里、绅权辅里、民治于里的结构。</a:t>
            </a:r>
            <a:r>
              <a:rPr lang="en-US" altLang="zh-CN" sz="2800" dirty="0">
                <a:latin typeface="黑体" panose="02010609060101010101" pitchFamily="49" charset="-122"/>
                <a:ea typeface="黑体" panose="02010609060101010101" pitchFamily="49" charset="-122"/>
              </a:rPr>
              <a:t>(6</a:t>
            </a:r>
            <a:r>
              <a:rPr lang="zh-CN" altLang="en-US" sz="2800" dirty="0">
                <a:latin typeface="黑体" panose="02010609060101010101" pitchFamily="49" charset="-122"/>
                <a:ea typeface="黑体" panose="02010609060101010101" pitchFamily="49" charset="-122"/>
              </a:rPr>
              <a:t>分</a:t>
            </a:r>
            <a:r>
              <a:rPr lang="en-US" altLang="zh-CN" sz="2800" dirty="0">
                <a:latin typeface="黑体" panose="02010609060101010101" pitchFamily="49" charset="-122"/>
                <a:ea typeface="黑体" panose="02010609060101010101" pitchFamily="49" charset="-122"/>
              </a:rPr>
              <a:t>)</a:t>
            </a:r>
          </a:p>
        </p:txBody>
      </p:sp>
      <p:sp>
        <p:nvSpPr>
          <p:cNvPr id="6" name="文本框 5"/>
          <p:cNvSpPr txBox="1"/>
          <p:nvPr/>
        </p:nvSpPr>
        <p:spPr>
          <a:xfrm>
            <a:off x="543613" y="4048368"/>
            <a:ext cx="11104774" cy="2677656"/>
          </a:xfrm>
          <a:prstGeom prst="rect">
            <a:avLst/>
          </a:prstGeom>
          <a:noFill/>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22.(1)</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关系</a:t>
            </a:r>
            <a:r>
              <a:rPr lang="zh-CN" altLang="en-US" sz="2800" dirty="0">
                <a:solidFill>
                  <a:srgbClr val="0000FF"/>
                </a:solidFill>
                <a:latin typeface="黑体" panose="02010609060101010101" pitchFamily="49" charset="-122"/>
                <a:ea typeface="黑体" panose="02010609060101010101" pitchFamily="49" charset="-122"/>
              </a:rPr>
              <a:t>：户籍编审的基础是乡里制度为代表的基层组织；乡里制度承担赋役征发的职能；户籍制度是赋役征发的依据。</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分）</a:t>
            </a:r>
            <a:endParaRPr lang="en-US" altLang="zh-CN" sz="2800" dirty="0">
              <a:solidFill>
                <a:srgbClr val="0000FF"/>
              </a:solidFill>
              <a:latin typeface="黑体" panose="02010609060101010101" pitchFamily="49" charset="-122"/>
              <a:ea typeface="黑体" panose="02010609060101010101" pitchFamily="49" charset="-122"/>
            </a:endParaRPr>
          </a:p>
          <a:p>
            <a:r>
              <a:rPr lang="zh-CN" altLang="en-US" sz="2800" dirty="0">
                <a:solidFill>
                  <a:srgbClr val="C00000"/>
                </a:solidFill>
                <a:latin typeface="黑体" panose="02010609060101010101" pitchFamily="49" charset="-122"/>
                <a:ea typeface="黑体" panose="02010609060101010101" pitchFamily="49" charset="-122"/>
              </a:rPr>
              <a:t>皇权控里：</a:t>
            </a:r>
            <a:r>
              <a:rPr lang="zh-CN" altLang="en-US" sz="2800" dirty="0">
                <a:solidFill>
                  <a:srgbClr val="0000FF"/>
                </a:solidFill>
                <a:latin typeface="黑体" panose="02010609060101010101" pitchFamily="49" charset="-122"/>
                <a:ea typeface="黑体" panose="02010609060101010101" pitchFamily="49" charset="-122"/>
              </a:rPr>
              <a:t>地方实行里甲制和保甲制，统治者借助严密的制度实现对里的掌控。</a:t>
            </a:r>
            <a:r>
              <a:rPr lang="zh-CN" altLang="en-US" sz="2800" dirty="0">
                <a:solidFill>
                  <a:srgbClr val="C00000"/>
                </a:solidFill>
                <a:latin typeface="黑体" panose="02010609060101010101" pitchFamily="49" charset="-122"/>
                <a:ea typeface="黑体" panose="02010609060101010101" pitchFamily="49" charset="-122"/>
              </a:rPr>
              <a:t>绅权辅里：</a:t>
            </a:r>
            <a:r>
              <a:rPr lang="zh-CN" altLang="en-US" sz="2800" dirty="0">
                <a:solidFill>
                  <a:srgbClr val="0000FF"/>
                </a:solidFill>
                <a:latin typeface="黑体" panose="02010609060101010101" pitchFamily="49" charset="-122"/>
                <a:ea typeface="黑体" panose="02010609060101010101" pitchFamily="49" charset="-122"/>
              </a:rPr>
              <a:t>乡绅在推行乡约教化、保障民生、救济互助等方面起到了辅助作用。</a:t>
            </a:r>
            <a:r>
              <a:rPr lang="zh-CN" altLang="en-US" sz="2800" dirty="0">
                <a:solidFill>
                  <a:srgbClr val="C00000"/>
                </a:solidFill>
                <a:latin typeface="黑体" panose="02010609060101010101" pitchFamily="49" charset="-122"/>
                <a:ea typeface="黑体" panose="02010609060101010101" pitchFamily="49" charset="-122"/>
              </a:rPr>
              <a:t>民治于里：</a:t>
            </a:r>
            <a:r>
              <a:rPr lang="zh-CN" altLang="en-US" sz="2800" dirty="0">
                <a:solidFill>
                  <a:srgbClr val="0000FF"/>
                </a:solidFill>
                <a:latin typeface="黑体" panose="02010609060101010101" pitchFamily="49" charset="-122"/>
                <a:ea typeface="黑体" panose="02010609060101010101" pitchFamily="49" charset="-122"/>
              </a:rPr>
              <a:t>通过皇权控里和绅权辅里的手段，在一定程度上实现了基层的自我管理与监督，维护了社会治安。</a:t>
            </a:r>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分</a:t>
            </a:r>
            <a:r>
              <a:rPr lang="en-US" altLang="zh-CN" sz="2800" dirty="0">
                <a:solidFill>
                  <a:srgbClr val="0000FF"/>
                </a:solidFill>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60968" y="119202"/>
            <a:ext cx="11470063" cy="5016758"/>
          </a:xfrm>
          <a:prstGeom prst="rect">
            <a:avLst/>
          </a:prstGeom>
          <a:noFill/>
        </p:spPr>
        <p:txBody>
          <a:bodyPr wrap="square">
            <a:spAutoFit/>
          </a:bodyPr>
          <a:lstStyle/>
          <a:p>
            <a:r>
              <a:rPr lang="zh-CN" altLang="en-US" sz="2400" dirty="0">
                <a:latin typeface="黑体" panose="02010609060101010101" pitchFamily="49" charset="-122"/>
                <a:ea typeface="黑体" panose="02010609060101010101" pitchFamily="49" charset="-122"/>
              </a:rPr>
              <a:t>材料二</a:t>
            </a:r>
            <a:r>
              <a:rPr lang="en-US" altLang="zh-CN" sz="2400" dirty="0">
                <a:latin typeface="黑体" panose="02010609060101010101" pitchFamily="49" charset="-122"/>
                <a:ea typeface="黑体" panose="02010609060101010101" pitchFamily="49" charset="-122"/>
              </a:rPr>
              <a:t>   </a:t>
            </a:r>
            <a:r>
              <a:rPr lang="zh-CN" altLang="en-US" sz="2400" dirty="0">
                <a:latin typeface="楷体" panose="02010609060101010101" pitchFamily="49" charset="-122"/>
                <a:ea typeface="楷体" panose="02010609060101010101" pitchFamily="49" charset="-122"/>
              </a:rPr>
              <a:t>庄园是地方事务的管理者</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是地方法规的制定者</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是地方案件的审判者。从范围来看</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真可谓事无巨细在它的视野之内</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一些法庭不仅能够处理邻里吵架、小偷小摸、乱倒垃圾、财物丢失</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债务纠纷、土地的转让继承等极为具体琐碎的事情</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而且也能处理审判诸如杀人放火、盗窃之类的重大案件。</a:t>
            </a:r>
            <a:endParaRPr lang="en-US" altLang="zh-CN" sz="2400" dirty="0">
              <a:latin typeface="楷体" panose="02010609060101010101" pitchFamily="49" charset="-122"/>
              <a:ea typeface="楷体" panose="02010609060101010101" pitchFamily="49" charset="-122"/>
            </a:endParaRPr>
          </a:p>
          <a:p>
            <a:r>
              <a:rPr lang="en-US" altLang="zh-CN" sz="2400" dirty="0">
                <a:latin typeface="楷体" panose="02010609060101010101" pitchFamily="49" charset="-122"/>
                <a:ea typeface="楷体" panose="02010609060101010101" pitchFamily="49" charset="-122"/>
              </a:rPr>
              <a:t>    </a:t>
            </a:r>
            <a:r>
              <a:rPr lang="zh-CN" altLang="en-US" sz="2400" dirty="0">
                <a:latin typeface="楷体" panose="02010609060101010101" pitchFamily="49" charset="-122"/>
                <a:ea typeface="楷体" panose="02010609060101010101" pitchFamily="49" charset="-122"/>
              </a:rPr>
              <a:t>巴黎商人行会的会长拥有广泛的权力</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他的司法审判权不但及于商会成员</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而且及于全体巴黎市民</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他负责城防建设</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监督道路桥梁的修筑</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主持城市警务及粮食供应</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并征收赋税</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可见他的政治作用之大。</a:t>
            </a:r>
          </a:p>
          <a:p>
            <a:r>
              <a:rPr lang="zh-CN" altLang="en-US" sz="2400" dirty="0">
                <a:latin typeface="楷体" panose="02010609060101010101" pitchFamily="49" charset="-122"/>
                <a:ea typeface="楷体" panose="02010609060101010101" pitchFamily="49" charset="-122"/>
              </a:rPr>
              <a:t>    中古时期，各日耳曼王国在记载和整理日耳曼人部落习惯法的基础上编纂了一批成文法，称为“日耳曼法”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作为庄园法庭审判的依据。教会也根据基督教神学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制定和颁布了教会法。</a:t>
            </a:r>
            <a:r>
              <a:rPr lang="en-US" altLang="zh-CN" sz="2400" dirty="0">
                <a:latin typeface="楷体" panose="02010609060101010101" pitchFamily="49" charset="-122"/>
                <a:ea typeface="楷体" panose="02010609060101010101" pitchFamily="49" charset="-122"/>
              </a:rPr>
              <a:t>11</a:t>
            </a:r>
            <a:r>
              <a:rPr lang="zh-CN" altLang="en-US" sz="2400" dirty="0">
                <a:latin typeface="楷体" panose="02010609060101010101" pitchFamily="49" charset="-122"/>
                <a:ea typeface="楷体" panose="02010609060101010101" pitchFamily="49" charset="-122"/>
              </a:rPr>
              <a:t>世纪以后，欧洲国家出现了研究和宣传罗马法的运动</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促进了罗马法的传播。                              </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齐世荣主编</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西欧封建社会</a:t>
            </a:r>
            <a:r>
              <a:rPr lang="en-US" altLang="zh-CN" sz="2400" dirty="0">
                <a:latin typeface="楷体" panose="02010609060101010101" pitchFamily="49" charset="-122"/>
                <a:ea typeface="楷体" panose="02010609060101010101" pitchFamily="49" charset="-122"/>
              </a:rPr>
              <a:t>》</a:t>
            </a:r>
          </a:p>
          <a:p>
            <a:r>
              <a:rPr lang="en-US" altLang="zh-CN" sz="2800" dirty="0">
                <a:latin typeface="黑体" panose="02010609060101010101" pitchFamily="49" charset="-122"/>
                <a:ea typeface="黑体" panose="02010609060101010101" pitchFamily="49" charset="-122"/>
              </a:rPr>
              <a:t>(2)</a:t>
            </a:r>
            <a:r>
              <a:rPr lang="zh-CN" altLang="en-US" sz="2800" dirty="0">
                <a:latin typeface="黑体" panose="02010609060101010101" pitchFamily="49" charset="-122"/>
                <a:ea typeface="黑体" panose="02010609060101010101" pitchFamily="49" charset="-122"/>
              </a:rPr>
              <a:t>根据史料和所学知识概括说明欧洲中世纪基层治理主要特点及其表现。这种治理方式对近代欧洲产生了什么影响</a:t>
            </a:r>
            <a:r>
              <a:rPr lang="en-US" altLang="zh-CN" sz="2800" dirty="0">
                <a:latin typeface="黑体" panose="02010609060101010101" pitchFamily="49" charset="-122"/>
                <a:ea typeface="黑体" panose="02010609060101010101" pitchFamily="49" charset="-122"/>
              </a:rPr>
              <a:t>?(6</a:t>
            </a:r>
            <a:r>
              <a:rPr lang="zh-CN" altLang="en-US" sz="2800" dirty="0">
                <a:latin typeface="黑体" panose="02010609060101010101" pitchFamily="49" charset="-122"/>
                <a:ea typeface="黑体" panose="02010609060101010101" pitchFamily="49" charset="-122"/>
              </a:rPr>
              <a:t>分</a:t>
            </a:r>
            <a:r>
              <a:rPr lang="en-US" altLang="zh-CN" sz="2800" dirty="0">
                <a:latin typeface="黑体" panose="02010609060101010101" pitchFamily="49" charset="-122"/>
                <a:ea typeface="黑体" panose="02010609060101010101" pitchFamily="49" charset="-122"/>
              </a:rPr>
              <a:t>)</a:t>
            </a:r>
          </a:p>
        </p:txBody>
      </p:sp>
      <p:sp>
        <p:nvSpPr>
          <p:cNvPr id="2" name="文本框 1"/>
          <p:cNvSpPr txBox="1"/>
          <p:nvPr/>
        </p:nvSpPr>
        <p:spPr>
          <a:xfrm>
            <a:off x="543612" y="5042118"/>
            <a:ext cx="11104774" cy="1815882"/>
          </a:xfrm>
          <a:prstGeom prst="rect">
            <a:avLst/>
          </a:prstGeom>
          <a:noFill/>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(2</a:t>
            </a:r>
            <a:r>
              <a:rPr lang="zh-CN" altLang="en-US" sz="2800" dirty="0">
                <a:solidFill>
                  <a:srgbClr val="0000FF"/>
                </a:solidFill>
                <a:latin typeface="黑体" panose="02010609060101010101" pitchFamily="49" charset="-122"/>
                <a:ea typeface="黑体" panose="02010609060101010101" pitchFamily="49" charset="-122"/>
              </a:rPr>
              <a:t>）</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特点：</a:t>
            </a:r>
            <a:r>
              <a:rPr lang="zh-CN" altLang="en-US" sz="2800" dirty="0">
                <a:solidFill>
                  <a:srgbClr val="0000FF"/>
                </a:solidFill>
                <a:latin typeface="黑体" panose="02010609060101010101" pitchFamily="49" charset="-122"/>
                <a:ea typeface="黑体" panose="02010609060101010101" pitchFamily="49" charset="-122"/>
              </a:rPr>
              <a:t>实行基层自治；</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表现：</a:t>
            </a:r>
            <a:r>
              <a:rPr lang="zh-CN" altLang="en-US" sz="2800" dirty="0">
                <a:solidFill>
                  <a:srgbClr val="C00000"/>
                </a:solidFill>
                <a:latin typeface="黑体" panose="02010609060101010101" pitchFamily="49" charset="-122"/>
                <a:ea typeface="黑体" panose="02010609060101010101" pitchFamily="49" charset="-122"/>
              </a:rPr>
              <a:t>在农村，</a:t>
            </a:r>
            <a:r>
              <a:rPr lang="zh-CN" altLang="en-US" sz="2800" dirty="0">
                <a:solidFill>
                  <a:srgbClr val="0000FF"/>
                </a:solidFill>
                <a:latin typeface="黑体" panose="02010609060101010101" pitchFamily="49" charset="-122"/>
                <a:ea typeface="黑体" panose="02010609060101010101" pitchFamily="49" charset="-122"/>
              </a:rPr>
              <a:t>庄园是主要的基层单位，庄园主或管家管理庄园事务；</a:t>
            </a:r>
            <a:r>
              <a:rPr lang="zh-CN" altLang="en-US" sz="2800" dirty="0">
                <a:solidFill>
                  <a:srgbClr val="C00000"/>
                </a:solidFill>
                <a:latin typeface="黑体" panose="02010609060101010101" pitchFamily="49" charset="-122"/>
                <a:ea typeface="黑体" panose="02010609060101010101" pitchFamily="49" charset="-122"/>
              </a:rPr>
              <a:t>在城市，</a:t>
            </a:r>
            <a:r>
              <a:rPr lang="zh-CN" altLang="en-US" sz="2800" dirty="0">
                <a:solidFill>
                  <a:srgbClr val="0000FF"/>
                </a:solidFill>
                <a:latin typeface="黑体" panose="02010609060101010101" pitchFamily="49" charset="-122"/>
                <a:ea typeface="黑体" panose="02010609060101010101" pitchFamily="49" charset="-122"/>
              </a:rPr>
              <a:t>行会或商会在城市治理中发挥重要作用；基督教会在基层治理中发挥了重要作用；重视法律的作用。</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影响：</a:t>
            </a:r>
            <a:r>
              <a:rPr lang="zh-CN" altLang="en-US" sz="2800" dirty="0">
                <a:solidFill>
                  <a:srgbClr val="0000FF"/>
                </a:solidFill>
                <a:latin typeface="黑体" panose="02010609060101010101" pitchFamily="49" charset="-122"/>
                <a:ea typeface="黑体" panose="02010609060101010101" pitchFamily="49" charset="-122"/>
              </a:rPr>
              <a:t>其自治传统和法律思想为近代社会所继承。</a:t>
            </a:r>
            <a:r>
              <a:rPr lang="en-US" altLang="zh-CN" sz="2800" dirty="0">
                <a:solidFill>
                  <a:srgbClr val="0000FF"/>
                </a:solidFill>
                <a:latin typeface="黑体" panose="02010609060101010101" pitchFamily="49" charset="-122"/>
                <a:ea typeface="黑体" panose="02010609060101010101" pitchFamily="49" charset="-122"/>
              </a:rPr>
              <a:t>(6</a:t>
            </a:r>
            <a:r>
              <a:rPr lang="zh-CN" altLang="en-US" sz="2800" dirty="0">
                <a:solidFill>
                  <a:srgbClr val="0000FF"/>
                </a:solidFill>
                <a:latin typeface="黑体" panose="02010609060101010101" pitchFamily="49" charset="-122"/>
                <a:ea typeface="黑体" panose="02010609060101010101" pitchFamily="49" charset="-122"/>
              </a:rPr>
              <a:t>分</a:t>
            </a:r>
            <a:r>
              <a:rPr lang="en-US" altLang="zh-CN" sz="2800" dirty="0">
                <a:solidFill>
                  <a:srgbClr val="0000FF"/>
                </a:solidFill>
                <a:latin typeface="黑体" panose="02010609060101010101" pitchFamily="49" charset="-122"/>
                <a:ea typeface="黑体" panose="02010609060101010101" pitchFamily="49" charset="-122"/>
              </a:rPr>
              <a:t>)</a:t>
            </a:r>
          </a:p>
        </p:txBody>
      </p:sp>
      <p:sp>
        <p:nvSpPr>
          <p:cNvPr id="3" name="椭圆 2"/>
          <p:cNvSpPr/>
          <p:nvPr/>
        </p:nvSpPr>
        <p:spPr>
          <a:xfrm>
            <a:off x="1577864" y="119202"/>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947081" y="1578538"/>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7774418" y="3072984"/>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576883" y="3037874"/>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P spid="4" grpId="0" animBg="1"/>
      <p:bldP spid="4" grpId="1" animBg="1"/>
      <p:bldP spid="6" grpId="0" animBg="1"/>
      <p:bldP spid="6" grpId="1" animBg="1"/>
      <p:bldP spid="7" grpId="0" animBg="1"/>
      <p:bldP spid="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71413" y="138057"/>
            <a:ext cx="11649173" cy="5016758"/>
          </a:xfrm>
          <a:prstGeom prst="rect">
            <a:avLst/>
          </a:prstGeom>
          <a:noFill/>
        </p:spPr>
        <p:txBody>
          <a:bodyPr wrap="square">
            <a:spAutoFit/>
          </a:bodyPr>
          <a:lstStyle/>
          <a:p>
            <a:r>
              <a:rPr lang="zh-CN" altLang="en-US" sz="2400" dirty="0">
                <a:latin typeface="黑体" panose="02010609060101010101" pitchFamily="49" charset="-122"/>
                <a:ea typeface="黑体" panose="02010609060101010101" pitchFamily="49" charset="-122"/>
              </a:rPr>
              <a:t>材料三   </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中共中央关于坚持和完善中国特色社会主义制度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推进国家治理体系和治理能力现代化若干重大问题的决定</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中指出</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要完善覆盖全民的社会保障体系。坚持应保尽保原则</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健全统筹城乡、可持续的基本养老保险制度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基本医疗保险制度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稳步提高保障水平。</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统筹完善社会救助、社会福利、慈善事业</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优抚安置等制度。健全退役军人工作体系和保障制度。坚持和完善促进男女平等、妇女全面发展的制度机制。完善农村留守儿童和妇女、老年人关爱服务体系</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健全残疾人帮扶制度。坚决打赢脱贫攻坚战</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巩固脱贫攻坚成果</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建立解决相对贫困的长效机制。加快建立多主体供给、多渠道保障、租购并举的住房制度。</a:t>
            </a:r>
          </a:p>
          <a:p>
            <a:r>
              <a:rPr lang="zh-CN" altLang="en-US" sz="2400" dirty="0">
                <a:latin typeface="楷体" panose="02010609060101010101" pitchFamily="49" charset="-122"/>
                <a:ea typeface="楷体" panose="02010609060101010101" pitchFamily="49" charset="-122"/>
              </a:rPr>
              <a:t>    截至</a:t>
            </a:r>
            <a:r>
              <a:rPr lang="en-US" altLang="zh-CN" sz="2400" dirty="0">
                <a:latin typeface="楷体" panose="02010609060101010101" pitchFamily="49" charset="-122"/>
                <a:ea typeface="楷体" panose="02010609060101010101" pitchFamily="49" charset="-122"/>
              </a:rPr>
              <a:t>2020</a:t>
            </a:r>
            <a:r>
              <a:rPr lang="zh-CN" altLang="en-US" sz="2400" dirty="0">
                <a:latin typeface="楷体" panose="02010609060101010101" pitchFamily="49" charset="-122"/>
                <a:ea typeface="楷体" panose="02010609060101010101" pitchFamily="49" charset="-122"/>
              </a:rPr>
              <a:t>年</a:t>
            </a:r>
            <a:r>
              <a:rPr lang="en-US" altLang="zh-CN" sz="2400" dirty="0">
                <a:latin typeface="楷体" panose="02010609060101010101" pitchFamily="49" charset="-122"/>
                <a:ea typeface="楷体" panose="02010609060101010101" pitchFamily="49" charset="-122"/>
              </a:rPr>
              <a:t>12</a:t>
            </a:r>
            <a:r>
              <a:rPr lang="zh-CN" altLang="en-US" sz="2400" dirty="0">
                <a:latin typeface="楷体" panose="02010609060101010101" pitchFamily="49" charset="-122"/>
                <a:ea typeface="楷体" panose="02010609060101010101" pitchFamily="49" charset="-122"/>
              </a:rPr>
              <a:t>月底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全国基本养老、失业、工伤保险参保人数分别达到</a:t>
            </a:r>
            <a:r>
              <a:rPr lang="en-US" altLang="zh-CN" sz="2400" dirty="0">
                <a:latin typeface="楷体" panose="02010609060101010101" pitchFamily="49" charset="-122"/>
                <a:ea typeface="楷体" panose="02010609060101010101" pitchFamily="49" charset="-122"/>
              </a:rPr>
              <a:t>9.99</a:t>
            </a:r>
            <a:r>
              <a:rPr lang="zh-CN" altLang="en-US" sz="2400" dirty="0">
                <a:latin typeface="楷体" panose="02010609060101010101" pitchFamily="49" charset="-122"/>
                <a:ea typeface="楷体" panose="02010609060101010101" pitchFamily="49" charset="-122"/>
              </a:rPr>
              <a:t>亿人</a:t>
            </a:r>
            <a:r>
              <a:rPr lang="en-US" altLang="zh-CN" sz="2400" dirty="0">
                <a:latin typeface="楷体" panose="02010609060101010101" pitchFamily="49" charset="-122"/>
                <a:ea typeface="楷体" panose="02010609060101010101" pitchFamily="49" charset="-122"/>
              </a:rPr>
              <a:t>,2.17</a:t>
            </a:r>
            <a:r>
              <a:rPr lang="zh-CN" altLang="en-US" sz="2400" dirty="0">
                <a:latin typeface="楷体" panose="02010609060101010101" pitchFamily="49" charset="-122"/>
                <a:ea typeface="楷体" panose="02010609060101010101" pitchFamily="49" charset="-122"/>
              </a:rPr>
              <a:t>亿人、</a:t>
            </a:r>
            <a:r>
              <a:rPr lang="en-US" altLang="zh-CN" sz="2400" dirty="0">
                <a:latin typeface="楷体" panose="02010609060101010101" pitchFamily="49" charset="-122"/>
                <a:ea typeface="楷体" panose="02010609060101010101" pitchFamily="49" charset="-122"/>
              </a:rPr>
              <a:t>2.68</a:t>
            </a:r>
            <a:r>
              <a:rPr lang="zh-CN" altLang="en-US" sz="2400" dirty="0">
                <a:latin typeface="楷体" panose="02010609060101010101" pitchFamily="49" charset="-122"/>
                <a:ea typeface="楷体" panose="02010609060101010101" pitchFamily="49" charset="-122"/>
              </a:rPr>
              <a:t>亿人</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基本医疗保险覆盖超过</a:t>
            </a:r>
            <a:r>
              <a:rPr lang="en-US" altLang="zh-CN" sz="2400" dirty="0">
                <a:latin typeface="楷体" panose="02010609060101010101" pitchFamily="49" charset="-122"/>
                <a:ea typeface="楷体" panose="02010609060101010101" pitchFamily="49" charset="-122"/>
              </a:rPr>
              <a:t>13</a:t>
            </a:r>
            <a:r>
              <a:rPr lang="zh-CN" altLang="en-US" sz="2400" dirty="0">
                <a:latin typeface="楷体" panose="02010609060101010101" pitchFamily="49" charset="-122"/>
                <a:ea typeface="楷体" panose="02010609060101010101" pitchFamily="49" charset="-122"/>
              </a:rPr>
              <a:t>亿人</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社会保障卡持卡人数超过</a:t>
            </a:r>
            <a:r>
              <a:rPr lang="en-US" altLang="zh-CN" sz="2400" dirty="0">
                <a:latin typeface="楷体" panose="02010609060101010101" pitchFamily="49" charset="-122"/>
                <a:ea typeface="楷体" panose="02010609060101010101" pitchFamily="49" charset="-122"/>
              </a:rPr>
              <a:t>13</a:t>
            </a:r>
            <a:r>
              <a:rPr lang="zh-CN" altLang="en-US" sz="2400" dirty="0">
                <a:latin typeface="楷体" panose="02010609060101010101" pitchFamily="49" charset="-122"/>
                <a:ea typeface="楷体" panose="02010609060101010101" pitchFamily="49" charset="-122"/>
              </a:rPr>
              <a:t>亿人</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覆盖</a:t>
            </a:r>
            <a:r>
              <a:rPr lang="en-US" altLang="zh-CN" sz="2400" dirty="0">
                <a:latin typeface="楷体" panose="02010609060101010101" pitchFamily="49" charset="-122"/>
                <a:ea typeface="楷体" panose="02010609060101010101" pitchFamily="49" charset="-122"/>
              </a:rPr>
              <a:t>94.6%</a:t>
            </a:r>
            <a:r>
              <a:rPr lang="zh-CN" altLang="en-US" sz="2400" dirty="0">
                <a:latin typeface="楷体" panose="02010609060101010101" pitchFamily="49" charset="-122"/>
                <a:ea typeface="楷体" panose="02010609060101010101" pitchFamily="49" charset="-122"/>
              </a:rPr>
              <a:t>的人口。我国建成世界上规模最大的社会保障体系。</a:t>
            </a:r>
          </a:p>
          <a:p>
            <a:r>
              <a:rPr lang="en-US" altLang="zh-CN" sz="2800" dirty="0">
                <a:latin typeface="黑体" panose="02010609060101010101" pitchFamily="49" charset="-122"/>
                <a:ea typeface="黑体" panose="02010609060101010101" pitchFamily="49" charset="-122"/>
              </a:rPr>
              <a:t>(3)</a:t>
            </a:r>
            <a:r>
              <a:rPr lang="zh-CN" altLang="en-US" sz="2800" dirty="0">
                <a:latin typeface="黑体" panose="02010609060101010101" pitchFamily="49" charset="-122"/>
                <a:ea typeface="黑体" panose="02010609060101010101" pitchFamily="49" charset="-122"/>
              </a:rPr>
              <a:t>根据材料三概括指出中国特色社会保障体系的特点，社会保障体系的完善对新时代中国特色社会主义建设有什么重要作用。</a:t>
            </a:r>
            <a:r>
              <a:rPr lang="en-US" altLang="zh-CN" sz="2800" dirty="0">
                <a:latin typeface="黑体" panose="02010609060101010101" pitchFamily="49" charset="-122"/>
                <a:ea typeface="黑体" panose="02010609060101010101" pitchFamily="49" charset="-122"/>
              </a:rPr>
              <a:t>(8</a:t>
            </a:r>
            <a:r>
              <a:rPr lang="zh-CN" altLang="en-US" sz="2800" dirty="0">
                <a:latin typeface="黑体" panose="02010609060101010101" pitchFamily="49" charset="-122"/>
                <a:ea typeface="黑体" panose="02010609060101010101" pitchFamily="49" charset="-122"/>
              </a:rPr>
              <a:t>分</a:t>
            </a:r>
            <a:r>
              <a:rPr lang="en-US" altLang="zh-CN" sz="2800" dirty="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sp>
        <p:nvSpPr>
          <p:cNvPr id="2" name="文本框 1"/>
          <p:cNvSpPr txBox="1"/>
          <p:nvPr/>
        </p:nvSpPr>
        <p:spPr>
          <a:xfrm>
            <a:off x="543612" y="5042118"/>
            <a:ext cx="11104774" cy="1815882"/>
          </a:xfrm>
          <a:prstGeom prst="rect">
            <a:avLst/>
          </a:prstGeom>
          <a:noFill/>
        </p:spPr>
        <p:txBody>
          <a:bodyPr wrap="square">
            <a:spAutoFit/>
          </a:bodyPr>
          <a:lstStyle/>
          <a:p>
            <a:r>
              <a:rPr lang="en-US" altLang="zh-CN" sz="2800" dirty="0">
                <a:solidFill>
                  <a:srgbClr val="0000FF"/>
                </a:solidFill>
                <a:latin typeface="黑体" panose="02010609060101010101" pitchFamily="49" charset="-122"/>
                <a:ea typeface="黑体" panose="02010609060101010101" pitchFamily="49" charset="-122"/>
              </a:rPr>
              <a:t>(3</a:t>
            </a:r>
            <a:r>
              <a:rPr lang="zh-CN" altLang="en-US" sz="2800" dirty="0">
                <a:solidFill>
                  <a:srgbClr val="0000FF"/>
                </a:solidFill>
                <a:latin typeface="黑体" panose="02010609060101010101" pitchFamily="49" charset="-122"/>
                <a:ea typeface="黑体" panose="02010609060101010101" pitchFamily="49" charset="-122"/>
              </a:rPr>
              <a:t>）</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特点：</a:t>
            </a:r>
            <a:r>
              <a:rPr lang="zh-CN" altLang="en-US" sz="2800" dirty="0">
                <a:solidFill>
                  <a:srgbClr val="0000FF"/>
                </a:solidFill>
                <a:latin typeface="黑体" panose="02010609060101010101" pitchFamily="49" charset="-122"/>
                <a:ea typeface="黑体" panose="02010609060101010101" pitchFamily="49" charset="-122"/>
              </a:rPr>
              <a:t>覆盖面广；规模最大；涉及医疗、养老、优抚、住房等多方面，日趋成熟完善；政府主导等。</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分）</a:t>
            </a:r>
            <a:r>
              <a:rPr lang="zh-CN" altLang="en-US" sz="2800" dirty="0">
                <a:solidFill>
                  <a:srgbClr val="0000FF"/>
                </a:solidFill>
                <a:highlight>
                  <a:srgbClr val="FFFF00"/>
                </a:highlight>
                <a:latin typeface="黑体" panose="02010609060101010101" pitchFamily="49" charset="-122"/>
                <a:ea typeface="黑体" panose="02010609060101010101" pitchFamily="49" charset="-122"/>
              </a:rPr>
              <a:t>作用：</a:t>
            </a:r>
            <a:r>
              <a:rPr lang="zh-CN" altLang="en-US" sz="2800" dirty="0">
                <a:solidFill>
                  <a:srgbClr val="0000FF"/>
                </a:solidFill>
                <a:latin typeface="黑体" panose="02010609060101010101" pitchFamily="49" charset="-122"/>
                <a:ea typeface="黑体" panose="02010609060101010101" pitchFamily="49" charset="-122"/>
              </a:rPr>
              <a:t>减轻了人们的后顾之忧，维护社会稳定；调节贫富差距，维护社会公平；推动国家社会经济的发展；促进共同富裕。</a:t>
            </a:r>
            <a:r>
              <a:rPr lang="en-US" altLang="zh-CN" sz="2800" dirty="0">
                <a:solidFill>
                  <a:srgbClr val="0000FF"/>
                </a:solidFill>
                <a:latin typeface="黑体" panose="02010609060101010101" pitchFamily="49" charset="-122"/>
                <a:ea typeface="黑体" panose="02010609060101010101" pitchFamily="49" charset="-122"/>
              </a:rPr>
              <a:t>(4</a:t>
            </a:r>
            <a:r>
              <a:rPr lang="zh-CN" altLang="en-US" sz="2800" dirty="0">
                <a:solidFill>
                  <a:srgbClr val="0000FF"/>
                </a:solidFill>
                <a:latin typeface="黑体" panose="02010609060101010101" pitchFamily="49" charset="-122"/>
                <a:ea typeface="黑体" panose="02010609060101010101" pitchFamily="49" charset="-122"/>
              </a:rPr>
              <a:t>分</a:t>
            </a:r>
            <a:r>
              <a:rPr lang="en-US" altLang="zh-CN" sz="2800" dirty="0">
                <a:solidFill>
                  <a:srgbClr val="0000FF"/>
                </a:solidFill>
                <a:latin typeface="黑体" panose="02010609060101010101" pitchFamily="49" charset="-122"/>
                <a:ea typeface="黑体" panose="02010609060101010101" pitchFamily="49" charset="-122"/>
              </a:rPr>
              <a:t>)</a:t>
            </a:r>
            <a:endParaRPr lang="zh-CN" altLang="en-US"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67"/>
          <p:cNvSpPr/>
          <p:nvPr/>
        </p:nvSpPr>
        <p:spPr>
          <a:xfrm>
            <a:off x="273625" y="141167"/>
            <a:ext cx="8361328" cy="69977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algn="l"/>
            <a:r>
              <a:rPr lang="zh-CN" altLang="en-US" sz="3600" b="1" dirty="0">
                <a:solidFill>
                  <a:srgbClr val="FFFFFF"/>
                </a:solidFill>
                <a:latin typeface="黑体" panose="02010609060101010101" pitchFamily="49" charset="-122"/>
                <a:ea typeface="黑体" panose="02010609060101010101" pitchFamily="49" charset="-122"/>
              </a:rPr>
              <a:t>专题</a:t>
            </a:r>
            <a:r>
              <a:rPr lang="en-US" altLang="zh-CN" sz="3600" b="1" dirty="0">
                <a:solidFill>
                  <a:srgbClr val="FFFFFF"/>
                </a:solidFill>
                <a:latin typeface="黑体" panose="02010609060101010101" pitchFamily="49" charset="-122"/>
                <a:ea typeface="黑体" panose="02010609060101010101" pitchFamily="49" charset="-122"/>
              </a:rPr>
              <a:t>1</a:t>
            </a:r>
            <a:r>
              <a:rPr lang="zh-CN" altLang="en-US" sz="3600" b="1" dirty="0">
                <a:solidFill>
                  <a:srgbClr val="FFFFFF"/>
                </a:solidFill>
                <a:latin typeface="黑体" panose="02010609060101010101" pitchFamily="49" charset="-122"/>
                <a:ea typeface="黑体" panose="02010609060101010101" pitchFamily="49" charset="-122"/>
              </a:rPr>
              <a:t>：基层治理与社会保障</a:t>
            </a:r>
            <a:r>
              <a:rPr lang="zh-CN" altLang="en-US" sz="2800" b="1" dirty="0">
                <a:solidFill>
                  <a:srgbClr val="FFFFFF"/>
                </a:solidFill>
                <a:latin typeface="黑体" panose="02010609060101010101" pitchFamily="49" charset="-122"/>
                <a:ea typeface="黑体" panose="02010609060101010101" pitchFamily="49" charset="-122"/>
              </a:rPr>
              <a:t>（方式、意义）</a:t>
            </a:r>
            <a:endParaRPr lang="zh-CN" altLang="en-US" sz="3600" b="1" dirty="0">
              <a:solidFill>
                <a:srgbClr val="FFFFFF"/>
              </a:solidFill>
              <a:latin typeface="黑体" panose="02010609060101010101" pitchFamily="49" charset="-122"/>
              <a:ea typeface="黑体" panose="02010609060101010101" pitchFamily="49" charset="-122"/>
            </a:endParaRPr>
          </a:p>
        </p:txBody>
      </p:sp>
      <p:sp>
        <p:nvSpPr>
          <p:cNvPr id="7" name="文本框 6"/>
          <p:cNvSpPr txBox="1"/>
          <p:nvPr>
            <p:custDataLst>
              <p:tags r:id="rId1"/>
            </p:custDataLst>
          </p:nvPr>
        </p:nvSpPr>
        <p:spPr>
          <a:xfrm>
            <a:off x="2269164" y="913841"/>
            <a:ext cx="8933851" cy="1446550"/>
          </a:xfrm>
          <a:prstGeom prst="rect">
            <a:avLst/>
          </a:prstGeom>
          <a:solidFill>
            <a:schemeClr val="bg1"/>
          </a:solidFill>
          <a:ln w="38100">
            <a:solidFill>
              <a:schemeClr val="accent6">
                <a:lumMod val="50000"/>
              </a:schemeClr>
            </a:solidFill>
          </a:ln>
        </p:spPr>
        <p:txBody>
          <a:bodyPr wrap="square" rtlCol="0" anchor="t">
            <a:spAutoFit/>
          </a:bodyPr>
          <a:lstStyle/>
          <a:p>
            <a:r>
              <a:rPr lang="zh-CN" altLang="en-US" sz="3200" b="1" dirty="0">
                <a:solidFill>
                  <a:srgbClr val="C00000"/>
                </a:solidFill>
                <a:latin typeface="黑体" panose="02010609060101010101" pitchFamily="49" charset="-122"/>
                <a:ea typeface="黑体" panose="02010609060101010101" pitchFamily="49" charset="-122"/>
              </a:rPr>
              <a:t>主体章节：</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1</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单元 基层治理与社会保障</a:t>
            </a:r>
            <a:endParaRPr lang="en-US" altLang="zh-CN" sz="3200" b="1" dirty="0">
              <a:latin typeface="黑体" panose="02010609060101010101" pitchFamily="49" charset="-122"/>
              <a:ea typeface="黑体" panose="02010609060101010101" pitchFamily="49" charset="-122"/>
            </a:endParaRPr>
          </a:p>
          <a:p>
            <a:r>
              <a:rPr lang="en-US" altLang="zh-CN" sz="2800" b="1" dirty="0">
                <a:latin typeface="黑体" panose="02010609060101010101" pitchFamily="49" charset="-122"/>
                <a:ea typeface="黑体" panose="02010609060101010101" pitchFamily="49" charset="-122"/>
              </a:rPr>
              <a:t>6-17 </a:t>
            </a:r>
            <a:r>
              <a:rPr lang="zh-CN" altLang="en-US" sz="2800" b="1" dirty="0">
                <a:latin typeface="黑体" panose="02010609060101010101" pitchFamily="49" charset="-122"/>
                <a:ea typeface="黑体" panose="02010609060101010101" pitchFamily="49" charset="-122"/>
              </a:rPr>
              <a:t>中国古代的户籍制度与社会治理</a:t>
            </a:r>
          </a:p>
          <a:p>
            <a:r>
              <a:rPr lang="en-US" altLang="zh-CN" sz="2800" b="1" dirty="0">
                <a:latin typeface="黑体" panose="02010609060101010101" pitchFamily="49" charset="-122"/>
                <a:ea typeface="黑体" panose="02010609060101010101" pitchFamily="49" charset="-122"/>
              </a:rPr>
              <a:t>6-18 </a:t>
            </a:r>
            <a:r>
              <a:rPr lang="zh-CN" altLang="en-US" sz="2800" b="1" dirty="0">
                <a:latin typeface="黑体" panose="02010609060101010101" pitchFamily="49" charset="-122"/>
                <a:ea typeface="黑体" panose="02010609060101010101" pitchFamily="49" charset="-122"/>
              </a:rPr>
              <a:t>世界主要国家的基层治理与社会保障</a:t>
            </a:r>
            <a:endParaRPr lang="en-US" altLang="zh-CN" sz="2800" b="1" dirty="0">
              <a:latin typeface="黑体" panose="02010609060101010101" pitchFamily="49" charset="-122"/>
              <a:ea typeface="黑体" panose="02010609060101010101" pitchFamily="49" charset="-122"/>
            </a:endParaRPr>
          </a:p>
        </p:txBody>
      </p:sp>
      <p:pic>
        <p:nvPicPr>
          <p:cNvPr id="13" name="图片 12" descr="文本, 信件&#10;&#10;描述已自动生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43" y="2470845"/>
            <a:ext cx="6736560" cy="4387155"/>
          </a:xfrm>
          <a:prstGeom prst="rect">
            <a:avLst/>
          </a:prstGeom>
        </p:spPr>
      </p:pic>
      <p:sp>
        <p:nvSpPr>
          <p:cNvPr id="14" name="椭圆 13"/>
          <p:cNvSpPr/>
          <p:nvPr/>
        </p:nvSpPr>
        <p:spPr>
          <a:xfrm>
            <a:off x="2269164" y="2470845"/>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00900" y="3509365"/>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610100" y="4906103"/>
            <a:ext cx="1424572" cy="474687"/>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7349765" y="2470845"/>
            <a:ext cx="3613608" cy="523220"/>
          </a:xfrm>
          <a:prstGeom prst="rect">
            <a:avLst/>
          </a:prstGeom>
          <a:noFill/>
        </p:spPr>
        <p:txBody>
          <a:bodyPr wrap="square">
            <a:spAutoFit/>
          </a:bodyPr>
          <a:lstStyle/>
          <a:p>
            <a:r>
              <a:rPr lang="zh-CN" altLang="en-US" sz="2800" dirty="0">
                <a:solidFill>
                  <a:srgbClr val="0000FF"/>
                </a:solidFill>
                <a:latin typeface="黑体" panose="02010609060101010101" pitchFamily="49" charset="-122"/>
                <a:ea typeface="黑体" panose="02010609060101010101" pitchFamily="49" charset="-122"/>
              </a:rPr>
              <a:t>基层教化？</a:t>
            </a:r>
            <a:r>
              <a:rPr lang="en-US" altLang="zh-CN" sz="2800" dirty="0">
                <a:solidFill>
                  <a:srgbClr val="C00000"/>
                </a:solidFill>
                <a:latin typeface="黑体" panose="02010609060101010101" pitchFamily="49" charset="-122"/>
                <a:ea typeface="黑体" panose="02010609060101010101" pitchFamily="49" charset="-122"/>
              </a:rPr>
              <a:t>1-8P48</a:t>
            </a:r>
          </a:p>
        </p:txBody>
      </p:sp>
      <p:sp>
        <p:nvSpPr>
          <p:cNvPr id="18" name="文本框 17"/>
          <p:cNvSpPr txBox="1"/>
          <p:nvPr/>
        </p:nvSpPr>
        <p:spPr>
          <a:xfrm>
            <a:off x="7269190" y="4772845"/>
            <a:ext cx="3467939" cy="1384995"/>
          </a:xfrm>
          <a:prstGeom prst="rect">
            <a:avLst/>
          </a:prstGeom>
          <a:noFill/>
        </p:spPr>
        <p:txBody>
          <a:bodyPr wrap="square">
            <a:spAutoFit/>
          </a:bodyPr>
          <a:lstStyle/>
          <a:p>
            <a:r>
              <a:rPr lang="zh-CN" altLang="en-US" sz="2800" dirty="0">
                <a:solidFill>
                  <a:srgbClr val="0000FF"/>
                </a:solidFill>
                <a:latin typeface="黑体" panose="02010609060101010101" pitchFamily="49" charset="-122"/>
                <a:ea typeface="黑体" panose="02010609060101010101" pitchFamily="49" charset="-122"/>
              </a:rPr>
              <a:t>中国西欧的城市自治？</a:t>
            </a:r>
            <a:endParaRPr lang="en-US" altLang="zh-CN" sz="2800" dirty="0">
              <a:solidFill>
                <a:srgbClr val="0000FF"/>
              </a:solidFill>
              <a:latin typeface="黑体" panose="02010609060101010101" pitchFamily="49" charset="-122"/>
              <a:ea typeface="黑体" panose="02010609060101010101" pitchFamily="49" charset="-122"/>
            </a:endParaRPr>
          </a:p>
          <a:p>
            <a:r>
              <a:rPr lang="en-US" altLang="zh-CN" sz="2800" dirty="0">
                <a:solidFill>
                  <a:srgbClr val="C00000"/>
                </a:solidFill>
                <a:latin typeface="黑体" panose="02010609060101010101" pitchFamily="49" charset="-122"/>
                <a:ea typeface="黑体" panose="02010609060101010101" pitchFamily="49" charset="-122"/>
              </a:rPr>
              <a:t>1-9P52</a:t>
            </a:r>
            <a:r>
              <a:rPr lang="zh-CN" altLang="en-US" sz="2800" dirty="0">
                <a:solidFill>
                  <a:srgbClr val="C00000"/>
                </a:solidFill>
                <a:latin typeface="黑体" panose="02010609060101010101" pitchFamily="49" charset="-122"/>
                <a:ea typeface="黑体" panose="02010609060101010101" pitchFamily="49" charset="-122"/>
              </a:rPr>
              <a:t>、下</a:t>
            </a:r>
            <a:r>
              <a:rPr lang="en-US" altLang="zh-CN" sz="2800" dirty="0">
                <a:solidFill>
                  <a:srgbClr val="C00000"/>
                </a:solidFill>
                <a:latin typeface="黑体" panose="02010609060101010101" pitchFamily="49" charset="-122"/>
                <a:ea typeface="黑体" panose="02010609060101010101" pitchFamily="49" charset="-122"/>
              </a:rPr>
              <a:t>3</a:t>
            </a:r>
            <a:endParaRPr lang="en-US" altLang="zh-CN" sz="2800" dirty="0">
              <a:solidFill>
                <a:srgbClr val="0000FF"/>
              </a:solidFill>
              <a:latin typeface="黑体" panose="02010609060101010101" pitchFamily="49" charset="-122"/>
              <a:ea typeface="黑体" panose="02010609060101010101" pitchFamily="49" charset="-122"/>
            </a:endParaRPr>
          </a:p>
          <a:p>
            <a:r>
              <a:rPr lang="zh-CN" altLang="en-US" sz="2800" dirty="0">
                <a:solidFill>
                  <a:srgbClr val="0000FF"/>
                </a:solidFill>
                <a:latin typeface="黑体" panose="02010609060101010101" pitchFamily="49" charset="-122"/>
                <a:ea typeface="黑体" panose="02010609060101010101" pitchFamily="49" charset="-122"/>
              </a:rPr>
              <a:t>社区</a:t>
            </a:r>
            <a:endParaRPr lang="en-US" altLang="zh-CN" sz="2800" dirty="0">
              <a:solidFill>
                <a:srgbClr val="0000FF"/>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randombar(horizontal)">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par>
                                <p:cTn id="22" presetID="42" presetClass="entr" presetSubtype="0" fill="hold" grpId="1"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4" grpId="0" animBg="1"/>
      <p:bldP spid="14" grpId="1" animBg="1"/>
      <p:bldP spid="15" grpId="0" animBg="1"/>
      <p:bldP spid="15" grpId="1" animBg="1"/>
      <p:bldP spid="16" grpId="0" animBg="1"/>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67"/>
          <p:cNvSpPr/>
          <p:nvPr/>
        </p:nvSpPr>
        <p:spPr>
          <a:xfrm>
            <a:off x="273625" y="141167"/>
            <a:ext cx="8427315" cy="69977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algn="l"/>
            <a:r>
              <a:rPr lang="zh-CN" altLang="en-US" sz="3600" b="1" dirty="0">
                <a:solidFill>
                  <a:srgbClr val="FFFFFF"/>
                </a:solidFill>
                <a:latin typeface="黑体" panose="02010609060101010101" pitchFamily="49" charset="-122"/>
                <a:ea typeface="黑体" panose="02010609060101010101" pitchFamily="49" charset="-122"/>
              </a:rPr>
              <a:t>专题</a:t>
            </a:r>
            <a:r>
              <a:rPr lang="en-US" altLang="zh-CN" sz="3600" b="1" dirty="0">
                <a:solidFill>
                  <a:srgbClr val="FFFFFF"/>
                </a:solidFill>
                <a:latin typeface="黑体" panose="02010609060101010101" pitchFamily="49" charset="-122"/>
                <a:ea typeface="黑体" panose="02010609060101010101" pitchFamily="49" charset="-122"/>
              </a:rPr>
              <a:t>1</a:t>
            </a:r>
            <a:r>
              <a:rPr lang="zh-CN" altLang="en-US" sz="3600" b="1" dirty="0">
                <a:solidFill>
                  <a:srgbClr val="FFFFFF"/>
                </a:solidFill>
                <a:latin typeface="黑体" panose="02010609060101010101" pitchFamily="49" charset="-122"/>
                <a:ea typeface="黑体" panose="02010609060101010101" pitchFamily="49" charset="-122"/>
              </a:rPr>
              <a:t>：基层治理与社会保障</a:t>
            </a:r>
            <a:r>
              <a:rPr lang="zh-CN" altLang="en-US" sz="2800" b="1" dirty="0">
                <a:solidFill>
                  <a:srgbClr val="FFFFFF"/>
                </a:solidFill>
                <a:latin typeface="黑体" panose="02010609060101010101" pitchFamily="49" charset="-122"/>
                <a:ea typeface="黑体" panose="02010609060101010101" pitchFamily="49" charset="-122"/>
              </a:rPr>
              <a:t>（方式、意义）</a:t>
            </a:r>
            <a:endParaRPr lang="zh-CN" altLang="en-US" sz="3600" b="1" dirty="0">
              <a:solidFill>
                <a:srgbClr val="FFFFFF"/>
              </a:solidFill>
              <a:latin typeface="黑体" panose="02010609060101010101" pitchFamily="49" charset="-122"/>
              <a:ea typeface="黑体" panose="02010609060101010101" pitchFamily="49" charset="-122"/>
            </a:endParaRPr>
          </a:p>
        </p:txBody>
      </p:sp>
      <p:sp>
        <p:nvSpPr>
          <p:cNvPr id="7" name="文本框 6"/>
          <p:cNvSpPr txBox="1"/>
          <p:nvPr>
            <p:custDataLst>
              <p:tags r:id="rId1"/>
            </p:custDataLst>
          </p:nvPr>
        </p:nvSpPr>
        <p:spPr>
          <a:xfrm>
            <a:off x="2074144" y="949148"/>
            <a:ext cx="8933851" cy="1446550"/>
          </a:xfrm>
          <a:prstGeom prst="rect">
            <a:avLst/>
          </a:prstGeom>
          <a:solidFill>
            <a:schemeClr val="bg1"/>
          </a:solidFill>
          <a:ln w="38100">
            <a:solidFill>
              <a:schemeClr val="accent6">
                <a:lumMod val="50000"/>
              </a:schemeClr>
            </a:solidFill>
          </a:ln>
        </p:spPr>
        <p:txBody>
          <a:bodyPr wrap="square" rtlCol="0" anchor="t">
            <a:spAutoFit/>
          </a:bodyPr>
          <a:lstStyle/>
          <a:p>
            <a:r>
              <a:rPr lang="zh-CN" altLang="en-US" sz="3200" b="1" dirty="0">
                <a:solidFill>
                  <a:srgbClr val="C00000"/>
                </a:solidFill>
                <a:latin typeface="黑体" panose="02010609060101010101" pitchFamily="49" charset="-122"/>
                <a:ea typeface="黑体" panose="02010609060101010101" pitchFamily="49" charset="-122"/>
              </a:rPr>
              <a:t>主体章节：</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1</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单元 基层治理与社会保障</a:t>
            </a:r>
            <a:endParaRPr lang="en-US" altLang="zh-CN" sz="3200" b="1" dirty="0">
              <a:latin typeface="黑体" panose="02010609060101010101" pitchFamily="49" charset="-122"/>
              <a:ea typeface="黑体" panose="02010609060101010101" pitchFamily="49" charset="-122"/>
            </a:endParaRPr>
          </a:p>
          <a:p>
            <a:r>
              <a:rPr lang="en-US" altLang="zh-CN" sz="2800" b="1" dirty="0">
                <a:latin typeface="黑体" panose="02010609060101010101" pitchFamily="49" charset="-122"/>
                <a:ea typeface="黑体" panose="02010609060101010101" pitchFamily="49" charset="-122"/>
              </a:rPr>
              <a:t>6-17 </a:t>
            </a:r>
            <a:r>
              <a:rPr lang="zh-CN" altLang="en-US" sz="2800" b="1" dirty="0">
                <a:latin typeface="黑体" panose="02010609060101010101" pitchFamily="49" charset="-122"/>
                <a:ea typeface="黑体" panose="02010609060101010101" pitchFamily="49" charset="-122"/>
              </a:rPr>
              <a:t>中国古代的户籍制度与社会治理</a:t>
            </a:r>
          </a:p>
          <a:p>
            <a:r>
              <a:rPr lang="en-US" altLang="zh-CN" sz="2800" b="1" dirty="0">
                <a:latin typeface="黑体" panose="02010609060101010101" pitchFamily="49" charset="-122"/>
                <a:ea typeface="黑体" panose="02010609060101010101" pitchFamily="49" charset="-122"/>
              </a:rPr>
              <a:t>6-18 </a:t>
            </a:r>
            <a:r>
              <a:rPr lang="zh-CN" altLang="en-US" sz="2800" b="1" dirty="0">
                <a:latin typeface="黑体" panose="02010609060101010101" pitchFamily="49" charset="-122"/>
                <a:ea typeface="黑体" panose="02010609060101010101" pitchFamily="49" charset="-122"/>
              </a:rPr>
              <a:t>世界主要国家的基层治理与社会保障</a:t>
            </a:r>
            <a:endParaRPr lang="en-US" altLang="zh-CN" sz="2800" b="1" dirty="0">
              <a:latin typeface="黑体" panose="02010609060101010101" pitchFamily="49" charset="-122"/>
              <a:ea typeface="黑体" panose="02010609060101010101" pitchFamily="49" charset="-122"/>
            </a:endParaRPr>
          </a:p>
        </p:txBody>
      </p:sp>
      <p:pic>
        <p:nvPicPr>
          <p:cNvPr id="13" name="图片 12" descr="文本, 信件&#10;&#10;描述已自动生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543" y="2470845"/>
            <a:ext cx="6736560" cy="4387155"/>
          </a:xfrm>
          <a:prstGeom prst="rect">
            <a:avLst/>
          </a:prstGeom>
        </p:spPr>
      </p:pic>
      <p:sp>
        <p:nvSpPr>
          <p:cNvPr id="14" name="椭圆 13"/>
          <p:cNvSpPr/>
          <p:nvPr/>
        </p:nvSpPr>
        <p:spPr>
          <a:xfrm>
            <a:off x="2269164" y="2470845"/>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00900" y="3509365"/>
            <a:ext cx="1259604" cy="47468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2610100" y="4906103"/>
            <a:ext cx="1424572" cy="474687"/>
          </a:xfrm>
          <a:prstGeom prst="ellipse">
            <a:avLst/>
          </a:prstGeom>
          <a:noFill/>
          <a:ln w="571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7140103" y="2945532"/>
            <a:ext cx="4831938" cy="3785652"/>
          </a:xfrm>
          <a:prstGeom prst="rect">
            <a:avLst/>
          </a:prstGeom>
          <a:noFill/>
        </p:spPr>
        <p:txBody>
          <a:bodyPr wrap="square">
            <a:spAutoFit/>
          </a:bodyPr>
          <a:lstStyle/>
          <a:p>
            <a:r>
              <a:rPr lang="zh-CN" altLang="en-US" sz="2400" dirty="0">
                <a:latin typeface="黑体" panose="02010609060101010101" pitchFamily="49" charset="-122"/>
                <a:ea typeface="黑体" panose="02010609060101010101" pitchFamily="49" charset="-122"/>
              </a:rPr>
              <a:t>至此，兼具区划和户籍管理性质的乡里制与旨在维护社会治安的保甲制合一。</a:t>
            </a:r>
            <a:endParaRPr lang="en-US" altLang="zh-CN" sz="2400" dirty="0">
              <a:latin typeface="黑体" panose="02010609060101010101" pitchFamily="49" charset="-122"/>
              <a:ea typeface="黑体" panose="02010609060101010101" pitchFamily="49" charset="-122"/>
            </a:endParaRPr>
          </a:p>
          <a:p>
            <a:endParaRPr lang="en-US" altLang="zh-CN" sz="2400" dirty="0">
              <a:latin typeface="黑体" panose="02010609060101010101" pitchFamily="49" charset="-122"/>
              <a:ea typeface="黑体" panose="02010609060101010101" pitchFamily="49" charset="-122"/>
            </a:endParaRPr>
          </a:p>
          <a:p>
            <a:r>
              <a:rPr lang="zh-CN" altLang="en-US" sz="2400" dirty="0">
                <a:latin typeface="黑体" panose="02010609060101010101" pitchFamily="49" charset="-122"/>
                <a:ea typeface="黑体" panose="02010609060101010101" pitchFamily="49" charset="-122"/>
              </a:rPr>
              <a:t>我国的社会保障制度在满足人民的医疗、教育、就业、养老、住房需求等方面取得了重要进展，保障水平稳步提高。</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日益健全的社会保障体系减轻了人们的后顾之忧，促进了国家社会经济的发展。</a:t>
            </a:r>
          </a:p>
        </p:txBody>
      </p:sp>
      <p:pic>
        <p:nvPicPr>
          <p:cNvPr id="5" name="图片 4" descr="文本, 信件&#10;&#10;描述已自动生成"/>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616" y="89595"/>
            <a:ext cx="3781425" cy="2381250"/>
          </a:xfrm>
          <a:prstGeom prst="rect">
            <a:avLst/>
          </a:prstGeom>
        </p:spPr>
      </p:pic>
      <p:sp>
        <p:nvSpPr>
          <p:cNvPr id="8" name="文本框 7"/>
          <p:cNvSpPr txBox="1"/>
          <p:nvPr/>
        </p:nvSpPr>
        <p:spPr>
          <a:xfrm>
            <a:off x="8782955" y="2050469"/>
            <a:ext cx="3135420" cy="523220"/>
          </a:xfrm>
          <a:prstGeom prst="rect">
            <a:avLst/>
          </a:prstGeom>
          <a:noFill/>
        </p:spPr>
        <p:txBody>
          <a:bodyPr wrap="square">
            <a:spAutoFit/>
          </a:bodyPr>
          <a:lstStyle/>
          <a:p>
            <a:r>
              <a:rPr lang="zh-CN" altLang="en-US" sz="2800" dirty="0">
                <a:solidFill>
                  <a:srgbClr val="0000FF"/>
                </a:solidFill>
                <a:latin typeface="黑体" panose="02010609060101010101" pitchFamily="49" charset="-122"/>
                <a:ea typeface="黑体" panose="02010609060101010101" pitchFamily="49" charset="-122"/>
              </a:rPr>
              <a:t>乡约与法律合流？</a:t>
            </a:r>
            <a:endParaRPr lang="en-US" altLang="zh-CN" sz="2800" dirty="0">
              <a:solidFill>
                <a:srgbClr val="C00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5" grpId="0" animBg="1"/>
      <p:bldP spid="16" grpId="0" animBg="1"/>
      <p:bldP spid="3"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67"/>
          <p:cNvSpPr/>
          <p:nvPr/>
        </p:nvSpPr>
        <p:spPr>
          <a:xfrm>
            <a:off x="273625" y="141167"/>
            <a:ext cx="8427315" cy="69977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algn="l"/>
            <a:r>
              <a:rPr lang="zh-CN" altLang="en-US" sz="3600" b="1" dirty="0">
                <a:solidFill>
                  <a:srgbClr val="FFFFFF"/>
                </a:solidFill>
                <a:latin typeface="黑体" panose="02010609060101010101" pitchFamily="49" charset="-122"/>
                <a:ea typeface="黑体" panose="02010609060101010101" pitchFamily="49" charset="-122"/>
              </a:rPr>
              <a:t>专题</a:t>
            </a:r>
            <a:r>
              <a:rPr lang="en-US" altLang="zh-CN" sz="3600" b="1" dirty="0">
                <a:solidFill>
                  <a:srgbClr val="FFFFFF"/>
                </a:solidFill>
                <a:latin typeface="黑体" panose="02010609060101010101" pitchFamily="49" charset="-122"/>
                <a:ea typeface="黑体" panose="02010609060101010101" pitchFamily="49" charset="-122"/>
              </a:rPr>
              <a:t>1</a:t>
            </a:r>
            <a:r>
              <a:rPr lang="zh-CN" altLang="en-US" sz="3600" b="1" dirty="0">
                <a:solidFill>
                  <a:srgbClr val="FFFFFF"/>
                </a:solidFill>
                <a:latin typeface="黑体" panose="02010609060101010101" pitchFamily="49" charset="-122"/>
                <a:ea typeface="黑体" panose="02010609060101010101" pitchFamily="49" charset="-122"/>
              </a:rPr>
              <a:t>：基层治理与社会保障</a:t>
            </a:r>
            <a:r>
              <a:rPr lang="zh-CN" altLang="en-US" sz="2800" b="1" dirty="0">
                <a:solidFill>
                  <a:srgbClr val="FFFFFF"/>
                </a:solidFill>
                <a:latin typeface="黑体" panose="02010609060101010101" pitchFamily="49" charset="-122"/>
                <a:ea typeface="黑体" panose="02010609060101010101" pitchFamily="49" charset="-122"/>
              </a:rPr>
              <a:t>（方式、意义）</a:t>
            </a:r>
            <a:endParaRPr lang="zh-CN" altLang="en-US" sz="3600" b="1" dirty="0">
              <a:solidFill>
                <a:srgbClr val="FFFFFF"/>
              </a:solidFill>
              <a:latin typeface="黑体" panose="02010609060101010101" pitchFamily="49" charset="-122"/>
              <a:ea typeface="黑体" panose="02010609060101010101" pitchFamily="49" charset="-122"/>
            </a:endParaRPr>
          </a:p>
        </p:txBody>
      </p:sp>
      <p:sp>
        <p:nvSpPr>
          <p:cNvPr id="7" name="文本框 6"/>
          <p:cNvSpPr txBox="1"/>
          <p:nvPr>
            <p:custDataLst>
              <p:tags r:id="rId1"/>
            </p:custDataLst>
          </p:nvPr>
        </p:nvSpPr>
        <p:spPr>
          <a:xfrm>
            <a:off x="2074144" y="949148"/>
            <a:ext cx="8933851" cy="1446550"/>
          </a:xfrm>
          <a:prstGeom prst="rect">
            <a:avLst/>
          </a:prstGeom>
          <a:solidFill>
            <a:schemeClr val="bg1"/>
          </a:solidFill>
          <a:ln w="38100">
            <a:solidFill>
              <a:schemeClr val="accent6">
                <a:lumMod val="50000"/>
              </a:schemeClr>
            </a:solidFill>
          </a:ln>
        </p:spPr>
        <p:txBody>
          <a:bodyPr wrap="square" rtlCol="0" anchor="t">
            <a:spAutoFit/>
          </a:bodyPr>
          <a:lstStyle/>
          <a:p>
            <a:r>
              <a:rPr lang="zh-CN" altLang="en-US" sz="3200" b="1" dirty="0">
                <a:solidFill>
                  <a:srgbClr val="C00000"/>
                </a:solidFill>
                <a:latin typeface="黑体" panose="02010609060101010101" pitchFamily="49" charset="-122"/>
                <a:ea typeface="黑体" panose="02010609060101010101" pitchFamily="49" charset="-122"/>
              </a:rPr>
              <a:t>主体章节：</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1</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单元 基层治理与社会保障</a:t>
            </a:r>
            <a:endParaRPr lang="en-US" altLang="zh-CN" sz="3200" b="1" dirty="0">
              <a:latin typeface="黑体" panose="02010609060101010101" pitchFamily="49" charset="-122"/>
              <a:ea typeface="黑体" panose="02010609060101010101" pitchFamily="49" charset="-122"/>
            </a:endParaRPr>
          </a:p>
          <a:p>
            <a:r>
              <a:rPr lang="en-US" altLang="zh-CN" sz="2800" b="1" dirty="0">
                <a:latin typeface="黑体" panose="02010609060101010101" pitchFamily="49" charset="-122"/>
                <a:ea typeface="黑体" panose="02010609060101010101" pitchFamily="49" charset="-122"/>
              </a:rPr>
              <a:t>6-17 </a:t>
            </a:r>
            <a:r>
              <a:rPr lang="zh-CN" altLang="en-US" sz="2800" b="1" dirty="0">
                <a:latin typeface="黑体" panose="02010609060101010101" pitchFamily="49" charset="-122"/>
                <a:ea typeface="黑体" panose="02010609060101010101" pitchFamily="49" charset="-122"/>
              </a:rPr>
              <a:t>中国古代的户籍制度与社会治理</a:t>
            </a:r>
          </a:p>
          <a:p>
            <a:r>
              <a:rPr lang="en-US" altLang="zh-CN" sz="2800" b="1" dirty="0">
                <a:latin typeface="黑体" panose="02010609060101010101" pitchFamily="49" charset="-122"/>
                <a:ea typeface="黑体" panose="02010609060101010101" pitchFamily="49" charset="-122"/>
              </a:rPr>
              <a:t>6-18 </a:t>
            </a:r>
            <a:r>
              <a:rPr lang="zh-CN" altLang="en-US" sz="2800" b="1" dirty="0">
                <a:latin typeface="黑体" panose="02010609060101010101" pitchFamily="49" charset="-122"/>
                <a:ea typeface="黑体" panose="02010609060101010101" pitchFamily="49" charset="-122"/>
              </a:rPr>
              <a:t>世界主要国家的基层治理与社会保障</a:t>
            </a:r>
            <a:endParaRPr lang="en-US" altLang="zh-CN" sz="2800" b="1" dirty="0">
              <a:latin typeface="黑体" panose="02010609060101010101" pitchFamily="49" charset="-122"/>
              <a:ea typeface="黑体" panose="02010609060101010101" pitchFamily="49" charset="-122"/>
            </a:endParaRPr>
          </a:p>
        </p:txBody>
      </p:sp>
      <p:sp>
        <p:nvSpPr>
          <p:cNvPr id="2" name="文本框 1">
            <a:extLst>
              <a:ext uri="{FF2B5EF4-FFF2-40B4-BE49-F238E27FC236}">
                <a16:creationId xmlns:a16="http://schemas.microsoft.com/office/drawing/2014/main" id="{2B3BBB68-50EF-9BD1-3295-545F2910C8FD}"/>
              </a:ext>
            </a:extLst>
          </p:cNvPr>
          <p:cNvSpPr txBox="1"/>
          <p:nvPr/>
        </p:nvSpPr>
        <p:spPr>
          <a:xfrm>
            <a:off x="558309" y="2503909"/>
            <a:ext cx="11304270" cy="4154984"/>
          </a:xfrm>
          <a:prstGeom prst="rect">
            <a:avLst/>
          </a:prstGeom>
          <a:noFill/>
        </p:spPr>
        <p:txBody>
          <a:bodyPr wrap="square" rtlCol="0" anchor="t">
            <a:spAutoFit/>
          </a:bodyPr>
          <a:lstStyle/>
          <a:p>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1.</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我国大规模编排民户制定户籍始于何时？分别指出汉朝、东晋、隋朝、宋、元、明户籍制度的基本内容。（</a:t>
            </a:r>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14</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2.</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清代户籍永停编审的时间、原因。（</a:t>
            </a:r>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4</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3.</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县是最基层的行政机构，下设直接管理民众的基层组织。秦汉时期实行</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。唐朝沿袭，以百户为里、五里为乡，城内设</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，城郊设</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。明朝实行</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。在民众自我管理与相互监督方面，秦汉时期为</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，唐朝实行</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，北宋王安石变法实施</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，明朝</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推行</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a:t>
            </a:r>
          </a:p>
          <a:p>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清初保甲制有何特点。（</a:t>
            </a:r>
            <a:r>
              <a:rPr lang="en-US" sz="2400" b="1" dirty="0">
                <a:latin typeface="黑体" panose="02010609060101010101" charset="-122"/>
                <a:ea typeface="黑体" panose="02010609060101010101" charset="-122"/>
                <a:cs typeface="黑体" panose="02010609060101010101" charset="-122"/>
                <a:sym typeface="+mn-ea"/>
              </a:rPr>
              <a:t>10</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分</a:t>
            </a:r>
            <a:r>
              <a:rPr lang="zh-CN" altLang="en-US" sz="2400" b="1" dirty="0">
                <a:latin typeface="黑体" panose="02010609060101010101" charset="-122"/>
                <a:ea typeface="黑体" panose="02010609060101010101" charset="-122"/>
                <a:cs typeface="黑体" panose="02010609060101010101" charset="-122"/>
                <a:sym typeface="+mn-ea"/>
              </a:rPr>
              <a:t>）</a:t>
            </a:r>
          </a:p>
          <a:p>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4.</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古代政府救济的重点在救灾，核心在于</a:t>
            </a:r>
            <a:r>
              <a:rPr lang="en-US" altLang="zh-CN" sz="2400" b="1" u="sng" dirty="0">
                <a:solidFill>
                  <a:schemeClr val="tx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。请以汉、隋为例加以说明。（</a:t>
            </a:r>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5</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5.</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概括我国</a:t>
            </a:r>
            <a:r>
              <a:rPr lang="zh-CN" altLang="en-US" sz="2400" b="1" dirty="0">
                <a:latin typeface="黑体" panose="02010609060101010101" charset="-122"/>
                <a:ea typeface="黑体" panose="02010609060101010101" charset="-122"/>
                <a:cs typeface="黑体" panose="02010609060101010101" charset="-122"/>
                <a:sym typeface="+mn-ea"/>
              </a:rPr>
              <a:t>古代</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政府层面优抚弱势群体的一般举措。社会力量救济活动在宋代、明清时期有何新变化。（</a:t>
            </a:r>
            <a:r>
              <a:rPr lang="en-US" altLang="zh-CN" sz="2400" b="1" dirty="0">
                <a:solidFill>
                  <a:schemeClr val="tx1"/>
                </a:solidFill>
                <a:latin typeface="黑体" panose="02010609060101010101" charset="-122"/>
                <a:ea typeface="黑体" panose="02010609060101010101" charset="-122"/>
                <a:cs typeface="黑体" panose="02010609060101010101" charset="-122"/>
                <a:sym typeface="+mn-ea"/>
              </a:rPr>
              <a:t>4</a:t>
            </a:r>
            <a:r>
              <a:rPr lang="zh-CN" altLang="en-US" sz="2400" b="1" dirty="0">
                <a:solidFill>
                  <a:schemeClr val="tx1"/>
                </a:solidFill>
                <a:latin typeface="黑体" panose="02010609060101010101" charset="-122"/>
                <a:ea typeface="黑体" panose="02010609060101010101" charset="-122"/>
                <a:cs typeface="黑体" panose="02010609060101010101" charset="-122"/>
                <a:sym typeface="+mn-ea"/>
              </a:rPr>
              <a:t>分）</a:t>
            </a:r>
          </a:p>
        </p:txBody>
      </p:sp>
    </p:spTree>
    <p:extLst>
      <p:ext uri="{BB962C8B-B14F-4D97-AF65-F5344CB8AC3E}">
        <p14:creationId xmlns:p14="http://schemas.microsoft.com/office/powerpoint/2010/main" val="11142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67"/>
          <p:cNvSpPr/>
          <p:nvPr/>
        </p:nvSpPr>
        <p:spPr>
          <a:xfrm>
            <a:off x="273625" y="141167"/>
            <a:ext cx="8427315" cy="69977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nchorCtr="0">
            <a:noAutofit/>
          </a:bodyPr>
          <a:lstStyle>
            <a:defPPr>
              <a:defRPr lang="zh-CN"/>
            </a:defPPr>
            <a:lvl1pPr marL="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1pPr>
            <a:lvl2pPr marL="4572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2pPr>
            <a:lvl3pPr marL="9144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3pPr>
            <a:lvl4pPr marL="13716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4pPr>
            <a:lvl5pPr marL="1828800" indent="0" algn="l" defTabSz="914400" rtl="0" eaLnBrk="1" fontAlgn="base" hangingPunct="1">
              <a:lnSpc>
                <a:spcPct val="100000"/>
              </a:lnSpc>
              <a:spcBef>
                <a:spcPct val="0"/>
              </a:spcBef>
              <a:spcAft>
                <a:spcPct val="0"/>
              </a:spcAft>
              <a:buClrTx/>
              <a:buSzTx/>
              <a:buFontTx/>
              <a:buNone/>
              <a:defRPr kumimoji="0" lang="zh-CN" altLang="en-US" sz="1800" b="0" i="0" u="none" baseline="0">
                <a:solidFill>
                  <a:schemeClr val="tx1"/>
                </a:solidFill>
                <a:effectLst/>
                <a:latin typeface="Franklin Gothic Medium" panose="020B0603020102020204" pitchFamily="34" charset="0"/>
                <a:ea typeface="微软雅黑" panose="020B0503020204020204" charset="-122"/>
              </a:defRPr>
            </a:lvl5pPr>
          </a:lstStyle>
          <a:p>
            <a:pPr algn="l"/>
            <a:r>
              <a:rPr lang="zh-CN" altLang="en-US" sz="3600" b="1" dirty="0">
                <a:solidFill>
                  <a:srgbClr val="FFFFFF"/>
                </a:solidFill>
                <a:latin typeface="黑体" panose="02010609060101010101" pitchFamily="49" charset="-122"/>
                <a:ea typeface="黑体" panose="02010609060101010101" pitchFamily="49" charset="-122"/>
              </a:rPr>
              <a:t>专题</a:t>
            </a:r>
            <a:r>
              <a:rPr lang="en-US" altLang="zh-CN" sz="3600" b="1" dirty="0">
                <a:solidFill>
                  <a:srgbClr val="FFFFFF"/>
                </a:solidFill>
                <a:latin typeface="黑体" panose="02010609060101010101" pitchFamily="49" charset="-122"/>
                <a:ea typeface="黑体" panose="02010609060101010101" pitchFamily="49" charset="-122"/>
              </a:rPr>
              <a:t>1</a:t>
            </a:r>
            <a:r>
              <a:rPr lang="zh-CN" altLang="en-US" sz="3600" b="1" dirty="0">
                <a:solidFill>
                  <a:srgbClr val="FFFFFF"/>
                </a:solidFill>
                <a:latin typeface="黑体" panose="02010609060101010101" pitchFamily="49" charset="-122"/>
                <a:ea typeface="黑体" panose="02010609060101010101" pitchFamily="49" charset="-122"/>
              </a:rPr>
              <a:t>：基层治理与社会保障</a:t>
            </a:r>
            <a:r>
              <a:rPr lang="zh-CN" altLang="en-US" sz="2800" b="1" dirty="0">
                <a:solidFill>
                  <a:srgbClr val="FFFFFF"/>
                </a:solidFill>
                <a:latin typeface="黑体" panose="02010609060101010101" pitchFamily="49" charset="-122"/>
                <a:ea typeface="黑体" panose="02010609060101010101" pitchFamily="49" charset="-122"/>
              </a:rPr>
              <a:t>（方式、意义）</a:t>
            </a:r>
            <a:endParaRPr lang="zh-CN" altLang="en-US" sz="3600" b="1" dirty="0">
              <a:solidFill>
                <a:srgbClr val="FFFFFF"/>
              </a:solidFill>
              <a:latin typeface="黑体" panose="02010609060101010101" pitchFamily="49" charset="-122"/>
              <a:ea typeface="黑体" panose="02010609060101010101" pitchFamily="49" charset="-122"/>
            </a:endParaRPr>
          </a:p>
        </p:txBody>
      </p:sp>
      <p:sp>
        <p:nvSpPr>
          <p:cNvPr id="7" name="文本框 6"/>
          <p:cNvSpPr txBox="1"/>
          <p:nvPr>
            <p:custDataLst>
              <p:tags r:id="rId1"/>
            </p:custDataLst>
          </p:nvPr>
        </p:nvSpPr>
        <p:spPr>
          <a:xfrm>
            <a:off x="2074144" y="949148"/>
            <a:ext cx="8933851" cy="1446550"/>
          </a:xfrm>
          <a:prstGeom prst="rect">
            <a:avLst/>
          </a:prstGeom>
          <a:solidFill>
            <a:schemeClr val="bg1"/>
          </a:solidFill>
          <a:ln w="38100">
            <a:solidFill>
              <a:schemeClr val="accent6">
                <a:lumMod val="50000"/>
              </a:schemeClr>
            </a:solidFill>
          </a:ln>
        </p:spPr>
        <p:txBody>
          <a:bodyPr wrap="square" rtlCol="0" anchor="t">
            <a:spAutoFit/>
          </a:bodyPr>
          <a:lstStyle/>
          <a:p>
            <a:r>
              <a:rPr lang="zh-CN" altLang="en-US" sz="3200" b="1" dirty="0">
                <a:solidFill>
                  <a:srgbClr val="C00000"/>
                </a:solidFill>
                <a:latin typeface="黑体" panose="02010609060101010101" pitchFamily="49" charset="-122"/>
                <a:ea typeface="黑体" panose="02010609060101010101" pitchFamily="49" charset="-122"/>
              </a:rPr>
              <a:t>主体章节：</a:t>
            </a:r>
            <a:r>
              <a:rPr lang="zh-CN" altLang="en-US" sz="3200" b="1" dirty="0">
                <a:latin typeface="黑体" panose="02010609060101010101" pitchFamily="49" charset="-122"/>
                <a:ea typeface="黑体" panose="02010609060101010101" pitchFamily="49" charset="-122"/>
              </a:rPr>
              <a:t>选必</a:t>
            </a:r>
            <a:r>
              <a:rPr lang="en-US" altLang="zh-CN" sz="3200" b="1" dirty="0">
                <a:latin typeface="黑体" panose="02010609060101010101" pitchFamily="49" charset="-122"/>
                <a:ea typeface="黑体" panose="02010609060101010101" pitchFamily="49" charset="-122"/>
              </a:rPr>
              <a:t>1</a:t>
            </a:r>
            <a:r>
              <a:rPr lang="zh-CN" altLang="en-US" sz="3200" b="1" dirty="0">
                <a:latin typeface="黑体" panose="02010609060101010101" pitchFamily="49" charset="-122"/>
                <a:ea typeface="黑体" panose="02010609060101010101" pitchFamily="49" charset="-122"/>
              </a:rPr>
              <a:t>第</a:t>
            </a:r>
            <a:r>
              <a:rPr lang="en-US" altLang="zh-CN" sz="3200" b="1" dirty="0">
                <a:latin typeface="黑体" panose="02010609060101010101" pitchFamily="49" charset="-122"/>
                <a:ea typeface="黑体" panose="02010609060101010101" pitchFamily="49" charset="-122"/>
              </a:rPr>
              <a:t>6</a:t>
            </a:r>
            <a:r>
              <a:rPr lang="zh-CN" altLang="en-US" sz="3200" b="1" dirty="0">
                <a:latin typeface="黑体" panose="02010609060101010101" pitchFamily="49" charset="-122"/>
                <a:ea typeface="黑体" panose="02010609060101010101" pitchFamily="49" charset="-122"/>
              </a:rPr>
              <a:t>单元 基层治理与社会保障</a:t>
            </a:r>
            <a:endParaRPr lang="en-US" altLang="zh-CN" sz="3200" b="1" dirty="0">
              <a:latin typeface="黑体" panose="02010609060101010101" pitchFamily="49" charset="-122"/>
              <a:ea typeface="黑体" panose="02010609060101010101" pitchFamily="49" charset="-122"/>
            </a:endParaRPr>
          </a:p>
          <a:p>
            <a:r>
              <a:rPr lang="en-US" altLang="zh-CN" sz="2800" b="1" dirty="0">
                <a:latin typeface="黑体" panose="02010609060101010101" pitchFamily="49" charset="-122"/>
                <a:ea typeface="黑体" panose="02010609060101010101" pitchFamily="49" charset="-122"/>
              </a:rPr>
              <a:t>6-17 </a:t>
            </a:r>
            <a:r>
              <a:rPr lang="zh-CN" altLang="en-US" sz="2800" b="1" dirty="0">
                <a:latin typeface="黑体" panose="02010609060101010101" pitchFamily="49" charset="-122"/>
                <a:ea typeface="黑体" panose="02010609060101010101" pitchFamily="49" charset="-122"/>
              </a:rPr>
              <a:t>中国古代的户籍制度与社会治理</a:t>
            </a:r>
          </a:p>
          <a:p>
            <a:r>
              <a:rPr lang="en-US" altLang="zh-CN" sz="2800" b="1" dirty="0">
                <a:latin typeface="黑体" panose="02010609060101010101" pitchFamily="49" charset="-122"/>
                <a:ea typeface="黑体" panose="02010609060101010101" pitchFamily="49" charset="-122"/>
              </a:rPr>
              <a:t>6-18 </a:t>
            </a:r>
            <a:r>
              <a:rPr lang="zh-CN" altLang="en-US" sz="2800" b="1" dirty="0">
                <a:latin typeface="黑体" panose="02010609060101010101" pitchFamily="49" charset="-122"/>
                <a:ea typeface="黑体" panose="02010609060101010101" pitchFamily="49" charset="-122"/>
              </a:rPr>
              <a:t>世界主要国家的基层治理与社会保障</a:t>
            </a:r>
            <a:endParaRPr lang="en-US" altLang="zh-CN" sz="2800" b="1" dirty="0">
              <a:latin typeface="黑体" panose="02010609060101010101" pitchFamily="49" charset="-122"/>
              <a:ea typeface="黑体" panose="02010609060101010101" pitchFamily="49" charset="-122"/>
            </a:endParaRPr>
          </a:p>
        </p:txBody>
      </p:sp>
      <p:sp>
        <p:nvSpPr>
          <p:cNvPr id="3" name="文本框 2">
            <a:extLst>
              <a:ext uri="{FF2B5EF4-FFF2-40B4-BE49-F238E27FC236}">
                <a16:creationId xmlns:a16="http://schemas.microsoft.com/office/drawing/2014/main" id="{AC1BF30A-B84F-3140-D8EB-EAAA4E830073}"/>
              </a:ext>
            </a:extLst>
          </p:cNvPr>
          <p:cNvSpPr txBox="1"/>
          <p:nvPr/>
        </p:nvSpPr>
        <p:spPr>
          <a:xfrm>
            <a:off x="443865" y="2711299"/>
            <a:ext cx="11304270" cy="3108543"/>
          </a:xfrm>
          <a:prstGeom prst="rect">
            <a:avLst/>
          </a:prstGeom>
          <a:noFill/>
        </p:spPr>
        <p:txBody>
          <a:bodyPr wrap="square" rtlCol="0" anchor="t">
            <a:spAutoFit/>
          </a:bodyPr>
          <a:lstStyle/>
          <a:p>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1.</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中世纪西欧城市自治的表现。（</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2</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2.</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英国近代自治市制度确立的时间、背景。（</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3</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3.</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二战后基层自治的主要方式。</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20</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世纪</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80</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年代以后有何新变化。（</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4</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4.</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写出下列时间：英国颁布济贫法、德国初步建立社会保险制度、美国颁布《社会保障法》。（</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3</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分）</a:t>
            </a:r>
          </a:p>
          <a:p>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5.</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写出新中国第一部社会保险法规及时间。我国社会保障体系不断完善的重要意义。（</a:t>
            </a:r>
            <a:r>
              <a:rPr lang="en-US" altLang="zh-CN" sz="2800" b="1" dirty="0">
                <a:solidFill>
                  <a:schemeClr val="tx1"/>
                </a:solidFill>
                <a:latin typeface="黑体" panose="02010609060101010101" charset="-122"/>
                <a:ea typeface="黑体" panose="02010609060101010101" charset="-122"/>
                <a:cs typeface="黑体" panose="02010609060101010101" charset="-122"/>
                <a:sym typeface="+mn-ea"/>
              </a:rPr>
              <a:t>5</a:t>
            </a:r>
            <a:r>
              <a:rPr lang="zh-CN" altLang="en-US" sz="2800" b="1" dirty="0">
                <a:solidFill>
                  <a:schemeClr val="tx1"/>
                </a:solidFill>
                <a:latin typeface="黑体" panose="02010609060101010101" charset="-122"/>
                <a:ea typeface="黑体" panose="02010609060101010101" charset="-122"/>
                <a:cs typeface="黑体" panose="02010609060101010101" charset="-122"/>
                <a:sym typeface="+mn-ea"/>
              </a:rPr>
              <a:t>分）</a:t>
            </a:r>
          </a:p>
        </p:txBody>
      </p:sp>
    </p:spTree>
    <p:extLst>
      <p:ext uri="{BB962C8B-B14F-4D97-AF65-F5344CB8AC3E}">
        <p14:creationId xmlns:p14="http://schemas.microsoft.com/office/powerpoint/2010/main" val="353478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0EC997E0-B3F3-B969-2D13-BC19FCAD66AE}"/>
              </a:ext>
            </a:extLst>
          </p:cNvPr>
          <p:cNvSpPr txBox="1"/>
          <p:nvPr/>
        </p:nvSpPr>
        <p:spPr>
          <a:xfrm>
            <a:off x="803530" y="191541"/>
            <a:ext cx="10318826" cy="584775"/>
          </a:xfrm>
          <a:prstGeom prst="rect">
            <a:avLst/>
          </a:prstGeom>
          <a:noFill/>
        </p:spPr>
        <p:txBody>
          <a:bodyPr wrap="square">
            <a:spAutoFit/>
          </a:bodyPr>
          <a:lstStyle/>
          <a:p>
            <a:r>
              <a:rPr lang="en-US" altLang="zh-CN" sz="2800" b="1" dirty="0">
                <a:latin typeface="华文新魏" panose="02010800040101010101" pitchFamily="2" charset="-122"/>
                <a:ea typeface="华文新魏" panose="02010800040101010101" pitchFamily="2" charset="-122"/>
              </a:rPr>
              <a:t>P100</a:t>
            </a:r>
            <a:r>
              <a:rPr lang="zh-CN" altLang="en-US" sz="3200" b="1" dirty="0">
                <a:latin typeface="华文新魏" panose="02010800040101010101" pitchFamily="2" charset="-122"/>
                <a:ea typeface="华文新魏" panose="02010800040101010101" pitchFamily="2" charset="-122"/>
              </a:rPr>
              <a:t>思考点：</a:t>
            </a:r>
            <a:r>
              <a:rPr lang="zh-CN" altLang="en-US" sz="2800" b="1" dirty="0">
                <a:solidFill>
                  <a:srgbClr val="C00000"/>
                </a:solidFill>
                <a:latin typeface="楷体" panose="02010609060101010101" pitchFamily="49" charset="-122"/>
                <a:ea typeface="楷体" panose="02010609060101010101" pitchFamily="49" charset="-122"/>
              </a:rPr>
              <a:t>东晋和宋朝户籍制度变化背后的原因是什么？</a:t>
            </a:r>
          </a:p>
        </p:txBody>
      </p:sp>
      <p:sp>
        <p:nvSpPr>
          <p:cNvPr id="5" name="箭头: 下 4">
            <a:extLst>
              <a:ext uri="{FF2B5EF4-FFF2-40B4-BE49-F238E27FC236}">
                <a16:creationId xmlns:a16="http://schemas.microsoft.com/office/drawing/2014/main" id="{C2FF4DE9-1CE0-134C-E079-029E6D8591F3}"/>
              </a:ext>
            </a:extLst>
          </p:cNvPr>
          <p:cNvSpPr/>
          <p:nvPr/>
        </p:nvSpPr>
        <p:spPr>
          <a:xfrm>
            <a:off x="3861994" y="776316"/>
            <a:ext cx="645459" cy="76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585AFC79-77CD-C07C-BE87-1A7A60A4E329}"/>
              </a:ext>
            </a:extLst>
          </p:cNvPr>
          <p:cNvSpPr txBox="1"/>
          <p:nvPr/>
        </p:nvSpPr>
        <p:spPr>
          <a:xfrm>
            <a:off x="3041120" y="1556869"/>
            <a:ext cx="7404555" cy="523220"/>
          </a:xfrm>
          <a:prstGeom prst="rect">
            <a:avLst/>
          </a:prstGeom>
          <a:noFill/>
        </p:spPr>
        <p:txBody>
          <a:bodyPr wrap="square">
            <a:spAutoFit/>
          </a:bodyPr>
          <a:lstStyle/>
          <a:p>
            <a:r>
              <a:rPr lang="zh-CN" altLang="en-US" sz="2800" b="1" dirty="0">
                <a:solidFill>
                  <a:srgbClr val="C00000"/>
                </a:solidFill>
                <a:latin typeface="楷体" panose="02010609060101010101" pitchFamily="49" charset="-122"/>
                <a:ea typeface="楷体" panose="02010609060101010101" pitchFamily="49" charset="-122"/>
              </a:rPr>
              <a:t>中国古代户籍制度变化的一般原因有哪些？</a:t>
            </a:r>
          </a:p>
        </p:txBody>
      </p:sp>
      <p:sp>
        <p:nvSpPr>
          <p:cNvPr id="7" name="文本框 6">
            <a:extLst>
              <a:ext uri="{FF2B5EF4-FFF2-40B4-BE49-F238E27FC236}">
                <a16:creationId xmlns:a16="http://schemas.microsoft.com/office/drawing/2014/main" id="{3505AEB0-DDE4-6780-6D1E-D5103EF1B244}"/>
              </a:ext>
            </a:extLst>
          </p:cNvPr>
          <p:cNvSpPr txBox="1"/>
          <p:nvPr/>
        </p:nvSpPr>
        <p:spPr>
          <a:xfrm>
            <a:off x="371326" y="2318897"/>
            <a:ext cx="11449347" cy="4031873"/>
          </a:xfrm>
          <a:prstGeom prst="rect">
            <a:avLst/>
          </a:prstGeom>
          <a:solidFill>
            <a:schemeClr val="bg1"/>
          </a:solidFill>
          <a:ln w="19050">
            <a:solidFill>
              <a:schemeClr val="tx1"/>
            </a:solidFill>
            <a:prstDash val="lgDashDotDot"/>
          </a:ln>
        </p:spPr>
        <p:txBody>
          <a:bodyPr wrap="square">
            <a:spAutoFit/>
          </a:bodyPr>
          <a:lstStyle/>
          <a:p>
            <a:r>
              <a:rPr lang="zh-CN" altLang="en-US" sz="3200" b="1" dirty="0">
                <a:latin typeface="黑体" panose="02010609060101010101" pitchFamily="49" charset="-122"/>
                <a:ea typeface="黑体" panose="02010609060101010101" pitchFamily="49" charset="-122"/>
              </a:rPr>
              <a:t>①</a:t>
            </a:r>
            <a:r>
              <a:rPr lang="zh-CN" altLang="en-US" sz="3200" b="1" dirty="0">
                <a:solidFill>
                  <a:srgbClr val="0000FF"/>
                </a:solidFill>
                <a:latin typeface="黑体" panose="02010609060101010101" pitchFamily="49" charset="-122"/>
                <a:ea typeface="黑体" panose="02010609060101010101" pitchFamily="49" charset="-122"/>
              </a:rPr>
              <a:t>社会动乱和人口流动（出于社会稳定、中央集权的需要）</a:t>
            </a:r>
            <a:r>
              <a:rPr lang="zh-CN" altLang="en-US" sz="3200" b="1" dirty="0">
                <a:latin typeface="黑体" panose="02010609060101010101" pitchFamily="49" charset="-122"/>
                <a:ea typeface="黑体" panose="02010609060101010101" pitchFamily="49" charset="-122"/>
              </a:rPr>
              <a:t>：</a:t>
            </a:r>
            <a:endParaRPr lang="en-US" altLang="zh-CN" sz="3200" b="1" dirty="0">
              <a:latin typeface="黑体" panose="02010609060101010101" pitchFamily="49" charset="-122"/>
              <a:ea typeface="黑体" panose="02010609060101010101" pitchFamily="49" charset="-122"/>
            </a:endParaRPr>
          </a:p>
          <a:p>
            <a:r>
              <a:rPr lang="zh-CN" altLang="en-US" sz="3200" b="1" dirty="0">
                <a:latin typeface="华文中宋" panose="02010600040101010101" pitchFamily="2" charset="-122"/>
                <a:ea typeface="华文中宋" panose="02010600040101010101" pitchFamily="2" charset="-122"/>
              </a:rPr>
              <a:t>　原有户籍管理制度被打破，封建政府无法准确掌握人口、田亩等信息；</a:t>
            </a:r>
            <a:endParaRPr lang="en-US" altLang="zh-CN" sz="3200" b="1" dirty="0">
              <a:latin typeface="华文中宋" panose="02010600040101010101" pitchFamily="2" charset="-122"/>
              <a:ea typeface="华文中宋" panose="02010600040101010101" pitchFamily="2" charset="-122"/>
            </a:endParaRPr>
          </a:p>
          <a:p>
            <a:r>
              <a:rPr lang="zh-CN" altLang="en-US" sz="3200" b="1" dirty="0">
                <a:solidFill>
                  <a:prstClr val="black"/>
                </a:solidFill>
                <a:latin typeface="黑体" panose="02010609060101010101" pitchFamily="49" charset="-122"/>
                <a:ea typeface="黑体" panose="02010609060101010101" pitchFamily="49" charset="-122"/>
                <a:cs typeface="黑体" panose="02010609060101010101" charset="-122"/>
              </a:rPr>
              <a:t>②</a:t>
            </a:r>
            <a:r>
              <a:rPr lang="zh-CN" altLang="en-US" sz="3200" b="1" dirty="0">
                <a:solidFill>
                  <a:srgbClr val="FF0000"/>
                </a:solidFill>
                <a:latin typeface="黑体" panose="02010609060101010101" pitchFamily="49" charset="-122"/>
                <a:ea typeface="黑体" panose="02010609060101010101" pitchFamily="49" charset="-122"/>
                <a:cs typeface="黑体" panose="02010609060101010101" charset="-122"/>
              </a:rPr>
              <a:t>封建土地私有制的发展</a:t>
            </a:r>
            <a:r>
              <a:rPr lang="zh-CN" altLang="en-US" sz="3200" b="1" dirty="0">
                <a:latin typeface="黑体" panose="02010609060101010101" pitchFamily="49" charset="-122"/>
                <a:ea typeface="黑体" panose="02010609060101010101" pitchFamily="49" charset="-122"/>
              </a:rPr>
              <a:t>：</a:t>
            </a:r>
            <a:endParaRPr lang="en-US" altLang="zh-CN" sz="3200" b="1" dirty="0">
              <a:latin typeface="黑体" panose="02010609060101010101" pitchFamily="49" charset="-122"/>
              <a:ea typeface="黑体" panose="02010609060101010101" pitchFamily="49" charset="-122"/>
            </a:endParaRPr>
          </a:p>
          <a:p>
            <a:r>
              <a:rPr lang="zh-CN" altLang="en-US" sz="3200" b="1" dirty="0">
                <a:solidFill>
                  <a:prstClr val="black"/>
                </a:solidFill>
                <a:latin typeface="华文中宋" panose="02010600040101010101" pitchFamily="2" charset="-122"/>
                <a:ea typeface="华文中宋" panose="02010600040101010101" pitchFamily="2" charset="-122"/>
                <a:cs typeface="黑体" panose="02010609060101010101" charset="-122"/>
              </a:rPr>
              <a:t>　导致部分人口失去土地成为地主阶级的依附阶层，无法承担赋役；</a:t>
            </a:r>
            <a:endParaRPr lang="en-US" altLang="zh-CN" sz="3200" b="1" dirty="0">
              <a:solidFill>
                <a:prstClr val="black"/>
              </a:solidFill>
              <a:latin typeface="华文中宋" panose="02010600040101010101" pitchFamily="2" charset="-122"/>
              <a:ea typeface="华文中宋" panose="02010600040101010101" pitchFamily="2" charset="-122"/>
              <a:cs typeface="黑体" panose="02010609060101010101" charset="-122"/>
            </a:endParaRPr>
          </a:p>
          <a:p>
            <a:r>
              <a:rPr lang="zh-CN" altLang="en-US" sz="3200" b="1" dirty="0">
                <a:solidFill>
                  <a:prstClr val="black"/>
                </a:solidFill>
                <a:latin typeface="黑体" panose="02010609060101010101" pitchFamily="49" charset="-122"/>
                <a:ea typeface="黑体" panose="02010609060101010101" pitchFamily="49" charset="-122"/>
                <a:cs typeface="黑体" panose="02010609060101010101" charset="-122"/>
              </a:rPr>
              <a:t>③</a:t>
            </a:r>
            <a:r>
              <a:rPr lang="zh-CN" altLang="en-US" sz="3200" b="1" dirty="0">
                <a:solidFill>
                  <a:srgbClr val="C00000"/>
                </a:solidFill>
                <a:latin typeface="黑体" panose="02010609060101010101" pitchFamily="49" charset="-122"/>
                <a:ea typeface="黑体" panose="02010609060101010101" pitchFamily="49" charset="-122"/>
                <a:cs typeface="黑体" panose="02010609060101010101" charset="-122"/>
              </a:rPr>
              <a:t>赋税制度的调整变化（保障赋役征发）</a:t>
            </a:r>
            <a:r>
              <a:rPr lang="zh-CN" altLang="en-US" sz="3200" b="1" dirty="0">
                <a:latin typeface="黑体" panose="02010609060101010101" pitchFamily="49" charset="-122"/>
                <a:ea typeface="黑体" panose="02010609060101010101" pitchFamily="49" charset="-122"/>
              </a:rPr>
              <a:t>：</a:t>
            </a:r>
            <a:endParaRPr lang="en-US" altLang="zh-CN" sz="3200" b="1" dirty="0">
              <a:latin typeface="黑体" panose="02010609060101010101" pitchFamily="49" charset="-122"/>
              <a:ea typeface="黑体" panose="02010609060101010101" pitchFamily="49" charset="-122"/>
            </a:endParaRPr>
          </a:p>
          <a:p>
            <a:r>
              <a:rPr lang="zh-CN" altLang="en-US" sz="3200" b="1" dirty="0">
                <a:solidFill>
                  <a:prstClr val="black"/>
                </a:solidFill>
                <a:latin typeface="华文中宋" panose="02010600040101010101" pitchFamily="2" charset="-122"/>
                <a:ea typeface="华文中宋" panose="02010600040101010101" pitchFamily="2" charset="-122"/>
                <a:cs typeface="黑体" panose="02010609060101010101" charset="-122"/>
              </a:rPr>
              <a:t>政府不得不适应变化的社会现实，重新制定新型户籍分类标准。</a:t>
            </a:r>
            <a:endParaRPr lang="en-US" altLang="zh-CN" sz="3200" b="1" dirty="0">
              <a:solidFill>
                <a:prstClr val="black"/>
              </a:solidFill>
              <a:latin typeface="华文中宋" panose="02010600040101010101" pitchFamily="2" charset="-122"/>
              <a:ea typeface="华文中宋" panose="02010600040101010101" pitchFamily="2" charset="-122"/>
              <a:cs typeface="黑体" panose="02010609060101010101" charset="-122"/>
            </a:endParaRPr>
          </a:p>
        </p:txBody>
      </p:sp>
    </p:spTree>
    <p:extLst>
      <p:ext uri="{BB962C8B-B14F-4D97-AF65-F5344CB8AC3E}">
        <p14:creationId xmlns:p14="http://schemas.microsoft.com/office/powerpoint/2010/main" val="340680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2622</Words>
  <Application>Microsoft Office PowerPoint</Application>
  <PresentationFormat>宽屏</PresentationFormat>
  <Paragraphs>114</Paragraphs>
  <Slides>13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等线</vt:lpstr>
      <vt:lpstr>等线 Light</vt:lpstr>
      <vt:lpstr>黑体</vt:lpstr>
      <vt:lpstr>华文新魏</vt:lpstr>
      <vt:lpstr>华文中宋</vt:lpstr>
      <vt:lpstr>楷体</vt:lpstr>
      <vt:lpstr>隶书</vt:lpstr>
      <vt:lpstr>微软雅黑</vt:lpstr>
      <vt:lpstr>幼圆</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huawei</dc:creator>
  <cp:lastModifiedBy>huawei</cp:lastModifiedBy>
  <cp:revision>16</cp:revision>
  <dcterms:created xsi:type="dcterms:W3CDTF">2023-12-22T09:25:07Z</dcterms:created>
  <dcterms:modified xsi:type="dcterms:W3CDTF">2024-01-01T11:29:50Z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E38CE37026202EB9F35585650A91C9B2</vt:lpwstr>
  </property>
  <property fmtid="{D5CDD505-2E9C-101B-9397-08002B2CF9AE}" pid="3" name="KSOProductBuildVer">
    <vt:lpwstr>2052-11.8.2.1128</vt:lpwstr>
  </property>
</Properties>
</file>