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4"/>
  </p:notesMasterIdLst>
  <p:sldIdLst>
    <p:sldId id="717" r:id="rId3"/>
    <p:sldId id="12176" r:id="rId4"/>
    <p:sldId id="11089327" r:id="rId5"/>
    <p:sldId id="12190" r:id="rId6"/>
    <p:sldId id="11089326" r:id="rId7"/>
    <p:sldId id="317" r:id="rId8"/>
    <p:sldId id="319" r:id="rId9"/>
    <p:sldId id="11089275" r:id="rId10"/>
    <p:sldId id="11089291" r:id="rId11"/>
    <p:sldId id="11089324" r:id="rId12"/>
    <p:sldId id="11089325"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4660"/>
  </p:normalViewPr>
  <p:slideViewPr>
    <p:cSldViewPr snapToGrid="0">
      <p:cViewPr varScale="1">
        <p:scale>
          <a:sx n="81" d="100"/>
          <a:sy n="81"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EDB5D-DBE5-4BD2-AF1D-C5151275600F}" type="datetimeFigureOut">
              <a:rPr lang="zh-CN" altLang="en-US" smtClean="0"/>
              <a:t>2024/1/4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129B8B-5372-4B5D-AA88-AAF5BE7F1565}" type="slidenum">
              <a:rPr lang="zh-CN" altLang="en-US" smtClean="0"/>
              <a:t>‹#›</a:t>
            </a:fld>
            <a:endParaRPr lang="zh-CN" altLang="en-US"/>
          </a:p>
        </p:txBody>
      </p:sp>
    </p:spTree>
    <p:extLst>
      <p:ext uri="{BB962C8B-B14F-4D97-AF65-F5344CB8AC3E}">
        <p14:creationId xmlns:p14="http://schemas.microsoft.com/office/powerpoint/2010/main" val="1249060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C24BB4B-ADC5-48BD-A2F3-F2AB72992B3D}" type="datetimeFigureOut">
              <a:rPr lang="zh-CN" altLang="en-US" smtClean="0"/>
              <a:t>2024/1/4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4BB4B-ADC5-48BD-A2F3-F2AB72992B3D}" type="datetimeFigureOut">
              <a:rPr lang="zh-CN" altLang="en-US" smtClean="0"/>
              <a:t>2024/1/4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38578-D174-4069-A906-88C8755BE78A}"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4BB4B-ADC5-48BD-A2F3-F2AB72992B3D}" type="datetimeFigureOut">
              <a:rPr lang="zh-CN" altLang="en-US" smtClean="0"/>
              <a:t>2024/1/4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38578-D174-4069-A906-88C8755BE78A}"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6" Type="http://schemas.openxmlformats.org/officeDocument/2006/relationships/slideLayout" Target="../slideLayouts/slideLayout1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ags" Target="../tags/tag1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67"/>
          <p:cNvSpPr/>
          <p:nvPr/>
        </p:nvSpPr>
        <p:spPr>
          <a:xfrm>
            <a:off x="798261" y="179110"/>
            <a:ext cx="10862697" cy="5448692"/>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no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5pPr>
          </a:lstStyle>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1</a:t>
            </a:r>
            <a:r>
              <a:rPr lang="zh-CN" altLang="en-US" sz="2800" b="1" dirty="0">
                <a:solidFill>
                  <a:schemeClr val="bg1"/>
                </a:solidFill>
                <a:latin typeface="黑体" panose="02010609060101010101" pitchFamily="49" charset="-122"/>
                <a:ea typeface="黑体" panose="02010609060101010101" pitchFamily="49" charset="-122"/>
              </a:rPr>
              <a:t>：基层治理与社会保障（方式、意义）</a:t>
            </a: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2</a:t>
            </a:r>
            <a:r>
              <a:rPr lang="zh-CN" altLang="en-US" sz="2800" b="1" dirty="0">
                <a:solidFill>
                  <a:schemeClr val="bg1"/>
                </a:solidFill>
                <a:latin typeface="黑体" panose="02010609060101010101" pitchFamily="49" charset="-122"/>
                <a:ea typeface="黑体" panose="02010609060101010101" pitchFamily="49" charset="-122"/>
              </a:rPr>
              <a:t>：统一多民族国家：地方管理与边疆治理</a:t>
            </a:r>
            <a:endParaRPr lang="en-US" altLang="zh-CN" sz="2800" b="1" dirty="0">
              <a:solidFill>
                <a:schemeClr val="bg1"/>
              </a:solidFill>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3</a:t>
            </a:r>
            <a:r>
              <a:rPr lang="zh-CN" altLang="en-US" sz="2800" b="1" dirty="0">
                <a:solidFill>
                  <a:schemeClr val="bg1"/>
                </a:solidFill>
                <a:latin typeface="黑体" panose="02010609060101010101" pitchFamily="49" charset="-122"/>
                <a:ea typeface="黑体" panose="02010609060101010101" pitchFamily="49" charset="-122"/>
              </a:rPr>
              <a:t>：工业化与城市化（生产力、生产方式、世界格局、问题）</a:t>
            </a:r>
            <a:endParaRPr lang="en-US" altLang="zh-CN" sz="2800" b="1" dirty="0">
              <a:solidFill>
                <a:schemeClr val="bg1"/>
              </a:solidFill>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4</a:t>
            </a:r>
            <a:r>
              <a:rPr lang="zh-CN" altLang="en-US" sz="2800" b="1" dirty="0">
                <a:solidFill>
                  <a:schemeClr val="bg1"/>
                </a:solidFill>
                <a:latin typeface="黑体" panose="02010609060101010101" pitchFamily="49" charset="-122"/>
                <a:ea typeface="黑体" panose="02010609060101010101" pitchFamily="49" charset="-122"/>
              </a:rPr>
              <a:t>：国际组织与国际秩序、格局（含国际法）</a:t>
            </a: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5</a:t>
            </a:r>
            <a:r>
              <a:rPr lang="zh-CN" altLang="en-US" sz="2800" b="1" dirty="0">
                <a:solidFill>
                  <a:schemeClr val="bg1"/>
                </a:solidFill>
                <a:latin typeface="黑体" panose="02010609060101010101" pitchFamily="49" charset="-122"/>
                <a:ea typeface="黑体" panose="02010609060101010101" pitchFamily="49" charset="-122"/>
              </a:rPr>
              <a:t>：中华文化（源流、内涵特点、世界意义）</a:t>
            </a: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6</a:t>
            </a:r>
            <a:r>
              <a:rPr lang="zh-CN" altLang="en-US" sz="2800" b="1" dirty="0">
                <a:solidFill>
                  <a:schemeClr val="bg1"/>
                </a:solidFill>
                <a:latin typeface="黑体" panose="02010609060101010101" pitchFamily="49" charset="-122"/>
                <a:ea typeface="黑体" panose="02010609060101010101" pitchFamily="49" charset="-122"/>
              </a:rPr>
              <a:t>：世界文化的多样性（多元表现、交流路径、传承载体）</a:t>
            </a:r>
            <a:endParaRPr lang="en-US" altLang="zh-CN" sz="2800" b="1" dirty="0">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7</a:t>
            </a:r>
            <a:r>
              <a:rPr lang="zh-CN" altLang="en-US" sz="2800" b="1" dirty="0">
                <a:solidFill>
                  <a:schemeClr val="bg1"/>
                </a:solidFill>
                <a:latin typeface="黑体" panose="02010609060101010101" pitchFamily="49" charset="-122"/>
                <a:ea typeface="黑体" panose="02010609060101010101" pitchFamily="49" charset="-122"/>
              </a:rPr>
              <a:t>：世界市场、全球化与全球治理（历程、问题与对策）</a:t>
            </a:r>
            <a:endParaRPr lang="en-US" altLang="zh-CN" sz="2800" b="1" dirty="0">
              <a:solidFill>
                <a:schemeClr val="bg1"/>
              </a:solidFill>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8</a:t>
            </a:r>
            <a:r>
              <a:rPr lang="zh-CN" altLang="en-US" sz="2800" b="1" dirty="0">
                <a:solidFill>
                  <a:schemeClr val="bg1"/>
                </a:solidFill>
                <a:latin typeface="黑体" panose="02010609060101010101" pitchFamily="49" charset="-122"/>
                <a:ea typeface="黑体" panose="02010609060101010101" pitchFamily="49" charset="-122"/>
              </a:rPr>
              <a:t>：思想解放与社会变革（近代西方、近代中国）</a:t>
            </a:r>
            <a:endParaRPr lang="en-US" altLang="zh-CN" sz="2800" b="1" dirty="0">
              <a:solidFill>
                <a:schemeClr val="bg1"/>
              </a:solidFill>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9</a:t>
            </a:r>
            <a:r>
              <a:rPr lang="zh-CN" altLang="en-US" sz="2800" b="1" dirty="0">
                <a:solidFill>
                  <a:schemeClr val="bg1"/>
                </a:solidFill>
                <a:latin typeface="黑体" panose="02010609060101010101" pitchFamily="49" charset="-122"/>
                <a:ea typeface="黑体" panose="02010609060101010101" pitchFamily="49" charset="-122"/>
              </a:rPr>
              <a:t>：现代科技与人类生活</a:t>
            </a:r>
            <a:endParaRPr lang="en-US" altLang="zh-CN" sz="2800" b="1" dirty="0">
              <a:solidFill>
                <a:schemeClr val="bg1"/>
              </a:solidFill>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10</a:t>
            </a:r>
            <a:r>
              <a:rPr lang="zh-CN" altLang="en-US" sz="2800" b="1" dirty="0">
                <a:solidFill>
                  <a:schemeClr val="bg1"/>
                </a:solidFill>
                <a:latin typeface="黑体" panose="02010609060101010101" pitchFamily="49" charset="-122"/>
                <a:ea typeface="黑体" panose="02010609060101010101" pitchFamily="49" charset="-122"/>
              </a:rPr>
              <a:t>：制度创新（政治管理制度、选官、赋税、法律等）</a:t>
            </a:r>
            <a:endParaRPr lang="en-US" altLang="zh-CN" sz="2800" b="1" dirty="0">
              <a:solidFill>
                <a:schemeClr val="bg1"/>
              </a:solidFill>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11</a:t>
            </a:r>
            <a:r>
              <a:rPr lang="zh-CN" altLang="en-US" sz="2800" b="1" dirty="0">
                <a:solidFill>
                  <a:schemeClr val="bg1"/>
                </a:solidFill>
                <a:latin typeface="黑体" panose="02010609060101010101" pitchFamily="49" charset="-122"/>
                <a:ea typeface="黑体" panose="02010609060101010101" pitchFamily="49" charset="-122"/>
              </a:rPr>
              <a:t>：中国特色：革命、建设、外交</a:t>
            </a:r>
          </a:p>
        </p:txBody>
      </p:sp>
      <p:sp>
        <p:nvSpPr>
          <p:cNvPr id="2" name="矩形 1">
            <a:extLst>
              <a:ext uri="{FF2B5EF4-FFF2-40B4-BE49-F238E27FC236}">
                <a16:creationId xmlns:a16="http://schemas.microsoft.com/office/drawing/2014/main" id="{FFA7BEDE-F3ED-9124-5F63-6C870FE1BB88}"/>
              </a:ext>
            </a:extLst>
          </p:cNvPr>
          <p:cNvSpPr/>
          <p:nvPr/>
        </p:nvSpPr>
        <p:spPr>
          <a:xfrm>
            <a:off x="2535169" y="5627802"/>
            <a:ext cx="7121662" cy="1200329"/>
          </a:xfrm>
          <a:prstGeom prst="rect">
            <a:avLst/>
          </a:prstGeom>
          <a:solidFill>
            <a:srgbClr val="FFFF00"/>
          </a:solidFill>
          <a:ln w="38100">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CN" altLang="en-US" sz="3600" b="1" dirty="0">
                <a:latin typeface="楷体" panose="02010609060101010101" charset="-122"/>
                <a:ea typeface="楷体" panose="02010609060101010101" charset="-122"/>
              </a:rPr>
              <a:t>最后的冲刺：</a:t>
            </a:r>
            <a:endParaRPr lang="en-US" altLang="zh-CN" sz="3600" b="1" dirty="0">
              <a:latin typeface="楷体" panose="02010609060101010101" charset="-122"/>
              <a:ea typeface="楷体" panose="02010609060101010101" charset="-122"/>
            </a:endParaRPr>
          </a:p>
          <a:p>
            <a:pPr algn="ctr"/>
            <a:r>
              <a:rPr lang="zh-CN" altLang="en-US" sz="3600" b="1" dirty="0">
                <a:latin typeface="楷体" panose="02010609060101010101" charset="-122"/>
                <a:ea typeface="楷体" panose="02010609060101010101" charset="-122"/>
              </a:rPr>
              <a:t>你认为重要的！你感觉陌生的！</a:t>
            </a:r>
          </a:p>
        </p:txBody>
      </p:sp>
    </p:spTree>
    <p:extLst>
      <p:ext uri="{BB962C8B-B14F-4D97-AF65-F5344CB8AC3E}">
        <p14:creationId xmlns:p14="http://schemas.microsoft.com/office/powerpoint/2010/main" val="3818271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112F5C21-627C-B38A-7381-FDFECAB21E40}"/>
              </a:ext>
            </a:extLst>
          </p:cNvPr>
          <p:cNvSpPr txBox="1"/>
          <p:nvPr/>
        </p:nvSpPr>
        <p:spPr>
          <a:xfrm>
            <a:off x="518731" y="5806447"/>
            <a:ext cx="11154538" cy="523220"/>
          </a:xfrm>
          <a:prstGeom prst="rect">
            <a:avLst/>
          </a:prstGeom>
          <a:solidFill>
            <a:srgbClr val="FFFFFF">
              <a:alpha val="60000"/>
            </a:srgbClr>
          </a:solidFill>
        </p:spPr>
        <p:txBody>
          <a:bodyPr wrap="square">
            <a:spAutoFit/>
          </a:bodyPr>
          <a:lstStyle/>
          <a:p>
            <a:pPr algn="ctr"/>
            <a:r>
              <a:rPr lang="zh-CN" altLang="en-US" sz="2800" b="1">
                <a:solidFill>
                  <a:srgbClr val="DA4B52"/>
                </a:solidFill>
                <a:latin typeface="楷体" panose="02010609060101010101" pitchFamily="49" charset="-122"/>
                <a:ea typeface="楷体" panose="02010609060101010101" pitchFamily="49" charset="-122"/>
              </a:rPr>
              <a:t>分析中国发起成立亚洲基础设施投资银行的背景和目的。</a:t>
            </a:r>
            <a:endParaRPr lang="en-US" altLang="zh-CN" sz="2800" b="1" dirty="0">
              <a:solidFill>
                <a:srgbClr val="DA4B52"/>
              </a:solidFill>
              <a:latin typeface="楷体" panose="02010609060101010101" pitchFamily="49" charset="-122"/>
              <a:ea typeface="楷体" panose="02010609060101010101" pitchFamily="49" charset="-122"/>
            </a:endParaRPr>
          </a:p>
        </p:txBody>
      </p:sp>
      <p:sp>
        <p:nvSpPr>
          <p:cNvPr id="3" name="矩形: 圆角 2">
            <a:extLst>
              <a:ext uri="{FF2B5EF4-FFF2-40B4-BE49-F238E27FC236}">
                <a16:creationId xmlns:a16="http://schemas.microsoft.com/office/drawing/2014/main" id="{A83AF36A-5572-1425-B798-4A6D6ADB11B9}"/>
              </a:ext>
            </a:extLst>
          </p:cNvPr>
          <p:cNvSpPr/>
          <p:nvPr/>
        </p:nvSpPr>
        <p:spPr>
          <a:xfrm>
            <a:off x="518731" y="808605"/>
            <a:ext cx="11173589" cy="5088340"/>
          </a:xfrm>
          <a:prstGeom prst="roundRect">
            <a:avLst>
              <a:gd name="adj" fmla="val 3795"/>
            </a:avLst>
          </a:prstGeom>
          <a:solidFill>
            <a:srgbClr val="FB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800" b="1">
                <a:solidFill>
                  <a:schemeClr val="tx1"/>
                </a:solidFill>
                <a:latin typeface="楷体" panose="02010609060101010101" pitchFamily="49" charset="-122"/>
                <a:ea typeface="楷体" panose="02010609060101010101" pitchFamily="49" charset="-122"/>
              </a:rPr>
              <a:t>　　考虑到在全球化背景下，区域合作在推动亚洲经济体持续增长及经济和社会发展方面具有重要意义，也有助于提升本地区应对未来金融危机和其他外部冲击的能力；</a:t>
            </a:r>
          </a:p>
          <a:p>
            <a:r>
              <a:rPr lang="zh-CN" altLang="en-US" sz="2800" b="1">
                <a:solidFill>
                  <a:schemeClr val="tx1"/>
                </a:solidFill>
                <a:latin typeface="楷体" panose="02010609060101010101" pitchFamily="49" charset="-122"/>
                <a:ea typeface="楷体" panose="02010609060101010101" pitchFamily="49" charset="-122"/>
              </a:rPr>
              <a:t>　　认识到基础设施发展在推动区域互联互通和一体化方面具有重要意义，也有助于推进亚洲经济增长和社会发展，进而为全球经济发展提供新动力；</a:t>
            </a:r>
            <a:endParaRPr lang="en-US" altLang="zh-CN" sz="2800" b="1">
              <a:solidFill>
                <a:schemeClr val="tx1"/>
              </a:solidFill>
              <a:latin typeface="楷体" panose="02010609060101010101" pitchFamily="49" charset="-122"/>
              <a:ea typeface="楷体" panose="02010609060101010101" pitchFamily="49" charset="-122"/>
            </a:endParaRPr>
          </a:p>
          <a:p>
            <a:r>
              <a:rPr lang="zh-CN" altLang="en-US" sz="2800" b="1">
                <a:solidFill>
                  <a:schemeClr val="tx1"/>
                </a:solidFill>
                <a:latin typeface="楷体" panose="02010609060101010101" pitchFamily="49" charset="-122"/>
                <a:ea typeface="楷体" panose="02010609060101010101" pitchFamily="49" charset="-122"/>
              </a:rPr>
              <a:t>　　确信作为旨在支持基础设施发展的多边金融机构，银行的成立将有助于从亚洲域内及域外动员更多的亟需资金，缓解亚洲经济体面临的融资瓶颈，与现有多边开发银行形成互补，推进亚洲实现持续稳定增长；</a:t>
            </a:r>
          </a:p>
          <a:p>
            <a:r>
              <a:rPr lang="zh-CN" altLang="en-US" sz="2800" b="1">
                <a:solidFill>
                  <a:schemeClr val="tx1"/>
                </a:solidFill>
                <a:latin typeface="楷体" panose="02010609060101010101" pitchFamily="49" charset="-122"/>
                <a:ea typeface="楷体" panose="02010609060101010101" pitchFamily="49" charset="-122"/>
              </a:rPr>
              <a:t>　　同意成立银行</a:t>
            </a:r>
            <a:r>
              <a:rPr lang="en-US" altLang="zh-CN" sz="2800" b="1">
                <a:solidFill>
                  <a:schemeClr val="tx1"/>
                </a:solidFill>
                <a:latin typeface="楷体" panose="02010609060101010101" pitchFamily="49" charset="-122"/>
                <a:ea typeface="楷体" panose="02010609060101010101" pitchFamily="49" charset="-122"/>
              </a:rPr>
              <a:t>……</a:t>
            </a:r>
          </a:p>
          <a:p>
            <a:pPr algn="r"/>
            <a:r>
              <a:rPr lang="en-US" altLang="zh-CN" sz="2400" b="1">
                <a:solidFill>
                  <a:schemeClr val="tx1"/>
                </a:solidFill>
                <a:latin typeface="楷体" panose="02010609060101010101" pitchFamily="49" charset="-122"/>
                <a:ea typeface="楷体" panose="02010609060101010101" pitchFamily="49" charset="-122"/>
              </a:rPr>
              <a:t>——《</a:t>
            </a:r>
            <a:r>
              <a:rPr lang="zh-CN" altLang="en-US" sz="2400" b="1">
                <a:solidFill>
                  <a:schemeClr val="tx1"/>
                </a:solidFill>
                <a:latin typeface="楷体" panose="02010609060101010101" pitchFamily="49" charset="-122"/>
                <a:ea typeface="楷体" panose="02010609060101010101" pitchFamily="49" charset="-122"/>
              </a:rPr>
              <a:t>亚洲基础设施投资银行协定</a:t>
            </a:r>
            <a:r>
              <a:rPr lang="en-US" altLang="zh-CN" sz="2400" b="1">
                <a:solidFill>
                  <a:schemeClr val="tx1"/>
                </a:solidFill>
                <a:latin typeface="楷体" panose="02010609060101010101" pitchFamily="49" charset="-122"/>
                <a:ea typeface="楷体" panose="02010609060101010101" pitchFamily="49" charset="-122"/>
              </a:rPr>
              <a:t>》(2015</a:t>
            </a:r>
            <a:r>
              <a:rPr lang="zh-CN" altLang="en-US" sz="2400" b="1">
                <a:solidFill>
                  <a:schemeClr val="tx1"/>
                </a:solidFill>
                <a:latin typeface="楷体" panose="02010609060101010101" pitchFamily="49" charset="-122"/>
                <a:ea typeface="楷体" panose="02010609060101010101" pitchFamily="49" charset="-122"/>
              </a:rPr>
              <a:t>年</a:t>
            </a:r>
            <a:r>
              <a:rPr lang="en-US" altLang="zh-CN" sz="2400" b="1">
                <a:solidFill>
                  <a:schemeClr val="tx1"/>
                </a:solidFill>
                <a:latin typeface="楷体" panose="02010609060101010101" pitchFamily="49" charset="-122"/>
                <a:ea typeface="楷体" panose="02010609060101010101" pitchFamily="49" charset="-122"/>
              </a:rPr>
              <a:t>6</a:t>
            </a:r>
            <a:r>
              <a:rPr lang="zh-CN" altLang="en-US" sz="2400" b="1">
                <a:solidFill>
                  <a:schemeClr val="tx1"/>
                </a:solidFill>
                <a:latin typeface="楷体" panose="02010609060101010101" pitchFamily="49" charset="-122"/>
                <a:ea typeface="楷体" panose="02010609060101010101" pitchFamily="49" charset="-122"/>
              </a:rPr>
              <a:t>月</a:t>
            </a:r>
            <a:r>
              <a:rPr lang="en-US" altLang="zh-CN" sz="2400" b="1">
                <a:solidFill>
                  <a:schemeClr val="tx1"/>
                </a:solidFill>
                <a:latin typeface="楷体" panose="02010609060101010101" pitchFamily="49" charset="-122"/>
                <a:ea typeface="楷体" panose="02010609060101010101" pitchFamily="49" charset="-122"/>
              </a:rPr>
              <a:t>29</a:t>
            </a:r>
            <a:r>
              <a:rPr lang="zh-CN" altLang="en-US" sz="2400" b="1">
                <a:solidFill>
                  <a:schemeClr val="tx1"/>
                </a:solidFill>
                <a:latin typeface="楷体" panose="02010609060101010101" pitchFamily="49" charset="-122"/>
                <a:ea typeface="楷体" panose="02010609060101010101" pitchFamily="49" charset="-122"/>
              </a:rPr>
              <a:t>日</a:t>
            </a:r>
            <a:r>
              <a:rPr lang="en-US" altLang="zh-CN" sz="2400" b="1">
                <a:solidFill>
                  <a:schemeClr val="tx1"/>
                </a:solidFill>
                <a:latin typeface="楷体" panose="02010609060101010101" pitchFamily="49" charset="-122"/>
                <a:ea typeface="楷体" panose="02010609060101010101" pitchFamily="49" charset="-122"/>
              </a:rPr>
              <a:t>)</a:t>
            </a:r>
            <a:endParaRPr lang="zh-CN" altLang="en-US" sz="2400" b="1">
              <a:solidFill>
                <a:schemeClr val="tx1"/>
              </a:solidFill>
              <a:latin typeface="楷体" panose="02010609060101010101" pitchFamily="49" charset="-122"/>
              <a:ea typeface="楷体" panose="02010609060101010101" pitchFamily="49" charset="-122"/>
            </a:endParaRPr>
          </a:p>
        </p:txBody>
      </p:sp>
      <p:pic>
        <p:nvPicPr>
          <p:cNvPr id="5" name="图片 4">
            <a:extLst>
              <a:ext uri="{FF2B5EF4-FFF2-40B4-BE49-F238E27FC236}">
                <a16:creationId xmlns:a16="http://schemas.microsoft.com/office/drawing/2014/main" id="{16EDF107-75AB-733B-AC9B-AD32753C2B8F}"/>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18919" y1="29730" x2="18919" y2="29730"/>
                        <a14:foregroundMark x1="64865" y1="21622" x2="64865" y2="21622"/>
                        <a14:foregroundMark x1="70270" y1="78378" x2="70270" y2="78378"/>
                        <a14:foregroundMark x1="24324" y1="72973" x2="24324" y2="72973"/>
                      </a14:backgroundRemoval>
                    </a14:imgEffect>
                    <a14:imgEffect>
                      <a14:saturation sat="200000"/>
                    </a14:imgEffect>
                  </a14:imgLayer>
                </a14:imgProps>
              </a:ext>
              <a:ext uri="{28A0092B-C50C-407E-A947-70E740481C1C}">
                <a14:useLocalDpi xmlns:a14="http://schemas.microsoft.com/office/drawing/2010/main" val="0"/>
              </a:ext>
            </a:extLst>
          </a:blip>
          <a:stretch>
            <a:fillRect/>
          </a:stretch>
        </p:blipFill>
        <p:spPr>
          <a:xfrm>
            <a:off x="518731" y="421505"/>
            <a:ext cx="352425" cy="352425"/>
          </a:xfrm>
          <a:prstGeom prst="rect">
            <a:avLst/>
          </a:prstGeom>
          <a:effectLst/>
        </p:spPr>
      </p:pic>
      <p:sp>
        <p:nvSpPr>
          <p:cNvPr id="6" name="文本框 5">
            <a:extLst>
              <a:ext uri="{FF2B5EF4-FFF2-40B4-BE49-F238E27FC236}">
                <a16:creationId xmlns:a16="http://schemas.microsoft.com/office/drawing/2014/main" id="{CD0BDD1B-006E-D6BC-9954-3484F11EC69B}"/>
              </a:ext>
            </a:extLst>
          </p:cNvPr>
          <p:cNvSpPr txBox="1"/>
          <p:nvPr/>
        </p:nvSpPr>
        <p:spPr>
          <a:xfrm>
            <a:off x="871156" y="285385"/>
            <a:ext cx="2896936" cy="523220"/>
          </a:xfrm>
          <a:prstGeom prst="rect">
            <a:avLst/>
          </a:prstGeom>
          <a:noFill/>
        </p:spPr>
        <p:txBody>
          <a:bodyPr wrap="square" rtlCol="0">
            <a:spAutoFit/>
          </a:bodyPr>
          <a:lstStyle/>
          <a:p>
            <a:r>
              <a:rPr lang="zh-CN" altLang="en-US" sz="2800" b="1">
                <a:latin typeface="幼圆" panose="02010509060101010101" pitchFamily="49" charset="-122"/>
                <a:ea typeface="幼圆" panose="02010509060101010101" pitchFamily="49" charset="-122"/>
              </a:rPr>
              <a:t>学思之窗</a:t>
            </a:r>
            <a:r>
              <a:rPr kumimoji="0" lang="en-US" altLang="zh-CN" sz="2600" b="1" i="0" u="none" strike="noStrike" kern="1200" cap="none" spc="0" normalizeH="0" baseline="0" noProof="0">
                <a:ln>
                  <a:noFill/>
                </a:ln>
                <a:solidFill>
                  <a:srgbClr val="DA4B52"/>
                </a:solidFill>
                <a:effectLst/>
                <a:uLnTx/>
                <a:uFillTx/>
                <a:latin typeface="楷体" panose="02010609060101010101" pitchFamily="49" charset="-122"/>
                <a:ea typeface="楷体" panose="02010609060101010101" pitchFamily="49" charset="-122"/>
                <a:cs typeface="+mn-cs"/>
              </a:rPr>
              <a:t>(</a:t>
            </a:r>
            <a:r>
              <a:rPr kumimoji="0" lang="zh-CN" altLang="en-US" sz="2600" b="1" i="0" u="none" strike="noStrike" kern="1200" cap="none" spc="0" normalizeH="0" baseline="0" noProof="0">
                <a:ln>
                  <a:noFill/>
                </a:ln>
                <a:solidFill>
                  <a:srgbClr val="DA4B52"/>
                </a:solidFill>
                <a:effectLst/>
                <a:uLnTx/>
                <a:uFillTx/>
                <a:latin typeface="楷体" panose="02010609060101010101" pitchFamily="49" charset="-122"/>
                <a:ea typeface="楷体" panose="02010609060101010101" pitchFamily="49" charset="-122"/>
                <a:cs typeface="+mn-cs"/>
              </a:rPr>
              <a:t>第</a:t>
            </a:r>
            <a:r>
              <a:rPr kumimoji="0" lang="en-US" altLang="zh-CN" sz="2600" b="1" i="0" u="none" strike="noStrike" kern="1200" cap="none" spc="0" normalizeH="0" baseline="0" noProof="0">
                <a:ln>
                  <a:noFill/>
                </a:ln>
                <a:solidFill>
                  <a:srgbClr val="DA4B52"/>
                </a:solidFill>
                <a:effectLst/>
                <a:uLnTx/>
                <a:uFillTx/>
                <a:latin typeface="楷体" panose="02010609060101010101" pitchFamily="49" charset="-122"/>
                <a:ea typeface="楷体" panose="02010609060101010101" pitchFamily="49" charset="-122"/>
                <a:cs typeface="+mn-cs"/>
              </a:rPr>
              <a:t>53</a:t>
            </a:r>
            <a:r>
              <a:rPr kumimoji="0" lang="zh-CN" altLang="en-US" sz="2600" b="1" i="0" u="none" strike="noStrike" kern="1200" cap="none" spc="0" normalizeH="0" baseline="0" noProof="0">
                <a:ln>
                  <a:noFill/>
                </a:ln>
                <a:solidFill>
                  <a:srgbClr val="DA4B52"/>
                </a:solidFill>
                <a:effectLst/>
                <a:uLnTx/>
                <a:uFillTx/>
                <a:latin typeface="楷体" panose="02010609060101010101" pitchFamily="49" charset="-122"/>
                <a:ea typeface="楷体" panose="02010609060101010101" pitchFamily="49" charset="-122"/>
                <a:cs typeface="+mn-cs"/>
              </a:rPr>
              <a:t>页</a:t>
            </a:r>
            <a:r>
              <a:rPr kumimoji="0" lang="en-US" altLang="zh-CN" sz="2600" b="1" i="0" u="none" strike="noStrike" kern="1200" cap="none" spc="0" normalizeH="0" baseline="0" noProof="0">
                <a:ln>
                  <a:noFill/>
                </a:ln>
                <a:solidFill>
                  <a:srgbClr val="DA4B52"/>
                </a:solidFill>
                <a:effectLst/>
                <a:uLnTx/>
                <a:uFillTx/>
                <a:latin typeface="楷体" panose="02010609060101010101" pitchFamily="49" charset="-122"/>
                <a:ea typeface="楷体" panose="02010609060101010101" pitchFamily="49" charset="-122"/>
                <a:cs typeface="+mn-cs"/>
              </a:rPr>
              <a:t>)</a:t>
            </a:r>
            <a:endParaRPr lang="zh-CN" altLang="en-US" sz="2800" b="1">
              <a:latin typeface="幼圆" panose="02010509060101010101" pitchFamily="49" charset="-122"/>
              <a:ea typeface="幼圆" panose="02010509060101010101" pitchFamily="49" charset="-122"/>
            </a:endParaRPr>
          </a:p>
        </p:txBody>
      </p:sp>
      <p:cxnSp>
        <p:nvCxnSpPr>
          <p:cNvPr id="7" name="直接连接符 6">
            <a:extLst>
              <a:ext uri="{FF2B5EF4-FFF2-40B4-BE49-F238E27FC236}">
                <a16:creationId xmlns:a16="http://schemas.microsoft.com/office/drawing/2014/main" id="{167D88F5-C583-8E03-07C6-44CD1C261E4E}"/>
              </a:ext>
            </a:extLst>
          </p:cNvPr>
          <p:cNvCxnSpPr>
            <a:cxnSpLocks/>
          </p:cNvCxnSpPr>
          <p:nvPr/>
        </p:nvCxnSpPr>
        <p:spPr>
          <a:xfrm>
            <a:off x="499680" y="6329667"/>
            <a:ext cx="11192640" cy="0"/>
          </a:xfrm>
          <a:prstGeom prst="line">
            <a:avLst/>
          </a:prstGeom>
          <a:ln w="28575">
            <a:solidFill>
              <a:srgbClr val="C36352"/>
            </a:solidFill>
            <a:prstDash val="sysDot"/>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id="{B497B827-1A0C-93AE-A16B-6A0922310193}"/>
              </a:ext>
            </a:extLst>
          </p:cNvPr>
          <p:cNvCxnSpPr>
            <a:cxnSpLocks/>
          </p:cNvCxnSpPr>
          <p:nvPr/>
        </p:nvCxnSpPr>
        <p:spPr>
          <a:xfrm>
            <a:off x="3758949" y="597717"/>
            <a:ext cx="7933371" cy="0"/>
          </a:xfrm>
          <a:prstGeom prst="line">
            <a:avLst/>
          </a:prstGeom>
          <a:ln w="28575">
            <a:solidFill>
              <a:srgbClr val="C36352"/>
            </a:solidFill>
            <a:prstDash val="sysDot"/>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BB5F1D6F-602C-EE9A-15F3-7BFCB6ECDBFF}"/>
              </a:ext>
            </a:extLst>
          </p:cNvPr>
          <p:cNvSpPr/>
          <p:nvPr/>
        </p:nvSpPr>
        <p:spPr>
          <a:xfrm>
            <a:off x="4120517" y="328521"/>
            <a:ext cx="4320073" cy="527447"/>
          </a:xfrm>
          <a:prstGeom prst="rect">
            <a:avLst/>
          </a:prstGeom>
          <a:gradFill flip="none" rotWithShape="1">
            <a:gsLst>
              <a:gs pos="0">
                <a:srgbClr val="C4EAFF"/>
              </a:gs>
              <a:gs pos="100000">
                <a:srgbClr val="FFE5E6"/>
              </a:gs>
            </a:gsLst>
            <a:lin ang="10800000" scaled="1"/>
            <a:tileRect/>
          </a:gradFill>
          <a:ln w="28575">
            <a:solidFill>
              <a:schemeClr val="tx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800" b="1">
                <a:solidFill>
                  <a:schemeClr val="tx1"/>
                </a:solidFill>
                <a:latin typeface="微软雅黑" panose="020B0503020204020204" pitchFamily="34" charset="-122"/>
                <a:ea typeface="微软雅黑" panose="020B0503020204020204" pitchFamily="34" charset="-122"/>
              </a:rPr>
              <a:t>背景：①</a:t>
            </a:r>
            <a:r>
              <a:rPr lang="zh-CN" altLang="en-US" sz="2800" b="1">
                <a:solidFill>
                  <a:srgbClr val="FF0000"/>
                </a:solidFill>
                <a:latin typeface="微软雅黑" panose="020B0503020204020204" pitchFamily="34" charset="-122"/>
                <a:ea typeface="微软雅黑" panose="020B0503020204020204" pitchFamily="34" charset="-122"/>
              </a:rPr>
              <a:t>经济全球化</a:t>
            </a:r>
            <a:r>
              <a:rPr lang="zh-CN" altLang="en-US" sz="2800" b="1">
                <a:solidFill>
                  <a:schemeClr val="tx1"/>
                </a:solidFill>
                <a:latin typeface="微软雅黑" panose="020B0503020204020204" pitchFamily="34" charset="-122"/>
                <a:ea typeface="微软雅黑" panose="020B0503020204020204" pitchFamily="34" charset="-122"/>
              </a:rPr>
              <a:t>；</a:t>
            </a:r>
            <a:endParaRPr lang="zh-CN" altLang="en-US" sz="2800" b="1">
              <a:solidFill>
                <a:srgbClr val="C00000"/>
              </a:solidFill>
              <a:latin typeface="微软雅黑" panose="020B0503020204020204" pitchFamily="34" charset="-122"/>
              <a:ea typeface="微软雅黑" panose="020B0503020204020204" pitchFamily="34" charset="-122"/>
            </a:endParaRPr>
          </a:p>
        </p:txBody>
      </p:sp>
      <p:sp>
        <p:nvSpPr>
          <p:cNvPr id="10" name="矩形 9">
            <a:extLst>
              <a:ext uri="{FF2B5EF4-FFF2-40B4-BE49-F238E27FC236}">
                <a16:creationId xmlns:a16="http://schemas.microsoft.com/office/drawing/2014/main" id="{02036DDB-8974-312A-FE4C-8D760DA970D7}"/>
              </a:ext>
            </a:extLst>
          </p:cNvPr>
          <p:cNvSpPr/>
          <p:nvPr/>
        </p:nvSpPr>
        <p:spPr>
          <a:xfrm>
            <a:off x="5542384" y="1651251"/>
            <a:ext cx="5534072" cy="527447"/>
          </a:xfrm>
          <a:prstGeom prst="rect">
            <a:avLst/>
          </a:prstGeom>
          <a:gradFill flip="none" rotWithShape="1">
            <a:gsLst>
              <a:gs pos="0">
                <a:srgbClr val="C4EAFF"/>
              </a:gs>
              <a:gs pos="100000">
                <a:srgbClr val="FFE5E6"/>
              </a:gs>
            </a:gsLst>
            <a:lin ang="10800000" scaled="1"/>
            <a:tileRect/>
          </a:gradFill>
          <a:ln w="28575">
            <a:solidFill>
              <a:schemeClr val="tx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800" b="1">
                <a:solidFill>
                  <a:schemeClr val="tx1"/>
                </a:solidFill>
                <a:latin typeface="微软雅黑" panose="020B0503020204020204" pitchFamily="34" charset="-122"/>
                <a:ea typeface="微软雅黑" panose="020B0503020204020204" pitchFamily="34" charset="-122"/>
              </a:rPr>
              <a:t>②中国在世界经济中的地位提升。</a:t>
            </a:r>
            <a:endParaRPr lang="zh-CN" altLang="en-US" sz="2800" b="1">
              <a:solidFill>
                <a:srgbClr val="C00000"/>
              </a:solidFill>
              <a:latin typeface="微软雅黑" panose="020B0503020204020204" pitchFamily="34" charset="-122"/>
              <a:ea typeface="微软雅黑" panose="020B0503020204020204" pitchFamily="34" charset="-122"/>
            </a:endParaRPr>
          </a:p>
        </p:txBody>
      </p:sp>
      <p:sp>
        <p:nvSpPr>
          <p:cNvPr id="11" name="对话气泡: 矩形 10">
            <a:extLst>
              <a:ext uri="{FF2B5EF4-FFF2-40B4-BE49-F238E27FC236}">
                <a16:creationId xmlns:a16="http://schemas.microsoft.com/office/drawing/2014/main" id="{CDB13DCE-347E-47EA-64F9-6BBB383EB9ED}"/>
              </a:ext>
            </a:extLst>
          </p:cNvPr>
          <p:cNvSpPr/>
          <p:nvPr/>
        </p:nvSpPr>
        <p:spPr>
          <a:xfrm>
            <a:off x="770503" y="1488808"/>
            <a:ext cx="4221375" cy="1005634"/>
          </a:xfrm>
          <a:prstGeom prst="wedgeRectCallout">
            <a:avLst>
              <a:gd name="adj1" fmla="val -2791"/>
              <a:gd name="adj2" fmla="val 6312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800" b="1">
                <a:solidFill>
                  <a:schemeClr val="bg1"/>
                </a:solidFill>
                <a:latin typeface="华文中宋" panose="02010600040101010101" pitchFamily="2" charset="-122"/>
                <a:ea typeface="华文中宋" panose="02010600040101010101" pitchFamily="2" charset="-122"/>
              </a:rPr>
              <a:t>目的：</a:t>
            </a:r>
            <a:endParaRPr lang="en-US" altLang="zh-CN" sz="2800" b="1">
              <a:solidFill>
                <a:schemeClr val="bg1"/>
              </a:solidFill>
              <a:latin typeface="华文中宋" panose="02010600040101010101" pitchFamily="2" charset="-122"/>
              <a:ea typeface="华文中宋" panose="02010600040101010101" pitchFamily="2" charset="-122"/>
            </a:endParaRPr>
          </a:p>
          <a:p>
            <a:pPr algn="ctr"/>
            <a:r>
              <a:rPr lang="zh-CN" altLang="en-US" sz="2800" b="1">
                <a:solidFill>
                  <a:schemeClr val="bg1"/>
                </a:solidFill>
                <a:latin typeface="华文中宋" panose="02010600040101010101" pitchFamily="2" charset="-122"/>
                <a:ea typeface="华文中宋" panose="02010600040101010101" pitchFamily="2" charset="-122"/>
              </a:rPr>
              <a:t>①推动亚洲经济发展；</a:t>
            </a:r>
          </a:p>
        </p:txBody>
      </p:sp>
      <p:sp>
        <p:nvSpPr>
          <p:cNvPr id="12" name="对话气泡: 矩形 11">
            <a:extLst>
              <a:ext uri="{FF2B5EF4-FFF2-40B4-BE49-F238E27FC236}">
                <a16:creationId xmlns:a16="http://schemas.microsoft.com/office/drawing/2014/main" id="{6F3C3C0D-9160-9197-B2D8-D1308C27C52F}"/>
              </a:ext>
            </a:extLst>
          </p:cNvPr>
          <p:cNvSpPr/>
          <p:nvPr/>
        </p:nvSpPr>
        <p:spPr>
          <a:xfrm>
            <a:off x="2703337" y="2909942"/>
            <a:ext cx="6785325" cy="529406"/>
          </a:xfrm>
          <a:prstGeom prst="wedgeRectCallout">
            <a:avLst>
              <a:gd name="adj1" fmla="val -4579"/>
              <a:gd name="adj2" fmla="val 12128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bg1"/>
                </a:solidFill>
                <a:latin typeface="华文中宋" panose="02010600040101010101" pitchFamily="2" charset="-122"/>
                <a:ea typeface="华文中宋" panose="02010600040101010101" pitchFamily="2" charset="-122"/>
              </a:rPr>
              <a:t>②解决亚洲经济体发展中的资金问题；</a:t>
            </a:r>
          </a:p>
        </p:txBody>
      </p:sp>
      <p:sp>
        <p:nvSpPr>
          <p:cNvPr id="13" name="对话气泡: 矩形 12">
            <a:extLst>
              <a:ext uri="{FF2B5EF4-FFF2-40B4-BE49-F238E27FC236}">
                <a16:creationId xmlns:a16="http://schemas.microsoft.com/office/drawing/2014/main" id="{D2264847-5665-C21E-DC7E-1F1E8AD6CFEE}"/>
              </a:ext>
            </a:extLst>
          </p:cNvPr>
          <p:cNvSpPr/>
          <p:nvPr/>
        </p:nvSpPr>
        <p:spPr>
          <a:xfrm>
            <a:off x="5159241" y="4824763"/>
            <a:ext cx="5589624" cy="523220"/>
          </a:xfrm>
          <a:prstGeom prst="wedgeRectCallout">
            <a:avLst>
              <a:gd name="adj1" fmla="val 381"/>
              <a:gd name="adj2" fmla="val -8667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bg1"/>
                </a:solidFill>
                <a:latin typeface="华文中宋" panose="02010600040101010101" pitchFamily="2" charset="-122"/>
                <a:ea typeface="华文中宋" panose="02010600040101010101" pitchFamily="2" charset="-122"/>
              </a:rPr>
              <a:t>③提高亚洲经济体抗风险能力。</a:t>
            </a:r>
          </a:p>
        </p:txBody>
      </p:sp>
    </p:spTree>
    <p:extLst>
      <p:ext uri="{BB962C8B-B14F-4D97-AF65-F5344CB8AC3E}">
        <p14:creationId xmlns:p14="http://schemas.microsoft.com/office/powerpoint/2010/main" val="203789964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upRigh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upRigh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905F89FF-DA9A-3C1C-075D-F8993B5F4EE0}"/>
              </a:ext>
            </a:extLst>
          </p:cNvPr>
          <p:cNvSpPr txBox="1"/>
          <p:nvPr/>
        </p:nvSpPr>
        <p:spPr>
          <a:xfrm>
            <a:off x="292977" y="330003"/>
            <a:ext cx="11778615" cy="2978785"/>
          </a:xfrm>
          <a:prstGeom prst="rect">
            <a:avLst/>
          </a:prstGeom>
          <a:ln>
            <a:noFill/>
          </a:ln>
        </p:spPr>
        <p:style>
          <a:lnRef idx="2">
            <a:schemeClr val="dk1"/>
          </a:lnRef>
          <a:fillRef idx="1">
            <a:schemeClr val="lt1"/>
          </a:fillRef>
          <a:effectRef idx="0">
            <a:schemeClr val="dk1"/>
          </a:effectRef>
          <a:fontRef idx="minor">
            <a:schemeClr val="dk1"/>
          </a:fontRef>
        </p:style>
        <p:txBody>
          <a:bodyPr vertOverflow="overflow" horzOverflow="overflow" vert="horz" wrap="square" numCol="1" spcCol="0" rtlCol="0" fromWordArt="0" anchor="ctr" anchorCtr="0" forceAA="0" compatLnSpc="1">
            <a:noAutofit/>
          </a:bodyPr>
          <a:lstStyle/>
          <a:p>
            <a:pPr lvl="0" algn="l">
              <a:lnSpc>
                <a:spcPct val="120000"/>
              </a:lnSpc>
              <a:spcBef>
                <a:spcPts val="0"/>
              </a:spcBef>
              <a:spcAft>
                <a:spcPts val="0"/>
              </a:spcAft>
              <a:buClrTx/>
              <a:buSzTx/>
              <a:buFontTx/>
            </a:pPr>
            <a:r>
              <a:rPr lang="en-US" altLang="zh-CN" sz="2400" dirty="0">
                <a:solidFill>
                  <a:srgbClr val="FF0000"/>
                </a:solidFill>
                <a:latin typeface="黑体" panose="02010609060101010101" charset="-122"/>
                <a:ea typeface="黑体" panose="02010609060101010101" charset="-122"/>
                <a:cs typeface="黑体" panose="02010609060101010101" charset="-122"/>
                <a:sym typeface="+mn-ea"/>
              </a:rPr>
              <a:t>（2018·浙江·高考真题）</a:t>
            </a:r>
            <a:r>
              <a:rPr lang="en-US" altLang="zh-CN" sz="2400" dirty="0">
                <a:solidFill>
                  <a:schemeClr val="tx1"/>
                </a:solidFill>
                <a:latin typeface="黑体" panose="02010609060101010101" charset="-122"/>
                <a:ea typeface="黑体" panose="02010609060101010101" charset="-122"/>
                <a:cs typeface="黑体" panose="02010609060101010101" charset="-122"/>
                <a:sym typeface="+mn-ea"/>
              </a:rPr>
              <a:t>“两盒点心跑一天”到20世纪90年代已不再是人们春节拜年的主要形式。1994年，某城从除夕夜7点到初五中午12点，家庭电话通话次数比平日增多了65%左右；1999年，中国电信网上每天至少有四五千封电子贺年邮件接来送往。随着手机的普及，短信、微信拜年成了现阶段人们春节期间拜年的首选。这一现象主要反映了</a:t>
            </a:r>
          </a:p>
          <a:p>
            <a:pPr lvl="0" algn="l">
              <a:lnSpc>
                <a:spcPct val="120000"/>
              </a:lnSpc>
              <a:spcBef>
                <a:spcPts val="0"/>
              </a:spcBef>
              <a:spcAft>
                <a:spcPts val="0"/>
              </a:spcAft>
              <a:buClrTx/>
              <a:buSzTx/>
              <a:buFontTx/>
            </a:pPr>
            <a:r>
              <a:rPr lang="en-US" altLang="zh-CN" sz="2400" dirty="0">
                <a:latin typeface="黑体" panose="02010609060101010101" charset="-122"/>
                <a:ea typeface="黑体" panose="02010609060101010101" charset="-122"/>
                <a:cs typeface="黑体" panose="02010609060101010101" charset="-122"/>
                <a:sym typeface="+mn-ea"/>
              </a:rPr>
              <a:t>A．邮政电信合一时代到来		B．电信缩短了人们的心理距离</a:t>
            </a:r>
          </a:p>
          <a:p>
            <a:pPr lvl="0" algn="l">
              <a:lnSpc>
                <a:spcPct val="120000"/>
              </a:lnSpc>
              <a:spcBef>
                <a:spcPts val="0"/>
              </a:spcBef>
              <a:spcAft>
                <a:spcPts val="0"/>
              </a:spcAft>
              <a:buClrTx/>
              <a:buSzTx/>
              <a:buFontTx/>
            </a:pPr>
            <a:r>
              <a:rPr lang="en-US" altLang="zh-CN" sz="2400" dirty="0">
                <a:latin typeface="黑体" panose="02010609060101010101" charset="-122"/>
                <a:ea typeface="黑体" panose="02010609060101010101" charset="-122"/>
                <a:cs typeface="黑体" panose="02010609060101010101" charset="-122"/>
                <a:sym typeface="+mn-ea"/>
              </a:rPr>
              <a:t>C．改革开放加速了城市化进程	D．通信网络发展改变了生活方式</a:t>
            </a:r>
          </a:p>
        </p:txBody>
      </p:sp>
      <p:sp>
        <p:nvSpPr>
          <p:cNvPr id="3" name="文本框 2">
            <a:extLst>
              <a:ext uri="{FF2B5EF4-FFF2-40B4-BE49-F238E27FC236}">
                <a16:creationId xmlns:a16="http://schemas.microsoft.com/office/drawing/2014/main" id="{471590C3-EE7B-C948-8226-6525A1A25B14}"/>
              </a:ext>
            </a:extLst>
          </p:cNvPr>
          <p:cNvSpPr txBox="1"/>
          <p:nvPr/>
        </p:nvSpPr>
        <p:spPr>
          <a:xfrm>
            <a:off x="9487777" y="2111813"/>
            <a:ext cx="976630" cy="1014730"/>
          </a:xfrm>
          <a:prstGeom prst="rect">
            <a:avLst/>
          </a:prstGeom>
          <a:noFill/>
        </p:spPr>
        <p:txBody>
          <a:bodyPr wrap="square" rtlCol="0">
            <a:spAutoFit/>
          </a:bodyPr>
          <a:lstStyle/>
          <a:p>
            <a:r>
              <a:rPr lang="en-US" altLang="zh-CN" sz="6000">
                <a:solidFill>
                  <a:srgbClr val="FF0000"/>
                </a:solidFill>
              </a:rPr>
              <a:t>D</a:t>
            </a:r>
          </a:p>
        </p:txBody>
      </p:sp>
      <p:sp>
        <p:nvSpPr>
          <p:cNvPr id="4" name="文本框 3">
            <a:extLst>
              <a:ext uri="{FF2B5EF4-FFF2-40B4-BE49-F238E27FC236}">
                <a16:creationId xmlns:a16="http://schemas.microsoft.com/office/drawing/2014/main" id="{A91F462D-D425-8F9D-2FEF-BCA51505AE90}"/>
              </a:ext>
            </a:extLst>
          </p:cNvPr>
          <p:cNvSpPr txBox="1"/>
          <p:nvPr/>
        </p:nvSpPr>
        <p:spPr>
          <a:xfrm>
            <a:off x="197485" y="3689095"/>
            <a:ext cx="11539220" cy="2738755"/>
          </a:xfrm>
          <a:prstGeom prst="rect">
            <a:avLst/>
          </a:prstGeom>
          <a:ln>
            <a:noFill/>
          </a:ln>
        </p:spPr>
        <p:style>
          <a:lnRef idx="2">
            <a:schemeClr val="dk1"/>
          </a:lnRef>
          <a:fillRef idx="1">
            <a:schemeClr val="lt1"/>
          </a:fillRef>
          <a:effectRef idx="0">
            <a:schemeClr val="dk1"/>
          </a:effectRef>
          <a:fontRef idx="minor">
            <a:schemeClr val="dk1"/>
          </a:fontRef>
        </p:style>
        <p:txBody>
          <a:bodyPr vertOverflow="overflow" horzOverflow="overflow" vert="horz" wrap="square" numCol="1" spcCol="0" rtlCol="0" fromWordArt="0" anchor="ctr" anchorCtr="0" forceAA="0" compatLnSpc="1">
            <a:noAutofit/>
          </a:bodyPr>
          <a:lstStyle/>
          <a:p>
            <a:pPr>
              <a:lnSpc>
                <a:spcPct val="120000"/>
              </a:lnSpc>
              <a:spcBef>
                <a:spcPts val="0"/>
              </a:spcBef>
              <a:spcAft>
                <a:spcPts val="0"/>
              </a:spcAft>
            </a:pPr>
            <a:r>
              <a:rPr lang="zh-CN" altLang="en-US" sz="2400" dirty="0">
                <a:solidFill>
                  <a:srgbClr val="FF0000"/>
                </a:solidFill>
                <a:latin typeface="+mn-ea"/>
              </a:rPr>
              <a:t>（</a:t>
            </a:r>
            <a:r>
              <a:rPr lang="en-US" altLang="zh-CN" sz="2400" dirty="0">
                <a:solidFill>
                  <a:srgbClr val="FF0000"/>
                </a:solidFill>
                <a:latin typeface="+mn-ea"/>
              </a:rPr>
              <a:t>2020·</a:t>
            </a:r>
            <a:r>
              <a:rPr lang="zh-CN" altLang="en-US" sz="2400" dirty="0">
                <a:solidFill>
                  <a:srgbClr val="FF0000"/>
                </a:solidFill>
                <a:latin typeface="+mn-ea"/>
              </a:rPr>
              <a:t>选二同步测试）</a:t>
            </a:r>
            <a:r>
              <a:rPr lang="zh-CN" altLang="en-US" sz="2400" dirty="0">
                <a:solidFill>
                  <a:schemeClr val="tx1"/>
                </a:solidFill>
                <a:latin typeface="+mn-ea"/>
              </a:rPr>
              <a:t>右表是</a:t>
            </a:r>
            <a:r>
              <a:rPr lang="en-US" altLang="zh-CN" sz="2400" dirty="0">
                <a:solidFill>
                  <a:schemeClr val="tx1"/>
                </a:solidFill>
                <a:latin typeface="+mn-ea"/>
              </a:rPr>
              <a:t>1978</a:t>
            </a:r>
            <a:r>
              <a:rPr lang="zh-CN" altLang="en-US" sz="2400" dirty="0">
                <a:solidFill>
                  <a:schemeClr val="tx1"/>
                </a:solidFill>
                <a:latin typeface="+mn-ea"/>
              </a:rPr>
              <a:t>－</a:t>
            </a:r>
            <a:r>
              <a:rPr lang="en-US" altLang="zh-CN" sz="2400" dirty="0">
                <a:solidFill>
                  <a:schemeClr val="tx1"/>
                </a:solidFill>
                <a:latin typeface="+mn-ea"/>
              </a:rPr>
              <a:t>1988</a:t>
            </a:r>
            <a:r>
              <a:rPr lang="zh-CN" altLang="en-US" sz="2400" dirty="0">
                <a:solidFill>
                  <a:schemeClr val="tx1"/>
                </a:solidFill>
                <a:latin typeface="+mn-ea"/>
              </a:rPr>
              <a:t>年中国客运量结构分布表（单位：万人）</a:t>
            </a:r>
          </a:p>
          <a:p>
            <a:pPr>
              <a:lnSpc>
                <a:spcPct val="120000"/>
              </a:lnSpc>
              <a:spcBef>
                <a:spcPts val="0"/>
              </a:spcBef>
              <a:spcAft>
                <a:spcPts val="0"/>
              </a:spcAft>
            </a:pPr>
            <a:r>
              <a:rPr lang="zh-CN" altLang="en-US" sz="2400" dirty="0">
                <a:solidFill>
                  <a:schemeClr val="tx1"/>
                </a:solidFill>
                <a:latin typeface="+mn-ea"/>
              </a:rPr>
              <a:t>表格中中国客运量数据的变化，说明这一时期我国</a:t>
            </a:r>
          </a:p>
          <a:p>
            <a:pPr>
              <a:lnSpc>
                <a:spcPct val="120000"/>
              </a:lnSpc>
              <a:spcBef>
                <a:spcPts val="0"/>
              </a:spcBef>
              <a:spcAft>
                <a:spcPts val="0"/>
              </a:spcAft>
            </a:pPr>
            <a:r>
              <a:rPr lang="en-US" altLang="zh-CN" sz="2400" dirty="0">
                <a:solidFill>
                  <a:schemeClr val="tx1"/>
                </a:solidFill>
                <a:latin typeface="+mn-ea"/>
              </a:rPr>
              <a:t>A</a:t>
            </a:r>
            <a:r>
              <a:rPr lang="zh-CN" altLang="en-US" sz="2400" dirty="0">
                <a:solidFill>
                  <a:schemeClr val="tx1"/>
                </a:solidFill>
                <a:latin typeface="+mn-ea"/>
              </a:rPr>
              <a:t>．改革开放促进交通运输发展         </a:t>
            </a:r>
            <a:endParaRPr lang="en-US" altLang="zh-CN" sz="2400" dirty="0">
              <a:solidFill>
                <a:schemeClr val="tx1"/>
              </a:solidFill>
              <a:latin typeface="+mn-ea"/>
            </a:endParaRPr>
          </a:p>
          <a:p>
            <a:pPr>
              <a:lnSpc>
                <a:spcPct val="120000"/>
              </a:lnSpc>
              <a:spcBef>
                <a:spcPts val="0"/>
              </a:spcBef>
              <a:spcAft>
                <a:spcPts val="0"/>
              </a:spcAft>
            </a:pPr>
            <a:r>
              <a:rPr lang="en-US" altLang="zh-CN" sz="2400" dirty="0">
                <a:solidFill>
                  <a:schemeClr val="tx1"/>
                </a:solidFill>
                <a:latin typeface="+mn-ea"/>
              </a:rPr>
              <a:t>B</a:t>
            </a:r>
            <a:r>
              <a:rPr lang="zh-CN" altLang="en-US" sz="2400" dirty="0">
                <a:solidFill>
                  <a:schemeClr val="tx1"/>
                </a:solidFill>
                <a:latin typeface="+mn-ea"/>
              </a:rPr>
              <a:t>．科技发展使交通方式更加多样化</a:t>
            </a:r>
          </a:p>
          <a:p>
            <a:pPr>
              <a:lnSpc>
                <a:spcPct val="120000"/>
              </a:lnSpc>
              <a:spcBef>
                <a:spcPts val="0"/>
              </a:spcBef>
              <a:spcAft>
                <a:spcPts val="0"/>
              </a:spcAft>
            </a:pPr>
            <a:r>
              <a:rPr lang="en-US" altLang="zh-CN" sz="2400" dirty="0">
                <a:solidFill>
                  <a:schemeClr val="tx1"/>
                </a:solidFill>
                <a:latin typeface="+mn-ea"/>
              </a:rPr>
              <a:t>C</a:t>
            </a:r>
            <a:r>
              <a:rPr lang="zh-CN" altLang="en-US" sz="2400" dirty="0">
                <a:solidFill>
                  <a:schemeClr val="tx1"/>
                </a:solidFill>
                <a:latin typeface="+mn-ea"/>
              </a:rPr>
              <a:t>．经济体制改革推动了城市化         </a:t>
            </a:r>
            <a:endParaRPr lang="en-US" altLang="zh-CN" sz="2400" dirty="0">
              <a:solidFill>
                <a:schemeClr val="tx1"/>
              </a:solidFill>
              <a:latin typeface="+mn-ea"/>
            </a:endParaRPr>
          </a:p>
          <a:p>
            <a:pPr>
              <a:lnSpc>
                <a:spcPct val="120000"/>
              </a:lnSpc>
              <a:spcBef>
                <a:spcPts val="0"/>
              </a:spcBef>
              <a:spcAft>
                <a:spcPts val="0"/>
              </a:spcAft>
            </a:pPr>
            <a:r>
              <a:rPr lang="en-US" altLang="zh-CN" sz="2400" dirty="0">
                <a:solidFill>
                  <a:schemeClr val="tx1"/>
                </a:solidFill>
                <a:latin typeface="+mn-ea"/>
              </a:rPr>
              <a:t>D</a:t>
            </a:r>
            <a:r>
              <a:rPr lang="zh-CN" altLang="en-US" sz="2400" dirty="0">
                <a:solidFill>
                  <a:schemeClr val="tx1"/>
                </a:solidFill>
                <a:latin typeface="+mn-ea"/>
              </a:rPr>
              <a:t>．对外开放政策加速了航空业发展</a:t>
            </a:r>
          </a:p>
        </p:txBody>
      </p:sp>
      <p:pic>
        <p:nvPicPr>
          <p:cNvPr id="5" name="图片 4">
            <a:extLst>
              <a:ext uri="{FF2B5EF4-FFF2-40B4-BE49-F238E27FC236}">
                <a16:creationId xmlns:a16="http://schemas.microsoft.com/office/drawing/2014/main" id="{2A172C7C-03ED-90A4-AF88-A5FEC57C2A6B}"/>
              </a:ext>
            </a:extLst>
          </p:cNvPr>
          <p:cNvPicPr>
            <a:picLocks noChangeAspect="1"/>
          </p:cNvPicPr>
          <p:nvPr/>
        </p:nvPicPr>
        <p:blipFill>
          <a:blip r:embed="rId2"/>
          <a:stretch>
            <a:fillRect/>
          </a:stretch>
        </p:blipFill>
        <p:spPr>
          <a:xfrm>
            <a:off x="5346700" y="4656200"/>
            <a:ext cx="6845300" cy="2180590"/>
          </a:xfrm>
          <a:prstGeom prst="rect">
            <a:avLst/>
          </a:prstGeom>
        </p:spPr>
      </p:pic>
      <p:sp>
        <p:nvSpPr>
          <p:cNvPr id="6" name="文本框 5">
            <a:extLst>
              <a:ext uri="{FF2B5EF4-FFF2-40B4-BE49-F238E27FC236}">
                <a16:creationId xmlns:a16="http://schemas.microsoft.com/office/drawing/2014/main" id="{2FA4BB04-2DD3-BF4A-3143-84C12340E784}"/>
              </a:ext>
            </a:extLst>
          </p:cNvPr>
          <p:cNvSpPr txBox="1"/>
          <p:nvPr/>
        </p:nvSpPr>
        <p:spPr>
          <a:xfrm>
            <a:off x="7132955" y="3894200"/>
            <a:ext cx="795020" cy="1014730"/>
          </a:xfrm>
          <a:prstGeom prst="rect">
            <a:avLst/>
          </a:prstGeom>
          <a:noFill/>
        </p:spPr>
        <p:txBody>
          <a:bodyPr wrap="square" rtlCol="0">
            <a:spAutoFit/>
          </a:bodyPr>
          <a:lstStyle/>
          <a:p>
            <a:r>
              <a:rPr lang="en-US" altLang="zh-CN" sz="6000">
                <a:solidFill>
                  <a:srgbClr val="FF0000"/>
                </a:solidFill>
              </a:rPr>
              <a:t>A</a:t>
            </a:r>
          </a:p>
        </p:txBody>
      </p:sp>
    </p:spTree>
    <p:extLst>
      <p:ext uri="{BB962C8B-B14F-4D97-AF65-F5344CB8AC3E}">
        <p14:creationId xmlns:p14="http://schemas.microsoft.com/office/powerpoint/2010/main" val="347864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67"/>
          <p:cNvSpPr/>
          <p:nvPr/>
        </p:nvSpPr>
        <p:spPr>
          <a:xfrm>
            <a:off x="157238" y="160256"/>
            <a:ext cx="5018077" cy="678729"/>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no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5pPr>
          </a:lstStyle>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9</a:t>
            </a:r>
            <a:r>
              <a:rPr lang="zh-CN" altLang="en-US" sz="2800" b="1" dirty="0">
                <a:solidFill>
                  <a:schemeClr val="bg1"/>
                </a:solidFill>
                <a:latin typeface="黑体" panose="02010609060101010101" pitchFamily="49" charset="-122"/>
                <a:ea typeface="黑体" panose="02010609060101010101" pitchFamily="49" charset="-122"/>
              </a:rPr>
              <a:t>：现代科技与人类生活</a:t>
            </a:r>
          </a:p>
        </p:txBody>
      </p:sp>
      <p:sp>
        <p:nvSpPr>
          <p:cNvPr id="2" name="文本框 1">
            <a:extLst>
              <a:ext uri="{FF2B5EF4-FFF2-40B4-BE49-F238E27FC236}">
                <a16:creationId xmlns:a16="http://schemas.microsoft.com/office/drawing/2014/main" id="{66AEDC10-F69F-B969-2EAB-07B515A2F70F}"/>
              </a:ext>
            </a:extLst>
          </p:cNvPr>
          <p:cNvSpPr txBox="1"/>
          <p:nvPr>
            <p:custDataLst>
              <p:tags r:id="rId1"/>
            </p:custDataLst>
          </p:nvPr>
        </p:nvSpPr>
        <p:spPr>
          <a:xfrm>
            <a:off x="385399" y="1177893"/>
            <a:ext cx="11090572" cy="1569660"/>
          </a:xfrm>
          <a:prstGeom prst="rect">
            <a:avLst/>
          </a:prstGeom>
          <a:solidFill>
            <a:schemeClr val="bg1"/>
          </a:solidFill>
          <a:ln w="38100">
            <a:solidFill>
              <a:schemeClr val="accent6">
                <a:lumMod val="50000"/>
              </a:schemeClr>
            </a:solidFill>
          </a:ln>
        </p:spPr>
        <p:txBody>
          <a:bodyPr wrap="square" rtlCol="0" anchor="t">
            <a:spAutoFit/>
          </a:bodyPr>
          <a:lstStyle/>
          <a:p>
            <a:r>
              <a:rPr lang="zh-CN" altLang="en-US" sz="3200" b="1" dirty="0">
                <a:solidFill>
                  <a:srgbClr val="C00000"/>
                </a:solidFill>
                <a:latin typeface="黑体" panose="02010609060101010101" pitchFamily="49" charset="-122"/>
                <a:ea typeface="黑体" panose="02010609060101010101" pitchFamily="49" charset="-122"/>
              </a:rPr>
              <a:t>主体章节：</a:t>
            </a:r>
            <a:r>
              <a:rPr lang="zh-CN" altLang="en-US" sz="3200" b="1" dirty="0">
                <a:latin typeface="黑体" panose="02010609060101010101" pitchFamily="49" charset="-122"/>
                <a:ea typeface="黑体" panose="02010609060101010101" pitchFamily="49" charset="-122"/>
              </a:rPr>
              <a:t>选必</a:t>
            </a:r>
            <a:r>
              <a:rPr lang="en-US" altLang="zh-CN" sz="3200" b="1" dirty="0">
                <a:latin typeface="黑体" panose="02010609060101010101" pitchFamily="49" charset="-122"/>
                <a:ea typeface="黑体" panose="02010609060101010101" pitchFamily="49" charset="-122"/>
              </a:rPr>
              <a:t>2</a:t>
            </a:r>
            <a:r>
              <a:rPr lang="zh-CN" altLang="en-US" sz="3200" b="1" dirty="0">
                <a:latin typeface="黑体" panose="02010609060101010101" pitchFamily="49" charset="-122"/>
                <a:ea typeface="黑体" panose="02010609060101010101" pitchFamily="49" charset="-122"/>
              </a:rPr>
              <a:t>第</a:t>
            </a:r>
            <a:r>
              <a:rPr lang="en-US" altLang="zh-CN" sz="3200" b="1" dirty="0">
                <a:latin typeface="黑体" panose="02010609060101010101" pitchFamily="49" charset="-122"/>
                <a:ea typeface="黑体" panose="02010609060101010101" pitchFamily="49" charset="-122"/>
              </a:rPr>
              <a:t>3</a:t>
            </a:r>
            <a:r>
              <a:rPr lang="zh-CN" altLang="en-US" sz="3200" b="1" dirty="0">
                <a:latin typeface="黑体" panose="02010609060101010101" pitchFamily="49" charset="-122"/>
                <a:ea typeface="黑体" panose="02010609060101010101" pitchFamily="49" charset="-122"/>
              </a:rPr>
              <a:t>课 现代食物的生产、储备与食品安全</a:t>
            </a:r>
            <a:endParaRPr lang="en-US" altLang="zh-CN" sz="3200" b="1" dirty="0">
              <a:latin typeface="黑体" panose="02010609060101010101" pitchFamily="49" charset="-122"/>
              <a:ea typeface="黑体" panose="02010609060101010101" pitchFamily="49" charset="-122"/>
            </a:endParaRPr>
          </a:p>
          <a:p>
            <a:r>
              <a:rPr lang="en-US" altLang="zh-CN" sz="3200" b="1" dirty="0">
                <a:latin typeface="黑体" panose="02010609060101010101" pitchFamily="49" charset="-122"/>
                <a:ea typeface="黑体" panose="02010609060101010101" pitchFamily="49" charset="-122"/>
              </a:rPr>
              <a:t>          </a:t>
            </a:r>
            <a:r>
              <a:rPr lang="zh-CN" altLang="en-US" sz="3200" b="1" dirty="0">
                <a:latin typeface="黑体" panose="02010609060101010101" pitchFamily="49" charset="-122"/>
                <a:ea typeface="黑体" panose="02010609060101010101" pitchFamily="49" charset="-122"/>
              </a:rPr>
              <a:t>选必</a:t>
            </a:r>
            <a:r>
              <a:rPr lang="en-US" altLang="zh-CN" sz="3200" b="1" dirty="0">
                <a:latin typeface="黑体" panose="02010609060101010101" pitchFamily="49" charset="-122"/>
                <a:ea typeface="黑体" panose="02010609060101010101" pitchFamily="49" charset="-122"/>
              </a:rPr>
              <a:t>2</a:t>
            </a:r>
            <a:r>
              <a:rPr lang="zh-CN" altLang="en-US" sz="3200" b="1" dirty="0">
                <a:latin typeface="黑体" panose="02010609060101010101" pitchFamily="49" charset="-122"/>
                <a:ea typeface="黑体" panose="02010609060101010101" pitchFamily="49" charset="-122"/>
              </a:rPr>
              <a:t>第</a:t>
            </a:r>
            <a:r>
              <a:rPr lang="en-US" altLang="zh-CN" sz="3200" b="1" dirty="0">
                <a:latin typeface="黑体" panose="02010609060101010101" pitchFamily="49" charset="-122"/>
                <a:ea typeface="黑体" panose="02010609060101010101" pitchFamily="49" charset="-122"/>
              </a:rPr>
              <a:t>6</a:t>
            </a:r>
            <a:r>
              <a:rPr lang="zh-CN" altLang="en-US" sz="3200" b="1" dirty="0">
                <a:latin typeface="黑体" panose="02010609060101010101" pitchFamily="49" charset="-122"/>
                <a:ea typeface="黑体" panose="02010609060101010101" pitchFamily="49" charset="-122"/>
              </a:rPr>
              <a:t>课 现代科技进步与人类社会发展 </a:t>
            </a:r>
            <a:endParaRPr lang="en-US" altLang="zh-CN" sz="3200" b="1" dirty="0">
              <a:latin typeface="黑体" panose="02010609060101010101" pitchFamily="49" charset="-122"/>
              <a:ea typeface="黑体" panose="02010609060101010101" pitchFamily="49" charset="-122"/>
            </a:endParaRPr>
          </a:p>
          <a:p>
            <a:r>
              <a:rPr lang="en-US" altLang="zh-CN" sz="3200" b="1" dirty="0">
                <a:latin typeface="黑体" panose="02010609060101010101" pitchFamily="49" charset="-122"/>
                <a:ea typeface="黑体" panose="02010609060101010101" pitchFamily="49" charset="-122"/>
              </a:rPr>
              <a:t>          </a:t>
            </a:r>
            <a:r>
              <a:rPr lang="zh-CN" altLang="en-US" sz="3200" b="1" dirty="0">
                <a:latin typeface="黑体" panose="02010609060101010101" pitchFamily="49" charset="-122"/>
                <a:ea typeface="黑体" panose="02010609060101010101" pitchFamily="49" charset="-122"/>
              </a:rPr>
              <a:t>选必</a:t>
            </a:r>
            <a:r>
              <a:rPr lang="en-US" altLang="zh-CN" sz="3200" b="1" dirty="0">
                <a:latin typeface="黑体" panose="02010609060101010101" pitchFamily="49" charset="-122"/>
                <a:ea typeface="黑体" panose="02010609060101010101" pitchFamily="49" charset="-122"/>
              </a:rPr>
              <a:t>2</a:t>
            </a:r>
            <a:r>
              <a:rPr lang="zh-CN" altLang="en-US" sz="3200" b="1" dirty="0">
                <a:latin typeface="黑体" panose="02010609060101010101" pitchFamily="49" charset="-122"/>
                <a:ea typeface="黑体" panose="02010609060101010101" pitchFamily="49" charset="-122"/>
              </a:rPr>
              <a:t>第</a:t>
            </a:r>
            <a:r>
              <a:rPr lang="en-US" altLang="zh-CN" sz="3200" b="1" dirty="0">
                <a:latin typeface="黑体" panose="02010609060101010101" pitchFamily="49" charset="-122"/>
                <a:ea typeface="黑体" panose="02010609060101010101" pitchFamily="49" charset="-122"/>
              </a:rPr>
              <a:t>9</a:t>
            </a:r>
            <a:r>
              <a:rPr lang="zh-CN" altLang="en-US" sz="3200" b="1" dirty="0">
                <a:latin typeface="黑体" panose="02010609060101010101" pitchFamily="49" charset="-122"/>
                <a:ea typeface="黑体" panose="02010609060101010101" pitchFamily="49" charset="-122"/>
              </a:rPr>
              <a:t>课 </a:t>
            </a:r>
            <a:r>
              <a:rPr lang="en-US" altLang="zh-CN" sz="3200" b="1" dirty="0">
                <a:latin typeface="黑体" panose="02010609060101010101" pitchFamily="49" charset="-122"/>
                <a:ea typeface="黑体" panose="02010609060101010101" pitchFamily="49" charset="-122"/>
              </a:rPr>
              <a:t>20</a:t>
            </a:r>
            <a:r>
              <a:rPr lang="zh-CN" altLang="en-US" sz="3200" b="1" dirty="0">
                <a:latin typeface="黑体" panose="02010609060101010101" pitchFamily="49" charset="-122"/>
                <a:ea typeface="黑体" panose="02010609060101010101" pitchFamily="49" charset="-122"/>
              </a:rPr>
              <a:t>世纪以来人类的经济与生活 </a:t>
            </a:r>
            <a:endParaRPr lang="en-US" altLang="zh-CN" sz="3200" b="1" dirty="0">
              <a:latin typeface="黑体" panose="02010609060101010101" pitchFamily="49" charset="-122"/>
              <a:ea typeface="黑体" panose="02010609060101010101" pitchFamily="49" charset="-122"/>
            </a:endParaRPr>
          </a:p>
        </p:txBody>
      </p:sp>
      <p:sp>
        <p:nvSpPr>
          <p:cNvPr id="3" name="文本框 2">
            <a:extLst>
              <a:ext uri="{FF2B5EF4-FFF2-40B4-BE49-F238E27FC236}">
                <a16:creationId xmlns:a16="http://schemas.microsoft.com/office/drawing/2014/main" id="{9A7DC41E-20A4-A895-339D-3C86AE1149AB}"/>
              </a:ext>
            </a:extLst>
          </p:cNvPr>
          <p:cNvSpPr txBox="1"/>
          <p:nvPr/>
        </p:nvSpPr>
        <p:spPr>
          <a:xfrm>
            <a:off x="510272" y="2926204"/>
            <a:ext cx="10965699" cy="3108543"/>
          </a:xfrm>
          <a:prstGeom prst="rect">
            <a:avLst/>
          </a:prstGeom>
          <a:noFill/>
        </p:spPr>
        <p:txBody>
          <a:bodyPr wrap="square">
            <a:spAutoFit/>
          </a:bodyPr>
          <a:lstStyle/>
          <a:p>
            <a:r>
              <a:rPr lang="en-US" altLang="zh-CN" sz="2800" dirty="0">
                <a:solidFill>
                  <a:srgbClr val="0000FF"/>
                </a:solidFill>
                <a:latin typeface="黑体" panose="02010609060101010101" pitchFamily="49" charset="-122"/>
                <a:ea typeface="黑体" panose="02010609060101010101" pitchFamily="49" charset="-122"/>
              </a:rPr>
              <a:t>1.</a:t>
            </a:r>
            <a:r>
              <a:rPr lang="zh-CN" altLang="en-US" sz="2800" dirty="0">
                <a:solidFill>
                  <a:srgbClr val="0000FF"/>
                </a:solidFill>
                <a:latin typeface="黑体" panose="02010609060101010101" pitchFamily="49" charset="-122"/>
                <a:ea typeface="黑体" panose="02010609060101010101" pitchFamily="49" charset="-122"/>
              </a:rPr>
              <a:t>现代农业的建立时间、特点及其具体表现、影响，概括国际社会、中国政府为消除饥饿与食品安全所做的努力。</a:t>
            </a:r>
            <a:endParaRPr lang="en-US" altLang="zh-CN" sz="2800" dirty="0">
              <a:solidFill>
                <a:srgbClr val="0000FF"/>
              </a:solidFill>
              <a:latin typeface="黑体" panose="02010609060101010101" pitchFamily="49" charset="-122"/>
              <a:ea typeface="黑体" panose="02010609060101010101" pitchFamily="49" charset="-122"/>
            </a:endParaRPr>
          </a:p>
          <a:p>
            <a:r>
              <a:rPr lang="en-US" altLang="zh-CN" sz="2800" dirty="0">
                <a:solidFill>
                  <a:srgbClr val="0000FF"/>
                </a:solidFill>
                <a:latin typeface="黑体" panose="02010609060101010101" pitchFamily="49" charset="-122"/>
                <a:ea typeface="黑体" panose="02010609060101010101" pitchFamily="49" charset="-122"/>
              </a:rPr>
              <a:t>2.</a:t>
            </a:r>
            <a:r>
              <a:rPr lang="zh-CN" altLang="en-US" sz="2800" dirty="0">
                <a:solidFill>
                  <a:srgbClr val="0000FF"/>
                </a:solidFill>
                <a:latin typeface="黑体" panose="02010609060101010101" pitchFamily="49" charset="-122"/>
                <a:ea typeface="黑体" panose="02010609060101010101" pitchFamily="49" charset="-122"/>
              </a:rPr>
              <a:t>史实梳理：现代科技成就</a:t>
            </a:r>
            <a:r>
              <a:rPr lang="zh-CN" altLang="en-US" sz="2800" dirty="0">
                <a:latin typeface="黑体" panose="02010609060101010101" pitchFamily="49" charset="-122"/>
                <a:ea typeface="黑体" panose="02010609060101010101" pitchFamily="49" charset="-122"/>
              </a:rPr>
              <a:t>（第一、首次等）</a:t>
            </a:r>
            <a:r>
              <a:rPr lang="zh-CN" altLang="en-US" sz="2800" dirty="0">
                <a:solidFill>
                  <a:srgbClr val="0000FF"/>
                </a:solidFill>
                <a:latin typeface="黑体" panose="02010609060101010101" pitchFamily="49" charset="-122"/>
                <a:ea typeface="黑体" panose="02010609060101010101" pitchFamily="49" charset="-122"/>
              </a:rPr>
              <a:t>；以计算机和人工智能为例，简析现代科技进步的革命性意义</a:t>
            </a:r>
            <a:r>
              <a:rPr lang="zh-CN" altLang="en-US" sz="2800" dirty="0">
                <a:latin typeface="黑体" panose="02010609060101010101" pitchFamily="49" charset="-122"/>
                <a:ea typeface="黑体" panose="02010609060101010101" pitchFamily="49" charset="-122"/>
              </a:rPr>
              <a:t>（角度：生产力、管理制度、文化生活、人类视野、负面影响等）</a:t>
            </a:r>
            <a:r>
              <a:rPr lang="zh-CN" altLang="en-US" sz="2800" dirty="0">
                <a:solidFill>
                  <a:srgbClr val="0000FF"/>
                </a:solidFill>
                <a:latin typeface="黑体" panose="02010609060101010101" pitchFamily="49" charset="-122"/>
                <a:ea typeface="黑体" panose="02010609060101010101" pitchFamily="49" charset="-122"/>
              </a:rPr>
              <a:t>。</a:t>
            </a:r>
            <a:endParaRPr lang="en-US" altLang="zh-CN" sz="2800" dirty="0">
              <a:solidFill>
                <a:srgbClr val="0000FF"/>
              </a:solidFill>
              <a:latin typeface="黑体" panose="02010609060101010101" pitchFamily="49" charset="-122"/>
              <a:ea typeface="黑体" panose="02010609060101010101" pitchFamily="49" charset="-122"/>
            </a:endParaRPr>
          </a:p>
          <a:p>
            <a:r>
              <a:rPr lang="en-US" altLang="zh-CN" sz="2800" dirty="0">
                <a:solidFill>
                  <a:srgbClr val="0000FF"/>
                </a:solidFill>
                <a:latin typeface="黑体" panose="02010609060101010101" pitchFamily="49" charset="-122"/>
                <a:ea typeface="黑体" panose="02010609060101010101" pitchFamily="49" charset="-122"/>
              </a:rPr>
              <a:t>3.</a:t>
            </a:r>
            <a:r>
              <a:rPr lang="zh-CN" altLang="en-US" sz="2800" dirty="0">
                <a:solidFill>
                  <a:srgbClr val="0000FF"/>
                </a:solidFill>
                <a:latin typeface="黑体" panose="02010609060101010101" pitchFamily="49" charset="-122"/>
                <a:ea typeface="黑体" panose="02010609060101010101" pitchFamily="49" charset="-122"/>
              </a:rPr>
              <a:t>二战后主要资本主义国家是如何谋求资本主义的生存发展的</a:t>
            </a:r>
            <a:r>
              <a:rPr lang="zh-CN" altLang="en-US" sz="2800" dirty="0">
                <a:latin typeface="黑体" panose="02010609060101010101" pitchFamily="49" charset="-122"/>
                <a:ea typeface="黑体" panose="02010609060101010101" pitchFamily="49" charset="-122"/>
              </a:rPr>
              <a:t>（国内、国际、科技），</a:t>
            </a:r>
            <a:r>
              <a:rPr lang="zh-CN" altLang="en-US" sz="2800" dirty="0">
                <a:solidFill>
                  <a:srgbClr val="0000FF"/>
                </a:solidFill>
                <a:latin typeface="黑体" panose="02010609060101010101" pitchFamily="49" charset="-122"/>
                <a:ea typeface="黑体" panose="02010609060101010101" pitchFamily="49" charset="-122"/>
              </a:rPr>
              <a:t>简述二战后国际金融和国际贸易的发展概况。</a:t>
            </a:r>
            <a:endParaRPr lang="en-US" altLang="zh-CN"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38586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0891465A-4ED2-FAF9-81EC-7B7E5C467185}"/>
              </a:ext>
            </a:extLst>
          </p:cNvPr>
          <p:cNvSpPr txBox="1"/>
          <p:nvPr/>
        </p:nvSpPr>
        <p:spPr>
          <a:xfrm>
            <a:off x="206133" y="221353"/>
            <a:ext cx="7382510" cy="783869"/>
          </a:xfrm>
          <a:prstGeom prst="rect">
            <a:avLst/>
          </a:prstGeom>
          <a:noFill/>
          <a:ln>
            <a:noFill/>
            <a:prstDash val="lgDash"/>
          </a:ln>
        </p:spPr>
        <p:txBody>
          <a:bodyPr wrap="square" rtlCol="0">
            <a:spAutoFit/>
          </a:bodyPr>
          <a:lstStyle/>
          <a:p>
            <a:pPr algn="l">
              <a:lnSpc>
                <a:spcPct val="140000"/>
              </a:lnSpc>
            </a:pPr>
            <a:r>
              <a:rPr lang="zh-CN" altLang="en-US" sz="3600" b="1" dirty="0">
                <a:solidFill>
                  <a:srgbClr val="C00000"/>
                </a:solidFill>
                <a:latin typeface="微软雅黑" panose="020B0503020204020204" charset="-122"/>
                <a:ea typeface="微软雅黑" panose="020B0503020204020204" charset="-122"/>
              </a:rPr>
              <a:t>█</a:t>
            </a:r>
            <a:r>
              <a:rPr lang="en-US" altLang="zh-CN" sz="3600" b="1" dirty="0">
                <a:solidFill>
                  <a:srgbClr val="C00000"/>
                </a:solidFill>
                <a:latin typeface="微软雅黑" panose="020B0503020204020204" charset="-122"/>
                <a:ea typeface="微软雅黑" panose="020B0503020204020204" charset="-122"/>
              </a:rPr>
              <a:t> </a:t>
            </a:r>
            <a:r>
              <a:rPr lang="zh-CN" altLang="en-US" sz="3600" b="1" dirty="0">
                <a:solidFill>
                  <a:srgbClr val="C00000"/>
                </a:solidFill>
                <a:latin typeface="微软雅黑" panose="020B0503020204020204" charset="-122"/>
                <a:ea typeface="微软雅黑" panose="020B0503020204020204" charset="-122"/>
                <a:sym typeface="+mn-ea"/>
              </a:rPr>
              <a:t>科技发展与社会生活</a:t>
            </a:r>
          </a:p>
        </p:txBody>
      </p:sp>
      <p:sp>
        <p:nvSpPr>
          <p:cNvPr id="5" name="矩形 4">
            <a:extLst>
              <a:ext uri="{FF2B5EF4-FFF2-40B4-BE49-F238E27FC236}">
                <a16:creationId xmlns:a16="http://schemas.microsoft.com/office/drawing/2014/main" id="{9EBECA7B-4CC4-701D-1012-C3CE1C30DDFD}"/>
              </a:ext>
            </a:extLst>
          </p:cNvPr>
          <p:cNvSpPr/>
          <p:nvPr>
            <p:custDataLst>
              <p:tags r:id="rId1"/>
            </p:custDataLst>
          </p:nvPr>
        </p:nvSpPr>
        <p:spPr>
          <a:xfrm>
            <a:off x="3865350" y="1531476"/>
            <a:ext cx="1088390" cy="852170"/>
          </a:xfrm>
          <a:prstGeom prst="rect">
            <a:avLst/>
          </a:prstGeom>
        </p:spPr>
        <p:style>
          <a:lnRef idx="2">
            <a:schemeClr val="accent3"/>
          </a:lnRef>
          <a:fillRef idx="1">
            <a:schemeClr val="lt1"/>
          </a:fillRef>
          <a:effectRef idx="0">
            <a:schemeClr val="accent3"/>
          </a:effectRef>
          <a:fontRef idx="minor">
            <a:schemeClr val="dk1"/>
          </a:fontRef>
        </p:style>
        <p:txBody>
          <a:bodyPr vertOverflow="overflow" horzOverflow="overflow" vert="horz" wrap="square" numCol="1" spcCol="0" rtlCol="0" fromWordArt="0" anchor="ctr" anchorCtr="0" forceAA="0" compatLnSpc="1">
            <a:noAutofit/>
          </a:bodyPr>
          <a:lstStyle/>
          <a:p>
            <a:pPr lvl="0" algn="ctr">
              <a:lnSpc>
                <a:spcPct val="100000"/>
              </a:lnSpc>
              <a:spcBef>
                <a:spcPts val="0"/>
              </a:spcBef>
              <a:spcAft>
                <a:spcPts val="0"/>
              </a:spcAft>
              <a:buClrTx/>
              <a:buSzTx/>
              <a:buFontTx/>
            </a:pPr>
            <a:r>
              <a:rPr lang="zh-CN" altLang="en-US" sz="2200" dirty="0" err="1">
                <a:solidFill>
                  <a:srgbClr val="000000"/>
                </a:solidFill>
                <a:latin typeface="微软雅黑" panose="020B0503020204020204" charset="-122"/>
                <a:ea typeface="微软雅黑" panose="020B0503020204020204" charset="-122"/>
                <a:cs typeface="楷体" panose="02010609060101010101" pitchFamily="49" charset="-122"/>
                <a:sym typeface="+mn-ea"/>
              </a:rPr>
              <a:t>食</a:t>
            </a:r>
          </a:p>
        </p:txBody>
      </p:sp>
      <p:sp>
        <p:nvSpPr>
          <p:cNvPr id="6" name="右箭头 14">
            <a:extLst>
              <a:ext uri="{FF2B5EF4-FFF2-40B4-BE49-F238E27FC236}">
                <a16:creationId xmlns:a16="http://schemas.microsoft.com/office/drawing/2014/main" id="{660EECE5-F0D1-9255-8AE9-883230F41EC5}"/>
              </a:ext>
            </a:extLst>
          </p:cNvPr>
          <p:cNvSpPr/>
          <p:nvPr/>
        </p:nvSpPr>
        <p:spPr>
          <a:xfrm>
            <a:off x="5187420" y="1759441"/>
            <a:ext cx="499110" cy="43815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24704B79-013A-E758-C021-50FFED1FE350}"/>
              </a:ext>
            </a:extLst>
          </p:cNvPr>
          <p:cNvSpPr/>
          <p:nvPr>
            <p:custDataLst>
              <p:tags r:id="rId2"/>
            </p:custDataLst>
          </p:nvPr>
        </p:nvSpPr>
        <p:spPr>
          <a:xfrm>
            <a:off x="3854555" y="2539856"/>
            <a:ext cx="1088390" cy="850265"/>
          </a:xfrm>
          <a:prstGeom prst="rect">
            <a:avLst/>
          </a:prstGeom>
        </p:spPr>
        <p:style>
          <a:lnRef idx="2">
            <a:schemeClr val="accent3"/>
          </a:lnRef>
          <a:fillRef idx="1">
            <a:schemeClr val="lt1"/>
          </a:fillRef>
          <a:effectRef idx="0">
            <a:schemeClr val="accent3"/>
          </a:effectRef>
          <a:fontRef idx="minor">
            <a:schemeClr val="dk1"/>
          </a:fontRef>
        </p:style>
        <p:txBody>
          <a:bodyPr vertOverflow="overflow" horzOverflow="overflow" vert="horz" wrap="square" numCol="1" spcCol="0" rtlCol="0" fromWordArt="0" anchor="ctr" anchorCtr="0" forceAA="0" compatLnSpc="1">
            <a:noAutofit/>
          </a:bodyPr>
          <a:lstStyle/>
          <a:p>
            <a:pPr lvl="0" algn="ctr">
              <a:lnSpc>
                <a:spcPct val="100000"/>
              </a:lnSpc>
              <a:spcBef>
                <a:spcPts val="0"/>
              </a:spcBef>
              <a:spcAft>
                <a:spcPts val="0"/>
              </a:spcAft>
              <a:buClrTx/>
              <a:buSzTx/>
              <a:buFontTx/>
            </a:pPr>
            <a:r>
              <a:rPr lang="zh-CN" altLang="en-US" sz="2200" dirty="0" err="1">
                <a:solidFill>
                  <a:srgbClr val="000000"/>
                </a:solidFill>
                <a:latin typeface="微软雅黑" panose="020B0503020204020204" charset="-122"/>
                <a:ea typeface="微软雅黑" panose="020B0503020204020204" charset="-122"/>
                <a:cs typeface="楷体" panose="02010609060101010101" pitchFamily="49" charset="-122"/>
                <a:sym typeface="+mn-ea"/>
              </a:rPr>
              <a:t>住</a:t>
            </a:r>
          </a:p>
        </p:txBody>
      </p:sp>
      <p:sp>
        <p:nvSpPr>
          <p:cNvPr id="8" name="矩形 7">
            <a:extLst>
              <a:ext uri="{FF2B5EF4-FFF2-40B4-BE49-F238E27FC236}">
                <a16:creationId xmlns:a16="http://schemas.microsoft.com/office/drawing/2014/main" id="{CD672C48-89C2-B8D3-205C-865E95E7EE20}"/>
              </a:ext>
            </a:extLst>
          </p:cNvPr>
          <p:cNvSpPr/>
          <p:nvPr>
            <p:custDataLst>
              <p:tags r:id="rId3"/>
            </p:custDataLst>
          </p:nvPr>
        </p:nvSpPr>
        <p:spPr>
          <a:xfrm>
            <a:off x="5761460" y="1548621"/>
            <a:ext cx="2625090" cy="859790"/>
          </a:xfrm>
          <a:prstGeom prst="rect">
            <a:avLst/>
          </a:prstGeom>
        </p:spPr>
        <p:style>
          <a:lnRef idx="2">
            <a:schemeClr val="accent3"/>
          </a:lnRef>
          <a:fillRef idx="1">
            <a:schemeClr val="lt1"/>
          </a:fillRef>
          <a:effectRef idx="0">
            <a:schemeClr val="accent3"/>
          </a:effectRef>
          <a:fontRef idx="minor">
            <a:schemeClr val="dk1"/>
          </a:fontRef>
        </p:style>
        <p:txBody>
          <a:bodyPr vertOverflow="overflow" horzOverflow="overflow" vert="horz" wrap="square" numCol="1" spcCol="0" rtlCol="0" fromWordArt="0" anchor="ctr" anchorCtr="0" forceAA="0" compatLnSpc="1">
            <a:noAutofit/>
          </a:bodyPr>
          <a:lstStyle/>
          <a:p>
            <a:pPr lvl="0" algn="ctr">
              <a:lnSpc>
                <a:spcPct val="100000"/>
              </a:lnSpc>
              <a:spcBef>
                <a:spcPts val="0"/>
              </a:spcBef>
              <a:spcAft>
                <a:spcPts val="0"/>
              </a:spcAft>
              <a:buClrTx/>
              <a:buSzTx/>
              <a:buFontTx/>
            </a:pPr>
            <a:r>
              <a:rPr lang="zh-CN" altLang="en-US" sz="2200" dirty="0" err="1">
                <a:solidFill>
                  <a:srgbClr val="000000"/>
                </a:solidFill>
                <a:latin typeface="微软雅黑" panose="020B0503020204020204" charset="-122"/>
                <a:ea typeface="微软雅黑" panose="020B0503020204020204" charset="-122"/>
                <a:cs typeface="楷体" panose="02010609060101010101" pitchFamily="49" charset="-122"/>
                <a:sym typeface="+mn-ea"/>
              </a:rPr>
              <a:t>食品生产、储备、安全的现代化</a:t>
            </a:r>
          </a:p>
        </p:txBody>
      </p:sp>
      <p:sp>
        <p:nvSpPr>
          <p:cNvPr id="9" name="右箭头 27">
            <a:extLst>
              <a:ext uri="{FF2B5EF4-FFF2-40B4-BE49-F238E27FC236}">
                <a16:creationId xmlns:a16="http://schemas.microsoft.com/office/drawing/2014/main" id="{BBEF34B1-1561-C782-0E66-997DD0079EB7}"/>
              </a:ext>
            </a:extLst>
          </p:cNvPr>
          <p:cNvSpPr/>
          <p:nvPr/>
        </p:nvSpPr>
        <p:spPr>
          <a:xfrm>
            <a:off x="5187420" y="2781791"/>
            <a:ext cx="499110" cy="43815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FA1B4769-96F6-0F93-0A1E-3DCC51B3F0AC}"/>
              </a:ext>
            </a:extLst>
          </p:cNvPr>
          <p:cNvSpPr/>
          <p:nvPr>
            <p:custDataLst>
              <p:tags r:id="rId4"/>
            </p:custDataLst>
          </p:nvPr>
        </p:nvSpPr>
        <p:spPr>
          <a:xfrm>
            <a:off x="5781145" y="2535411"/>
            <a:ext cx="2620645" cy="859790"/>
          </a:xfrm>
          <a:prstGeom prst="rect">
            <a:avLst/>
          </a:prstGeom>
        </p:spPr>
        <p:style>
          <a:lnRef idx="2">
            <a:schemeClr val="accent3"/>
          </a:lnRef>
          <a:fillRef idx="1">
            <a:schemeClr val="lt1"/>
          </a:fillRef>
          <a:effectRef idx="0">
            <a:schemeClr val="accent3"/>
          </a:effectRef>
          <a:fontRef idx="minor">
            <a:schemeClr val="dk1"/>
          </a:fontRef>
        </p:style>
        <p:txBody>
          <a:bodyPr vertOverflow="overflow" horzOverflow="overflow" vert="horz" wrap="square" numCol="1" spcCol="0" rtlCol="0" fromWordArt="0" anchor="ctr" anchorCtr="0" forceAA="0" compatLnSpc="1">
            <a:noAutofit/>
          </a:bodyPr>
          <a:lstStyle/>
          <a:p>
            <a:pPr lvl="0" algn="ctr">
              <a:lnSpc>
                <a:spcPct val="100000"/>
              </a:lnSpc>
              <a:spcBef>
                <a:spcPts val="0"/>
              </a:spcBef>
              <a:spcAft>
                <a:spcPts val="0"/>
              </a:spcAft>
              <a:buClrTx/>
              <a:buSzTx/>
              <a:buFontTx/>
            </a:pPr>
            <a:r>
              <a:rPr lang="zh-CN" altLang="en-US" sz="2200" dirty="0" err="1">
                <a:solidFill>
                  <a:srgbClr val="000000"/>
                </a:solidFill>
                <a:latin typeface="微软雅黑" panose="020B0503020204020204" charset="-122"/>
                <a:ea typeface="微软雅黑" panose="020B0503020204020204" charset="-122"/>
                <a:cs typeface="楷体" panose="02010609060101010101" pitchFamily="49" charset="-122"/>
                <a:sym typeface="+mn-ea"/>
              </a:rPr>
              <a:t>居住条件改善</a:t>
            </a:r>
          </a:p>
          <a:p>
            <a:pPr lvl="0" algn="ctr">
              <a:lnSpc>
                <a:spcPct val="100000"/>
              </a:lnSpc>
              <a:spcBef>
                <a:spcPts val="0"/>
              </a:spcBef>
              <a:spcAft>
                <a:spcPts val="0"/>
              </a:spcAft>
              <a:buClrTx/>
              <a:buSzTx/>
              <a:buFontTx/>
            </a:pPr>
            <a:r>
              <a:rPr lang="zh-CN" altLang="en-US" sz="2200" dirty="0" err="1">
                <a:solidFill>
                  <a:srgbClr val="000000"/>
                </a:solidFill>
                <a:latin typeface="微软雅黑" panose="020B0503020204020204" charset="-122"/>
                <a:ea typeface="微软雅黑" panose="020B0503020204020204" charset="-122"/>
                <a:cs typeface="楷体" panose="02010609060101010101" pitchFamily="49" charset="-122"/>
                <a:sym typeface="+mn-ea"/>
              </a:rPr>
              <a:t>城市化发展</a:t>
            </a:r>
          </a:p>
        </p:txBody>
      </p:sp>
      <p:sp>
        <p:nvSpPr>
          <p:cNvPr id="11" name="矩形 10">
            <a:extLst>
              <a:ext uri="{FF2B5EF4-FFF2-40B4-BE49-F238E27FC236}">
                <a16:creationId xmlns:a16="http://schemas.microsoft.com/office/drawing/2014/main" id="{2B1F15B4-5E36-7B0D-2B7F-8DFC2CFDAE79}"/>
              </a:ext>
            </a:extLst>
          </p:cNvPr>
          <p:cNvSpPr/>
          <p:nvPr>
            <p:custDataLst>
              <p:tags r:id="rId5"/>
            </p:custDataLst>
          </p:nvPr>
        </p:nvSpPr>
        <p:spPr>
          <a:xfrm>
            <a:off x="3870430" y="3546331"/>
            <a:ext cx="1088390" cy="850265"/>
          </a:xfrm>
          <a:prstGeom prst="rect">
            <a:avLst/>
          </a:prstGeom>
        </p:spPr>
        <p:style>
          <a:lnRef idx="2">
            <a:schemeClr val="accent3"/>
          </a:lnRef>
          <a:fillRef idx="1">
            <a:schemeClr val="lt1"/>
          </a:fillRef>
          <a:effectRef idx="0">
            <a:schemeClr val="accent3"/>
          </a:effectRef>
          <a:fontRef idx="minor">
            <a:schemeClr val="dk1"/>
          </a:fontRef>
        </p:style>
        <p:txBody>
          <a:bodyPr vertOverflow="overflow" horzOverflow="overflow" vert="horz" wrap="square" numCol="1" spcCol="0" rtlCol="0" fromWordArt="0" anchor="ctr" anchorCtr="0" forceAA="0" compatLnSpc="1">
            <a:noAutofit/>
          </a:bodyPr>
          <a:lstStyle/>
          <a:p>
            <a:pPr lvl="0" algn="ctr">
              <a:lnSpc>
                <a:spcPct val="100000"/>
              </a:lnSpc>
              <a:spcBef>
                <a:spcPts val="0"/>
              </a:spcBef>
              <a:spcAft>
                <a:spcPts val="0"/>
              </a:spcAft>
              <a:buClrTx/>
              <a:buSzTx/>
              <a:buFontTx/>
            </a:pPr>
            <a:r>
              <a:rPr lang="zh-CN" altLang="en-US" sz="2200" dirty="0" err="1">
                <a:solidFill>
                  <a:srgbClr val="000000"/>
                </a:solidFill>
                <a:latin typeface="微软雅黑" panose="020B0503020204020204" charset="-122"/>
                <a:ea typeface="微软雅黑" panose="020B0503020204020204" charset="-122"/>
                <a:cs typeface="楷体" panose="02010609060101010101" pitchFamily="49" charset="-122"/>
                <a:sym typeface="+mn-ea"/>
              </a:rPr>
              <a:t>用</a:t>
            </a:r>
          </a:p>
        </p:txBody>
      </p:sp>
      <p:sp>
        <p:nvSpPr>
          <p:cNvPr id="12" name="右箭头 34">
            <a:extLst>
              <a:ext uri="{FF2B5EF4-FFF2-40B4-BE49-F238E27FC236}">
                <a16:creationId xmlns:a16="http://schemas.microsoft.com/office/drawing/2014/main" id="{992169D5-1D1D-8B92-6083-775513513C26}"/>
              </a:ext>
            </a:extLst>
          </p:cNvPr>
          <p:cNvSpPr/>
          <p:nvPr/>
        </p:nvSpPr>
        <p:spPr>
          <a:xfrm>
            <a:off x="5193135" y="3768581"/>
            <a:ext cx="499110" cy="43815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id="{21133BAC-C662-148C-D4A6-B28CA8662B8B}"/>
              </a:ext>
            </a:extLst>
          </p:cNvPr>
          <p:cNvSpPr/>
          <p:nvPr>
            <p:custDataLst>
              <p:tags r:id="rId6"/>
            </p:custDataLst>
          </p:nvPr>
        </p:nvSpPr>
        <p:spPr>
          <a:xfrm>
            <a:off x="5786860" y="3522201"/>
            <a:ext cx="2620645" cy="859790"/>
          </a:xfrm>
          <a:prstGeom prst="rect">
            <a:avLst/>
          </a:prstGeom>
        </p:spPr>
        <p:style>
          <a:lnRef idx="2">
            <a:schemeClr val="accent3"/>
          </a:lnRef>
          <a:fillRef idx="1">
            <a:schemeClr val="lt1"/>
          </a:fillRef>
          <a:effectRef idx="0">
            <a:schemeClr val="accent3"/>
          </a:effectRef>
          <a:fontRef idx="minor">
            <a:schemeClr val="dk1"/>
          </a:fontRef>
        </p:style>
        <p:txBody>
          <a:bodyPr vertOverflow="overflow" horzOverflow="overflow" vert="horz" wrap="square" numCol="1" spcCol="0" rtlCol="0" fromWordArt="0" anchor="ctr" anchorCtr="0" forceAA="0" compatLnSpc="1">
            <a:noAutofit/>
          </a:bodyPr>
          <a:lstStyle/>
          <a:p>
            <a:pPr lvl="0" algn="ctr">
              <a:lnSpc>
                <a:spcPct val="100000"/>
              </a:lnSpc>
              <a:spcBef>
                <a:spcPts val="0"/>
              </a:spcBef>
              <a:spcAft>
                <a:spcPts val="0"/>
              </a:spcAft>
              <a:buClrTx/>
              <a:buSzTx/>
              <a:buFontTx/>
            </a:pPr>
            <a:r>
              <a:rPr lang="zh-CN" altLang="en-US" sz="2200" dirty="0" err="1">
                <a:solidFill>
                  <a:srgbClr val="000000"/>
                </a:solidFill>
                <a:latin typeface="微软雅黑" panose="020B0503020204020204" charset="-122"/>
                <a:ea typeface="微软雅黑" panose="020B0503020204020204" charset="-122"/>
                <a:cs typeface="楷体" panose="02010609060101010101" pitchFamily="49" charset="-122"/>
                <a:sym typeface="+mn-ea"/>
              </a:rPr>
              <a:t>生活用品科技含量增加；方便快捷</a:t>
            </a:r>
          </a:p>
        </p:txBody>
      </p:sp>
      <p:sp>
        <p:nvSpPr>
          <p:cNvPr id="14" name="矩形 13">
            <a:extLst>
              <a:ext uri="{FF2B5EF4-FFF2-40B4-BE49-F238E27FC236}">
                <a16:creationId xmlns:a16="http://schemas.microsoft.com/office/drawing/2014/main" id="{A2021313-6E12-8DD1-7DD2-92F5712A1A12}"/>
              </a:ext>
            </a:extLst>
          </p:cNvPr>
          <p:cNvSpPr/>
          <p:nvPr>
            <p:custDataLst>
              <p:tags r:id="rId7"/>
            </p:custDataLst>
          </p:nvPr>
        </p:nvSpPr>
        <p:spPr>
          <a:xfrm>
            <a:off x="3870430" y="4549631"/>
            <a:ext cx="1088390" cy="850265"/>
          </a:xfrm>
          <a:prstGeom prst="rect">
            <a:avLst/>
          </a:prstGeom>
        </p:spPr>
        <p:style>
          <a:lnRef idx="2">
            <a:schemeClr val="accent3"/>
          </a:lnRef>
          <a:fillRef idx="1">
            <a:schemeClr val="lt1"/>
          </a:fillRef>
          <a:effectRef idx="0">
            <a:schemeClr val="accent3"/>
          </a:effectRef>
          <a:fontRef idx="minor">
            <a:schemeClr val="dk1"/>
          </a:fontRef>
        </p:style>
        <p:txBody>
          <a:bodyPr vertOverflow="overflow" horzOverflow="overflow" vert="horz" wrap="square" numCol="1" spcCol="0" rtlCol="0" fromWordArt="0" anchor="ctr" anchorCtr="0" forceAA="0" compatLnSpc="1">
            <a:noAutofit/>
          </a:bodyPr>
          <a:lstStyle/>
          <a:p>
            <a:pPr lvl="0" algn="ctr">
              <a:lnSpc>
                <a:spcPct val="100000"/>
              </a:lnSpc>
              <a:spcBef>
                <a:spcPts val="0"/>
              </a:spcBef>
              <a:spcAft>
                <a:spcPts val="0"/>
              </a:spcAft>
              <a:buClrTx/>
              <a:buSzTx/>
              <a:buFontTx/>
            </a:pPr>
            <a:r>
              <a:rPr lang="zh-CN" altLang="en-US" sz="2200" dirty="0" err="1">
                <a:solidFill>
                  <a:srgbClr val="000000"/>
                </a:solidFill>
                <a:latin typeface="微软雅黑" panose="020B0503020204020204" charset="-122"/>
                <a:ea typeface="微软雅黑" panose="020B0503020204020204" charset="-122"/>
                <a:cs typeface="楷体" panose="02010609060101010101" pitchFamily="49" charset="-122"/>
                <a:sym typeface="+mn-ea"/>
              </a:rPr>
              <a:t>行</a:t>
            </a:r>
          </a:p>
        </p:txBody>
      </p:sp>
      <p:sp>
        <p:nvSpPr>
          <p:cNvPr id="15" name="右箭头 44">
            <a:extLst>
              <a:ext uri="{FF2B5EF4-FFF2-40B4-BE49-F238E27FC236}">
                <a16:creationId xmlns:a16="http://schemas.microsoft.com/office/drawing/2014/main" id="{94C0A6D0-9A0D-7112-AE57-04F129ADA31E}"/>
              </a:ext>
            </a:extLst>
          </p:cNvPr>
          <p:cNvSpPr/>
          <p:nvPr/>
        </p:nvSpPr>
        <p:spPr>
          <a:xfrm>
            <a:off x="5193135" y="4771881"/>
            <a:ext cx="499110" cy="43815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a16="http://schemas.microsoft.com/office/drawing/2014/main" id="{287E4F3B-63FC-306D-896B-8168FB908A09}"/>
              </a:ext>
            </a:extLst>
          </p:cNvPr>
          <p:cNvSpPr/>
          <p:nvPr>
            <p:custDataLst>
              <p:tags r:id="rId8"/>
            </p:custDataLst>
          </p:nvPr>
        </p:nvSpPr>
        <p:spPr>
          <a:xfrm>
            <a:off x="5786860" y="4525501"/>
            <a:ext cx="2995295" cy="859790"/>
          </a:xfrm>
          <a:prstGeom prst="rect">
            <a:avLst/>
          </a:prstGeom>
        </p:spPr>
        <p:style>
          <a:lnRef idx="2">
            <a:schemeClr val="accent3"/>
          </a:lnRef>
          <a:fillRef idx="1">
            <a:schemeClr val="lt1"/>
          </a:fillRef>
          <a:effectRef idx="0">
            <a:schemeClr val="accent3"/>
          </a:effectRef>
          <a:fontRef idx="minor">
            <a:schemeClr val="dk1"/>
          </a:fontRef>
        </p:style>
        <p:txBody>
          <a:bodyPr vertOverflow="overflow" horzOverflow="overflow" vert="horz" wrap="square" numCol="1" spcCol="0" rtlCol="0" fromWordArt="0" anchor="ctr" anchorCtr="0" forceAA="0" compatLnSpc="1">
            <a:noAutofit/>
          </a:bodyPr>
          <a:lstStyle/>
          <a:p>
            <a:pPr lvl="0" algn="ctr">
              <a:lnSpc>
                <a:spcPct val="100000"/>
              </a:lnSpc>
              <a:spcBef>
                <a:spcPts val="0"/>
              </a:spcBef>
              <a:spcAft>
                <a:spcPts val="0"/>
              </a:spcAft>
              <a:buClrTx/>
              <a:buSzTx/>
              <a:buFontTx/>
            </a:pPr>
            <a:r>
              <a:rPr lang="zh-CN" altLang="en-US" sz="2200" dirty="0" err="1">
                <a:solidFill>
                  <a:srgbClr val="000000"/>
                </a:solidFill>
                <a:latin typeface="微软雅黑" panose="020B0503020204020204" charset="-122"/>
                <a:ea typeface="微软雅黑" panose="020B0503020204020204" charset="-122"/>
                <a:cs typeface="楷体" panose="02010609060101010101" pitchFamily="49" charset="-122"/>
                <a:sym typeface="+mn-ea"/>
              </a:rPr>
              <a:t>汽车、高速公路、高速铁路、航运业、航空</a:t>
            </a:r>
          </a:p>
        </p:txBody>
      </p:sp>
      <p:sp>
        <p:nvSpPr>
          <p:cNvPr id="17" name="矩形 16">
            <a:extLst>
              <a:ext uri="{FF2B5EF4-FFF2-40B4-BE49-F238E27FC236}">
                <a16:creationId xmlns:a16="http://schemas.microsoft.com/office/drawing/2014/main" id="{DF14BBA4-FDBB-CF54-5F34-AEEF5FD5F938}"/>
              </a:ext>
            </a:extLst>
          </p:cNvPr>
          <p:cNvSpPr/>
          <p:nvPr>
            <p:custDataLst>
              <p:tags r:id="rId9"/>
            </p:custDataLst>
          </p:nvPr>
        </p:nvSpPr>
        <p:spPr>
          <a:xfrm>
            <a:off x="3864715" y="5519911"/>
            <a:ext cx="1088390" cy="850265"/>
          </a:xfrm>
          <a:prstGeom prst="rect">
            <a:avLst/>
          </a:prstGeom>
        </p:spPr>
        <p:style>
          <a:lnRef idx="2">
            <a:schemeClr val="accent3"/>
          </a:lnRef>
          <a:fillRef idx="1">
            <a:schemeClr val="lt1"/>
          </a:fillRef>
          <a:effectRef idx="0">
            <a:schemeClr val="accent3"/>
          </a:effectRef>
          <a:fontRef idx="minor">
            <a:schemeClr val="dk1"/>
          </a:fontRef>
        </p:style>
        <p:txBody>
          <a:bodyPr vertOverflow="overflow" horzOverflow="overflow" vert="horz" wrap="square" numCol="1" spcCol="0" rtlCol="0" fromWordArt="0" anchor="ctr" anchorCtr="0" forceAA="0" compatLnSpc="1">
            <a:noAutofit/>
          </a:bodyPr>
          <a:lstStyle/>
          <a:p>
            <a:pPr lvl="0" algn="ctr">
              <a:lnSpc>
                <a:spcPct val="100000"/>
              </a:lnSpc>
              <a:spcBef>
                <a:spcPts val="0"/>
              </a:spcBef>
              <a:spcAft>
                <a:spcPts val="0"/>
              </a:spcAft>
              <a:buClrTx/>
              <a:buSzTx/>
              <a:buFontTx/>
            </a:pPr>
            <a:r>
              <a:rPr lang="zh-CN" altLang="en-US" sz="2200" dirty="0" err="1">
                <a:solidFill>
                  <a:srgbClr val="000000"/>
                </a:solidFill>
                <a:latin typeface="微软雅黑" panose="020B0503020204020204" charset="-122"/>
                <a:ea typeface="微软雅黑" panose="020B0503020204020204" charset="-122"/>
                <a:cs typeface="楷体" panose="02010609060101010101" pitchFamily="49" charset="-122"/>
                <a:sym typeface="+mn-ea"/>
              </a:rPr>
              <a:t>医</a:t>
            </a:r>
          </a:p>
        </p:txBody>
      </p:sp>
      <p:sp>
        <p:nvSpPr>
          <p:cNvPr id="18" name="右箭头 4">
            <a:extLst>
              <a:ext uri="{FF2B5EF4-FFF2-40B4-BE49-F238E27FC236}">
                <a16:creationId xmlns:a16="http://schemas.microsoft.com/office/drawing/2014/main" id="{B0B21548-B46F-BFBE-27F8-0BD2CFB77CB8}"/>
              </a:ext>
            </a:extLst>
          </p:cNvPr>
          <p:cNvSpPr/>
          <p:nvPr>
            <p:custDataLst>
              <p:tags r:id="rId10"/>
            </p:custDataLst>
          </p:nvPr>
        </p:nvSpPr>
        <p:spPr>
          <a:xfrm>
            <a:off x="5187420" y="5742161"/>
            <a:ext cx="499110" cy="43815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a:extLst>
              <a:ext uri="{FF2B5EF4-FFF2-40B4-BE49-F238E27FC236}">
                <a16:creationId xmlns:a16="http://schemas.microsoft.com/office/drawing/2014/main" id="{0654D807-CC3A-0AEB-3E80-95C54CC29A1D}"/>
              </a:ext>
            </a:extLst>
          </p:cNvPr>
          <p:cNvSpPr/>
          <p:nvPr>
            <p:custDataLst>
              <p:tags r:id="rId11"/>
            </p:custDataLst>
          </p:nvPr>
        </p:nvSpPr>
        <p:spPr>
          <a:xfrm>
            <a:off x="5781145" y="5495781"/>
            <a:ext cx="2607945" cy="859790"/>
          </a:xfrm>
          <a:prstGeom prst="rect">
            <a:avLst/>
          </a:prstGeom>
        </p:spPr>
        <p:style>
          <a:lnRef idx="2">
            <a:schemeClr val="accent3"/>
          </a:lnRef>
          <a:fillRef idx="1">
            <a:schemeClr val="lt1"/>
          </a:fillRef>
          <a:effectRef idx="0">
            <a:schemeClr val="accent3"/>
          </a:effectRef>
          <a:fontRef idx="minor">
            <a:schemeClr val="dk1"/>
          </a:fontRef>
        </p:style>
        <p:txBody>
          <a:bodyPr vertOverflow="overflow" horzOverflow="overflow" vert="horz" wrap="square" numCol="1" spcCol="0" rtlCol="0" fromWordArt="0" anchor="ctr" anchorCtr="0" forceAA="0" compatLnSpc="1">
            <a:noAutofit/>
          </a:bodyPr>
          <a:lstStyle/>
          <a:p>
            <a:pPr lvl="0" algn="ctr">
              <a:lnSpc>
                <a:spcPct val="100000"/>
              </a:lnSpc>
              <a:spcBef>
                <a:spcPts val="0"/>
              </a:spcBef>
              <a:spcAft>
                <a:spcPts val="0"/>
              </a:spcAft>
              <a:buClrTx/>
              <a:buSzTx/>
              <a:buFontTx/>
            </a:pPr>
            <a:r>
              <a:rPr lang="zh-CN" altLang="en-US" sz="2200" dirty="0" err="1">
                <a:solidFill>
                  <a:srgbClr val="000000"/>
                </a:solidFill>
                <a:latin typeface="微软雅黑" panose="020B0503020204020204" charset="-122"/>
                <a:ea typeface="微软雅黑" panose="020B0503020204020204" charset="-122"/>
                <a:cs typeface="楷体" panose="02010609060101010101" pitchFamily="49" charset="-122"/>
                <a:sym typeface="+mn-ea"/>
              </a:rPr>
              <a:t>医疗技术水平提升、现代医疗卫生体系</a:t>
            </a:r>
          </a:p>
        </p:txBody>
      </p:sp>
      <p:sp>
        <p:nvSpPr>
          <p:cNvPr id="20" name="矩形 19">
            <a:extLst>
              <a:ext uri="{FF2B5EF4-FFF2-40B4-BE49-F238E27FC236}">
                <a16:creationId xmlns:a16="http://schemas.microsoft.com/office/drawing/2014/main" id="{EA78D0D0-F915-5736-474F-F27811CA1F58}"/>
              </a:ext>
            </a:extLst>
          </p:cNvPr>
          <p:cNvSpPr/>
          <p:nvPr>
            <p:custDataLst>
              <p:tags r:id="rId12"/>
            </p:custDataLst>
          </p:nvPr>
        </p:nvSpPr>
        <p:spPr>
          <a:xfrm>
            <a:off x="1912090" y="1927716"/>
            <a:ext cx="751840" cy="3814445"/>
          </a:xfrm>
          <a:prstGeom prst="rect">
            <a:avLst/>
          </a:prstGeom>
        </p:spPr>
        <p:style>
          <a:lnRef idx="2">
            <a:schemeClr val="accent3"/>
          </a:lnRef>
          <a:fillRef idx="1">
            <a:schemeClr val="lt1"/>
          </a:fillRef>
          <a:effectRef idx="0">
            <a:schemeClr val="accent3"/>
          </a:effectRef>
          <a:fontRef idx="minor">
            <a:schemeClr val="dk1"/>
          </a:fontRef>
        </p:style>
        <p:txBody>
          <a:bodyPr vertOverflow="overflow" horzOverflow="overflow" vert="horz" wrap="square" numCol="1" spcCol="0" rtlCol="0" fromWordArt="0" anchor="ctr" anchorCtr="0" forceAA="0" compatLnSpc="1">
            <a:noAutofit/>
          </a:bodyPr>
          <a:lstStyle/>
          <a:p>
            <a:pPr lvl="0" algn="ctr">
              <a:lnSpc>
                <a:spcPct val="150000"/>
              </a:lnSpc>
              <a:spcBef>
                <a:spcPts val="0"/>
              </a:spcBef>
              <a:spcAft>
                <a:spcPts val="0"/>
              </a:spcAft>
              <a:buClrTx/>
              <a:buSzTx/>
              <a:buFontTx/>
            </a:pPr>
            <a:r>
              <a:rPr lang="zh-CN" altLang="en-US" sz="2400" dirty="0" err="1">
                <a:solidFill>
                  <a:srgbClr val="000000"/>
                </a:solidFill>
                <a:latin typeface="微软雅黑" panose="020B0503020204020204" charset="-122"/>
                <a:ea typeface="微软雅黑" panose="020B0503020204020204" charset="-122"/>
                <a:cs typeface="楷体" panose="02010609060101010101" pitchFamily="49" charset="-122"/>
                <a:sym typeface="+mn-ea"/>
              </a:rPr>
              <a:t>生产力发展</a:t>
            </a:r>
          </a:p>
        </p:txBody>
      </p:sp>
      <p:sp>
        <p:nvSpPr>
          <p:cNvPr id="21" name="左大括号 20">
            <a:extLst>
              <a:ext uri="{FF2B5EF4-FFF2-40B4-BE49-F238E27FC236}">
                <a16:creationId xmlns:a16="http://schemas.microsoft.com/office/drawing/2014/main" id="{9E967470-87BE-62BA-277D-702EBE7AAEF4}"/>
              </a:ext>
            </a:extLst>
          </p:cNvPr>
          <p:cNvSpPr/>
          <p:nvPr/>
        </p:nvSpPr>
        <p:spPr>
          <a:xfrm>
            <a:off x="3004925" y="1981056"/>
            <a:ext cx="691515" cy="3973195"/>
          </a:xfrm>
          <a:prstGeom prst="leftBrace">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2" name="矩形 21">
            <a:extLst>
              <a:ext uri="{FF2B5EF4-FFF2-40B4-BE49-F238E27FC236}">
                <a16:creationId xmlns:a16="http://schemas.microsoft.com/office/drawing/2014/main" id="{CD5D09FE-CFD8-5A40-6AFF-C52FC2148A92}"/>
              </a:ext>
            </a:extLst>
          </p:cNvPr>
          <p:cNvSpPr/>
          <p:nvPr>
            <p:custDataLst>
              <p:tags r:id="rId13"/>
            </p:custDataLst>
          </p:nvPr>
        </p:nvSpPr>
        <p:spPr>
          <a:xfrm>
            <a:off x="418570" y="1927716"/>
            <a:ext cx="751840" cy="3814445"/>
          </a:xfrm>
          <a:prstGeom prst="rect">
            <a:avLst/>
          </a:prstGeom>
        </p:spPr>
        <p:style>
          <a:lnRef idx="2">
            <a:schemeClr val="accent3"/>
          </a:lnRef>
          <a:fillRef idx="1">
            <a:schemeClr val="lt1"/>
          </a:fillRef>
          <a:effectRef idx="0">
            <a:schemeClr val="accent3"/>
          </a:effectRef>
          <a:fontRef idx="minor">
            <a:schemeClr val="dk1"/>
          </a:fontRef>
        </p:style>
        <p:txBody>
          <a:bodyPr vertOverflow="overflow" horzOverflow="overflow" vert="horz" wrap="square" numCol="1" spcCol="0" rtlCol="0" fromWordArt="0" anchor="ctr" anchorCtr="0" forceAA="0" compatLnSpc="1">
            <a:noAutofit/>
          </a:bodyPr>
          <a:lstStyle/>
          <a:p>
            <a:pPr lvl="0" algn="ctr">
              <a:lnSpc>
                <a:spcPct val="150000"/>
              </a:lnSpc>
              <a:spcBef>
                <a:spcPts val="0"/>
              </a:spcBef>
              <a:spcAft>
                <a:spcPts val="0"/>
              </a:spcAft>
              <a:buClrTx/>
              <a:buSzTx/>
              <a:buFontTx/>
            </a:pPr>
            <a:r>
              <a:rPr lang="zh-CN" altLang="en-US" sz="2400" dirty="0" err="1">
                <a:solidFill>
                  <a:srgbClr val="000000"/>
                </a:solidFill>
                <a:latin typeface="微软雅黑" panose="020B0503020204020204" charset="-122"/>
                <a:ea typeface="微软雅黑" panose="020B0503020204020204" charset="-122"/>
                <a:cs typeface="楷体" panose="02010609060101010101" pitchFamily="49" charset="-122"/>
                <a:sym typeface="+mn-ea"/>
              </a:rPr>
              <a:t>科技发展</a:t>
            </a:r>
          </a:p>
        </p:txBody>
      </p:sp>
      <p:sp>
        <p:nvSpPr>
          <p:cNvPr id="23" name="右箭头 15">
            <a:extLst>
              <a:ext uri="{FF2B5EF4-FFF2-40B4-BE49-F238E27FC236}">
                <a16:creationId xmlns:a16="http://schemas.microsoft.com/office/drawing/2014/main" id="{0D9DB31D-D4DF-3390-3168-069C4D0D23D2}"/>
              </a:ext>
            </a:extLst>
          </p:cNvPr>
          <p:cNvSpPr/>
          <p:nvPr>
            <p:custDataLst>
              <p:tags r:id="rId14"/>
            </p:custDataLst>
          </p:nvPr>
        </p:nvSpPr>
        <p:spPr>
          <a:xfrm>
            <a:off x="1291695" y="3768581"/>
            <a:ext cx="499110" cy="43815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右大括号 23">
            <a:extLst>
              <a:ext uri="{FF2B5EF4-FFF2-40B4-BE49-F238E27FC236}">
                <a16:creationId xmlns:a16="http://schemas.microsoft.com/office/drawing/2014/main" id="{AF86531C-EAA3-0555-4095-C5C4337B8469}"/>
              </a:ext>
            </a:extLst>
          </p:cNvPr>
          <p:cNvSpPr/>
          <p:nvPr/>
        </p:nvSpPr>
        <p:spPr>
          <a:xfrm>
            <a:off x="8518630" y="1992486"/>
            <a:ext cx="819150" cy="3949065"/>
          </a:xfrm>
          <a:prstGeom prst="rightBrace">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5" name="文本框 24">
            <a:extLst>
              <a:ext uri="{FF2B5EF4-FFF2-40B4-BE49-F238E27FC236}">
                <a16:creationId xmlns:a16="http://schemas.microsoft.com/office/drawing/2014/main" id="{0BE9B3BE-D36E-EC88-A88F-CC26E7F3B150}"/>
              </a:ext>
            </a:extLst>
          </p:cNvPr>
          <p:cNvSpPr txBox="1"/>
          <p:nvPr>
            <p:custDataLst>
              <p:tags r:id="rId15"/>
            </p:custDataLst>
          </p:nvPr>
        </p:nvSpPr>
        <p:spPr>
          <a:xfrm>
            <a:off x="9134580" y="1759441"/>
            <a:ext cx="2925445" cy="3464560"/>
          </a:xfrm>
          <a:prstGeom prst="rect">
            <a:avLst/>
          </a:prstGeom>
          <a:noFill/>
          <a:ln>
            <a:noFill/>
            <a:prstDash val="lgDash"/>
          </a:ln>
        </p:spPr>
        <p:txBody>
          <a:bodyPr wrap="square" rtlCol="0">
            <a:noAutofit/>
          </a:bodyPr>
          <a:lstStyle/>
          <a:p>
            <a:pPr marR="66675" algn="ctr">
              <a:lnSpc>
                <a:spcPct val="130000"/>
              </a:lnSpc>
            </a:pPr>
            <a:r>
              <a:rPr lang="zh-CN" altLang="en-US" sz="2200" b="1" kern="0" dirty="0">
                <a:solidFill>
                  <a:srgbClr val="FF0000"/>
                </a:solidFill>
                <a:latin typeface="黑体" panose="02010609060101010101" charset="-122"/>
                <a:ea typeface="黑体" panose="02010609060101010101" charset="-122"/>
                <a:cs typeface="黑体" panose="02010609060101010101" charset="-122"/>
              </a:rPr>
              <a:t>促进生产力发展</a:t>
            </a:r>
          </a:p>
          <a:p>
            <a:pPr marR="66675" algn="ctr">
              <a:lnSpc>
                <a:spcPct val="130000"/>
              </a:lnSpc>
            </a:pPr>
            <a:r>
              <a:rPr lang="zh-CN" altLang="en-US" sz="2200" b="1" kern="0" dirty="0">
                <a:solidFill>
                  <a:srgbClr val="FF0000"/>
                </a:solidFill>
                <a:latin typeface="黑体" panose="02010609060101010101" charset="-122"/>
                <a:ea typeface="黑体" panose="02010609060101010101" charset="-122"/>
                <a:cs typeface="黑体" panose="02010609060101010101" charset="-122"/>
              </a:rPr>
              <a:t>劳作方式转化</a:t>
            </a:r>
          </a:p>
          <a:p>
            <a:pPr marR="66675" algn="ctr">
              <a:lnSpc>
                <a:spcPct val="130000"/>
              </a:lnSpc>
            </a:pPr>
            <a:r>
              <a:rPr lang="zh-CN" altLang="en-US" sz="2200" b="1" kern="0" dirty="0">
                <a:solidFill>
                  <a:srgbClr val="FF0000"/>
                </a:solidFill>
                <a:latin typeface="黑体" panose="02010609060101010101" charset="-122"/>
                <a:ea typeface="黑体" panose="02010609060101010101" charset="-122"/>
                <a:cs typeface="黑体" panose="02010609060101010101" charset="-122"/>
              </a:rPr>
              <a:t>文化生活出现新模式</a:t>
            </a:r>
          </a:p>
          <a:p>
            <a:pPr marR="66675" algn="ctr">
              <a:lnSpc>
                <a:spcPct val="130000"/>
              </a:lnSpc>
            </a:pPr>
            <a:r>
              <a:rPr lang="zh-CN" altLang="en-US" sz="2200" b="1" kern="0" dirty="0">
                <a:solidFill>
                  <a:srgbClr val="FF0000"/>
                </a:solidFill>
                <a:latin typeface="黑体" panose="02010609060101010101" charset="-122"/>
                <a:ea typeface="黑体" panose="02010609060101010101" charset="-122"/>
                <a:cs typeface="黑体" panose="02010609060101010101" charset="-122"/>
              </a:rPr>
              <a:t>丰富文化生活</a:t>
            </a:r>
          </a:p>
          <a:p>
            <a:pPr marR="66675" algn="ctr">
              <a:lnSpc>
                <a:spcPct val="130000"/>
              </a:lnSpc>
            </a:pPr>
            <a:r>
              <a:rPr lang="zh-CN" altLang="en-US" sz="2200" b="1" kern="0" dirty="0">
                <a:solidFill>
                  <a:srgbClr val="FF0000"/>
                </a:solidFill>
                <a:latin typeface="黑体" panose="02010609060101010101" charset="-122"/>
                <a:ea typeface="黑体" panose="02010609060101010101" charset="-122"/>
                <a:cs typeface="黑体" panose="02010609060101010101" charset="-122"/>
                <a:sym typeface="+mn-ea"/>
              </a:rPr>
              <a:t>促进生活方式改变</a:t>
            </a:r>
            <a:endParaRPr lang="zh-CN" altLang="en-US" sz="2200" b="1" kern="0" dirty="0">
              <a:solidFill>
                <a:srgbClr val="FF0000"/>
              </a:solidFill>
              <a:latin typeface="黑体" panose="02010609060101010101" charset="-122"/>
              <a:ea typeface="黑体" panose="02010609060101010101" charset="-122"/>
              <a:cs typeface="黑体" panose="02010609060101010101" charset="-122"/>
            </a:endParaRPr>
          </a:p>
          <a:p>
            <a:pPr marR="66675" algn="ctr">
              <a:lnSpc>
                <a:spcPct val="130000"/>
              </a:lnSpc>
            </a:pPr>
            <a:r>
              <a:rPr lang="zh-CN" altLang="en-US" sz="2200" b="1" kern="0" dirty="0">
                <a:solidFill>
                  <a:srgbClr val="FF0000"/>
                </a:solidFill>
                <a:latin typeface="黑体" panose="02010609060101010101" charset="-122"/>
                <a:ea typeface="黑体" panose="02010609060101010101" charset="-122"/>
                <a:cs typeface="黑体" panose="02010609060101010101" charset="-122"/>
                <a:sym typeface="+mn-ea"/>
              </a:rPr>
              <a:t>开阔人们视野</a:t>
            </a:r>
            <a:endParaRPr lang="zh-CN" altLang="en-US" sz="2200" b="1" kern="0" dirty="0">
              <a:solidFill>
                <a:srgbClr val="FF0000"/>
              </a:solidFill>
              <a:latin typeface="黑体" panose="02010609060101010101" charset="-122"/>
              <a:ea typeface="黑体" panose="02010609060101010101" charset="-122"/>
              <a:cs typeface="黑体" panose="02010609060101010101" charset="-122"/>
            </a:endParaRPr>
          </a:p>
          <a:p>
            <a:pPr marR="66675" algn="ctr">
              <a:lnSpc>
                <a:spcPct val="130000"/>
              </a:lnSpc>
            </a:pPr>
            <a:r>
              <a:rPr lang="zh-CN" altLang="en-US" sz="2200" b="1" kern="0" dirty="0">
                <a:solidFill>
                  <a:srgbClr val="FF0000"/>
                </a:solidFill>
                <a:latin typeface="黑体" panose="02010609060101010101" charset="-122"/>
                <a:ea typeface="黑体" panose="02010609060101010101" charset="-122"/>
                <a:cs typeface="黑体" panose="02010609060101010101" charset="-122"/>
              </a:rPr>
              <a:t>给生活带来便利</a:t>
            </a:r>
          </a:p>
          <a:p>
            <a:pPr marR="66675" algn="ctr">
              <a:lnSpc>
                <a:spcPct val="130000"/>
              </a:lnSpc>
            </a:pPr>
            <a:r>
              <a:rPr lang="zh-CN" altLang="en-US" sz="2200" b="1" kern="0" dirty="0">
                <a:solidFill>
                  <a:srgbClr val="FF0000"/>
                </a:solidFill>
                <a:latin typeface="黑体" panose="02010609060101010101" charset="-122"/>
                <a:ea typeface="黑体" panose="02010609060101010101" charset="-122"/>
                <a:cs typeface="黑体" panose="02010609060101010101" charset="-122"/>
              </a:rPr>
              <a:t>负面影响</a:t>
            </a:r>
            <a:r>
              <a:rPr lang="en-US" altLang="zh-CN" sz="2200" b="1" kern="0" dirty="0">
                <a:solidFill>
                  <a:srgbClr val="FF0000"/>
                </a:solidFill>
                <a:latin typeface="黑体" panose="02010609060101010101" charset="-122"/>
                <a:ea typeface="黑体" panose="02010609060101010101" charset="-122"/>
                <a:cs typeface="黑体" panose="02010609060101010101" charset="-122"/>
              </a:rPr>
              <a:t>……</a:t>
            </a:r>
          </a:p>
        </p:txBody>
      </p:sp>
      <p:sp>
        <p:nvSpPr>
          <p:cNvPr id="26" name="文本框 25">
            <a:extLst>
              <a:ext uri="{FF2B5EF4-FFF2-40B4-BE49-F238E27FC236}">
                <a16:creationId xmlns:a16="http://schemas.microsoft.com/office/drawing/2014/main" id="{9BB85AA3-7BB4-112A-DD2C-605680A61590}"/>
              </a:ext>
            </a:extLst>
          </p:cNvPr>
          <p:cNvSpPr txBox="1"/>
          <p:nvPr/>
        </p:nvSpPr>
        <p:spPr>
          <a:xfrm>
            <a:off x="8150330" y="1548621"/>
            <a:ext cx="1205230" cy="460375"/>
          </a:xfrm>
          <a:prstGeom prst="rect">
            <a:avLst/>
          </a:prstGeom>
          <a:noFill/>
        </p:spPr>
        <p:txBody>
          <a:bodyPr wrap="none" rtlCol="0">
            <a:spAutoFit/>
          </a:bodyPr>
          <a:lstStyle/>
          <a:p>
            <a:r>
              <a:rPr lang="en-US" altLang="zh-CN" sz="2400">
                <a:highlight>
                  <a:srgbClr val="FFFF00"/>
                </a:highlight>
              </a:rPr>
              <a:t>2P14-17</a:t>
            </a:r>
          </a:p>
        </p:txBody>
      </p:sp>
      <p:sp>
        <p:nvSpPr>
          <p:cNvPr id="27" name="文本框 26">
            <a:extLst>
              <a:ext uri="{FF2B5EF4-FFF2-40B4-BE49-F238E27FC236}">
                <a16:creationId xmlns:a16="http://schemas.microsoft.com/office/drawing/2014/main" id="{DE0E03D8-5B7F-C935-9771-3167E1F26FF7}"/>
              </a:ext>
            </a:extLst>
          </p:cNvPr>
          <p:cNvSpPr txBox="1"/>
          <p:nvPr/>
        </p:nvSpPr>
        <p:spPr>
          <a:xfrm>
            <a:off x="7999835" y="2671936"/>
            <a:ext cx="1205230" cy="460375"/>
          </a:xfrm>
          <a:prstGeom prst="rect">
            <a:avLst/>
          </a:prstGeom>
          <a:noFill/>
        </p:spPr>
        <p:txBody>
          <a:bodyPr wrap="none" rtlCol="0">
            <a:spAutoFit/>
          </a:bodyPr>
          <a:lstStyle/>
          <a:p>
            <a:r>
              <a:rPr lang="en-US" altLang="zh-CN" sz="2400">
                <a:highlight>
                  <a:srgbClr val="FFFF00"/>
                </a:highlight>
              </a:rPr>
              <a:t>2P62-63</a:t>
            </a:r>
          </a:p>
        </p:txBody>
      </p:sp>
      <p:sp>
        <p:nvSpPr>
          <p:cNvPr id="28" name="文本框 27">
            <a:extLst>
              <a:ext uri="{FF2B5EF4-FFF2-40B4-BE49-F238E27FC236}">
                <a16:creationId xmlns:a16="http://schemas.microsoft.com/office/drawing/2014/main" id="{91F30F8B-B3AE-2631-2047-D6045C231C99}"/>
              </a:ext>
            </a:extLst>
          </p:cNvPr>
          <p:cNvSpPr txBox="1"/>
          <p:nvPr/>
        </p:nvSpPr>
        <p:spPr>
          <a:xfrm>
            <a:off x="8660870" y="4867766"/>
            <a:ext cx="1205230" cy="460375"/>
          </a:xfrm>
          <a:prstGeom prst="rect">
            <a:avLst/>
          </a:prstGeom>
          <a:noFill/>
        </p:spPr>
        <p:txBody>
          <a:bodyPr wrap="none" rtlCol="0">
            <a:spAutoFit/>
          </a:bodyPr>
          <a:lstStyle/>
          <a:p>
            <a:r>
              <a:rPr lang="en-US" altLang="zh-CN" sz="2400">
                <a:highlight>
                  <a:srgbClr val="FFFF00"/>
                </a:highlight>
              </a:rPr>
              <a:t>2P73-78</a:t>
            </a:r>
          </a:p>
        </p:txBody>
      </p:sp>
      <p:sp>
        <p:nvSpPr>
          <p:cNvPr id="29" name="文本框 28">
            <a:extLst>
              <a:ext uri="{FF2B5EF4-FFF2-40B4-BE49-F238E27FC236}">
                <a16:creationId xmlns:a16="http://schemas.microsoft.com/office/drawing/2014/main" id="{A83CAA04-EFC4-9D12-FA84-839416C40DE0}"/>
              </a:ext>
            </a:extLst>
          </p:cNvPr>
          <p:cNvSpPr txBox="1"/>
          <p:nvPr/>
        </p:nvSpPr>
        <p:spPr>
          <a:xfrm>
            <a:off x="8518630" y="5742161"/>
            <a:ext cx="1818640" cy="460375"/>
          </a:xfrm>
          <a:prstGeom prst="rect">
            <a:avLst/>
          </a:prstGeom>
          <a:noFill/>
        </p:spPr>
        <p:txBody>
          <a:bodyPr wrap="none" rtlCol="0">
            <a:spAutoFit/>
          </a:bodyPr>
          <a:lstStyle/>
          <a:p>
            <a:r>
              <a:rPr lang="en-US" altLang="zh-CN" sz="2400">
                <a:highlight>
                  <a:srgbClr val="FFFF00"/>
                </a:highlight>
              </a:rPr>
              <a:t>2P83</a:t>
            </a:r>
            <a:r>
              <a:rPr lang="zh-CN" altLang="en-US" sz="2400">
                <a:highlight>
                  <a:srgbClr val="FFFF00"/>
                </a:highlight>
              </a:rPr>
              <a:t>、</a:t>
            </a:r>
            <a:r>
              <a:rPr lang="en-US" altLang="zh-CN" sz="2400">
                <a:highlight>
                  <a:srgbClr val="FFFF00"/>
                </a:highlight>
              </a:rPr>
              <a:t>86-89</a:t>
            </a:r>
          </a:p>
        </p:txBody>
      </p:sp>
    </p:spTree>
    <p:extLst>
      <p:ext uri="{BB962C8B-B14F-4D97-AF65-F5344CB8AC3E}">
        <p14:creationId xmlns:p14="http://schemas.microsoft.com/office/powerpoint/2010/main" val="164897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wipe(down)">
                                      <p:cBhvr>
                                        <p:cTn id="10" dur="500"/>
                                        <p:tgtEl>
                                          <p:spTgt spid="2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down)">
                                      <p:cBhvr>
                                        <p:cTn id="13" dur="500"/>
                                        <p:tgtEl>
                                          <p:spTgt spid="20"/>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left)">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down)">
                                      <p:cBhvr>
                                        <p:cTn id="30" dur="500"/>
                                        <p:tgtEl>
                                          <p:spTgt spid="14"/>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down)">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down)">
                                      <p:cBhvr>
                                        <p:cTn id="38" dur="500"/>
                                        <p:tgtEl>
                                          <p:spTgt spid="6"/>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500"/>
                                        <p:tgtEl>
                                          <p:spTgt spid="9"/>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down)">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down)">
                                      <p:cBhvr>
                                        <p:cTn id="54" dur="500"/>
                                        <p:tgtEl>
                                          <p:spTgt spid="12"/>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down)">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down)">
                                      <p:cBhvr>
                                        <p:cTn id="62" dur="500"/>
                                        <p:tgtEl>
                                          <p:spTgt spid="15"/>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wipe(down)">
                                      <p:cBhvr>
                                        <p:cTn id="65" dur="5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down)">
                                      <p:cBhvr>
                                        <p:cTn id="70" dur="500"/>
                                        <p:tgtEl>
                                          <p:spTgt spid="18"/>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down)">
                                      <p:cBhvr>
                                        <p:cTn id="73" dur="500"/>
                                        <p:tgtEl>
                                          <p:spTgt spid="19"/>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wipe(left)">
                                      <p:cBhvr>
                                        <p:cTn id="78" dur="500"/>
                                        <p:tgtEl>
                                          <p:spTgt spid="24"/>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down)">
                                      <p:cBhvr>
                                        <p:cTn id="8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6" grpId="0" bldLvl="0" animBg="1"/>
      <p:bldP spid="7" grpId="0" bldLvl="0" animBg="1"/>
      <p:bldP spid="7" grpId="1" animBg="1"/>
      <p:bldP spid="8" grpId="0" bldLvl="0" animBg="1"/>
      <p:bldP spid="8" grpId="1" animBg="1"/>
      <p:bldP spid="9" grpId="0" bldLvl="0" animBg="1"/>
      <p:bldP spid="10" grpId="0" bldLvl="0" animBg="1"/>
      <p:bldP spid="10" grpId="1" animBg="1"/>
      <p:bldP spid="11" grpId="0" bldLvl="0" animBg="1"/>
      <p:bldP spid="11" grpId="1" animBg="1"/>
      <p:bldP spid="12" grpId="0" bldLvl="0" animBg="1"/>
      <p:bldP spid="13" grpId="0" bldLvl="0" animBg="1"/>
      <p:bldP spid="13" grpId="1" animBg="1"/>
      <p:bldP spid="14" grpId="0" bldLvl="0" animBg="1"/>
      <p:bldP spid="14" grpId="1" animBg="1"/>
      <p:bldP spid="15" grpId="0" bldLvl="0" animBg="1"/>
      <p:bldP spid="16" grpId="0" bldLvl="0" animBg="1"/>
      <p:bldP spid="16" grpId="1" animBg="1"/>
      <p:bldP spid="17" grpId="0" bldLvl="0" animBg="1"/>
      <p:bldP spid="17" grpId="1" animBg="1"/>
      <p:bldP spid="18" grpId="0" bldLvl="0" animBg="1"/>
      <p:bldP spid="19" grpId="0" bldLvl="0" animBg="1"/>
      <p:bldP spid="19" grpId="1" animBg="1"/>
      <p:bldP spid="20" grpId="0" bldLvl="0" animBg="1"/>
      <p:bldP spid="20" grpId="1" animBg="1"/>
      <p:bldP spid="21" grpId="0" bldLvl="0" animBg="1"/>
      <p:bldP spid="22" grpId="0" bldLvl="0" animBg="1"/>
      <p:bldP spid="22" grpId="1" animBg="1"/>
      <p:bldP spid="23" grpId="0" bldLvl="0" animBg="1"/>
      <p:bldP spid="24" grpId="0" bldLvl="0" animBg="1"/>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B85D882D-0A2D-DA68-6CD7-C1764416F67D}"/>
              </a:ext>
            </a:extLst>
          </p:cNvPr>
          <p:cNvSpPr txBox="1"/>
          <p:nvPr/>
        </p:nvSpPr>
        <p:spPr>
          <a:xfrm>
            <a:off x="377071" y="182979"/>
            <a:ext cx="10369485" cy="1815882"/>
          </a:xfrm>
          <a:prstGeom prst="rect">
            <a:avLst/>
          </a:prstGeom>
          <a:noFill/>
        </p:spPr>
        <p:txBody>
          <a:bodyPr wrap="square">
            <a:spAutoFit/>
          </a:bodyPr>
          <a:lstStyle/>
          <a:p>
            <a:r>
              <a:rPr lang="en-US" altLang="zh-CN" sz="2800" b="1" dirty="0">
                <a:solidFill>
                  <a:srgbClr val="FF0000"/>
                </a:solidFill>
                <a:latin typeface="黑体" panose="02010609060101010101" pitchFamily="49" charset="-122"/>
                <a:ea typeface="黑体" panose="02010609060101010101" pitchFamily="49" charset="-122"/>
                <a:sym typeface="+mn-ea"/>
              </a:rPr>
              <a:t>【</a:t>
            </a:r>
            <a:r>
              <a:rPr lang="zh-CN" altLang="en-US" sz="2800" b="1" dirty="0">
                <a:solidFill>
                  <a:srgbClr val="FF0000"/>
                </a:solidFill>
                <a:latin typeface="黑体" panose="02010609060101010101" pitchFamily="49" charset="-122"/>
                <a:ea typeface="黑体" panose="02010609060101010101" pitchFamily="49" charset="-122"/>
                <a:sym typeface="+mn-ea"/>
              </a:rPr>
              <a:t>食物生产的现代化</a:t>
            </a:r>
            <a:r>
              <a:rPr lang="en-US" altLang="zh-CN" sz="2800" b="1" dirty="0">
                <a:solidFill>
                  <a:srgbClr val="FF0000"/>
                </a:solidFill>
                <a:latin typeface="黑体" panose="02010609060101010101" pitchFamily="49" charset="-122"/>
                <a:ea typeface="黑体" panose="02010609060101010101" pitchFamily="49" charset="-122"/>
                <a:sym typeface="+mn-ea"/>
              </a:rPr>
              <a:t>】</a:t>
            </a:r>
          </a:p>
          <a:p>
            <a:r>
              <a:rPr lang="zh-CN" altLang="en-US" sz="2800" b="1" dirty="0">
                <a:latin typeface="黑体" panose="02010609060101010101" pitchFamily="49" charset="-122"/>
                <a:ea typeface="黑体" panose="02010609060101010101" pitchFamily="49" charset="-122"/>
                <a:sym typeface="+mn-ea"/>
              </a:rPr>
              <a:t>机械化、集约化、产业化、自动化是食物生产现代化的表现（特点），请结合史实加以说明。</a:t>
            </a:r>
            <a:endParaRPr lang="en-US" altLang="zh-CN" sz="2800" b="1" dirty="0">
              <a:latin typeface="黑体" panose="02010609060101010101" pitchFamily="49" charset="-122"/>
              <a:ea typeface="黑体" panose="02010609060101010101" pitchFamily="49" charset="-122"/>
              <a:sym typeface="+mn-ea"/>
            </a:endParaRPr>
          </a:p>
          <a:p>
            <a:r>
              <a:rPr lang="zh-CN" altLang="en-US" sz="2800" b="1" dirty="0">
                <a:latin typeface="楷体" panose="02010609060101010101" pitchFamily="49" charset="-122"/>
                <a:ea typeface="楷体" panose="02010609060101010101" pitchFamily="49" charset="-122"/>
                <a:sym typeface="+mn-ea"/>
              </a:rPr>
              <a:t>集约化：集合要素优势、节约生产成本、提高单位效益。</a:t>
            </a:r>
            <a:endParaRPr lang="en-US" altLang="zh-CN" sz="2800" b="1" dirty="0">
              <a:latin typeface="楷体" panose="02010609060101010101" pitchFamily="49" charset="-122"/>
              <a:ea typeface="楷体" panose="02010609060101010101" pitchFamily="49" charset="-122"/>
              <a:sym typeface="+mn-ea"/>
            </a:endParaRPr>
          </a:p>
        </p:txBody>
      </p:sp>
      <p:sp>
        <p:nvSpPr>
          <p:cNvPr id="5" name="椭圆 44">
            <a:extLst>
              <a:ext uri="{FF2B5EF4-FFF2-40B4-BE49-F238E27FC236}">
                <a16:creationId xmlns:a16="http://schemas.microsoft.com/office/drawing/2014/main" id="{C1FECA1E-599A-A172-0DAC-E65B5ABDDE76}"/>
              </a:ext>
            </a:extLst>
          </p:cNvPr>
          <p:cNvSpPr/>
          <p:nvPr>
            <p:custDataLst>
              <p:tags r:id="rId1"/>
            </p:custDataLst>
          </p:nvPr>
        </p:nvSpPr>
        <p:spPr>
          <a:xfrm>
            <a:off x="2479249" y="1470581"/>
            <a:ext cx="1825566" cy="631596"/>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no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5pPr>
          </a:lstStyle>
          <a:p>
            <a:pPr marL="0" marR="0" lvl="0" indent="0" algn="ctr"/>
            <a:endParaRPr lang="zh-CN" altLang="en-US">
              <a:solidFill>
                <a:srgbClr val="FFFFFF"/>
              </a:solidFill>
            </a:endParaRPr>
          </a:p>
        </p:txBody>
      </p:sp>
      <p:sp>
        <p:nvSpPr>
          <p:cNvPr id="6" name="右箭头 37">
            <a:extLst>
              <a:ext uri="{FF2B5EF4-FFF2-40B4-BE49-F238E27FC236}">
                <a16:creationId xmlns:a16="http://schemas.microsoft.com/office/drawing/2014/main" id="{D64655BF-88AB-B676-0BFC-1F319AB84CF9}"/>
              </a:ext>
            </a:extLst>
          </p:cNvPr>
          <p:cNvSpPr/>
          <p:nvPr/>
        </p:nvSpPr>
        <p:spPr>
          <a:xfrm rot="5400000">
            <a:off x="3130420" y="2159636"/>
            <a:ext cx="523222" cy="4083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05B39B60-706E-D3E5-5517-312F8F4906CE}"/>
              </a:ext>
            </a:extLst>
          </p:cNvPr>
          <p:cNvSpPr txBox="1"/>
          <p:nvPr/>
        </p:nvSpPr>
        <p:spPr>
          <a:xfrm>
            <a:off x="821701" y="2545238"/>
            <a:ext cx="8642809" cy="523220"/>
          </a:xfrm>
          <a:prstGeom prst="rect">
            <a:avLst/>
          </a:prstGeom>
          <a:noFill/>
        </p:spPr>
        <p:txBody>
          <a:bodyPr wrap="square">
            <a:spAutoFit/>
          </a:bodyPr>
          <a:lstStyle/>
          <a:p>
            <a:r>
              <a:rPr lang="zh-CN" altLang="en-US" sz="2800" b="1" dirty="0">
                <a:latin typeface="楷体" panose="02010609060101010101" pitchFamily="49" charset="-122"/>
                <a:ea typeface="楷体" panose="02010609060101010101" pitchFamily="49" charset="-122"/>
                <a:sym typeface="+mn-ea"/>
              </a:rPr>
              <a:t>生产方式、优良品种、高效优质化肥、经营模式</a:t>
            </a:r>
            <a:r>
              <a:rPr lang="en-US" altLang="zh-CN" sz="2800" b="1" dirty="0">
                <a:latin typeface="楷体" panose="02010609060101010101" pitchFamily="49" charset="-122"/>
                <a:ea typeface="楷体" panose="02010609060101010101" pitchFamily="49" charset="-122"/>
                <a:sym typeface="+mn-ea"/>
              </a:rPr>
              <a:t>……</a:t>
            </a:r>
          </a:p>
        </p:txBody>
      </p:sp>
      <p:pic>
        <p:nvPicPr>
          <p:cNvPr id="12" name="图片 11">
            <a:extLst>
              <a:ext uri="{FF2B5EF4-FFF2-40B4-BE49-F238E27FC236}">
                <a16:creationId xmlns:a16="http://schemas.microsoft.com/office/drawing/2014/main" id="{4BC7A9E7-DE36-C6A9-3194-A0FFF519AD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218" y="1477265"/>
            <a:ext cx="11392883" cy="5380735"/>
          </a:xfrm>
          <a:prstGeom prst="rect">
            <a:avLst/>
          </a:prstGeom>
        </p:spPr>
      </p:pic>
    </p:spTree>
    <p:extLst>
      <p:ext uri="{BB962C8B-B14F-4D97-AF65-F5344CB8AC3E}">
        <p14:creationId xmlns:p14="http://schemas.microsoft.com/office/powerpoint/2010/main" val="74624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1"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27BB9A39-2C43-853A-200B-E4D50899C78F}"/>
              </a:ext>
            </a:extLst>
          </p:cNvPr>
          <p:cNvPicPr>
            <a:picLocks noChangeAspect="1"/>
          </p:cNvPicPr>
          <p:nvPr/>
        </p:nvPicPr>
        <p:blipFill>
          <a:blip r:embed="rId2"/>
          <a:stretch>
            <a:fillRect/>
          </a:stretch>
        </p:blipFill>
        <p:spPr>
          <a:xfrm>
            <a:off x="0" y="1051062"/>
            <a:ext cx="12264428" cy="4784130"/>
          </a:xfrm>
          <a:prstGeom prst="rect">
            <a:avLst/>
          </a:prstGeom>
        </p:spPr>
      </p:pic>
    </p:spTree>
    <p:extLst>
      <p:ext uri="{BB962C8B-B14F-4D97-AF65-F5344CB8AC3E}">
        <p14:creationId xmlns:p14="http://schemas.microsoft.com/office/powerpoint/2010/main" val="3268949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FE17AE40-63F3-C230-39E3-FB13EECAFD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218" y="197128"/>
            <a:ext cx="4891713" cy="3686716"/>
          </a:xfrm>
          <a:prstGeom prst="rect">
            <a:avLst/>
          </a:prstGeom>
        </p:spPr>
      </p:pic>
      <p:sp>
        <p:nvSpPr>
          <p:cNvPr id="7" name="文本框 6">
            <a:extLst>
              <a:ext uri="{FF2B5EF4-FFF2-40B4-BE49-F238E27FC236}">
                <a16:creationId xmlns:a16="http://schemas.microsoft.com/office/drawing/2014/main" id="{A8B021C1-90D2-C13E-9238-1358B314A9E3}"/>
              </a:ext>
            </a:extLst>
          </p:cNvPr>
          <p:cNvSpPr txBox="1"/>
          <p:nvPr/>
        </p:nvSpPr>
        <p:spPr>
          <a:xfrm>
            <a:off x="5413343" y="413944"/>
            <a:ext cx="6247614" cy="5693866"/>
          </a:xfrm>
          <a:prstGeom prst="rect">
            <a:avLst/>
          </a:prstGeom>
          <a:noFill/>
        </p:spPr>
        <p:txBody>
          <a:bodyPr wrap="square">
            <a:spAutoFit/>
          </a:bodyPr>
          <a:lstStyle/>
          <a:p>
            <a:r>
              <a:rPr lang="zh-CN" altLang="en-US" sz="2800" dirty="0">
                <a:latin typeface="楷体" panose="02010609060101010101" pitchFamily="49" charset="-122"/>
                <a:ea typeface="楷体" panose="02010609060101010101" pitchFamily="49" charset="-122"/>
              </a:rPr>
              <a:t>神威</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太湖之光超级计算机由</a:t>
            </a:r>
            <a:r>
              <a:rPr lang="en-US" altLang="zh-CN" sz="2800" dirty="0">
                <a:latin typeface="楷体" panose="02010609060101010101" pitchFamily="49" charset="-122"/>
                <a:ea typeface="楷体" panose="02010609060101010101" pitchFamily="49" charset="-122"/>
              </a:rPr>
              <a:t>40</a:t>
            </a:r>
            <a:r>
              <a:rPr lang="zh-CN" altLang="en-US" sz="2800" dirty="0">
                <a:latin typeface="楷体" panose="02010609060101010101" pitchFamily="49" charset="-122"/>
                <a:ea typeface="楷体" panose="02010609060101010101" pitchFamily="49" charset="-122"/>
              </a:rPr>
              <a:t>个运算机柜和</a:t>
            </a:r>
            <a:r>
              <a:rPr lang="en-US" altLang="zh-CN" sz="2800" dirty="0">
                <a:latin typeface="楷体" panose="02010609060101010101" pitchFamily="49" charset="-122"/>
                <a:ea typeface="楷体" panose="02010609060101010101" pitchFamily="49" charset="-122"/>
              </a:rPr>
              <a:t>8</a:t>
            </a:r>
            <a:r>
              <a:rPr lang="zh-CN" altLang="en-US" sz="2800" dirty="0">
                <a:latin typeface="楷体" panose="02010609060101010101" pitchFamily="49" charset="-122"/>
                <a:ea typeface="楷体" panose="02010609060101010101" pitchFamily="49" charset="-122"/>
              </a:rPr>
              <a:t>个网络机柜组成。每个运算机柜比家用的双门冰箱略大，打开柜门，</a:t>
            </a:r>
            <a:r>
              <a:rPr lang="en-US" altLang="zh-CN" sz="2800" dirty="0">
                <a:latin typeface="楷体" panose="02010609060101010101" pitchFamily="49" charset="-122"/>
                <a:ea typeface="楷体" panose="02010609060101010101" pitchFamily="49" charset="-122"/>
              </a:rPr>
              <a:t>4</a:t>
            </a:r>
            <a:r>
              <a:rPr lang="zh-CN" altLang="en-US" sz="2800" dirty="0">
                <a:latin typeface="楷体" panose="02010609060101010101" pitchFamily="49" charset="-122"/>
                <a:ea typeface="楷体" panose="02010609060101010101" pitchFamily="49" charset="-122"/>
              </a:rPr>
              <a:t>块由</a:t>
            </a:r>
            <a:r>
              <a:rPr lang="en-US" altLang="zh-CN" sz="2800" dirty="0">
                <a:latin typeface="楷体" panose="02010609060101010101" pitchFamily="49" charset="-122"/>
                <a:ea typeface="楷体" panose="02010609060101010101" pitchFamily="49" charset="-122"/>
              </a:rPr>
              <a:t>32</a:t>
            </a:r>
            <a:r>
              <a:rPr lang="zh-CN" altLang="en-US" sz="2800" dirty="0">
                <a:latin typeface="楷体" panose="02010609060101010101" pitchFamily="49" charset="-122"/>
                <a:ea typeface="楷体" panose="02010609060101010101" pitchFamily="49" charset="-122"/>
              </a:rPr>
              <a:t>块运算插件组成的超节点分布其中。每个插件由</a:t>
            </a:r>
            <a:r>
              <a:rPr lang="en-US" altLang="zh-CN" sz="2800" dirty="0">
                <a:latin typeface="楷体" panose="02010609060101010101" pitchFamily="49" charset="-122"/>
                <a:ea typeface="楷体" panose="02010609060101010101" pitchFamily="49" charset="-122"/>
              </a:rPr>
              <a:t>4</a:t>
            </a:r>
            <a:r>
              <a:rPr lang="zh-CN" altLang="en-US" sz="2800" dirty="0">
                <a:latin typeface="楷体" panose="02010609060101010101" pitchFamily="49" charset="-122"/>
                <a:ea typeface="楷体" panose="02010609060101010101" pitchFamily="49" charset="-122"/>
              </a:rPr>
              <a:t>个运算节点板组成，一个运算节点板又含</a:t>
            </a:r>
            <a:r>
              <a:rPr lang="en-US" altLang="zh-CN" sz="2800" dirty="0">
                <a:latin typeface="楷体" panose="02010609060101010101" pitchFamily="49" charset="-122"/>
                <a:ea typeface="楷体" panose="02010609060101010101" pitchFamily="49" charset="-122"/>
              </a:rPr>
              <a:t>2</a:t>
            </a:r>
            <a:r>
              <a:rPr lang="zh-CN" altLang="en-US" sz="2800" dirty="0">
                <a:latin typeface="楷体" panose="02010609060101010101" pitchFamily="49" charset="-122"/>
                <a:ea typeface="楷体" panose="02010609060101010101" pitchFamily="49" charset="-122"/>
              </a:rPr>
              <a:t>块“申威</a:t>
            </a:r>
            <a:r>
              <a:rPr lang="en-US" altLang="zh-CN" sz="2800" dirty="0">
                <a:latin typeface="楷体" panose="02010609060101010101" pitchFamily="49" charset="-122"/>
                <a:ea typeface="楷体" panose="02010609060101010101" pitchFamily="49" charset="-122"/>
              </a:rPr>
              <a:t>26010”</a:t>
            </a:r>
            <a:r>
              <a:rPr lang="zh-CN" altLang="en-US" sz="2800" dirty="0">
                <a:latin typeface="楷体" panose="02010609060101010101" pitchFamily="49" charset="-122"/>
                <a:ea typeface="楷体" panose="02010609060101010101" pitchFamily="49" charset="-122"/>
              </a:rPr>
              <a:t>高性能处理器。一台机柜就有</a:t>
            </a:r>
            <a:r>
              <a:rPr lang="en-US" altLang="zh-CN" sz="2800" dirty="0">
                <a:latin typeface="楷体" panose="02010609060101010101" pitchFamily="49" charset="-122"/>
                <a:ea typeface="楷体" panose="02010609060101010101" pitchFamily="49" charset="-122"/>
              </a:rPr>
              <a:t>1024</a:t>
            </a:r>
            <a:r>
              <a:rPr lang="zh-CN" altLang="en-US" sz="2800" dirty="0">
                <a:latin typeface="楷体" panose="02010609060101010101" pitchFamily="49" charset="-122"/>
                <a:ea typeface="楷体" panose="02010609060101010101" pitchFamily="49" charset="-122"/>
              </a:rPr>
              <a:t>块处理器，整台“神威</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太湖之光”共有</a:t>
            </a:r>
            <a:r>
              <a:rPr lang="en-US" altLang="zh-CN" sz="2800" dirty="0">
                <a:latin typeface="楷体" panose="02010609060101010101" pitchFamily="49" charset="-122"/>
                <a:ea typeface="楷体" panose="02010609060101010101" pitchFamily="49" charset="-122"/>
              </a:rPr>
              <a:t>40960</a:t>
            </a:r>
            <a:r>
              <a:rPr lang="zh-CN" altLang="en-US" sz="2800" dirty="0">
                <a:latin typeface="楷体" panose="02010609060101010101" pitchFamily="49" charset="-122"/>
                <a:ea typeface="楷体" panose="02010609060101010101" pitchFamily="49" charset="-122"/>
              </a:rPr>
              <a:t>块处理器 。</a:t>
            </a:r>
            <a:endParaRPr lang="en-US" altLang="zh-CN" sz="2800" dirty="0">
              <a:latin typeface="楷体" panose="02010609060101010101" pitchFamily="49" charset="-122"/>
              <a:ea typeface="楷体" panose="02010609060101010101" pitchFamily="49" charset="-122"/>
            </a:endParaRPr>
          </a:p>
          <a:p>
            <a:endParaRPr lang="en-US" altLang="zh-CN" sz="2800" b="1" dirty="0">
              <a:latin typeface="楷体" panose="02010609060101010101" pitchFamily="49" charset="-122"/>
              <a:ea typeface="楷体" panose="02010609060101010101" pitchFamily="49" charset="-122"/>
            </a:endParaRPr>
          </a:p>
          <a:p>
            <a:endParaRPr lang="en-US" altLang="zh-CN" sz="2800" b="1" dirty="0">
              <a:latin typeface="楷体" panose="02010609060101010101" pitchFamily="49" charset="-122"/>
              <a:ea typeface="楷体" panose="02010609060101010101" pitchFamily="49" charset="-122"/>
            </a:endParaRPr>
          </a:p>
          <a:p>
            <a:r>
              <a:rPr lang="en-US" altLang="zh-CN" sz="2800" b="1" dirty="0">
                <a:latin typeface="楷体" panose="02010609060101010101" pitchFamily="49" charset="-122"/>
                <a:ea typeface="楷体" panose="02010609060101010101" pitchFamily="49" charset="-122"/>
              </a:rPr>
              <a:t>2022</a:t>
            </a:r>
            <a:r>
              <a:rPr lang="zh-CN" altLang="en-US" sz="2800" b="1" dirty="0">
                <a:latin typeface="楷体" panose="02010609060101010101" pitchFamily="49" charset="-122"/>
                <a:ea typeface="楷体" panose="02010609060101010101" pitchFamily="49" charset="-122"/>
              </a:rPr>
              <a:t>年，中国的神威</a:t>
            </a:r>
            <a:r>
              <a:rPr lang="en-US" altLang="zh-CN" sz="2800" b="1" dirty="0">
                <a:latin typeface="楷体" panose="02010609060101010101" pitchFamily="49" charset="-122"/>
                <a:ea typeface="楷体" panose="02010609060101010101" pitchFamily="49" charset="-122"/>
              </a:rPr>
              <a:t>·</a:t>
            </a:r>
            <a:r>
              <a:rPr lang="zh-CN" altLang="en-US" sz="2800" b="1" dirty="0">
                <a:latin typeface="楷体" panose="02010609060101010101" pitchFamily="49" charset="-122"/>
                <a:ea typeface="楷体" panose="02010609060101010101" pitchFamily="49" charset="-122"/>
              </a:rPr>
              <a:t>太湖之光全球超级计算机</a:t>
            </a:r>
            <a:r>
              <a:rPr lang="en-US" altLang="zh-CN" sz="2800" b="1" dirty="0">
                <a:latin typeface="楷体" panose="02010609060101010101" pitchFamily="49" charset="-122"/>
                <a:ea typeface="楷体" panose="02010609060101010101" pitchFamily="49" charset="-122"/>
              </a:rPr>
              <a:t>500</a:t>
            </a:r>
            <a:r>
              <a:rPr lang="zh-CN" altLang="en-US" sz="2800" b="1" dirty="0">
                <a:latin typeface="楷体" panose="02010609060101010101" pitchFamily="49" charset="-122"/>
                <a:ea typeface="楷体" panose="02010609060101010101" pitchFamily="49" charset="-122"/>
              </a:rPr>
              <a:t>强排名位列前十。</a:t>
            </a:r>
          </a:p>
        </p:txBody>
      </p:sp>
      <p:sp>
        <p:nvSpPr>
          <p:cNvPr id="9" name="文本框 8">
            <a:extLst>
              <a:ext uri="{FF2B5EF4-FFF2-40B4-BE49-F238E27FC236}">
                <a16:creationId xmlns:a16="http://schemas.microsoft.com/office/drawing/2014/main" id="{035E92D9-45D5-7CC4-4394-7DD39CA93E31}"/>
              </a:ext>
            </a:extLst>
          </p:cNvPr>
          <p:cNvSpPr txBox="1"/>
          <p:nvPr/>
        </p:nvSpPr>
        <p:spPr>
          <a:xfrm>
            <a:off x="213955" y="4075113"/>
            <a:ext cx="4891713" cy="2246769"/>
          </a:xfrm>
          <a:prstGeom prst="rect">
            <a:avLst/>
          </a:prstGeom>
          <a:noFill/>
        </p:spPr>
        <p:txBody>
          <a:bodyPr wrap="square">
            <a:spAutoFit/>
          </a:bodyPr>
          <a:lstStyle/>
          <a:p>
            <a:r>
              <a:rPr lang="zh-CN" altLang="en-US" sz="2800" dirty="0">
                <a:latin typeface="隶书" panose="02010509060101010101" pitchFamily="49" charset="-122"/>
                <a:ea typeface="隶书" panose="02010509060101010101" pitchFamily="49" charset="-122"/>
              </a:rPr>
              <a:t>超级计算机，被称为“国之重器”，超级计算属于战略高技术领域，是世界各国竞相角逐的科技制高点，也是一个国家科技实力的重要标志之一 。</a:t>
            </a:r>
          </a:p>
        </p:txBody>
      </p:sp>
    </p:spTree>
    <p:extLst>
      <p:ext uri="{BB962C8B-B14F-4D97-AF65-F5344CB8AC3E}">
        <p14:creationId xmlns:p14="http://schemas.microsoft.com/office/powerpoint/2010/main" val="260784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700217CC-EA12-4354-BFDD-CCC31FC5D9A3}"/>
              </a:ext>
            </a:extLst>
          </p:cNvPr>
          <p:cNvSpPr txBox="1"/>
          <p:nvPr/>
        </p:nvSpPr>
        <p:spPr>
          <a:xfrm>
            <a:off x="789044" y="1079265"/>
            <a:ext cx="6020317" cy="4401205"/>
          </a:xfrm>
          <a:prstGeom prst="rect">
            <a:avLst/>
          </a:prstGeom>
          <a:noFill/>
        </p:spPr>
        <p:txBody>
          <a:bodyPr wrap="square">
            <a:spAutoFit/>
          </a:bodyPr>
          <a:lstStyle/>
          <a:p>
            <a:r>
              <a:rPr lang="en-US" altLang="zh-CN" sz="2800" dirty="0">
                <a:latin typeface="楷体" panose="02010609060101010101" pitchFamily="49" charset="-122"/>
                <a:ea typeface="楷体" panose="02010609060101010101" pitchFamily="49" charset="-122"/>
              </a:rPr>
              <a:t>500</a:t>
            </a:r>
            <a:r>
              <a:rPr lang="zh-CN" altLang="en-US" sz="2800" dirty="0">
                <a:latin typeface="楷体" panose="02010609060101010101" pitchFamily="49" charset="-122"/>
                <a:ea typeface="楷体" panose="02010609060101010101" pitchFamily="49" charset="-122"/>
              </a:rPr>
              <a:t>米口径球面射电望远镜（</a:t>
            </a:r>
            <a:r>
              <a:rPr lang="en-US" altLang="zh-CN" sz="2800" dirty="0">
                <a:latin typeface="楷体" panose="02010609060101010101" pitchFamily="49" charset="-122"/>
                <a:ea typeface="楷体" panose="02010609060101010101" pitchFamily="49" charset="-122"/>
              </a:rPr>
              <a:t>FAST</a:t>
            </a:r>
            <a:r>
              <a:rPr lang="zh-CN" altLang="en-US" sz="2800" dirty="0">
                <a:latin typeface="楷体" panose="02010609060101010101" pitchFamily="49" charset="-122"/>
                <a:ea typeface="楷体" panose="02010609060101010101" pitchFamily="49" charset="-122"/>
              </a:rPr>
              <a:t>），位于中国贵州省黔南布依族苗族自治州境内，是中国国家“十一五”重大科技基础设施建设项目</a:t>
            </a:r>
            <a:r>
              <a:rPr lang="en-US" altLang="zh-CN" sz="2800" dirty="0">
                <a:latin typeface="楷体" panose="02010609060101010101" pitchFamily="49" charset="-122"/>
                <a:ea typeface="楷体" panose="02010609060101010101" pitchFamily="49" charset="-122"/>
              </a:rPr>
              <a:t>500</a:t>
            </a:r>
            <a:r>
              <a:rPr lang="zh-CN" altLang="en-US" sz="2800" dirty="0">
                <a:latin typeface="楷体" panose="02010609060101010101" pitchFamily="49" charset="-122"/>
                <a:ea typeface="楷体" panose="02010609060101010101" pitchFamily="49" charset="-122"/>
              </a:rPr>
              <a:t>米口径球面射电望远镜开创了建造巨型望远镜的新模式，建设了反射面相当于</a:t>
            </a:r>
            <a:r>
              <a:rPr lang="en-US" altLang="zh-CN" sz="2800" dirty="0">
                <a:latin typeface="楷体" panose="02010609060101010101" pitchFamily="49" charset="-122"/>
                <a:ea typeface="楷体" panose="02010609060101010101" pitchFamily="49" charset="-122"/>
              </a:rPr>
              <a:t>30</a:t>
            </a:r>
            <a:r>
              <a:rPr lang="zh-CN" altLang="en-US" sz="2800" dirty="0">
                <a:latin typeface="楷体" panose="02010609060101010101" pitchFamily="49" charset="-122"/>
                <a:ea typeface="楷体" panose="02010609060101010101" pitchFamily="49" charset="-122"/>
              </a:rPr>
              <a:t>个足球场的射电望远镜，灵敏度达到世界第二大望远镜的</a:t>
            </a:r>
            <a:r>
              <a:rPr lang="en-US" altLang="zh-CN" sz="2800" dirty="0">
                <a:latin typeface="楷体" panose="02010609060101010101" pitchFamily="49" charset="-122"/>
                <a:ea typeface="楷体" panose="02010609060101010101" pitchFamily="49" charset="-122"/>
              </a:rPr>
              <a:t>2.5</a:t>
            </a:r>
            <a:r>
              <a:rPr lang="zh-CN" altLang="en-US" sz="2800" dirty="0">
                <a:latin typeface="楷体" panose="02010609060101010101" pitchFamily="49" charset="-122"/>
                <a:ea typeface="楷体" panose="02010609060101010101" pitchFamily="49" charset="-122"/>
              </a:rPr>
              <a:t>倍以上，大幅拓展人类的视野，用于探索宇宙起源和演化 。</a:t>
            </a:r>
          </a:p>
        </p:txBody>
      </p:sp>
      <p:pic>
        <p:nvPicPr>
          <p:cNvPr id="9" name="图片 8" descr="图片包含 山, 照片, 风景, 大&#10;&#10;描述已自动生成">
            <a:extLst>
              <a:ext uri="{FF2B5EF4-FFF2-40B4-BE49-F238E27FC236}">
                <a16:creationId xmlns:a16="http://schemas.microsoft.com/office/drawing/2014/main" id="{BD1E4266-6511-FFE7-D7C2-C8AD274DE1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6095" y="726504"/>
            <a:ext cx="4550869" cy="5404991"/>
          </a:xfrm>
          <a:prstGeom prst="rect">
            <a:avLst/>
          </a:prstGeom>
        </p:spPr>
      </p:pic>
    </p:spTree>
    <p:extLst>
      <p:ext uri="{BB962C8B-B14F-4D97-AF65-F5344CB8AC3E}">
        <p14:creationId xmlns:p14="http://schemas.microsoft.com/office/powerpoint/2010/main" val="278825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1">
            <a:extLst>
              <a:ext uri="{FF2B5EF4-FFF2-40B4-BE49-F238E27FC236}">
                <a16:creationId xmlns:a16="http://schemas.microsoft.com/office/drawing/2014/main" id="{C86192FD-9456-6245-6CCF-945AF85BF374}"/>
              </a:ext>
            </a:extLst>
          </p:cNvPr>
          <p:cNvGraphicFramePr>
            <a:graphicFrameLocks noGrp="1"/>
          </p:cNvGraphicFramePr>
          <p:nvPr>
            <p:extLst>
              <p:ext uri="{D42A27DB-BD31-4B8C-83A1-F6EECF244321}">
                <p14:modId xmlns:p14="http://schemas.microsoft.com/office/powerpoint/2010/main" val="1464081421"/>
              </p:ext>
            </p:extLst>
          </p:nvPr>
        </p:nvGraphicFramePr>
        <p:xfrm>
          <a:off x="413669" y="683374"/>
          <a:ext cx="1895473" cy="5273040"/>
        </p:xfrm>
        <a:graphic>
          <a:graphicData uri="http://schemas.openxmlformats.org/drawingml/2006/table">
            <a:tbl>
              <a:tblPr firstRow="1" bandRow="1">
                <a:tableStyleId>{EB344D84-9AFB-497E-A393-DC336BA19D2E}</a:tableStyleId>
              </a:tblPr>
              <a:tblGrid>
                <a:gridCol w="1895473">
                  <a:extLst>
                    <a:ext uri="{9D8B030D-6E8A-4147-A177-3AD203B41FA5}">
                      <a16:colId xmlns:a16="http://schemas.microsoft.com/office/drawing/2014/main" val="1861575017"/>
                    </a:ext>
                  </a:extLst>
                </a:gridCol>
              </a:tblGrid>
              <a:tr h="370840">
                <a:tc>
                  <a:txBody>
                    <a:bodyPr/>
                    <a:lstStyle/>
                    <a:p>
                      <a:pPr algn="ctr"/>
                      <a:r>
                        <a:rPr lang="zh-CN" altLang="en-US" sz="2600" b="1">
                          <a:solidFill>
                            <a:schemeClr val="tx1"/>
                          </a:solidFill>
                          <a:latin typeface="微软雅黑" panose="020B0503020204020204" pitchFamily="34" charset="-122"/>
                          <a:ea typeface="微软雅黑" panose="020B0503020204020204" pitchFamily="34" charset="-122"/>
                        </a:rPr>
                        <a:t>时间</a:t>
                      </a:r>
                    </a:p>
                  </a:txBody>
                  <a:tcPr anchor="ctr">
                    <a:solidFill>
                      <a:schemeClr val="bg1"/>
                    </a:solidFill>
                  </a:tcPr>
                </a:tc>
                <a:extLst>
                  <a:ext uri="{0D108BD9-81ED-4DB2-BD59-A6C34878D82A}">
                    <a16:rowId xmlns:a16="http://schemas.microsoft.com/office/drawing/2014/main" val="586118517"/>
                  </a:ext>
                </a:extLst>
              </a:tr>
              <a:tr h="370840">
                <a:tc>
                  <a:txBody>
                    <a:bodyPr/>
                    <a:lstStyle/>
                    <a:p>
                      <a:pPr algn="ctr"/>
                      <a:r>
                        <a:rPr lang="en-US" altLang="zh-CN" sz="2600" b="1">
                          <a:solidFill>
                            <a:srgbClr val="6600FF"/>
                          </a:solidFill>
                          <a:latin typeface="幼圆" panose="02010509060101010101" pitchFamily="49" charset="-122"/>
                          <a:ea typeface="幼圆" panose="02010509060101010101" pitchFamily="49" charset="-122"/>
                        </a:rPr>
                        <a:t>20C</a:t>
                      </a:r>
                      <a:r>
                        <a:rPr lang="zh-CN" altLang="en-US" sz="2600" b="1">
                          <a:solidFill>
                            <a:srgbClr val="6600FF"/>
                          </a:solidFill>
                          <a:latin typeface="幼圆" panose="02010509060101010101" pitchFamily="49" charset="-122"/>
                          <a:ea typeface="幼圆" panose="02010509060101010101" pitchFamily="49" charset="-122"/>
                        </a:rPr>
                        <a:t>初</a:t>
                      </a:r>
                    </a:p>
                  </a:txBody>
                  <a:tcPr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8137693"/>
                  </a:ext>
                </a:extLst>
              </a:tr>
              <a:tr h="370840">
                <a:tc>
                  <a:txBody>
                    <a:bodyPr/>
                    <a:lstStyle/>
                    <a:p>
                      <a:pPr algn="ctr"/>
                      <a:r>
                        <a:rPr lang="en-US" altLang="zh-CN" sz="2600" b="1">
                          <a:solidFill>
                            <a:srgbClr val="6600FF"/>
                          </a:solidFill>
                          <a:latin typeface="幼圆" panose="02010509060101010101" pitchFamily="49" charset="-122"/>
                          <a:ea typeface="幼圆" panose="02010509060101010101" pitchFamily="49" charset="-122"/>
                        </a:rPr>
                        <a:t>1914-1918</a:t>
                      </a:r>
                      <a:endParaRPr lang="zh-CN" altLang="en-US" sz="2600" b="1">
                        <a:solidFill>
                          <a:srgbClr val="6600FF"/>
                        </a:solidFill>
                        <a:latin typeface="幼圆" panose="02010509060101010101" pitchFamily="49" charset="-122"/>
                        <a:ea typeface="幼圆" panose="02010509060101010101" pitchFamily="49" charset="-122"/>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0133486"/>
                  </a:ext>
                </a:extLst>
              </a:tr>
              <a:tr h="370840">
                <a:tc>
                  <a:txBody>
                    <a:bodyPr/>
                    <a:lstStyle/>
                    <a:p>
                      <a:pPr algn="ctr"/>
                      <a:r>
                        <a:rPr lang="en-US" altLang="zh-CN" sz="2600" b="1">
                          <a:solidFill>
                            <a:srgbClr val="6600FF"/>
                          </a:solidFill>
                          <a:latin typeface="幼圆" panose="02010509060101010101" pitchFamily="49" charset="-122"/>
                          <a:ea typeface="幼圆" panose="02010509060101010101" pitchFamily="49" charset="-122"/>
                        </a:rPr>
                        <a:t>1918-1929</a:t>
                      </a:r>
                      <a:endParaRPr lang="zh-CN" altLang="en-US" sz="2600" b="1">
                        <a:solidFill>
                          <a:srgbClr val="6600FF"/>
                        </a:solidFill>
                        <a:latin typeface="幼圆" panose="02010509060101010101" pitchFamily="49" charset="-122"/>
                        <a:ea typeface="幼圆" panose="02010509060101010101" pitchFamily="49" charset="-122"/>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3199513"/>
                  </a:ext>
                </a:extLst>
              </a:tr>
              <a:tr h="370840">
                <a:tc>
                  <a:txBody>
                    <a:bodyPr/>
                    <a:lstStyle/>
                    <a:p>
                      <a:pPr algn="ctr"/>
                      <a:r>
                        <a:rPr lang="en-US" altLang="zh-CN" sz="2600" b="1">
                          <a:solidFill>
                            <a:srgbClr val="6600FF"/>
                          </a:solidFill>
                          <a:latin typeface="幼圆" panose="02010509060101010101" pitchFamily="49" charset="-122"/>
                          <a:ea typeface="幼圆" panose="02010509060101010101" pitchFamily="49" charset="-122"/>
                        </a:rPr>
                        <a:t>1929-1933</a:t>
                      </a:r>
                      <a:endParaRPr lang="zh-CN" altLang="en-US" sz="2600" b="1">
                        <a:solidFill>
                          <a:srgbClr val="6600FF"/>
                        </a:solidFill>
                        <a:latin typeface="幼圆" panose="02010509060101010101" pitchFamily="49" charset="-122"/>
                        <a:ea typeface="幼圆" panose="02010509060101010101" pitchFamily="49" charset="-122"/>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9737341"/>
                  </a:ext>
                </a:extLst>
              </a:tr>
              <a:tr h="370840">
                <a:tc>
                  <a:txBody>
                    <a:bodyPr/>
                    <a:lstStyle/>
                    <a:p>
                      <a:pPr algn="ctr"/>
                      <a:r>
                        <a:rPr lang="en-US" altLang="zh-CN" sz="2600" b="1">
                          <a:solidFill>
                            <a:srgbClr val="6600FF"/>
                          </a:solidFill>
                          <a:latin typeface="幼圆" panose="02010509060101010101" pitchFamily="49" charset="-122"/>
                          <a:ea typeface="幼圆" panose="02010509060101010101" pitchFamily="49" charset="-122"/>
                        </a:rPr>
                        <a:t>1933-1939</a:t>
                      </a:r>
                      <a:endParaRPr lang="zh-CN" altLang="en-US" sz="2600" b="1">
                        <a:solidFill>
                          <a:srgbClr val="6600FF"/>
                        </a:solidFill>
                        <a:latin typeface="幼圆" panose="02010509060101010101" pitchFamily="49" charset="-122"/>
                        <a:ea typeface="幼圆" panose="02010509060101010101" pitchFamily="49" charset="-122"/>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9574033"/>
                  </a:ext>
                </a:extLst>
              </a:tr>
              <a:tr h="370840">
                <a:tc>
                  <a:txBody>
                    <a:bodyPr/>
                    <a:lstStyle/>
                    <a:p>
                      <a:pPr algn="ctr"/>
                      <a:r>
                        <a:rPr lang="en-US" altLang="zh-CN" sz="2600" b="1">
                          <a:solidFill>
                            <a:srgbClr val="6600FF"/>
                          </a:solidFill>
                          <a:latin typeface="幼圆" panose="02010509060101010101" pitchFamily="49" charset="-122"/>
                          <a:ea typeface="幼圆" panose="02010509060101010101" pitchFamily="49" charset="-122"/>
                        </a:rPr>
                        <a:t>1939-1945</a:t>
                      </a:r>
                      <a:endParaRPr lang="zh-CN" altLang="en-US" sz="2600" b="1">
                        <a:solidFill>
                          <a:srgbClr val="6600FF"/>
                        </a:solidFill>
                        <a:latin typeface="幼圆" panose="02010509060101010101" pitchFamily="49" charset="-122"/>
                        <a:ea typeface="幼圆" panose="02010509060101010101" pitchFamily="49" charset="-122"/>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2402577"/>
                  </a:ext>
                </a:extLst>
              </a:tr>
              <a:tr h="370840">
                <a:tc>
                  <a:txBody>
                    <a:bodyPr/>
                    <a:lstStyle/>
                    <a:p>
                      <a:pPr algn="ctr"/>
                      <a:r>
                        <a:rPr lang="en-US" altLang="zh-CN" sz="2600" b="1">
                          <a:solidFill>
                            <a:srgbClr val="6600FF"/>
                          </a:solidFill>
                          <a:latin typeface="幼圆" panose="02010509060101010101" pitchFamily="49" charset="-122"/>
                          <a:ea typeface="幼圆" panose="02010509060101010101" pitchFamily="49" charset="-122"/>
                        </a:rPr>
                        <a:t>1945-20C70s</a:t>
                      </a:r>
                      <a:endParaRPr lang="zh-CN" altLang="en-US" sz="2600" b="1">
                        <a:solidFill>
                          <a:srgbClr val="6600FF"/>
                        </a:solidFill>
                        <a:latin typeface="幼圆" panose="02010509060101010101" pitchFamily="49" charset="-122"/>
                        <a:ea typeface="幼圆" panose="02010509060101010101" pitchFamily="49" charset="-122"/>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9174778"/>
                  </a:ext>
                </a:extLst>
              </a:tr>
              <a:tr h="370840">
                <a:tc>
                  <a:txBody>
                    <a:bodyPr/>
                    <a:lstStyle/>
                    <a:p>
                      <a:pPr algn="ctr"/>
                      <a:r>
                        <a:rPr lang="en-US" altLang="zh-CN" sz="2600" b="1">
                          <a:solidFill>
                            <a:srgbClr val="6600FF"/>
                          </a:solidFill>
                          <a:latin typeface="幼圆" panose="02010509060101010101" pitchFamily="49" charset="-122"/>
                          <a:ea typeface="幼圆" panose="02010509060101010101" pitchFamily="49" charset="-122"/>
                        </a:rPr>
                        <a:t>20C70s</a:t>
                      </a:r>
                      <a:r>
                        <a:rPr lang="zh-CN" altLang="en-US" sz="2600" b="1">
                          <a:solidFill>
                            <a:srgbClr val="6600FF"/>
                          </a:solidFill>
                          <a:latin typeface="幼圆" panose="02010509060101010101" pitchFamily="49" charset="-122"/>
                          <a:ea typeface="幼圆" panose="02010509060101010101" pitchFamily="49" charset="-122"/>
                        </a:rPr>
                        <a:t>后</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8301865"/>
                  </a:ext>
                </a:extLst>
              </a:tr>
              <a:tr h="370840">
                <a:tc>
                  <a:txBody>
                    <a:bodyPr/>
                    <a:lstStyle/>
                    <a:p>
                      <a:pPr algn="ctr"/>
                      <a:r>
                        <a:rPr lang="en-US" altLang="zh-CN" sz="2600" b="1">
                          <a:solidFill>
                            <a:srgbClr val="6600FF"/>
                          </a:solidFill>
                          <a:latin typeface="幼圆" panose="02010509060101010101" pitchFamily="49" charset="-122"/>
                          <a:ea typeface="幼圆" panose="02010509060101010101" pitchFamily="49" charset="-122"/>
                        </a:rPr>
                        <a:t>20C90s</a:t>
                      </a:r>
                      <a:endParaRPr lang="zh-CN" altLang="en-US" sz="2600" b="1">
                        <a:solidFill>
                          <a:srgbClr val="6600FF"/>
                        </a:solidFill>
                        <a:latin typeface="幼圆" panose="02010509060101010101" pitchFamily="49" charset="-122"/>
                        <a:ea typeface="幼圆" panose="02010509060101010101" pitchFamily="49" charset="-122"/>
                      </a:endParaRPr>
                    </a:p>
                  </a:txBody>
                  <a:tcPr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799152931"/>
                  </a:ext>
                </a:extLst>
              </a:tr>
            </a:tbl>
          </a:graphicData>
        </a:graphic>
      </p:graphicFrame>
      <p:sp>
        <p:nvSpPr>
          <p:cNvPr id="14" name="矩形 13">
            <a:extLst>
              <a:ext uri="{FF2B5EF4-FFF2-40B4-BE49-F238E27FC236}">
                <a16:creationId xmlns:a16="http://schemas.microsoft.com/office/drawing/2014/main" id="{FC223D4D-F18D-9DA9-B0F5-60ACDEC2933A}"/>
              </a:ext>
            </a:extLst>
          </p:cNvPr>
          <p:cNvSpPr/>
          <p:nvPr/>
        </p:nvSpPr>
        <p:spPr>
          <a:xfrm>
            <a:off x="2324099" y="673849"/>
            <a:ext cx="2880643" cy="495161"/>
          </a:xfrm>
          <a:prstGeom prst="rect">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latin typeface="微软雅黑" panose="020B0503020204020204" pitchFamily="34" charset="-122"/>
                <a:ea typeface="微软雅黑" panose="020B0503020204020204" pitchFamily="34" charset="-122"/>
              </a:rPr>
              <a:t>资本主义国家</a:t>
            </a:r>
          </a:p>
        </p:txBody>
      </p:sp>
      <p:graphicFrame>
        <p:nvGraphicFramePr>
          <p:cNvPr id="25" name="表格 24">
            <a:extLst>
              <a:ext uri="{FF2B5EF4-FFF2-40B4-BE49-F238E27FC236}">
                <a16:creationId xmlns:a16="http://schemas.microsoft.com/office/drawing/2014/main" id="{3C0C3AE2-A537-590A-DE9F-351BB7C9B045}"/>
              </a:ext>
            </a:extLst>
          </p:cNvPr>
          <p:cNvGraphicFramePr>
            <a:graphicFrameLocks noGrp="1"/>
          </p:cNvGraphicFramePr>
          <p:nvPr>
            <p:extLst>
              <p:ext uri="{D42A27DB-BD31-4B8C-83A1-F6EECF244321}">
                <p14:modId xmlns:p14="http://schemas.microsoft.com/office/powerpoint/2010/main" val="2289077624"/>
              </p:ext>
            </p:extLst>
          </p:nvPr>
        </p:nvGraphicFramePr>
        <p:xfrm>
          <a:off x="2328862" y="1178534"/>
          <a:ext cx="2875880" cy="4785360"/>
        </p:xfrm>
        <a:graphic>
          <a:graphicData uri="http://schemas.openxmlformats.org/drawingml/2006/table">
            <a:tbl>
              <a:tblPr firstRow="1" bandRow="1">
                <a:tableStyleId>{EB344D84-9AFB-497E-A393-DC336BA19D2E}</a:tableStyleId>
              </a:tblPr>
              <a:tblGrid>
                <a:gridCol w="2875880">
                  <a:extLst>
                    <a:ext uri="{9D8B030D-6E8A-4147-A177-3AD203B41FA5}">
                      <a16:colId xmlns:a16="http://schemas.microsoft.com/office/drawing/2014/main" val="1702926371"/>
                    </a:ext>
                  </a:extLst>
                </a:gridCol>
              </a:tblGrid>
              <a:tr h="370840">
                <a:tc>
                  <a:txBody>
                    <a:bodyPr/>
                    <a:lstStyle/>
                    <a:p>
                      <a:pPr algn="ctr"/>
                      <a:endParaRPr lang="zh-CN" altLang="en-US" sz="2600" b="1">
                        <a:solidFill>
                          <a:srgbClr val="6600FF"/>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4045485"/>
                  </a:ext>
                </a:extLst>
              </a:tr>
              <a:tr h="370840">
                <a:tc>
                  <a:txBody>
                    <a:bodyPr/>
                    <a:lstStyle/>
                    <a:p>
                      <a:pPr algn="ctr"/>
                      <a:endParaRPr lang="zh-CN" altLang="en-US" sz="2600" b="1">
                        <a:solidFill>
                          <a:srgbClr val="6600FF"/>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6157517"/>
                  </a:ext>
                </a:extLst>
              </a:tr>
              <a:tr h="370840">
                <a:tc>
                  <a:txBody>
                    <a:bodyPr/>
                    <a:lstStyle/>
                    <a:p>
                      <a:pPr algn="ctr"/>
                      <a:endParaRPr lang="zh-CN" altLang="en-US" sz="2600" b="1">
                        <a:solidFill>
                          <a:srgbClr val="6600FF"/>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8102665"/>
                  </a:ext>
                </a:extLst>
              </a:tr>
              <a:tr h="370840">
                <a:tc>
                  <a:txBody>
                    <a:bodyPr/>
                    <a:lstStyle/>
                    <a:p>
                      <a:pPr algn="ctr"/>
                      <a:endParaRPr lang="zh-CN" altLang="en-US" sz="2600" b="1">
                        <a:solidFill>
                          <a:srgbClr val="6600FF"/>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4613512"/>
                  </a:ext>
                </a:extLst>
              </a:tr>
              <a:tr h="370840">
                <a:tc>
                  <a:txBody>
                    <a:bodyPr/>
                    <a:lstStyle/>
                    <a:p>
                      <a:pPr algn="ctr"/>
                      <a:endParaRPr lang="zh-CN" altLang="en-US" sz="2600" b="1">
                        <a:solidFill>
                          <a:srgbClr val="6600FF"/>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3214015"/>
                  </a:ext>
                </a:extLst>
              </a:tr>
              <a:tr h="370840">
                <a:tc>
                  <a:txBody>
                    <a:bodyPr/>
                    <a:lstStyle/>
                    <a:p>
                      <a:pPr algn="ctr"/>
                      <a:endParaRPr lang="zh-CN" altLang="en-US" sz="2600" b="1">
                        <a:solidFill>
                          <a:srgbClr val="6600FF"/>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610753"/>
                  </a:ext>
                </a:extLst>
              </a:tr>
              <a:tr h="370840">
                <a:tc>
                  <a:txBody>
                    <a:bodyPr/>
                    <a:lstStyle/>
                    <a:p>
                      <a:pPr algn="ctr"/>
                      <a:endParaRPr lang="en-US" altLang="zh-CN" sz="2600" b="1">
                        <a:solidFill>
                          <a:srgbClr val="6600FF"/>
                        </a:solidFill>
                        <a:latin typeface="幼圆" panose="02010509060101010101" pitchFamily="49" charset="-122"/>
                        <a:ea typeface="幼圆" panose="02010509060101010101" pitchFamily="49" charset="-122"/>
                      </a:endParaRPr>
                    </a:p>
                    <a:p>
                      <a:pPr algn="ctr"/>
                      <a:endParaRPr lang="zh-CN" altLang="en-US" sz="2600" b="1">
                        <a:solidFill>
                          <a:srgbClr val="6600FF"/>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22682947"/>
                  </a:ext>
                </a:extLst>
              </a:tr>
              <a:tr h="370840">
                <a:tc>
                  <a:txBody>
                    <a:bodyPr/>
                    <a:lstStyle/>
                    <a:p>
                      <a:pPr algn="ctr"/>
                      <a:endParaRPr lang="zh-CN" altLang="en-US" sz="2600" b="1">
                        <a:solidFill>
                          <a:srgbClr val="6600FF"/>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3511827"/>
                  </a:ext>
                </a:extLst>
              </a:tr>
              <a:tr h="370840">
                <a:tc>
                  <a:txBody>
                    <a:bodyPr/>
                    <a:lstStyle/>
                    <a:p>
                      <a:pPr algn="ctr"/>
                      <a:endParaRPr lang="zh-CN" altLang="en-US" sz="2600" b="1">
                        <a:solidFill>
                          <a:srgbClr val="6600FF"/>
                        </a:solidFill>
                        <a:latin typeface="幼圆" panose="02010509060101010101" pitchFamily="49" charset="-122"/>
                        <a:ea typeface="幼圆" panose="020105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9858880"/>
                  </a:ext>
                </a:extLst>
              </a:tr>
            </a:tbl>
          </a:graphicData>
        </a:graphic>
      </p:graphicFrame>
      <p:cxnSp>
        <p:nvCxnSpPr>
          <p:cNvPr id="26" name="直接箭头连接符 25">
            <a:extLst>
              <a:ext uri="{FF2B5EF4-FFF2-40B4-BE49-F238E27FC236}">
                <a16:creationId xmlns:a16="http://schemas.microsoft.com/office/drawing/2014/main" id="{D735D4B9-DD8E-69E6-2DF7-69C6F923CF68}"/>
              </a:ext>
            </a:extLst>
          </p:cNvPr>
          <p:cNvCxnSpPr>
            <a:cxnSpLocks/>
          </p:cNvCxnSpPr>
          <p:nvPr/>
        </p:nvCxnSpPr>
        <p:spPr>
          <a:xfrm>
            <a:off x="2294367" y="616184"/>
            <a:ext cx="0" cy="5628581"/>
          </a:xfrm>
          <a:prstGeom prst="straightConnector1">
            <a:avLst/>
          </a:prstGeom>
          <a:ln w="57150">
            <a:solidFill>
              <a:srgbClr val="6600FF"/>
            </a:solidFill>
            <a:headEnd type="none" w="med" len="med"/>
            <a:tailEnd type="arrow" w="med" len="med"/>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8" name="矩形 27">
            <a:extLst>
              <a:ext uri="{FF2B5EF4-FFF2-40B4-BE49-F238E27FC236}">
                <a16:creationId xmlns:a16="http://schemas.microsoft.com/office/drawing/2014/main" id="{882D111C-7F90-8D7C-C840-3FB99D9C5944}"/>
              </a:ext>
            </a:extLst>
          </p:cNvPr>
          <p:cNvSpPr/>
          <p:nvPr/>
        </p:nvSpPr>
        <p:spPr>
          <a:xfrm>
            <a:off x="2309142" y="1168938"/>
            <a:ext cx="2880643" cy="49516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00" b="1">
                <a:solidFill>
                  <a:srgbClr val="0070C0"/>
                </a:solidFill>
                <a:latin typeface="幼圆" panose="02010509060101010101" pitchFamily="49" charset="-122"/>
                <a:ea typeface="幼圆" panose="02010509060101010101" pitchFamily="49" charset="-122"/>
              </a:rPr>
              <a:t>垄断资本主义</a:t>
            </a:r>
            <a:r>
              <a:rPr lang="zh-CN" altLang="en-US" sz="2600" b="1">
                <a:solidFill>
                  <a:schemeClr val="tx1"/>
                </a:solidFill>
                <a:latin typeface="幼圆" panose="02010509060101010101" pitchFamily="49" charset="-122"/>
                <a:ea typeface="幼圆" panose="02010509060101010101" pitchFamily="49" charset="-122"/>
              </a:rPr>
              <a:t>发展</a:t>
            </a:r>
          </a:p>
        </p:txBody>
      </p:sp>
      <p:sp>
        <p:nvSpPr>
          <p:cNvPr id="29" name="矩形 28">
            <a:extLst>
              <a:ext uri="{FF2B5EF4-FFF2-40B4-BE49-F238E27FC236}">
                <a16:creationId xmlns:a16="http://schemas.microsoft.com/office/drawing/2014/main" id="{4AEA06E3-D345-6B7D-0C1F-F931C17B6C85}"/>
              </a:ext>
            </a:extLst>
          </p:cNvPr>
          <p:cNvSpPr/>
          <p:nvPr/>
        </p:nvSpPr>
        <p:spPr>
          <a:xfrm>
            <a:off x="2301845" y="1654501"/>
            <a:ext cx="2880643" cy="49516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600" b="1">
                <a:solidFill>
                  <a:schemeClr val="tx1"/>
                </a:solidFill>
                <a:latin typeface="幼圆" panose="02010509060101010101" pitchFamily="49" charset="-122"/>
                <a:ea typeface="幼圆" panose="02010509060101010101" pitchFamily="49" charset="-122"/>
              </a:rPr>
              <a:t>(</a:t>
            </a:r>
            <a:r>
              <a:rPr lang="zh-CN" altLang="en-US" sz="2600" b="1">
                <a:solidFill>
                  <a:schemeClr val="tx1"/>
                </a:solidFill>
                <a:latin typeface="幼圆" panose="02010509060101010101" pitchFamily="49" charset="-122"/>
                <a:ea typeface="幼圆" panose="02010509060101010101" pitchFamily="49" charset="-122"/>
              </a:rPr>
              <a:t>一战</a:t>
            </a:r>
            <a:r>
              <a:rPr lang="en-US" altLang="zh-CN" sz="2600" b="1">
                <a:solidFill>
                  <a:schemeClr val="tx1"/>
                </a:solidFill>
                <a:latin typeface="幼圆" panose="02010509060101010101" pitchFamily="49" charset="-122"/>
                <a:ea typeface="幼圆" panose="02010509060101010101" pitchFamily="49" charset="-122"/>
              </a:rPr>
              <a:t>)</a:t>
            </a:r>
            <a:r>
              <a:rPr lang="zh-CN" altLang="en-US" sz="2600" b="1">
                <a:solidFill>
                  <a:schemeClr val="tx1"/>
                </a:solidFill>
                <a:latin typeface="幼圆" panose="02010509060101010101" pitchFamily="49" charset="-122"/>
                <a:ea typeface="幼圆" panose="02010509060101010101" pitchFamily="49" charset="-122"/>
              </a:rPr>
              <a:t>破坏</a:t>
            </a:r>
          </a:p>
        </p:txBody>
      </p:sp>
      <p:sp>
        <p:nvSpPr>
          <p:cNvPr id="30" name="矩形 29">
            <a:extLst>
              <a:ext uri="{FF2B5EF4-FFF2-40B4-BE49-F238E27FC236}">
                <a16:creationId xmlns:a16="http://schemas.microsoft.com/office/drawing/2014/main" id="{4936B796-3EE2-332A-402C-8974DCFE81BC}"/>
              </a:ext>
            </a:extLst>
          </p:cNvPr>
          <p:cNvSpPr/>
          <p:nvPr/>
        </p:nvSpPr>
        <p:spPr>
          <a:xfrm>
            <a:off x="2316620" y="2149590"/>
            <a:ext cx="2880643" cy="49516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00" b="1">
                <a:solidFill>
                  <a:schemeClr val="tx1"/>
                </a:solidFill>
                <a:latin typeface="幼圆" panose="02010509060101010101" pitchFamily="49" charset="-122"/>
                <a:ea typeface="幼圆" panose="02010509060101010101" pitchFamily="49" charset="-122"/>
              </a:rPr>
              <a:t>资本主义有所发展</a:t>
            </a:r>
          </a:p>
        </p:txBody>
      </p:sp>
      <p:sp>
        <p:nvSpPr>
          <p:cNvPr id="31" name="矩形 30">
            <a:extLst>
              <a:ext uri="{FF2B5EF4-FFF2-40B4-BE49-F238E27FC236}">
                <a16:creationId xmlns:a16="http://schemas.microsoft.com/office/drawing/2014/main" id="{3E9DB46B-5735-0F45-9AC7-0FE098309F24}"/>
              </a:ext>
            </a:extLst>
          </p:cNvPr>
          <p:cNvSpPr/>
          <p:nvPr/>
        </p:nvSpPr>
        <p:spPr>
          <a:xfrm>
            <a:off x="2316620" y="2633416"/>
            <a:ext cx="2880643" cy="49516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00" b="1">
                <a:solidFill>
                  <a:srgbClr val="0000FF"/>
                </a:solidFill>
                <a:highlight>
                  <a:srgbClr val="FFFF00"/>
                </a:highlight>
                <a:latin typeface="幼圆" panose="02010509060101010101" pitchFamily="49" charset="-122"/>
                <a:ea typeface="幼圆" panose="02010509060101010101" pitchFamily="49" charset="-122"/>
              </a:rPr>
              <a:t>经济危机</a:t>
            </a:r>
          </a:p>
        </p:txBody>
      </p:sp>
      <p:sp>
        <p:nvSpPr>
          <p:cNvPr id="32" name="矩形 31">
            <a:extLst>
              <a:ext uri="{FF2B5EF4-FFF2-40B4-BE49-F238E27FC236}">
                <a16:creationId xmlns:a16="http://schemas.microsoft.com/office/drawing/2014/main" id="{2A39527F-0ABF-FB71-784A-52279A08BB32}"/>
              </a:ext>
            </a:extLst>
          </p:cNvPr>
          <p:cNvSpPr/>
          <p:nvPr/>
        </p:nvSpPr>
        <p:spPr>
          <a:xfrm>
            <a:off x="2323731" y="3120646"/>
            <a:ext cx="2880643" cy="49516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00" b="1">
                <a:solidFill>
                  <a:srgbClr val="C00000"/>
                </a:solidFill>
                <a:latin typeface="幼圆" panose="02010509060101010101" pitchFamily="49" charset="-122"/>
                <a:ea typeface="幼圆" panose="02010509060101010101" pitchFamily="49" charset="-122"/>
              </a:rPr>
              <a:t>罗斯福新政</a:t>
            </a:r>
          </a:p>
        </p:txBody>
      </p:sp>
      <p:sp>
        <p:nvSpPr>
          <p:cNvPr id="33" name="矩形 32">
            <a:extLst>
              <a:ext uri="{FF2B5EF4-FFF2-40B4-BE49-F238E27FC236}">
                <a16:creationId xmlns:a16="http://schemas.microsoft.com/office/drawing/2014/main" id="{9C605375-EDF7-FDA4-9056-BCAB7F6DFBEC}"/>
              </a:ext>
            </a:extLst>
          </p:cNvPr>
          <p:cNvSpPr/>
          <p:nvPr/>
        </p:nvSpPr>
        <p:spPr>
          <a:xfrm>
            <a:off x="2323915" y="3604400"/>
            <a:ext cx="2880643" cy="49516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600" b="1">
                <a:solidFill>
                  <a:schemeClr val="tx1"/>
                </a:solidFill>
                <a:latin typeface="幼圆" panose="02010509060101010101" pitchFamily="49" charset="-122"/>
                <a:ea typeface="幼圆" panose="02010509060101010101" pitchFamily="49" charset="-122"/>
              </a:rPr>
              <a:t>(</a:t>
            </a:r>
            <a:r>
              <a:rPr lang="zh-CN" altLang="en-US" sz="2600" b="1">
                <a:solidFill>
                  <a:schemeClr val="tx1"/>
                </a:solidFill>
                <a:latin typeface="幼圆" panose="02010509060101010101" pitchFamily="49" charset="-122"/>
                <a:ea typeface="幼圆" panose="02010509060101010101" pitchFamily="49" charset="-122"/>
              </a:rPr>
              <a:t>二战</a:t>
            </a:r>
            <a:r>
              <a:rPr lang="en-US" altLang="zh-CN" sz="2600" b="1">
                <a:solidFill>
                  <a:schemeClr val="tx1"/>
                </a:solidFill>
                <a:latin typeface="幼圆" panose="02010509060101010101" pitchFamily="49" charset="-122"/>
                <a:ea typeface="幼圆" panose="02010509060101010101" pitchFamily="49" charset="-122"/>
              </a:rPr>
              <a:t>)</a:t>
            </a:r>
            <a:r>
              <a:rPr lang="zh-CN" altLang="en-US" sz="2600" b="1">
                <a:solidFill>
                  <a:schemeClr val="tx1"/>
                </a:solidFill>
                <a:latin typeface="幼圆" panose="02010509060101010101" pitchFamily="49" charset="-122"/>
                <a:ea typeface="幼圆" panose="02010509060101010101" pitchFamily="49" charset="-122"/>
              </a:rPr>
              <a:t>破坏</a:t>
            </a:r>
          </a:p>
        </p:txBody>
      </p:sp>
      <p:sp>
        <p:nvSpPr>
          <p:cNvPr id="34" name="矩形 33">
            <a:extLst>
              <a:ext uri="{FF2B5EF4-FFF2-40B4-BE49-F238E27FC236}">
                <a16:creationId xmlns:a16="http://schemas.microsoft.com/office/drawing/2014/main" id="{25A59688-1E10-7CF5-F5ED-9668A79908F9}"/>
              </a:ext>
            </a:extLst>
          </p:cNvPr>
          <p:cNvSpPr/>
          <p:nvPr/>
        </p:nvSpPr>
        <p:spPr>
          <a:xfrm>
            <a:off x="2228389" y="4099561"/>
            <a:ext cx="3071326" cy="86493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00" b="1">
                <a:solidFill>
                  <a:srgbClr val="C00000"/>
                </a:solidFill>
                <a:latin typeface="幼圆" panose="02010509060101010101" pitchFamily="49" charset="-122"/>
                <a:ea typeface="幼圆" panose="02010509060101010101" pitchFamily="49" charset="-122"/>
              </a:rPr>
              <a:t>宏观调控</a:t>
            </a:r>
            <a:r>
              <a:rPr lang="en-US" altLang="zh-CN" sz="2600" b="1">
                <a:solidFill>
                  <a:schemeClr val="tx1"/>
                </a:solidFill>
                <a:latin typeface="幼圆" panose="02010509060101010101" pitchFamily="49" charset="-122"/>
                <a:ea typeface="幼圆" panose="02010509060101010101" pitchFamily="49" charset="-122"/>
              </a:rPr>
              <a:t>+</a:t>
            </a:r>
            <a:r>
              <a:rPr lang="zh-CN" altLang="en-US" sz="2600" b="1">
                <a:solidFill>
                  <a:srgbClr val="0070C0"/>
                </a:solidFill>
                <a:latin typeface="幼圆" panose="02010509060101010101" pitchFamily="49" charset="-122"/>
                <a:ea typeface="幼圆" panose="02010509060101010101" pitchFamily="49" charset="-122"/>
              </a:rPr>
              <a:t>市场调节</a:t>
            </a:r>
            <a:endParaRPr lang="en-US" altLang="zh-CN" sz="2600" b="1">
              <a:solidFill>
                <a:srgbClr val="0070C0"/>
              </a:solidFill>
              <a:latin typeface="幼圆" panose="02010509060101010101" pitchFamily="49" charset="-122"/>
              <a:ea typeface="幼圆" panose="02010509060101010101" pitchFamily="49" charset="-122"/>
            </a:endParaRPr>
          </a:p>
          <a:p>
            <a:pPr algn="ctr"/>
            <a:r>
              <a:rPr lang="zh-CN" altLang="en-US" sz="2600" b="1">
                <a:solidFill>
                  <a:srgbClr val="00B050"/>
                </a:solidFill>
                <a:latin typeface="幼圆" panose="02010509060101010101" pitchFamily="49" charset="-122"/>
                <a:ea typeface="幼圆" panose="02010509060101010101" pitchFamily="49" charset="-122"/>
              </a:rPr>
              <a:t>科技</a:t>
            </a:r>
            <a:r>
              <a:rPr lang="zh-CN" altLang="en-US" sz="2600" b="1">
                <a:solidFill>
                  <a:schemeClr val="tx1"/>
                </a:solidFill>
                <a:latin typeface="幼圆" panose="02010509060101010101" pitchFamily="49" charset="-122"/>
                <a:ea typeface="幼圆" panose="02010509060101010101" pitchFamily="49" charset="-122"/>
              </a:rPr>
              <a:t>促进经济发展</a:t>
            </a:r>
          </a:p>
        </p:txBody>
      </p:sp>
      <p:sp>
        <p:nvSpPr>
          <p:cNvPr id="35" name="矩形 34">
            <a:extLst>
              <a:ext uri="{FF2B5EF4-FFF2-40B4-BE49-F238E27FC236}">
                <a16:creationId xmlns:a16="http://schemas.microsoft.com/office/drawing/2014/main" id="{0BF38659-0627-FBCE-22A7-114AD676F654}"/>
              </a:ext>
            </a:extLst>
          </p:cNvPr>
          <p:cNvSpPr/>
          <p:nvPr/>
        </p:nvSpPr>
        <p:spPr>
          <a:xfrm>
            <a:off x="2323916" y="4985142"/>
            <a:ext cx="2880643" cy="49516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00" b="1">
                <a:solidFill>
                  <a:schemeClr val="tx1"/>
                </a:solidFill>
                <a:latin typeface="幼圆" panose="02010509060101010101" pitchFamily="49" charset="-122"/>
                <a:ea typeface="幼圆" panose="02010509060101010101" pitchFamily="49" charset="-122"/>
              </a:rPr>
              <a:t>“</a:t>
            </a:r>
            <a:r>
              <a:rPr lang="zh-CN" altLang="en-US" sz="2600" b="1">
                <a:solidFill>
                  <a:srgbClr val="0000FF"/>
                </a:solidFill>
                <a:highlight>
                  <a:srgbClr val="FFFF00"/>
                </a:highlight>
                <a:latin typeface="幼圆" panose="02010509060101010101" pitchFamily="49" charset="-122"/>
                <a:ea typeface="幼圆" panose="02010509060101010101" pitchFamily="49" charset="-122"/>
              </a:rPr>
              <a:t>滞胀</a:t>
            </a:r>
            <a:r>
              <a:rPr lang="zh-CN" altLang="en-US" sz="2600" b="1">
                <a:solidFill>
                  <a:schemeClr val="tx1"/>
                </a:solidFill>
                <a:latin typeface="幼圆" panose="02010509060101010101" pitchFamily="49" charset="-122"/>
                <a:ea typeface="幼圆" panose="02010509060101010101" pitchFamily="49" charset="-122"/>
              </a:rPr>
              <a:t>”</a:t>
            </a:r>
          </a:p>
        </p:txBody>
      </p:sp>
      <p:sp>
        <p:nvSpPr>
          <p:cNvPr id="4" name="文本框 3">
            <a:extLst>
              <a:ext uri="{FF2B5EF4-FFF2-40B4-BE49-F238E27FC236}">
                <a16:creationId xmlns:a16="http://schemas.microsoft.com/office/drawing/2014/main" id="{C89E03F5-2009-F7AE-8B3E-1BA3CAE3CC77}"/>
              </a:ext>
            </a:extLst>
          </p:cNvPr>
          <p:cNvSpPr txBox="1"/>
          <p:nvPr/>
        </p:nvSpPr>
        <p:spPr>
          <a:xfrm>
            <a:off x="5384557" y="975156"/>
            <a:ext cx="6601120" cy="2677656"/>
          </a:xfrm>
          <a:prstGeom prst="rect">
            <a:avLst/>
          </a:prstGeom>
          <a:noFill/>
          <a:ln w="28575">
            <a:solidFill>
              <a:srgbClr val="7030A0"/>
            </a:solidFill>
          </a:ln>
        </p:spPr>
        <p:txBody>
          <a:bodyPr wrap="square">
            <a:spAutoFit/>
          </a:bodyPr>
          <a:lstStyle/>
          <a:p>
            <a:r>
              <a:rPr lang="zh-CN" altLang="en-US" sz="2800" dirty="0">
                <a:highlight>
                  <a:srgbClr val="FFFF00"/>
                </a:highlight>
                <a:latin typeface="楷体" panose="02010609060101010101" pitchFamily="49" charset="-122"/>
                <a:ea typeface="楷体" panose="02010609060101010101" pitchFamily="49" charset="-122"/>
              </a:rPr>
              <a:t>垄断资本主义</a:t>
            </a:r>
            <a:r>
              <a:rPr lang="zh-CN" altLang="en-US" sz="2800" dirty="0">
                <a:latin typeface="楷体" panose="02010609060101010101" pitchFamily="49" charset="-122"/>
                <a:ea typeface="楷体" panose="02010609060101010101" pitchFamily="49" charset="-122"/>
              </a:rPr>
              <a:t>即帝国主义：在生产和资本加速集中的过程中，于</a:t>
            </a:r>
            <a:r>
              <a:rPr lang="en-US" altLang="zh-CN" sz="2800" dirty="0">
                <a:latin typeface="楷体" panose="02010609060101010101" pitchFamily="49" charset="-122"/>
                <a:ea typeface="楷体" panose="02010609060101010101" pitchFamily="49" charset="-122"/>
              </a:rPr>
              <a:t>19</a:t>
            </a:r>
            <a:r>
              <a:rPr lang="zh-CN" altLang="en-US" sz="2800" dirty="0">
                <a:latin typeface="楷体" panose="02010609060101010101" pitchFamily="49" charset="-122"/>
                <a:ea typeface="楷体" panose="02010609060101010101" pitchFamily="49" charset="-122"/>
              </a:rPr>
              <a:t>世纪末</a:t>
            </a:r>
            <a:r>
              <a:rPr lang="en-US" altLang="zh-CN" sz="2800" dirty="0">
                <a:latin typeface="楷体" panose="02010609060101010101" pitchFamily="49" charset="-122"/>
                <a:ea typeface="楷体" panose="02010609060101010101" pitchFamily="49" charset="-122"/>
              </a:rPr>
              <a:t>20</a:t>
            </a:r>
            <a:r>
              <a:rPr lang="zh-CN" altLang="en-US" sz="2800" dirty="0">
                <a:latin typeface="楷体" panose="02010609060101010101" pitchFamily="49" charset="-122"/>
                <a:ea typeface="楷体" panose="02010609060101010101" pitchFamily="49" charset="-122"/>
              </a:rPr>
              <a:t>世纪初形成起来的。资本主义从自由竞争阶段进入到垄断阶段垄断资本主义在发展过程中又出现部分质的变化，从私人垄断资本主义转变为</a:t>
            </a:r>
            <a:r>
              <a:rPr lang="zh-CN" altLang="en-US" sz="2800" dirty="0">
                <a:highlight>
                  <a:srgbClr val="FFFF00"/>
                </a:highlight>
                <a:latin typeface="楷体" panose="02010609060101010101" pitchFamily="49" charset="-122"/>
                <a:ea typeface="楷体" panose="02010609060101010101" pitchFamily="49" charset="-122"/>
              </a:rPr>
              <a:t>国家垄断资本主义</a:t>
            </a:r>
            <a:r>
              <a:rPr lang="zh-CN" altLang="en-US" sz="2800" dirty="0">
                <a:latin typeface="楷体" panose="02010609060101010101" pitchFamily="49" charset="-122"/>
                <a:ea typeface="楷体" panose="02010609060101010101" pitchFamily="49" charset="-122"/>
              </a:rPr>
              <a:t>。</a:t>
            </a:r>
          </a:p>
        </p:txBody>
      </p:sp>
      <p:sp>
        <p:nvSpPr>
          <p:cNvPr id="6" name="文本框 99">
            <a:extLst>
              <a:ext uri="{FF2B5EF4-FFF2-40B4-BE49-F238E27FC236}">
                <a16:creationId xmlns:a16="http://schemas.microsoft.com/office/drawing/2014/main" id="{72F28F52-CCDA-5300-2FD6-EAD703279690}"/>
              </a:ext>
            </a:extLst>
          </p:cNvPr>
          <p:cNvSpPr txBox="1"/>
          <p:nvPr/>
        </p:nvSpPr>
        <p:spPr>
          <a:xfrm>
            <a:off x="6913516" y="3652812"/>
            <a:ext cx="3449501" cy="954107"/>
          </a:xfrm>
          <a:prstGeom prst="rect">
            <a:avLst/>
          </a:prstGeom>
          <a:noFill/>
          <a:ln w="9525">
            <a:noFill/>
          </a:ln>
        </p:spPr>
        <p:txBody>
          <a:bodyPr wrap="square">
            <a:spAutoFit/>
          </a:bodyPr>
          <a:lstStyle/>
          <a:p>
            <a:pPr lvl="0">
              <a:defRPr/>
            </a:pPr>
            <a:r>
              <a:rPr lang="zh-CN" altLang="en-US" sz="2800" b="1" dirty="0">
                <a:solidFill>
                  <a:prstClr val="black"/>
                </a:solidFill>
                <a:latin typeface="黑体" panose="02010609060101010101" pitchFamily="49" charset="-122"/>
                <a:ea typeface="黑体" panose="02010609060101010101" pitchFamily="49" charset="-122"/>
                <a:cs typeface="黑体" panose="02010609060101010101" charset="-122"/>
              </a:rPr>
              <a:t>下第</a:t>
            </a:r>
            <a:r>
              <a:rPr lang="en-US" altLang="zh-CN" sz="2800" b="1" dirty="0">
                <a:solidFill>
                  <a:prstClr val="black"/>
                </a:solidFill>
                <a:latin typeface="黑体" panose="02010609060101010101" pitchFamily="49" charset="-122"/>
                <a:ea typeface="黑体" panose="02010609060101010101" pitchFamily="49" charset="-122"/>
                <a:cs typeface="黑体" panose="02010609060101010101" charset="-122"/>
              </a:rPr>
              <a:t>10</a:t>
            </a:r>
            <a:r>
              <a:rPr lang="zh-CN" altLang="en-US" sz="2800" b="1" dirty="0">
                <a:solidFill>
                  <a:prstClr val="black"/>
                </a:solidFill>
                <a:latin typeface="黑体" panose="02010609060101010101" pitchFamily="49" charset="-122"/>
                <a:ea typeface="黑体" panose="02010609060101010101" pitchFamily="49" charset="-122"/>
                <a:cs typeface="黑体" panose="02010609060101010101" charset="-122"/>
              </a:rPr>
              <a:t>课末段</a:t>
            </a:r>
            <a:r>
              <a:rPr lang="en-US" altLang="zh-CN" sz="2800" b="1" dirty="0">
                <a:solidFill>
                  <a:prstClr val="black"/>
                </a:solidFill>
                <a:latin typeface="黑体" panose="02010609060101010101" pitchFamily="49" charset="-122"/>
                <a:ea typeface="黑体" panose="02010609060101010101" pitchFamily="49" charset="-122"/>
                <a:cs typeface="黑体" panose="02010609060101010101" charset="-122"/>
              </a:rPr>
              <a:t>P61</a:t>
            </a:r>
          </a:p>
          <a:p>
            <a:pPr lvl="0">
              <a:defRPr/>
            </a:pPr>
            <a:r>
              <a:rPr lang="zh-CN" altLang="en-US" sz="2800" b="1" dirty="0">
                <a:solidFill>
                  <a:prstClr val="black"/>
                </a:solidFill>
                <a:latin typeface="黑体" panose="02010609060101010101" pitchFamily="49" charset="-122"/>
                <a:ea typeface="黑体" panose="02010609060101010101" pitchFamily="49" charset="-122"/>
                <a:cs typeface="黑体" panose="02010609060101010101" charset="-122"/>
              </a:rPr>
              <a:t>下第</a:t>
            </a:r>
            <a:r>
              <a:rPr lang="en-US" altLang="zh-CN" sz="2800" b="1" dirty="0">
                <a:solidFill>
                  <a:prstClr val="black"/>
                </a:solidFill>
                <a:latin typeface="黑体" panose="02010609060101010101" pitchFamily="49" charset="-122"/>
                <a:ea typeface="黑体" panose="02010609060101010101" pitchFamily="49" charset="-122"/>
                <a:cs typeface="黑体" panose="02010609060101010101" charset="-122"/>
              </a:rPr>
              <a:t>14</a:t>
            </a:r>
            <a:r>
              <a:rPr lang="zh-CN" altLang="en-US" sz="2800" b="1" dirty="0">
                <a:solidFill>
                  <a:prstClr val="black"/>
                </a:solidFill>
                <a:latin typeface="黑体" panose="02010609060101010101" pitchFamily="49" charset="-122"/>
                <a:ea typeface="黑体" panose="02010609060101010101" pitchFamily="49" charset="-122"/>
                <a:cs typeface="黑体" panose="02010609060101010101" charset="-122"/>
              </a:rPr>
              <a:t>课第一段</a:t>
            </a:r>
            <a:r>
              <a:rPr lang="en-US" altLang="zh-CN" sz="2800" b="1" dirty="0">
                <a:solidFill>
                  <a:prstClr val="black"/>
                </a:solidFill>
                <a:latin typeface="黑体" panose="02010609060101010101" pitchFamily="49" charset="-122"/>
                <a:ea typeface="黑体" panose="02010609060101010101" pitchFamily="49" charset="-122"/>
                <a:cs typeface="黑体" panose="02010609060101010101" charset="-122"/>
              </a:rPr>
              <a:t>P82</a:t>
            </a:r>
            <a:endParaRPr lang="zh-CN" altLang="en-US" sz="2800" b="1" dirty="0">
              <a:solidFill>
                <a:prstClr val="black"/>
              </a:solidFill>
              <a:latin typeface="黑体" panose="02010609060101010101" pitchFamily="49" charset="-122"/>
              <a:ea typeface="黑体" panose="02010609060101010101" pitchFamily="49" charset="-122"/>
              <a:cs typeface="黑体" panose="02010609060101010101" charset="-122"/>
            </a:endParaRPr>
          </a:p>
        </p:txBody>
      </p:sp>
      <p:sp>
        <p:nvSpPr>
          <p:cNvPr id="8" name="文本框 7">
            <a:extLst>
              <a:ext uri="{FF2B5EF4-FFF2-40B4-BE49-F238E27FC236}">
                <a16:creationId xmlns:a16="http://schemas.microsoft.com/office/drawing/2014/main" id="{20425F69-0C92-5084-8CAD-7572165E23D2}"/>
              </a:ext>
            </a:extLst>
          </p:cNvPr>
          <p:cNvSpPr txBox="1"/>
          <p:nvPr/>
        </p:nvSpPr>
        <p:spPr>
          <a:xfrm>
            <a:off x="5768843" y="4936736"/>
            <a:ext cx="6423157" cy="954107"/>
          </a:xfrm>
          <a:prstGeom prst="rect">
            <a:avLst/>
          </a:prstGeom>
          <a:noFill/>
        </p:spPr>
        <p:txBody>
          <a:bodyPr wrap="square">
            <a:spAutoFit/>
          </a:bodyPr>
          <a:lstStyle/>
          <a:p>
            <a:r>
              <a:rPr lang="en-US" altLang="zh-CN" sz="2800" dirty="0">
                <a:solidFill>
                  <a:srgbClr val="FF0000"/>
                </a:solidFill>
                <a:latin typeface="隶书" panose="02010509060101010101" pitchFamily="49" charset="-122"/>
                <a:ea typeface="隶书" panose="02010509060101010101" pitchFamily="49" charset="-122"/>
              </a:rPr>
              <a:t>【</a:t>
            </a:r>
            <a:r>
              <a:rPr lang="zh-CN" altLang="en-US" sz="2800" dirty="0">
                <a:solidFill>
                  <a:srgbClr val="FF0000"/>
                </a:solidFill>
                <a:latin typeface="隶书" panose="02010509060101010101" pitchFamily="49" charset="-122"/>
                <a:ea typeface="隶书" panose="02010509060101010101" pitchFamily="49" charset="-122"/>
              </a:rPr>
              <a:t>回顾</a:t>
            </a:r>
            <a:r>
              <a:rPr lang="en-US" altLang="zh-CN" sz="2800" dirty="0">
                <a:solidFill>
                  <a:srgbClr val="FF0000"/>
                </a:solidFill>
                <a:latin typeface="隶书" panose="02010509060101010101" pitchFamily="49" charset="-122"/>
                <a:ea typeface="隶书" panose="02010509060101010101" pitchFamily="49" charset="-122"/>
              </a:rPr>
              <a:t>】</a:t>
            </a:r>
            <a:r>
              <a:rPr lang="zh-CN" altLang="en-US" sz="2800" dirty="0">
                <a:solidFill>
                  <a:srgbClr val="FF0000"/>
                </a:solidFill>
                <a:latin typeface="隶书" panose="02010509060101010101" pitchFamily="49" charset="-122"/>
                <a:ea typeface="隶书" panose="02010509060101010101" pitchFamily="49" charset="-122"/>
              </a:rPr>
              <a:t>从国际格局（经、政）演变的角度分析两次世界大战的影响。</a:t>
            </a:r>
          </a:p>
        </p:txBody>
      </p:sp>
    </p:spTree>
    <p:extLst>
      <p:ext uri="{BB962C8B-B14F-4D97-AF65-F5344CB8AC3E}">
        <p14:creationId xmlns:p14="http://schemas.microsoft.com/office/powerpoint/2010/main" val="20411408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B722E4F-0FD3-D50B-5101-A931D1C4DDFC}"/>
              </a:ext>
            </a:extLst>
          </p:cNvPr>
          <p:cNvSpPr txBox="1"/>
          <p:nvPr/>
        </p:nvSpPr>
        <p:spPr>
          <a:xfrm>
            <a:off x="174530" y="127445"/>
            <a:ext cx="11778657" cy="584775"/>
          </a:xfrm>
          <a:prstGeom prst="rect">
            <a:avLst/>
          </a:prstGeom>
          <a:noFill/>
        </p:spPr>
        <p:txBody>
          <a:bodyPr wrap="square">
            <a:spAutoFit/>
          </a:bodyPr>
          <a:lstStyle/>
          <a:p>
            <a:r>
              <a:rPr lang="en-US" altLang="zh-CN" sz="3200" dirty="0">
                <a:latin typeface="隶书" panose="02010509060101010101" pitchFamily="49" charset="-122"/>
                <a:ea typeface="隶书" panose="02010509060101010101" pitchFamily="49" charset="-122"/>
              </a:rPr>
              <a:t>【</a:t>
            </a:r>
            <a:r>
              <a:rPr lang="zh-CN" altLang="en-US" sz="3200" dirty="0">
                <a:latin typeface="隶书" panose="02010509060101010101" pitchFamily="49" charset="-122"/>
                <a:ea typeface="隶书" panose="02010509060101010101" pitchFamily="49" charset="-122"/>
              </a:rPr>
              <a:t>探究</a:t>
            </a:r>
            <a:r>
              <a:rPr lang="en-US" altLang="zh-CN" sz="3200" dirty="0">
                <a:latin typeface="隶书" panose="02010509060101010101" pitchFamily="49" charset="-122"/>
                <a:ea typeface="隶书" panose="02010509060101010101" pitchFamily="49" charset="-122"/>
              </a:rPr>
              <a:t>】</a:t>
            </a:r>
            <a:r>
              <a:rPr lang="zh-CN" altLang="en-US" sz="3200" dirty="0">
                <a:latin typeface="隶书" panose="02010509060101010101" pitchFamily="49" charset="-122"/>
                <a:ea typeface="隶书" panose="02010509060101010101" pitchFamily="49" charset="-122"/>
              </a:rPr>
              <a:t>西方国家</a:t>
            </a:r>
            <a:r>
              <a:rPr lang="zh-CN" altLang="en-US" sz="3200" dirty="0">
                <a:solidFill>
                  <a:srgbClr val="FF0000"/>
                </a:solidFill>
                <a:latin typeface="隶书" panose="02010509060101010101" pitchFamily="49" charset="-122"/>
                <a:ea typeface="隶书" panose="02010509060101010101" pitchFamily="49" charset="-122"/>
              </a:rPr>
              <a:t>战后</a:t>
            </a:r>
            <a:r>
              <a:rPr lang="zh-CN" altLang="en-US" sz="3200" dirty="0">
                <a:latin typeface="隶书" panose="02010509060101010101" pitchFamily="49" charset="-122"/>
                <a:ea typeface="隶书" panose="02010509060101010101" pitchFamily="49" charset="-122"/>
              </a:rPr>
              <a:t>如何谋求资本主义的生存发展？</a:t>
            </a:r>
            <a:endParaRPr lang="en-US" altLang="zh-CN" sz="3200" dirty="0">
              <a:latin typeface="隶书" panose="02010509060101010101" pitchFamily="49" charset="-122"/>
              <a:ea typeface="隶书" panose="02010509060101010101" pitchFamily="49" charset="-122"/>
            </a:endParaRPr>
          </a:p>
        </p:txBody>
      </p:sp>
      <p:sp>
        <p:nvSpPr>
          <p:cNvPr id="4" name="文本框 3">
            <a:extLst>
              <a:ext uri="{FF2B5EF4-FFF2-40B4-BE49-F238E27FC236}">
                <a16:creationId xmlns:a16="http://schemas.microsoft.com/office/drawing/2014/main" id="{5FDCA219-B578-9B64-6D47-D3519E05401D}"/>
              </a:ext>
            </a:extLst>
          </p:cNvPr>
          <p:cNvSpPr txBox="1"/>
          <p:nvPr/>
        </p:nvSpPr>
        <p:spPr>
          <a:xfrm>
            <a:off x="320511" y="712220"/>
            <a:ext cx="11435762" cy="1877437"/>
          </a:xfrm>
          <a:prstGeom prst="rect">
            <a:avLst/>
          </a:prstGeom>
          <a:noFill/>
        </p:spPr>
        <p:txBody>
          <a:bodyPr wrap="square">
            <a:spAutoFit/>
          </a:bodyPr>
          <a:lstStyle/>
          <a:p>
            <a:pPr lvl="0">
              <a:defRPr/>
            </a:pPr>
            <a:r>
              <a:rPr lang="zh-CN" altLang="en-US" sz="2800" b="1" dirty="0">
                <a:solidFill>
                  <a:prstClr val="black"/>
                </a:solidFill>
                <a:latin typeface="黑体" panose="02010609060101010101" pitchFamily="49" charset="-122"/>
                <a:ea typeface="黑体" panose="02010609060101010101" pitchFamily="49" charset="-122"/>
                <a:cs typeface="黑体" panose="02010609060101010101" charset="-122"/>
              </a:rPr>
              <a:t>①通过经济计划、财政政策、货币政策、收入政策以及福利政策等，将</a:t>
            </a: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charset="-122"/>
              </a:rPr>
              <a:t>政府</a:t>
            </a:r>
            <a:r>
              <a:rPr lang="zh-CN" altLang="en-US" sz="2800" b="1" dirty="0">
                <a:solidFill>
                  <a:srgbClr val="FF0000"/>
                </a:solidFill>
                <a:latin typeface="微软雅黑" panose="020B0503020204020204" pitchFamily="34" charset="-122"/>
                <a:ea typeface="微软雅黑" panose="020B0503020204020204" pitchFamily="34" charset="-122"/>
                <a:cs typeface="黑体" panose="02010609060101010101" charset="-122"/>
              </a:rPr>
              <a:t>宏观调控</a:t>
            </a: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charset="-122"/>
              </a:rPr>
              <a:t>与</a:t>
            </a:r>
            <a:r>
              <a:rPr lang="zh-CN" altLang="en-US" sz="2800" b="1" dirty="0">
                <a:solidFill>
                  <a:srgbClr val="6600FF"/>
                </a:solidFill>
                <a:latin typeface="微软雅黑" panose="020B0503020204020204" pitchFamily="34" charset="-122"/>
                <a:ea typeface="微软雅黑" panose="020B0503020204020204" pitchFamily="34" charset="-122"/>
                <a:cs typeface="黑体" panose="02010609060101010101" charset="-122"/>
              </a:rPr>
              <a:t>市场调节</a:t>
            </a: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charset="-122"/>
              </a:rPr>
              <a:t>结合</a:t>
            </a:r>
            <a:r>
              <a:rPr lang="zh-CN" altLang="en-US" sz="2800" b="1" dirty="0">
                <a:solidFill>
                  <a:prstClr val="black"/>
                </a:solidFill>
                <a:latin typeface="黑体" panose="02010609060101010101" pitchFamily="49" charset="-122"/>
                <a:ea typeface="黑体" panose="02010609060101010101" pitchFamily="49" charset="-122"/>
                <a:cs typeface="黑体" panose="02010609060101010101" charset="-122"/>
              </a:rPr>
              <a:t>起来；</a:t>
            </a:r>
            <a:r>
              <a:rPr lang="en-US" altLang="zh-CN" sz="2800" b="1" dirty="0">
                <a:solidFill>
                  <a:prstClr val="black"/>
                </a:solidFill>
                <a:highlight>
                  <a:srgbClr val="FFFF00"/>
                </a:highlight>
                <a:latin typeface="黑体" panose="02010609060101010101" pitchFamily="49" charset="-122"/>
                <a:ea typeface="黑体" panose="02010609060101010101" pitchFamily="49" charset="-122"/>
                <a:cs typeface="黑体" panose="02010609060101010101" charset="-122"/>
              </a:rPr>
              <a:t>+</a:t>
            </a:r>
            <a:r>
              <a:rPr lang="zh-CN" altLang="en-US" sz="2800" b="1" dirty="0">
                <a:solidFill>
                  <a:prstClr val="black"/>
                </a:solidFill>
                <a:highlight>
                  <a:srgbClr val="FFFF00"/>
                </a:highlight>
                <a:latin typeface="黑体" panose="02010609060101010101" pitchFamily="49" charset="-122"/>
                <a:ea typeface="黑体" panose="02010609060101010101" pitchFamily="49" charset="-122"/>
                <a:cs typeface="黑体" panose="02010609060101010101" charset="-122"/>
              </a:rPr>
              <a:t>下</a:t>
            </a:r>
            <a:r>
              <a:rPr lang="en-US" altLang="zh-CN" sz="2800" b="1" dirty="0">
                <a:solidFill>
                  <a:prstClr val="black"/>
                </a:solidFill>
                <a:highlight>
                  <a:srgbClr val="FFFF00"/>
                </a:highlight>
                <a:latin typeface="黑体" panose="02010609060101010101" pitchFamily="49" charset="-122"/>
                <a:ea typeface="黑体" panose="02010609060101010101" pitchFamily="49" charset="-122"/>
                <a:cs typeface="黑体" panose="02010609060101010101" charset="-122"/>
              </a:rPr>
              <a:t>19P114</a:t>
            </a:r>
          </a:p>
          <a:p>
            <a:pPr lvl="0">
              <a:defRPr/>
            </a:pPr>
            <a:r>
              <a:rPr kumimoji="0" lang="en-US" altLang="zh-CN" sz="2800" b="1"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黑体" panose="02010609060101010101" charset="-122"/>
              </a:rPr>
              <a:t>②</a:t>
            </a:r>
            <a:r>
              <a:rPr kumimoji="0" lang="zh-CN" altLang="en-US" sz="2800" b="1"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黑体" panose="02010609060101010101" charset="-122"/>
              </a:rPr>
              <a:t>利用现代</a:t>
            </a:r>
            <a:r>
              <a:rPr kumimoji="0" lang="zh-CN" altLang="en-US" sz="28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黑体" panose="02010609060101010101" charset="-122"/>
              </a:rPr>
              <a:t>科技</a:t>
            </a:r>
            <a:r>
              <a:rPr kumimoji="0" lang="zh-CN" altLang="en-US" sz="2800" b="1"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黑体" panose="02010609060101010101" charset="-122"/>
              </a:rPr>
              <a:t>的进步促进新兴产业发展和传统产业升级；</a:t>
            </a:r>
            <a:endParaRPr kumimoji="0" lang="en-US" altLang="zh-CN" sz="2800" b="1"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黑体" panose="02010609060101010101" charset="-122"/>
            </a:endParaRPr>
          </a:p>
          <a:p>
            <a:pPr>
              <a:defRPr/>
            </a:pPr>
            <a:r>
              <a:rPr kumimoji="0" lang="en-US" altLang="zh-CN" sz="2800" b="1"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黑体" panose="02010609060101010101" charset="-122"/>
              </a:rPr>
              <a:t>③</a:t>
            </a:r>
            <a:r>
              <a:rPr kumimoji="0" lang="zh-CN" altLang="en-US" sz="2800" b="1"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黑体" panose="02010609060101010101" charset="-122"/>
              </a:rPr>
              <a:t>通过建立</a:t>
            </a:r>
            <a:r>
              <a:rPr kumimoji="0" lang="zh-CN" altLang="en-US" sz="32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charset="-122"/>
              </a:rPr>
              <a:t>国际经济组织</a:t>
            </a:r>
            <a:r>
              <a:rPr kumimoji="0" lang="zh-CN" altLang="en-US" sz="2800" b="1"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黑体" panose="02010609060101010101" charset="-122"/>
              </a:rPr>
              <a:t>，加强国际协调，维护经济秩序。</a:t>
            </a:r>
            <a:r>
              <a:rPr lang="zh-CN" altLang="en-US" sz="2800" b="1" dirty="0">
                <a:solidFill>
                  <a:prstClr val="black"/>
                </a:solidFill>
                <a:highlight>
                  <a:srgbClr val="FFFF00"/>
                </a:highlight>
                <a:latin typeface="黑体" panose="02010609060101010101" pitchFamily="49" charset="-122"/>
                <a:ea typeface="黑体" panose="02010609060101010101" pitchFamily="49" charset="-122"/>
                <a:cs typeface="黑体" panose="02010609060101010101" charset="-122"/>
              </a:rPr>
              <a:t>下</a:t>
            </a:r>
            <a:r>
              <a:rPr lang="en-US" altLang="zh-CN" sz="2800" b="1" dirty="0">
                <a:solidFill>
                  <a:prstClr val="black"/>
                </a:solidFill>
                <a:highlight>
                  <a:srgbClr val="FFFF00"/>
                </a:highlight>
                <a:latin typeface="黑体" panose="02010609060101010101" pitchFamily="49" charset="-122"/>
                <a:ea typeface="黑体" panose="02010609060101010101" pitchFamily="49" charset="-122"/>
                <a:cs typeface="黑体" panose="02010609060101010101" charset="-122"/>
              </a:rPr>
              <a:t>19P114</a:t>
            </a:r>
          </a:p>
        </p:txBody>
      </p:sp>
      <p:pic>
        <p:nvPicPr>
          <p:cNvPr id="5" name="图片 4">
            <a:extLst>
              <a:ext uri="{FF2B5EF4-FFF2-40B4-BE49-F238E27FC236}">
                <a16:creationId xmlns:a16="http://schemas.microsoft.com/office/drawing/2014/main" id="{EA41983F-AD2F-288D-C5B8-DD45A374AC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420" y="2763105"/>
            <a:ext cx="7656778" cy="3967450"/>
          </a:xfrm>
          <a:prstGeom prst="rect">
            <a:avLst/>
          </a:prstGeom>
        </p:spPr>
      </p:pic>
      <p:sp>
        <p:nvSpPr>
          <p:cNvPr id="6" name="矩形 5">
            <a:extLst>
              <a:ext uri="{FF2B5EF4-FFF2-40B4-BE49-F238E27FC236}">
                <a16:creationId xmlns:a16="http://schemas.microsoft.com/office/drawing/2014/main" id="{999E2F80-72B3-84E1-D03F-E0A1BF1EFDA6}"/>
              </a:ext>
            </a:extLst>
          </p:cNvPr>
          <p:cNvSpPr/>
          <p:nvPr/>
        </p:nvSpPr>
        <p:spPr>
          <a:xfrm>
            <a:off x="716550" y="4137847"/>
            <a:ext cx="3245768" cy="544915"/>
          </a:xfrm>
          <a:prstGeom prst="rect">
            <a:avLst/>
          </a:prstGeom>
          <a:gradFill flip="none" rotWithShape="1">
            <a:gsLst>
              <a:gs pos="0">
                <a:srgbClr val="C4EAFF"/>
              </a:gs>
              <a:gs pos="100000">
                <a:srgbClr val="FFE5E6"/>
              </a:gs>
            </a:gsLst>
            <a:lin ang="10800000" scaled="1"/>
            <a:tileRect/>
          </a:gradFill>
          <a:ln w="28575">
            <a:solidFill>
              <a:schemeClr val="tx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600" b="1" dirty="0">
                <a:solidFill>
                  <a:schemeClr val="tx1"/>
                </a:solidFill>
                <a:latin typeface="微软雅黑" panose="020B0503020204020204" pitchFamily="34" charset="-122"/>
                <a:ea typeface="微软雅黑" panose="020B0503020204020204" pitchFamily="34" charset="-122"/>
              </a:rPr>
              <a:t>50-60s</a:t>
            </a:r>
            <a:r>
              <a:rPr lang="zh-CN" altLang="en-US" sz="2600" b="1" dirty="0">
                <a:solidFill>
                  <a:schemeClr val="tx1"/>
                </a:solidFill>
                <a:latin typeface="微软雅黑" panose="020B0503020204020204" pitchFamily="34" charset="-122"/>
                <a:ea typeface="微软雅黑" panose="020B0503020204020204" pitchFamily="34" charset="-122"/>
              </a:rPr>
              <a:t>：</a:t>
            </a:r>
            <a:r>
              <a:rPr lang="zh-CN" altLang="en-US" sz="2600" b="1" dirty="0">
                <a:solidFill>
                  <a:srgbClr val="C00000"/>
                </a:solidFill>
                <a:latin typeface="微软雅黑" panose="020B0503020204020204" pitchFamily="34" charset="-122"/>
                <a:ea typeface="微软雅黑" panose="020B0503020204020204" pitchFamily="34" charset="-122"/>
              </a:rPr>
              <a:t>黄金时期</a:t>
            </a:r>
          </a:p>
        </p:txBody>
      </p:sp>
      <p:sp>
        <p:nvSpPr>
          <p:cNvPr id="7" name="矩形 6">
            <a:extLst>
              <a:ext uri="{FF2B5EF4-FFF2-40B4-BE49-F238E27FC236}">
                <a16:creationId xmlns:a16="http://schemas.microsoft.com/office/drawing/2014/main" id="{68D5AC63-9FC3-EF25-5BAA-363A4DF88198}"/>
              </a:ext>
            </a:extLst>
          </p:cNvPr>
          <p:cNvSpPr/>
          <p:nvPr/>
        </p:nvSpPr>
        <p:spPr>
          <a:xfrm>
            <a:off x="1001680" y="5302281"/>
            <a:ext cx="3245768" cy="544915"/>
          </a:xfrm>
          <a:prstGeom prst="rect">
            <a:avLst/>
          </a:prstGeom>
          <a:gradFill flip="none" rotWithShape="1">
            <a:gsLst>
              <a:gs pos="0">
                <a:srgbClr val="C4EAFF"/>
              </a:gs>
              <a:gs pos="100000">
                <a:srgbClr val="FFE5E6"/>
              </a:gs>
            </a:gsLst>
            <a:lin ang="10800000" scaled="1"/>
            <a:tileRect/>
          </a:gradFill>
          <a:ln w="28575">
            <a:solidFill>
              <a:schemeClr val="tx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600" b="1">
                <a:solidFill>
                  <a:schemeClr val="tx1"/>
                </a:solidFill>
                <a:latin typeface="微软雅黑" panose="020B0503020204020204" pitchFamily="34" charset="-122"/>
                <a:ea typeface="微软雅黑" panose="020B0503020204020204" pitchFamily="34" charset="-122"/>
              </a:rPr>
              <a:t>70s</a:t>
            </a:r>
            <a:r>
              <a:rPr lang="zh-CN" altLang="en-US" sz="2600" b="1">
                <a:solidFill>
                  <a:schemeClr val="tx1"/>
                </a:solidFill>
                <a:latin typeface="微软雅黑" panose="020B0503020204020204" pitchFamily="34" charset="-122"/>
                <a:ea typeface="微软雅黑" panose="020B0503020204020204" pitchFamily="34" charset="-122"/>
              </a:rPr>
              <a:t>：经济</a:t>
            </a:r>
            <a:r>
              <a:rPr lang="zh-CN" altLang="en-US" sz="2600" b="1">
                <a:solidFill>
                  <a:srgbClr val="0000FF"/>
                </a:solidFill>
                <a:latin typeface="微软雅黑" panose="020B0503020204020204" pitchFamily="34" charset="-122"/>
                <a:ea typeface="微软雅黑" panose="020B0503020204020204" pitchFamily="34" charset="-122"/>
              </a:rPr>
              <a:t>“滞胀”</a:t>
            </a:r>
          </a:p>
        </p:txBody>
      </p:sp>
      <p:sp>
        <p:nvSpPr>
          <p:cNvPr id="8" name="对话气泡: 矩形 7">
            <a:extLst>
              <a:ext uri="{FF2B5EF4-FFF2-40B4-BE49-F238E27FC236}">
                <a16:creationId xmlns:a16="http://schemas.microsoft.com/office/drawing/2014/main" id="{87DE90F7-974E-6FC4-F4CE-A9993709E1D1}"/>
              </a:ext>
            </a:extLst>
          </p:cNvPr>
          <p:cNvSpPr/>
          <p:nvPr/>
        </p:nvSpPr>
        <p:spPr>
          <a:xfrm>
            <a:off x="2920459" y="4671038"/>
            <a:ext cx="2523707" cy="544916"/>
          </a:xfrm>
          <a:prstGeom prst="wedgeRectCallout">
            <a:avLst>
              <a:gd name="adj1" fmla="val 2217"/>
              <a:gd name="adj2" fmla="val 7000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00" b="1" dirty="0">
                <a:solidFill>
                  <a:srgbClr val="FFFF00"/>
                </a:solidFill>
                <a:latin typeface="华文中宋" panose="02010600040101010101" pitchFamily="2" charset="-122"/>
                <a:ea typeface="华文中宋" panose="02010600040101010101" pitchFamily="2" charset="-122"/>
              </a:rPr>
              <a:t>减少政府干预</a:t>
            </a:r>
          </a:p>
        </p:txBody>
      </p:sp>
      <p:sp>
        <p:nvSpPr>
          <p:cNvPr id="9" name="矩形 8">
            <a:extLst>
              <a:ext uri="{FF2B5EF4-FFF2-40B4-BE49-F238E27FC236}">
                <a16:creationId xmlns:a16="http://schemas.microsoft.com/office/drawing/2014/main" id="{8BB5D9AE-59EF-5760-072A-E9951F3F3E3B}"/>
              </a:ext>
            </a:extLst>
          </p:cNvPr>
          <p:cNvSpPr/>
          <p:nvPr/>
        </p:nvSpPr>
        <p:spPr>
          <a:xfrm>
            <a:off x="4379948" y="5302280"/>
            <a:ext cx="2820242" cy="544915"/>
          </a:xfrm>
          <a:prstGeom prst="rect">
            <a:avLst/>
          </a:prstGeom>
          <a:gradFill flip="none" rotWithShape="1">
            <a:gsLst>
              <a:gs pos="0">
                <a:srgbClr val="C4EAFF"/>
              </a:gs>
              <a:gs pos="100000">
                <a:srgbClr val="FFE5E6"/>
              </a:gs>
            </a:gsLst>
            <a:lin ang="10800000" scaled="1"/>
            <a:tileRect/>
          </a:gradFill>
          <a:ln w="28575">
            <a:solidFill>
              <a:schemeClr val="tx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600" b="1">
                <a:solidFill>
                  <a:schemeClr val="tx1"/>
                </a:solidFill>
                <a:latin typeface="微软雅黑" panose="020B0503020204020204" pitchFamily="34" charset="-122"/>
                <a:ea typeface="微软雅黑" panose="020B0503020204020204" pitchFamily="34" charset="-122"/>
              </a:rPr>
              <a:t>80s</a:t>
            </a:r>
            <a:r>
              <a:rPr lang="zh-CN" altLang="en-US" sz="2600" b="1">
                <a:solidFill>
                  <a:schemeClr val="tx1"/>
                </a:solidFill>
                <a:latin typeface="微软雅黑" panose="020B0503020204020204" pitchFamily="34" charset="-122"/>
                <a:ea typeface="微软雅黑" panose="020B0503020204020204" pitchFamily="34" charset="-122"/>
              </a:rPr>
              <a:t>：</a:t>
            </a:r>
            <a:r>
              <a:rPr lang="zh-CN" altLang="en-US" sz="2600" b="1">
                <a:solidFill>
                  <a:srgbClr val="C00000"/>
                </a:solidFill>
                <a:latin typeface="微软雅黑" panose="020B0503020204020204" pitchFamily="34" charset="-122"/>
                <a:ea typeface="微软雅黑" panose="020B0503020204020204" pitchFamily="34" charset="-122"/>
              </a:rPr>
              <a:t>缓慢复苏</a:t>
            </a:r>
          </a:p>
        </p:txBody>
      </p:sp>
      <p:sp>
        <p:nvSpPr>
          <p:cNvPr id="10" name="矩形 9">
            <a:extLst>
              <a:ext uri="{FF2B5EF4-FFF2-40B4-BE49-F238E27FC236}">
                <a16:creationId xmlns:a16="http://schemas.microsoft.com/office/drawing/2014/main" id="{814F8DC9-B18D-537B-852F-89B4177B6F49}"/>
              </a:ext>
            </a:extLst>
          </p:cNvPr>
          <p:cNvSpPr/>
          <p:nvPr/>
        </p:nvSpPr>
        <p:spPr>
          <a:xfrm>
            <a:off x="4839514" y="3768969"/>
            <a:ext cx="2820242" cy="544915"/>
          </a:xfrm>
          <a:prstGeom prst="rect">
            <a:avLst/>
          </a:prstGeom>
          <a:gradFill flip="none" rotWithShape="1">
            <a:gsLst>
              <a:gs pos="0">
                <a:srgbClr val="C4EAFF"/>
              </a:gs>
              <a:gs pos="100000">
                <a:srgbClr val="FFE5E6"/>
              </a:gs>
            </a:gsLst>
            <a:lin ang="10800000" scaled="1"/>
            <a:tileRect/>
          </a:gradFill>
          <a:ln w="28575">
            <a:solidFill>
              <a:schemeClr val="tx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600" b="1">
                <a:solidFill>
                  <a:schemeClr val="tx1"/>
                </a:solidFill>
                <a:latin typeface="微软雅黑" panose="020B0503020204020204" pitchFamily="34" charset="-122"/>
                <a:ea typeface="微软雅黑" panose="020B0503020204020204" pitchFamily="34" charset="-122"/>
              </a:rPr>
              <a:t>90s</a:t>
            </a:r>
            <a:r>
              <a:rPr lang="zh-CN" altLang="en-US" sz="2600" b="1">
                <a:solidFill>
                  <a:schemeClr val="tx1"/>
                </a:solidFill>
                <a:latin typeface="微软雅黑" panose="020B0503020204020204" pitchFamily="34" charset="-122"/>
                <a:ea typeface="微软雅黑" panose="020B0503020204020204" pitchFamily="34" charset="-122"/>
              </a:rPr>
              <a:t>：</a:t>
            </a:r>
            <a:r>
              <a:rPr lang="zh-CN" altLang="en-US" sz="2600" b="1">
                <a:solidFill>
                  <a:srgbClr val="C00000"/>
                </a:solidFill>
                <a:latin typeface="微软雅黑" panose="020B0503020204020204" pitchFamily="34" charset="-122"/>
                <a:ea typeface="微软雅黑" panose="020B0503020204020204" pitchFamily="34" charset="-122"/>
              </a:rPr>
              <a:t>持续增长</a:t>
            </a:r>
          </a:p>
        </p:txBody>
      </p:sp>
      <p:sp>
        <p:nvSpPr>
          <p:cNvPr id="11" name="文本框 99">
            <a:extLst>
              <a:ext uri="{FF2B5EF4-FFF2-40B4-BE49-F238E27FC236}">
                <a16:creationId xmlns:a16="http://schemas.microsoft.com/office/drawing/2014/main" id="{6F669D50-767C-86F2-B2AD-E9EA9D26A77B}"/>
              </a:ext>
            </a:extLst>
          </p:cNvPr>
          <p:cNvSpPr txBox="1"/>
          <p:nvPr/>
        </p:nvSpPr>
        <p:spPr>
          <a:xfrm>
            <a:off x="7805394" y="3128490"/>
            <a:ext cx="4335390" cy="3231654"/>
          </a:xfrm>
          <a:prstGeom prst="rect">
            <a:avLst/>
          </a:prstGeom>
          <a:solidFill>
            <a:srgbClr val="F8F6F3"/>
          </a:solidFill>
          <a:ln w="9525">
            <a:noFill/>
          </a:ln>
        </p:spPr>
        <p:txBody>
          <a:bodyPr wrap="square">
            <a:spAutoFit/>
          </a:bodyPr>
          <a:lstStyle/>
          <a:p>
            <a:pPr lvl="0" algn="ctr">
              <a:defRPr/>
            </a:pPr>
            <a:r>
              <a:rPr lang="zh-CN" altLang="en-US" sz="3600" b="1" dirty="0">
                <a:latin typeface="微软雅黑" panose="020B0503020204020204" pitchFamily="34" charset="-122"/>
                <a:ea typeface="微软雅黑" panose="020B0503020204020204" pitchFamily="34" charset="-122"/>
                <a:cs typeface="黑体" panose="02010609060101010101" charset="-122"/>
              </a:rPr>
              <a:t>局限性</a:t>
            </a:r>
            <a:endParaRPr lang="en-US" altLang="zh-CN" sz="3600" b="1" dirty="0">
              <a:latin typeface="黑体" panose="02010609060101010101" pitchFamily="49" charset="-122"/>
              <a:ea typeface="黑体" panose="02010609060101010101" pitchFamily="49" charset="-122"/>
              <a:cs typeface="黑体" panose="02010609060101010101" charset="-122"/>
            </a:endParaRPr>
          </a:p>
          <a:p>
            <a:pPr lvl="0">
              <a:defRPr/>
            </a:pPr>
            <a:r>
              <a:rPr lang="zh-CN" altLang="en-US" sz="2800" b="1" dirty="0">
                <a:solidFill>
                  <a:prstClr val="black"/>
                </a:solidFill>
                <a:latin typeface="楷体" panose="02010609060101010101" pitchFamily="49" charset="-122"/>
                <a:ea typeface="楷体" panose="02010609060101010101" pitchFamily="49" charset="-122"/>
                <a:cs typeface="黑体" panose="02010609060101010101" charset="-122"/>
              </a:rPr>
              <a:t>没有解决资本主义生产社会化与生产资料私人占有之间的固有矛盾。</a:t>
            </a:r>
            <a:endParaRPr lang="en-US" altLang="zh-CN" sz="2800" b="1" dirty="0">
              <a:solidFill>
                <a:prstClr val="black"/>
              </a:solidFill>
              <a:latin typeface="楷体" panose="02010609060101010101" pitchFamily="49" charset="-122"/>
              <a:ea typeface="楷体" panose="02010609060101010101" pitchFamily="49" charset="-122"/>
              <a:cs typeface="黑体" panose="02010609060101010101" charset="-122"/>
            </a:endParaRPr>
          </a:p>
          <a:p>
            <a:pPr lvl="0">
              <a:defRPr/>
            </a:pPr>
            <a:r>
              <a:rPr lang="zh-CN" altLang="en-US" sz="2800" b="1" dirty="0">
                <a:solidFill>
                  <a:prstClr val="black"/>
                </a:solidFill>
                <a:latin typeface="黑体" panose="02010609060101010101" pitchFamily="49" charset="-122"/>
                <a:ea typeface="黑体" panose="02010609060101010101" pitchFamily="49" charset="-122"/>
                <a:cs typeface="黑体" panose="02010609060101010101" charset="-122"/>
              </a:rPr>
              <a:t>世界范围内</a:t>
            </a:r>
            <a:r>
              <a:rPr lang="zh-CN" altLang="en-US" sz="2800" b="1" dirty="0">
                <a:solidFill>
                  <a:srgbClr val="0000FF"/>
                </a:solidFill>
                <a:latin typeface="黑体" panose="02010609060101010101" pitchFamily="49" charset="-122"/>
                <a:ea typeface="黑体" panose="02010609060101010101" pitchFamily="49" charset="-122"/>
                <a:cs typeface="黑体" panose="02010609060101010101" charset="-122"/>
              </a:rPr>
              <a:t>贫富分化加剧</a:t>
            </a:r>
            <a:r>
              <a:rPr lang="zh-CN" altLang="en-US" sz="2800" b="1" dirty="0">
                <a:solidFill>
                  <a:prstClr val="black"/>
                </a:solidFill>
                <a:latin typeface="黑体" panose="02010609060101010101" pitchFamily="49" charset="-122"/>
                <a:ea typeface="黑体" panose="02010609060101010101" pitchFamily="49" charset="-122"/>
                <a:cs typeface="黑体" panose="02010609060101010101" charset="-122"/>
              </a:rPr>
              <a:t>，</a:t>
            </a:r>
            <a:r>
              <a:rPr lang="zh-CN" altLang="en-US" sz="2800" b="1" dirty="0">
                <a:solidFill>
                  <a:srgbClr val="0000FF"/>
                </a:solidFill>
                <a:latin typeface="黑体" panose="02010609060101010101" pitchFamily="49" charset="-122"/>
                <a:ea typeface="黑体" panose="02010609060101010101" pitchFamily="49" charset="-122"/>
                <a:cs typeface="黑体" panose="02010609060101010101" charset="-122"/>
              </a:rPr>
              <a:t>经济危机时有发生</a:t>
            </a:r>
            <a:r>
              <a:rPr lang="zh-CN" altLang="en-US" sz="2800" b="1" dirty="0">
                <a:solidFill>
                  <a:prstClr val="black"/>
                </a:solidFill>
                <a:latin typeface="黑体" panose="02010609060101010101" pitchFamily="49" charset="-122"/>
                <a:ea typeface="黑体" panose="02010609060101010101" pitchFamily="49" charset="-122"/>
                <a:cs typeface="黑体" panose="02010609060101010101" charset="-122"/>
              </a:rPr>
              <a:t>，并且</a:t>
            </a:r>
            <a:r>
              <a:rPr lang="zh-CN" altLang="en-US" sz="2800" b="1" dirty="0">
                <a:solidFill>
                  <a:srgbClr val="0000FF"/>
                </a:solidFill>
                <a:latin typeface="黑体" panose="02010609060101010101" pitchFamily="49" charset="-122"/>
                <a:ea typeface="黑体" panose="02010609060101010101" pitchFamily="49" charset="-122"/>
                <a:cs typeface="黑体" panose="02010609060101010101" charset="-122"/>
              </a:rPr>
              <a:t>波及范围更大</a:t>
            </a:r>
            <a:r>
              <a:rPr lang="zh-CN" altLang="en-US" sz="2800" b="1" dirty="0">
                <a:solidFill>
                  <a:prstClr val="black"/>
                </a:solidFill>
                <a:latin typeface="黑体" panose="02010609060101010101" pitchFamily="49" charset="-122"/>
                <a:ea typeface="黑体" panose="02010609060101010101" pitchFamily="49" charset="-122"/>
                <a:cs typeface="黑体" panose="02010609060101010101" charset="-122"/>
              </a:rPr>
              <a:t>。</a:t>
            </a:r>
          </a:p>
        </p:txBody>
      </p:sp>
    </p:spTree>
    <p:extLst>
      <p:ext uri="{BB962C8B-B14F-4D97-AF65-F5344CB8AC3E}">
        <p14:creationId xmlns:p14="http://schemas.microsoft.com/office/powerpoint/2010/main" val="332503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strips(downRight)">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9"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strips(upLeft)">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3"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strips(upRight)">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3"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strips(upRight)">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left)">
                                      <p:cBhvr>
                                        <p:cTn id="5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ags/tag17.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778.8094488188976,&quot;width&quot;:3182.499212598425}"/>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
  <p:tag name="KSO_WM_SCREEN_THEME_FLAG" val="grY6odhBsKfxG2XugA0C6o3zWHiG/Wek+ktPj146Ou86BhXhnbiKE0nt3ovrxbiaCqVt46uuAoceR5I7AkkQx+bigpaYOxB16k4e6GvhLvk="/>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TotalTime>
  <Words>1274</Words>
  <Application>Microsoft Office PowerPoint</Application>
  <PresentationFormat>宽屏</PresentationFormat>
  <Paragraphs>116</Paragraphs>
  <Slides>11</Slides>
  <Notes>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11</vt:i4>
      </vt:variant>
    </vt:vector>
  </HeadingPairs>
  <TitlesOfParts>
    <vt:vector size="23" baseType="lpstr">
      <vt:lpstr>等线</vt:lpstr>
      <vt:lpstr>等线 Light</vt:lpstr>
      <vt:lpstr>黑体</vt:lpstr>
      <vt:lpstr>华文中宋</vt:lpstr>
      <vt:lpstr>楷体</vt:lpstr>
      <vt:lpstr>隶书</vt:lpstr>
      <vt:lpstr>微软雅黑</vt:lpstr>
      <vt:lpstr>幼圆</vt:lpstr>
      <vt:lpstr>Arial</vt:lpstr>
      <vt:lpstr>Franklin Gothic Medium</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huawei</dc:creator>
  <cp:lastModifiedBy>huawei</cp:lastModifiedBy>
  <cp:revision>23</cp:revision>
  <dcterms:created xsi:type="dcterms:W3CDTF">2023-12-22T09:25:07Z</dcterms:created>
  <dcterms:modified xsi:type="dcterms:W3CDTF">2024-01-04T00:23:00Z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E38CE37026202EB9F35585650A91C9B2</vt:lpwstr>
  </property>
  <property fmtid="{D5CDD505-2E9C-101B-9397-08002B2CF9AE}" pid="3" name="KSOProductBuildVer">
    <vt:lpwstr>2052-11.8.2.1128</vt:lpwstr>
  </property>
</Properties>
</file>