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817" r:id="rId2"/>
    <p:sldId id="767" r:id="rId3"/>
    <p:sldId id="834" r:id="rId4"/>
    <p:sldId id="825" r:id="rId5"/>
    <p:sldId id="776" r:id="rId6"/>
    <p:sldId id="898" r:id="rId7"/>
    <p:sldId id="859" r:id="rId8"/>
    <p:sldId id="860" r:id="rId9"/>
    <p:sldId id="650" r:id="rId10"/>
    <p:sldId id="899" r:id="rId11"/>
    <p:sldId id="266" r:id="rId12"/>
    <p:sldId id="796" r:id="rId13"/>
    <p:sldId id="861" r:id="rId14"/>
    <p:sldId id="902" r:id="rId15"/>
    <p:sldId id="903" r:id="rId16"/>
    <p:sldId id="901" r:id="rId17"/>
    <p:sldId id="887" r:id="rId18"/>
    <p:sldId id="907" r:id="rId19"/>
    <p:sldId id="906" r:id="rId20"/>
    <p:sldId id="884" r:id="rId21"/>
    <p:sldId id="831" r:id="rId22"/>
    <p:sldId id="779" r:id="rId23"/>
    <p:sldId id="910" r:id="rId24"/>
    <p:sldId id="911" r:id="rId25"/>
    <p:sldId id="863" r:id="rId26"/>
    <p:sldId id="864" r:id="rId27"/>
    <p:sldId id="865" r:id="rId28"/>
    <p:sldId id="866" r:id="rId29"/>
    <p:sldId id="867" r:id="rId30"/>
    <p:sldId id="868" r:id="rId31"/>
    <p:sldId id="912" r:id="rId32"/>
    <p:sldId id="913" r:id="rId33"/>
    <p:sldId id="830" r:id="rId34"/>
    <p:sldId id="914" r:id="rId35"/>
    <p:sldId id="896" r:id="rId36"/>
    <p:sldId id="897" r:id="rId37"/>
    <p:sldId id="717" r:id="rId38"/>
    <p:sldId id="877" r:id="rId39"/>
    <p:sldId id="878" r:id="rId40"/>
    <p:sldId id="832" r:id="rId41"/>
    <p:sldId id="623" r:id="rId42"/>
    <p:sldId id="624" r:id="rId43"/>
    <p:sldId id="847" r:id="rId44"/>
    <p:sldId id="625" r:id="rId45"/>
    <p:sldId id="833" r:id="rId46"/>
    <p:sldId id="627" r:id="rId47"/>
    <p:sldId id="849" r:id="rId48"/>
    <p:sldId id="628" r:id="rId49"/>
    <p:sldId id="629" r:id="rId50"/>
    <p:sldId id="630" r:id="rId51"/>
    <p:sldId id="852" r:id="rId52"/>
    <p:sldId id="631" r:id="rId53"/>
    <p:sldId id="632" r:id="rId54"/>
    <p:sldId id="633" r:id="rId55"/>
    <p:sldId id="812" r:id="rId56"/>
    <p:sldId id="634" r:id="rId57"/>
    <p:sldId id="854" r:id="rId58"/>
    <p:sldId id="635" r:id="rId59"/>
    <p:sldId id="915" r:id="rId60"/>
    <p:sldId id="813" r:id="rId61"/>
    <p:sldId id="636" r:id="rId62"/>
    <p:sldId id="855" r:id="rId63"/>
    <p:sldId id="637" r:id="rId64"/>
    <p:sldId id="672" r:id="rId65"/>
    <p:sldId id="638" r:id="rId66"/>
    <p:sldId id="856" r:id="rId67"/>
    <p:sldId id="916" r:id="rId68"/>
    <p:sldId id="639" r:id="rId69"/>
    <p:sldId id="919" r:id="rId70"/>
    <p:sldId id="640" r:id="rId71"/>
    <p:sldId id="814" r:id="rId72"/>
    <p:sldId id="920" r:id="rId73"/>
    <p:sldId id="922" r:id="rId74"/>
    <p:sldId id="921" r:id="rId75"/>
    <p:sldId id="821" r:id="rId7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4" autoAdjust="0"/>
    <p:restoredTop sz="57720" autoAdjust="0"/>
  </p:normalViewPr>
  <p:slideViewPr>
    <p:cSldViewPr showGuides="1">
      <p:cViewPr varScale="1">
        <p:scale>
          <a:sx n="64" d="100"/>
          <a:sy n="64" d="100"/>
        </p:scale>
        <p:origin x="696" y="48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方法指导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916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规律方法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76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>
            <a:picLocks/>
          </p:cNvPicPr>
          <p:nvPr userDrawn="1"/>
        </p:nvPicPr>
        <p:blipFill rotWithShape="1"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99" r:id="rId19"/>
    <p:sldLayoutId id="2147483700" r:id="rId20"/>
    <p:sldLayoutId id="2147483672" r:id="rId21"/>
    <p:sldLayoutId id="2147483651" r:id="rId22"/>
    <p:sldLayoutId id="2147483675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2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3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4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5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0.xml"/><Relationship Id="rId4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6.docx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7.docx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" Target="slide41.xml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" Target="slide44.xml"/><Relationship Id="rId10" Type="http://schemas.openxmlformats.org/officeDocument/2006/relationships/image" Target="../media/image32.png"/><Relationship Id="rId4" Type="http://schemas.openxmlformats.org/officeDocument/2006/relationships/slide" Target="slide42.xml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" Target="slide41.xml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image" Target="../media/image34.png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1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0.docx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slide" Target="slide72.xml"/><Relationship Id="rId1" Type="http://schemas.openxmlformats.org/officeDocument/2006/relationships/vmlDrawing" Target="../drawings/vmlDrawing10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10" Type="http://schemas.openxmlformats.org/officeDocument/2006/relationships/slide" Target="slide56.xml"/><Relationship Id="rId19" Type="http://schemas.openxmlformats.org/officeDocument/2006/relationships/image" Target="../media/image38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1.docx"/><Relationship Id="rId3" Type="http://schemas.openxmlformats.org/officeDocument/2006/relationships/slide" Target="slide46.xml"/><Relationship Id="rId21" Type="http://schemas.openxmlformats.org/officeDocument/2006/relationships/package" Target="../embeddings/Microsoft_Word___12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1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10" Type="http://schemas.openxmlformats.org/officeDocument/2006/relationships/slide" Target="slide56.xml"/><Relationship Id="rId19" Type="http://schemas.openxmlformats.org/officeDocument/2006/relationships/image" Target="../media/image27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Relationship Id="rId22" Type="http://schemas.openxmlformats.org/officeDocument/2006/relationships/slide" Target="slide7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3.docx"/><Relationship Id="rId3" Type="http://schemas.openxmlformats.org/officeDocument/2006/relationships/slide" Target="slide46.xml"/><Relationship Id="rId21" Type="http://schemas.openxmlformats.org/officeDocument/2006/relationships/package" Target="../embeddings/Microsoft_Word___14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2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23" Type="http://schemas.openxmlformats.org/officeDocument/2006/relationships/slide" Target="slide72.xml"/><Relationship Id="rId10" Type="http://schemas.openxmlformats.org/officeDocument/2006/relationships/slide" Target="slide56.xml"/><Relationship Id="rId19" Type="http://schemas.openxmlformats.org/officeDocument/2006/relationships/image" Target="../media/image39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Relationship Id="rId22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5.docx"/><Relationship Id="rId3" Type="http://schemas.openxmlformats.org/officeDocument/2006/relationships/slide" Target="slide46.xml"/><Relationship Id="rId21" Type="http://schemas.openxmlformats.org/officeDocument/2006/relationships/package" Target="../embeddings/Microsoft_Word___16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3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23" Type="http://schemas.openxmlformats.org/officeDocument/2006/relationships/slide" Target="slide72.xml"/><Relationship Id="rId10" Type="http://schemas.openxmlformats.org/officeDocument/2006/relationships/slide" Target="slide56.xml"/><Relationship Id="rId19" Type="http://schemas.openxmlformats.org/officeDocument/2006/relationships/image" Target="../media/image40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Relationship Id="rId22" Type="http://schemas.openxmlformats.org/officeDocument/2006/relationships/image" Target="../media/image41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7.docx"/><Relationship Id="rId3" Type="http://schemas.openxmlformats.org/officeDocument/2006/relationships/slide" Target="slide46.xml"/><Relationship Id="rId21" Type="http://schemas.openxmlformats.org/officeDocument/2006/relationships/slide" Target="slide72.xml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14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10" Type="http://schemas.openxmlformats.org/officeDocument/2006/relationships/slide" Target="slide56.xml"/><Relationship Id="rId19" Type="http://schemas.openxmlformats.org/officeDocument/2006/relationships/image" Target="../media/image43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8.docx"/><Relationship Id="rId3" Type="http://schemas.openxmlformats.org/officeDocument/2006/relationships/slide" Target="slide46.xml"/><Relationship Id="rId21" Type="http://schemas.openxmlformats.org/officeDocument/2006/relationships/package" Target="../embeddings/Microsoft_Word___19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15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23" Type="http://schemas.openxmlformats.org/officeDocument/2006/relationships/slide" Target="slide72.xml"/><Relationship Id="rId10" Type="http://schemas.openxmlformats.org/officeDocument/2006/relationships/slide" Target="slide56.xml"/><Relationship Id="rId19" Type="http://schemas.openxmlformats.org/officeDocument/2006/relationships/image" Target="../media/image44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Relationship Id="rId22" Type="http://schemas.openxmlformats.org/officeDocument/2006/relationships/image" Target="../media/image45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20.docx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slide" Target="slide72.xml"/><Relationship Id="rId1" Type="http://schemas.openxmlformats.org/officeDocument/2006/relationships/vmlDrawing" Target="../drawings/vmlDrawing16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10" Type="http://schemas.openxmlformats.org/officeDocument/2006/relationships/slide" Target="slide56.xml"/><Relationship Id="rId19" Type="http://schemas.openxmlformats.org/officeDocument/2006/relationships/image" Target="../media/image46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slide" Target="slide72.xml"/><Relationship Id="rId2" Type="http://schemas.openxmlformats.org/officeDocument/2006/relationships/slide" Target="slide4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oleObject" Target="../embeddings/oleObject21.bin"/><Relationship Id="rId3" Type="http://schemas.openxmlformats.org/officeDocument/2006/relationships/slide" Target="slide46.xml"/><Relationship Id="rId21" Type="http://schemas.openxmlformats.org/officeDocument/2006/relationships/oleObject" Target="../embeddings/oleObject22.bin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2.xml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17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23" Type="http://schemas.openxmlformats.org/officeDocument/2006/relationships/image" Target="../media/image49.emf"/><Relationship Id="rId10" Type="http://schemas.openxmlformats.org/officeDocument/2006/relationships/slide" Target="slide56.xml"/><Relationship Id="rId19" Type="http://schemas.openxmlformats.org/officeDocument/2006/relationships/package" Target="../embeddings/Microsoft_Word___21.docx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Relationship Id="rId22" Type="http://schemas.openxmlformats.org/officeDocument/2006/relationships/package" Target="../embeddings/Microsoft_Word___22.docx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23.docx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slide" Target="slide72.xml"/><Relationship Id="rId1" Type="http://schemas.openxmlformats.org/officeDocument/2006/relationships/vmlDrawing" Target="../drawings/vmlDrawing18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10" Type="http://schemas.openxmlformats.org/officeDocument/2006/relationships/slide" Target="slide56.xml"/><Relationship Id="rId19" Type="http://schemas.openxmlformats.org/officeDocument/2006/relationships/image" Target="../media/image50.emf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image" Target="../media/image51.png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3.xml"/><Relationship Id="rId12" Type="http://schemas.openxmlformats.org/officeDocument/2006/relationships/slide" Target="slide63.xml"/><Relationship Id="rId17" Type="http://schemas.openxmlformats.org/officeDocument/2006/relationships/image" Target="../media/image51.png"/><Relationship Id="rId2" Type="http://schemas.openxmlformats.org/officeDocument/2006/relationships/slide" Target="slide46.xml"/><Relationship Id="rId16" Type="http://schemas.openxmlformats.org/officeDocument/2006/relationships/slide" Target="slide7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2.xml"/><Relationship Id="rId11" Type="http://schemas.openxmlformats.org/officeDocument/2006/relationships/slide" Target="slide61.xml"/><Relationship Id="rId5" Type="http://schemas.openxmlformats.org/officeDocument/2006/relationships/slide" Target="slide50.xml"/><Relationship Id="rId15" Type="http://schemas.openxmlformats.org/officeDocument/2006/relationships/slide" Target="slide70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6.xml"/><Relationship Id="rId14" Type="http://schemas.openxmlformats.org/officeDocument/2006/relationships/slide" Target="slide6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18" Type="http://schemas.openxmlformats.org/officeDocument/2006/relationships/image" Target="../media/image51.png"/><Relationship Id="rId3" Type="http://schemas.openxmlformats.org/officeDocument/2006/relationships/slide" Target="slide46.xml"/><Relationship Id="rId21" Type="http://schemas.openxmlformats.org/officeDocument/2006/relationships/slide" Target="slide3.xml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2.xml"/><Relationship Id="rId2" Type="http://schemas.openxmlformats.org/officeDocument/2006/relationships/slideLayout" Target="../slideLayouts/slideLayout23.xml"/><Relationship Id="rId16" Type="http://schemas.openxmlformats.org/officeDocument/2006/relationships/slide" Target="slide70.xml"/><Relationship Id="rId20" Type="http://schemas.openxmlformats.org/officeDocument/2006/relationships/image" Target="../media/image52.emf"/><Relationship Id="rId1" Type="http://schemas.openxmlformats.org/officeDocument/2006/relationships/vmlDrawing" Target="../drawings/vmlDrawing19.v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8.xml"/><Relationship Id="rId10" Type="http://schemas.openxmlformats.org/officeDocument/2006/relationships/slide" Target="slide56.xml"/><Relationship Id="rId19" Type="http://schemas.openxmlformats.org/officeDocument/2006/relationships/package" Target="../embeddings/Microsoft_Word___24.docx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="" xmlns:a16="http://schemas.microsoft.com/office/drawing/2014/main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209309" y="1612675"/>
              <a:ext cx="1773382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2400" dirty="0" smtClean="0"/>
                <a:t>第</a:t>
              </a:r>
              <a:r>
                <a:rPr lang="en-US" altLang="zh-CN" sz="2400" dirty="0" smtClean="0"/>
                <a:t>50</a:t>
              </a:r>
              <a:r>
                <a:rPr lang="zh-CN" altLang="en-US" sz="2400" dirty="0" smtClean="0"/>
                <a:t>讲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1346192" y="2784562"/>
            <a:ext cx="9499616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酸</a:t>
            </a:r>
            <a:r>
              <a:rPr lang="zh-CN" altLang="en-US" sz="6600" b="1" dirty="0">
                <a:solidFill>
                  <a:schemeClr val="bg1"/>
                </a:solidFill>
              </a:rPr>
              <a:t>碱中和滴定及拓展应用</a:t>
            </a:r>
          </a:p>
        </p:txBody>
      </p:sp>
    </p:spTree>
    <p:extLst>
      <p:ext uri="{BB962C8B-B14F-4D97-AF65-F5344CB8AC3E}">
        <p14:creationId xmlns:p14="http://schemas.microsoft.com/office/powerpoint/2010/main" val="1815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41DDD9BB-F2BC-5A45-850A-47A78FA0F22A}"/>
              </a:ext>
            </a:extLst>
          </p:cNvPr>
          <p:cNvSpPr/>
          <p:nvPr/>
        </p:nvSpPr>
        <p:spPr>
          <a:xfrm>
            <a:off x="335360" y="1804193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滴定终点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滴入最后半滴标准液，指示剂变色，且在半分钟内不恢复原来的颜色，停止滴定，并记录标准溶液的体积。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数据处理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按上述操作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重复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，根据每次所用标准液的体积计算待测液的物质的量浓度，最后求出待测液的物质的量浓度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83632" y="407707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7888" y="460389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平均值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/>
        </p:nvSpPr>
        <p:spPr>
          <a:xfrm>
            <a:off x="394564" y="2103563"/>
            <a:ext cx="1129901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将液面在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的酸式滴定管中的液体全部放出，液体的体积为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滴定终点就是酸碱恰好中和的点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滴定管和锥形瓶在滴定前都应该用待装溶液润洗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酸碱指示剂越多变色越明显，指示剂至少加入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mL(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滴定接近终点时，滴定管的尖嘴可以接触锥形瓶内壁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76396" y="268279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59425" y="32147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93538" y="37596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07753" y="487748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22798" y="431051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556792"/>
            <a:ext cx="11412000" cy="34932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一、酸碱中和滴定注意事项与数据处理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现用中和滴定来测定某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滴定：用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式滴定管盛装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盐酸标准液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。如图表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某次滴定时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滴定管中前后液面的位置。滴定前，读数为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，此次滴定结束后的读数为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，滴定管中剩余液体的体积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)25.10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作指示剂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2578" name="Picture 2" descr="118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20" y="1739175"/>
            <a:ext cx="2065072" cy="14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16277" y="28056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9048328" y="3367634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0.30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100127" y="390692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24.90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464133" y="389617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906700" y="443711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或甲基橙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3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950376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排出碱式滴定管中气泡的方法应采用下图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的操作，然后挤压玻璃球使尖嘴部分充满碱液。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02" name="Picture 2" descr="11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54" y="3370090"/>
            <a:ext cx="3410092" cy="135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06900" y="203123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484784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若以酚酞溶液为指示剂，用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的标准盐酸测定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溶液的浓度，数据记录如下：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62359"/>
              </p:ext>
            </p:extLst>
          </p:nvPr>
        </p:nvGraphicFramePr>
        <p:xfrm>
          <a:off x="516000" y="2761895"/>
          <a:ext cx="11160002" cy="2743200"/>
        </p:xfrm>
        <a:graphic>
          <a:graphicData uri="http://schemas.openxmlformats.org/drawingml/2006/table">
            <a:tbl>
              <a:tblPr/>
              <a:tblGrid>
                <a:gridCol w="2123616"/>
                <a:gridCol w="3024336"/>
                <a:gridCol w="3006025"/>
                <a:gridCol w="30060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滴定次数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溶液体积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标准盐酸体积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滴定前的刻度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滴定后的刻度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第一次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0.48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20.50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第二次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4.02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24.00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第三次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1.05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22.05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5564876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描述滴定终点的现象：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7151" y="5621036"/>
            <a:ext cx="759966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滴入最后半滴标准盐酸时，溶液由红色变为无色，且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0093" y="618912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半分钟内不恢复红色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4828681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60564"/>
              </p:ext>
            </p:extLst>
          </p:nvPr>
        </p:nvGraphicFramePr>
        <p:xfrm>
          <a:off x="516000" y="1843991"/>
          <a:ext cx="11160002" cy="2743200"/>
        </p:xfrm>
        <a:graphic>
          <a:graphicData uri="http://schemas.openxmlformats.org/drawingml/2006/table">
            <a:tbl>
              <a:tblPr/>
              <a:tblGrid>
                <a:gridCol w="2123616"/>
                <a:gridCol w="3024336"/>
                <a:gridCol w="3006025"/>
                <a:gridCol w="30060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滴定次数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溶液体积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标准盐酸体积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滴定前的刻度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滴定后的刻度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第一次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0.48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20.50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第二次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4.02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24.00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第三次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1.05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22.05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5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0478"/>
              </p:ext>
            </p:extLst>
          </p:nvPr>
        </p:nvGraphicFramePr>
        <p:xfrm>
          <a:off x="515938" y="1983700"/>
          <a:ext cx="1116012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6" name="文档" r:id="rId4" imgW="11271951" imgH="2966049" progId="Word.Document.12">
                  <p:embed/>
                </p:oleObj>
              </mc:Choice>
              <mc:Fallback>
                <p:oleObj name="文档" r:id="rId4" imgW="11271951" imgH="2966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938" y="1983700"/>
                        <a:ext cx="11160125" cy="294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7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628800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二、酸碱中和滴定误差分析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214290"/>
              </p:ext>
            </p:extLst>
          </p:nvPr>
        </p:nvGraphicFramePr>
        <p:xfrm>
          <a:off x="461963" y="2349500"/>
          <a:ext cx="112585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8" name="文档" r:id="rId4" imgW="11366671" imgH="1128982" progId="Word.Document.12">
                  <p:embed/>
                </p:oleObj>
              </mc:Choice>
              <mc:Fallback>
                <p:oleObj name="文档" r:id="rId4" imgW="11366671" imgH="11289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2349500"/>
                        <a:ext cx="112585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90000" y="3152011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偏大</a:t>
            </a:r>
            <a:r>
              <a:rPr lang="en-US" altLang="zh-CN" sz="2400" kern="100" dirty="0">
                <a:latin typeface="Cambria Math" panose="02040503050406030204" pitchFamily="18" charset="0"/>
                <a:ea typeface="微软雅黑" panose="020B0503020204020204" pitchFamily="34" charset="-122"/>
                <a:cs typeface="Cambria Math" panose="02040503050406030204" pitchFamily="18" charset="0"/>
              </a:rPr>
              <a:t>⇒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r>
              <a:rPr lang="en-US" altLang="zh-CN" sz="2400" kern="100" dirty="0">
                <a:latin typeface="Cambria Math" panose="02040503050406030204" pitchFamily="18" charset="0"/>
                <a:ea typeface="微软雅黑" panose="020B0503020204020204" pitchFamily="34" charset="-122"/>
                <a:cs typeface="Cambria Math" panose="02040503050406030204" pitchFamily="18" charset="0"/>
              </a:rPr>
              <a:t>⇒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79576" y="321297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31904" y="321297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476075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以标准盐酸滴定待测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溶液，用酚酞作指示剂为例，分析实验误差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偏高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无影响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21066"/>
              </p:ext>
            </p:extLst>
          </p:nvPr>
        </p:nvGraphicFramePr>
        <p:xfrm>
          <a:off x="516000" y="2873464"/>
          <a:ext cx="11160000" cy="3507864"/>
        </p:xfrm>
        <a:graphic>
          <a:graphicData uri="http://schemas.openxmlformats.org/drawingml/2006/table">
            <a:tbl>
              <a:tblPr/>
              <a:tblGrid>
                <a:gridCol w="971488"/>
                <a:gridCol w="8136904"/>
                <a:gridCol w="2051608"/>
              </a:tblGrid>
              <a:tr h="584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(NaOH)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44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洗涤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未用标准溶液润洗酸式滴定管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锥形瓶用待测溶液润洗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未用待测溶液润洗取用待测液的滴定管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锥形瓶洗净后瓶内还残留少量蒸馏水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取碱液的滴定管尖嘴部分有气泡且取液结束前气泡消失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272464" y="35346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偏高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272464" y="411424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偏高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263755" y="469552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109866" y="52803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无影响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263755" y="586507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88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42518"/>
              </p:ext>
            </p:extLst>
          </p:nvPr>
        </p:nvGraphicFramePr>
        <p:xfrm>
          <a:off x="516000" y="1988840"/>
          <a:ext cx="11160000" cy="4104457"/>
        </p:xfrm>
        <a:graphic>
          <a:graphicData uri="http://schemas.openxmlformats.org/drawingml/2006/table">
            <a:tbl>
              <a:tblPr/>
              <a:tblGrid>
                <a:gridCol w="971488"/>
                <a:gridCol w="7920880"/>
                <a:gridCol w="2267632"/>
              </a:tblGrid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(NaOH)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滴定完毕后立即读数，半分钟后颜色又变红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滴定前滴定管尖嘴部分有气泡，滴定后消失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滴定过程中振荡锥形瓶时有液滴溅出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滴定过程中，向锥形瓶内加少量蒸馏水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读数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滴定前仰视读数或滴定后俯视读数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滴定前俯视读数或滴定后仰视读数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4314" marR="1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208580" y="26444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208580" y="32292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偏高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208580" y="38140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054691" y="440749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无影响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0208580" y="49922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偏低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208580" y="55596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15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2786580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2786580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59496" y="1566104"/>
            <a:ext cx="10369152" cy="15515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了解酸碱中和滴定的原理和滴定终点的判断方法，知道指示剂选择的方法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掌握酸碱中和滴定的操作和数据处理误差分析的方法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掌握滴定法在定量测定中的应用。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540" y="1662670"/>
            <a:ext cx="517928" cy="1478298"/>
            <a:chOff x="919540" y="1662670"/>
            <a:chExt cx="517928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9540" y="1792588"/>
              <a:ext cx="51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复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习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335360" y="2507422"/>
            <a:ext cx="11449272" cy="3729890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4179147" y="2204864"/>
            <a:ext cx="3833706" cy="5539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sz="3000" b="1" kern="100" dirty="0">
                <a:latin typeface="+mn-ea"/>
                <a:cs typeface="Times New Roman" panose="02020603050405020304" pitchFamily="18" charset="0"/>
              </a:rPr>
              <a:t>滴定管读数要领</a:t>
            </a:r>
            <a:endParaRPr lang="zh-CN" altLang="zh-CN" sz="3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2954279"/>
            <a:ext cx="1108923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以凹液面的最低点为基准，正确读数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虚线部分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和错误读数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实线部分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1794" name="Picture 2" descr="119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83" y="3750469"/>
            <a:ext cx="2556634" cy="22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205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3330578" y="2649686"/>
            <a:ext cx="82424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酸碱中和滴定曲线的分析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考点二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628800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强酸与强碱滴定过程中的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盐酸为例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2818" name="Picture 2" descr="11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10" y="3042833"/>
            <a:ext cx="7018581" cy="33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539374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滴定弱碱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)pH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曲线比较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38835"/>
              </p:ext>
            </p:extLst>
          </p:nvPr>
        </p:nvGraphicFramePr>
        <p:xfrm>
          <a:off x="516000" y="2250745"/>
          <a:ext cx="11160000" cy="4389120"/>
        </p:xfrm>
        <a:graphic>
          <a:graphicData uri="http://schemas.openxmlformats.org/drawingml/2006/table">
            <a:tbl>
              <a:tblPr/>
              <a:tblGrid>
                <a:gridCol w="5975303"/>
                <a:gridCol w="5184697"/>
              </a:tblGrid>
              <a:tr h="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氢氧化钠溶液滴定等浓度等体积的盐酸、醋酸溶液的滴定曲线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盐酸滴定等浓度等体积的氢氧化钠溶液、氨水的滴定曲线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42" name="Picture 2" descr="11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91" y="3623722"/>
            <a:ext cx="3256125" cy="26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3" descr="11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20" y="3566360"/>
            <a:ext cx="3044092" cy="28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97421"/>
              </p:ext>
            </p:extLst>
          </p:nvPr>
        </p:nvGraphicFramePr>
        <p:xfrm>
          <a:off x="516000" y="2276872"/>
          <a:ext cx="11160000" cy="2743200"/>
        </p:xfrm>
        <a:graphic>
          <a:graphicData uri="http://schemas.openxmlformats.org/drawingml/2006/table">
            <a:tbl>
              <a:tblPr/>
              <a:tblGrid>
                <a:gridCol w="5975303"/>
                <a:gridCol w="5184697"/>
              </a:tblGrid>
              <a:tr h="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氢氧化钠溶液滴定等浓度等体积的盐酸、醋酸溶液的滴定曲线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盐酸滴定等浓度等体积的氢氧化钠溶液、氨水的滴定曲线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曲线起点不同：强碱滴定强酸、弱酸的曲线，强酸起点低；强酸滴定强碱、弱碱的曲线，强碱起点高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突跃点变化范围不同：强酸与强碱反应的突跃点变化范围大于强酸与弱碱反应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484784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盐酸中滴加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溶液体积的变化如图。已知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5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。下列说法不正确的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与盐酸恰好完全反应时，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选择变色范围在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突变范围内的指示剂，可减小实验误差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选择甲基红指示反应终点，误差比甲基橙的大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30.00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7938" name="Picture 2" descr="11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184" y="2707941"/>
            <a:ext cx="2868521" cy="21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6180" y="36188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602673"/>
            <a:ext cx="11160000" cy="5157426"/>
            <a:chOff x="792914" y="3925222"/>
            <a:chExt cx="11160000" cy="5157426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44536"/>
            </a:xfrm>
            <a:prstGeom prst="roundRect">
              <a:avLst>
                <a:gd name="adj" fmla="val 256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186457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与盐酸恰好完全反应时溶液中溶质为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，呈中性，室温下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甲基橙的变色范围在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突变范围外，误差更大，故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5921"/>
              </p:ext>
            </p:extLst>
          </p:nvPr>
        </p:nvGraphicFramePr>
        <p:xfrm>
          <a:off x="794522" y="4672890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5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522" y="4672890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19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01" y="1871753"/>
            <a:ext cx="2729299" cy="20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4033527"/>
            <a:ext cx="1068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时，溶液中的溶质为氯化钠和氢氧化钠，且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400" y="5551061"/>
            <a:ext cx="10855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液中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0.02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spc="-6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6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12.3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01639"/>
            <a:ext cx="657009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图示与对应的叙述相符合的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图甲是常温下用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液滴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醋酸溶液的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滴定曲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Q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点表示酸碱中和滴定终点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图乙可表示常温下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盐酸滴加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 </a:t>
            </a:r>
            <a:endParaRPr lang="en-US" altLang="zh-CN" sz="2400" kern="100" spc="-6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溶液的滴定曲线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图丙表示用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</a:t>
            </a:r>
            <a:endParaRPr lang="en-US" altLang="zh-CN" sz="2400" kern="100" spc="2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8962" name="Picture 2" descr="119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52" y="1497480"/>
            <a:ext cx="4145435" cy="18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3" descr="11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22" y="3455127"/>
            <a:ext cx="4448695" cy="17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0000" y="5102602"/>
            <a:ext cx="1146664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25.00 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盐酸的滴定曲线，则</a:t>
            </a:r>
            <a:r>
              <a:rPr lang="en-US" altLang="zh-CN" sz="2400" i="1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0.080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图丁表示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醋酸溶液的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27432" y="44906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1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4032448"/>
            <a:chOff x="792914" y="3925222"/>
            <a:chExt cx="11160000" cy="4032448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919558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4313128"/>
            <a:ext cx="1058664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项，滴定终点时，消耗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溶液体积应为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25877"/>
              </p:ext>
            </p:extLst>
          </p:nvPr>
        </p:nvGraphicFramePr>
        <p:xfrm>
          <a:off x="785813" y="5026821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6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5026821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19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35" y="2323813"/>
            <a:ext cx="4145435" cy="18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119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1" y="2491736"/>
            <a:ext cx="4448695" cy="17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宁波模拟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一元酸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，分别用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溶液滴定，滴定曲线如图，下列说法正确的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时，选用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橙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作指示剂，测定结果偏低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的物质的量浓度可能都为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点对应溶液的导电性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9986" name="Picture 2" descr="11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26" y="2596048"/>
            <a:ext cx="3487128" cy="22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0014" y="260970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63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3816424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3816424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64484" y="1662670"/>
            <a:ext cx="438282" cy="1478298"/>
            <a:chOff x="964484" y="1662670"/>
            <a:chExt cx="438282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64484" y="1792588"/>
              <a:ext cx="428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内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容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索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引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703021" y="1330923"/>
            <a:ext cx="6777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    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酸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碱中和滴定的原理与操作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hlinkClick r:id="rId3" action="ppaction://hlinksldjump"/>
          </p:cNvPr>
          <p:cNvSpPr txBox="1"/>
          <p:nvPr/>
        </p:nvSpPr>
        <p:spPr>
          <a:xfrm>
            <a:off x="2703021" y="2022403"/>
            <a:ext cx="6777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　　    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酸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碱中和滴定曲线的分析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hlinkClick r:id="rId4" action="ppaction://hlinksldjump"/>
          </p:cNvPr>
          <p:cNvSpPr txBox="1"/>
          <p:nvPr/>
        </p:nvSpPr>
        <p:spPr>
          <a:xfrm>
            <a:off x="2703021" y="2713883"/>
            <a:ext cx="7641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zh-CN" altLang="zh-CN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答题规范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zh-CN" altLang="zh-CN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滴定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终点判断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hlinkClick r:id="rId5" action="ppaction://hlinksldjump"/>
          </p:cNvPr>
          <p:cNvSpPr txBox="1"/>
          <p:nvPr/>
        </p:nvSpPr>
        <p:spPr>
          <a:xfrm>
            <a:off x="2703021" y="3405363"/>
            <a:ext cx="49399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>
              <a:tabLst>
                <a:tab pos="2508250" algn="l"/>
              </a:tabLst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练真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题　　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明考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</a:p>
        </p:txBody>
      </p:sp>
      <p:sp>
        <p:nvSpPr>
          <p:cNvPr id="12" name="文本框 11">
            <a:hlinkClick r:id="rId6" action="ppaction://hlinksldjump"/>
          </p:cNvPr>
          <p:cNvSpPr txBox="1"/>
          <p:nvPr/>
        </p:nvSpPr>
        <p:spPr>
          <a:xfrm>
            <a:off x="2703021" y="4096844"/>
            <a:ext cx="49194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dirty="0">
                <a:ln>
                  <a:solidFill>
                    <a:srgbClr val="0E59EE"/>
                  </a:solidFill>
                </a:ln>
                <a:solidFill>
                  <a:srgbClr val="2B6F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36361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590181"/>
            <a:ext cx="11160000" cy="5161240"/>
            <a:chOff x="792914" y="3925222"/>
            <a:chExt cx="11160000" cy="516124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048351"/>
            </a:xfrm>
            <a:prstGeom prst="roundRect">
              <a:avLst>
                <a:gd name="adj" fmla="val 240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1806205"/>
            <a:ext cx="7225907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，恰好完全反应时溶液显碱性，甲基橙在酸性时就变色，故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消耗量会减小，测定结果偏低，故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酸恰好反应时消耗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11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62" y="1834668"/>
            <a:ext cx="3170116" cy="20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3959183"/>
            <a:ext cx="10586645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碱的体积为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，所以酸的浓度都是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，根据图像纵坐标可知，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为强酸，故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点对应溶质是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为弱电解质，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点对应溶质是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是强电解质，虽然各物质的浓度都相同，但是溶液中离子浓度不相同，故导电性不同，故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1.000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氨水中滴入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和温度随加入盐酸体积变化曲线如图所示。下列有关说法错误的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将此氨水稀释，溶液的导电能力减弱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点溶液中离子浓度大小可能存在：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点时消耗盐酸体积小于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两点的溶液，水的离子积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(d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3058" name="Picture 2" descr="11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1" y="2942319"/>
            <a:ext cx="3487128" cy="21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17494"/>
              </p:ext>
            </p:extLst>
          </p:nvPr>
        </p:nvGraphicFramePr>
        <p:xfrm>
          <a:off x="5736044" y="3348283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name="文档" r:id="rId5" imgW="1274802" imgH="772710" progId="Word.Document.12">
                  <p:embed/>
                </p:oleObj>
              </mc:Choice>
              <mc:Fallback>
                <p:oleObj name="文档" r:id="rId5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6044" y="3348283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217471" y="47984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206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3816424"/>
            <a:chOff x="792914" y="3925222"/>
            <a:chExt cx="11160000" cy="3816424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03534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2296904"/>
            <a:ext cx="7272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将氨水稀释，氨水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的浓度均减小，因而导电能力减弱，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点溶液显碱性，氨水有剩余，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点溶液呈中性，因而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略小于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1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81" y="2406648"/>
            <a:ext cx="3138729" cy="194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5076291"/>
            <a:ext cx="1058664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点对应的温度较高，其水的离子积常数较大，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91955"/>
              </p:ext>
            </p:extLst>
          </p:nvPr>
        </p:nvGraphicFramePr>
        <p:xfrm>
          <a:off x="3584429" y="2453154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8" name="文档" r:id="rId5" imgW="1274802" imgH="772710" progId="Word.Document.12">
                  <p:embed/>
                </p:oleObj>
              </mc:Choice>
              <mc:Fallback>
                <p:oleObj name="文档" r:id="rId5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4429" y="2453154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hlinkClick r:id="rId7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8661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831135" y="2629361"/>
            <a:ext cx="524135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滴定终点判断</a:t>
            </a:r>
            <a:endParaRPr lang="zh-CN" altLang="zh-CN" sz="6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17608" y="2074783"/>
            <a:ext cx="2429958" cy="430887"/>
            <a:chOff x="5770112" y="2074783"/>
            <a:chExt cx="2429958" cy="43088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770112" y="2074783"/>
              <a:ext cx="2429958" cy="369332"/>
              <a:chOff x="4833573" y="2374315"/>
              <a:chExt cx="2429958" cy="369332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944213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prstClr val="white">
                        <a:lumMod val="85000"/>
                      </a:prstClr>
                    </a:solidFill>
                  </a:rPr>
                  <a:t>&gt;</a:t>
                </a:r>
                <a:endParaRPr kumimoji="1" lang="zh-CN" altLang="en-US" dirty="0">
                  <a:solidFill>
                    <a:prstClr val="white">
                      <a:lumMod val="85000"/>
                    </a:prstClr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4833573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prstClr val="white">
                        <a:lumMod val="85000"/>
                      </a:prstClr>
                    </a:solidFill>
                  </a:rPr>
                  <a:t>&lt;</a:t>
                </a:r>
                <a:endParaRPr kumimoji="1" lang="zh-CN" altLang="en-US" dirty="0">
                  <a:solidFill>
                    <a:prstClr val="white">
                      <a:lumMod val="85000"/>
                    </a:prstClr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146648" y="2074783"/>
              <a:ext cx="17153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200" dirty="0">
                  <a:solidFill>
                    <a:prstClr val="white">
                      <a:lumMod val="8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答题规范</a:t>
              </a:r>
              <a:r>
                <a:rPr lang="en-US" altLang="zh-CN" sz="2200" dirty="0" smtClean="0">
                  <a:solidFill>
                    <a:prstClr val="white">
                      <a:lumMod val="8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(7)</a:t>
              </a:r>
              <a:endParaRPr lang="zh-CN" altLang="en-US" sz="2200" dirty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5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1844824"/>
            <a:ext cx="11449272" cy="3268326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1384" y="2050867"/>
            <a:ext cx="11089232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当滴入最后半滴</a:t>
            </a: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×××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标准溶液后，溶液变成</a:t>
            </a: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×××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色，且半分钟内不恢复原来的颜色。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解答此类题目注意三个关键点：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最后半滴：必须说明是滴入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最后半滴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颜色变化：必须说明滴入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最后半滴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溶液后溶液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颜色的变化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半分钟：必须说明溶液颜色变化后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半分钟内不再恢复原来的颜色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6087" y="395457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82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xmlns="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4995F56-3B4A-5F32-4FF0-CD53AA6402A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规范精练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90000" y="1661904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的盐酸滴定未知浓度的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溶液，用酚酞作指示剂，达到滴定终点的现象是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用甲基橙作指示剂，滴定终点现象是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2652" y="2278708"/>
            <a:ext cx="100570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当滴入最后半滴标准液后，溶液由红色变为无色，且半分钟内不恢复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539" y="2711910"/>
            <a:ext cx="11126669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滴入最后半滴标准液后，溶液由黄色变为橙色，且半分钟内不恢复黄色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843" y="1665965"/>
            <a:ext cx="11386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用标准碘溶液滴定溶有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的水溶液，以测定水中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的含量，应选用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作指示剂，达到滴定终点的现象是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24844" y="17379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淀粉溶液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9376" y="2161312"/>
            <a:ext cx="111266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滴入最后半滴标准液后，溶液由无色变为蓝色，且半分钟内不褪色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628800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用标准酸性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溶液滴定溶有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的水溶液，以测定水中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的含量，是否需要选用指示剂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，达到滴定终点的现象是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6277" y="225306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9376" y="2124147"/>
            <a:ext cx="111266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滴入最后半滴酸性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溶液后，溶液由无色变为浅红色，且半分钟内不褪色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587138"/>
            <a:ext cx="11412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用氧化还原滴定法测定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的质量分数：一定条件下，将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溶解并还原为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，再用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溶液作指示剂，用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至全部生成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时发生反应的离子方程式为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，达到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滴定终点的现象是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9856" y="2783232"/>
            <a:ext cx="3669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Ti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=Ti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48596" y="3190759"/>
            <a:ext cx="8576897" cy="58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当滴入最后半滴标准液后，溶液变成红色，且半分钟内不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褪色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661316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用标准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溶液滴定含有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的溶液，应选用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作指示剂，滴定终点现象是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sp>
        <p:nvSpPr>
          <p:cNvPr id="5" name="矩形 4"/>
          <p:cNvSpPr/>
          <p:nvPr/>
        </p:nvSpPr>
        <p:spPr>
          <a:xfrm>
            <a:off x="6600056" y="1734490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KSCN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0707" y="2158983"/>
            <a:ext cx="9973099" cy="58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当滴入最后半滴标准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溶液后，溶液的红色褪去，且半分钟内不恢复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0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3205701" y="2649686"/>
            <a:ext cx="84922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酸碱中和滴定的原理与操作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考点一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304805" y="2359188"/>
            <a:ext cx="629401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练真题   明考向</a:t>
            </a:r>
            <a:endParaRPr lang="zh-CN" altLang="zh-CN" sz="6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B9872406-72F5-594F-A16E-02C2617B58AB}"/>
              </a:ext>
            </a:extLst>
          </p:cNvPr>
          <p:cNvSpPr/>
          <p:nvPr/>
        </p:nvSpPr>
        <p:spPr>
          <a:xfrm>
            <a:off x="390000" y="1035318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正误判断，正确的打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“√”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，错误的打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082" name="Picture 2" descr="12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52" y="1656894"/>
            <a:ext cx="4346149" cy="224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9872406-72F5-594F-A16E-02C2617B58AB}"/>
              </a:ext>
            </a:extLst>
          </p:cNvPr>
          <p:cNvSpPr/>
          <p:nvPr/>
        </p:nvSpPr>
        <p:spPr>
          <a:xfrm>
            <a:off x="390000" y="3924347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测定醋酸浓度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3A)(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量取一定体积的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6B)(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碱式滴定管排气泡的操作如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4A)(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用标准液润洗滴定管后，应将润洗液从滴定管上口倒出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11A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35563" y="449355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80523" y="50439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6654646" y="3954665"/>
            <a:ext cx="6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矩形 20"/>
          <p:cNvSpPr/>
          <p:nvPr/>
        </p:nvSpPr>
        <p:spPr>
          <a:xfrm>
            <a:off x="10940290" y="61427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A329BE5-FA48-1445-847B-16C3FB060719}"/>
              </a:ext>
            </a:extLst>
          </p:cNvPr>
          <p:cNvSpPr/>
          <p:nvPr/>
        </p:nvSpPr>
        <p:spPr>
          <a:xfrm>
            <a:off x="390000" y="1052736"/>
            <a:ext cx="11412000" cy="356248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2.[2022·</a:t>
            </a:r>
            <a:r>
              <a:rPr lang="zh-CN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17(4)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准确测定</a:t>
            </a:r>
            <a:r>
              <a:rPr lang="en-US" altLang="zh-CN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HAc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溶液的浓度。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HAc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1.75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spc="-2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4.76</a:t>
            </a:r>
            <a:r>
              <a:rPr lang="zh-CN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查阅资料获悉：一定条件下，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配制的溶液中，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的值等于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滴酚酞溶液，用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溶液滴定至终点，消耗体积为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22.08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请画出上述过程的滴定曲线示意图并标注滴定终点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68905"/>
              </p:ext>
            </p:extLst>
          </p:nvPr>
        </p:nvGraphicFramePr>
        <p:xfrm>
          <a:off x="4844189" y="2131720"/>
          <a:ext cx="12779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5" name="文档" r:id="rId7" imgW="1278401" imgH="872950" progId="Word.Document.12">
                  <p:embed/>
                </p:oleObj>
              </mc:Choice>
              <mc:Fallback>
                <p:oleObj name="文档" r:id="rId7" imgW="1278401" imgH="872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4189" y="2131720"/>
                        <a:ext cx="127793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 descr="120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41" y="4570288"/>
            <a:ext cx="2954919" cy="22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120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14" y="4665435"/>
            <a:ext cx="2713154" cy="202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193538" y="3474881"/>
            <a:ext cx="1096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0.110 4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0000" y="46152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617717"/>
            <a:ext cx="11160000" cy="4259555"/>
            <a:chOff x="792914" y="3925222"/>
            <a:chExt cx="11160000" cy="4259555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146665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37328"/>
              </p:ext>
            </p:extLst>
          </p:nvPr>
        </p:nvGraphicFramePr>
        <p:xfrm>
          <a:off x="904082" y="2032347"/>
          <a:ext cx="10383837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3" name="文档" r:id="rId7" imgW="10598832" imgH="3917471" progId="Word.Document.12">
                  <p:embed/>
                </p:oleObj>
              </mc:Choice>
              <mc:Fallback>
                <p:oleObj name="文档" r:id="rId7" imgW="10598832" imgH="39174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4082" y="2032347"/>
                        <a:ext cx="10383837" cy="384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8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/>
        </p:nvSpPr>
        <p:spPr>
          <a:xfrm>
            <a:off x="390000" y="1052736"/>
            <a:ext cx="11412000" cy="31700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2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sz="22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江苏，</a:t>
            </a:r>
            <a:r>
              <a:rPr lang="en-US" altLang="zh-CN" sz="22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16(4)]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实验中需要测定溶液中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的含量。已知水溶液中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可用准确浓度的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2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2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2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2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溶液滴定。以苯代邻氨基苯甲酸为指示剂，滴定终点时溶液由紫红色变为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亮黄色，滴定反应为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===Fe</a:t>
            </a:r>
            <a:r>
              <a:rPr lang="en-US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。请补充完整实验方案：</a:t>
            </a:r>
            <a:r>
              <a:rPr lang="en-US" altLang="zh-CN" sz="22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准确量取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25.00 mL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Ce</a:t>
            </a:r>
            <a:r>
              <a:rPr lang="en-US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sz="22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(Ce</a:t>
            </a:r>
            <a:r>
              <a:rPr lang="en-US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约为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</a:t>
            </a:r>
            <a:r>
              <a:rPr lang="en-US" altLang="zh-CN" sz="22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，加氧化剂将</a:t>
            </a: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完全氧化并去除多余氧化剂后，用稀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硫酸酸化，将溶液完全转移到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250 mL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容量瓶中后定容；</a:t>
            </a:r>
            <a:r>
              <a:rPr lang="en-US" altLang="zh-CN" sz="22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按规定操作分别将</a:t>
            </a:r>
            <a:r>
              <a:rPr lang="en-US" altLang="zh-CN" sz="22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0.020 00 </a:t>
            </a:r>
            <a:r>
              <a:rPr lang="en-US" altLang="zh-CN" sz="22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2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spc="-6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(NH</a:t>
            </a:r>
            <a:r>
              <a:rPr lang="en-US" altLang="zh-CN" sz="22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2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2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2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和待测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2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溶液装入如</a:t>
            </a:r>
            <a:r>
              <a:rPr lang="zh-CN" altLang="zh-CN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所示的滴定管中</a:t>
            </a:r>
            <a:r>
              <a:rPr lang="zh-CN" altLang="zh-CN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2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76130" name="Picture 2" descr="12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39" y="3705642"/>
            <a:ext cx="3300588" cy="28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/>
        </p:nvSpPr>
        <p:spPr>
          <a:xfrm>
            <a:off x="390000" y="4107588"/>
            <a:ext cx="7927357" cy="266224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200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</a:t>
            </a:r>
          </a:p>
          <a:p>
            <a:pPr lvl="0" algn="just" defTabSz="914400">
              <a:lnSpc>
                <a:spcPct val="150000"/>
              </a:lnSpc>
            </a:pPr>
            <a:r>
              <a:rPr lang="en-US" altLang="zh-CN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_______________________________________________________________________________________________________________________________________________________________________________________________</a:t>
            </a:r>
            <a:r>
              <a:rPr lang="zh-CN" altLang="zh-CN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2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180" y="4070722"/>
            <a:ext cx="7599665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左侧滴定管中放出一定体积的待测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Ce</a:t>
            </a:r>
            <a:r>
              <a:rPr lang="en-US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溶液，加入指示剂苯代邻氨基苯甲酸，用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0.020 00 </a:t>
            </a:r>
            <a:r>
              <a:rPr lang="en-US" altLang="zh-CN" sz="22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2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2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2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2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溶液来滴定，当滴入最后半滴标准液时，溶液由紫红色变为亮黄色，且半分钟内不变色，即达到滴定终点，重复上述操作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次，记录标准液的</a:t>
            </a:r>
            <a:r>
              <a:rPr lang="zh-CN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endParaRPr lang="en-US" altLang="zh-CN" sz="22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hlinkClick r:id="rId6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705058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测定浓硫酸试剂中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含量的主要操作包括：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量取一定量的浓硫酸，稀释；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转移定容得待测液；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待测液，用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溶液滴定。上述操作中，不需要用到的仪器为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7154" name="Picture 2" descr="120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71" y="2635133"/>
            <a:ext cx="7279858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9"/>
          <p:cNvSpPr txBox="1"/>
          <p:nvPr/>
        </p:nvSpPr>
        <p:spPr>
          <a:xfrm>
            <a:off x="4973191" y="467873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9" name="圆角矩形 1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2614862"/>
            <a:chOff x="792914" y="3925222"/>
            <a:chExt cx="11160000" cy="2614862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0197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1567949"/>
            <a:ext cx="10799436" cy="2221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实验过程中，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量取一定量的浓硫酸并稀释，所需仪器为量筒、烧杯、玻璃棒；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转移定容得待测液，所需仪器为烧杯、玻璃棒、容量瓶、胶头滴管；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移取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待测液，用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溶液滴定，所需仪器为酸式滴定管、碱式滴定管、锥形瓶。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46495" y="476672"/>
            <a:ext cx="1129901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用已知浓度的盐酸滴定未知浓度的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溶液时，下列操作正确的是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滴定前，必须将滴定管中液体的液面调至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刻度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锥形瓶用蒸馏水洗净，必须干燥后才能加入一定体积未知浓度的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滴定前没有排出滴定管中的气泡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读数时视线与滴定管内液体凹液面保持水平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99440" y="265558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643772"/>
            <a:ext cx="11160000" cy="2089484"/>
            <a:chOff x="792914" y="3925222"/>
            <a:chExt cx="11160000" cy="2089484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97659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51967" y="3870953"/>
            <a:ext cx="10799436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项，锥形瓶用蒸馏水洗净，不必干燥就能加入一定体积未知浓度的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溶液，瓶中残留的蒸馏水对测定结果无影响，错误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项，在滴定之前必须排出滴定管中的气泡，然后记录读数，进行滴定，错误。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332656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绍兴高三检测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标准溶液的配制和标定，需经过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溶液配制、基准物质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的称量以及用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溶液滴定等操作。下列有关说法正确的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图甲：转移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容量瓶中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图乙：准确称得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0.157 5 g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用图丙所示操作排除碱式滴定管中的气泡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用图丁所示装置以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待测液滴定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4643" y="248418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8178" name="Picture 2" descr="120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58" y="1613359"/>
            <a:ext cx="4466242" cy="192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978930"/>
            <a:ext cx="11160000" cy="1898342"/>
            <a:chOff x="792914" y="3925222"/>
            <a:chExt cx="11160000" cy="1898342"/>
          </a:xfrm>
        </p:grpSpPr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78545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5" name="矩形 3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96282" y="4122946"/>
            <a:ext cx="1079943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向容量瓶中转移溶液时需要用玻璃棒引流，故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托盘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天平的精确度为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溶液应装在碱式滴定管中，故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圆角矩形 3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743923"/>
            <a:ext cx="1141200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原理</a:t>
            </a: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利用酸碱中和反应，用已知浓度的酸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来测定未知浓度的碱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的方法。以标准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溶液滴定待测的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溶液，待测的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溶液的物质的量浓度为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5504"/>
              </p:ext>
            </p:extLst>
          </p:nvPr>
        </p:nvGraphicFramePr>
        <p:xfrm>
          <a:off x="605974" y="3446418"/>
          <a:ext cx="2082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文档" r:id="rId4" imgW="2083521" imgH="793624" progId="Word.Document.12">
                  <p:embed/>
                </p:oleObj>
              </mc:Choice>
              <mc:Fallback>
                <p:oleObj name="文档" r:id="rId4" imgW="2083521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974" y="3446418"/>
                        <a:ext cx="20828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7368" y="620688"/>
            <a:ext cx="11299010" cy="50398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实验室现有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种酸碱指示剂，其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变色范围如下：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甲基橙：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石蕊：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溶液滴定未知浓度的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溶液，恰好完全反应时，下列叙述正确的是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溶液呈中性，可选用甲基橙或酚酞作指示剂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溶液呈中性，只能选用石蕊作指示剂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溶液呈碱性，可选用甲基橙或酚酞作指示剂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溶液呈碱性，只能选用酚酞作指示剂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2016" y="498596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624970"/>
            <a:ext cx="11160000" cy="1443990"/>
            <a:chOff x="792914" y="3925222"/>
            <a:chExt cx="11160000" cy="1443990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3110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51967" y="1852151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溶液恰好完全反应时生成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水解使溶液显碱性，而酚酞的变色范围为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8.2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10.0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，比较接近。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332656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用标准盐酸滴定未知浓度的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溶液，下列各操作中，不会引起实验误差的是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用甲基橙作指示剂，当溶液由黄色变为橙色，立即读数，停止滴定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用蒸馏水洗净锥形瓶后，再用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溶液润洗后装入一定体积的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溶液放入洗净的锥形瓶中，再加入适量蒸馏水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溶液放入锥形瓶后，把碱式滴定管尖嘴处液滴吹去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19168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429000"/>
            <a:ext cx="11160000" cy="2448272"/>
            <a:chOff x="792914" y="3925222"/>
            <a:chExt cx="11160000" cy="2448272"/>
          </a:xfrm>
        </p:grpSpPr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33538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5" name="矩形 3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96282" y="3573016"/>
            <a:ext cx="10799436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用蒸馏水洗净锥形瓶后，再用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溶液润洗后装入一定体积的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溶液，会使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溶液的用量偏多，测定结果偏高，故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10.00 mL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溶液放入锥形瓶后，把碱式滴定管尖嘴处液滴吹去，会使得取用的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溶液偏少，测定结果偏低，故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323947"/>
            <a:ext cx="1135031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溶液中和某浓度的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溶液，所得溶液的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和所用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溶液体积的关系如图所示，则原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溶液的物质的量浓度及完全反应后溶液的体积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忽略反应前后溶液体积的变化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A.1.0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,20 mL  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,40 mL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,80 mL 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D.1.0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,80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262268" y="301562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428403"/>
            <a:ext cx="11160000" cy="1515998"/>
            <a:chOff x="792914" y="3925222"/>
            <a:chExt cx="11160000" cy="1515998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40310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9745" y="4680773"/>
            <a:ext cx="10692511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，当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，通过计算可知原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9202" name="Picture 2" descr="120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60" y="1885624"/>
            <a:ext cx="3382468" cy="2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圆角矩形 3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FF65964-AB35-1C41-A7F1-54DD8E8F48A6}"/>
              </a:ext>
            </a:extLst>
          </p:cNvPr>
          <p:cNvSpPr/>
          <p:nvPr/>
        </p:nvSpPr>
        <p:spPr>
          <a:xfrm>
            <a:off x="390000" y="657860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实验室用标准盐酸测定某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溶液的浓度，用甲基橙作指示剂，下列对测定结果的评价错误的是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98632"/>
              </p:ext>
            </p:extLst>
          </p:nvPr>
        </p:nvGraphicFramePr>
        <p:xfrm>
          <a:off x="516000" y="1988840"/>
          <a:ext cx="11160000" cy="3291840"/>
        </p:xfrm>
        <a:graphic>
          <a:graphicData uri="http://schemas.openxmlformats.org/drawingml/2006/table">
            <a:tbl>
              <a:tblPr/>
              <a:tblGrid>
                <a:gridCol w="887472"/>
                <a:gridCol w="7860880"/>
                <a:gridCol w="2411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测定结果的评价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酸式滴定管在装液前未用标准盐酸润洗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偏高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开始实验时酸式滴定管尖嘴部分有气泡，在滴定过程中气泡消失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偏高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锥形瓶未干燥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无影响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盛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溶液的锥形瓶滴定前用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溶液润洗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偏低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587472" y="46172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3202679"/>
            <a:chOff x="792914" y="3925222"/>
            <a:chExt cx="11160000" cy="3202679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089789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6282" y="1718907"/>
            <a:ext cx="10799436" cy="2775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项，未润洗酸式滴定管导致标准液被稀释，滴定时消耗标准液的体积偏大，测定结果偏高，正确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项，导致消耗标准液的体积偏大，测定结果偏高，正确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项，导致待测液中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的物质的量偏大，滴定时消耗标准液的体积偏大，测定结果偏高，错误。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171222"/>
            <a:ext cx="11412000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以酚酞溶液作指示剂，对某新制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溶液进行中和滴定实验，数据记录如下表：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95942"/>
              </p:ext>
            </p:extLst>
          </p:nvPr>
        </p:nvGraphicFramePr>
        <p:xfrm>
          <a:off x="516000" y="908720"/>
          <a:ext cx="11160000" cy="2194560"/>
        </p:xfrm>
        <a:graphic>
          <a:graphicData uri="http://schemas.openxmlformats.org/drawingml/2006/table">
            <a:tbl>
              <a:tblPr/>
              <a:tblGrid>
                <a:gridCol w="1542405"/>
                <a:gridCol w="4893720"/>
                <a:gridCol w="47238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待测液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消耗标准盐酸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(0.01 mol·L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的体积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 mL 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mL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 mL 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 mL 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mL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敞口隔夜放置的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 mL 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mL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3210638"/>
            <a:ext cx="11412000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则该新制的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计算合理的是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70898"/>
              </p:ext>
            </p:extLst>
          </p:nvPr>
        </p:nvGraphicFramePr>
        <p:xfrm>
          <a:off x="488906" y="3940646"/>
          <a:ext cx="10491787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文档" r:id="rId18" imgW="10598832" imgH="2172059" progId="Word.Document.12">
                  <p:embed/>
                </p:oleObj>
              </mc:Choice>
              <mc:Fallback>
                <p:oleObj name="文档" r:id="rId18" imgW="10598832" imgH="21720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8906" y="3940646"/>
                        <a:ext cx="10491787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9"/>
          <p:cNvSpPr txBox="1"/>
          <p:nvPr/>
        </p:nvSpPr>
        <p:spPr>
          <a:xfrm>
            <a:off x="5115267" y="40859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5" name="圆角矩形 3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916831"/>
            <a:ext cx="11160000" cy="1584177"/>
            <a:chOff x="792914" y="3925222"/>
            <a:chExt cx="11160000" cy="1584177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471286"/>
            </a:xfrm>
            <a:prstGeom prst="roundRect">
              <a:avLst>
                <a:gd name="adj" fmla="val 42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7639" y="2154737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以酚酞作指示剂，滴定敞口隔夜放置的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溶液，由于生成了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，所消耗盐酸的量将发生改变，所以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674131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生产和实验中广泛采用甲醛法测定饱和食盐水样品中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含量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。利用的反应原理为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6HCHO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。实验步骤如下：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甲醛中常含有微量甲酸，应先除去。取甲醛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于锥形瓶中，加入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滴指示剂，用浓度为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溶液滴定，滴定管的初始读数为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，当锥形瓶内溶液呈微红色时，滴定管的读数为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向锥形瓶中加入饱和食盐水试样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，静置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用上述滴定管中剩余的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溶液继续滴定锥形瓶内溶液，至溶液呈微红色时，滴定管的读数为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2762"/>
              </p:ext>
            </p:extLst>
          </p:nvPr>
        </p:nvGraphicFramePr>
        <p:xfrm>
          <a:off x="8068679" y="836571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9" name="文档" r:id="rId18" imgW="1274802" imgH="772710" progId="Word.Document.12">
                  <p:embed/>
                </p:oleObj>
              </mc:Choice>
              <mc:Fallback>
                <p:oleObj name="文档" r:id="rId1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68679" y="836571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925532"/>
              </p:ext>
            </p:extLst>
          </p:nvPr>
        </p:nvGraphicFramePr>
        <p:xfrm>
          <a:off x="989129" y="1403926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文档" r:id="rId21" imgW="1274802" imgH="772710" progId="Word.Document.12">
                  <p:embed/>
                </p:oleObj>
              </mc:Choice>
              <mc:Fallback>
                <p:oleObj name="文档" r:id="rId21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9129" y="1403926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圆角矩形 27">
            <a:hlinkClick r:id="rId2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945906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中的指示剂可以选用酚酞溶液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中静置的目的是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HCHO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若不静置会导致测定结果偏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548592"/>
              </p:ext>
            </p:extLst>
          </p:nvPr>
        </p:nvGraphicFramePr>
        <p:xfrm>
          <a:off x="511053" y="3191785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1053" y="3191785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32592"/>
              </p:ext>
            </p:extLst>
          </p:nvPr>
        </p:nvGraphicFramePr>
        <p:xfrm>
          <a:off x="4173347" y="2223744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2" name="文档" r:id="rId21" imgW="1274802" imgH="772710" progId="Word.Document.12">
                  <p:embed/>
                </p:oleObj>
              </mc:Choice>
              <mc:Fallback>
                <p:oleObj name="文档" r:id="rId21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73347" y="2223744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53827" y="255619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508591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酸碱指示剂</a:t>
            </a: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熟记：常见酸碱指示剂的变色范围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68685"/>
              </p:ext>
            </p:extLst>
          </p:nvPr>
        </p:nvGraphicFramePr>
        <p:xfrm>
          <a:off x="516000" y="2826809"/>
          <a:ext cx="7380200" cy="3840480"/>
        </p:xfrm>
        <a:graphic>
          <a:graphicData uri="http://schemas.openxmlformats.org/drawingml/2006/table">
            <a:tbl>
              <a:tblPr/>
              <a:tblGrid>
                <a:gridCol w="2267632"/>
                <a:gridCol w="51125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指示剂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变色范围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石蕊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甲基橙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酚酞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868376" y="60723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</a:t>
            </a:r>
            <a:endParaRPr lang="zh-CN" altLang="en-US" sz="2400" dirty="0"/>
          </a:p>
        </p:txBody>
      </p:sp>
      <p:pic>
        <p:nvPicPr>
          <p:cNvPr id="148481" name="Picture 1" descr="1184拆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58" y="3451967"/>
            <a:ext cx="3139484" cy="9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2" name="Picture 2" descr="1185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49" y="4579400"/>
            <a:ext cx="3233903" cy="8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 descr="1186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43" y="5724826"/>
            <a:ext cx="3292915" cy="80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55043" y="385233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44669" y="38575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81170" y="492026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90550" y="49127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26580" y="6054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02299" y="60723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浅红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6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12" grpId="0"/>
      <p:bldP spid="9" grpId="0"/>
      <p:bldP spid="11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22727"/>
            <a:ext cx="11160000" cy="3962457"/>
            <a:chOff x="792914" y="3925222"/>
            <a:chExt cx="11160000" cy="3962457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849566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9745" y="1376604"/>
            <a:ext cx="10692511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溶液滴定甲酸，滴定终点时生成甲酸钠，溶液呈碱性，所以指示剂可选用酚酞溶液，故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754510"/>
              </p:ext>
            </p:extLst>
          </p:nvPr>
        </p:nvGraphicFramePr>
        <p:xfrm>
          <a:off x="839416" y="2623849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8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416" y="2623849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679829"/>
              </p:ext>
            </p:extLst>
          </p:nvPr>
        </p:nvGraphicFramePr>
        <p:xfrm>
          <a:off x="839416" y="3669133"/>
          <a:ext cx="1049178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9" name="文档" r:id="rId21" imgW="10598832" imgH="1433423" progId="Word.Document.12">
                  <p:embed/>
                </p:oleObj>
              </mc:Choice>
              <mc:Fallback>
                <p:oleObj name="文档" r:id="rId21" imgW="10598832" imgH="1433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9416" y="3669133"/>
                        <a:ext cx="10491788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圆角矩形 3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764704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温州高三月考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时，用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0.100 0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的一元强酸甲和一元弱酸乙，滴定曲线如图所示。下列有关判断正确的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代表的滴定最好选用甲基橙作指示剂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溶液滴定一元弱酸乙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图像中的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&gt;20.00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45934" y="29249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5346" name="Picture 2" descr="120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20" y="1925541"/>
            <a:ext cx="3087964" cy="23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圆角矩形 3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04664"/>
            <a:ext cx="11160000" cy="5544615"/>
            <a:chOff x="792914" y="3925222"/>
            <a:chExt cx="11160000" cy="5544615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431725"/>
            </a:xfrm>
            <a:prstGeom prst="roundRect">
              <a:avLst>
                <a:gd name="adj" fmla="val 226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4681" y="642437"/>
            <a:ext cx="7765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根据两种酸的浓度均为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以及曲线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的起点对应的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可知，曲线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溶液滴定一元弱酸乙，曲线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溶液滴定一元强酸甲，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曲线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滴定终点时溶液为碱性，故应选取酚酞作指示剂，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264584"/>
              </p:ext>
            </p:extLst>
          </p:nvPr>
        </p:nvGraphicFramePr>
        <p:xfrm>
          <a:off x="708025" y="3430190"/>
          <a:ext cx="104902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5" name="文档" r:id="rId18" imgW="10598832" imgH="1388853" progId="Word.Document.12">
                  <p:embed/>
                </p:oleObj>
              </mc:Choice>
              <mc:Fallback>
                <p:oleObj name="文档" r:id="rId18" imgW="10598832" imgH="1388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8025" y="3430190"/>
                        <a:ext cx="10490200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120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60" y="692696"/>
            <a:ext cx="2807240" cy="217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634681" y="4691498"/>
            <a:ext cx="10799436" cy="1113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由曲线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可知，一元强碱滴定一元强酸达到滴定终点时，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5F79D94-896B-AE4F-97EE-8AF2ABE2A968}"/>
              </a:ext>
            </a:extLst>
          </p:cNvPr>
          <p:cNvSpPr/>
          <p:nvPr/>
        </p:nvSpPr>
        <p:spPr>
          <a:xfrm>
            <a:off x="407368" y="476672"/>
            <a:ext cx="11299010" cy="51783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某小组设计实验测定胆矾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(CuSO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·5H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杂质不参与反应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：称取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胆矾样品溶于蒸馏水，加入足量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溶液，充分反应后，过滤。把滤液配制成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溶液，准确量取配制溶液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于锥形瓶中，滴加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溶液滴定至终点，消耗滴定液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。涉及反应如下：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2Cu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=2CuI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为酚酞溶液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若滴定结束后俯视读数，会使测定结果偏高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滴定管装液之前最后一步操作是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水洗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3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胆矾纯度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209"/>
              </p:ext>
            </p:extLst>
          </p:nvPr>
        </p:nvGraphicFramePr>
        <p:xfrm>
          <a:off x="535282" y="2724729"/>
          <a:ext cx="32861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文档" r:id="rId18" imgW="3285981" imgH="645428" progId="Word.Document.12">
                  <p:embed/>
                </p:oleObj>
              </mc:Choice>
              <mc:Fallback>
                <p:oleObj name="文档" r:id="rId18" imgW="3285981" imgH="6454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5282" y="2724729"/>
                        <a:ext cx="3286125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01698"/>
              </p:ext>
            </p:extLst>
          </p:nvPr>
        </p:nvGraphicFramePr>
        <p:xfrm>
          <a:off x="2411636" y="4941168"/>
          <a:ext cx="13081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文档" r:id="rId21" imgW="1308274" imgH="793624" progId="Word.Document.12">
                  <p:embed/>
                </p:oleObj>
              </mc:Choice>
              <mc:Fallback>
                <p:oleObj name="文档" r:id="rId21" imgW="1308274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11636" y="4941168"/>
                        <a:ext cx="13081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62536" y="49598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圆角矩形 3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44027"/>
            <a:ext cx="11160000" cy="3888432"/>
            <a:chOff x="792914" y="3925222"/>
            <a:chExt cx="11160000" cy="3888432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775541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1322449"/>
            <a:ext cx="10692511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滴定反应为碘单质与硫代硫酸钠反应，因为淀粉遇碘单质变蓝，则指示剂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为淀粉溶液，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装液之前最后一步操作是润洗，即用待装液润洗滴定管，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14222"/>
              </p:ext>
            </p:extLst>
          </p:nvPr>
        </p:nvGraphicFramePr>
        <p:xfrm>
          <a:off x="844966" y="3097423"/>
          <a:ext cx="1049020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9" name="文档" r:id="rId18" imgW="10598832" imgH="1726002" progId="Word.Document.12">
                  <p:embed/>
                </p:oleObj>
              </mc:Choice>
              <mc:Fallback>
                <p:oleObj name="文档" r:id="rId18" imgW="10598832" imgH="1726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4966" y="3097423"/>
                        <a:ext cx="10490200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圆角矩形 3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580057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嘉兴高三月考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常温下，向浓度均为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的两种一元酸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溶液中，分别滴入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的变化曲线如图所示。下列说法错误的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(HY)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时，消耗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溶液时，溶液中水的电离程度：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245934" y="224095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7394" name="Picture 2" descr="12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1937605"/>
            <a:ext cx="3267655" cy="23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圆角矩形 3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548680"/>
            <a:ext cx="11160000" cy="5328012"/>
            <a:chOff x="792914" y="3925222"/>
            <a:chExt cx="11160000" cy="5328012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15122"/>
            </a:xfrm>
            <a:prstGeom prst="roundRect">
              <a:avLst>
                <a:gd name="adj" fmla="val 286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42285" y="836712"/>
            <a:ext cx="7613955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据图可知，浓度均为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均为弱酸，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点加入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的物质的量之比为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，则根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据元素守恒得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(HY)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12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05" y="836712"/>
            <a:ext cx="2970595" cy="211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642285" y="3014370"/>
            <a:ext cx="1090743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点溶液中存在电荷守恒：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，由图知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图可知，浓度均为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大小关系为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pH(HX)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pH(HY)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，说明酸性：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，所以滴至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时，消耗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溶液的体积：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2664296"/>
            <a:chOff x="792914" y="3925222"/>
            <a:chExt cx="11160000" cy="2664296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51406"/>
            </a:xfrm>
            <a:prstGeom prst="roundRect">
              <a:avLst>
                <a:gd name="adj" fmla="val 286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714293" y="1700808"/>
            <a:ext cx="7253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mL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均恰好完全反应分别得到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溶液，因酸性：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的水解程度，溶液中水的电离程度：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12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50" y="1677511"/>
            <a:ext cx="3060607" cy="21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721315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现使用酸碱中和滴定法测定市售白醋的总酸量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(g/100 mL)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食用白醋，在烧杯中用水稀释后转移到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填仪器名称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中定容，摇匀即得待测白醋溶液。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用酸式滴定管取待测白醋溶液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于锥形瓶中，向其中滴加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做指示剂。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溶液进行滴定，滴定终点的现象是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72590" y="190812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容量瓶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928103" y="298475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酚酞溶液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1384" y="4644427"/>
            <a:ext cx="753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，溶液由无色恰好变为浅红色，且在半分钟内不褪色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688288" y="409621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当滴入最后半滴标准</a:t>
            </a:r>
            <a:endParaRPr lang="zh-CN" altLang="en-US" dirty="0"/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592556"/>
            <a:ext cx="11412000" cy="5931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实验记录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54200"/>
              </p:ext>
            </p:extLst>
          </p:nvPr>
        </p:nvGraphicFramePr>
        <p:xfrm>
          <a:off x="516000" y="1358186"/>
          <a:ext cx="11160001" cy="2194560"/>
        </p:xfrm>
        <a:graphic>
          <a:graphicData uri="http://schemas.openxmlformats.org/drawingml/2006/table">
            <a:tbl>
              <a:tblPr/>
              <a:tblGrid>
                <a:gridCol w="4191585"/>
                <a:gridCol w="1742104"/>
                <a:gridCol w="1742104"/>
                <a:gridCol w="1742104"/>
                <a:gridCol w="174210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实验数据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滴定次数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样品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(NaOH)(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消耗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15.95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15.00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15.05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14.95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3779336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数据处理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市售白醋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，该白醋的总酸量＝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g/100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2457" y="4444829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0.75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12057" y="4437112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4.5</a:t>
            </a:r>
            <a:endParaRPr lang="zh-CN" altLang="en-US" dirty="0"/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638230"/>
            <a:ext cx="11412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中和滴定时指示剂的选择原则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滴定终点前后溶液的颜色变化对比明显。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强酸与强碱的中和滴定，到达终点时，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变化范围很大，可用酚酞，也可用甲基橙；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强酸滴定弱碱，恰好完全反应时，溶液呈酸性，应选择在酸性范围内变色的指示剂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甲基橙；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强碱滴定弱酸，恰好完全反应时，溶液呈碱性，应选择在碱性范围内变色的指示剂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一般不用石蕊溶液，原因是其溶液颜色变化对比不明显，且变色范围较大。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79608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立德粉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(ZnS·BaSO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成品中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的含量可以用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碘量法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测得。称取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样品，置于碘量瓶中，移取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25.00 mL 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-KI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溶液于其中，并加入乙酸溶液，密闭，置暗处反应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min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，有单质硫析出。以淀粉为指示剂，过量的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溶液滴定，反应式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测定时消耗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。终点颜色变化为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，样品中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的含量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写出表达式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圆角矩形 2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05906"/>
              </p:ext>
            </p:extLst>
          </p:nvPr>
        </p:nvGraphicFramePr>
        <p:xfrm>
          <a:off x="4967535" y="2502411"/>
          <a:ext cx="40909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7" name="文档" r:id="rId19" imgW="4090741" imgH="814537" progId="Word.Document.12">
                  <p:embed/>
                </p:oleObj>
              </mc:Choice>
              <mc:Fallback>
                <p:oleObj name="文档" r:id="rId19" imgW="4090741" imgH="8145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67535" y="2502411"/>
                        <a:ext cx="4090987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784158" y="308291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浅蓝色至无色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8825"/>
              </p:ext>
            </p:extLst>
          </p:nvPr>
        </p:nvGraphicFramePr>
        <p:xfrm>
          <a:off x="658228" y="3493888"/>
          <a:ext cx="46577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8" name="文档" r:id="rId22" imgW="4657239" imgH="1190616" progId="Word.Document.12">
                  <p:embed/>
                </p:oleObj>
              </mc:Choice>
              <mc:Fallback>
                <p:oleObj name="文档" r:id="rId22" imgW="4657239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8228" y="3493888"/>
                        <a:ext cx="46577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8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08249"/>
            <a:ext cx="11160000" cy="4276934"/>
            <a:chOff x="792914" y="3925222"/>
            <a:chExt cx="11160000" cy="4276934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416404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38757"/>
              </p:ext>
            </p:extLst>
          </p:nvPr>
        </p:nvGraphicFramePr>
        <p:xfrm>
          <a:off x="708025" y="1191047"/>
          <a:ext cx="10775950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文档" r:id="rId18" imgW="10879389" imgH="3926457" progId="Word.Document.12">
                  <p:embed/>
                </p:oleObj>
              </mc:Choice>
              <mc:Fallback>
                <p:oleObj name="文档" r:id="rId18" imgW="10879389" imgH="3926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8025" y="1191047"/>
                        <a:ext cx="10775950" cy="389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矩形 2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567259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中华人民共和国国家标准规定葡萄酒中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最大使用量为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。某兴趣小组用如图装置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夹持装置略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收集某葡萄酒中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，并对其含量进行测定。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93538" name="Picture 2" descr="121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06" y="1879622"/>
            <a:ext cx="2167491" cy="31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1682215"/>
            <a:ext cx="894636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葡萄酒和适量盐酸，加热使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全部逸出并与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完全反应，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中反应的化学方程式为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中过量的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，然后用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0.090 0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标准溶液进行滴定，简述滴定前排气泡的操作：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7273" y="2304160"/>
            <a:ext cx="213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5170" y="2844047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621" y="3959209"/>
            <a:ext cx="387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将胶管弯曲使玻璃尖嘴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向上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62413" y="4495502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倾斜，用力捏挤玻璃球，使液体从尖嘴流出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5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542477"/>
            <a:ext cx="894636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若滴定终点时溶液的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，则选择的指示剂为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描述达到滴定终点的现象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若滴定终点时溶液的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，则选择的指示剂为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；描述达到滴定终点的现象：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32" name="Picture 2" descr="121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09" y="542477"/>
            <a:ext cx="2167491" cy="31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933372" y="6270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3081" y="1059147"/>
            <a:ext cx="869906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滴入最后半滴标准液，溶液由无色变为浅红色，且半分钟内不恢复原色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18271" y="228605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甲基橙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6351" y="2690490"/>
            <a:ext cx="849197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滴入最后半滴标准液，溶液由红色变为橙色，且半分钟内不恢复原色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3876168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滴定管进行实验，当滴定管中的液面在刻度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处，则管内液体的体积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&lt;10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&gt;40 mL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4865" y="45062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09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07326" y="433283"/>
            <a:ext cx="8391628" cy="383948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滴定至终点时，消耗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，列式计算该葡萄酒中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3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39" name="Picture 2" descr="121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053" y="539971"/>
            <a:ext cx="2337261" cy="34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4149080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该测定结果比实际值偏高，分析原因并利用现有装置提出改进措施：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03209"/>
              </p:ext>
            </p:extLst>
          </p:nvPr>
        </p:nvGraphicFramePr>
        <p:xfrm>
          <a:off x="478889" y="1054273"/>
          <a:ext cx="7964487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文档" r:id="rId19" imgW="8205216" imgH="3736479" progId="Word.Document.12">
                  <p:embed/>
                </p:oleObj>
              </mc:Choice>
              <mc:Fallback>
                <p:oleObj name="文档" r:id="rId19" imgW="8205216" imgH="3736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889" y="1054273"/>
                        <a:ext cx="7964487" cy="359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376" y="4650648"/>
            <a:ext cx="11016504" cy="1134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盐酸具有挥发性，反应过程中挥发出的盐酸滴定时消耗了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标准液。改进措施：用非挥发性的强酸硫酸代替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hlinkClick r:id="rId21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927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442534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实验操作与仪器的选择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主要仪器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9506" name="Picture 2" descr="1187拆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06" y="2544718"/>
            <a:ext cx="6569389" cy="40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730691" y="53099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氧化性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363084" y="28181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172328" y="3669997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0.01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931633" y="405965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酸式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744072" y="448299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728395" y="490633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碱式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702268" y="53273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4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41DDD9BB-F2BC-5A45-850A-47A78FA0F22A}"/>
              </a:ext>
            </a:extLst>
          </p:cNvPr>
          <p:cNvSpPr/>
          <p:nvPr/>
        </p:nvSpPr>
        <p:spPr>
          <a:xfrm>
            <a:off x="335360" y="1804193"/>
            <a:ext cx="11412000" cy="2269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滴定前准备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滴定管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洗涤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装液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排气泡调液面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记录。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锥形瓶：洗涤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装待测液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加指示剂。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滴定操作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9285" name="Picture 21" descr="1188拆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15" y="4257318"/>
            <a:ext cx="7035571" cy="18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639178" y="467926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滴定管的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活塞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208620" y="42088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锥形瓶内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8264949" y="543651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锥形瓶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942678" y="46705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溶液颜色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22363" y="242067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00453" y="241196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润洗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12162</TotalTime>
  <Words>5985</Words>
  <Application>Microsoft Office PowerPoint</Application>
  <PresentationFormat>宽屏</PresentationFormat>
  <Paragraphs>943</Paragraphs>
  <Slides>75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75</vt:i4>
      </vt:variant>
    </vt:vector>
  </HeadingPairs>
  <TitlesOfParts>
    <vt:vector size="93" baseType="lpstr">
      <vt:lpstr>DOUYU Font</vt:lpstr>
      <vt:lpstr>KaiTi</vt:lpstr>
      <vt:lpstr>方正仿宋简体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Cambria Math</vt:lpstr>
      <vt:lpstr>Courier New</vt:lpstr>
      <vt:lpstr>Times New Roman</vt:lpstr>
      <vt:lpstr>Office 主题​​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749</cp:revision>
  <dcterms:created xsi:type="dcterms:W3CDTF">2021-11-07T03:17:42Z</dcterms:created>
  <dcterms:modified xsi:type="dcterms:W3CDTF">2024-03-04T09:58:48Z</dcterms:modified>
</cp:coreProperties>
</file>