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817" r:id="rId2"/>
    <p:sldId id="767" r:id="rId3"/>
    <p:sldId id="834" r:id="rId4"/>
    <p:sldId id="825" r:id="rId5"/>
    <p:sldId id="776" r:id="rId6"/>
    <p:sldId id="889" r:id="rId7"/>
    <p:sldId id="859" r:id="rId8"/>
    <p:sldId id="860" r:id="rId9"/>
    <p:sldId id="266" r:id="rId10"/>
    <p:sldId id="838" r:id="rId11"/>
    <p:sldId id="715" r:id="rId12"/>
    <p:sldId id="890" r:id="rId13"/>
    <p:sldId id="884" r:id="rId14"/>
    <p:sldId id="831" r:id="rId15"/>
    <p:sldId id="891" r:id="rId16"/>
    <p:sldId id="879" r:id="rId17"/>
    <p:sldId id="731" r:id="rId18"/>
    <p:sldId id="892" r:id="rId19"/>
    <p:sldId id="863" r:id="rId20"/>
    <p:sldId id="864" r:id="rId21"/>
    <p:sldId id="865" r:id="rId22"/>
    <p:sldId id="866" r:id="rId23"/>
    <p:sldId id="893" r:id="rId24"/>
    <p:sldId id="894" r:id="rId25"/>
    <p:sldId id="895" r:id="rId26"/>
    <p:sldId id="867" r:id="rId27"/>
    <p:sldId id="868" r:id="rId28"/>
    <p:sldId id="885" r:id="rId29"/>
    <p:sldId id="897" r:id="rId30"/>
    <p:sldId id="903" r:id="rId31"/>
    <p:sldId id="904" r:id="rId32"/>
    <p:sldId id="899" r:id="rId33"/>
    <p:sldId id="898" r:id="rId34"/>
    <p:sldId id="905" r:id="rId35"/>
    <p:sldId id="901" r:id="rId36"/>
    <p:sldId id="832" r:id="rId37"/>
    <p:sldId id="623" r:id="rId38"/>
    <p:sldId id="846" r:id="rId39"/>
    <p:sldId id="624" r:id="rId40"/>
    <p:sldId id="847" r:id="rId41"/>
    <p:sldId id="625" r:id="rId42"/>
    <p:sldId id="848" r:id="rId43"/>
    <p:sldId id="833" r:id="rId44"/>
    <p:sldId id="627" r:id="rId45"/>
    <p:sldId id="628" r:id="rId46"/>
    <p:sldId id="629" r:id="rId47"/>
    <p:sldId id="851" r:id="rId48"/>
    <p:sldId id="630" r:id="rId49"/>
    <p:sldId id="852" r:id="rId50"/>
    <p:sldId id="631" r:id="rId51"/>
    <p:sldId id="811" r:id="rId52"/>
    <p:sldId id="632" r:id="rId53"/>
    <p:sldId id="853" r:id="rId54"/>
    <p:sldId id="633" r:id="rId55"/>
    <p:sldId id="812" r:id="rId56"/>
    <p:sldId id="634" r:id="rId57"/>
    <p:sldId id="854" r:id="rId58"/>
    <p:sldId id="635" r:id="rId59"/>
    <p:sldId id="636" r:id="rId60"/>
    <p:sldId id="637" r:id="rId61"/>
    <p:sldId id="672" r:id="rId62"/>
    <p:sldId id="638" r:id="rId63"/>
    <p:sldId id="856" r:id="rId64"/>
    <p:sldId id="639" r:id="rId65"/>
    <p:sldId id="906" r:id="rId66"/>
    <p:sldId id="857" r:id="rId67"/>
    <p:sldId id="640" r:id="rId68"/>
    <p:sldId id="814" r:id="rId69"/>
    <p:sldId id="909" r:id="rId70"/>
    <p:sldId id="910" r:id="rId71"/>
    <p:sldId id="907" r:id="rId72"/>
    <p:sldId id="908" r:id="rId73"/>
    <p:sldId id="821" r:id="rId7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4" autoAdjust="0"/>
    <p:restoredTop sz="96318" autoAdjust="0"/>
  </p:normalViewPr>
  <p:slideViewPr>
    <p:cSldViewPr showGuides="1">
      <p:cViewPr varScale="1">
        <p:scale>
          <a:sx n="105" d="100"/>
          <a:sy n="105" d="100"/>
        </p:scale>
        <p:origin x="438" y="2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EE56C-C3A4-4189-9343-1134C9305CB7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8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方法指导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916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规律方法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76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42C9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方法规律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72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>
            <a:picLocks/>
          </p:cNvPicPr>
          <p:nvPr userDrawn="1"/>
        </p:nvPicPr>
        <p:blipFill rotWithShape="1">
          <a:blip r:embed="rId2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99" r:id="rId19"/>
    <p:sldLayoutId id="2147483700" r:id="rId20"/>
    <p:sldLayoutId id="2147483701" r:id="rId21"/>
    <p:sldLayoutId id="2147483672" r:id="rId22"/>
    <p:sldLayoutId id="2147483651" r:id="rId23"/>
    <p:sldLayoutId id="2147483675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3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.docx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4.docx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6.docx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7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8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9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10.docx"/><Relationship Id="rId9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" Target="slide37.xml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3.docx"/><Relationship Id="rId3" Type="http://schemas.openxmlformats.org/officeDocument/2006/relationships/slide" Target="slide37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png"/><Relationship Id="rId5" Type="http://schemas.openxmlformats.org/officeDocument/2006/relationships/slide" Target="slide41.xml"/><Relationship Id="rId4" Type="http://schemas.openxmlformats.org/officeDocument/2006/relationships/slide" Target="slide39.xml"/><Relationship Id="rId9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4.docx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3.vml"/><Relationship Id="rId6" Type="http://schemas.openxmlformats.org/officeDocument/2006/relationships/slide" Target="slide41.xml"/><Relationship Id="rId11" Type="http://schemas.openxmlformats.org/officeDocument/2006/relationships/slide" Target="slide3.xml"/><Relationship Id="rId5" Type="http://schemas.openxmlformats.org/officeDocument/2006/relationships/slide" Target="slide39.xml"/><Relationship Id="rId10" Type="http://schemas.openxmlformats.org/officeDocument/2006/relationships/image" Target="../media/image29.png"/><Relationship Id="rId4" Type="http://schemas.openxmlformats.org/officeDocument/2006/relationships/slide" Target="slide37.xml"/><Relationship Id="rId9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15.docx"/><Relationship Id="rId3" Type="http://schemas.openxmlformats.org/officeDocument/2006/relationships/slide" Target="slide44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14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31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16.docx"/><Relationship Id="rId3" Type="http://schemas.openxmlformats.org/officeDocument/2006/relationships/slide" Target="slide44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15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32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17.docx"/><Relationship Id="rId3" Type="http://schemas.openxmlformats.org/officeDocument/2006/relationships/slide" Target="slide44.xml"/><Relationship Id="rId21" Type="http://schemas.openxmlformats.org/officeDocument/2006/relationships/package" Target="../embeddings/Microsoft_Word___18.docx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16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24" Type="http://schemas.openxmlformats.org/officeDocument/2006/relationships/slide" Target="slide71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23" Type="http://schemas.openxmlformats.org/officeDocument/2006/relationships/image" Target="../media/image35.png"/><Relationship Id="rId10" Type="http://schemas.openxmlformats.org/officeDocument/2006/relationships/slide" Target="slide56.xml"/><Relationship Id="rId19" Type="http://schemas.openxmlformats.org/officeDocument/2006/relationships/image" Target="../media/image33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Relationship Id="rId22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19.docx"/><Relationship Id="rId3" Type="http://schemas.openxmlformats.org/officeDocument/2006/relationships/slide" Target="slide44.xml"/><Relationship Id="rId21" Type="http://schemas.openxmlformats.org/officeDocument/2006/relationships/package" Target="../embeddings/Microsoft_Word___20.docx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17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23" Type="http://schemas.openxmlformats.org/officeDocument/2006/relationships/slide" Target="slide71.xml"/><Relationship Id="rId10" Type="http://schemas.openxmlformats.org/officeDocument/2006/relationships/slide" Target="slide56.xml"/><Relationship Id="rId19" Type="http://schemas.openxmlformats.org/officeDocument/2006/relationships/image" Target="../media/image36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Relationship Id="rId22" Type="http://schemas.openxmlformats.org/officeDocument/2006/relationships/image" Target="../media/image3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21.docx"/><Relationship Id="rId3" Type="http://schemas.openxmlformats.org/officeDocument/2006/relationships/slide" Target="slide44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18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38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22.docx"/><Relationship Id="rId3" Type="http://schemas.openxmlformats.org/officeDocument/2006/relationships/slide" Target="slide44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19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39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1.xml"/><Relationship Id="rId2" Type="http://schemas.openxmlformats.org/officeDocument/2006/relationships/slide" Target="slide4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23.docx"/><Relationship Id="rId3" Type="http://schemas.openxmlformats.org/officeDocument/2006/relationships/slide" Target="slide44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20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41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24.docx"/><Relationship Id="rId3" Type="http://schemas.openxmlformats.org/officeDocument/2006/relationships/slide" Target="slide44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21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42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25.docx"/><Relationship Id="rId3" Type="http://schemas.openxmlformats.org/officeDocument/2006/relationships/slide" Target="slide44.xml"/><Relationship Id="rId21" Type="http://schemas.openxmlformats.org/officeDocument/2006/relationships/slide" Target="slide71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22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43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oleObject" Target="../embeddings/oleObject32.bin"/><Relationship Id="rId3" Type="http://schemas.openxmlformats.org/officeDocument/2006/relationships/slide" Target="slide44.xml"/><Relationship Id="rId21" Type="http://schemas.openxmlformats.org/officeDocument/2006/relationships/slide" Target="slide71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23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package" Target="../embeddings/Microsoft_Word___26.docx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27.docx"/><Relationship Id="rId3" Type="http://schemas.openxmlformats.org/officeDocument/2006/relationships/slide" Target="slide44.xml"/><Relationship Id="rId21" Type="http://schemas.openxmlformats.org/officeDocument/2006/relationships/oleObject" Target="../embeddings/oleObject34.bin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24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24" Type="http://schemas.openxmlformats.org/officeDocument/2006/relationships/slide" Target="slide71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23" Type="http://schemas.openxmlformats.org/officeDocument/2006/relationships/image" Target="../media/image46.emf"/><Relationship Id="rId10" Type="http://schemas.openxmlformats.org/officeDocument/2006/relationships/slide" Target="slide56.xml"/><Relationship Id="rId19" Type="http://schemas.openxmlformats.org/officeDocument/2006/relationships/image" Target="../media/image45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Relationship Id="rId22" Type="http://schemas.openxmlformats.org/officeDocument/2006/relationships/package" Target="../embeddings/Microsoft_Word___28.docx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29.docx"/><Relationship Id="rId3" Type="http://schemas.openxmlformats.org/officeDocument/2006/relationships/slide" Target="slide44.xml"/><Relationship Id="rId21" Type="http://schemas.openxmlformats.org/officeDocument/2006/relationships/slide" Target="slide71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25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48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30.docx"/><Relationship Id="rId3" Type="http://schemas.openxmlformats.org/officeDocument/2006/relationships/slide" Target="slide44.xml"/><Relationship Id="rId21" Type="http://schemas.openxmlformats.org/officeDocument/2006/relationships/slide" Target="slide71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26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49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image" Target="../media/image50.png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31.docx"/><Relationship Id="rId3" Type="http://schemas.openxmlformats.org/officeDocument/2006/relationships/slide" Target="slide44.xml"/><Relationship Id="rId21" Type="http://schemas.openxmlformats.org/officeDocument/2006/relationships/image" Target="../media/image50.png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27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51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image" Target="../media/image50.png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package" Target="../embeddings/Microsoft_Word___32.docx"/><Relationship Id="rId3" Type="http://schemas.openxmlformats.org/officeDocument/2006/relationships/slide" Target="slide44.xml"/><Relationship Id="rId21" Type="http://schemas.openxmlformats.org/officeDocument/2006/relationships/image" Target="../media/image50.png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vmlDrawing" Target="../drawings/vmlDrawing28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6.xml"/><Relationship Id="rId19" Type="http://schemas.openxmlformats.org/officeDocument/2006/relationships/image" Target="../media/image52.emf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2.xml"/><Relationship Id="rId3" Type="http://schemas.openxmlformats.org/officeDocument/2006/relationships/slide" Target="slide45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2" Type="http://schemas.openxmlformats.org/officeDocument/2006/relationships/slide" Target="slide44.xml"/><Relationship Id="rId16" Type="http://schemas.openxmlformats.org/officeDocument/2006/relationships/slide" Target="slide7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8.xml"/><Relationship Id="rId15" Type="http://schemas.openxmlformats.org/officeDocument/2006/relationships/slide" Target="slide67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0.xml"/><Relationship Id="rId18" Type="http://schemas.openxmlformats.org/officeDocument/2006/relationships/oleObject" Target="../embeddings/oleObject39.bin"/><Relationship Id="rId3" Type="http://schemas.openxmlformats.org/officeDocument/2006/relationships/slide" Target="slide44.xml"/><Relationship Id="rId21" Type="http://schemas.openxmlformats.org/officeDocument/2006/relationships/image" Target="../media/image8.png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71.xml"/><Relationship Id="rId2" Type="http://schemas.openxmlformats.org/officeDocument/2006/relationships/slideLayout" Target="../slideLayouts/slideLayout24.xml"/><Relationship Id="rId16" Type="http://schemas.openxmlformats.org/officeDocument/2006/relationships/slide" Target="slide67.xml"/><Relationship Id="rId20" Type="http://schemas.openxmlformats.org/officeDocument/2006/relationships/image" Target="../media/image53.emf"/><Relationship Id="rId1" Type="http://schemas.openxmlformats.org/officeDocument/2006/relationships/vmlDrawing" Target="../drawings/vmlDrawing29.vml"/><Relationship Id="rId6" Type="http://schemas.openxmlformats.org/officeDocument/2006/relationships/slide" Target="slide48.xml"/><Relationship Id="rId11" Type="http://schemas.openxmlformats.org/officeDocument/2006/relationships/slide" Target="slide58.xml"/><Relationship Id="rId24" Type="http://schemas.openxmlformats.org/officeDocument/2006/relationships/slide" Target="slide3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23" Type="http://schemas.openxmlformats.org/officeDocument/2006/relationships/image" Target="../media/image54.emf"/><Relationship Id="rId10" Type="http://schemas.openxmlformats.org/officeDocument/2006/relationships/slide" Target="slide56.xml"/><Relationship Id="rId19" Type="http://schemas.openxmlformats.org/officeDocument/2006/relationships/package" Target="../embeddings/Microsoft_Word___33.docx"/><Relationship Id="rId4" Type="http://schemas.openxmlformats.org/officeDocument/2006/relationships/slide" Target="slide45.xml"/><Relationship Id="rId9" Type="http://schemas.openxmlformats.org/officeDocument/2006/relationships/slide" Target="slide54.xml"/><Relationship Id="rId14" Type="http://schemas.openxmlformats.org/officeDocument/2006/relationships/slide" Target="slide62.xml"/><Relationship Id="rId22" Type="http://schemas.openxmlformats.org/officeDocument/2006/relationships/package" Target="../embeddings/Microsoft_Word___34.docx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:a16="http://schemas.microsoft.com/office/drawing/2014/main" xmlns="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209309" y="1612675"/>
              <a:ext cx="1773382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sz="2400" dirty="0" smtClean="0"/>
                <a:t>第</a:t>
              </a:r>
              <a:r>
                <a:rPr lang="en-US" altLang="zh-CN" sz="2400" dirty="0" smtClean="0"/>
                <a:t>49</a:t>
              </a:r>
              <a:r>
                <a:rPr lang="zh-CN" altLang="en-US" sz="2400" dirty="0" smtClean="0"/>
                <a:t>讲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1796061" y="2784562"/>
            <a:ext cx="8599878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水</a:t>
            </a:r>
            <a:r>
              <a:rPr lang="zh-CN" altLang="en-US" sz="6600" b="1" dirty="0">
                <a:solidFill>
                  <a:schemeClr val="bg1"/>
                </a:solidFill>
              </a:rPr>
              <a:t>的电离和溶液的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zh-CN" alt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水电离平衡曲线的理解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时，水溶液中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的变化关系如图所示，下列判断错误的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曲线上的任意一点都有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线段上任意一点对应的溶液都呈中性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点对应溶液的温度高于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点溶液不可能是盐溶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1554" name="Picture 2" descr="117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15" y="2839161"/>
            <a:ext cx="2422524" cy="21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8415" y="425717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3537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85173"/>
            <a:ext cx="11160000" cy="4727300"/>
            <a:chOff x="792914" y="3925222"/>
            <a:chExt cx="11160000" cy="472730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1441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2001197"/>
            <a:ext cx="7996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曲线上的任意一点，由于温度相同，所以水的离子积常数相同，根据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点可知，</a:t>
            </a:r>
            <a:r>
              <a:rPr lang="en-US" altLang="zh-CN" sz="2400" i="1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线段上任意一点都满足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，溶液一定呈中性，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117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72" y="2093237"/>
            <a:ext cx="2422524" cy="21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4186151"/>
            <a:ext cx="10586645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，水的电离为吸热过程，所以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点温度高于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，溶液显碱性，而醋酸钠溶液显碱性，所以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点可能为醋酸钠溶液，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670975"/>
            <a:ext cx="6426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水的电离平衡曲线如图所示，回答下列问题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五点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间的关系：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在水中加少量酸，可实现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点向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点移动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5650" name="Picture 2" descr="11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70" y="1947622"/>
            <a:ext cx="3960196" cy="224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27971" y="2836903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19547" y="341296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89999" y="3956863"/>
            <a:ext cx="11148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(3)ABE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形成的区域中的点都呈现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点温度下，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5880" y="402396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20038"/>
              </p:ext>
            </p:extLst>
          </p:nvPr>
        </p:nvGraphicFramePr>
        <p:xfrm>
          <a:off x="6185039" y="4620693"/>
          <a:ext cx="1187940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Equation" r:id="rId4" imgW="609336" imgH="253890" progId="Equation.DSMT4">
                  <p:embed/>
                </p:oleObj>
              </mc:Choice>
              <mc:Fallback>
                <p:oleObj name="Equation" r:id="rId4" imgW="60933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5039" y="4620693"/>
                        <a:ext cx="1187940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7619986" y="4587675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87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335360" y="2507422"/>
            <a:ext cx="11449272" cy="2971205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3493386" y="2204864"/>
            <a:ext cx="5205228" cy="5539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sz="3000" b="1" kern="100" dirty="0">
                <a:latin typeface="+mn-ea"/>
                <a:cs typeface="Times New Roman" panose="02020603050405020304" pitchFamily="18" charset="0"/>
              </a:rPr>
              <a:t>正确理解水的电离平衡</a:t>
            </a:r>
            <a:r>
              <a:rPr lang="zh-CN" altLang="en-US" sz="3000" b="1" kern="100" dirty="0" smtClean="0">
                <a:latin typeface="+mn-ea"/>
                <a:cs typeface="Times New Roman" panose="02020603050405020304" pitchFamily="18" charset="0"/>
              </a:rPr>
              <a:t>曲线</a:t>
            </a:r>
            <a:endParaRPr lang="en-US" altLang="zh-CN" sz="3000" b="1" kern="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2924944"/>
            <a:ext cx="11089232" cy="2242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曲线上的任意点的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都相同，即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相同，温度相同。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曲线外的任意点与曲线上任意点的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不同，温度不同。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实现曲线上点之间的转化需保持温度相同，改变酸碱性；实现曲线上点与曲线外点之间的转化一定改变温度。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9205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045834" y="2649686"/>
            <a:ext cx="68119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溶液的酸碱性与</a:t>
            </a: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zh-CN" altLang="zh-CN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考点二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8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628800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溶液的酸碱性</a:t>
            </a: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溶液呈酸碱性的本质：溶液的酸碱性取决于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的相对大小。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78162"/>
              </p:ext>
            </p:extLst>
          </p:nvPr>
        </p:nvGraphicFramePr>
        <p:xfrm>
          <a:off x="516000" y="3020928"/>
          <a:ext cx="11160001" cy="2194560"/>
        </p:xfrm>
        <a:graphic>
          <a:graphicData uri="http://schemas.openxmlformats.org/drawingml/2006/table">
            <a:tbl>
              <a:tblPr/>
              <a:tblGrid>
                <a:gridCol w="3263109"/>
                <a:gridCol w="3775068"/>
                <a:gridCol w="41218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溶液的酸碱性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常温下溶液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酸性溶液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altLang="zh-CN" sz="2400" u="sng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sng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中性溶液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altLang="zh-CN" sz="2400" u="sng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sng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碱性溶液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altLang="zh-CN" sz="2400" u="sng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sng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297527" y="365198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7527" y="41914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97527" y="476057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＜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8736" y="476057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88736" y="365198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＜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88736" y="41954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39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712997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及测定方法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测定方法：用镊子夹取一小块试纸放在洁净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，用玻璃棒蘸取待测液点在试纸的中央，变色后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对照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溶液酸碱性的另外一种表示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5784" y="2276872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92036" y="341680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玻璃片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72264" y="34290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表面皿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80563" y="395106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标准比色卡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9128" y="5043375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99525" y="563686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 algn="l"/>
              </a:tabLs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57813" y="1916832"/>
            <a:ext cx="11076375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任何温度下，利用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浓度的相对大小均可判断溶液的酸碱性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17041"/>
              </p:ext>
            </p:extLst>
          </p:nvPr>
        </p:nvGraphicFramePr>
        <p:xfrm>
          <a:off x="651123" y="2517280"/>
          <a:ext cx="104854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2" name="文档" r:id="rId4" imgW="10598832" imgH="1229983" progId="Word.Document.12">
                  <p:embed/>
                </p:oleObj>
              </mc:Choice>
              <mc:Fallback>
                <p:oleObj name="文档" r:id="rId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123" y="2517280"/>
                        <a:ext cx="10485437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774431"/>
              </p:ext>
            </p:extLst>
          </p:nvPr>
        </p:nvGraphicFramePr>
        <p:xfrm>
          <a:off x="651123" y="4375722"/>
          <a:ext cx="10485437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3" name="文档" r:id="rId7" imgW="10598832" imgH="1229983" progId="Word.Document.12">
                  <p:embed/>
                </p:oleObj>
              </mc:Choice>
              <mc:Fallback>
                <p:oleObj name="文档" r:id="rId7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123" y="4375722"/>
                        <a:ext cx="10485437" cy="120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57813" y="3608589"/>
            <a:ext cx="11076375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的溶液一定显酸性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57813" y="5012222"/>
            <a:ext cx="1107637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常温下能使甲基橙显黄色的溶液一定显碱性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试纸测得某氯水的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7067536" y="2782669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CA795CB-D9A7-FA40-91B1-820BCE512DF7}"/>
              </a:ext>
            </a:extLst>
          </p:cNvPr>
          <p:cNvSpPr/>
          <p:nvPr/>
        </p:nvSpPr>
        <p:spPr>
          <a:xfrm>
            <a:off x="4260368" y="3627849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075477F-9C4D-D544-B74F-1AD03197F437}"/>
              </a:ext>
            </a:extLst>
          </p:cNvPr>
          <p:cNvSpPr/>
          <p:nvPr/>
        </p:nvSpPr>
        <p:spPr>
          <a:xfrm>
            <a:off x="9984432" y="192121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6215632" y="4333434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6802767" y="5020065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4943872" y="556132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57813" y="2314044"/>
            <a:ext cx="1107637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用广泛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试纸测得醋酸溶液的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3.4(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计测得某溶液的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7.45(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用湿润的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试纸测定盐酸和醋酸溶液的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，醋酸溶液的误差更大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6085782" y="2336688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CA795CB-D9A7-FA40-91B1-820BCE512DF7}"/>
              </a:ext>
            </a:extLst>
          </p:cNvPr>
          <p:cNvSpPr/>
          <p:nvPr/>
        </p:nvSpPr>
        <p:spPr>
          <a:xfrm>
            <a:off x="9673990" y="344293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075477F-9C4D-D544-B74F-1AD03197F437}"/>
              </a:ext>
            </a:extLst>
          </p:cNvPr>
          <p:cNvSpPr/>
          <p:nvPr/>
        </p:nvSpPr>
        <p:spPr>
          <a:xfrm>
            <a:off x="5015880" y="2882184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87266"/>
            <a:ext cx="114120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一、酸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溶液稀释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变化规律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常温下，下列关于溶液稀释的说法正确的是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的醋酸溶液稀释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6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6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溶液加水稀释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倍，溶液中由水电离产生的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6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溶液稀释为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39789" y="37531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62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2786580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2786580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59496" y="1784805"/>
            <a:ext cx="10369152" cy="10437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了解水的电离和水的离子积常数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200" i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200" kern="1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w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了解溶液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的含义及其测定方法，能进行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的简单计算。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9540" y="1662670"/>
            <a:ext cx="517928" cy="1478298"/>
            <a:chOff x="919540" y="1662670"/>
            <a:chExt cx="517928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9540" y="1792588"/>
              <a:ext cx="517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复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习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目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标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36240"/>
            <a:ext cx="11160000" cy="4832378"/>
            <a:chOff x="792914" y="3925222"/>
            <a:chExt cx="11160000" cy="483237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4719489"/>
            </a:xfrm>
            <a:prstGeom prst="roundRect">
              <a:avLst>
                <a:gd name="adj" fmla="val 264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2044304"/>
            <a:ext cx="10873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的醋酸溶液在稀释过程中电离平衡正向移动，稀释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3&lt;pH&lt;5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2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2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溶液加水稀释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倍，则溶液的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，由水电离产生的</a:t>
            </a:r>
            <a:r>
              <a:rPr lang="en-US" altLang="zh-CN" sz="2400" i="1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L 0.1 </a:t>
            </a:r>
            <a:r>
              <a:rPr lang="en-US" altLang="zh-CN" sz="2400" kern="100" spc="-1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Ba(OH)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溶液稀释到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L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1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1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溶液是强碱溶液，无论怎么稀释，都不为酸性，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在常温下只能无限接近于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7836"/>
              </p:ext>
            </p:extLst>
          </p:nvPr>
        </p:nvGraphicFramePr>
        <p:xfrm>
          <a:off x="8579704" y="4182850"/>
          <a:ext cx="711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8" name="文档" r:id="rId4" imgW="711543" imgH="793624" progId="Word.Document.12">
                  <p:embed/>
                </p:oleObj>
              </mc:Choice>
              <mc:Fallback>
                <p:oleObj name="文档" r:id="rId4" imgW="711543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9704" y="4182850"/>
                        <a:ext cx="7112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杭州模拟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两种酸溶液各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，分别加水稀释到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与溶液体积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的关系如图所示，下列说法正确的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两种酸溶液的物质的量浓度一定相等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稀释后，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是强酸，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一定有关系：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5&gt;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1794" name="Picture 2" descr="11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31" y="2385703"/>
            <a:ext cx="2515458" cy="2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40772" y="365705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1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5184576"/>
            <a:chOff x="792914" y="3925222"/>
            <a:chExt cx="11160000" cy="518457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71686"/>
            </a:xfrm>
            <a:prstGeom prst="roundRect">
              <a:avLst>
                <a:gd name="adj" fmla="val 250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1700808"/>
            <a:ext cx="8208911" cy="252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由图像可以看出稀释过程中两种酸的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的增大程度不同，说明两种酸的强弱不同，故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的两种酸的浓度一定不同，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图像知，稀释后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11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36" y="1836749"/>
            <a:ext cx="2299982" cy="21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4184017"/>
            <a:ext cx="10792318" cy="261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时，表明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1 000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是强酸，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1 000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倍后，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pH&lt;5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酸溶液中存在电离平衡，则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是弱酸，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都是弱酸，稀释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1 000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倍后，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均要增大，而增加的值均小于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，存在关系：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是强酸，则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、体积均为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溶液，分别加水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至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的变化关系如图所示。下列叙述正确的是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都是弱酸，且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的酸性比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相同温度下，电离常数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2818" name="Picture 2" descr="11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71" y="1867908"/>
            <a:ext cx="2163653" cy="260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12885"/>
              </p:ext>
            </p:extLst>
          </p:nvPr>
        </p:nvGraphicFramePr>
        <p:xfrm>
          <a:off x="487363" y="4495920"/>
          <a:ext cx="1109027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1" name="文档" r:id="rId5" imgW="11384678" imgH="1337094" progId="Word.Document.12">
                  <p:embed/>
                </p:oleObj>
              </mc:Choice>
              <mc:Fallback>
                <p:oleObj name="文档" r:id="rId5" imgW="11384678" imgH="1337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363" y="4495920"/>
                        <a:ext cx="11090275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47924"/>
              </p:ext>
            </p:extLst>
          </p:nvPr>
        </p:nvGraphicFramePr>
        <p:xfrm>
          <a:off x="2914809" y="2132274"/>
          <a:ext cx="8159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2" name="文档" r:id="rId8" imgW="816277" imgH="804441" progId="Word.Document.12">
                  <p:embed/>
                </p:oleObj>
              </mc:Choice>
              <mc:Fallback>
                <p:oleObj name="文档" r:id="rId8" imgW="816277" imgH="8044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4809" y="2132274"/>
                        <a:ext cx="815975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228250" y="334463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265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4392488"/>
            <a:chOff x="792914" y="3925222"/>
            <a:chExt cx="11160000" cy="439248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79598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229690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根据图知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部分电离，为弱酸，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完全电离，为强酸，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酸抑制水电离，酸中氢离子浓度越小，其抑制水电离的程度越小，根据图知，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点溶液中氢离子浓度小于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点，则水电离程度：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11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19" y="2424964"/>
            <a:ext cx="1898149" cy="228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473859"/>
              </p:ext>
            </p:extLst>
          </p:nvPr>
        </p:nvGraphicFramePr>
        <p:xfrm>
          <a:off x="2351584" y="2222762"/>
          <a:ext cx="8159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2" name="文档" r:id="rId5" imgW="816277" imgH="804441" progId="Word.Document.12">
                  <p:embed/>
                </p:oleObj>
              </mc:Choice>
              <mc:Fallback>
                <p:oleObj name="文档" r:id="rId5" imgW="816277" imgH="8044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1584" y="2222762"/>
                        <a:ext cx="815975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95400" y="5132478"/>
            <a:ext cx="10586645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酸的电离平衡常数只与温度有关，所以相同温度下，电离常数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040185"/>
            <a:ext cx="11160000" cy="2880320"/>
            <a:chOff x="792914" y="3925222"/>
            <a:chExt cx="11160000" cy="288032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76743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3"/>
              </p:ext>
            </p:extLst>
          </p:nvPr>
        </p:nvGraphicFramePr>
        <p:xfrm>
          <a:off x="781050" y="2470695"/>
          <a:ext cx="8274050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文档" r:id="rId4" imgW="8551059" imgH="2906070" progId="Word.Document.12">
                  <p:embed/>
                </p:oleObj>
              </mc:Choice>
              <mc:Fallback>
                <p:oleObj name="文档" r:id="rId4" imgW="8551059" imgH="29060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2470695"/>
                        <a:ext cx="8274050" cy="283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17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680" y="2342035"/>
            <a:ext cx="1917130" cy="230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618922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，两种一元碱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的溶液分别加水稀释，溶液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的变化如图所示，下列叙述不正确的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A.MOH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是一种弱碱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稀释前，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稀释前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前者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是后者的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4866" name="Picture 2" descr="11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16" y="2449282"/>
            <a:ext cx="3206084" cy="2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39133" y="37248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63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844824"/>
            <a:ext cx="11160000" cy="4320480"/>
            <a:chOff x="792914" y="3925222"/>
            <a:chExt cx="11160000" cy="432048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278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2060848"/>
            <a:ext cx="7560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项，由图像可知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变化量小于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为弱碱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(M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相等，故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(M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11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45" y="2072202"/>
            <a:ext cx="2676153" cy="22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4340390"/>
            <a:ext cx="10586645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为弱碱，由图可知，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为强碱，则稀释前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项，稀释前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前者是后者的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335360" y="2507422"/>
            <a:ext cx="11449272" cy="2971205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700178" y="2204864"/>
            <a:ext cx="6791645" cy="5539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sz="3000" b="1" kern="100" dirty="0">
                <a:latin typeface="+mn-ea"/>
                <a:cs typeface="Times New Roman" panose="02020603050405020304" pitchFamily="18" charset="0"/>
              </a:rPr>
              <a:t>常温下，酸或碱溶液稀释</a:t>
            </a:r>
            <a:r>
              <a:rPr lang="en-US" altLang="zh-CN" sz="30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en-US" sz="3000" b="1" kern="100" dirty="0">
                <a:latin typeface="+mn-ea"/>
                <a:cs typeface="Times New Roman" panose="02020603050405020304" pitchFamily="18" charset="0"/>
              </a:rPr>
              <a:t>变化规律</a:t>
            </a:r>
            <a:endParaRPr lang="zh-CN" altLang="zh-CN" sz="3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2954279"/>
            <a:ext cx="11089232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酸或碱溶液无限稀释，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只能无限接近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，但不能越过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强酸溶液每稀释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上升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个单位，强碱溶液每稀释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下降一个单位。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弱酸或弱碱溶液稀释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变化小于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个单位。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稀释过程中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变化曲线斜率较大者为较强的酸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690930"/>
            <a:ext cx="1141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二、酸、碱溶液混合后酸碱性的判断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常温下，两种溶液混合后酸碱性的判断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在括号中填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9179" y="294752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53540" y="347139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634993" y="405235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468378" y="46000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7989" y="51522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2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3816424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3816424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64484" y="1662670"/>
            <a:ext cx="438282" cy="1478298"/>
            <a:chOff x="964484" y="1662670"/>
            <a:chExt cx="438282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64484" y="1792588"/>
              <a:ext cx="428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内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容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索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引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sp>
        <p:nvSpPr>
          <p:cNvPr id="14" name="文本框 13">
            <a:hlinkClick r:id="rId2" action="ppaction://hlinksldjump"/>
          </p:cNvPr>
          <p:cNvSpPr txBox="1"/>
          <p:nvPr/>
        </p:nvSpPr>
        <p:spPr>
          <a:xfrm>
            <a:off x="2703021" y="1524997"/>
            <a:ext cx="6057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水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的电离与水的离子积常数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hlinkClick r:id="rId3" action="ppaction://hlinksldjump"/>
          </p:cNvPr>
          <p:cNvSpPr txBox="1"/>
          <p:nvPr/>
        </p:nvSpPr>
        <p:spPr>
          <a:xfrm>
            <a:off x="2703021" y="2270145"/>
            <a:ext cx="6057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　　溶液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的酸碱性与</a:t>
            </a:r>
            <a:r>
              <a:rPr lang="en-US" altLang="zh-CN" sz="2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zh-CN" altLang="zh-CN" sz="26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/>
        </p:nvSpPr>
        <p:spPr>
          <a:xfrm>
            <a:off x="2703021" y="3015293"/>
            <a:ext cx="493993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/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练真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题　　明考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/>
        </p:nvSpPr>
        <p:spPr>
          <a:xfrm>
            <a:off x="2703021" y="3760441"/>
            <a:ext cx="49194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/>
            <a:r>
              <a:rPr lang="zh-CN" altLang="en-US" sz="2600" dirty="0">
                <a:ln>
                  <a:solidFill>
                    <a:srgbClr val="0E59EE"/>
                  </a:solidFill>
                </a:ln>
                <a:solidFill>
                  <a:srgbClr val="2B6F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36361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608019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(7)pH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(8)pH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53540" y="27336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44442" y="32775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223414" y="381907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7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335360" y="2327835"/>
            <a:ext cx="11449272" cy="4350578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839097" y="1967793"/>
            <a:ext cx="6657823" cy="5539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sz="3000" b="1" kern="100" dirty="0">
                <a:solidFill>
                  <a:prstClr val="black"/>
                </a:solidFill>
                <a:latin typeface="微软雅黑"/>
                <a:cs typeface="Times New Roman" panose="02020603050405020304" pitchFamily="18" charset="0"/>
              </a:rPr>
              <a:t>酸、碱溶液混合后酸碱性的判断规律</a:t>
            </a:r>
            <a:endParaRPr lang="en-US" altLang="zh-CN" sz="3000" b="1" kern="100" dirty="0" smtClean="0">
              <a:solidFill>
                <a:prstClr val="black"/>
              </a:solidFill>
              <a:latin typeface="微软雅黑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2564685"/>
            <a:ext cx="11089232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等浓度等体积的一元酸与一元碱混合的溶液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谁强显谁性，同强显中性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之和等于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时，一强一弱等体积混合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谁弱谁过量，谁弱显谁性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已知强酸和强碱的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之和等于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，呈中性；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之和小于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，呈酸性；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之和大于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，呈碱性。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722581"/>
            <a:ext cx="11412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三、中和反应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的计算</a:t>
            </a:r>
            <a:endParaRPr lang="zh-CN" altLang="zh-CN" sz="26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按要求计算下列各题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常温下，忽略溶液混合时体积的变化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的硝酸和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的氢氧化钡溶液按照体积比为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混合，混合溶液的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1544" y="352177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68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3604890"/>
            <a:chOff x="792914" y="3925222"/>
            <a:chExt cx="11160000" cy="360489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49200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81659"/>
              </p:ext>
            </p:extLst>
          </p:nvPr>
        </p:nvGraphicFramePr>
        <p:xfrm>
          <a:off x="852488" y="2324496"/>
          <a:ext cx="1048702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8" name="文档" r:id="rId4" imgW="10598832" imgH="3274443" progId="Word.Document.12">
                  <p:embed/>
                </p:oleObj>
              </mc:Choice>
              <mc:Fallback>
                <p:oleObj name="文档" r:id="rId4" imgW="10598832" imgH="3274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488" y="2324496"/>
                        <a:ext cx="10487025" cy="324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628800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在一定体积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溶液中，逐滴加入一定物质的量浓度的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溶液，当溶液中的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</a:t>
            </a:r>
            <a:r>
              <a:rPr lang="en-US" altLang="zh-CN" sz="2400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恰好完全沉淀时，溶液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。若反应后溶液的体积等于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溶液的体积之和，则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溶液的体积比是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04512" y="282331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563267"/>
            <a:ext cx="11160000" cy="2793677"/>
            <a:chOff x="792914" y="3925222"/>
            <a:chExt cx="11160000" cy="2793677"/>
          </a:xfrm>
        </p:grpSpPr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680787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90071"/>
              </p:ext>
            </p:extLst>
          </p:nvPr>
        </p:nvGraphicFramePr>
        <p:xfrm>
          <a:off x="852488" y="3898923"/>
          <a:ext cx="10487025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4" name="文档" r:id="rId4" imgW="10598832" imgH="2459607" progId="Word.Document.12">
                  <p:embed/>
                </p:oleObj>
              </mc:Choice>
              <mc:Fallback>
                <p:oleObj name="文档" r:id="rId4" imgW="10598832" imgH="24596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488" y="3898923"/>
                        <a:ext cx="10487025" cy="243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7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793865"/>
            <a:ext cx="1141200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的稀盐酸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混合，若所得溶液呈中性，且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i="1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300"/>
              </p:ext>
            </p:extLst>
          </p:nvPr>
        </p:nvGraphicFramePr>
        <p:xfrm>
          <a:off x="1752280" y="2402969"/>
          <a:ext cx="6667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7" name="文档" r:id="rId4" imgW="666554" imgH="834369" progId="Word.Document.12">
                  <p:embed/>
                </p:oleObj>
              </mc:Choice>
              <mc:Fallback>
                <p:oleObj name="文档" r:id="rId4" imgW="666554" imgH="8343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280" y="2402969"/>
                        <a:ext cx="66675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651808" y="255271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429000"/>
            <a:ext cx="11160000" cy="2678298"/>
            <a:chOff x="792914" y="3925222"/>
            <a:chExt cx="11160000" cy="2678298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65408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1024"/>
              </p:ext>
            </p:extLst>
          </p:nvPr>
        </p:nvGraphicFramePr>
        <p:xfrm>
          <a:off x="852488" y="3776848"/>
          <a:ext cx="10487025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8" name="文档" r:id="rId7" imgW="10598832" imgH="2353933" progId="Word.Document.12">
                  <p:embed/>
                </p:oleObj>
              </mc:Choice>
              <mc:Fallback>
                <p:oleObj name="文档" r:id="rId7" imgW="10598832" imgH="23539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2488" y="3776848"/>
                        <a:ext cx="10487025" cy="233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hlinkClick r:id="rId9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489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304805" y="2359188"/>
            <a:ext cx="629401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练真题   明考向</a:t>
            </a:r>
            <a:endParaRPr lang="zh-CN" altLang="zh-CN" sz="6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B9872406-72F5-594F-A16E-02C2617B58AB}"/>
              </a:ext>
            </a:extLst>
          </p:cNvPr>
          <p:cNvSpPr/>
          <p:nvPr/>
        </p:nvSpPr>
        <p:spPr>
          <a:xfrm>
            <a:off x="390000" y="1274046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下列判断正确的是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溶液加热，两种溶液的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均变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17B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随温度升高，纯水中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北京，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12A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的溶液一定呈碱性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相等的盐酸、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17C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53827" y="395678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4032448"/>
            <a:chOff x="792914" y="3925222"/>
            <a:chExt cx="11160000" cy="4032448"/>
          </a:xfrm>
        </p:grpSpPr>
        <p:sp>
          <p:nvSpPr>
            <p:cNvPr id="14" name="圆角矩形 1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919557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5400" y="3177544"/>
            <a:ext cx="108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错误，无论是否升温，纯水均为中性，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错误，降低温度时，水的电离程度减小，纯水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pH&gt;7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，为中性溶液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相同说明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相同，相同温度下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也相同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73548"/>
              </p:ext>
            </p:extLst>
          </p:nvPr>
        </p:nvGraphicFramePr>
        <p:xfrm>
          <a:off x="781050" y="1916832"/>
          <a:ext cx="10487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4" name="文档" r:id="rId7" imgW="10598832" imgH="1388853" progId="Word.Document.12">
                  <p:embed/>
                </p:oleObj>
              </mc:Choice>
              <mc:Fallback>
                <p:oleObj name="文档" r:id="rId7" imgW="10598832" imgH="1388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050" y="1916832"/>
                        <a:ext cx="104870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A329BE5-FA48-1445-847B-16C3FB060719}"/>
              </a:ext>
            </a:extLst>
          </p:cNvPr>
          <p:cNvSpPr/>
          <p:nvPr/>
        </p:nvSpPr>
        <p:spPr>
          <a:xfrm>
            <a:off x="460326" y="1397262"/>
            <a:ext cx="11076375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A.2.0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溶液从常温加热至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变小但仍保持中性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溶液呈碱性，说明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是弱电解质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的醋酸溶液中加入醋酸钠固体，溶液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24154" y="193908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3163240" y="2649686"/>
            <a:ext cx="85771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水的电离与水的离子积常数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考点一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84784"/>
            <a:ext cx="11160000" cy="4824536"/>
            <a:chOff x="792914" y="3925222"/>
            <a:chExt cx="11160000" cy="4824536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11646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85875" y="1782341"/>
            <a:ext cx="10692511" cy="4437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的盐酸中，水电离出的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相对来说不是很小，不能忽略，故该盐酸中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升高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温度，水的电离程度增大，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增大，则溶液的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减小，由于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是强酸强碱盐，不水解，故其溶液仍呈中性，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常温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溶液呈碱性，说明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发生了水解，则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为弱电解质，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常温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的醋酸溶液中加入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固体，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增大，醋酸的电离平衡逆向移动，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减小，由于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不变，则溶液中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407368" y="1052736"/>
            <a:ext cx="1129901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某温度下，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的电离常数分别为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和体积均相同的两种酸溶液分别稀释，其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随加水体积的变化如图所示。下列叙述正确的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zh-CN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溶液中水的电离程度：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&gt;c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72034" name="Picture 2" descr="117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99657"/>
            <a:ext cx="1995364" cy="14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86624"/>
              </p:ext>
            </p:extLst>
          </p:nvPr>
        </p:nvGraphicFramePr>
        <p:xfrm>
          <a:off x="515938" y="3883628"/>
          <a:ext cx="10958512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4" name="文档" r:id="rId8" imgW="11249982" imgH="1901406" progId="Word.Document.12">
                  <p:embed/>
                </p:oleObj>
              </mc:Choice>
              <mc:Fallback>
                <p:oleObj name="文档" r:id="rId8" imgW="11249982" imgH="1901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5938" y="3883628"/>
                        <a:ext cx="10958512" cy="184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407368" y="5557470"/>
            <a:ext cx="1129901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点的两溶液分别与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恰好中和后，溶液中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74388" y="405449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85576"/>
            <a:ext cx="11160000" cy="5437176"/>
            <a:chOff x="792914" y="3925222"/>
            <a:chExt cx="11160000" cy="5437176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324285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95400" y="1405792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HNO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的电离常数，可知酸性：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HNO</a:t>
            </a:r>
            <a:r>
              <a:rPr lang="en-US" altLang="zh-CN" sz="2400" kern="100" baseline="-25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，相同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的两种酸溶液，稀释相同倍数时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，弱酸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变化较小，故曲线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两种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酸溶液中水的电离受到抑制，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点对应酸电离出的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大，对水的电离抑制程度大，故水的电离程度：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855751"/>
              </p:ext>
            </p:extLst>
          </p:nvPr>
        </p:nvGraphicFramePr>
        <p:xfrm>
          <a:off x="781050" y="4043164"/>
          <a:ext cx="10487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5" name="文档" r:id="rId8" imgW="10598832" imgH="1384540" progId="Word.Document.12">
                  <p:embed/>
                </p:oleObj>
              </mc:Choice>
              <mc:Fallback>
                <p:oleObj name="文档" r:id="rId8" imgW="10598832" imgH="1384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050" y="4043164"/>
                        <a:ext cx="104870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117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93" y="1428799"/>
            <a:ext cx="1917504" cy="13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95400" y="5415283"/>
            <a:ext cx="10801200" cy="10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相同体积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点的两溶液中，由于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spc="-6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HNO</a:t>
            </a:r>
            <a:r>
              <a:rPr lang="en-US" altLang="zh-CN" sz="2400" kern="100" spc="-6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spc="-6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6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HNO</a:t>
            </a:r>
            <a:r>
              <a:rPr lang="en-US" altLang="zh-CN" sz="2400" kern="100" spc="-60" baseline="-25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恰好中和后，溶液中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>
            <a:hlinkClick r:id="rId11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8336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698529" y="2328411"/>
            <a:ext cx="49258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课时精练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679996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下列有关溶液的酸碱性与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越小，酸性越强，反之，碱性越强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的溶液可能呈碱性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当溶液中的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较小时，用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表示其酸碱性更为方便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试纸直接插入待测溶液中，测其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53827" y="28045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857218"/>
            <a:ext cx="11160000" cy="1588006"/>
            <a:chOff x="792914" y="3925222"/>
            <a:chExt cx="11160000" cy="1588006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47511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4137054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时，使用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表示其酸碱性更为方便，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试纸直接插入待测溶液中会污染待测液，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圆角矩形 2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46495" y="908720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工农业生产和科学实验中常常涉及溶液的酸碱性，生活和健康也与溶液的酸碱性有密切关系。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是表示溶液酸碱度的一种方法。下列说法不正确的是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试纸测量溶液的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，也可以用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计来测量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测量和调控溶液的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对工农业生产、科学研究都具有重要意义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试纸可测量任何溶液的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酸碱指示剂是一些有机弱酸或弱碱，在溶液中存在电离平衡，指示剂的颜色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范围内发生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324840" y="303086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56" name="圆角矩形 5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009347"/>
            <a:ext cx="11412000" cy="39318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义乌高三检测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某温度下，向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的蒸馏水中加入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晶体，保持温度不变，测得溶液的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。下列对该溶液的叙述不正确的是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该温度高于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由水电离出来的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晶体抑制水的电离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取该溶液加水稀释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倍，溶液中的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71131" y="424654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4176464"/>
            <a:chOff x="792914" y="3925222"/>
            <a:chExt cx="11160000" cy="4176464"/>
          </a:xfrm>
        </p:grpSpPr>
        <p:sp>
          <p:nvSpPr>
            <p:cNvPr id="34" name="圆角矩形 3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06357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5" name="矩形 3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96282" y="1338609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该温度下蒸馏水中的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时纯水中的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，水的电离为吸热过程，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02115"/>
              </p:ext>
            </p:extLst>
          </p:nvPr>
        </p:nvGraphicFramePr>
        <p:xfrm>
          <a:off x="796925" y="2466880"/>
          <a:ext cx="1048543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3" name="文档" r:id="rId18" imgW="10598832" imgH="1433423" progId="Word.Document.12">
                  <p:embed/>
                </p:oleObj>
              </mc:Choice>
              <mc:Fallback>
                <p:oleObj name="文档" r:id="rId18" imgW="10598832" imgH="1433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6925" y="2466880"/>
                        <a:ext cx="10485438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696282" y="3844830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出的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抑制了水的电离，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水稀释时，溶液中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减小，而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不变，故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圆角矩形 39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07368" y="836712"/>
            <a:ext cx="1129901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某温度下，测得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该溶液温度为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与等体积的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的盐酸刚好中和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该温度下蒸馏水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86740" y="242088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3168352"/>
            <a:chOff x="792914" y="3925222"/>
            <a:chExt cx="11160000" cy="3168352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055462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6282" y="1436633"/>
            <a:ext cx="10799436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该溶液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，氢氧化钠是一元强碱，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，因而溶液温度高于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，显然氢氧化钠过量，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，则蒸馏水的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448988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水的电离和水的离子积常数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Picture 2" descr="1169拆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77" y="2193853"/>
            <a:ext cx="8134847" cy="439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76955" y="6093296"/>
            <a:ext cx="15953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的电解质</a:t>
            </a:r>
            <a:endParaRPr lang="zh-CN" altLang="en-US" sz="22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01887" y="3040497"/>
            <a:ext cx="24481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2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200" kern="100" dirty="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OH</a:t>
            </a:r>
            <a:r>
              <a:rPr lang="zh-CN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 sz="2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2787" y="3192669"/>
            <a:ext cx="442904" cy="135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10845" y="3755365"/>
            <a:ext cx="18934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zh-CN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)·</a:t>
            </a:r>
            <a:r>
              <a:rPr lang="en-US" altLang="zh-CN" sz="22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(OH</a:t>
            </a:r>
            <a:r>
              <a:rPr lang="zh-CN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en-US" sz="2200" dirty="0"/>
          </a:p>
        </p:txBody>
      </p:sp>
      <p:sp>
        <p:nvSpPr>
          <p:cNvPr id="9" name="矩形 8"/>
          <p:cNvSpPr/>
          <p:nvPr/>
        </p:nvSpPr>
        <p:spPr>
          <a:xfrm>
            <a:off x="9032025" y="3764074"/>
            <a:ext cx="1194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2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14</a:t>
            </a:r>
            <a:endParaRPr lang="zh-CN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6421782" y="512002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sz="2200" dirty="0"/>
          </a:p>
        </p:txBody>
      </p:sp>
      <p:sp>
        <p:nvSpPr>
          <p:cNvPr id="13" name="矩形 12"/>
          <p:cNvSpPr/>
          <p:nvPr/>
        </p:nvSpPr>
        <p:spPr>
          <a:xfrm>
            <a:off x="9408368" y="511131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75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1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916106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5.25 </a:t>
            </a:r>
            <a:r>
              <a:rPr lang="en-US" altLang="zh-CN" kern="100" spc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时，在等体积的</a:t>
            </a:r>
            <a:r>
              <a:rPr lang="en-US" altLang="zh-CN" kern="100" spc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spc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spc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0.05 </a:t>
            </a:r>
            <a:r>
              <a:rPr lang="en-US" altLang="zh-CN" kern="100" spc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spc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spc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kern="100" spc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溶液中，发生电离的水的物质的量之比是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A.1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B.1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C.1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19708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297965"/>
            <a:ext cx="11160000" cy="3355171"/>
            <a:chOff x="792914" y="3925222"/>
            <a:chExt cx="11160000" cy="3355171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242281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6282" y="1559982"/>
            <a:ext cx="10799436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抑制水的电离，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促进水的电离。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同理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计算其余溶液中电离的水的浓度依次为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，同温同体积时，物质的量之比等于浓度之比，则物质的量之比为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90855"/>
              </p:ext>
            </p:extLst>
          </p:nvPr>
        </p:nvGraphicFramePr>
        <p:xfrm>
          <a:off x="6488305" y="2174687"/>
          <a:ext cx="10255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2" name="文档" r:id="rId18" imgW="1025744" imgH="804441" progId="Word.Document.12">
                  <p:embed/>
                </p:oleObj>
              </mc:Choice>
              <mc:Fallback>
                <p:oleObj name="文档" r:id="rId18" imgW="1025744" imgH="8044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88305" y="2174687"/>
                        <a:ext cx="1025525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圆角矩形 32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980728"/>
            <a:ext cx="1135031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已知液氨的性质与水相似。</a:t>
            </a:r>
            <a:r>
              <a:rPr lang="en-US" altLang="zh-CN" sz="2400" i="1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spc="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3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3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2400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平衡浓度为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在此温度下液氨的离子积为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在液氨中放入金属钠，可生成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NaNH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恒温下，在液氨中加入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，可使液氨的离子积减小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降温，可使液氨电离平衡逆向移动，且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65515"/>
              </p:ext>
            </p:extLst>
          </p:nvPr>
        </p:nvGraphicFramePr>
        <p:xfrm>
          <a:off x="7608168" y="1018828"/>
          <a:ext cx="26892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9" name="文档" r:id="rId18" imgW="2689970" imgH="610452" progId="Word.Document.12">
                  <p:embed/>
                </p:oleObj>
              </mc:Choice>
              <mc:Fallback>
                <p:oleObj name="文档" r:id="rId18" imgW="2689970" imgH="610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08168" y="1018828"/>
                        <a:ext cx="268922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58589"/>
              </p:ext>
            </p:extLst>
          </p:nvPr>
        </p:nvGraphicFramePr>
        <p:xfrm>
          <a:off x="6056266" y="3763640"/>
          <a:ext cx="26543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0" name="文档" r:id="rId21" imgW="2689970" imgH="612255" progId="Word.Document.12">
                  <p:embed/>
                </p:oleObj>
              </mc:Choice>
              <mc:Fallback>
                <p:oleObj name="文档" r:id="rId21" imgW="2689970" imgH="612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56266" y="3763640"/>
                        <a:ext cx="26543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39" y="1246152"/>
            <a:ext cx="477851" cy="1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9"/>
          <p:cNvSpPr txBox="1"/>
          <p:nvPr/>
        </p:nvSpPr>
        <p:spPr>
          <a:xfrm>
            <a:off x="248841" y="254102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圆角矩形 20">
            <a:hlinkClick r:id="rId2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0005"/>
            <a:ext cx="11160000" cy="2439370"/>
            <a:chOff x="792914" y="3925222"/>
            <a:chExt cx="11160000" cy="2439370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32648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42285" y="2388557"/>
            <a:ext cx="10907430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离子积只与温度有关，与离子浓度无关，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940054"/>
              </p:ext>
            </p:extLst>
          </p:nvPr>
        </p:nvGraphicFramePr>
        <p:xfrm>
          <a:off x="767408" y="1563489"/>
          <a:ext cx="104854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7408" y="1563489"/>
                        <a:ext cx="10485438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690296"/>
              </p:ext>
            </p:extLst>
          </p:nvPr>
        </p:nvGraphicFramePr>
        <p:xfrm>
          <a:off x="767408" y="3058021"/>
          <a:ext cx="104870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5" name="文档" r:id="rId21" imgW="10598832" imgH="1229983" progId="Word.Document.12">
                  <p:embed/>
                </p:oleObj>
              </mc:Choice>
              <mc:Fallback>
                <p:oleObj name="文档" r:id="rId21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7408" y="3058021"/>
                        <a:ext cx="10487025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圆角矩形 37">
            <a:hlinkClick r:id="rId2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FF65964-AB35-1C41-A7F1-54DD8E8F48A6}"/>
              </a:ext>
            </a:extLst>
          </p:cNvPr>
          <p:cNvSpPr/>
          <p:nvPr/>
        </p:nvSpPr>
        <p:spPr>
          <a:xfrm>
            <a:off x="407368" y="868089"/>
            <a:ext cx="1118713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宁波模拟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的醋酸溶液与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的盐酸等体积混合，混合后溶液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B.25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时，等浓度的盐酸与醋酸分别稀释相同倍数，稀释后溶液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：盐酸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醋酸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C.25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时，等体积、等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的盐酸与醋酸分别用等浓度的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溶液中和，盐酸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耗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D.25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的一元碱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溶液等体积混合后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呈酸性，则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是强酸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63352" y="19168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4830446"/>
            <a:chOff x="792914" y="3925222"/>
            <a:chExt cx="11160000" cy="4830446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17556"/>
            </a:xfrm>
            <a:prstGeom prst="roundRect">
              <a:avLst>
                <a:gd name="adj" fmla="val 305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96282" y="948027"/>
            <a:ext cx="10799436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的醋酸溶液与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的盐酸中氢离子浓度相同，都是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，等体积混合后，氢离子浓度不变，故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浓度的盐酸与醋酸分别稀释相同倍数后其浓度依然相同，醋酸是弱酸，部分电离，氢离子浓度较小，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体积、等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的盐酸与醋酸，其中醋酸的浓度大，用氢氧化钠中和时消耗的氢氧化钠较多，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后溶液呈酸性，说明酸的浓度较大，则酸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为弱酸，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是相对较强的碱，但是不一定是强碱，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502431" y="990039"/>
            <a:ext cx="11187139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已知温度</a:t>
            </a:r>
            <a:r>
              <a:rPr lang="en-US" altLang="zh-CN" i="1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时水的离子积常数为</a:t>
            </a:r>
            <a:r>
              <a:rPr lang="en-US" altLang="zh-CN" i="1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4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，该温度下，将浓度为</a:t>
            </a:r>
            <a:r>
              <a:rPr lang="en-US" altLang="zh-CN" i="1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的一元酸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的一元碱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等体积混合，可判定该溶液呈中性的依据是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48688"/>
              </p:ext>
            </p:extLst>
          </p:nvPr>
        </p:nvGraphicFramePr>
        <p:xfrm>
          <a:off x="623392" y="3249646"/>
          <a:ext cx="651033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2" name="文档" r:id="rId18" imgW="6510191" imgH="595054" progId="Word.Document.12">
                  <p:embed/>
                </p:oleObj>
              </mc:Choice>
              <mc:Fallback>
                <p:oleObj name="文档" r:id="rId18" imgW="6510191" imgH="595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3392" y="3249646"/>
                        <a:ext cx="6510338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9"/>
          <p:cNvSpPr txBox="1"/>
          <p:nvPr/>
        </p:nvSpPr>
        <p:spPr>
          <a:xfrm>
            <a:off x="371448" y="312056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圆角矩形 20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4104456"/>
            <a:chOff x="792914" y="3925222"/>
            <a:chExt cx="11160000" cy="4104456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991566"/>
            </a:xfrm>
            <a:prstGeom prst="roundRect">
              <a:avLst>
                <a:gd name="adj" fmla="val 420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7639" y="1209255"/>
            <a:ext cx="10799436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，酸碱恰好完全反应生成正盐和水，由于酸碱强弱未知，不能确定溶液的酸碱性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项中未说明温度为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，故混合溶液的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时不一定呈中性；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78006"/>
              </p:ext>
            </p:extLst>
          </p:nvPr>
        </p:nvGraphicFramePr>
        <p:xfrm>
          <a:off x="771525" y="2955107"/>
          <a:ext cx="104854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2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1525" y="2955107"/>
                        <a:ext cx="10485438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687639" y="3882930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，只能说明溶液中电荷守恒，无法判断溶液的酸碱性。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圆角矩形 3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404664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如图表示水中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的关系，下列判断错误的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两条曲线间任意点均有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区域内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边界除外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任意点均有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温度：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D.XZ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线段上任意点均有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45118" y="255225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5106" name="Picture 2" descr="117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56" y="767547"/>
            <a:ext cx="3353721" cy="22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445892"/>
            <a:ext cx="11160000" cy="2520280"/>
            <a:chOff x="792914" y="3925222"/>
            <a:chExt cx="11160000" cy="2520280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407389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8" name="矩形 2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49745" y="3623816"/>
            <a:ext cx="10692511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温度越高，水的电离程度越大，电离出的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越大，所以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线段上任意点都有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，只有当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时，才有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548680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时，体积为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的某一元强酸溶液与体积为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的某一元强碱溶液均匀混合后，溶液的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，已知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，下列有关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一定小于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63352" y="21328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140969"/>
            <a:ext cx="11160000" cy="2736303"/>
            <a:chOff x="792914" y="3925222"/>
            <a:chExt cx="11160000" cy="2736303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623413"/>
            </a:xfrm>
            <a:prstGeom prst="roundRect">
              <a:avLst>
                <a:gd name="adj" fmla="val 41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3" name="矩形 3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383332"/>
              </p:ext>
            </p:extLst>
          </p:nvPr>
        </p:nvGraphicFramePr>
        <p:xfrm>
          <a:off x="796925" y="3429001"/>
          <a:ext cx="1048543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8" name="文档" r:id="rId18" imgW="10598832" imgH="2373702" progId="Word.Document.12">
                  <p:embed/>
                </p:oleObj>
              </mc:Choice>
              <mc:Fallback>
                <p:oleObj name="文档" r:id="rId18" imgW="10598832" imgH="23737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6925" y="3429001"/>
                        <a:ext cx="10485438" cy="23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圆角矩形 35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573431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填写外界条件对水的电离平衡的具体影响</a:t>
            </a:r>
            <a:endParaRPr lang="zh-CN" altLang="zh-CN" sz="10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87151"/>
              </p:ext>
            </p:extLst>
          </p:nvPr>
        </p:nvGraphicFramePr>
        <p:xfrm>
          <a:off x="516000" y="2288754"/>
          <a:ext cx="11160001" cy="3840480"/>
        </p:xfrm>
        <a:graphic>
          <a:graphicData uri="http://schemas.openxmlformats.org/drawingml/2006/table">
            <a:tbl>
              <a:tblPr/>
              <a:tblGrid>
                <a:gridCol w="1630785"/>
                <a:gridCol w="2276092"/>
                <a:gridCol w="1313083"/>
                <a:gridCol w="2412757"/>
                <a:gridCol w="1763642"/>
                <a:gridCol w="1763642"/>
              </a:tblGrid>
              <a:tr h="224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改变条件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平衡移动方向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w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水的电离程度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HCl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NaHSO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995" marR="3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042954" y="285260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2954" y="33930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5778" y="3998617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5778" y="4533184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2954" y="50490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5778" y="5637184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7848" y="287700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9904" y="342900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5816" y="3968968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27848" y="45211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15816" y="50731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9903" y="5625336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57005" y="56251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57005" y="45211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57005" y="398100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23836" y="398100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23836" y="342900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23836" y="5622139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02290" y="5622139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02290" y="50731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02290" y="45211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402290" y="288002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57005" y="287700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7005" y="3425358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57005" y="50731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23836" y="5085184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23836" y="4533184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23836" y="2888848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02290" y="3417979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402290" y="398100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2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9" grpId="0"/>
      <p:bldP spid="10" grpId="0"/>
      <p:bldP spid="7" grpId="0"/>
      <p:bldP spid="12" grpId="0"/>
      <p:bldP spid="13" grpId="0"/>
      <p:bldP spid="14" grpId="0"/>
      <p:bldP spid="15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407368" y="1111989"/>
            <a:ext cx="1129901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时，水的离子积常数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，该温度下，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 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稀溶液与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 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的稀硫酸充分反应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混合后的体积变化忽略不计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，恢复到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，测得混合溶液的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A.9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B.99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C.1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71245" y="272156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384376"/>
            <a:chOff x="792914" y="3925222"/>
            <a:chExt cx="11160000" cy="3384376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27148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68035"/>
              </p:ext>
            </p:extLst>
          </p:nvPr>
        </p:nvGraphicFramePr>
        <p:xfrm>
          <a:off x="853281" y="1700808"/>
          <a:ext cx="10485438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33" name="文档" r:id="rId18" imgW="10598832" imgH="2972519" progId="Word.Document.12">
                  <p:embed/>
                </p:oleObj>
              </mc:Choice>
              <mc:Fallback>
                <p:oleObj name="文档" r:id="rId18" imgW="10598832" imgH="29725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53281" y="1700808"/>
                        <a:ext cx="10485438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圆角矩形 3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791863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在不同温度下的水溶液中离子浓度曲线如图所示，下列说法不正确的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点对应的醋酸溶液中滴加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可能引起由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，升温可能引起由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积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混合后，溶液呈中性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点对应的溶液中大量存在：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254299" y="459388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37490"/>
              </p:ext>
            </p:extLst>
          </p:nvPr>
        </p:nvGraphicFramePr>
        <p:xfrm>
          <a:off x="6302971" y="4799728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3" name="文档" r:id="rId18" imgW="1274802" imgH="772710" progId="Word.Document.12">
                  <p:embed/>
                </p:oleObj>
              </mc:Choice>
              <mc:Fallback>
                <p:oleObj name="文档" r:id="rId18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02971" y="4799728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7154" name="Picture 2" descr="X9-2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43" y="1736887"/>
            <a:ext cx="4179363" cy="251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圆角矩形 31">
            <a:hlinkClick r:id="rId2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66370"/>
            <a:ext cx="11160000" cy="5238586"/>
            <a:chOff x="792914" y="3925222"/>
            <a:chExt cx="11160000" cy="5238586"/>
          </a:xfrm>
        </p:grpSpPr>
        <p:sp>
          <p:nvSpPr>
            <p:cNvPr id="28" name="圆角矩形 2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125696"/>
            </a:xfrm>
            <a:prstGeom prst="roundRect">
              <a:avLst>
                <a:gd name="adj" fmla="val 277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42285" y="737545"/>
            <a:ext cx="7220896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项，因为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点溶液呈中性，根据电荷守恒可知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属于强碱弱酸盐，会发生水解，使得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增大，可能引起由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的变化，升温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X9-2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7" y="841121"/>
            <a:ext cx="3319245" cy="200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642285" y="2942634"/>
            <a:ext cx="10710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同时同等程度地增大，所以可能引起由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的变化，正确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项，由图像知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的硫酸与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等体积混合后，溶液呈中性，正确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项，由图像知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点对应的溶液呈酸性，溶液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在酸性条件下发生氧化还原反应，不能大量存在，错误。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69265"/>
              </p:ext>
            </p:extLst>
          </p:nvPr>
        </p:nvGraphicFramePr>
        <p:xfrm>
          <a:off x="6987255" y="4742834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7" name="文档" r:id="rId19" imgW="1274802" imgH="772710" progId="Word.Document.12">
                  <p:embed/>
                </p:oleObj>
              </mc:Choice>
              <mc:Fallback>
                <p:oleObj name="文档" r:id="rId19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87255" y="4742834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>
            <a:hlinkClick r:id="rId2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796081"/>
            <a:ext cx="11412000" cy="363173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常温下，浓度均为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、体积均为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两种碱液分别加水稀释至体积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i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变化如图甲所示；当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时，两曲线出现交叉点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，如图乙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。下列叙述正确的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均不能确定其数值大小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(MOH)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点处两种溶液中水的电离程度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826975"/>
              </p:ext>
            </p:extLst>
          </p:nvPr>
        </p:nvGraphicFramePr>
        <p:xfrm>
          <a:off x="2351584" y="1402061"/>
          <a:ext cx="762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3" name="文档" r:id="rId18" imgW="762290" imgH="793624" progId="Word.Document.12">
                  <p:embed/>
                </p:oleObj>
              </mc:Choice>
              <mc:Fallback>
                <p:oleObj name="文档" r:id="rId18" imgW="762290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51584" y="1402061"/>
                        <a:ext cx="7620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79" name="Picture 3" descr="118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18" y="2152668"/>
            <a:ext cx="4602033" cy="21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293353"/>
              </p:ext>
            </p:extLst>
          </p:nvPr>
        </p:nvGraphicFramePr>
        <p:xfrm>
          <a:off x="506535" y="4230141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4" name="文档" r:id="rId22" imgW="10598832" imgH="1229983" progId="Word.Document.12">
                  <p:embed/>
                </p:oleObj>
              </mc:Choice>
              <mc:Fallback>
                <p:oleObj name="文档" r:id="rId22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6535" y="4230141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9"/>
          <p:cNvSpPr txBox="1"/>
          <p:nvPr/>
        </p:nvSpPr>
        <p:spPr>
          <a:xfrm>
            <a:off x="263352" y="370797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3" name="圆角矩形 32">
            <a:hlinkClick r:id="rId2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58149"/>
            <a:ext cx="11160000" cy="5472608"/>
            <a:chOff x="792914" y="3925222"/>
            <a:chExt cx="11160000" cy="5472608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5971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3" name="矩形 3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2285" y="737288"/>
            <a:ext cx="6029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根据图知，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加水稀释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完全电离，为强电解质，则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为弱电解质。常温下浓度为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为强电解质，则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682815"/>
              </p:ext>
            </p:extLst>
          </p:nvPr>
        </p:nvGraphicFramePr>
        <p:xfrm>
          <a:off x="740249" y="3613132"/>
          <a:ext cx="104902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文档" r:id="rId18" imgW="10598832" imgH="1751522" progId="Word.Document.12">
                  <p:embed/>
                </p:oleObj>
              </mc:Choice>
              <mc:Fallback>
                <p:oleObj name="文档" r:id="rId18" imgW="10598832" imgH="1751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0249" y="3613132"/>
                        <a:ext cx="10490200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" descr="118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37" y="843749"/>
            <a:ext cx="4602033" cy="21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>
          <a:xfrm>
            <a:off x="642285" y="5210677"/>
            <a:ext cx="10861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点两种溶液的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相等，所以二者抑制水的电离程度相等，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圆角矩形 3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84507"/>
            <a:ext cx="11160000" cy="2664296"/>
            <a:chOff x="792914" y="3925222"/>
            <a:chExt cx="11160000" cy="2664296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5140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3" name="矩形 3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15504"/>
              </p:ext>
            </p:extLst>
          </p:nvPr>
        </p:nvGraphicFramePr>
        <p:xfrm>
          <a:off x="787872" y="1681114"/>
          <a:ext cx="5770563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4" name="文档" r:id="rId18" imgW="5964616" imgH="2759018" progId="Word.Document.12">
                  <p:embed/>
                </p:oleObj>
              </mc:Choice>
              <mc:Fallback>
                <p:oleObj name="文档" r:id="rId18" imgW="5964616" imgH="27590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7872" y="1681114"/>
                        <a:ext cx="5770563" cy="267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" descr="118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75" y="1681114"/>
            <a:ext cx="4602033" cy="21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圆角矩形 3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386558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已知水在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时，其电离平衡曲线如图所示。假设溶液混合后体积变化忽略不计，回答下列问题：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6830" name="Picture 94" descr="118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198940"/>
            <a:ext cx="3134495" cy="21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92981" y="1511527"/>
            <a:ext cx="7503219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的硫酸溶液混合，所得混合溶液的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溶液与硫酸溶液的体积比为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7293" y="2718227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410894"/>
            <a:ext cx="11160000" cy="2592288"/>
            <a:chOff x="792914" y="3925222"/>
            <a:chExt cx="11160000" cy="2592288"/>
          </a:xfrm>
        </p:grpSpPr>
        <p:sp>
          <p:nvSpPr>
            <p:cNvPr id="38" name="圆角矩形 3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47939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9" name="矩形 3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04847" y="3626918"/>
            <a:ext cx="10782307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；若所得混合溶液的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。故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溶液的体积比为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2" y="629741"/>
            <a:ext cx="7287194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(2)100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的某强酸溶液与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的某强碱溶液混合后溶液呈中性，则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之间应满足的关系是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177237"/>
            <a:ext cx="11160000" cy="2781096"/>
            <a:chOff x="792914" y="3925222"/>
            <a:chExt cx="11160000" cy="2781096"/>
          </a:xfrm>
        </p:grpSpPr>
        <p:sp>
          <p:nvSpPr>
            <p:cNvPr id="29" name="圆角矩形 2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66820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32384"/>
              </p:ext>
            </p:extLst>
          </p:nvPr>
        </p:nvGraphicFramePr>
        <p:xfrm>
          <a:off x="850900" y="3519933"/>
          <a:ext cx="10490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4" name="文档" r:id="rId18" imgW="10598112" imgH="2459607" progId="Word.Document.12">
                  <p:embed/>
                </p:oleObj>
              </mc:Choice>
              <mc:Fallback>
                <p:oleObj name="文档" r:id="rId18" imgW="10598112" imgH="24596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50900" y="3519933"/>
                        <a:ext cx="104902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圆角矩形 22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0028" y="18483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14</a:t>
            </a:r>
            <a:endParaRPr lang="zh-CN" altLang="en-US" dirty="0"/>
          </a:p>
        </p:txBody>
      </p:sp>
      <p:pic>
        <p:nvPicPr>
          <p:cNvPr id="38" name="Picture 94" descr="118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36" y="649314"/>
            <a:ext cx="3497057" cy="23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7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620688"/>
            <a:ext cx="7431211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所对应的温度下，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溶液中，若水的电离程度分别用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无法确定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94" descr="118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36" y="649314"/>
            <a:ext cx="3497057" cy="23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72386" y="18180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endParaRPr lang="zh-CN" altLang="en-US" dirty="0"/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212976"/>
            <a:ext cx="11160000" cy="2160240"/>
            <a:chOff x="792914" y="3925222"/>
            <a:chExt cx="11160000" cy="2160240"/>
          </a:xfrm>
        </p:grpSpPr>
        <p:sp>
          <p:nvSpPr>
            <p:cNvPr id="38" name="圆角矩形 3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04735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9" name="矩形 3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642285" y="3492115"/>
            <a:ext cx="1090743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曲线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所对应的温度是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的盐酸中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；水电离产生的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的浓度越大，水的电离程度就越大，则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628800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计算溶液中水电离的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b="1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b="1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任何温度，任何水溶液，水电离的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浓度总相等。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当抑制水的电离时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如酸或碱溶液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较小的是水电离出来的。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当促进水的电离时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如盐的水解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较大的是水电离出来的。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2" y="713767"/>
            <a:ext cx="7027625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对应的温度下，将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Ba(OH)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溶液与等物质的量浓度的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溶液等体积混合后，混合溶液的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509717"/>
            <a:ext cx="11160000" cy="1863499"/>
            <a:chOff x="792914" y="3925222"/>
            <a:chExt cx="11160000" cy="1863499"/>
          </a:xfrm>
        </p:grpSpPr>
        <p:sp>
          <p:nvSpPr>
            <p:cNvPr id="29" name="圆角矩形 2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75060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63574"/>
              </p:ext>
            </p:extLst>
          </p:nvPr>
        </p:nvGraphicFramePr>
        <p:xfrm>
          <a:off x="841847" y="3851995"/>
          <a:ext cx="104902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4" name="文档" r:id="rId18" imgW="10598112" imgH="1388853" progId="Word.Document.12">
                  <p:embed/>
                </p:oleObj>
              </mc:Choice>
              <mc:Fallback>
                <p:oleObj name="文档" r:id="rId18" imgW="10598112" imgH="1388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1847" y="3851995"/>
                        <a:ext cx="10490200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圆角矩形 22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94" descr="118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36" y="649314"/>
            <a:ext cx="3497057" cy="23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68960" y="19427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65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91527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15.(1)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水在高温高压状态下呈现许多特殊的性质。当温度、压强分别超过临界温度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(374.2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、临界压强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(22.1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MPa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时的水称为超临界水。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与常温常压下的水相比，高温高压液态水的离子积会显著增大。解释其原因：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如果水的离子积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，则相应的电离度是原来的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474" y="2643507"/>
            <a:ext cx="95689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水的电离为吸热过程，升高温度有利于电离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压强对电离平衡影响不大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686347" y="378744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86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0000" y="878116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是一种二元弱酸，常温下，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的电离方程式为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，则该温度下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近似为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不考虑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的第二步电离和水的电离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780613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21385" y="1430568"/>
            <a:ext cx="5657850" cy="644525"/>
            <a:chOff x="2765526" y="957116"/>
            <a:chExt cx="5657850" cy="644525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7425353"/>
                </p:ext>
              </p:extLst>
            </p:nvPr>
          </p:nvGraphicFramePr>
          <p:xfrm>
            <a:off x="2765526" y="957116"/>
            <a:ext cx="5657850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65" name="文档" r:id="rId19" imgW="5658360" imgH="645153" progId="Word.Document.12">
                    <p:embed/>
                  </p:oleObj>
                </mc:Choice>
                <mc:Fallback>
                  <p:oleObj name="文档" r:id="rId19" imgW="5658360" imgH="64515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765526" y="957116"/>
                          <a:ext cx="5657850" cy="644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12964" y="1182008"/>
              <a:ext cx="517167" cy="15852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3804" y="1191293"/>
              <a:ext cx="517167" cy="15852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867132" y="211587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Mongolian Baiti" panose="03000500000000000000" pitchFamily="66" charset="0"/>
                <a:ea typeface="微软雅黑" panose="020B0503020204020204" pitchFamily="34" charset="-122"/>
              </a:rPr>
              <a:t>6</a:t>
            </a:r>
            <a:endParaRPr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038356"/>
            <a:ext cx="11160000" cy="2118836"/>
            <a:chOff x="792914" y="3925222"/>
            <a:chExt cx="11160000" cy="2118836"/>
          </a:xfrm>
        </p:grpSpPr>
        <p:sp>
          <p:nvSpPr>
            <p:cNvPr id="40" name="圆角矩形 3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00594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1" name="矩形 4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761959"/>
              </p:ext>
            </p:extLst>
          </p:nvPr>
        </p:nvGraphicFramePr>
        <p:xfrm>
          <a:off x="698500" y="3317335"/>
          <a:ext cx="10755313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6" name="文档" r:id="rId22" imgW="10859941" imgH="1575399" progId="Word.Document.12">
                  <p:embed/>
                </p:oleObj>
              </mc:Choice>
              <mc:Fallback>
                <p:oleObj name="文档" r:id="rId22" imgW="10859941" imgH="15753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8500" y="3317335"/>
                        <a:ext cx="10755313" cy="156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矩形 44">
            <a:hlinkClick r:id="rId24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5957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740872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应用体验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的亚硫酸溶液中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02027"/>
              </p:ext>
            </p:extLst>
          </p:nvPr>
        </p:nvGraphicFramePr>
        <p:xfrm>
          <a:off x="4003421" y="2421840"/>
          <a:ext cx="113225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6" name="Equation" r:id="rId3" imgW="583947" imgH="253890" progId="Equation.DSMT4">
                  <p:embed/>
                </p:oleObj>
              </mc:Choice>
              <mc:Fallback>
                <p:oleObj name="Equation" r:id="rId3" imgW="58394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421" y="2421840"/>
                        <a:ext cx="113225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52499"/>
              </p:ext>
            </p:extLst>
          </p:nvPr>
        </p:nvGraphicFramePr>
        <p:xfrm>
          <a:off x="4003421" y="2975338"/>
          <a:ext cx="113225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7" name="Equation" r:id="rId5" imgW="583947" imgH="253890" progId="Equation.DSMT4">
                  <p:embed/>
                </p:oleObj>
              </mc:Choice>
              <mc:Fallback>
                <p:oleObj name="Equation" r:id="rId5" imgW="583947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421" y="2975338"/>
                        <a:ext cx="113225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17098"/>
              </p:ext>
            </p:extLst>
          </p:nvPr>
        </p:nvGraphicFramePr>
        <p:xfrm>
          <a:off x="3972336" y="3503778"/>
          <a:ext cx="1410676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8" name="Equation" r:id="rId6" imgW="723586" imgH="253890" progId="Equation.DSMT4">
                  <p:embed/>
                </p:oleObj>
              </mc:Choice>
              <mc:Fallback>
                <p:oleObj name="Equation" r:id="rId6" imgW="723586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336" y="3503778"/>
                        <a:ext cx="1410676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4799"/>
              </p:ext>
            </p:extLst>
          </p:nvPr>
        </p:nvGraphicFramePr>
        <p:xfrm>
          <a:off x="3944160" y="4085057"/>
          <a:ext cx="113225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9" name="Equation" r:id="rId8" imgW="583947" imgH="253890" progId="Equation.DSMT4">
                  <p:embed/>
                </p:oleObj>
              </mc:Choice>
              <mc:Fallback>
                <p:oleObj name="Equation" r:id="rId8" imgW="5839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160" y="4085057"/>
                        <a:ext cx="113225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13199"/>
              </p:ext>
            </p:extLst>
          </p:nvPr>
        </p:nvGraphicFramePr>
        <p:xfrm>
          <a:off x="4799856" y="4596243"/>
          <a:ext cx="1410676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0" name="Equation" r:id="rId9" imgW="723586" imgH="253890" progId="Equation.DSMT4">
                  <p:embed/>
                </p:oleObj>
              </mc:Choice>
              <mc:Fallback>
                <p:oleObj name="Equation" r:id="rId9" imgW="72358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6" y="4596243"/>
                        <a:ext cx="1410676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327490" y="2366762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27490" y="2912627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627714" y="3461691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345883" y="4010754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443848" y="4562434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5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394564" y="2103563"/>
            <a:ext cx="1129901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任何水溶液中均存在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，且水电离出的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将水加热，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均增大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3.NaCl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溶液均显中性，两溶液中水的电离程度相同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温度一定时，在纯水中通入少量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，水的电离平衡不移动，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溶液中水的电离程度相等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在蒸馏水中滴加浓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58144" y="32007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56007" y="379192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39944" y="430643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93601" y="21035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19770" y="267234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05653" y="48587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3" grpId="0"/>
      <p:bldP spid="16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12182</TotalTime>
  <Words>6406</Words>
  <Application>Microsoft Office PowerPoint</Application>
  <PresentationFormat>宽屏</PresentationFormat>
  <Paragraphs>914</Paragraphs>
  <Slides>73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73</vt:i4>
      </vt:variant>
    </vt:vector>
  </HeadingPairs>
  <TitlesOfParts>
    <vt:vector size="92" baseType="lpstr">
      <vt:lpstr>DOUYU Font</vt:lpstr>
      <vt:lpstr>KaiTi</vt:lpstr>
      <vt:lpstr>方正仿宋简体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Mongolian Baiti</vt:lpstr>
      <vt:lpstr>Times New Roman</vt:lpstr>
      <vt:lpstr>ZBFH</vt:lpstr>
      <vt:lpstr>Office 主题​​</vt:lpstr>
      <vt:lpstr>文档</vt:lpstr>
      <vt:lpstr>Microsoft Word 文档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754</cp:revision>
  <dcterms:created xsi:type="dcterms:W3CDTF">2021-11-07T03:17:42Z</dcterms:created>
  <dcterms:modified xsi:type="dcterms:W3CDTF">2024-03-01T08:42:33Z</dcterms:modified>
</cp:coreProperties>
</file>