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888" r:id="rId2"/>
    <p:sldId id="779" r:id="rId3"/>
    <p:sldId id="887" r:id="rId4"/>
    <p:sldId id="715" r:id="rId5"/>
    <p:sldId id="894" r:id="rId6"/>
    <p:sldId id="893" r:id="rId7"/>
    <p:sldId id="895" r:id="rId8"/>
    <p:sldId id="889" r:id="rId9"/>
    <p:sldId id="890" r:id="rId10"/>
    <p:sldId id="82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B00"/>
    <a:srgbClr val="D6A300"/>
    <a:srgbClr val="3777AB"/>
    <a:srgbClr val="8EB4E3"/>
    <a:srgbClr val="8AB0CE"/>
    <a:srgbClr val="D4E2ED"/>
    <a:srgbClr val="2A6FA6"/>
    <a:srgbClr val="D4E1ED"/>
    <a:srgbClr val="F9FBFC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94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276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拓展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综合应用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66810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特别提醒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19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归纳总结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88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练后反思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76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方法技巧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43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思维建模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60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易错警示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693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27B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知识拓展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37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拓展延伸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67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9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命题方向</a:t>
            </a:r>
            <a:endParaRPr lang="zh-CN" altLang="zh-CN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noProof="0" smtClean="0">
              <a:solidFill>
                <a:schemeClr val="lt1"/>
              </a:solidFill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smtClean="0">
                <a:latin typeface="微软雅黑" pitchFamily="34" charset="-122"/>
                <a:ea typeface="微软雅黑" pitchFamily="34" charset="-122"/>
              </a:rPr>
              <a:t>明确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073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052736"/>
            <a:ext cx="12192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同侧圆角矩形 2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424211" y="-148788"/>
            <a:ext cx="495047" cy="134347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06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15205" y="28975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练真题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习题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网络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构建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986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299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应用举例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易错辨析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9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C0504D">
              <a:lumMod val="7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易错提醒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30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D6A3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答题模板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19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8113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 preferRelativeResize="0">
            <a:picLocks/>
          </p:cNvPicPr>
          <p:nvPr userDrawn="1"/>
        </p:nvPicPr>
        <p:blipFill rotWithShape="1">
          <a:blip r:embed="rId2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96" r:id="rId3"/>
    <p:sldLayoutId id="2147483693" r:id="rId4"/>
    <p:sldLayoutId id="2147483670" r:id="rId5"/>
    <p:sldLayoutId id="2147483673" r:id="rId6"/>
    <p:sldLayoutId id="2147483674" r:id="rId7"/>
    <p:sldLayoutId id="2147483694" r:id="rId8"/>
    <p:sldLayoutId id="2147483671" r:id="rId9"/>
    <p:sldLayoutId id="2147483697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5" r:id="rId17"/>
    <p:sldLayoutId id="2147483698" r:id="rId18"/>
    <p:sldLayoutId id="2147483672" r:id="rId19"/>
    <p:sldLayoutId id="2147483651" r:id="rId20"/>
    <p:sldLayoutId id="2147483675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4.xml"/><Relationship Id="rId7" Type="http://schemas.openxmlformats.org/officeDocument/2006/relationships/package" Target="../embeddings/Microsoft_Word___2.docx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__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__6.docx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__5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__8.docx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__9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1612675"/>
            <a:ext cx="12192001" cy="3544517"/>
            <a:chOff x="0" y="1612675"/>
            <a:chExt cx="12192001" cy="3544517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1850900"/>
              <a:ext cx="12192001" cy="3306292"/>
              <a:chOff x="0" y="1850900"/>
              <a:chExt cx="12192001" cy="330629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850900"/>
                <a:ext cx="12192000" cy="330629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2464" y="3305484"/>
                <a:ext cx="1919537" cy="1788799"/>
              </a:xfrm>
              <a:prstGeom prst="rect">
                <a:avLst/>
              </a:prstGeom>
            </p:spPr>
          </p:pic>
        </p:grpSp>
        <p:sp>
          <p:nvSpPr>
            <p:cNvPr id="5" name="副标题 2">
              <a:extLst>
                <a:ext uri="{FF2B5EF4-FFF2-40B4-BE49-F238E27FC236}">
                  <a16:creationId xmlns="" xmlns:a16="http://schemas.microsoft.com/office/drawing/2014/main" id="{52C4449A-F464-4D7F-BEC9-4DBC80644CF4}"/>
                </a:ext>
              </a:extLst>
            </p:cNvPr>
            <p:cNvSpPr txBox="1">
              <a:spLocks/>
            </p:cNvSpPr>
            <p:nvPr/>
          </p:nvSpPr>
          <p:spPr>
            <a:xfrm>
              <a:off x="5148599" y="1612675"/>
              <a:ext cx="1894803" cy="448173"/>
            </a:xfrm>
            <a:prstGeom prst="roundRect">
              <a:avLst>
                <a:gd name="adj" fmla="val 50000"/>
              </a:avLst>
            </a:prstGeom>
            <a:solidFill>
              <a:srgbClr val="8EB4E3"/>
            </a:solidFill>
            <a:ln>
              <a:noFill/>
            </a:ln>
          </p:spPr>
          <p:txBody>
            <a:bodyPr anchor="ctr">
              <a:noAutofit/>
            </a:bodyPr>
            <a:lstStyle>
              <a:defPPr>
                <a:defRPr lang="zh-CN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solidFill>
                    <a:schemeClr val="bg1"/>
                  </a:solidFill>
                  <a:latin typeface="KaiTi" panose="02010609060101010101" pitchFamily="49" charset="-122"/>
                  <a:ea typeface="KaiTi" panose="020106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zh-CN" sz="2400" dirty="0" smtClean="0"/>
                <a:t>热点</a:t>
              </a:r>
              <a:r>
                <a:rPr lang="zh-CN" altLang="zh-CN" sz="2400" dirty="0"/>
                <a:t>强化</a:t>
              </a:r>
              <a:r>
                <a:rPr lang="en-US" altLang="zh-CN" sz="2400" dirty="0" smtClean="0"/>
                <a:t>19</a:t>
              </a:r>
              <a:endParaRPr lang="zh-CN" altLang="en-US" sz="2400" dirty="0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="" xmlns:a16="http://schemas.microsoft.com/office/drawing/2014/main" id="{322A6B15-2E76-455A-9DAC-24409D258021}"/>
              </a:ext>
            </a:extLst>
          </p:cNvPr>
          <p:cNvSpPr txBox="1">
            <a:spLocks/>
          </p:cNvSpPr>
          <p:nvPr/>
        </p:nvSpPr>
        <p:spPr>
          <a:xfrm>
            <a:off x="396238" y="2784562"/>
            <a:ext cx="11399524" cy="1288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20000"/>
              </a:lnSpc>
            </a:pPr>
            <a:r>
              <a:rPr lang="zh-CN" altLang="en-US" sz="5000" b="1" dirty="0" smtClean="0">
                <a:solidFill>
                  <a:schemeClr val="bg1"/>
                </a:solidFill>
              </a:rPr>
              <a:t>原子</a:t>
            </a:r>
            <a:r>
              <a:rPr lang="zh-CN" altLang="en-US" sz="5000" b="1" dirty="0">
                <a:solidFill>
                  <a:schemeClr val="bg1"/>
                </a:solidFill>
              </a:rPr>
              <a:t>守恒法在多平衡体系计算中的应用</a:t>
            </a:r>
          </a:p>
        </p:txBody>
      </p:sp>
    </p:spTree>
    <p:extLst>
      <p:ext uri="{BB962C8B-B14F-4D97-AF65-F5344CB8AC3E}">
        <p14:creationId xmlns:p14="http://schemas.microsoft.com/office/powerpoint/2010/main" val="530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850900"/>
            <a:ext cx="12192001" cy="3306292"/>
            <a:chOff x="0" y="1850900"/>
            <a:chExt cx="12192001" cy="330629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50900"/>
              <a:ext cx="12192000" cy="330629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2464" y="3305484"/>
              <a:ext cx="1919537" cy="1788799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03048A7-E3A6-3A41-AE40-D749B06A0787}"/>
              </a:ext>
            </a:extLst>
          </p:cNvPr>
          <p:cNvSpPr txBox="1"/>
          <p:nvPr/>
        </p:nvSpPr>
        <p:spPr>
          <a:xfrm>
            <a:off x="3504729" y="3573016"/>
            <a:ext cx="5182542" cy="360040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zh-CN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A17DC6A-E188-E641-8772-276D9A5EFC0B}"/>
              </a:ext>
            </a:extLst>
          </p:cNvPr>
          <p:cNvSpPr txBox="1"/>
          <p:nvPr/>
        </p:nvSpPr>
        <p:spPr>
          <a:xfrm>
            <a:off x="4428373" y="2647845"/>
            <a:ext cx="3335255" cy="457186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UYU Font" pitchFamily="2" charset="-122"/>
              <a:ea typeface="DOUYU Font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404664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原子守恒法解题的基本思路：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7458" name="Picture 2" descr="106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312" y="1140114"/>
            <a:ext cx="6715377" cy="536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0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989437"/>
            <a:ext cx="114120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[2022·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河北，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16(2)</a:t>
            </a: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工业上常用甲烷、水蒸气重整制备氢气，体系中发生如下反应。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.CO(g)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恒温恒压条件下，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反应达平衡时，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的转化率为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的平衡常数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i="1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________________________[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出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含有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的计算式；对于反应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q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i="1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i="1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物质的量分数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。其他条件不变，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起始量增加到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，达平衡时，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0.90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0.65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，平衡体系中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的物质的量分数为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结果保留两位有效数字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0000" y="456601"/>
            <a:ext cx="10668000" cy="524127"/>
            <a:chOff x="304592" y="188640"/>
            <a:chExt cx="10668000" cy="524127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xmlns="" id="{9CDA5F8E-6C05-AD69-A4CB-1A0747C08357}"/>
                </a:ext>
              </a:extLst>
            </p:cNvPr>
            <p:cNvSpPr/>
            <p:nvPr/>
          </p:nvSpPr>
          <p:spPr>
            <a:xfrm>
              <a:off x="406192" y="334942"/>
              <a:ext cx="10566400" cy="377825"/>
            </a:xfrm>
            <a:prstGeom prst="parallelogram">
              <a:avLst/>
            </a:prstGeom>
            <a:gradFill>
              <a:gsLst>
                <a:gs pos="59000">
                  <a:srgbClr val="002060"/>
                </a:gs>
                <a:gs pos="0">
                  <a:schemeClr val="bg1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xmlns="" id="{4AAE6963-0F8F-348F-BC7A-E993B310C5A8}"/>
                </a:ext>
              </a:extLst>
            </p:cNvPr>
            <p:cNvSpPr/>
            <p:nvPr/>
          </p:nvSpPr>
          <p:spPr>
            <a:xfrm>
              <a:off x="304592" y="192682"/>
              <a:ext cx="1614944" cy="429895"/>
            </a:xfrm>
            <a:prstGeom prst="parallelogram">
              <a:avLst/>
            </a:prstGeom>
            <a:solidFill>
              <a:srgbClr val="EA8B00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84995F56-3B4A-5F32-4FF0-CD53AA6402A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79376" y="188640"/>
              <a:ext cx="13681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bg1"/>
                  </a:solidFill>
                </a:rPr>
                <a:t>热点专练</a:t>
              </a:r>
              <a:endParaRPr lang="zh-CN" altLang="en-US" sz="22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720268"/>
              </p:ext>
            </p:extLst>
          </p:nvPr>
        </p:nvGraphicFramePr>
        <p:xfrm>
          <a:off x="9750990" y="4834004"/>
          <a:ext cx="18049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5" name="文档" r:id="rId4" imgW="1805310" imgH="872950" progId="Word.Document.12">
                  <p:embed/>
                </p:oleObj>
              </mc:Choice>
              <mc:Fallback>
                <p:oleObj name="文档" r:id="rId4" imgW="1805310" imgH="872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50990" y="4834004"/>
                        <a:ext cx="1804988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2484" y="2348880"/>
            <a:ext cx="494394" cy="1703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6593" y="2907526"/>
            <a:ext cx="494394" cy="170399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044779"/>
              </p:ext>
            </p:extLst>
          </p:nvPr>
        </p:nvGraphicFramePr>
        <p:xfrm>
          <a:off x="7810390" y="3621542"/>
          <a:ext cx="343535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6" name="文档" r:id="rId7" imgW="3434984" imgH="1202154" progId="Word.Document.12">
                  <p:embed/>
                </p:oleObj>
              </mc:Choice>
              <mc:Fallback>
                <p:oleObj name="文档" r:id="rId7" imgW="3434984" imgH="12021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10390" y="3621542"/>
                        <a:ext cx="3435350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546" y="5148483"/>
            <a:ext cx="494394" cy="17039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444136" y="6156595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0.43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86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613792"/>
            <a:ext cx="11160000" cy="5335488"/>
            <a:chOff x="792914" y="3925222"/>
            <a:chExt cx="11160000" cy="5335488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222598"/>
            </a:xfrm>
            <a:prstGeom prst="roundRect">
              <a:avLst>
                <a:gd name="adj" fmla="val 279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893115"/>
            <a:ext cx="10801200" cy="223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由已知信息知，转化的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(g)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，剩余的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(1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，根据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元素守恒可知，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CO(g)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，根据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守恒可知，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O(g)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(1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(3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，则反应混合物的总物质</a:t>
            </a:r>
            <a:r>
              <a:rPr lang="zh-CN" altLang="zh-CN" sz="2400" spc="-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的量为</a:t>
            </a:r>
            <a:r>
              <a:rPr lang="en-US" altLang="zh-CN" sz="2400" spc="-50" dirty="0">
                <a:latin typeface="Times New Roman" panose="02020603050405020304" pitchFamily="18" charset="0"/>
                <a:ea typeface="宋体" panose="02010600030101010101" pitchFamily="2" charset="-122"/>
              </a:rPr>
              <a:t>(2</a:t>
            </a:r>
            <a:r>
              <a:rPr lang="en-US" altLang="zh-CN" sz="2400" i="1" spc="-5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spc="-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spc="-50" dirty="0">
                <a:latin typeface="Times New Roman" panose="02020603050405020304" pitchFamily="18" charset="0"/>
                <a:ea typeface="宋体" panose="02010600030101010101" pitchFamily="2" charset="-122"/>
              </a:rPr>
              <a:t>2) </a:t>
            </a:r>
            <a:r>
              <a:rPr lang="en-US" altLang="zh-CN" sz="2400" spc="-5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mol</a:t>
            </a:r>
            <a:r>
              <a:rPr lang="zh-CN" altLang="zh-CN" sz="2400" spc="-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，平衡混合物中，</a:t>
            </a:r>
            <a:r>
              <a:rPr lang="en-US" altLang="zh-CN" sz="2400" spc="-50" dirty="0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400" spc="-5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spc="-5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spc="-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spc="-5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spc="-5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spc="-50" dirty="0">
                <a:latin typeface="Times New Roman" panose="02020603050405020304" pitchFamily="18" charset="0"/>
                <a:ea typeface="宋体" panose="02010600030101010101" pitchFamily="2" charset="-122"/>
              </a:rPr>
              <a:t>O(g)</a:t>
            </a:r>
            <a:r>
              <a:rPr lang="zh-CN" altLang="zh-CN" sz="2400" spc="-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spc="-50" dirty="0">
                <a:latin typeface="Times New Roman" panose="02020603050405020304" pitchFamily="18" charset="0"/>
                <a:ea typeface="宋体" panose="02010600030101010101" pitchFamily="2" charset="-122"/>
              </a:rPr>
              <a:t>CO(g)</a:t>
            </a:r>
            <a:r>
              <a:rPr lang="zh-CN" altLang="zh-CN" sz="2400" spc="-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spc="-5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spc="-5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spc="-50" dirty="0">
                <a:latin typeface="Times New Roman" panose="02020603050405020304" pitchFamily="18" charset="0"/>
                <a:ea typeface="宋体" panose="02010600030101010101" pitchFamily="2" charset="-122"/>
              </a:rPr>
              <a:t>(g)</a:t>
            </a:r>
            <a:r>
              <a:rPr lang="zh-CN" altLang="zh-CN" sz="2400" spc="-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的物质的量分</a:t>
            </a:r>
            <a:endParaRPr lang="zh-CN" altLang="zh-CN" sz="1050" kern="100" spc="-5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577510"/>
              </p:ext>
            </p:extLst>
          </p:nvPr>
        </p:nvGraphicFramePr>
        <p:xfrm>
          <a:off x="776288" y="3177339"/>
          <a:ext cx="1055052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5" name="文档" r:id="rId3" imgW="10658977" imgH="2769439" progId="Word.Document.12">
                  <p:embed/>
                </p:oleObj>
              </mc:Choice>
              <mc:Fallback>
                <p:oleObj name="文档" r:id="rId3" imgW="10658977" imgH="27694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6288" y="3177339"/>
                        <a:ext cx="10550525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23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340768"/>
            <a:ext cx="11160000" cy="3384376"/>
            <a:chOff x="792914" y="3925222"/>
            <a:chExt cx="11160000" cy="3384376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271486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49745" y="1648832"/>
            <a:ext cx="10692511" cy="2977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其他条件不变，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起始量增加到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，达平衡时，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0.90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0.65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，则平衡时，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，根据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元素守恒可知，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0.25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，根据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守恒可知，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0.90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0.65)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3.45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3.35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，平衡混合物的总物质的量为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7.8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，平衡体系中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的物质的量分数为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0.43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25946"/>
              </p:ext>
            </p:extLst>
          </p:nvPr>
        </p:nvGraphicFramePr>
        <p:xfrm>
          <a:off x="3342278" y="3905267"/>
          <a:ext cx="8413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8" name="文档" r:id="rId3" imgW="841830" imgH="793624" progId="Word.Document.12">
                  <p:embed/>
                </p:oleObj>
              </mc:Choice>
              <mc:Fallback>
                <p:oleObj name="文档" r:id="rId3" imgW="841830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2278" y="3905267"/>
                        <a:ext cx="84137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671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6676" y="603270"/>
            <a:ext cx="115386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[2020·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18(2)]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合成反应化学平衡的影响因素，有利于提高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的产率。以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为原料合成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涉及的主要反应如下：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49.5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.CO(g)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90.4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一定条件下，向体积为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的恒容密闭容器中通入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发生上述反应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2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达到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平衡时，容器中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，此时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的浓度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用含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的代数式表示，下同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的平衡常数为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9175" y="1971166"/>
            <a:ext cx="494394" cy="1703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8704" y="2521103"/>
            <a:ext cx="494394" cy="1703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6358" y="3060251"/>
            <a:ext cx="494394" cy="17039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925870"/>
              </p:ext>
            </p:extLst>
          </p:nvPr>
        </p:nvGraphicFramePr>
        <p:xfrm>
          <a:off x="10318345" y="3762913"/>
          <a:ext cx="8318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5" name="文档" r:id="rId4" imgW="831753" imgH="992300" progId="Word.Document.12">
                  <p:embed/>
                </p:oleObj>
              </mc:Choice>
              <mc:Fallback>
                <p:oleObj name="文档" r:id="rId4" imgW="831753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8345" y="3762913"/>
                        <a:ext cx="83185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1581"/>
              </p:ext>
            </p:extLst>
          </p:nvPr>
        </p:nvGraphicFramePr>
        <p:xfrm>
          <a:off x="8841013" y="4614639"/>
          <a:ext cx="29083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6" name="文档" r:id="rId6" imgW="2908075" imgH="1190616" progId="Word.Document.12">
                  <p:embed/>
                </p:oleObj>
              </mc:Choice>
              <mc:Fallback>
                <p:oleObj name="文档" r:id="rId6" imgW="2908075" imgH="1190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41013" y="4614639"/>
                        <a:ext cx="29083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7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611979"/>
            <a:ext cx="11160000" cy="5535906"/>
            <a:chOff x="792914" y="3925222"/>
            <a:chExt cx="11160000" cy="5535906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5423017"/>
            </a:xfrm>
            <a:prstGeom prst="roundRect">
              <a:avLst>
                <a:gd name="adj" fmla="val 21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920043"/>
            <a:ext cx="10801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由题给反应的化学方程式可知，对于反应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，每生成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甲醇的同时生成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水；对于反应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，每生成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一氧化碳的同时生成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水；对于反应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，每消耗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一氧化碳的同时生成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甲醇；由此可知，生成的水的物质的量等于生成的甲醇和一氧化碳的物质的量之和，即生成水的物质的量为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，即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浓度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原子个数守恒可知，平衡时混合气体中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，由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原子个数守恒可知，平衡时混合气体中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)]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因此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平衡常数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537906"/>
              </p:ext>
            </p:extLst>
          </p:nvPr>
        </p:nvGraphicFramePr>
        <p:xfrm>
          <a:off x="2080970" y="3041339"/>
          <a:ext cx="8318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0" name="文档" r:id="rId3" imgW="831753" imgH="993742" progId="Word.Document.12">
                  <p:embed/>
                </p:oleObj>
              </mc:Choice>
              <mc:Fallback>
                <p:oleObj name="文档" r:id="rId3" imgW="831753" imgH="9937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0970" y="3041339"/>
                        <a:ext cx="83185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604527"/>
              </p:ext>
            </p:extLst>
          </p:nvPr>
        </p:nvGraphicFramePr>
        <p:xfrm>
          <a:off x="3161573" y="4957261"/>
          <a:ext cx="29083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1" name="文档" r:id="rId5" imgW="2908075" imgH="1192419" progId="Word.Document.12">
                  <p:embed/>
                </p:oleObj>
              </mc:Choice>
              <mc:Fallback>
                <p:oleObj name="文档" r:id="rId5" imgW="2908075" imgH="11924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1573" y="4957261"/>
                        <a:ext cx="29083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932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970850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[2019·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7(5)]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真空密闭容器中加入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PH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时发生如下反应：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I(s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HI(g)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4PH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2HI(g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达平衡时，体系中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(HI)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(I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值为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用字母表示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6771" y="1780356"/>
            <a:ext cx="494394" cy="1703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4906" y="2330037"/>
            <a:ext cx="494394" cy="1703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472" y="2888427"/>
            <a:ext cx="494394" cy="17039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879850"/>
              </p:ext>
            </p:extLst>
          </p:nvPr>
        </p:nvGraphicFramePr>
        <p:xfrm>
          <a:off x="2025427" y="3770453"/>
          <a:ext cx="20637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0" name="文档" r:id="rId4" imgW="2063726" imgH="992300" progId="Word.Document.12">
                  <p:embed/>
                </p:oleObj>
              </mc:Choice>
              <mc:Fallback>
                <p:oleObj name="文档" r:id="rId4" imgW="2063726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5427" y="3770453"/>
                        <a:ext cx="206375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0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340768"/>
            <a:ext cx="11160000" cy="3240360"/>
            <a:chOff x="792914" y="3925222"/>
            <a:chExt cx="11160000" cy="3240360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127470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072313"/>
              </p:ext>
            </p:extLst>
          </p:nvPr>
        </p:nvGraphicFramePr>
        <p:xfrm>
          <a:off x="820738" y="1739484"/>
          <a:ext cx="10550525" cy="270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3" name="文档" r:id="rId3" imgW="10658977" imgH="2732776" progId="Word.Document.12">
                  <p:embed/>
                </p:oleObj>
              </mc:Choice>
              <mc:Fallback>
                <p:oleObj name="文档" r:id="rId3" imgW="10658977" imgH="27327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0738" y="1739484"/>
                        <a:ext cx="10550525" cy="270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45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12035</TotalTime>
  <Words>670</Words>
  <Application>Microsoft Office PowerPoint</Application>
  <PresentationFormat>宽屏</PresentationFormat>
  <Paragraphs>42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DOUYU Font</vt:lpstr>
      <vt:lpstr>KaiTi</vt:lpstr>
      <vt:lpstr>方正仿宋简体</vt:lpstr>
      <vt:lpstr>黑体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ZBFH</vt:lpstr>
      <vt:lpstr>Office 主题​​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633</cp:revision>
  <dcterms:created xsi:type="dcterms:W3CDTF">2021-11-07T03:17:42Z</dcterms:created>
  <dcterms:modified xsi:type="dcterms:W3CDTF">2024-02-05T08:56:23Z</dcterms:modified>
</cp:coreProperties>
</file>