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584" r:id="rId2"/>
    <p:sldId id="585" r:id="rId3"/>
    <p:sldId id="586" r:id="rId4"/>
    <p:sldId id="587" r:id="rId5"/>
    <p:sldId id="589" r:id="rId6"/>
    <p:sldId id="591" r:id="rId7"/>
    <p:sldId id="592" r:id="rId8"/>
    <p:sldId id="593" r:id="rId9"/>
    <p:sldId id="594" r:id="rId10"/>
    <p:sldId id="595" r:id="rId11"/>
    <p:sldId id="596" r:id="rId12"/>
    <p:sldId id="781" r:id="rId13"/>
    <p:sldId id="624" r:id="rId14"/>
    <p:sldId id="622" r:id="rId15"/>
    <p:sldId id="785" r:id="rId16"/>
    <p:sldId id="620" r:id="rId17"/>
    <p:sldId id="612" r:id="rId18"/>
    <p:sldId id="783" r:id="rId19"/>
    <p:sldId id="784" r:id="rId20"/>
    <p:sldId id="621" r:id="rId21"/>
    <p:sldId id="627" r:id="rId22"/>
    <p:sldId id="630" r:id="rId23"/>
    <p:sldId id="633" r:id="rId24"/>
    <p:sldId id="634" r:id="rId25"/>
    <p:sldId id="635" r:id="rId26"/>
    <p:sldId id="636" r:id="rId27"/>
    <p:sldId id="637" r:id="rId28"/>
    <p:sldId id="638" r:id="rId29"/>
    <p:sldId id="715" r:id="rId30"/>
    <p:sldId id="852" r:id="rId31"/>
    <p:sldId id="716" r:id="rId32"/>
    <p:sldId id="629" r:id="rId33"/>
    <p:sldId id="719" r:id="rId34"/>
    <p:sldId id="720" r:id="rId35"/>
    <p:sldId id="721" r:id="rId36"/>
    <p:sldId id="726" r:id="rId37"/>
    <p:sldId id="757" r:id="rId38"/>
    <p:sldId id="727" r:id="rId39"/>
    <p:sldId id="729" r:id="rId40"/>
    <p:sldId id="737" r:id="rId41"/>
    <p:sldId id="848" r:id="rId42"/>
    <p:sldId id="730" r:id="rId43"/>
    <p:sldId id="731" r:id="rId44"/>
    <p:sldId id="832" r:id="rId45"/>
    <p:sldId id="734" r:id="rId46"/>
    <p:sldId id="735" r:id="rId47"/>
    <p:sldId id="506" r:id="rId48"/>
    <p:sldId id="738" r:id="rId49"/>
    <p:sldId id="739" r:id="rId50"/>
    <p:sldId id="740" r:id="rId51"/>
    <p:sldId id="741" r:id="rId52"/>
    <p:sldId id="742" r:id="rId53"/>
    <p:sldId id="743" r:id="rId54"/>
    <p:sldId id="745" r:id="rId55"/>
    <p:sldId id="849" r:id="rId56"/>
    <p:sldId id="833" r:id="rId57"/>
    <p:sldId id="846" r:id="rId58"/>
    <p:sldId id="853" r:id="rId59"/>
    <p:sldId id="854" r:id="rId60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9">
          <p15:clr>
            <a:srgbClr val="A4A3A4"/>
          </p15:clr>
        </p15:guide>
        <p15:guide id="2" pos="29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6D6D"/>
    <a:srgbClr val="FFFFFF"/>
    <a:srgbClr val="1D0F62"/>
    <a:srgbClr val="1F1E55"/>
    <a:srgbClr val="D0E3EA"/>
    <a:srgbClr val="0000FF"/>
    <a:srgbClr val="FF00FF"/>
    <a:srgbClr val="FF00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4928" autoAdjust="0"/>
  </p:normalViewPr>
  <p:slideViewPr>
    <p:cSldViewPr showGuides="1">
      <p:cViewPr varScale="1">
        <p:scale>
          <a:sx n="141" d="100"/>
          <a:sy n="141" d="100"/>
        </p:scale>
        <p:origin x="336" y="120"/>
      </p:cViewPr>
      <p:guideLst>
        <p:guide orient="horz" pos="1589"/>
        <p:guide pos="2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7CBFA1-0CF1-4EAE-B496-321C03D2AAD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CA4F20-0454-4C2B-94D6-125528B8478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369D0F5-10B7-4804-8FF4-8893CBF54E0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BA3167D-48C8-402A-825F-75B40A070D5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41EE4E-F4D9-17CF-0496-B86FEA1D83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00" y="339564"/>
            <a:ext cx="576048" cy="505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D90B91C-AE2C-FE6E-6D43-1A40B1A45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78" y="267558"/>
            <a:ext cx="576048" cy="505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D4FF90C-40C0-4F19-8ED8-8AC382665F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78" y="267558"/>
            <a:ext cx="576048" cy="505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33B2E7-0055-AC5C-7450-D0FF20A269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00" y="339564"/>
            <a:ext cx="576048" cy="505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18F452C-31BA-13A6-2532-8EECA7F02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00" y="339564"/>
            <a:ext cx="576048" cy="505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78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7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3"/>
          <p:cNvSpPr txBox="1"/>
          <p:nvPr/>
        </p:nvSpPr>
        <p:spPr>
          <a:xfrm>
            <a:off x="3143250" y="3786188"/>
            <a:ext cx="26854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主讲：阳光老师</a:t>
            </a:r>
          </a:p>
        </p:txBody>
      </p:sp>
      <p:sp>
        <p:nvSpPr>
          <p:cNvPr id="19459" name="TextBox 1"/>
          <p:cNvSpPr txBox="1"/>
          <p:nvPr/>
        </p:nvSpPr>
        <p:spPr>
          <a:xfrm>
            <a:off x="107950" y="123825"/>
            <a:ext cx="2890838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charset="-122"/>
              <a:ea typeface="华文楷体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charset="-122"/>
              <a:ea typeface="华文楷体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232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标题 1"/>
          <p:cNvSpPr txBox="1">
            <a:spLocks noChangeArrowheads="1"/>
          </p:cNvSpPr>
          <p:nvPr/>
        </p:nvSpPr>
        <p:spPr bwMode="auto">
          <a:xfrm>
            <a:off x="3933825" y="1160463"/>
            <a:ext cx="50101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zh-CN" altLang="en-US" sz="3600" b="1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（二）举办毕业联欢会</a:t>
            </a:r>
          </a:p>
        </p:txBody>
      </p:sp>
      <p:sp>
        <p:nvSpPr>
          <p:cNvPr id="8" name="矩形 7"/>
          <p:cNvSpPr/>
          <p:nvPr/>
        </p:nvSpPr>
        <p:spPr>
          <a:xfrm>
            <a:off x="421640" y="193040"/>
            <a:ext cx="4502150" cy="68199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（一）举办毕业联欢会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24" y="1275642"/>
            <a:ext cx="6552546" cy="3478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1"/>
          <p:cNvGrpSpPr/>
          <p:nvPr/>
        </p:nvGrpSpPr>
        <p:grpSpPr bwMode="auto">
          <a:xfrm>
            <a:off x="3633788" y="0"/>
            <a:ext cx="2232025" cy="793750"/>
            <a:chOff x="3684587" y="-25400"/>
            <a:chExt cx="2233797" cy="793750"/>
          </a:xfrm>
        </p:grpSpPr>
        <p:pic>
          <p:nvPicPr>
            <p:cNvPr id="8194" name="图片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7" t="16248" r="13100" b="10762"/>
            <a:stretch>
              <a:fillRect/>
            </a:stretch>
          </p:blipFill>
          <p:spPr bwMode="auto">
            <a:xfrm>
              <a:off x="3684587" y="-25400"/>
              <a:ext cx="1909690" cy="79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" name="文本框 11"/>
            <p:cNvSpPr txBox="1">
              <a:spLocks noChangeArrowheads="1"/>
            </p:cNvSpPr>
            <p:nvPr/>
          </p:nvSpPr>
          <p:spPr bwMode="auto">
            <a:xfrm>
              <a:off x="3772693" y="114368"/>
              <a:ext cx="21456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明确任务</a:t>
              </a:r>
            </a:p>
          </p:txBody>
        </p:sp>
      </p:grpSp>
      <p:sp>
        <p:nvSpPr>
          <p:cNvPr id="32" name="文本框 7"/>
          <p:cNvSpPr txBox="1">
            <a:spLocks noChangeArrowheads="1"/>
          </p:cNvSpPr>
          <p:nvPr/>
        </p:nvSpPr>
        <p:spPr bwMode="auto">
          <a:xfrm>
            <a:off x="279672" y="1575386"/>
            <a:ext cx="18176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以文艺表演的形式</a:t>
            </a:r>
          </a:p>
        </p:txBody>
      </p:sp>
      <p:grpSp>
        <p:nvGrpSpPr>
          <p:cNvPr id="33" name="组合 28"/>
          <p:cNvGrpSpPr/>
          <p:nvPr/>
        </p:nvGrpSpPr>
        <p:grpSpPr bwMode="auto">
          <a:xfrm flipH="1">
            <a:off x="4904297" y="3548942"/>
            <a:ext cx="474663" cy="685800"/>
            <a:chOff x="3246109" y="2229168"/>
            <a:chExt cx="475897" cy="684592"/>
          </a:xfrm>
        </p:grpSpPr>
        <p:cxnSp>
          <p:nvCxnSpPr>
            <p:cNvPr id="36" name="直接箭头连接符 35"/>
            <p:cNvCxnSpPr/>
            <p:nvPr/>
          </p:nvCxnSpPr>
          <p:spPr>
            <a:xfrm flipV="1">
              <a:off x="3246109" y="2229168"/>
              <a:ext cx="456797" cy="324864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3246109" y="2541354"/>
              <a:ext cx="475897" cy="372406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 bwMode="auto">
          <a:xfrm>
            <a:off x="2258832" y="1361209"/>
            <a:ext cx="1375764" cy="1738471"/>
            <a:chOff x="2339279" y="1589691"/>
            <a:chExt cx="1375472" cy="1738348"/>
          </a:xfrm>
        </p:grpSpPr>
        <p:pic>
          <p:nvPicPr>
            <p:cNvPr id="39" name="图片 1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4" r="6117"/>
            <a:stretch/>
          </p:blipFill>
          <p:spPr bwMode="auto">
            <a:xfrm>
              <a:off x="2339279" y="1589691"/>
              <a:ext cx="1367823" cy="10427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文本框 7"/>
            <p:cNvSpPr txBox="1">
              <a:spLocks noChangeArrowheads="1"/>
            </p:cNvSpPr>
            <p:nvPr/>
          </p:nvSpPr>
          <p:spPr bwMode="auto">
            <a:xfrm>
              <a:off x="2591275" y="2723258"/>
              <a:ext cx="1123476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</a:rPr>
                <a:t>歌唱</a:t>
              </a:r>
            </a:p>
          </p:txBody>
        </p:sp>
      </p:grpSp>
      <p:grpSp>
        <p:nvGrpSpPr>
          <p:cNvPr id="41" name="组合 40"/>
          <p:cNvGrpSpPr/>
          <p:nvPr/>
        </p:nvGrpSpPr>
        <p:grpSpPr bwMode="auto">
          <a:xfrm>
            <a:off x="3737470" y="1275642"/>
            <a:ext cx="1867122" cy="1855787"/>
            <a:chOff x="4051189" y="1484372"/>
            <a:chExt cx="1867122" cy="1856367"/>
          </a:xfrm>
        </p:grpSpPr>
        <p:pic>
          <p:nvPicPr>
            <p:cNvPr id="42" name="图片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1189" y="1484372"/>
              <a:ext cx="1867122" cy="12143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文本框 7"/>
            <p:cNvSpPr txBox="1">
              <a:spLocks noChangeArrowheads="1"/>
            </p:cNvSpPr>
            <p:nvPr/>
          </p:nvSpPr>
          <p:spPr bwMode="auto">
            <a:xfrm>
              <a:off x="4508975" y="2735958"/>
              <a:ext cx="1123476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>
                  <a:latin typeface="宋体" panose="02010600030101010101" pitchFamily="2" charset="-122"/>
                </a:rPr>
                <a:t>小品</a:t>
              </a:r>
            </a:p>
          </p:txBody>
        </p:sp>
      </p:grpSp>
      <p:grpSp>
        <p:nvGrpSpPr>
          <p:cNvPr id="44" name="组合 43"/>
          <p:cNvGrpSpPr/>
          <p:nvPr/>
        </p:nvGrpSpPr>
        <p:grpSpPr bwMode="auto">
          <a:xfrm>
            <a:off x="5779011" y="1288992"/>
            <a:ext cx="1405644" cy="1836087"/>
            <a:chOff x="6233406" y="1523102"/>
            <a:chExt cx="1405645" cy="1836687"/>
          </a:xfrm>
        </p:grpSpPr>
        <p:pic>
          <p:nvPicPr>
            <p:cNvPr id="45" name="图片 1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47" r="9497"/>
            <a:stretch/>
          </p:blipFill>
          <p:spPr bwMode="auto">
            <a:xfrm>
              <a:off x="6233406" y="1523102"/>
              <a:ext cx="1405645" cy="11397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文本框 7"/>
            <p:cNvSpPr txBox="1">
              <a:spLocks noChangeArrowheads="1"/>
            </p:cNvSpPr>
            <p:nvPr/>
          </p:nvSpPr>
          <p:spPr bwMode="auto">
            <a:xfrm>
              <a:off x="6515575" y="2755008"/>
              <a:ext cx="1123476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>
                  <a:latin typeface="宋体" panose="02010600030101010101" pitchFamily="2" charset="-122"/>
                </a:rPr>
                <a:t>相声</a:t>
              </a:r>
            </a:p>
          </p:txBody>
        </p:sp>
      </p:grpSp>
      <p:sp>
        <p:nvSpPr>
          <p:cNvPr id="47" name="左大括号 46"/>
          <p:cNvSpPr/>
          <p:nvPr/>
        </p:nvSpPr>
        <p:spPr>
          <a:xfrm>
            <a:off x="2018222" y="1385179"/>
            <a:ext cx="225425" cy="1631950"/>
          </a:xfrm>
          <a:prstGeom prst="leftBrace">
            <a:avLst>
              <a:gd name="adj1" fmla="val 63721"/>
              <a:gd name="adj2" fmla="val 50000"/>
            </a:avLst>
          </a:prstGeom>
          <a:noFill/>
          <a:ln w="25400"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prstClr val="black"/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 bwMode="auto">
          <a:xfrm>
            <a:off x="1922972" y="3198104"/>
            <a:ext cx="1203325" cy="1216025"/>
            <a:chOff x="2009694" y="3152590"/>
            <a:chExt cx="1203407" cy="1215537"/>
          </a:xfrm>
        </p:grpSpPr>
        <p:sp>
          <p:nvSpPr>
            <p:cNvPr id="49" name="箭头: 左弧形 27"/>
            <p:cNvSpPr/>
            <p:nvPr/>
          </p:nvSpPr>
          <p:spPr>
            <a:xfrm rot="19884426">
              <a:off x="2009694" y="3152590"/>
              <a:ext cx="552488" cy="1215537"/>
            </a:xfrm>
            <a:prstGeom prst="curved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文本框 7"/>
            <p:cNvSpPr txBox="1">
              <a:spLocks noChangeArrowheads="1"/>
            </p:cNvSpPr>
            <p:nvPr/>
          </p:nvSpPr>
          <p:spPr bwMode="auto">
            <a:xfrm>
              <a:off x="2089625" y="3307458"/>
              <a:ext cx="1123476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FF6D6D"/>
                  </a:solidFill>
                  <a:latin typeface="宋体" panose="02010600030101010101" pitchFamily="2" charset="-122"/>
                </a:rPr>
                <a:t>表达</a:t>
              </a:r>
            </a:p>
          </p:txBody>
        </p:sp>
      </p:grpSp>
      <p:sp>
        <p:nvSpPr>
          <p:cNvPr id="51" name="文本框 7"/>
          <p:cNvSpPr txBox="1">
            <a:spLocks noChangeArrowheads="1"/>
          </p:cNvSpPr>
          <p:nvPr/>
        </p:nvSpPr>
        <p:spPr bwMode="auto">
          <a:xfrm>
            <a:off x="3361247" y="3239379"/>
            <a:ext cx="1517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对师友</a:t>
            </a:r>
          </a:p>
        </p:txBody>
      </p:sp>
      <p:sp>
        <p:nvSpPr>
          <p:cNvPr id="52" name="文本框 7"/>
          <p:cNvSpPr txBox="1">
            <a:spLocks noChangeArrowheads="1"/>
          </p:cNvSpPr>
          <p:nvPr/>
        </p:nvSpPr>
        <p:spPr bwMode="auto">
          <a:xfrm>
            <a:off x="3392997" y="3861679"/>
            <a:ext cx="1517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对母校</a:t>
            </a:r>
          </a:p>
        </p:txBody>
      </p:sp>
      <p:grpSp>
        <p:nvGrpSpPr>
          <p:cNvPr id="53" name="组合 52"/>
          <p:cNvGrpSpPr/>
          <p:nvPr/>
        </p:nvGrpSpPr>
        <p:grpSpPr bwMode="auto">
          <a:xfrm>
            <a:off x="5682172" y="3534654"/>
            <a:ext cx="1936750" cy="808038"/>
            <a:chOff x="5600700" y="3429000"/>
            <a:chExt cx="1938020" cy="807720"/>
          </a:xfrm>
        </p:grpSpPr>
        <p:sp>
          <p:nvSpPr>
            <p:cNvPr id="54" name="双波形 53"/>
            <p:cNvSpPr/>
            <p:nvPr/>
          </p:nvSpPr>
          <p:spPr>
            <a:xfrm>
              <a:off x="5600700" y="3429000"/>
              <a:ext cx="1874478" cy="807720"/>
            </a:xfrm>
            <a:prstGeom prst="doubleWav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文本框 7"/>
            <p:cNvSpPr txBox="1">
              <a:spLocks noChangeArrowheads="1"/>
            </p:cNvSpPr>
            <p:nvPr/>
          </p:nvSpPr>
          <p:spPr bwMode="auto">
            <a:xfrm>
              <a:off x="5640544" y="3471288"/>
              <a:ext cx="1898176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</a:rPr>
                <a:t>惜别之情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236222" y="1275642"/>
            <a:ext cx="1820975" cy="1841592"/>
            <a:chOff x="7323025" y="1230313"/>
            <a:chExt cx="1820975" cy="1841592"/>
          </a:xfrm>
        </p:grpSpPr>
        <p:sp>
          <p:nvSpPr>
            <p:cNvPr id="57" name="文本框 7"/>
            <p:cNvSpPr txBox="1">
              <a:spLocks noChangeArrowheads="1"/>
            </p:cNvSpPr>
            <p:nvPr/>
          </p:nvSpPr>
          <p:spPr bwMode="auto">
            <a:xfrm>
              <a:off x="7683230" y="2467329"/>
              <a:ext cx="1123474" cy="604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</a:rPr>
                <a:t>舞蹈</a:t>
              </a:r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025" y="1230313"/>
              <a:ext cx="1820975" cy="12139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7" grpId="0" animBg="1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组合 12"/>
          <p:cNvGrpSpPr/>
          <p:nvPr/>
        </p:nvGrpSpPr>
        <p:grpSpPr bwMode="auto">
          <a:xfrm>
            <a:off x="778828" y="489903"/>
            <a:ext cx="2224381" cy="583564"/>
            <a:chOff x="437" y="417"/>
            <a:chExt cx="3504" cy="917"/>
          </a:xfrm>
        </p:grpSpPr>
        <p:pic>
          <p:nvPicPr>
            <p:cNvPr id="15362" name="Picture 1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67"/>
            <a:stretch>
              <a:fillRect/>
            </a:stretch>
          </p:blipFill>
          <p:spPr bwMode="auto">
            <a:xfrm>
              <a:off x="437" y="513"/>
              <a:ext cx="242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3" name="Picture 1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67"/>
            <a:stretch>
              <a:fillRect/>
            </a:stretch>
          </p:blipFill>
          <p:spPr bwMode="auto">
            <a:xfrm>
              <a:off x="3425" y="513"/>
              <a:ext cx="242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4" name="文本框 6"/>
            <p:cNvSpPr txBox="1">
              <a:spLocks noChangeArrowheads="1"/>
            </p:cNvSpPr>
            <p:nvPr/>
          </p:nvSpPr>
          <p:spPr bwMode="auto">
            <a:xfrm>
              <a:off x="630" y="417"/>
              <a:ext cx="3311" cy="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活动步骤</a:t>
              </a:r>
            </a:p>
          </p:txBody>
        </p:sp>
      </p:grpSp>
      <p:pic>
        <p:nvPicPr>
          <p:cNvPr id="13318" name="图片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7"/>
          <a:stretch>
            <a:fillRect/>
          </a:stretch>
        </p:blipFill>
        <p:spPr bwMode="auto">
          <a:xfrm>
            <a:off x="2496185" y="2317750"/>
            <a:ext cx="449008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组合 32"/>
          <p:cNvGrpSpPr/>
          <p:nvPr/>
        </p:nvGrpSpPr>
        <p:grpSpPr bwMode="auto">
          <a:xfrm>
            <a:off x="5045075" y="3251835"/>
            <a:ext cx="2829560" cy="742950"/>
            <a:chOff x="2003249" y="4293918"/>
            <a:chExt cx="2828882" cy="742950"/>
          </a:xfrm>
        </p:grpSpPr>
        <p:sp>
          <p:nvSpPr>
            <p:cNvPr id="34" name="矩形: 圆角 33"/>
            <p:cNvSpPr/>
            <p:nvPr/>
          </p:nvSpPr>
          <p:spPr>
            <a:xfrm>
              <a:off x="2003249" y="4293918"/>
              <a:ext cx="2377505" cy="590550"/>
            </a:xfrm>
            <a:prstGeom prst="roundRect">
              <a:avLst/>
            </a:prstGeom>
            <a:solidFill>
              <a:srgbClr val="E75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5381" name="标题 1"/>
            <p:cNvSpPr txBox="1">
              <a:spLocks noChangeArrowheads="1"/>
            </p:cNvSpPr>
            <p:nvPr/>
          </p:nvSpPr>
          <p:spPr bwMode="auto">
            <a:xfrm>
              <a:off x="2202274" y="4303443"/>
              <a:ext cx="2629857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en-US" altLang="zh-CN" sz="3000" b="1">
                  <a:solidFill>
                    <a:schemeClr val="bg1"/>
                  </a:solidFill>
                  <a:latin typeface="宋体" panose="02010600030101010101" pitchFamily="2" charset="-122"/>
                </a:rPr>
                <a:t> </a:t>
              </a:r>
              <a:r>
                <a:rPr lang="zh-CN" altLang="en-US" sz="3000" b="1">
                  <a:solidFill>
                    <a:schemeClr val="bg1"/>
                  </a:solidFill>
                  <a:latin typeface="宋体" panose="02010600030101010101" pitchFamily="2" charset="-122"/>
                </a:rPr>
                <a:t>节目举办 </a:t>
              </a:r>
            </a:p>
          </p:txBody>
        </p:sp>
      </p:grpSp>
      <p:grpSp>
        <p:nvGrpSpPr>
          <p:cNvPr id="2" name="组合 1"/>
          <p:cNvGrpSpPr/>
          <p:nvPr/>
        </p:nvGrpSpPr>
        <p:grpSpPr bwMode="auto">
          <a:xfrm>
            <a:off x="1820863" y="3261043"/>
            <a:ext cx="2630487" cy="741362"/>
            <a:chOff x="1938175" y="4957783"/>
            <a:chExt cx="2629857" cy="741686"/>
          </a:xfrm>
        </p:grpSpPr>
        <p:sp>
          <p:nvSpPr>
            <p:cNvPr id="3" name="矩形: 圆角 14"/>
            <p:cNvSpPr/>
            <p:nvPr/>
          </p:nvSpPr>
          <p:spPr>
            <a:xfrm>
              <a:off x="2064191" y="4957783"/>
              <a:ext cx="2377505" cy="590808"/>
            </a:xfrm>
            <a:prstGeom prst="roundRect">
              <a:avLst/>
            </a:prstGeom>
            <a:solidFill>
              <a:srgbClr val="47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4" name="标题 1"/>
            <p:cNvSpPr txBox="1">
              <a:spLocks noChangeArrowheads="1"/>
            </p:cNvSpPr>
            <p:nvPr/>
          </p:nvSpPr>
          <p:spPr bwMode="auto">
            <a:xfrm>
              <a:off x="1938175" y="4966044"/>
              <a:ext cx="2629857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en-US" altLang="zh-CN" sz="3000" b="1">
                  <a:solidFill>
                    <a:schemeClr val="bg1"/>
                  </a:solidFill>
                  <a:latin typeface="宋体" panose="02010600030101010101" pitchFamily="2" charset="-122"/>
                </a:rPr>
                <a:t>  </a:t>
              </a:r>
              <a:r>
                <a:rPr lang="zh-CN" altLang="en-US" sz="3000" b="1">
                  <a:solidFill>
                    <a:schemeClr val="bg1"/>
                  </a:solidFill>
                  <a:latin typeface="宋体" panose="02010600030101010101" pitchFamily="2" charset="-122"/>
                </a:rPr>
                <a:t>节目策划</a:t>
              </a:r>
            </a:p>
          </p:txBody>
        </p:sp>
      </p:grpSp>
      <p:grpSp>
        <p:nvGrpSpPr>
          <p:cNvPr id="5" name="组合 4"/>
          <p:cNvGrpSpPr/>
          <p:nvPr/>
        </p:nvGrpSpPr>
        <p:grpSpPr bwMode="auto">
          <a:xfrm>
            <a:off x="3483928" y="1698943"/>
            <a:ext cx="2628900" cy="733425"/>
            <a:chOff x="1934603" y="4289113"/>
            <a:chExt cx="2629857" cy="733425"/>
          </a:xfrm>
        </p:grpSpPr>
        <p:sp>
          <p:nvSpPr>
            <p:cNvPr id="6" name="矩形: 圆角 30"/>
            <p:cNvSpPr/>
            <p:nvPr/>
          </p:nvSpPr>
          <p:spPr>
            <a:xfrm>
              <a:off x="2002890" y="4293875"/>
              <a:ext cx="2378941" cy="590550"/>
            </a:xfrm>
            <a:prstGeom prst="roundRect">
              <a:avLst/>
            </a:prstGeom>
            <a:solidFill>
              <a:srgbClr val="449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" name="标题 1"/>
            <p:cNvSpPr txBox="1">
              <a:spLocks noChangeArrowheads="1"/>
            </p:cNvSpPr>
            <p:nvPr/>
          </p:nvSpPr>
          <p:spPr bwMode="auto">
            <a:xfrm>
              <a:off x="1934603" y="4289113"/>
              <a:ext cx="2629857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en-US" altLang="zh-CN" sz="3000" b="1">
                  <a:solidFill>
                    <a:schemeClr val="bg1"/>
                  </a:solidFill>
                  <a:latin typeface="宋体" panose="02010600030101010101" pitchFamily="2" charset="-122"/>
                </a:rPr>
                <a:t>  </a:t>
              </a:r>
              <a:r>
                <a:rPr lang="zh-CN" altLang="en-US" sz="3000" b="1">
                  <a:solidFill>
                    <a:schemeClr val="bg1"/>
                  </a:solidFill>
                  <a:latin typeface="宋体" panose="02010600030101010101" pitchFamily="2" charset="-122"/>
                </a:rPr>
                <a:t>节目筹备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8A1DA100-5066-4E89-8A77-3689E81B9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15" y="1368135"/>
            <a:ext cx="1241039" cy="247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2680" y="1041400"/>
            <a:ext cx="6898640" cy="3930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活动名称  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再见了，母校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毕业联欢会</a:t>
            </a:r>
            <a:endParaRPr lang="zh-CN" altLang="en-US" sz="20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活动目的   感恩母校，感谢师友，告别小学生活</a:t>
            </a: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活动时间   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29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活动地点   阶梯教室</a:t>
            </a: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活动分工   节目统筹：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____________________</a:t>
            </a:r>
            <a:r>
              <a:rPr lang="zh-CN" altLang="en-US" sz="2400" b="1" u="sng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会场布置：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____________________</a:t>
            </a:r>
            <a:endParaRPr lang="en-US" altLang="zh-CN" sz="2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道具准备：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____________________</a:t>
            </a:r>
            <a:endParaRPr lang="en-US" altLang="zh-CN" sz="2400" b="1" u="sng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主持与串词撰写：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______________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秩序维护：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____________________</a:t>
            </a:r>
            <a:endParaRPr lang="en-US" altLang="zh-CN" sz="2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场地清洁：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____________________</a:t>
            </a:r>
            <a:endParaRPr lang="en-US" altLang="zh-CN" sz="2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活动报道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：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____________________</a:t>
            </a:r>
            <a:r>
              <a:rPr lang="zh-CN" altLang="en-US" sz="2400" b="1" u="sng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</a:t>
            </a:r>
          </a:p>
          <a:p>
            <a:pPr marL="0" marR="0" lvl="0" indent="0" algn="l" defTabSz="914400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活动流程   1.毕业演讲</a:t>
            </a:r>
            <a:endParaRPr kumimoji="0" lang="zh-CN" altLang="en-US" sz="2400" b="1" i="0" u="none" strike="noStrike" kern="1200" cap="none" spc="0" normalizeH="0" baseline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2.节目表演</a:t>
            </a:r>
            <a:endParaRPr kumimoji="0" lang="zh-CN" altLang="en-US" sz="2400" b="1" i="0" u="none" strike="noStrike" kern="1200" cap="none" spc="0" normalizeH="0" baseline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3.交换毕业赠言</a:t>
            </a:r>
            <a:endParaRPr kumimoji="0" lang="zh-CN" altLang="en-US" sz="2400" b="1" i="0" u="none" strike="noStrike" kern="1200" cap="none" spc="0" normalizeH="0" baseline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defTabSz="6858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3965" y="137160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rgbClr val="FF6D6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黑体" panose="02010609060101010101" pitchFamily="49" charset="-122"/>
                <a:sym typeface="+mn-ea"/>
              </a:rPr>
              <a:t>毕业联欢会活动策划书</a:t>
            </a:r>
            <a:endParaRPr lang="en-US" altLang="zh-CN" sz="2800" dirty="0">
              <a:solidFill>
                <a:srgbClr val="FF6D6D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170" name="组合 1"/>
          <p:cNvGrpSpPr/>
          <p:nvPr/>
        </p:nvGrpSpPr>
        <p:grpSpPr bwMode="auto">
          <a:xfrm>
            <a:off x="0" y="1270"/>
            <a:ext cx="2188210" cy="583565"/>
            <a:chOff x="3684587" y="-25400"/>
            <a:chExt cx="2471461" cy="793750"/>
          </a:xfrm>
        </p:grpSpPr>
        <p:pic>
          <p:nvPicPr>
            <p:cNvPr id="8194" name="图片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7" t="16248" r="13100" b="10762"/>
            <a:stretch>
              <a:fillRect/>
            </a:stretch>
          </p:blipFill>
          <p:spPr bwMode="auto">
            <a:xfrm>
              <a:off x="3684587" y="-25400"/>
              <a:ext cx="1909690" cy="79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" name="文本框 11"/>
            <p:cNvSpPr txBox="1">
              <a:spLocks noChangeArrowheads="1"/>
            </p:cNvSpPr>
            <p:nvPr/>
          </p:nvSpPr>
          <p:spPr bwMode="auto">
            <a:xfrm>
              <a:off x="3769107" y="58380"/>
              <a:ext cx="2386941" cy="709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写策划书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/>
          <p:cNvSpPr txBox="1">
            <a:spLocks noChangeArrowheads="1"/>
          </p:cNvSpPr>
          <p:nvPr/>
        </p:nvSpPr>
        <p:spPr bwMode="auto">
          <a:xfrm>
            <a:off x="444500" y="414464"/>
            <a:ext cx="5735638" cy="5727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20000"/>
              </a:lnSpc>
              <a:defRPr/>
            </a:pPr>
            <a:r>
              <a:rPr lang="zh-CN" altLang="en-US" sz="3000" b="1" dirty="0">
                <a:latin typeface="宋体" panose="02010600030101010101" pitchFamily="2" charset="-122"/>
                <a:ea typeface="宋体" panose="02010600030101010101" pitchFamily="2" charset="-122"/>
              </a:rPr>
              <a:t>细化活动分工：</a:t>
            </a:r>
          </a:p>
        </p:txBody>
      </p:sp>
      <p:grpSp>
        <p:nvGrpSpPr>
          <p:cNvPr id="8" name="组合 7"/>
          <p:cNvGrpSpPr/>
          <p:nvPr/>
        </p:nvGrpSpPr>
        <p:grpSpPr bwMode="auto">
          <a:xfrm>
            <a:off x="463550" y="1063217"/>
            <a:ext cx="8428037" cy="3665538"/>
            <a:chOff x="463232" y="876816"/>
            <a:chExt cx="8427720" cy="3665538"/>
          </a:xfrm>
        </p:grpSpPr>
        <p:sp>
          <p:nvSpPr>
            <p:cNvPr id="7" name="流程图: 过程 6"/>
            <p:cNvSpPr/>
            <p:nvPr/>
          </p:nvSpPr>
          <p:spPr>
            <a:xfrm>
              <a:off x="548954" y="876816"/>
              <a:ext cx="8130869" cy="3665538"/>
            </a:xfrm>
            <a:prstGeom prst="flowChartProcess">
              <a:avLst/>
            </a:prstGeom>
            <a:solidFill>
              <a:srgbClr val="FAFFF7"/>
            </a:solidFill>
            <a:ln>
              <a:solidFill>
                <a:srgbClr val="92D05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2292" name="矩形 2"/>
            <p:cNvSpPr>
              <a:spLocks noChangeArrowheads="1"/>
            </p:cNvSpPr>
            <p:nvPr/>
          </p:nvSpPr>
          <p:spPr bwMode="auto">
            <a:xfrm>
              <a:off x="463232" y="1087597"/>
              <a:ext cx="8427720" cy="3135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indent="457200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）节目主持人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人，串词撰写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人。</a:t>
              </a:r>
            </a:p>
            <a:p>
              <a:pPr indent="457200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）节目征集、统筹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3—5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人。</a:t>
              </a:r>
            </a:p>
            <a:p>
              <a:pPr indent="457200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）会场布置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8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,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场景负责人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人。</a:t>
              </a:r>
            </a:p>
            <a:p>
              <a:pPr indent="457200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）服装、道具准备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人。</a:t>
              </a:r>
            </a:p>
            <a:p>
              <a:pPr indent="457200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）秩序维护，场地清洁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6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人。（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6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）来宾接待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人。</a:t>
              </a:r>
            </a:p>
            <a:p>
              <a:pPr indent="457200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7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）照相、摄像、活动报道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人。</a:t>
              </a:r>
            </a:p>
            <a:p>
              <a:pPr indent="457200" eaLnBrk="0" hangingPunct="0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8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）晚会顾问两人。（体育老师和音乐老师</a:t>
              </a: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)</a:t>
              </a:r>
              <a:endParaRPr lang="zh-CN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组合 46"/>
          <p:cNvGrpSpPr/>
          <p:nvPr/>
        </p:nvGrpSpPr>
        <p:grpSpPr bwMode="auto">
          <a:xfrm>
            <a:off x="6911975" y="1316038"/>
            <a:ext cx="1316038" cy="865187"/>
            <a:chOff x="1576362" y="3786389"/>
            <a:chExt cx="1314946" cy="864635"/>
          </a:xfrm>
        </p:grpSpPr>
        <p:pic>
          <p:nvPicPr>
            <p:cNvPr id="12294" name="图片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8312">
              <a:off x="1576362" y="3786389"/>
              <a:ext cx="1314946" cy="864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5" name="文本框 36"/>
            <p:cNvSpPr txBox="1">
              <a:spLocks noChangeArrowheads="1"/>
            </p:cNvSpPr>
            <p:nvPr/>
          </p:nvSpPr>
          <p:spPr bwMode="auto">
            <a:xfrm>
              <a:off x="1694838" y="3855831"/>
              <a:ext cx="10238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>
                  <a:solidFill>
                    <a:srgbClr val="FF6600"/>
                  </a:solidFill>
                  <a:latin typeface="宋体" panose="02010600030101010101" pitchFamily="2" charset="-122"/>
                </a:rPr>
                <a:t>示例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形标注 3"/>
          <p:cNvSpPr/>
          <p:nvPr/>
        </p:nvSpPr>
        <p:spPr>
          <a:xfrm>
            <a:off x="6153785" y="1183005"/>
            <a:ext cx="2411095" cy="1570355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3706" y="1846262"/>
            <a:ext cx="3708400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活动流程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63253" y="1867218"/>
            <a:ext cx="3600450" cy="1787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毕业演讲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节目表演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交换毕业赠言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75095" y="1398905"/>
            <a:ext cx="1927860" cy="1052195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活动流程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要清楚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30B6A5-F893-4E75-AF11-003DD290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57" y="446337"/>
            <a:ext cx="5844886" cy="42508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99159" y="1025039"/>
            <a:ext cx="6528013" cy="2676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同学们先按照书上的范例，写一份我们的策划书。每个小组写一份，大家写的策划书要</a:t>
            </a:r>
            <a:r>
              <a:rPr lang="zh-CN" altLang="en-US" sz="2800" b="1" dirty="0">
                <a:solidFill>
                  <a:srgbClr val="FF6D6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切实可行，详细清楚，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尤其分工要考虑我们班</a:t>
            </a:r>
            <a:r>
              <a:rPr lang="zh-CN" altLang="en-US" sz="2800" b="1" dirty="0">
                <a:solidFill>
                  <a:srgbClr val="FF6D6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同学各自的特长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哟。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1710" y="2048294"/>
            <a:ext cx="1310640" cy="18209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3467100" y="0"/>
            <a:ext cx="2208213" cy="793750"/>
            <a:chOff x="3684587" y="-25400"/>
            <a:chExt cx="2210919" cy="793750"/>
          </a:xfrm>
        </p:grpSpPr>
        <p:pic>
          <p:nvPicPr>
            <p:cNvPr id="15362" name="图片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7" t="16248" r="13100" b="10762"/>
            <a:stretch>
              <a:fillRect/>
            </a:stretch>
          </p:blipFill>
          <p:spPr bwMode="auto">
            <a:xfrm>
              <a:off x="3684587" y="-25400"/>
              <a:ext cx="1909690" cy="79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3" name="文本框 11"/>
            <p:cNvSpPr txBox="1">
              <a:spLocks noChangeArrowheads="1"/>
            </p:cNvSpPr>
            <p:nvPr/>
          </p:nvSpPr>
          <p:spPr bwMode="auto">
            <a:xfrm>
              <a:off x="3749815" y="114368"/>
              <a:ext cx="21456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办联欢会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455613" y="981903"/>
            <a:ext cx="5541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积极创编节目，写策划书。</a:t>
            </a:r>
          </a:p>
        </p:txBody>
      </p:sp>
      <p:grpSp>
        <p:nvGrpSpPr>
          <p:cNvPr id="6" name="组合 9"/>
          <p:cNvGrpSpPr/>
          <p:nvPr/>
        </p:nvGrpSpPr>
        <p:grpSpPr bwMode="auto">
          <a:xfrm>
            <a:off x="455613" y="1824038"/>
            <a:ext cx="6615112" cy="2032000"/>
            <a:chOff x="676141" y="1423114"/>
            <a:chExt cx="6454318" cy="2031267"/>
          </a:xfrm>
        </p:grpSpPr>
        <p:sp>
          <p:nvSpPr>
            <p:cNvPr id="7" name="对话气泡: 圆角矩形 6"/>
            <p:cNvSpPr/>
            <p:nvPr/>
          </p:nvSpPr>
          <p:spPr>
            <a:xfrm>
              <a:off x="676141" y="1423114"/>
              <a:ext cx="6336601" cy="2031267"/>
            </a:xfrm>
            <a:prstGeom prst="wedgeRoundRectCallout">
              <a:avLst>
                <a:gd name="adj1" fmla="val 55387"/>
                <a:gd name="adj2" fmla="val -20587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FF7D8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prstClr val="white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5367" name="文本框 2"/>
            <p:cNvSpPr txBox="1">
              <a:spLocks noChangeArrowheads="1"/>
            </p:cNvSpPr>
            <p:nvPr/>
          </p:nvSpPr>
          <p:spPr bwMode="auto">
            <a:xfrm>
              <a:off x="801315" y="1550114"/>
              <a:ext cx="6329144" cy="178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</a:rPr>
                <a:t>    此次毕业联欢会是向老师、同学和母校表达情感的机会，也是一个展现自己才能的舞台。</a:t>
              </a:r>
            </a:p>
          </p:txBody>
        </p:sp>
      </p:grpSp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52240" y="2012923"/>
            <a:ext cx="1190625" cy="165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71700" y="1203636"/>
            <a:ext cx="7272655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2.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根据毕业联欢会策划书上的分工积极准备相关事宜。</a:t>
            </a:r>
          </a:p>
        </p:txBody>
      </p:sp>
      <p:sp>
        <p:nvSpPr>
          <p:cNvPr id="15" name="矩形 14"/>
          <p:cNvSpPr/>
          <p:nvPr/>
        </p:nvSpPr>
        <p:spPr>
          <a:xfrm>
            <a:off x="971700" y="2571750"/>
            <a:ext cx="7401107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3.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举办联欢会，表达对师友、对母校的惜别之情。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17410" name="图片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046163"/>
            <a:ext cx="4062413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亚洲天使童声合唱团 - 送别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6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790" y="4425315"/>
            <a:ext cx="464344" cy="4643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80280" y="2830195"/>
            <a:ext cx="3862705" cy="5988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zh-CN" altLang="en-US" sz="3300" b="1" dirty="0">
                <a:solidFill>
                  <a:srgbClr val="FF6D6D"/>
                </a:solidFill>
                <a:latin typeface="+mn-ea"/>
                <a:ea typeface="+mn-ea"/>
              </a:rPr>
              <a:t>听歌曲</a:t>
            </a:r>
            <a:r>
              <a:rPr lang="en-US" altLang="zh-CN" sz="3300" b="1" spc="-150" dirty="0">
                <a:solidFill>
                  <a:srgbClr val="FF6D6D"/>
                </a:solidFill>
                <a:latin typeface="+mn-ea"/>
                <a:ea typeface="+mn-ea"/>
              </a:rPr>
              <a:t>——</a:t>
            </a:r>
            <a:r>
              <a:rPr lang="zh-CN" altLang="en-US" sz="3300" b="1" dirty="0">
                <a:solidFill>
                  <a:srgbClr val="FF6D6D"/>
                </a:solidFill>
                <a:latin typeface="+mn-ea"/>
                <a:ea typeface="+mn-ea"/>
              </a:rPr>
              <a:t>《送别》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8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15712" y="1563666"/>
            <a:ext cx="5948680" cy="1624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请大家课下好好准备节目，期待大家的精彩表现哟！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6858" y="1946317"/>
            <a:ext cx="1214443" cy="16873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21640" y="193040"/>
            <a:ext cx="2392680" cy="68199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（二）写信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84" y="1275642"/>
            <a:ext cx="5151873" cy="342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74675" y="1100138"/>
            <a:ext cx="2481263" cy="6048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老师或同学</a:t>
            </a: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086928" y="417513"/>
            <a:ext cx="68580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srgbClr val="FF6D6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弄清楚写信的对象和具体内容</a:t>
            </a:r>
          </a:p>
        </p:txBody>
      </p:sp>
      <p:sp>
        <p:nvSpPr>
          <p:cNvPr id="7" name="矩形 6"/>
          <p:cNvSpPr/>
          <p:nvPr/>
        </p:nvSpPr>
        <p:spPr>
          <a:xfrm>
            <a:off x="3336925" y="3653261"/>
            <a:ext cx="5486400" cy="1195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 展望将来的自己，放飞纯真的梦想。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336925" y="1106911"/>
            <a:ext cx="51054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回忆共同度过的美好时光，表达深切的感恩之情。</a:t>
            </a:r>
          </a:p>
        </p:txBody>
      </p:sp>
      <p:sp>
        <p:nvSpPr>
          <p:cNvPr id="9" name="矩形 8"/>
          <p:cNvSpPr/>
          <p:nvPr/>
        </p:nvSpPr>
        <p:spPr>
          <a:xfrm>
            <a:off x="3336925" y="2380086"/>
            <a:ext cx="5294313" cy="1195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 提出中肯的建议，期许美好的未来。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98513" y="2416175"/>
            <a:ext cx="10080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3200" b="1">
                <a:latin typeface="宋体" panose="02010600030101010101" pitchFamily="2" charset="-122"/>
              </a:rPr>
              <a:t>母校</a:t>
            </a:r>
            <a:endParaRPr lang="zh-CN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60413" y="3575050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3200" b="1">
                <a:latin typeface="宋体" panose="02010600030101010101" pitchFamily="2" charset="-122"/>
              </a:rPr>
              <a:t>自己</a:t>
            </a:r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2967038" y="1377950"/>
            <a:ext cx="949325" cy="176213"/>
          </a:xfrm>
          <a:prstGeom prst="rightArrow">
            <a:avLst>
              <a:gd name="adj1" fmla="val 50000"/>
              <a:gd name="adj2" fmla="val 8412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15" name="右箭头 12"/>
          <p:cNvSpPr/>
          <p:nvPr/>
        </p:nvSpPr>
        <p:spPr>
          <a:xfrm>
            <a:off x="2419350" y="2605088"/>
            <a:ext cx="949325" cy="176212"/>
          </a:xfrm>
          <a:prstGeom prst="rightArrow">
            <a:avLst>
              <a:gd name="adj1" fmla="val 50000"/>
              <a:gd name="adj2" fmla="val 8412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16" name="右箭头 12"/>
          <p:cNvSpPr/>
          <p:nvPr/>
        </p:nvSpPr>
        <p:spPr>
          <a:xfrm>
            <a:off x="2403475" y="3786188"/>
            <a:ext cx="949325" cy="176212"/>
          </a:xfrm>
          <a:prstGeom prst="rightArrow">
            <a:avLst>
              <a:gd name="adj1" fmla="val 50000"/>
              <a:gd name="adj2" fmla="val 8412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grpSp>
        <p:nvGrpSpPr>
          <p:cNvPr id="8193" name="组合 15"/>
          <p:cNvGrpSpPr/>
          <p:nvPr/>
        </p:nvGrpSpPr>
        <p:grpSpPr bwMode="auto">
          <a:xfrm>
            <a:off x="0" y="122238"/>
            <a:ext cx="2255838" cy="633412"/>
            <a:chOff x="523137" y="2933171"/>
            <a:chExt cx="2255181" cy="634325"/>
          </a:xfrm>
        </p:grpSpPr>
        <p:pic>
          <p:nvPicPr>
            <p:cNvPr id="8194" name="图片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78" y="2933171"/>
              <a:ext cx="1823574" cy="6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95" name="组合 17"/>
            <p:cNvGrpSpPr/>
            <p:nvPr/>
          </p:nvGrpSpPr>
          <p:grpSpPr bwMode="auto">
            <a:xfrm>
              <a:off x="523137" y="3055416"/>
              <a:ext cx="2255181" cy="512080"/>
              <a:chOff x="1168" y="1345749"/>
              <a:chExt cx="2255181" cy="512080"/>
            </a:xfrm>
          </p:grpSpPr>
          <p:pic>
            <p:nvPicPr>
              <p:cNvPr id="8196" name="图片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7" t="61150" b="36580"/>
              <a:stretch>
                <a:fillRect/>
              </a:stretch>
            </p:blipFill>
            <p:spPr bwMode="auto">
              <a:xfrm>
                <a:off x="1168" y="1786450"/>
                <a:ext cx="2255181" cy="71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7" name="图片 2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85" t="43404" r="48077" b="39430"/>
              <a:stretch>
                <a:fillRect/>
              </a:stretch>
            </p:blipFill>
            <p:spPr bwMode="auto">
              <a:xfrm flipH="1">
                <a:off x="99424" y="1442978"/>
                <a:ext cx="283632" cy="346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8" name="图片 2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020" t="40004" r="5191" b="39482"/>
              <a:stretch>
                <a:fillRect/>
              </a:stretch>
            </p:blipFill>
            <p:spPr bwMode="auto">
              <a:xfrm>
                <a:off x="1720500" y="1345749"/>
                <a:ext cx="439057" cy="444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199" name="矩形 18"/>
            <p:cNvSpPr>
              <a:spLocks noChangeArrowheads="1"/>
            </p:cNvSpPr>
            <p:nvPr/>
          </p:nvSpPr>
          <p:spPr bwMode="auto">
            <a:xfrm>
              <a:off x="804205" y="2968593"/>
              <a:ext cx="1969831" cy="522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写作建议：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3" grpId="0"/>
      <p:bldP spid="9" grpId="0"/>
      <p:bldP spid="4" grpId="0"/>
      <p:bldP spid="8" grpId="0"/>
      <p:bldP spid="13" grpId="0" bldLvl="0" animBg="1"/>
      <p:bldP spid="15" grpId="0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20675" y="212725"/>
            <a:ext cx="4692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srgbClr val="FF6D6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给老师或同学写一封信</a:t>
            </a:r>
          </a:p>
        </p:txBody>
      </p:sp>
      <p:sp>
        <p:nvSpPr>
          <p:cNvPr id="6" name="矩形 5"/>
          <p:cNvSpPr/>
          <p:nvPr/>
        </p:nvSpPr>
        <p:spPr>
          <a:xfrm>
            <a:off x="395652" y="923617"/>
            <a:ext cx="8443913" cy="6048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明白写作对象不同，抒发的情感就不一样。</a:t>
            </a:r>
          </a:p>
        </p:txBody>
      </p:sp>
      <p:grpSp>
        <p:nvGrpSpPr>
          <p:cNvPr id="14" name="组合 4"/>
          <p:cNvGrpSpPr/>
          <p:nvPr/>
        </p:nvGrpSpPr>
        <p:grpSpPr bwMode="auto">
          <a:xfrm>
            <a:off x="601663" y="4067175"/>
            <a:ext cx="1803400" cy="671513"/>
            <a:chOff x="95250" y="127025"/>
            <a:chExt cx="1803400" cy="671578"/>
          </a:xfrm>
        </p:grpSpPr>
        <p:pic>
          <p:nvPicPr>
            <p:cNvPr id="15" name="图片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127025"/>
              <a:ext cx="1803400" cy="67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3"/>
            <p:cNvSpPr txBox="1">
              <a:spLocks noChangeArrowheads="1"/>
            </p:cNvSpPr>
            <p:nvPr/>
          </p:nvSpPr>
          <p:spPr bwMode="auto">
            <a:xfrm>
              <a:off x="323850" y="188167"/>
              <a:ext cx="14668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给老师</a:t>
              </a:r>
            </a:p>
          </p:txBody>
        </p:sp>
      </p:grpSp>
      <p:pic>
        <p:nvPicPr>
          <p:cNvPr id="17" name="图片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1911835"/>
            <a:ext cx="1257300" cy="17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828483" y="1931035"/>
            <a:ext cx="2735262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感激、尊敬、怀念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4"/>
          <p:cNvGrpSpPr/>
          <p:nvPr/>
        </p:nvGrpSpPr>
        <p:grpSpPr bwMode="auto">
          <a:xfrm>
            <a:off x="4876800" y="4029075"/>
            <a:ext cx="1803400" cy="671513"/>
            <a:chOff x="95250" y="127025"/>
            <a:chExt cx="1803400" cy="671578"/>
          </a:xfrm>
        </p:grpSpPr>
        <p:pic>
          <p:nvPicPr>
            <p:cNvPr id="20" name="图片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127025"/>
              <a:ext cx="1803400" cy="67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文本框 3"/>
            <p:cNvSpPr txBox="1">
              <a:spLocks noChangeArrowheads="1"/>
            </p:cNvSpPr>
            <p:nvPr/>
          </p:nvSpPr>
          <p:spPr bwMode="auto">
            <a:xfrm>
              <a:off x="323850" y="188167"/>
              <a:ext cx="14668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给同学</a:t>
              </a:r>
            </a:p>
          </p:txBody>
        </p:sp>
      </p:grp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6396032" y="1931035"/>
            <a:ext cx="2735262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喜爱、敬佩、不舍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530331" y="2203825"/>
            <a:ext cx="1865701" cy="1454877"/>
            <a:chOff x="4530331" y="2203825"/>
            <a:chExt cx="1865701" cy="1454877"/>
          </a:xfrm>
        </p:grpSpPr>
        <p:pic>
          <p:nvPicPr>
            <p:cNvPr id="24" name="图片 2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30331" y="2230299"/>
              <a:ext cx="965988" cy="1388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64066" y="2203825"/>
              <a:ext cx="1031966" cy="14548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9664" y="1635672"/>
            <a:ext cx="7908258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2.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书信中要有具体的事件，把叙事和抒情紧密结合起来。</a:t>
            </a:r>
          </a:p>
        </p:txBody>
      </p:sp>
      <p:sp>
        <p:nvSpPr>
          <p:cNvPr id="7" name="矩形 6"/>
          <p:cNvSpPr/>
          <p:nvPr/>
        </p:nvSpPr>
        <p:spPr>
          <a:xfrm>
            <a:off x="1345640" y="3028544"/>
            <a:ext cx="7476222" cy="60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语言要发自肺腑，表达出真情实感。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77180" y="363538"/>
            <a:ext cx="33448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srgbClr val="FF6D6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给母校写一封信</a:t>
            </a:r>
          </a:p>
        </p:txBody>
      </p:sp>
      <p:sp>
        <p:nvSpPr>
          <p:cNvPr id="3" name="矩形 2"/>
          <p:cNvSpPr/>
          <p:nvPr/>
        </p:nvSpPr>
        <p:spPr>
          <a:xfrm>
            <a:off x="411163" y="968375"/>
            <a:ext cx="8443912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什么是“中肯的建议”？</a:t>
            </a:r>
          </a:p>
        </p:txBody>
      </p:sp>
      <p:sp>
        <p:nvSpPr>
          <p:cNvPr id="4" name="矩形 3"/>
          <p:cNvSpPr/>
          <p:nvPr/>
        </p:nvSpPr>
        <p:spPr>
          <a:xfrm>
            <a:off x="396875" y="1668463"/>
            <a:ext cx="8442325" cy="1195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 结合自己在学校生活的经历，针对那些存在共性的问题提出自己的建议，如：</a:t>
            </a:r>
          </a:p>
        </p:txBody>
      </p:sp>
      <p:grpSp>
        <p:nvGrpSpPr>
          <p:cNvPr id="5" name="组合 8"/>
          <p:cNvGrpSpPr/>
          <p:nvPr/>
        </p:nvGrpSpPr>
        <p:grpSpPr bwMode="auto">
          <a:xfrm>
            <a:off x="447675" y="3051175"/>
            <a:ext cx="3460750" cy="889000"/>
            <a:chOff x="3878118" y="3646025"/>
            <a:chExt cx="3462223" cy="887988"/>
          </a:xfrm>
        </p:grpSpPr>
        <p:pic>
          <p:nvPicPr>
            <p:cNvPr id="15365" name="图片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118" y="3646025"/>
              <a:ext cx="3462223" cy="8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文本框 10"/>
            <p:cNvSpPr txBox="1">
              <a:spLocks noChangeArrowheads="1"/>
            </p:cNvSpPr>
            <p:nvPr/>
          </p:nvSpPr>
          <p:spPr bwMode="auto">
            <a:xfrm>
              <a:off x="4310455" y="3773643"/>
              <a:ext cx="2816475" cy="584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solidFill>
                    <a:srgbClr val="FF6D6D"/>
                  </a:solidFill>
                  <a:latin typeface="宋体" panose="02010600030101010101" pitchFamily="2" charset="-122"/>
                </a:rPr>
                <a:t>校园里的设施</a:t>
              </a:r>
            </a:p>
          </p:txBody>
        </p:sp>
      </p:grpSp>
      <p:grpSp>
        <p:nvGrpSpPr>
          <p:cNvPr id="8" name="组合 8"/>
          <p:cNvGrpSpPr/>
          <p:nvPr/>
        </p:nvGrpSpPr>
        <p:grpSpPr bwMode="auto">
          <a:xfrm>
            <a:off x="4241800" y="2921000"/>
            <a:ext cx="4452938" cy="889000"/>
            <a:chOff x="3878118" y="3646025"/>
            <a:chExt cx="4453064" cy="887988"/>
          </a:xfrm>
        </p:grpSpPr>
        <p:pic>
          <p:nvPicPr>
            <p:cNvPr id="15368" name="图片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118" y="3646025"/>
              <a:ext cx="4453064" cy="8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9" name="文本框 10"/>
            <p:cNvSpPr txBox="1">
              <a:spLocks noChangeArrowheads="1"/>
            </p:cNvSpPr>
            <p:nvPr/>
          </p:nvSpPr>
          <p:spPr bwMode="auto">
            <a:xfrm>
              <a:off x="4310455" y="3773643"/>
              <a:ext cx="3776828" cy="584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>
                  <a:solidFill>
                    <a:srgbClr val="FF6D6D"/>
                  </a:solidFill>
                  <a:latin typeface="宋体" panose="02010600030101010101" pitchFamily="2" charset="-122"/>
                </a:rPr>
                <a:t>学校里的规章制度</a:t>
              </a:r>
            </a:p>
          </p:txBody>
        </p:sp>
      </p:grpSp>
      <p:grpSp>
        <p:nvGrpSpPr>
          <p:cNvPr id="11" name="组合 8"/>
          <p:cNvGrpSpPr/>
          <p:nvPr/>
        </p:nvGrpSpPr>
        <p:grpSpPr bwMode="auto">
          <a:xfrm>
            <a:off x="3297238" y="3943350"/>
            <a:ext cx="3462337" cy="887413"/>
            <a:chOff x="3878118" y="3646025"/>
            <a:chExt cx="3462223" cy="887988"/>
          </a:xfrm>
        </p:grpSpPr>
        <p:pic>
          <p:nvPicPr>
            <p:cNvPr id="15371" name="图片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118" y="3646025"/>
              <a:ext cx="3462223" cy="88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文本框 10"/>
            <p:cNvSpPr txBox="1">
              <a:spLocks noChangeArrowheads="1"/>
            </p:cNvSpPr>
            <p:nvPr/>
          </p:nvSpPr>
          <p:spPr bwMode="auto">
            <a:xfrm>
              <a:off x="4310455" y="3773643"/>
              <a:ext cx="2816475" cy="584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>
                  <a:solidFill>
                    <a:srgbClr val="FF6D6D"/>
                  </a:solidFill>
                  <a:latin typeface="宋体" panose="02010600030101010101" pitchFamily="2" charset="-122"/>
                </a:rPr>
                <a:t>校园里的风气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88925" y="267558"/>
            <a:ext cx="6958013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怎样提出建议才能取得好的效果？</a:t>
            </a: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669925" y="877963"/>
            <a:ext cx="42370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3000" b="1" dirty="0">
                <a:solidFill>
                  <a:srgbClr val="FF6D6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✿</a:t>
            </a:r>
            <a:r>
              <a:rPr lang="zh-CN" altLang="en-US" sz="3000" b="1" dirty="0">
                <a:solidFill>
                  <a:srgbClr val="FF6D6D"/>
                </a:solidFill>
                <a:latin typeface="宋体" panose="02010600030101010101" pitchFamily="2" charset="-122"/>
              </a:rPr>
              <a:t>摆事实，讲理由</a:t>
            </a:r>
          </a:p>
        </p:txBody>
      </p:sp>
      <p:sp>
        <p:nvSpPr>
          <p:cNvPr id="9" name="文本框 5"/>
          <p:cNvSpPr txBox="1">
            <a:spLocks noChangeArrowheads="1"/>
          </p:cNvSpPr>
          <p:nvPr/>
        </p:nvSpPr>
        <p:spPr bwMode="auto">
          <a:xfrm>
            <a:off x="1081410" y="1441665"/>
            <a:ext cx="7954962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defRPr/>
            </a:pPr>
            <a:r>
              <a:rPr lang="zh-CN" altLang="en-US" sz="3000" b="1" dirty="0">
                <a:latin typeface="宋体" panose="02010600030101010101" pitchFamily="2" charset="-122"/>
                <a:ea typeface="宋体" panose="02010600030101010101" pitchFamily="2" charset="-122"/>
              </a:rPr>
              <a:t>明确指出存在的问题，申述建议的具体理由。</a:t>
            </a:r>
          </a:p>
        </p:txBody>
      </p:sp>
      <p:sp>
        <p:nvSpPr>
          <p:cNvPr id="10" name="文本框 5"/>
          <p:cNvSpPr txBox="1">
            <a:spLocks noChangeArrowheads="1"/>
          </p:cNvSpPr>
          <p:nvPr/>
        </p:nvSpPr>
        <p:spPr bwMode="auto">
          <a:xfrm>
            <a:off x="684213" y="2049033"/>
            <a:ext cx="4238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3000" b="1">
                <a:solidFill>
                  <a:srgbClr val="FF6D6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✿</a:t>
            </a:r>
            <a:r>
              <a:rPr lang="zh-CN" altLang="en-US" sz="3000" b="1">
                <a:solidFill>
                  <a:srgbClr val="FF6D6D"/>
                </a:solidFill>
                <a:latin typeface="宋体" panose="02010600030101010101" pitchFamily="2" charset="-122"/>
              </a:rPr>
              <a:t>提出具体的建议</a:t>
            </a:r>
          </a:p>
        </p:txBody>
      </p:sp>
      <p:sp>
        <p:nvSpPr>
          <p:cNvPr id="11" name="文本框 5"/>
          <p:cNvSpPr txBox="1">
            <a:spLocks noChangeArrowheads="1"/>
          </p:cNvSpPr>
          <p:nvPr/>
        </p:nvSpPr>
        <p:spPr bwMode="auto">
          <a:xfrm>
            <a:off x="1153415" y="2524715"/>
            <a:ext cx="7594933" cy="11271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20000"/>
              </a:lnSpc>
              <a:defRPr/>
            </a:pPr>
            <a:r>
              <a:rPr lang="zh-CN" altLang="en-US" sz="3000" b="1" dirty="0">
                <a:latin typeface="宋体" panose="02010600030101010101" pitchFamily="2" charset="-122"/>
                <a:ea typeface="宋体" panose="02010600030101010101" pitchFamily="2" charset="-122"/>
              </a:rPr>
              <a:t>    所提的建议具有可行性、合理性，提出实施方法。</a:t>
            </a:r>
          </a:p>
        </p:txBody>
      </p:sp>
      <p:sp>
        <p:nvSpPr>
          <p:cNvPr id="12" name="文本框 5"/>
          <p:cNvSpPr txBox="1">
            <a:spLocks noChangeArrowheads="1"/>
          </p:cNvSpPr>
          <p:nvPr/>
        </p:nvSpPr>
        <p:spPr bwMode="auto">
          <a:xfrm>
            <a:off x="768350" y="3673850"/>
            <a:ext cx="4756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3000" b="1" dirty="0">
                <a:solidFill>
                  <a:srgbClr val="FF6D6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✿</a:t>
            </a:r>
            <a:r>
              <a:rPr lang="zh-CN" altLang="en-US" sz="3000" b="1" dirty="0">
                <a:solidFill>
                  <a:srgbClr val="FF6D6D"/>
                </a:solidFill>
                <a:latin typeface="宋体" panose="02010600030101010101" pitchFamily="2" charset="-122"/>
              </a:rPr>
              <a:t>语言委婉，情感真挚</a:t>
            </a:r>
          </a:p>
        </p:txBody>
      </p:sp>
      <p:sp>
        <p:nvSpPr>
          <p:cNvPr id="13" name="文本框 5"/>
          <p:cNvSpPr txBox="1">
            <a:spLocks noChangeArrowheads="1"/>
          </p:cNvSpPr>
          <p:nvPr/>
        </p:nvSpPr>
        <p:spPr bwMode="auto">
          <a:xfrm>
            <a:off x="1189038" y="4192588"/>
            <a:ext cx="7954962" cy="573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20000"/>
              </a:lnSpc>
              <a:defRPr/>
            </a:pPr>
            <a:r>
              <a:rPr lang="zh-CN" altLang="en-US" sz="3000" b="1" dirty="0">
                <a:latin typeface="宋体" panose="02010600030101010101" pitchFamily="2" charset="-122"/>
                <a:ea typeface="宋体" panose="02010600030101010101" pitchFamily="2" charset="-122"/>
              </a:rPr>
              <a:t>表达出对美好未来的期许，产生情感共鸣。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57200" y="334963"/>
            <a:ext cx="33448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srgbClr val="FF6D6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给自己写一封信</a:t>
            </a:r>
          </a:p>
        </p:txBody>
      </p:sp>
      <p:sp>
        <p:nvSpPr>
          <p:cNvPr id="6" name="矩形 5"/>
          <p:cNvSpPr/>
          <p:nvPr/>
        </p:nvSpPr>
        <p:spPr>
          <a:xfrm>
            <a:off x="533400" y="1006475"/>
            <a:ext cx="7870825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给自己写信，首先要真正了解自己。</a:t>
            </a:r>
          </a:p>
        </p:txBody>
      </p:sp>
      <p:sp>
        <p:nvSpPr>
          <p:cNvPr id="7" name="矩形 6"/>
          <p:cNvSpPr/>
          <p:nvPr/>
        </p:nvSpPr>
        <p:spPr>
          <a:xfrm>
            <a:off x="876300" y="1706563"/>
            <a:ext cx="3870325" cy="6048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真正认识自己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15"/>
          <p:cNvGrpSpPr/>
          <p:nvPr/>
        </p:nvGrpSpPr>
        <p:grpSpPr bwMode="auto">
          <a:xfrm>
            <a:off x="939800" y="3673475"/>
            <a:ext cx="3983038" cy="914400"/>
            <a:chOff x="623635" y="3558374"/>
            <a:chExt cx="3982216" cy="913694"/>
          </a:xfrm>
        </p:grpSpPr>
        <p:pic>
          <p:nvPicPr>
            <p:cNvPr id="17413" name="图片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35" y="3558374"/>
              <a:ext cx="3738387" cy="91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文本框 12"/>
            <p:cNvSpPr txBox="1">
              <a:spLocks noChangeArrowheads="1"/>
            </p:cNvSpPr>
            <p:nvPr/>
          </p:nvSpPr>
          <p:spPr bwMode="auto">
            <a:xfrm>
              <a:off x="975449" y="3703868"/>
              <a:ext cx="3630402" cy="584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>
                  <a:solidFill>
                    <a:srgbClr val="FF6D6D"/>
                  </a:solidFill>
                  <a:latin typeface="宋体" panose="02010600030101010101" pitchFamily="2" charset="-122"/>
                </a:rPr>
                <a:t>弄清自己的理想</a:t>
              </a:r>
            </a:p>
          </p:txBody>
        </p:sp>
      </p:grpSp>
      <p:grpSp>
        <p:nvGrpSpPr>
          <p:cNvPr id="11" name="组合 15"/>
          <p:cNvGrpSpPr/>
          <p:nvPr/>
        </p:nvGrpSpPr>
        <p:grpSpPr bwMode="auto">
          <a:xfrm>
            <a:off x="1443038" y="2484438"/>
            <a:ext cx="3983037" cy="914400"/>
            <a:chOff x="623635" y="3558374"/>
            <a:chExt cx="3982216" cy="913694"/>
          </a:xfrm>
        </p:grpSpPr>
        <p:pic>
          <p:nvPicPr>
            <p:cNvPr id="17416" name="图片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35" y="3558374"/>
              <a:ext cx="3738387" cy="91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文本框 12"/>
            <p:cNvSpPr txBox="1">
              <a:spLocks noChangeArrowheads="1"/>
            </p:cNvSpPr>
            <p:nvPr/>
          </p:nvSpPr>
          <p:spPr bwMode="auto">
            <a:xfrm>
              <a:off x="975449" y="3703868"/>
              <a:ext cx="3630402" cy="584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solidFill>
                    <a:srgbClr val="FF6D6D"/>
                  </a:solidFill>
                  <a:latin typeface="宋体" panose="02010600030101010101" pitchFamily="2" charset="-122"/>
                </a:rPr>
                <a:t>明白自己的优点</a:t>
              </a:r>
            </a:p>
          </p:txBody>
        </p:sp>
      </p:grp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372150" y="2835275"/>
            <a:ext cx="86043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 bwMode="auto">
          <a:xfrm>
            <a:off x="5201688" y="1879601"/>
            <a:ext cx="3513137" cy="612776"/>
            <a:chOff x="5201372" y="1879560"/>
            <a:chExt cx="3512823" cy="612180"/>
          </a:xfrm>
        </p:grpSpPr>
        <p:sp>
          <p:nvSpPr>
            <p:cNvPr id="4" name="对话气泡: 圆角矩形 3"/>
            <p:cNvSpPr/>
            <p:nvPr/>
          </p:nvSpPr>
          <p:spPr>
            <a:xfrm>
              <a:off x="5227320" y="1882733"/>
              <a:ext cx="3306467" cy="609007"/>
            </a:xfrm>
            <a:prstGeom prst="wedgeRoundRectCallout">
              <a:avLst>
                <a:gd name="adj1" fmla="val -787"/>
                <a:gd name="adj2" fmla="val 85000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201372" y="1879560"/>
              <a:ext cx="3512823" cy="6042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zh-CN" altLang="en-US" sz="3200" b="1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我的理想是什么？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75492" y="378156"/>
            <a:ext cx="5624512" cy="6048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在了解自己的基础上构思。</a:t>
            </a:r>
          </a:p>
        </p:txBody>
      </p:sp>
      <p:sp>
        <p:nvSpPr>
          <p:cNvPr id="9" name="矩形 8"/>
          <p:cNvSpPr/>
          <p:nvPr/>
        </p:nvSpPr>
        <p:spPr>
          <a:xfrm>
            <a:off x="575492" y="1048769"/>
            <a:ext cx="6689725" cy="60478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对未来的自己提出美好的期待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58029" y="1796795"/>
            <a:ext cx="2592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3200" b="1" dirty="0">
                <a:latin typeface="宋体" panose="02010600030101010101" pitchFamily="2" charset="-122"/>
              </a:rPr>
              <a:t>小的方面：</a:t>
            </a:r>
            <a:endParaRPr lang="zh-CN" altLang="en-US" dirty="0"/>
          </a:p>
        </p:txBody>
      </p:sp>
      <p:grpSp>
        <p:nvGrpSpPr>
          <p:cNvPr id="12" name="组合 8"/>
          <p:cNvGrpSpPr/>
          <p:nvPr/>
        </p:nvGrpSpPr>
        <p:grpSpPr bwMode="auto">
          <a:xfrm>
            <a:off x="2573837" y="1786953"/>
            <a:ext cx="2733675" cy="1085873"/>
            <a:chOff x="821027" y="1651422"/>
            <a:chExt cx="2732856" cy="1086985"/>
          </a:xfrm>
        </p:grpSpPr>
        <p:sp>
          <p:nvSpPr>
            <p:cNvPr id="13" name="矩形: 圆角 12"/>
            <p:cNvSpPr/>
            <p:nvPr/>
          </p:nvSpPr>
          <p:spPr bwMode="auto">
            <a:xfrm>
              <a:off x="821027" y="1651422"/>
              <a:ext cx="2678897" cy="584798"/>
            </a:xfrm>
            <a:prstGeom prst="roundRect">
              <a:avLst>
                <a:gd name="adj" fmla="val 27679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438" name="文本框 2"/>
            <p:cNvSpPr txBox="1">
              <a:spLocks noChangeArrowheads="1"/>
            </p:cNvSpPr>
            <p:nvPr/>
          </p:nvSpPr>
          <p:spPr bwMode="auto">
            <a:xfrm>
              <a:off x="875077" y="1660980"/>
              <a:ext cx="2678806" cy="10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solidFill>
                    <a:prstClr val="white"/>
                  </a:solidFill>
                </a:rPr>
                <a:t>发扬某种优点</a:t>
              </a:r>
            </a:p>
            <a:p>
              <a:pPr eaLnBrk="0" hangingPunct="0"/>
              <a:r>
                <a:rPr lang="zh-CN" altLang="en-US" sz="3200" b="1" dirty="0">
                  <a:solidFill>
                    <a:prstClr val="white"/>
                  </a:solidFill>
                </a:rPr>
                <a:t>点</a:t>
              </a:r>
            </a:p>
          </p:txBody>
        </p:sp>
      </p:grpSp>
      <p:grpSp>
        <p:nvGrpSpPr>
          <p:cNvPr id="21" name="组合 8"/>
          <p:cNvGrpSpPr/>
          <p:nvPr/>
        </p:nvGrpSpPr>
        <p:grpSpPr bwMode="auto">
          <a:xfrm>
            <a:off x="5665017" y="1758060"/>
            <a:ext cx="2752090" cy="597535"/>
            <a:chOff x="940371" y="928052"/>
            <a:chExt cx="2751265" cy="598147"/>
          </a:xfrm>
        </p:grpSpPr>
        <p:sp>
          <p:nvSpPr>
            <p:cNvPr id="22" name="矩形: 圆角 21"/>
            <p:cNvSpPr/>
            <p:nvPr/>
          </p:nvSpPr>
          <p:spPr bwMode="auto">
            <a:xfrm>
              <a:off x="940371" y="928052"/>
              <a:ext cx="2678897" cy="584798"/>
            </a:xfrm>
            <a:prstGeom prst="roundRect">
              <a:avLst>
                <a:gd name="adj" fmla="val 27679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447" name="文本框 2"/>
            <p:cNvSpPr txBox="1">
              <a:spLocks noChangeArrowheads="1"/>
            </p:cNvSpPr>
            <p:nvPr/>
          </p:nvSpPr>
          <p:spPr bwMode="auto">
            <a:xfrm>
              <a:off x="1012830" y="941424"/>
              <a:ext cx="26788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solidFill>
                    <a:prstClr val="white"/>
                  </a:solidFill>
                </a:rPr>
                <a:t>做好某件家务</a:t>
              </a:r>
            </a:p>
          </p:txBody>
        </p:sp>
      </p:grp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75809" y="2846450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3200" b="1">
                <a:latin typeface="宋体" panose="02010600030101010101" pitchFamily="2" charset="-122"/>
              </a:rPr>
              <a:t>大的方面：</a:t>
            </a:r>
            <a:endParaRPr lang="zh-CN" altLang="en-US"/>
          </a:p>
        </p:txBody>
      </p:sp>
      <p:grpSp>
        <p:nvGrpSpPr>
          <p:cNvPr id="26" name="组合 10"/>
          <p:cNvGrpSpPr/>
          <p:nvPr/>
        </p:nvGrpSpPr>
        <p:grpSpPr bwMode="auto">
          <a:xfrm>
            <a:off x="2627838" y="2846133"/>
            <a:ext cx="2858743" cy="585787"/>
            <a:chOff x="4496596" y="1191127"/>
            <a:chExt cx="2858711" cy="585304"/>
          </a:xfrm>
        </p:grpSpPr>
        <p:sp>
          <p:nvSpPr>
            <p:cNvPr id="27" name="矩形: 圆角 26"/>
            <p:cNvSpPr/>
            <p:nvPr/>
          </p:nvSpPr>
          <p:spPr bwMode="auto">
            <a:xfrm>
              <a:off x="4496887" y="1191127"/>
              <a:ext cx="2790793" cy="583718"/>
            </a:xfrm>
            <a:prstGeom prst="roundRect">
              <a:avLst>
                <a:gd name="adj" fmla="val 27679"/>
              </a:avLst>
            </a:prstGeom>
            <a:solidFill>
              <a:srgbClr val="FB9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451" name="文本框 3"/>
            <p:cNvSpPr txBox="1">
              <a:spLocks noChangeArrowheads="1"/>
            </p:cNvSpPr>
            <p:nvPr/>
          </p:nvSpPr>
          <p:spPr bwMode="auto">
            <a:xfrm>
              <a:off x="4496596" y="1191656"/>
              <a:ext cx="28587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solidFill>
                    <a:prstClr val="white"/>
                  </a:solidFill>
                </a:rPr>
                <a:t>考上某所大学</a:t>
              </a:r>
            </a:p>
          </p:txBody>
        </p:sp>
      </p:grpSp>
      <p:grpSp>
        <p:nvGrpSpPr>
          <p:cNvPr id="29" name="组合 10"/>
          <p:cNvGrpSpPr/>
          <p:nvPr/>
        </p:nvGrpSpPr>
        <p:grpSpPr bwMode="auto">
          <a:xfrm>
            <a:off x="5634595" y="2801241"/>
            <a:ext cx="3330575" cy="584200"/>
            <a:chOff x="4392113" y="1657467"/>
            <a:chExt cx="2391355" cy="584163"/>
          </a:xfrm>
        </p:grpSpPr>
        <p:sp>
          <p:nvSpPr>
            <p:cNvPr id="30" name="矩形: 圆角 29"/>
            <p:cNvSpPr/>
            <p:nvPr/>
          </p:nvSpPr>
          <p:spPr bwMode="auto">
            <a:xfrm>
              <a:off x="4392113" y="1657467"/>
              <a:ext cx="2176156" cy="584163"/>
            </a:xfrm>
            <a:prstGeom prst="roundRect">
              <a:avLst>
                <a:gd name="adj" fmla="val 27679"/>
              </a:avLst>
            </a:prstGeom>
            <a:solidFill>
              <a:srgbClr val="FB9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454" name="文本框 3"/>
            <p:cNvSpPr txBox="1">
              <a:spLocks noChangeArrowheads="1"/>
            </p:cNvSpPr>
            <p:nvPr/>
          </p:nvSpPr>
          <p:spPr bwMode="auto">
            <a:xfrm>
              <a:off x="4392113" y="1690531"/>
              <a:ext cx="2391355" cy="52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prstClr val="white"/>
                  </a:solidFill>
                </a:rPr>
                <a:t>成为某方面的人才</a:t>
              </a:r>
              <a:endParaRPr lang="en-US" altLang="zh-CN" sz="28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373063" y="3608549"/>
            <a:ext cx="8231273" cy="119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3.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写出自己心中真实的想法，大胆抒发自己的真情实感。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  <p:bldP spid="5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9925" y="1475296"/>
            <a:ext cx="752415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请同学们认真阅读《给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家乡孩子的一封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信》，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注意写信的格式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想一想：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文章讲述了一件什么事情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" y="0"/>
            <a:ext cx="9139933" cy="51435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 bwMode="auto">
          <a:xfrm>
            <a:off x="3145155" y="880586"/>
            <a:ext cx="3286127" cy="1302068"/>
            <a:chOff x="3505139" y="845836"/>
            <a:chExt cx="3579453" cy="1631276"/>
          </a:xfrm>
        </p:grpSpPr>
        <p:pic>
          <p:nvPicPr>
            <p:cNvPr id="14338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31"/>
            <a:stretch>
              <a:fillRect/>
            </a:stretch>
          </p:blipFill>
          <p:spPr bwMode="auto">
            <a:xfrm>
              <a:off x="3505139" y="845836"/>
              <a:ext cx="3400479" cy="163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9" name="文本框 6"/>
            <p:cNvSpPr txBox="1">
              <a:spLocks noChangeArrowheads="1"/>
            </p:cNvSpPr>
            <p:nvPr/>
          </p:nvSpPr>
          <p:spPr bwMode="auto">
            <a:xfrm>
              <a:off x="3989255" y="1427356"/>
              <a:ext cx="3095337" cy="89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405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依依惜别</a:t>
              </a:r>
            </a:p>
          </p:txBody>
        </p:sp>
      </p:grpSp>
      <p:sp>
        <p:nvSpPr>
          <p:cNvPr id="8195" name="标题 1"/>
          <p:cNvSpPr txBox="1">
            <a:spLocks noChangeArrowheads="1"/>
          </p:cNvSpPr>
          <p:nvPr/>
        </p:nvSpPr>
        <p:spPr bwMode="auto">
          <a:xfrm>
            <a:off x="322421" y="325279"/>
            <a:ext cx="6065520" cy="55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zh-CN" altLang="en-US" sz="33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综合性学习：难忘小学生活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A3515F-47B8-40F6-8FE5-54952BB6E4A3}"/>
              </a:ext>
            </a:extLst>
          </p:cNvPr>
          <p:cNvSpPr txBox="1"/>
          <p:nvPr/>
        </p:nvSpPr>
        <p:spPr>
          <a:xfrm>
            <a:off x="818446" y="699594"/>
            <a:ext cx="604850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+mn-ea"/>
              </a:rPr>
              <a:t>请同学们简单说说书信的格式。</a:t>
            </a:r>
            <a:endParaRPr lang="zh-CN" altLang="en-US" sz="2700" b="1" dirty="0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1590B45-87A6-4559-9D4B-638DB372FFA2}"/>
              </a:ext>
            </a:extLst>
          </p:cNvPr>
          <p:cNvSpPr txBox="1"/>
          <p:nvPr/>
        </p:nvSpPr>
        <p:spPr>
          <a:xfrm>
            <a:off x="818446" y="1419654"/>
            <a:ext cx="7689071" cy="2790558"/>
          </a:xfrm>
          <a:prstGeom prst="rect">
            <a:avLst/>
          </a:prstGeom>
        </p:spPr>
        <p:txBody>
          <a:bodyPr wrap="square" lIns="68567" tIns="34283" rIns="68567" bIns="34283" anchor="t">
            <a:spAutoFit/>
          </a:bodyPr>
          <a:lstStyle/>
          <a:p>
            <a:pPr defTabSz="6858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写信时，第一行顶格写收信人的称呼，后面加上冒号。中间是正文部分。结尾要写表示祝福的话，空两格写“祝您”或“此致”，另起一行顶格写祝福语或“敬礼”。最后署名居右，日期居署名正下方。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43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99694" y="771600"/>
            <a:ext cx="525643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+mn-ea"/>
              </a:rPr>
              <a:t>文章讲述了一件什么事情？</a:t>
            </a:r>
            <a:endParaRPr lang="zh-CN" altLang="en-US" sz="2700" b="1" dirty="0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5265" y="1378563"/>
            <a:ext cx="7354538" cy="2790558"/>
          </a:xfrm>
          <a:prstGeom prst="rect">
            <a:avLst/>
          </a:prstGeom>
        </p:spPr>
        <p:txBody>
          <a:bodyPr wrap="square" lIns="68567" tIns="34283" rIns="68567" bIns="34283" anchor="t">
            <a:spAutoFit/>
          </a:bodyPr>
          <a:lstStyle/>
          <a:p>
            <a:pPr defTabSz="6858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这篇文章是巴金爷爷给家乡孩子的一封回信，信中真切地表达了他对家乡孩子的真诚关怀和亲切鼓励，抒发了自己要让生命开花结果的美好情感，鼓励孩子们多为社会作贡献，给人以深刻的启迪。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15975" y="1344930"/>
            <a:ext cx="7512050" cy="24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    </a:t>
            </a:r>
            <a:r>
              <a:rPr lang="zh-CN" altLang="en-US" sz="3200" b="1" dirty="0">
                <a:solidFill>
                  <a:srgbClr val="000000"/>
                </a:solidFill>
              </a:rPr>
              <a:t>写完之后，把这封信“贮藏”起来，等待将来某一时刻再来“开封”，相信那时候的你读到这封信，一定会有很多感动和怀念。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42950" y="604520"/>
            <a:ext cx="2392680" cy="68199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（三）演讲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630" y="351790"/>
            <a:ext cx="3729355" cy="448500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366395" y="1233487"/>
            <a:ext cx="8453959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请同学们认真阅读：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《聪明在于学习，天才在于积累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——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华罗庚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1956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年在北京大学的演讲》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D6D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思考：这篇演讲稿的主题是什么？你从中明白了什么？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12845" y="366395"/>
            <a:ext cx="1965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明确主题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75640" y="1641475"/>
            <a:ext cx="804100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>
                <a:solidFill>
                  <a:prstClr val="black"/>
                </a:solidFill>
                <a:latin typeface="宋体" panose="02010600030101010101" pitchFamily="2" charset="-122"/>
              </a:rPr>
              <a:t>演讲主题</a:t>
            </a:r>
            <a:r>
              <a:rPr lang="en-US" altLang="zh-CN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聪明在于学习，天才在于积累</a:t>
            </a: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777875" y="2848214"/>
            <a:ext cx="7731125" cy="1520346"/>
            <a:chOff x="1036740" y="3371156"/>
            <a:chExt cx="7730303" cy="1520844"/>
          </a:xfrm>
        </p:grpSpPr>
        <p:pic>
          <p:nvPicPr>
            <p:cNvPr id="20491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6740" y="3371156"/>
              <a:ext cx="1094146" cy="152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92" name="组合 8"/>
            <p:cNvGrpSpPr/>
            <p:nvPr/>
          </p:nvGrpSpPr>
          <p:grpSpPr bwMode="auto">
            <a:xfrm>
              <a:off x="2444704" y="3426499"/>
              <a:ext cx="6322339" cy="1300588"/>
              <a:chOff x="2465618" y="3916641"/>
              <a:chExt cx="6322339" cy="1300588"/>
            </a:xfrm>
          </p:grpSpPr>
          <p:sp>
            <p:nvSpPr>
              <p:cNvPr id="14" name="对话气泡: 圆角矩形 13"/>
              <p:cNvSpPr/>
              <p:nvPr/>
            </p:nvSpPr>
            <p:spPr>
              <a:xfrm>
                <a:off x="2465617" y="3916640"/>
                <a:ext cx="6049319" cy="1300588"/>
              </a:xfrm>
              <a:prstGeom prst="wedgeRoundRectCallout">
                <a:avLst>
                  <a:gd name="adj1" fmla="val -52280"/>
                  <a:gd name="adj2" fmla="val -22864"/>
                  <a:gd name="adj3" fmla="val 16667"/>
                </a:avLst>
              </a:prstGeom>
              <a:solidFill>
                <a:srgbClr val="FFFFFF"/>
              </a:solidFill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20494" name="矩形 9"/>
              <p:cNvSpPr>
                <a:spLocks noChangeArrowheads="1"/>
              </p:cNvSpPr>
              <p:nvPr/>
            </p:nvSpPr>
            <p:spPr bwMode="auto">
              <a:xfrm>
                <a:off x="2531423" y="3975385"/>
                <a:ext cx="6256534" cy="1144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14000"/>
                  </a:lnSpc>
                </a:pPr>
                <a:r>
                  <a:rPr lang="zh-CN" altLang="en-US" sz="3200" b="1" dirty="0">
                    <a:latin typeface="宋体" panose="02010600030101010101" pitchFamily="2" charset="-122"/>
                  </a:rPr>
                  <a:t>    文章的标题点明了演讲的主题，结尾再次强调这个主题。</a:t>
                </a:r>
                <a:endParaRPr lang="zh-CN" altLang="zh-CN" sz="3200" b="1" dirty="0">
                  <a:latin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截图202003280223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8045" t="-287" r="6476"/>
          <a:stretch>
            <a:fillRect/>
          </a:stretch>
        </p:blipFill>
        <p:spPr>
          <a:xfrm>
            <a:off x="4841875" y="0"/>
            <a:ext cx="4017010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4215" y="969010"/>
            <a:ext cx="3981450" cy="1339968"/>
          </a:xfrm>
          <a:prstGeom prst="rect">
            <a:avLst/>
          </a:prstGeom>
        </p:spPr>
        <p:txBody>
          <a:bodyPr wrap="square" lIns="68567" tIns="34283" rIns="68567" bIns="34283" anchor="t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lang="zh-CN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+mn-ea"/>
              </a:rPr>
              <a:t>（1、2）：不要害怕失败，要善于吸取教训，总结经验，继续前进。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215" y="2522855"/>
            <a:ext cx="3863340" cy="896770"/>
          </a:xfrm>
          <a:prstGeom prst="rect">
            <a:avLst/>
          </a:prstGeom>
        </p:spPr>
        <p:txBody>
          <a:bodyPr wrap="square" lIns="68567" tIns="34283" rIns="68567" bIns="34283" anchor="t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lang="zh-CN" alt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+mn-ea"/>
              </a:rPr>
              <a:t>（3、4）：学习不靠天分，要靠坚持不断的努力。</a:t>
            </a:r>
            <a:endParaRPr lang="zh-CN" altLang="en-US" sz="2000" b="1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4215" y="3804285"/>
            <a:ext cx="4137660" cy="896770"/>
          </a:xfrm>
          <a:prstGeom prst="rect">
            <a:avLst/>
          </a:prstGeom>
        </p:spPr>
        <p:txBody>
          <a:bodyPr wrap="square" lIns="68567" tIns="34283" rIns="68567" bIns="34283" anchor="t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lang="zh-CN" alt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+mn-ea"/>
              </a:rPr>
              <a:t>（5）：总结观点，聪明在于学习，天才在于积累。</a:t>
            </a:r>
            <a:endParaRPr lang="zh-CN" altLang="en-US" sz="2400" b="1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70305" y="227330"/>
            <a:ext cx="1965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梳理思路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1730" y="969376"/>
            <a:ext cx="6903720" cy="3762554"/>
          </a:xfrm>
          <a:prstGeom prst="rect">
            <a:avLst/>
          </a:prstGeom>
        </p:spPr>
        <p:txBody>
          <a:bodyPr wrap="square" lIns="68567" tIns="34283" rIns="68567" bIns="34283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各位老师，同学们：（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称呼</a:t>
            </a: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   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大家好！</a:t>
            </a:r>
            <a:endParaRPr lang="en-US" altLang="zh-CN" sz="2400" b="1" dirty="0">
              <a:solidFill>
                <a:srgbClr val="1D0F6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_______________________________________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___________________________________________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___________________________________________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</a:t>
            </a: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正文</a:t>
            </a: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同学们，（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倡导</a:t>
            </a: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en-US" altLang="zh-CN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___________________________________________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</a:t>
            </a: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结束语</a:t>
            </a:r>
            <a:r>
              <a:rPr lang="zh-CN" altLang="en-US" sz="24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43960" y="454025"/>
            <a:ext cx="2425700" cy="559435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标题</a:t>
            </a:r>
            <a:r>
              <a:rPr lang="zh-CN" altLang="en-US" sz="3200" b="1" dirty="0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850" y="218440"/>
            <a:ext cx="2388870" cy="5219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演讲稿的格式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58850" y="1346835"/>
            <a:ext cx="7645486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演讲稿写好之后，可以自己先练习一下，注意</a:t>
            </a:r>
            <a:r>
              <a:rPr lang="zh-CN" sz="3200" b="1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语气、语调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适当，姿态大方；演讲中还可以利用</a:t>
            </a:r>
            <a:r>
              <a:rPr lang="zh-CN" sz="3200" b="1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停顿、重复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或者辅以</a:t>
            </a:r>
            <a:r>
              <a:rPr lang="zh-CN" sz="3200" b="1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动作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强调要点，增强表现力。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12845" y="366395"/>
            <a:ext cx="1965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温馨提示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2315" y="458470"/>
            <a:ext cx="2392680" cy="68199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（四）诗歌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979784" y="2139714"/>
            <a:ext cx="5184432" cy="1177231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《我为少男少女们歌唱》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何其芳</a:t>
            </a: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 bwMode="auto">
          <a:xfrm>
            <a:off x="3429000" y="155575"/>
            <a:ext cx="3476625" cy="1244600"/>
            <a:chOff x="3429224" y="155034"/>
            <a:chExt cx="3476394" cy="1245142"/>
          </a:xfrm>
        </p:grpSpPr>
        <p:pic>
          <p:nvPicPr>
            <p:cNvPr id="13318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224" y="155034"/>
              <a:ext cx="2619621" cy="124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文本框 6"/>
            <p:cNvSpPr txBox="1">
              <a:spLocks noChangeArrowheads="1"/>
            </p:cNvSpPr>
            <p:nvPr/>
          </p:nvSpPr>
          <p:spPr bwMode="auto">
            <a:xfrm>
              <a:off x="3810281" y="592538"/>
              <a:ext cx="3095337" cy="58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回忆往事</a:t>
              </a:r>
            </a:p>
          </p:txBody>
        </p:sp>
      </p:grp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95" y="1048385"/>
            <a:ext cx="3074035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1654533" y="3750384"/>
            <a:ext cx="3703320" cy="100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13000"/>
              </a:lnSpc>
            </a:pPr>
            <a:r>
              <a:rPr lang="zh-CN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填写时间轴</a:t>
            </a:r>
          </a:p>
          <a:p>
            <a:pPr eaLnBrk="0" hangingPunct="0">
              <a:lnSpc>
                <a:spcPct val="113000"/>
              </a:lnSpc>
            </a:pPr>
            <a:r>
              <a:rPr lang="zh-CN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畅谈成长经历</a:t>
            </a: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5303638" y="4068450"/>
            <a:ext cx="3187700" cy="51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13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制作成长纪念册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18" y="1373344"/>
            <a:ext cx="3763159" cy="280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组合 15"/>
          <p:cNvGrpSpPr/>
          <p:nvPr/>
        </p:nvGrpSpPr>
        <p:grpSpPr bwMode="auto">
          <a:xfrm>
            <a:off x="0" y="122238"/>
            <a:ext cx="2255838" cy="633412"/>
            <a:chOff x="523137" y="2933171"/>
            <a:chExt cx="2255181" cy="634325"/>
          </a:xfrm>
        </p:grpSpPr>
        <p:pic>
          <p:nvPicPr>
            <p:cNvPr id="25602" name="图片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78" y="2933171"/>
              <a:ext cx="1823574" cy="6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03" name="组合 17"/>
            <p:cNvGrpSpPr/>
            <p:nvPr/>
          </p:nvGrpSpPr>
          <p:grpSpPr bwMode="auto">
            <a:xfrm>
              <a:off x="523137" y="3055416"/>
              <a:ext cx="2255181" cy="512080"/>
              <a:chOff x="1168" y="1345749"/>
              <a:chExt cx="2255181" cy="512080"/>
            </a:xfrm>
          </p:grpSpPr>
          <p:pic>
            <p:nvPicPr>
              <p:cNvPr id="25604" name="图片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7" t="61150" b="36580"/>
              <a:stretch>
                <a:fillRect/>
              </a:stretch>
            </p:blipFill>
            <p:spPr bwMode="auto">
              <a:xfrm>
                <a:off x="1168" y="1786450"/>
                <a:ext cx="2255181" cy="71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05" name="图片 2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85" t="43404" r="48077" b="39430"/>
              <a:stretch>
                <a:fillRect/>
              </a:stretch>
            </p:blipFill>
            <p:spPr bwMode="auto">
              <a:xfrm flipH="1">
                <a:off x="99424" y="1442978"/>
                <a:ext cx="283632" cy="346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06" name="图片 2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020" t="40004" r="5191" b="39482"/>
              <a:stretch>
                <a:fillRect/>
              </a:stretch>
            </p:blipFill>
            <p:spPr bwMode="auto">
              <a:xfrm>
                <a:off x="1720500" y="1345749"/>
                <a:ext cx="439057" cy="444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607" name="矩形 18"/>
            <p:cNvSpPr>
              <a:spLocks noChangeArrowheads="1"/>
            </p:cNvSpPr>
            <p:nvPr/>
          </p:nvSpPr>
          <p:spPr bwMode="auto">
            <a:xfrm>
              <a:off x="804205" y="2968593"/>
              <a:ext cx="16273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作者简介</a:t>
              </a:r>
            </a:p>
          </p:txBody>
        </p:sp>
      </p:grpSp>
      <p:sp>
        <p:nvSpPr>
          <p:cNvPr id="9" name="矩形 8"/>
          <p:cNvSpPr/>
          <p:nvPr/>
        </p:nvSpPr>
        <p:spPr bwMode="auto">
          <a:xfrm>
            <a:off x="827688" y="1260594"/>
            <a:ext cx="7344612" cy="2968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FF6D6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何其芳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1912—1977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）现代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诗人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散文家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文学评论家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。他的代表作品有诗集《预言》《夜歌和白天的歌》，散文集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</a:rPr>
              <a:t>《画梦录》等，文艺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论文集《关于写诗和读诗》。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43706" y="1347648"/>
            <a:ext cx="7344612" cy="21929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请大家自由朗读诗歌，把你觉得写得美的句子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画出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来。说说哪里写得美？表达了作者怎样的感情？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0200" y="784225"/>
            <a:ext cx="6384925" cy="29686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我为少男少女们歌唱。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我歌唱早晨，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我歌唱希望，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我歌唱那些属于未来的事物，我歌唱正在生长的力量。</a:t>
            </a: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2544763" y="914400"/>
            <a:ext cx="160337" cy="3810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4892675" y="922338"/>
            <a:ext cx="158750" cy="3810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2103438" y="1485900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2103438" y="2065338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2111375" y="2644775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4000500" y="2636838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6340475" y="2628900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3040063" y="3222625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5402263" y="3222625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597025" y="831850"/>
            <a:ext cx="44704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spc="500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我为少男少女们歌唱</a:t>
            </a:r>
            <a:endParaRPr lang="zh-CN" altLang="en-US" dirty="0">
              <a:solidFill>
                <a:srgbClr val="FF6D6D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 bwMode="auto">
          <a:xfrm rot="190051">
            <a:off x="6357938" y="820738"/>
            <a:ext cx="2290762" cy="1046162"/>
            <a:chOff x="5432629" y="595458"/>
            <a:chExt cx="2289344" cy="1045578"/>
          </a:xfrm>
        </p:grpSpPr>
        <p:sp>
          <p:nvSpPr>
            <p:cNvPr id="20" name="云形 19"/>
            <p:cNvSpPr/>
            <p:nvPr/>
          </p:nvSpPr>
          <p:spPr>
            <a:xfrm rot="263215">
              <a:off x="5431939" y="586367"/>
              <a:ext cx="2045020" cy="1045578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686" name="Rectangle 2"/>
            <p:cNvSpPr txBox="1">
              <a:spLocks noChangeArrowheads="1"/>
            </p:cNvSpPr>
            <p:nvPr/>
          </p:nvSpPr>
          <p:spPr bwMode="auto">
            <a:xfrm rot="-190051">
              <a:off x="5572209" y="727963"/>
              <a:ext cx="2149764" cy="53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</a:rPr>
                <a:t>开篇点题</a:t>
              </a:r>
              <a:endParaRPr lang="zh-CN" altLang="zh-CN" sz="3200" b="1" dirty="0">
                <a:latin typeface="宋体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 bwMode="auto">
          <a:xfrm>
            <a:off x="2644775" y="3673475"/>
            <a:ext cx="2376488" cy="1039813"/>
            <a:chOff x="6186991" y="3092429"/>
            <a:chExt cx="2376966" cy="1039362"/>
          </a:xfrm>
        </p:grpSpPr>
        <p:pic>
          <p:nvPicPr>
            <p:cNvPr id="28688" name="图片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991" y="3092429"/>
              <a:ext cx="2224365" cy="103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矩形 25"/>
            <p:cNvSpPr>
              <a:spLocks noChangeArrowheads="1"/>
            </p:cNvSpPr>
            <p:nvPr/>
          </p:nvSpPr>
          <p:spPr bwMode="auto">
            <a:xfrm>
              <a:off x="6918458" y="3282806"/>
              <a:ext cx="1645499" cy="604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排比</a:t>
              </a:r>
              <a:endParaRPr lang="zh-CN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 bwMode="auto">
          <a:xfrm>
            <a:off x="-150813" y="0"/>
            <a:ext cx="2640013" cy="960438"/>
            <a:chOff x="4251813" y="2642237"/>
            <a:chExt cx="2640079" cy="959929"/>
          </a:xfrm>
        </p:grpSpPr>
        <p:pic>
          <p:nvPicPr>
            <p:cNvPr id="28691" name="图片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80" b="17960"/>
            <a:stretch>
              <a:fillRect/>
            </a:stretch>
          </p:blipFill>
          <p:spPr bwMode="auto">
            <a:xfrm>
              <a:off x="4251813" y="2642237"/>
              <a:ext cx="2314245" cy="959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2" name="文本框 2"/>
            <p:cNvSpPr txBox="1">
              <a:spLocks noChangeArrowheads="1"/>
            </p:cNvSpPr>
            <p:nvPr/>
          </p:nvSpPr>
          <p:spPr bwMode="auto">
            <a:xfrm>
              <a:off x="4521222" y="2777413"/>
              <a:ext cx="2370670" cy="604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句子理解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749300" y="747713"/>
            <a:ext cx="1279525" cy="809625"/>
            <a:chOff x="5986169" y="2606045"/>
            <a:chExt cx="1385541" cy="876429"/>
          </a:xfrm>
        </p:grpSpPr>
        <p:pic>
          <p:nvPicPr>
            <p:cNvPr id="29698" name="图片 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2524" r="-1543" b="8057"/>
            <a:stretch>
              <a:fillRect/>
            </a:stretch>
          </p:blipFill>
          <p:spPr bwMode="auto">
            <a:xfrm>
              <a:off x="5986169" y="2606045"/>
              <a:ext cx="1385541" cy="87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699" name="文本框 2"/>
            <p:cNvSpPr txBox="1">
              <a:spLocks noChangeArrowheads="1"/>
            </p:cNvSpPr>
            <p:nvPr/>
          </p:nvSpPr>
          <p:spPr bwMode="auto">
            <a:xfrm>
              <a:off x="6153022" y="2666276"/>
              <a:ext cx="1088001" cy="654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rgbClr val="FF6D6D"/>
                  </a:solidFill>
                  <a:latin typeface="宋体" panose="02010600030101010101" pitchFamily="2" charset="-122"/>
                </a:rPr>
                <a:t>歌唱</a:t>
              </a:r>
              <a:endParaRPr lang="en-US" altLang="zh-CN" sz="3200" b="1" dirty="0">
                <a:solidFill>
                  <a:srgbClr val="FF6D6D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2286290" y="777875"/>
            <a:ext cx="1830387" cy="615950"/>
            <a:chOff x="2506980" y="777998"/>
            <a:chExt cx="1830613" cy="616462"/>
          </a:xfrm>
        </p:grpSpPr>
        <p:sp>
          <p:nvSpPr>
            <p:cNvPr id="21" name="流程图: 可选过程 20"/>
            <p:cNvSpPr/>
            <p:nvPr/>
          </p:nvSpPr>
          <p:spPr>
            <a:xfrm>
              <a:off x="2506980" y="807720"/>
              <a:ext cx="1798320" cy="5867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02" name="文本框 2"/>
            <p:cNvSpPr txBox="1">
              <a:spLocks noChangeArrowheads="1"/>
            </p:cNvSpPr>
            <p:nvPr/>
          </p:nvSpPr>
          <p:spPr bwMode="auto">
            <a:xfrm>
              <a:off x="2517056" y="777998"/>
              <a:ext cx="1820537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少男少女</a:t>
              </a:r>
              <a:endPara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 bwMode="auto">
          <a:xfrm>
            <a:off x="4229390" y="785813"/>
            <a:ext cx="1160462" cy="623887"/>
            <a:chOff x="4449634" y="785254"/>
            <a:chExt cx="1160138" cy="624446"/>
          </a:xfrm>
        </p:grpSpPr>
        <p:sp>
          <p:nvSpPr>
            <p:cNvPr id="24" name="流程图: 可选过程 23"/>
            <p:cNvSpPr/>
            <p:nvPr/>
          </p:nvSpPr>
          <p:spPr>
            <a:xfrm>
              <a:off x="4503420" y="822960"/>
              <a:ext cx="998220" cy="5867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05" name="文本框 2"/>
            <p:cNvSpPr txBox="1">
              <a:spLocks noChangeArrowheads="1"/>
            </p:cNvSpPr>
            <p:nvPr/>
          </p:nvSpPr>
          <p:spPr bwMode="auto">
            <a:xfrm>
              <a:off x="4449634" y="785254"/>
              <a:ext cx="1160138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早晨</a:t>
              </a:r>
              <a:endParaRPr lang="en-US" altLang="zh-CN" sz="32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 bwMode="auto">
          <a:xfrm>
            <a:off x="5512090" y="804863"/>
            <a:ext cx="1160462" cy="620712"/>
            <a:chOff x="5733060" y="804123"/>
            <a:chExt cx="1160138" cy="620817"/>
          </a:xfrm>
        </p:grpSpPr>
        <p:sp>
          <p:nvSpPr>
            <p:cNvPr id="25" name="流程图: 可选过程 24"/>
            <p:cNvSpPr/>
            <p:nvPr/>
          </p:nvSpPr>
          <p:spPr>
            <a:xfrm>
              <a:off x="5745480" y="838200"/>
              <a:ext cx="998220" cy="5867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08" name="文本框 2"/>
            <p:cNvSpPr txBox="1">
              <a:spLocks noChangeArrowheads="1"/>
            </p:cNvSpPr>
            <p:nvPr/>
          </p:nvSpPr>
          <p:spPr bwMode="auto">
            <a:xfrm>
              <a:off x="5733060" y="804123"/>
              <a:ext cx="1160138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希望</a:t>
              </a:r>
              <a:endParaRPr lang="en-US" altLang="zh-CN" sz="32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 bwMode="auto">
          <a:xfrm>
            <a:off x="2224376" y="1533525"/>
            <a:ext cx="3139711" cy="615950"/>
            <a:chOff x="2445209" y="1532740"/>
            <a:chExt cx="3138926" cy="616100"/>
          </a:xfrm>
        </p:grpSpPr>
        <p:sp>
          <p:nvSpPr>
            <p:cNvPr id="26" name="流程图: 可选过程 25"/>
            <p:cNvSpPr/>
            <p:nvPr/>
          </p:nvSpPr>
          <p:spPr>
            <a:xfrm>
              <a:off x="2484120" y="1562100"/>
              <a:ext cx="3029645" cy="5867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11" name="文本框 2"/>
            <p:cNvSpPr txBox="1">
              <a:spLocks noChangeArrowheads="1"/>
            </p:cNvSpPr>
            <p:nvPr/>
          </p:nvSpPr>
          <p:spPr bwMode="auto">
            <a:xfrm>
              <a:off x="2445209" y="1532740"/>
              <a:ext cx="3138926" cy="604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属于未来的事物</a:t>
              </a:r>
              <a:endPara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 bwMode="auto">
          <a:xfrm>
            <a:off x="5364088" y="1562100"/>
            <a:ext cx="3163887" cy="608013"/>
            <a:chOff x="5257800" y="1554480"/>
            <a:chExt cx="3164114" cy="608440"/>
          </a:xfrm>
        </p:grpSpPr>
        <p:sp>
          <p:nvSpPr>
            <p:cNvPr id="27" name="流程图: 可选过程 26"/>
            <p:cNvSpPr/>
            <p:nvPr/>
          </p:nvSpPr>
          <p:spPr>
            <a:xfrm>
              <a:off x="5257800" y="1554480"/>
              <a:ext cx="3093720" cy="5867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14" name="文本框 2"/>
            <p:cNvSpPr txBox="1">
              <a:spLocks noChangeArrowheads="1"/>
            </p:cNvSpPr>
            <p:nvPr/>
          </p:nvSpPr>
          <p:spPr bwMode="auto">
            <a:xfrm>
              <a:off x="5309604" y="1558139"/>
              <a:ext cx="3112310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正在生长的力量</a:t>
              </a:r>
              <a:endPara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749300" y="2389188"/>
            <a:ext cx="1279525" cy="809625"/>
            <a:chOff x="5986169" y="2606045"/>
            <a:chExt cx="1385541" cy="876429"/>
          </a:xfrm>
        </p:grpSpPr>
        <p:pic>
          <p:nvPicPr>
            <p:cNvPr id="29716" name="图片 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2524" r="-1543" b="8057"/>
            <a:stretch>
              <a:fillRect/>
            </a:stretch>
          </p:blipFill>
          <p:spPr bwMode="auto">
            <a:xfrm>
              <a:off x="5986169" y="2606045"/>
              <a:ext cx="1385541" cy="87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7" name="文本框 2"/>
            <p:cNvSpPr txBox="1">
              <a:spLocks noChangeArrowheads="1"/>
            </p:cNvSpPr>
            <p:nvPr/>
          </p:nvSpPr>
          <p:spPr bwMode="auto">
            <a:xfrm>
              <a:off x="6153022" y="2666276"/>
              <a:ext cx="1088001" cy="654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rgbClr val="FF6D6D"/>
                  </a:solidFill>
                  <a:latin typeface="宋体" panose="02010600030101010101" pitchFamily="2" charset="-122"/>
                </a:rPr>
                <a:t>特点</a:t>
              </a:r>
              <a:endParaRPr lang="en-US" altLang="zh-CN" sz="3200" b="1">
                <a:solidFill>
                  <a:srgbClr val="FF6D6D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 bwMode="auto">
          <a:xfrm>
            <a:off x="2195802" y="2490788"/>
            <a:ext cx="1900238" cy="604837"/>
            <a:chOff x="2408561" y="2437343"/>
            <a:chExt cx="1900368" cy="604781"/>
          </a:xfrm>
        </p:grpSpPr>
        <p:sp>
          <p:nvSpPr>
            <p:cNvPr id="28" name="流程图: 可选过程 27"/>
            <p:cNvSpPr/>
            <p:nvPr/>
          </p:nvSpPr>
          <p:spPr>
            <a:xfrm>
              <a:off x="2423160" y="2453640"/>
              <a:ext cx="1798320" cy="586740"/>
            </a:xfrm>
            <a:prstGeom prst="flowChartAlternateProcess">
              <a:avLst/>
            </a:prstGeom>
            <a:solidFill>
              <a:srgbClr val="F0E2FE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20" name="文本框 2"/>
            <p:cNvSpPr txBox="1">
              <a:spLocks noChangeArrowheads="1"/>
            </p:cNvSpPr>
            <p:nvPr/>
          </p:nvSpPr>
          <p:spPr bwMode="auto">
            <a:xfrm>
              <a:off x="2408561" y="2437343"/>
              <a:ext cx="1900368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积极向上</a:t>
              </a:r>
              <a:endPara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4218277" y="2501900"/>
            <a:ext cx="4446588" cy="604838"/>
            <a:chOff x="4438382" y="2426457"/>
            <a:chExt cx="4447626" cy="604781"/>
          </a:xfrm>
        </p:grpSpPr>
        <p:sp>
          <p:nvSpPr>
            <p:cNvPr id="29" name="流程图: 可选过程 28"/>
            <p:cNvSpPr/>
            <p:nvPr/>
          </p:nvSpPr>
          <p:spPr>
            <a:xfrm>
              <a:off x="4465320" y="2430780"/>
              <a:ext cx="4221480" cy="586740"/>
            </a:xfrm>
            <a:prstGeom prst="flowChartAlternateProcess">
              <a:avLst/>
            </a:prstGeom>
            <a:solidFill>
              <a:srgbClr val="F0E2FE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23" name="文本框 2"/>
            <p:cNvSpPr txBox="1">
              <a:spLocks noChangeArrowheads="1"/>
            </p:cNvSpPr>
            <p:nvPr/>
          </p:nvSpPr>
          <p:spPr bwMode="auto">
            <a:xfrm>
              <a:off x="4438382" y="2426457"/>
              <a:ext cx="4447626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给人希望和鼓舞的力量</a:t>
              </a:r>
              <a:endParaRPr lang="en-US" altLang="zh-CN" sz="32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749300" y="3579813"/>
            <a:ext cx="1279525" cy="809625"/>
            <a:chOff x="5986169" y="2606045"/>
            <a:chExt cx="1385541" cy="876429"/>
          </a:xfrm>
        </p:grpSpPr>
        <p:pic>
          <p:nvPicPr>
            <p:cNvPr id="29725" name="图片 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2524" r="-1543" b="8057"/>
            <a:stretch>
              <a:fillRect/>
            </a:stretch>
          </p:blipFill>
          <p:spPr bwMode="auto">
            <a:xfrm>
              <a:off x="5986169" y="2606045"/>
              <a:ext cx="1385541" cy="87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6" name="文本框 2"/>
            <p:cNvSpPr txBox="1">
              <a:spLocks noChangeArrowheads="1"/>
            </p:cNvSpPr>
            <p:nvPr/>
          </p:nvSpPr>
          <p:spPr bwMode="auto">
            <a:xfrm>
              <a:off x="6153022" y="2666276"/>
              <a:ext cx="1088001" cy="654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rgbClr val="FF6D6D"/>
                  </a:solidFill>
                  <a:latin typeface="宋体" panose="02010600030101010101" pitchFamily="2" charset="-122"/>
                </a:rPr>
                <a:t>情感</a:t>
              </a:r>
              <a:endParaRPr lang="en-US" altLang="zh-CN" sz="3200" b="1">
                <a:solidFill>
                  <a:srgbClr val="FF6D6D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 bwMode="auto">
          <a:xfrm>
            <a:off x="2302165" y="3646488"/>
            <a:ext cx="1901825" cy="612775"/>
            <a:chOff x="2522220" y="3647109"/>
            <a:chExt cx="1902097" cy="612471"/>
          </a:xfrm>
        </p:grpSpPr>
        <p:sp>
          <p:nvSpPr>
            <p:cNvPr id="30" name="流程图: 可选过程 29"/>
            <p:cNvSpPr/>
            <p:nvPr/>
          </p:nvSpPr>
          <p:spPr>
            <a:xfrm>
              <a:off x="2522220" y="3672840"/>
              <a:ext cx="975360" cy="586740"/>
            </a:xfrm>
            <a:prstGeom prst="flowChartAlternateProcess">
              <a:avLst/>
            </a:prstGeom>
            <a:solidFill>
              <a:srgbClr val="ECFDE3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29" name="文本框 2"/>
            <p:cNvSpPr txBox="1">
              <a:spLocks noChangeArrowheads="1"/>
            </p:cNvSpPr>
            <p:nvPr/>
          </p:nvSpPr>
          <p:spPr bwMode="auto">
            <a:xfrm>
              <a:off x="2523949" y="3647109"/>
              <a:ext cx="1900368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热烈</a:t>
              </a:r>
              <a:endParaRPr lang="en-US" altLang="zh-CN" sz="32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 bwMode="auto">
          <a:xfrm>
            <a:off x="3535652" y="3656013"/>
            <a:ext cx="1901825" cy="627062"/>
            <a:chOff x="3756660" y="3655817"/>
            <a:chExt cx="1901008" cy="626623"/>
          </a:xfrm>
        </p:grpSpPr>
        <p:sp>
          <p:nvSpPr>
            <p:cNvPr id="31" name="流程图: 可选过程 30"/>
            <p:cNvSpPr/>
            <p:nvPr/>
          </p:nvSpPr>
          <p:spPr>
            <a:xfrm>
              <a:off x="3756660" y="3695700"/>
              <a:ext cx="975360" cy="586740"/>
            </a:xfrm>
            <a:prstGeom prst="flowChartAlternateProcess">
              <a:avLst/>
            </a:prstGeom>
            <a:solidFill>
              <a:srgbClr val="ECFDE3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32" name="文本框 2"/>
            <p:cNvSpPr txBox="1">
              <a:spLocks noChangeArrowheads="1"/>
            </p:cNvSpPr>
            <p:nvPr/>
          </p:nvSpPr>
          <p:spPr bwMode="auto">
            <a:xfrm>
              <a:off x="3757300" y="3655817"/>
              <a:ext cx="1900368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奔放</a:t>
              </a:r>
              <a:endParaRPr lang="en-US" altLang="zh-CN" sz="32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2285" y="411570"/>
            <a:ext cx="7072630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lnSpc>
                <a:spcPts val="336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我的歌呵，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latinLnBrk="0" hangingPunct="0">
              <a:lnSpc>
                <a:spcPts val="336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你飞吧，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latinLnBrk="0" hangingPunct="0">
              <a:lnSpc>
                <a:spcPts val="336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飞到年轻人的心中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latinLnBrk="0" hangingPunct="0">
              <a:lnSpc>
                <a:spcPts val="336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去找你停留的地方。</a:t>
            </a:r>
          </a:p>
          <a:p>
            <a:pPr eaLnBrk="0" latinLnBrk="0" hangingPunct="0">
              <a:lnSpc>
                <a:spcPts val="3360"/>
              </a:lnSpc>
              <a:defRPr/>
            </a:pPr>
            <a:endParaRPr lang="zh-CN" altLang="en-US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latinLnBrk="0" hangingPunct="0">
              <a:lnSpc>
                <a:spcPts val="336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所有使我像草一样颤抖过的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latinLnBrk="0" hangingPunct="0">
              <a:lnSpc>
                <a:spcPts val="336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快乐或者好的思想，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latinLnBrk="0" hangingPunct="0">
              <a:lnSpc>
                <a:spcPts val="336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都变成声音飞到四方八面去吧，不管它像一阵微风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latinLnBrk="0" hangingPunct="0">
              <a:lnSpc>
                <a:spcPts val="336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或者一片阳光。</a:t>
            </a:r>
            <a:endParaRPr lang="zh-CN" altLang="en-US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1476060" y="1262470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336925" y="1262470"/>
            <a:ext cx="107950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1475742" y="1681253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3336608" y="1754595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 bwMode="auto">
          <a:xfrm>
            <a:off x="4762706" y="1001804"/>
            <a:ext cx="2776537" cy="679450"/>
            <a:chOff x="5577959" y="1445554"/>
            <a:chExt cx="2777562" cy="678743"/>
          </a:xfrm>
        </p:grpSpPr>
        <p:sp>
          <p:nvSpPr>
            <p:cNvPr id="10" name="对话气泡: 圆角矩形 9"/>
            <p:cNvSpPr/>
            <p:nvPr/>
          </p:nvSpPr>
          <p:spPr>
            <a:xfrm flipV="1">
              <a:off x="5577959" y="1445554"/>
              <a:ext cx="2463122" cy="678743"/>
            </a:xfrm>
            <a:prstGeom prst="wedgeRoundRectCallout">
              <a:avLst>
                <a:gd name="adj1" fmla="val -36629"/>
                <a:gd name="adj2" fmla="val -69401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729" name="矩形 4"/>
            <p:cNvSpPr>
              <a:spLocks noChangeArrowheads="1"/>
            </p:cNvSpPr>
            <p:nvPr/>
          </p:nvSpPr>
          <p:spPr bwMode="auto">
            <a:xfrm>
              <a:off x="5577959" y="1445554"/>
              <a:ext cx="2777562" cy="66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宋体" panose="02010600030101010101" pitchFamily="2" charset="-122"/>
                </a:rPr>
                <a:t>想象和联想</a:t>
              </a:r>
              <a:endParaRPr lang="zh-CN" altLang="zh-CN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 flipH="1">
            <a:off x="1458595" y="2624228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4277042" y="2616291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1458119" y="3043328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2400934" y="3032306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2871152" y="3443378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3811588" y="3441882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1458595" y="3885338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2431572" y="3885338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1458119" y="4336981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"/>
          <p:cNvGrpSpPr/>
          <p:nvPr/>
        </p:nvGrpSpPr>
        <p:grpSpPr bwMode="auto">
          <a:xfrm>
            <a:off x="6637655" y="2681060"/>
            <a:ext cx="2233613" cy="895350"/>
            <a:chOff x="2468563" y="3419780"/>
            <a:chExt cx="2233415" cy="894833"/>
          </a:xfrm>
        </p:grpSpPr>
        <p:pic>
          <p:nvPicPr>
            <p:cNvPr id="31748" name="图片 7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63580" r="43620" b="6296"/>
            <a:stretch>
              <a:fillRect/>
            </a:stretch>
          </p:blipFill>
          <p:spPr bwMode="auto">
            <a:xfrm>
              <a:off x="2468563" y="3419780"/>
              <a:ext cx="2233415" cy="894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9" name="文本框 8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981632" y="3534650"/>
              <a:ext cx="1165441" cy="5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3200" b="1" dirty="0">
                  <a:solidFill>
                    <a:srgbClr val="FF6D6D"/>
                  </a:solidFill>
                  <a:latin typeface="宋体" panose="02010600030101010101" pitchFamily="2" charset="-122"/>
                </a:rPr>
                <a:t>比喻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 bwMode="auto">
          <a:xfrm>
            <a:off x="288925" y="515696"/>
            <a:ext cx="8565515" cy="2110740"/>
            <a:chOff x="-414338" y="683831"/>
            <a:chExt cx="7384733" cy="1954140"/>
          </a:xfrm>
        </p:grpSpPr>
        <p:pic>
          <p:nvPicPr>
            <p:cNvPr id="32779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338" y="683831"/>
              <a:ext cx="7384733" cy="195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0" name="文本框 2"/>
            <p:cNvSpPr txBox="1">
              <a:spLocks noChangeArrowheads="1"/>
            </p:cNvSpPr>
            <p:nvPr/>
          </p:nvSpPr>
          <p:spPr bwMode="auto">
            <a:xfrm>
              <a:off x="797198" y="1174129"/>
              <a:ext cx="6009505" cy="110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希望“歌声”传播到四面八方，</a:t>
              </a:r>
            </a:p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感动更多青年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  <p:sp>
        <p:nvSpPr>
          <p:cNvPr id="16" name="文本框 2"/>
          <p:cNvSpPr txBox="1">
            <a:spLocks noChangeArrowheads="1"/>
          </p:cNvSpPr>
          <p:nvPr/>
        </p:nvSpPr>
        <p:spPr bwMode="auto">
          <a:xfrm>
            <a:off x="930342" y="3075792"/>
            <a:ext cx="14176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6D6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情感：</a:t>
            </a:r>
            <a:endParaRPr lang="en-US" altLang="zh-CN" sz="3200" b="1" dirty="0">
              <a:solidFill>
                <a:srgbClr val="FF6D6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 bwMode="auto">
          <a:xfrm>
            <a:off x="2514150" y="3156025"/>
            <a:ext cx="2301557" cy="769938"/>
            <a:chOff x="2370403" y="2621519"/>
            <a:chExt cx="2300881" cy="770255"/>
          </a:xfrm>
        </p:grpSpPr>
        <p:pic>
          <p:nvPicPr>
            <p:cNvPr id="32783" name="图片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403" y="2621519"/>
              <a:ext cx="1867137" cy="770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4" name="文本框 2"/>
            <p:cNvSpPr txBox="1">
              <a:spLocks noChangeArrowheads="1"/>
            </p:cNvSpPr>
            <p:nvPr/>
          </p:nvSpPr>
          <p:spPr bwMode="auto">
            <a:xfrm>
              <a:off x="2770916" y="2704390"/>
              <a:ext cx="1900368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rgbClr val="FF6D6D"/>
                  </a:solidFill>
                  <a:latin typeface="宋体" panose="02010600030101010101" pitchFamily="2" charset="-122"/>
                </a:rPr>
                <a:t>深沉</a:t>
              </a:r>
              <a:endParaRPr lang="en-US" altLang="zh-CN" sz="3200" b="1" dirty="0">
                <a:solidFill>
                  <a:srgbClr val="FF6D6D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5148048" y="3156025"/>
            <a:ext cx="2463165" cy="771783"/>
            <a:chOff x="2355914" y="2720230"/>
            <a:chExt cx="2464130" cy="770513"/>
          </a:xfrm>
        </p:grpSpPr>
        <p:pic>
          <p:nvPicPr>
            <p:cNvPr id="32786" name="图片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914" y="2720488"/>
              <a:ext cx="1867137" cy="770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7" name="文本框 2"/>
            <p:cNvSpPr txBox="1">
              <a:spLocks noChangeArrowheads="1"/>
            </p:cNvSpPr>
            <p:nvPr/>
          </p:nvSpPr>
          <p:spPr bwMode="auto">
            <a:xfrm>
              <a:off x="2919676" y="2720230"/>
              <a:ext cx="1900368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rgbClr val="FF6D6D"/>
                  </a:solidFill>
                  <a:latin typeface="宋体" panose="02010600030101010101" pitchFamily="2" charset="-122"/>
                </a:rPr>
                <a:t>强烈</a:t>
              </a:r>
              <a:endParaRPr lang="en-US" altLang="zh-CN" sz="3200" b="1">
                <a:solidFill>
                  <a:srgbClr val="FF6D6D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82600" y="1023686"/>
            <a:ext cx="6033562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轻轻地从我琴弦上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失掉了成年的忧伤，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我重新变得年轻了，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我的血流得很快，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对于生活我又充满了梦想，</a:t>
            </a:r>
            <a:endParaRPr lang="en-US" altLang="zh-CN" sz="3200" b="1" spc="5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充满了渴望。</a:t>
            </a: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1936750" y="1106236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1863725" y="1744411"/>
            <a:ext cx="107950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1914525" y="2303211"/>
            <a:ext cx="107950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859088" y="2296861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922463" y="2898524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>
            <a:off x="2379663" y="3465261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730750" y="3493836"/>
            <a:ext cx="106363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1842026" y="4077729"/>
            <a:ext cx="106362" cy="419100"/>
          </a:xfrm>
          <a:prstGeom prst="line">
            <a:avLst/>
          </a:prstGeom>
          <a:ln w="28575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1897297" y="1663670"/>
            <a:ext cx="1136650" cy="58420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spc="500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成年</a:t>
            </a:r>
            <a:endParaRPr lang="zh-CN" altLang="en-US" dirty="0">
              <a:solidFill>
                <a:srgbClr val="FF6D6D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839658" y="2246289"/>
            <a:ext cx="1228300" cy="5857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3200" b="1" spc="500" dirty="0">
                <a:solidFill>
                  <a:srgbClr val="FF6D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年轻</a:t>
            </a:r>
            <a:endParaRPr lang="zh-CN" altLang="en-US" dirty="0">
              <a:solidFill>
                <a:srgbClr val="FF6D6D"/>
              </a:solidFill>
            </a:endParaRPr>
          </a:p>
        </p:txBody>
      </p:sp>
      <p:sp>
        <p:nvSpPr>
          <p:cNvPr id="32" name="文本框 2"/>
          <p:cNvSpPr txBox="1">
            <a:spLocks noChangeArrowheads="1"/>
          </p:cNvSpPr>
          <p:nvPr/>
        </p:nvSpPr>
        <p:spPr bwMode="auto">
          <a:xfrm>
            <a:off x="1187718" y="400430"/>
            <a:ext cx="28527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宋体" panose="02010600030101010101" pitchFamily="2" charset="-122"/>
              </a:rPr>
              <a:t>“我”的转变</a:t>
            </a:r>
            <a:endParaRPr lang="en-US" altLang="zh-CN" sz="3200" b="1" dirty="0">
              <a:latin typeface="宋体" panose="02010600030101010101" pitchFamily="2" charset="-122"/>
            </a:endParaRPr>
          </a:p>
        </p:txBody>
      </p:sp>
      <p:sp>
        <p:nvSpPr>
          <p:cNvPr id="33" name="文本框 2"/>
          <p:cNvSpPr txBox="1">
            <a:spLocks noChangeArrowheads="1"/>
          </p:cNvSpPr>
          <p:nvPr/>
        </p:nvSpPr>
        <p:spPr bwMode="auto">
          <a:xfrm>
            <a:off x="4842015" y="1491660"/>
            <a:ext cx="14176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情感：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2"/>
          <p:cNvSpPr txBox="1">
            <a:spLocks noChangeArrowheads="1"/>
          </p:cNvSpPr>
          <p:nvPr/>
        </p:nvSpPr>
        <p:spPr bwMode="auto">
          <a:xfrm>
            <a:off x="6019999" y="1491660"/>
            <a:ext cx="2669970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对生活的热爱和追求</a:t>
            </a:r>
            <a:endParaRPr lang="en-US" altLang="zh-CN" sz="3200" b="1" dirty="0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  <p:bldP spid="32" grpId="0"/>
      <p:bldP spid="33" grpId="0"/>
      <p:bldP spid="3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3"/>
          <p:cNvSpPr txBox="1"/>
          <p:nvPr/>
        </p:nvSpPr>
        <p:spPr>
          <a:xfrm>
            <a:off x="461963" y="1490663"/>
            <a:ext cx="8220075" cy="2797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这首诗以明快的思想鼓舞人，以炽烈的感情感动人，以优美的语言吸引人，表现了诗人浓郁的生活热情和激昂的生活态度，鼓舞少男少女热爱生活、为国家民族的未来奋发向上的热情。</a:t>
            </a:r>
          </a:p>
        </p:txBody>
      </p:sp>
      <p:sp>
        <p:nvSpPr>
          <p:cNvPr id="25602" name="TextBox 8"/>
          <p:cNvSpPr txBox="1"/>
          <p:nvPr/>
        </p:nvSpPr>
        <p:spPr>
          <a:xfrm>
            <a:off x="3576638" y="385763"/>
            <a:ext cx="1990725" cy="587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主题解说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4495" y="215900"/>
            <a:ext cx="3204210" cy="68199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（五）毕业赠言</a:t>
            </a:r>
          </a:p>
        </p:txBody>
      </p:sp>
    </p:spTree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 bwMode="auto">
          <a:xfrm>
            <a:off x="2771775" y="101600"/>
            <a:ext cx="2700338" cy="1038225"/>
            <a:chOff x="0" y="297543"/>
            <a:chExt cx="2699657" cy="1037771"/>
          </a:xfrm>
        </p:grpSpPr>
        <p:pic>
          <p:nvPicPr>
            <p:cNvPr id="35842" name="图片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1" b="21365"/>
            <a:stretch>
              <a:fillRect/>
            </a:stretch>
          </p:blipFill>
          <p:spPr bwMode="auto">
            <a:xfrm>
              <a:off x="0" y="297543"/>
              <a:ext cx="2699657" cy="103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3" name="文本框 2"/>
            <p:cNvSpPr txBox="1">
              <a:spLocks noChangeArrowheads="1"/>
            </p:cNvSpPr>
            <p:nvPr/>
          </p:nvSpPr>
          <p:spPr bwMode="auto">
            <a:xfrm>
              <a:off x="588833" y="450704"/>
              <a:ext cx="1965681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赠言赏析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95652" y="1204913"/>
            <a:ext cx="20351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给老师：</a:t>
            </a:r>
            <a:endParaRPr lang="en-US" altLang="zh-CN" sz="3200" b="1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2002" y="1203325"/>
            <a:ext cx="8599488" cy="1785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从齐腰高到与肩齐平，整整六年。</a:t>
            </a:r>
            <a:r>
              <a:rPr lang="zh-CN" altLang="en-US" sz="3200" b="1" spc="-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六年间，每天的两声“老师好”与“老师再见”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，载着我对您不变的情谊。</a:t>
            </a:r>
          </a:p>
        </p:txBody>
      </p:sp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2430827" y="3085419"/>
            <a:ext cx="24733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朴实的语言</a:t>
            </a:r>
            <a:endParaRPr lang="en-US" altLang="zh-CN" sz="3200" b="1" dirty="0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11" name="文本框 2"/>
          <p:cNvSpPr txBox="1">
            <a:spLocks noChangeArrowheads="1"/>
          </p:cNvSpPr>
          <p:nvPr/>
        </p:nvSpPr>
        <p:spPr bwMode="auto">
          <a:xfrm>
            <a:off x="2416539" y="3818844"/>
            <a:ext cx="24733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平常的场景</a:t>
            </a:r>
            <a:endParaRPr lang="en-US" altLang="zh-CN" sz="3200" b="1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5340079" y="3370534"/>
            <a:ext cx="2339975" cy="635000"/>
            <a:chOff x="3451860" y="3478529"/>
            <a:chExt cx="2339341" cy="635000"/>
          </a:xfrm>
        </p:grpSpPr>
        <p:sp>
          <p:nvSpPr>
            <p:cNvPr id="14" name="矩形 13"/>
            <p:cNvSpPr/>
            <p:nvPr/>
          </p:nvSpPr>
          <p:spPr bwMode="auto">
            <a:xfrm>
              <a:off x="3451860" y="3478529"/>
              <a:ext cx="2229834" cy="635000"/>
            </a:xfrm>
            <a:prstGeom prst="rect">
              <a:avLst/>
            </a:prstGeom>
            <a:solidFill>
              <a:srgbClr val="FEFB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rgbClr val="FF00FF"/>
                </a:solidFill>
              </a:endParaRPr>
            </a:p>
          </p:txBody>
        </p:sp>
        <p:sp>
          <p:nvSpPr>
            <p:cNvPr id="35851" name="文本框 2"/>
            <p:cNvSpPr txBox="1">
              <a:spLocks noChangeArrowheads="1"/>
            </p:cNvSpPr>
            <p:nvPr/>
          </p:nvSpPr>
          <p:spPr bwMode="auto">
            <a:xfrm>
              <a:off x="3455405" y="3484188"/>
              <a:ext cx="2335796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真挚的情谊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  <p:sp>
        <p:nvSpPr>
          <p:cNvPr id="13" name="箭头: 燕尾形 12"/>
          <p:cNvSpPr/>
          <p:nvPr/>
        </p:nvSpPr>
        <p:spPr>
          <a:xfrm>
            <a:off x="4719367" y="3521346"/>
            <a:ext cx="479425" cy="319088"/>
          </a:xfrm>
          <a:prstGeom prst="notch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1" grpId="0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55682" y="2004124"/>
            <a:ext cx="7848654" cy="16244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请大家读一读活动建议，找一找：书上给我们提出了什么好建议？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3274060" y="522923"/>
            <a:ext cx="3385185" cy="1174750"/>
            <a:chOff x="3505139" y="93672"/>
            <a:chExt cx="3385239" cy="1174265"/>
          </a:xfrm>
        </p:grpSpPr>
        <p:pic>
          <p:nvPicPr>
            <p:cNvPr id="14338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31"/>
            <a:stretch>
              <a:fillRect/>
            </a:stretch>
          </p:blipFill>
          <p:spPr bwMode="auto">
            <a:xfrm>
              <a:off x="3505139" y="93672"/>
              <a:ext cx="2448048" cy="1174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9" name="文本框 6"/>
            <p:cNvSpPr txBox="1">
              <a:spLocks noChangeArrowheads="1"/>
            </p:cNvSpPr>
            <p:nvPr/>
          </p:nvSpPr>
          <p:spPr bwMode="auto">
            <a:xfrm>
              <a:off x="3795041" y="501908"/>
              <a:ext cx="3095337" cy="58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依依惜别</a:t>
              </a:r>
            </a:p>
          </p:txBody>
        </p:sp>
      </p:grp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11670" y="824706"/>
            <a:ext cx="80486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敬爱的老师，时间是多么匆匆啊！匆匆中，我们走进小学的课堂；匆匆中，我们又要离开校园，离开您！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491910" y="2571750"/>
            <a:ext cx="28511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诗一般的语言</a:t>
            </a:r>
            <a:endParaRPr lang="en-US" altLang="zh-CN" sz="3200" b="1" dirty="0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3507785" y="3175000"/>
            <a:ext cx="291623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感叹时光匆匆</a:t>
            </a:r>
            <a:endParaRPr lang="en-US" altLang="zh-CN" sz="3200" b="1" dirty="0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3690347" y="4234528"/>
            <a:ext cx="2341563" cy="604838"/>
            <a:chOff x="1048068" y="4064760"/>
            <a:chExt cx="2341018" cy="604781"/>
          </a:xfrm>
        </p:grpSpPr>
        <p:sp>
          <p:nvSpPr>
            <p:cNvPr id="9" name="矩形 8"/>
            <p:cNvSpPr/>
            <p:nvPr/>
          </p:nvSpPr>
          <p:spPr bwMode="auto">
            <a:xfrm>
              <a:off x="1048068" y="4121905"/>
              <a:ext cx="2266422" cy="539699"/>
            </a:xfrm>
            <a:prstGeom prst="rect">
              <a:avLst/>
            </a:prstGeom>
            <a:solidFill>
              <a:srgbClr val="FEFB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870" name="文本框 2"/>
            <p:cNvSpPr txBox="1">
              <a:spLocks noChangeArrowheads="1"/>
            </p:cNvSpPr>
            <p:nvPr/>
          </p:nvSpPr>
          <p:spPr bwMode="auto">
            <a:xfrm>
              <a:off x="1053290" y="4064760"/>
              <a:ext cx="2335796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心中的不舍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  <p:sp>
        <p:nvSpPr>
          <p:cNvPr id="6" name="箭头: 燕尾形 5"/>
          <p:cNvSpPr/>
          <p:nvPr/>
        </p:nvSpPr>
        <p:spPr>
          <a:xfrm rot="5400000">
            <a:off x="4520454" y="3944311"/>
            <a:ext cx="479425" cy="199714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52442" y="904115"/>
            <a:ext cx="8128000" cy="223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不知从什么时候起，您满头的青丝中冒出了一根根白发；不知从什么时候起，鱼尾纹悄悄爬上了您的眼角。但在我眼中，您永远是年轻的，永远是最美的老师！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557588" y="3149600"/>
            <a:ext cx="28511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latin typeface="宋体" panose="02010600030101010101" pitchFamily="2" charset="-122"/>
              </a:rPr>
              <a:t>容貌的变化</a:t>
            </a:r>
            <a:endParaRPr lang="en-US" altLang="zh-CN" sz="3200" b="1">
              <a:latin typeface="宋体" panose="02010600030101010101" pitchFamily="2" charset="-122"/>
            </a:endParaRPr>
          </a:p>
        </p:txBody>
      </p:sp>
      <p:sp>
        <p:nvSpPr>
          <p:cNvPr id="4" name="箭头: 燕尾形 3"/>
          <p:cNvSpPr/>
          <p:nvPr/>
        </p:nvSpPr>
        <p:spPr>
          <a:xfrm rot="5400000">
            <a:off x="4124436" y="3904453"/>
            <a:ext cx="463092" cy="144012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66738" y="3157538"/>
            <a:ext cx="28511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宋体" panose="02010600030101010101" pitchFamily="2" charset="-122"/>
              </a:rPr>
              <a:t>岁月的痕迹</a:t>
            </a:r>
            <a:endParaRPr lang="en-US" altLang="zh-CN" sz="3200" b="1" dirty="0">
              <a:latin typeface="宋体" panose="02010600030101010101" pitchFamily="2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17538" y="3795713"/>
            <a:ext cx="28511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latin typeface="宋体" panose="02010600030101010101" pitchFamily="2" charset="-122"/>
              </a:rPr>
              <a:t>付出的见证</a:t>
            </a:r>
            <a:endParaRPr lang="en-US" altLang="zh-CN" sz="3200" b="1">
              <a:latin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 bwMode="auto">
          <a:xfrm>
            <a:off x="3478213" y="4216400"/>
            <a:ext cx="2193925" cy="604838"/>
            <a:chOff x="3539808" y="4217160"/>
            <a:chExt cx="2193336" cy="604781"/>
          </a:xfrm>
        </p:grpSpPr>
        <p:sp>
          <p:nvSpPr>
            <p:cNvPr id="16" name="矩形 15"/>
            <p:cNvSpPr/>
            <p:nvPr/>
          </p:nvSpPr>
          <p:spPr bwMode="auto">
            <a:xfrm>
              <a:off x="3539808" y="4274305"/>
              <a:ext cx="2015584" cy="539699"/>
            </a:xfrm>
            <a:prstGeom prst="rect">
              <a:avLst/>
            </a:prstGeom>
            <a:solidFill>
              <a:srgbClr val="FEFB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896" name="文本框 6"/>
            <p:cNvSpPr txBox="1">
              <a:spLocks noChangeArrowheads="1"/>
            </p:cNvSpPr>
            <p:nvPr/>
          </p:nvSpPr>
          <p:spPr bwMode="auto">
            <a:xfrm>
              <a:off x="3622320" y="4217160"/>
              <a:ext cx="2110824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深情告白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  <p:cxnSp>
        <p:nvCxnSpPr>
          <p:cNvPr id="9" name="直接箭头连接符 8"/>
          <p:cNvCxnSpPr/>
          <p:nvPr/>
        </p:nvCxnSpPr>
        <p:spPr>
          <a:xfrm flipH="1">
            <a:off x="2932113" y="3489325"/>
            <a:ext cx="60166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3076575" y="3744913"/>
            <a:ext cx="479425" cy="2381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 bwMode="auto">
          <a:xfrm>
            <a:off x="6375400" y="3067050"/>
            <a:ext cx="1963738" cy="1344613"/>
            <a:chOff x="5968770" y="2933456"/>
            <a:chExt cx="1962403" cy="1344846"/>
          </a:xfrm>
        </p:grpSpPr>
        <p:pic>
          <p:nvPicPr>
            <p:cNvPr id="37900" name="图片 14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770" y="2933456"/>
              <a:ext cx="1962403" cy="134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1" name="文本框 2"/>
            <p:cNvSpPr txBox="1">
              <a:spLocks noChangeArrowheads="1"/>
            </p:cNvSpPr>
            <p:nvPr/>
          </p:nvSpPr>
          <p:spPr bwMode="auto">
            <a:xfrm>
              <a:off x="6495686" y="3256165"/>
              <a:ext cx="1136176" cy="63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400" b="1" dirty="0">
                  <a:solidFill>
                    <a:srgbClr val="FF6D6D"/>
                  </a:solidFill>
                  <a:latin typeface="宋体" panose="02010600030101010101" pitchFamily="2" charset="-122"/>
                </a:rPr>
                <a:t>排比</a:t>
              </a:r>
              <a:endParaRPr lang="en-US" altLang="zh-CN" sz="3400" b="1" dirty="0">
                <a:solidFill>
                  <a:srgbClr val="FF6D6D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ldLvl="0" animBg="1"/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19088" y="905487"/>
            <a:ext cx="85994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六个春秋我们在一起，每一次游戏，每一次辩论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都让我回味无穷。它们将化作美好的记忆，珍藏在我心中。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54611" y="905487"/>
            <a:ext cx="174783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给同学：</a:t>
            </a:r>
            <a:endParaRPr lang="en-US" altLang="zh-CN" sz="3200" b="1" dirty="0">
              <a:solidFill>
                <a:schemeClr val="tx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843856" y="2709488"/>
            <a:ext cx="37512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宋体" panose="02010600030101010101" pitchFamily="2" charset="-122"/>
              </a:rPr>
              <a:t>回忆昔日美好时光</a:t>
            </a:r>
            <a:endParaRPr lang="en-US" altLang="zh-CN" sz="3200" b="1" dirty="0">
              <a:latin typeface="宋体" panose="02010600030101010101" pitchFamily="2" charset="-122"/>
            </a:endParaRPr>
          </a:p>
        </p:txBody>
      </p:sp>
      <p:sp>
        <p:nvSpPr>
          <p:cNvPr id="5" name="箭头: 燕尾形 4"/>
          <p:cNvSpPr/>
          <p:nvPr/>
        </p:nvSpPr>
        <p:spPr>
          <a:xfrm rot="5400000">
            <a:off x="4161669" y="3576075"/>
            <a:ext cx="493712" cy="182937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3197868" y="3979488"/>
            <a:ext cx="2903538" cy="617537"/>
            <a:chOff x="1124268" y="3847045"/>
            <a:chExt cx="2903446" cy="617003"/>
          </a:xfrm>
        </p:grpSpPr>
        <p:sp>
          <p:nvSpPr>
            <p:cNvPr id="9" name="矩形 8"/>
            <p:cNvSpPr/>
            <p:nvPr/>
          </p:nvSpPr>
          <p:spPr bwMode="auto">
            <a:xfrm>
              <a:off x="1124268" y="3924765"/>
              <a:ext cx="2822486" cy="539283"/>
            </a:xfrm>
            <a:prstGeom prst="rect">
              <a:avLst/>
            </a:prstGeom>
            <a:solidFill>
              <a:srgbClr val="FEFB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rgbClr val="FF00FF"/>
                </a:solidFill>
              </a:endParaRPr>
            </a:p>
          </p:txBody>
        </p:sp>
        <p:sp>
          <p:nvSpPr>
            <p:cNvPr id="38919" name="文本框 5"/>
            <p:cNvSpPr txBox="1">
              <a:spLocks noChangeArrowheads="1"/>
            </p:cNvSpPr>
            <p:nvPr/>
          </p:nvSpPr>
          <p:spPr bwMode="auto">
            <a:xfrm>
              <a:off x="1198434" y="3847045"/>
              <a:ext cx="2829280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体现深厚友谊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矩形 1"/>
          <p:cNvSpPr>
            <a:spLocks noChangeArrowheads="1"/>
          </p:cNvSpPr>
          <p:nvPr/>
        </p:nvSpPr>
        <p:spPr bwMode="auto">
          <a:xfrm>
            <a:off x="467658" y="513374"/>
            <a:ext cx="7311608" cy="178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嘿，同桌，记得你说过，你的梦想是遨游太空。愿你继续带着梦想展翅高飞，去拥抱美好的未来。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73" y="2335326"/>
            <a:ext cx="3773308" cy="2361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050790" y="2471123"/>
            <a:ext cx="2448204" cy="6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宋体" panose="02010600030101010101" pitchFamily="2" charset="-122"/>
              </a:rPr>
              <a:t>美好祝愿</a:t>
            </a:r>
            <a:endParaRPr lang="en-US" altLang="zh-CN" sz="3200" b="1" dirty="0">
              <a:latin typeface="宋体" panose="02010600030101010101" pitchFamily="2" charset="-122"/>
            </a:endParaRPr>
          </a:p>
        </p:txBody>
      </p:sp>
      <p:sp>
        <p:nvSpPr>
          <p:cNvPr id="10" name="箭头: 燕尾形 9"/>
          <p:cNvSpPr/>
          <p:nvPr/>
        </p:nvSpPr>
        <p:spPr>
          <a:xfrm rot="5400000">
            <a:off x="1981248" y="3344371"/>
            <a:ext cx="493712" cy="223420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864651" y="3736219"/>
            <a:ext cx="2903538" cy="617537"/>
            <a:chOff x="1124268" y="3847045"/>
            <a:chExt cx="2903446" cy="617003"/>
          </a:xfrm>
        </p:grpSpPr>
        <p:sp>
          <p:nvSpPr>
            <p:cNvPr id="13" name="矩形 12"/>
            <p:cNvSpPr/>
            <p:nvPr/>
          </p:nvSpPr>
          <p:spPr bwMode="auto">
            <a:xfrm>
              <a:off x="1124268" y="3924765"/>
              <a:ext cx="2822486" cy="539283"/>
            </a:xfrm>
            <a:prstGeom prst="rect">
              <a:avLst/>
            </a:prstGeom>
            <a:solidFill>
              <a:srgbClr val="FEFB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rgbClr val="FF00FF"/>
                </a:solidFill>
              </a:endParaRPr>
            </a:p>
          </p:txBody>
        </p:sp>
        <p:sp>
          <p:nvSpPr>
            <p:cNvPr id="14" name="文本框 5"/>
            <p:cNvSpPr txBox="1">
              <a:spLocks noChangeArrowheads="1"/>
            </p:cNvSpPr>
            <p:nvPr/>
          </p:nvSpPr>
          <p:spPr bwMode="auto">
            <a:xfrm>
              <a:off x="1198434" y="3847045"/>
              <a:ext cx="2829280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鼓励、鞭策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2619375" y="284163"/>
            <a:ext cx="3513138" cy="900112"/>
            <a:chOff x="-174171" y="334901"/>
            <a:chExt cx="3512456" cy="900584"/>
          </a:xfrm>
        </p:grpSpPr>
        <p:pic>
          <p:nvPicPr>
            <p:cNvPr id="41986" name="图片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171" y="334901"/>
              <a:ext cx="3287484" cy="90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7" name="文本框 2"/>
            <p:cNvSpPr txBox="1">
              <a:spLocks noChangeArrowheads="1"/>
            </p:cNvSpPr>
            <p:nvPr/>
          </p:nvSpPr>
          <p:spPr bwMode="auto">
            <a:xfrm>
              <a:off x="559804" y="436190"/>
              <a:ext cx="2778481" cy="6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latin typeface="宋体" panose="02010600030101010101" pitchFamily="2" charset="-122"/>
                </a:rPr>
                <a:t>赠言的写法</a:t>
              </a:r>
              <a:endParaRPr lang="en-US" altLang="zh-CN" sz="3200" b="1" dirty="0">
                <a:latin typeface="宋体" panose="02010600030101010101" pitchFamily="2" charset="-122"/>
              </a:endParaRPr>
            </a:p>
          </p:txBody>
        </p:sp>
      </p:grp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908175" y="1304925"/>
            <a:ext cx="6096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明确对象，了解对象的特点。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908175" y="1927225"/>
            <a:ext cx="6096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短小精悍，切忌长篇大论。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908175" y="2549525"/>
            <a:ext cx="6096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饱含情感，能给人以启迪。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908175" y="3171825"/>
            <a:ext cx="6096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巧妙引用，丰富文化内涵。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908175" y="3794125"/>
            <a:ext cx="6096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32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运用手法，力求语言生动。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48740" y="1049020"/>
            <a:ext cx="6823560" cy="29315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毕业赠言为我们提供了一次表达情感、交流思想的机会，一个展示个性、展现才情的平台。快拿起笔，去给老师、同学们写毕业赠言吧！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58390" y="857250"/>
            <a:ext cx="2879090" cy="3298825"/>
          </a:xfrm>
          <a:prstGeom prst="rect">
            <a:avLst/>
          </a:prstGeom>
        </p:spPr>
        <p:txBody>
          <a:bodyPr wrap="square" lIns="68567" tIns="34283" rIns="68567" bIns="34283" anchor="t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举办毕业联欢会</a:t>
            </a: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写信</a:t>
            </a: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演讲</a:t>
            </a: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诗歌</a:t>
            </a: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毕业赠言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25195" y="1645285"/>
            <a:ext cx="591185" cy="20612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sym typeface="+mn-ea"/>
              </a:rPr>
              <a:t>依</a:t>
            </a:r>
            <a:endParaRPr lang="zh-CN" altLang="en-US" sz="3200" b="1">
              <a:latin typeface="宋体" panose="02010600030101010101" pitchFamily="2" charset="-122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sym typeface="+mn-ea"/>
              </a:rPr>
              <a:t>依</a:t>
            </a:r>
            <a:endParaRPr lang="zh-CN" altLang="en-US" sz="3200" b="1">
              <a:latin typeface="宋体" panose="02010600030101010101" pitchFamily="2" charset="-122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sym typeface="+mn-ea"/>
              </a:rPr>
              <a:t>惜</a:t>
            </a:r>
            <a:endParaRPr lang="zh-CN" altLang="en-US" sz="3200" b="1">
              <a:latin typeface="宋体" panose="02010600030101010101" pitchFamily="2" charset="-122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sym typeface="+mn-ea"/>
              </a:rPr>
              <a:t>别</a:t>
            </a:r>
            <a:endParaRPr lang="zh-CN" altLang="en-US" sz="32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1691760" y="1104901"/>
            <a:ext cx="616585" cy="2775584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" name="右箭头 7"/>
          <p:cNvSpPr/>
          <p:nvPr/>
        </p:nvSpPr>
        <p:spPr>
          <a:xfrm>
            <a:off x="5114925" y="1173480"/>
            <a:ext cx="504190" cy="216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5114925" y="1766570"/>
            <a:ext cx="504190" cy="216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5114925" y="2398395"/>
            <a:ext cx="504190" cy="216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5114925" y="3030855"/>
            <a:ext cx="504190" cy="216535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5114925" y="3663950"/>
            <a:ext cx="504190" cy="216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801360" y="1104900"/>
            <a:ext cx="2790190" cy="436245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分工明确 流程清楚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801360" y="3541190"/>
            <a:ext cx="2971800" cy="436245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短小精悍 因人而异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78500" y="1696720"/>
            <a:ext cx="3000375" cy="436245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格式规范 真情流露 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778500" y="2288540"/>
            <a:ext cx="3000375" cy="436245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主题鲜明 层次清晰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801360" y="2921000"/>
            <a:ext cx="3000375" cy="436245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语言优美 情感真挚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91910" y="339564"/>
            <a:ext cx="2300605" cy="621030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39664" y="1851690"/>
            <a:ext cx="8280690" cy="17866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请大家以小组为单位，选择其中的一种方式，分工合作完成一次活动展示。大家课下好好准备，期待大家下节课的精彩表现！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706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3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 bwMode="auto">
          <a:xfrm>
            <a:off x="3505200" y="93663"/>
            <a:ext cx="3400425" cy="1174750"/>
            <a:chOff x="3505139" y="93672"/>
            <a:chExt cx="3400479" cy="1174265"/>
          </a:xfrm>
        </p:grpSpPr>
        <p:pic>
          <p:nvPicPr>
            <p:cNvPr id="14338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31"/>
            <a:stretch>
              <a:fillRect/>
            </a:stretch>
          </p:blipFill>
          <p:spPr bwMode="auto">
            <a:xfrm>
              <a:off x="3505139" y="93672"/>
              <a:ext cx="2448048" cy="1174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9" name="文本框 6"/>
            <p:cNvSpPr txBox="1">
              <a:spLocks noChangeArrowheads="1"/>
            </p:cNvSpPr>
            <p:nvPr/>
          </p:nvSpPr>
          <p:spPr bwMode="auto">
            <a:xfrm>
              <a:off x="3810281" y="501908"/>
              <a:ext cx="3095337" cy="58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依依惜别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1185" y="1176655"/>
            <a:ext cx="2444115" cy="304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1581785" y="3936365"/>
            <a:ext cx="30410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举办毕业联欢会</a:t>
            </a:r>
            <a:endParaRPr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6444156" y="4083876"/>
            <a:ext cx="13315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 信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D26DE7-9033-4D46-9DC1-97855A555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"/>
          <a:stretch/>
        </p:blipFill>
        <p:spPr>
          <a:xfrm>
            <a:off x="1259724" y="1494038"/>
            <a:ext cx="3824185" cy="235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19534" y="1923298"/>
            <a:ext cx="6957060" cy="21929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52400"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请同学们浏览四篇“阅读材料</a:t>
            </a:r>
            <a:r>
              <a:rPr 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，想一想：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他们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分别用什么方式来表达依依惜别之情呢？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31"/>
          <a:stretch>
            <a:fillRect/>
          </a:stretch>
        </p:blipFill>
        <p:spPr bwMode="auto">
          <a:xfrm>
            <a:off x="3274060" y="522923"/>
            <a:ext cx="2448009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3563957" y="931328"/>
            <a:ext cx="309528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依依惜别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96010" y="1684020"/>
            <a:ext cx="75742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>
              <a:lnSpc>
                <a:spcPct val="200000"/>
              </a:lnSpc>
            </a:pP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《聪明在于学习，天才在于积累》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演讲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5060" y="819785"/>
            <a:ext cx="585025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04800" algn="l">
              <a:lnSpc>
                <a:spcPct val="200000"/>
              </a:lnSpc>
            </a:pP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《我为少男少女们歌唱》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诗歌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6010" y="2593340"/>
            <a:ext cx="5902578" cy="799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04800" algn="l">
              <a:lnSpc>
                <a:spcPct val="200000"/>
              </a:lnSpc>
            </a:pP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《给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家乡孩子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一封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信》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写信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5060" y="3546475"/>
            <a:ext cx="406273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304800" algn="l">
              <a:lnSpc>
                <a:spcPct val="200000"/>
              </a:lnSpc>
            </a:pP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《毕业赠言》——赠言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88055" y="366395"/>
            <a:ext cx="1973580" cy="58356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活动方式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386830" y="3086100"/>
            <a:ext cx="1675130" cy="64516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写赠言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55140" y="1952625"/>
            <a:ext cx="3396615" cy="64516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举办毕业联欢会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72150" y="1952625"/>
            <a:ext cx="1101090" cy="64516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写信</a:t>
            </a:r>
            <a:endParaRPr lang="zh-CN" altLang="en-US" sz="3600" b="1">
              <a:solidFill>
                <a:srgbClr val="1D0F6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4010" y="3086100"/>
            <a:ext cx="1126490" cy="64516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sz="3600" b="1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诗歌</a:t>
            </a:r>
            <a:endParaRPr lang="zh-CN" altLang="en-US" sz="3600" b="1">
              <a:solidFill>
                <a:srgbClr val="1D0F6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7170" y="3086100"/>
            <a:ext cx="1101090" cy="64516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rgbClr val="1D0F6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演讲</a:t>
            </a:r>
            <a:endParaRPr lang="zh-CN" altLang="en-US" sz="3600" b="1">
              <a:solidFill>
                <a:srgbClr val="1D0F6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50,&quot;width&quot;:3855.132283464567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275459492"/>
  <p:tag name="KSO_WM_UNIT_PLACING_PICTURE_USER_VIEWPORT" val="{&quot;height&quot;:13095,&quot;width&quot;:1125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lIns="68567" tIns="34283" rIns="68567" bIns="34283">
        <a:spAutoFit/>
      </a:bodyPr>
      <a:lstStyle>
        <a:defPPr defTabSz="685800" fontAlgn="auto">
          <a:spcBef>
            <a:spcPts val="0"/>
          </a:spcBef>
          <a:spcAft>
            <a:spcPts val="0"/>
          </a:spcAft>
          <a:defRPr lang="zh-CN" altLang="en-US" sz="2400" b="1" dirty="0">
            <a:solidFill>
              <a:srgbClr val="FF0000"/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1937</Words>
  <Application>Microsoft Office PowerPoint</Application>
  <PresentationFormat>全屏显示(16:9)</PresentationFormat>
  <Paragraphs>261</Paragraphs>
  <Slides>59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67" baseType="lpstr">
      <vt:lpstr>黑体</vt:lpstr>
      <vt:lpstr>华文楷体</vt:lpstr>
      <vt:lpstr>楷体</vt:lpstr>
      <vt:lpstr>宋体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Administrator</dc:creator>
  <cp:keywords>状元成才路</cp:keywords>
  <dc:description>声  明_x000d__x000d__x000d_
_x000d__x000d__x000d_
 本文件仅用于个人学习、研究或欣赏，以及其他非商业性或非盈利性用途，但同时应遵守著作权法及其他相关法律的规定，不得侵犯本司及相关权利人的合法权利。_x000d__x000d__x000d_
 除此以外，将本文件任何内容用于其他用途时，应获得授权，如发现未经授权用于商业或盈利用途将追加侵权者的法律责任。_x000d__x000d__x000d_
_x000d__x000d__x000d_
武汉天成贵龙文化传播有限公司</dc:description>
  <cp:lastModifiedBy>ZhouFazhi</cp:lastModifiedBy>
  <cp:revision>423</cp:revision>
  <dcterms:created xsi:type="dcterms:W3CDTF">2016-10-29T08:56:00Z</dcterms:created>
  <dcterms:modified xsi:type="dcterms:W3CDTF">2024-09-19T03:21:32Z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2052-11.1.0.10024</vt:lpwstr>
  </property>
</Properties>
</file>