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537" r:id="rId2"/>
    <p:sldId id="499" r:id="rId3"/>
    <p:sldId id="488" r:id="rId4"/>
    <p:sldId id="512" r:id="rId5"/>
    <p:sldId id="511" r:id="rId6"/>
    <p:sldId id="493" r:id="rId7"/>
    <p:sldId id="525" r:id="rId8"/>
    <p:sldId id="526" r:id="rId9"/>
    <p:sldId id="532" r:id="rId10"/>
    <p:sldId id="490" r:id="rId11"/>
    <p:sldId id="518" r:id="rId12"/>
    <p:sldId id="575" r:id="rId13"/>
    <p:sldId id="576" r:id="rId14"/>
    <p:sldId id="491" r:id="rId15"/>
    <p:sldId id="513" r:id="rId16"/>
    <p:sldId id="515" r:id="rId17"/>
    <p:sldId id="494" r:id="rId18"/>
    <p:sldId id="538" r:id="rId19"/>
    <p:sldId id="539" r:id="rId20"/>
    <p:sldId id="540" r:id="rId21"/>
    <p:sldId id="542" r:id="rId22"/>
    <p:sldId id="543" r:id="rId23"/>
    <p:sldId id="495" r:id="rId24"/>
    <p:sldId id="534" r:id="rId25"/>
    <p:sldId id="535" r:id="rId26"/>
    <p:sldId id="498" r:id="rId27"/>
    <p:sldId id="577" r:id="rId28"/>
    <p:sldId id="578" r:id="rId29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0">
          <p15:clr>
            <a:srgbClr val="A4A3A4"/>
          </p15:clr>
        </p15:guide>
        <p15:guide id="2" pos="291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7D"/>
    <a:srgbClr val="FF8F8F"/>
    <a:srgbClr val="FFFFFF"/>
    <a:srgbClr val="53C8C9"/>
    <a:srgbClr val="E2F2F5"/>
    <a:srgbClr val="0033CC"/>
    <a:srgbClr val="FF00FF"/>
    <a:srgbClr val="FF0066"/>
    <a:srgbClr val="0000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4660"/>
  </p:normalViewPr>
  <p:slideViewPr>
    <p:cSldViewPr showGuides="1">
      <p:cViewPr varScale="1">
        <p:scale>
          <a:sx n="149" d="100"/>
          <a:sy n="149" d="100"/>
        </p:scale>
        <p:origin x="696" y="114"/>
      </p:cViewPr>
      <p:guideLst>
        <p:guide orient="horz" pos="1640"/>
        <p:guide pos="29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981DE2-8DBB-413D-894C-3912F59C73A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2024/9/19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B8B908-FD5B-47D9-BFFA-76D079B3D17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F5A5FD-C7EC-4CC4-AF56-7E7B2113701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2024/9/19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A6621CC-46F9-4534-B17B-08844C926CF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3314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组合 3"/>
          <p:cNvGrpSpPr/>
          <p:nvPr userDrawn="1"/>
        </p:nvGrpSpPr>
        <p:grpSpPr>
          <a:xfrm>
            <a:off x="179388" y="123825"/>
            <a:ext cx="8785225" cy="4895850"/>
            <a:chOff x="179512" y="123478"/>
            <a:chExt cx="8784976" cy="4896544"/>
          </a:xfrm>
        </p:grpSpPr>
        <p:pic>
          <p:nvPicPr>
            <p:cNvPr id="2053" name="图片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79512" y="123478"/>
              <a:ext cx="8784976" cy="48965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395406" y="410857"/>
              <a:ext cx="8424623" cy="44646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055" name="图片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3063" y="411163"/>
            <a:ext cx="1223962" cy="1069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图片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-224658">
            <a:off x="417513" y="3025775"/>
            <a:ext cx="261937" cy="1868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图片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07250" y="3324225"/>
            <a:ext cx="1612900" cy="1550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96D186E-10A0-64CD-852E-12C0251FF21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433" y="418914"/>
            <a:ext cx="670722" cy="5891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组合 3"/>
          <p:cNvGrpSpPr/>
          <p:nvPr userDrawn="1"/>
        </p:nvGrpSpPr>
        <p:grpSpPr>
          <a:xfrm>
            <a:off x="179388" y="123825"/>
            <a:ext cx="8785225" cy="4895850"/>
            <a:chOff x="179512" y="123478"/>
            <a:chExt cx="8784976" cy="4896544"/>
          </a:xfrm>
        </p:grpSpPr>
        <p:pic>
          <p:nvPicPr>
            <p:cNvPr id="3077" name="图片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79512" y="123478"/>
              <a:ext cx="8784976" cy="48965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395406" y="410857"/>
              <a:ext cx="8424623" cy="44646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79" name="图片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6400" y="484188"/>
            <a:ext cx="676275" cy="40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88288" y="3514725"/>
            <a:ext cx="1228725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308D2EA9-F6EA-0CB1-9C24-DA9A934505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433" y="418914"/>
            <a:ext cx="670722" cy="5891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8" y="0"/>
            <a:ext cx="9140825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2677B14-3D4B-0D2D-2030-7795F73BEB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832" y="52074"/>
            <a:ext cx="737794" cy="64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16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08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2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3"/>
          <p:cNvSpPr txBox="1"/>
          <p:nvPr/>
        </p:nvSpPr>
        <p:spPr>
          <a:xfrm>
            <a:off x="3143250" y="3786188"/>
            <a:ext cx="268541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chemeClr val="bg1"/>
                </a:solidFill>
                <a:latin typeface="华文楷体" charset="-122"/>
                <a:ea typeface="华文楷体" charset="-122"/>
              </a:rPr>
              <a:t>主讲：阳光老师</a:t>
            </a: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087438" y="915988"/>
            <a:ext cx="7423150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charset="-122"/>
                <a:ea typeface="华文楷体" charset="-122"/>
              </a:rPr>
              <a:t>统编版六年级下册</a:t>
            </a:r>
            <a:endParaRPr lang="en-US" altLang="zh-CN" sz="3600" b="1" dirty="0">
              <a:solidFill>
                <a:schemeClr val="bg1"/>
              </a:solidFill>
              <a:latin typeface="华文楷体" charset="-122"/>
              <a:ea typeface="华文楷体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latin typeface="华文楷体" charset="-122"/>
                <a:ea typeface="华文楷体" charset="-122"/>
              </a:rPr>
              <a:t>语文慕课堂</a:t>
            </a:r>
            <a:endParaRPr lang="en-US" altLang="zh-CN" sz="6000" b="1" dirty="0">
              <a:solidFill>
                <a:schemeClr val="bg1"/>
              </a:solidFill>
              <a:latin typeface="华文楷体" charset="-122"/>
              <a:ea typeface="华文楷体" charset="-122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07950" y="123825"/>
            <a:ext cx="2890838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1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状元成才路慕课堂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2"/>
          <p:cNvSpPr txBox="1"/>
          <p:nvPr/>
        </p:nvSpPr>
        <p:spPr>
          <a:xfrm>
            <a:off x="2627784" y="1059582"/>
            <a:ext cx="4099199" cy="60478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  <a:buSzTx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组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en-US" altLang="zh-CN" sz="32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毕业演讲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组</a:t>
            </a:r>
          </a:p>
        </p:txBody>
      </p:sp>
      <p:sp>
        <p:nvSpPr>
          <p:cNvPr id="6147" name="文本框 3"/>
          <p:cNvSpPr txBox="1"/>
          <p:nvPr/>
        </p:nvSpPr>
        <p:spPr>
          <a:xfrm>
            <a:off x="971600" y="2139702"/>
            <a:ext cx="7128792" cy="12741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汇报演讲稿的写作过程，发表演讲《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今天，我毕业了！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》。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267" name="文本框 4"/>
          <p:cNvSpPr txBox="1"/>
          <p:nvPr/>
        </p:nvSpPr>
        <p:spPr>
          <a:xfrm>
            <a:off x="482283" y="447358"/>
            <a:ext cx="1816100" cy="68199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汇报成果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2130" y="424180"/>
            <a:ext cx="8291830" cy="45186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今天，我毕业了！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敬爱的老师、亲爱的同学们：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 大家好！我演讲的题目是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今天，我毕业了！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 站在这里，我代表全体毕业生向我们的母校道别，也向这段不能忘怀的时光道别。回首往事，六年的小学生活历历在目。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  六年前，我们还是什么都不懂的小孩子。学习“ɑ、o、e”的时候，怎么也写不好；学习“1、2、3”的时候，也曾被弄得一头雾水。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9552" y="843558"/>
            <a:ext cx="7848872" cy="3869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而如今，我们的综合素质得到了极大提高，既能读懂古诗文，也能向“奥数”的山峰努力攀爬。这些成绩除了靠自身的努力，更离不开学校老师们的默默奉献。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学校不仅像一位亲切的导师，更像一位无微不至的母亲。六年的时光，学校告诉我“赠人玫瑰，手留余香”；学校告诉我“有志者，事竟成”；学校告诉我“诚信是为人之本”……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34364" y="1317396"/>
            <a:ext cx="7826067" cy="2669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今天，我毕业了！我要对所有的老师、同学，乃至这里的一草一木道一声：再见了，我的老师！再见了，我的同学！再见了，我的母校！</a:t>
            </a:r>
          </a:p>
          <a:p>
            <a:pPr indent="304800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我的演讲结束了，谢谢大家！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1"/>
          <p:cNvSpPr txBox="1"/>
          <p:nvPr/>
        </p:nvSpPr>
        <p:spPr>
          <a:xfrm>
            <a:off x="2132013" y="1177608"/>
            <a:ext cx="4099199" cy="60478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  <a:buSzTx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组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en-US" altLang="zh-CN" sz="32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诗歌朗诵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组</a:t>
            </a:r>
          </a:p>
        </p:txBody>
      </p:sp>
      <p:pic>
        <p:nvPicPr>
          <p:cNvPr id="30725" name="图片 7"/>
          <p:cNvPicPr>
            <a:picLocks noChangeAspect="1"/>
          </p:cNvPicPr>
          <p:nvPr/>
        </p:nvPicPr>
        <p:blipFill>
          <a:blip r:embed="rId2"/>
          <a:srcRect l="82663" t="107867" r="-47374" b="-107867"/>
          <a:stretch>
            <a:fillRect/>
          </a:stretch>
        </p:blipFill>
        <p:spPr>
          <a:xfrm rot="19965718">
            <a:off x="1061720" y="3776345"/>
            <a:ext cx="1447165" cy="14204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文本框 3"/>
          <p:cNvSpPr txBox="1"/>
          <p:nvPr/>
        </p:nvSpPr>
        <p:spPr>
          <a:xfrm>
            <a:off x="816610" y="4010660"/>
            <a:ext cx="6556375" cy="6076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汇报小组撰写诗歌的情况，朗诵诗歌。</a:t>
            </a:r>
          </a:p>
        </p:txBody>
      </p:sp>
      <p:sp>
        <p:nvSpPr>
          <p:cNvPr id="11267" name="文本框 4"/>
          <p:cNvSpPr txBox="1"/>
          <p:nvPr/>
        </p:nvSpPr>
        <p:spPr>
          <a:xfrm>
            <a:off x="487998" y="408623"/>
            <a:ext cx="1816100" cy="68199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汇报成果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C51DA20-B207-44A5-ADA3-4C1C4F6866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17287" b="14775"/>
          <a:stretch/>
        </p:blipFill>
        <p:spPr>
          <a:xfrm>
            <a:off x="1907704" y="1826297"/>
            <a:ext cx="4656287" cy="23111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12265" y="518478"/>
            <a:ext cx="7594600" cy="4349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l" eaLnBrk="0" hangingPunct="0">
              <a:lnSpc>
                <a:spcPts val="314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颂恩师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lnSpc>
                <a:spcPts val="334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送您一束鲜花，表达我们对您的敬意；</a:t>
            </a:r>
          </a:p>
          <a:p>
            <a:pPr eaLnBrk="0" hangingPunct="0">
              <a:lnSpc>
                <a:spcPts val="334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送您一首动听的歌曲，给您带来一丝甜蜜。</a:t>
            </a:r>
          </a:p>
          <a:p>
            <a:pPr eaLnBrk="0" hangingPunct="0">
              <a:lnSpc>
                <a:spcPts val="334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老师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您辛苦了！</a:t>
            </a:r>
          </a:p>
          <a:p>
            <a:pPr eaLnBrk="0" hangingPunct="0">
              <a:lnSpc>
                <a:spcPts val="3340"/>
              </a:lnSpc>
            </a:pP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lnSpc>
                <a:spcPts val="334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是您带我们走过风雨，</a:t>
            </a:r>
          </a:p>
          <a:p>
            <a:pPr eaLnBrk="0" hangingPunct="0">
              <a:lnSpc>
                <a:spcPts val="334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是您用知识的营养将我们哺育，</a:t>
            </a:r>
          </a:p>
          <a:p>
            <a:pPr eaLnBrk="0" hangingPunct="0">
              <a:lnSpc>
                <a:spcPts val="334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是您给我们解答一道道难题，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lnSpc>
                <a:spcPts val="334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是您告诉我们：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lnSpc>
                <a:spcPts val="334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遇到困难时，不要轻易说放弃。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矩形 3"/>
          <p:cNvSpPr/>
          <p:nvPr/>
        </p:nvSpPr>
        <p:spPr>
          <a:xfrm>
            <a:off x="1550988" y="445453"/>
            <a:ext cx="5616575" cy="4492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ts val="3120"/>
              </a:lnSpc>
            </a:pPr>
            <a:r>
              <a:rPr lang="zh-CN" altLang="en-US" sz="2600" b="1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又是一个收获的秋季，</a:t>
            </a:r>
          </a:p>
          <a:p>
            <a:pPr eaLnBrk="0" hangingPunct="0">
              <a:lnSpc>
                <a:spcPts val="3120"/>
              </a:lnSpc>
            </a:pPr>
            <a:r>
              <a:rPr lang="zh-CN" altLang="en-US" sz="2600" b="1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您仍紧握手中彩色的画笔。</a:t>
            </a:r>
          </a:p>
          <a:p>
            <a:pPr eaLnBrk="0" hangingPunct="0">
              <a:lnSpc>
                <a:spcPts val="3120"/>
              </a:lnSpc>
            </a:pPr>
            <a:r>
              <a:rPr lang="zh-CN" altLang="en-US" sz="2600" b="1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描绘着美好的蓝图，</a:t>
            </a:r>
          </a:p>
          <a:p>
            <a:pPr eaLnBrk="0" hangingPunct="0">
              <a:lnSpc>
                <a:spcPts val="3120"/>
              </a:lnSpc>
            </a:pPr>
            <a:r>
              <a:rPr lang="zh-CN" altLang="en-US" sz="2600" b="1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滋润着祖国的桃李。</a:t>
            </a:r>
          </a:p>
          <a:p>
            <a:pPr eaLnBrk="0" hangingPunct="0">
              <a:lnSpc>
                <a:spcPts val="3120"/>
              </a:lnSpc>
            </a:pPr>
            <a:endParaRPr lang="zh-CN" altLang="en-US" sz="2600" b="1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lnSpc>
                <a:spcPts val="3120"/>
              </a:lnSpc>
            </a:pPr>
            <a:r>
              <a:rPr lang="zh-CN" altLang="en-US" sz="2600" b="1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我们是春天里盛开的鲜花，</a:t>
            </a:r>
          </a:p>
          <a:p>
            <a:pPr eaLnBrk="0" hangingPunct="0">
              <a:lnSpc>
                <a:spcPts val="3120"/>
              </a:lnSpc>
            </a:pPr>
            <a:r>
              <a:rPr lang="zh-CN" altLang="en-US" sz="2600" b="1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是您给我们奏出美妙的旋律。</a:t>
            </a:r>
          </a:p>
          <a:p>
            <a:pPr eaLnBrk="0" hangingPunct="0">
              <a:lnSpc>
                <a:spcPts val="3120"/>
              </a:lnSpc>
            </a:pPr>
            <a:r>
              <a:rPr lang="zh-CN" altLang="en-US" sz="2600" b="1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您是辛勤的园丁，</a:t>
            </a:r>
          </a:p>
          <a:p>
            <a:pPr eaLnBrk="0" hangingPunct="0">
              <a:lnSpc>
                <a:spcPts val="3120"/>
              </a:lnSpc>
            </a:pPr>
            <a:r>
              <a:rPr lang="zh-CN" altLang="en-US" sz="2600" b="1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我们会牢记您的谆谆教诲。</a:t>
            </a:r>
          </a:p>
          <a:p>
            <a:pPr eaLnBrk="0" hangingPunct="0">
              <a:lnSpc>
                <a:spcPts val="3120"/>
              </a:lnSpc>
            </a:pPr>
            <a:r>
              <a:rPr lang="zh-CN" altLang="en-US" sz="2600" b="1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走好生命中的每一步，</a:t>
            </a:r>
          </a:p>
          <a:p>
            <a:pPr eaLnBrk="0" hangingPunct="0">
              <a:lnSpc>
                <a:spcPts val="3120"/>
              </a:lnSpc>
            </a:pPr>
            <a:r>
              <a:rPr lang="zh-CN" altLang="en-US" sz="2600" b="1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友爱、健美、求实、进取！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952358"/>
            <a:ext cx="2385852" cy="3478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文本框 1"/>
          <p:cNvSpPr txBox="1"/>
          <p:nvPr/>
        </p:nvSpPr>
        <p:spPr>
          <a:xfrm>
            <a:off x="2371408" y="910273"/>
            <a:ext cx="4099199" cy="60478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  <a:buSzTx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组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en-US" altLang="zh-CN" sz="32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临别赠言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组</a:t>
            </a:r>
          </a:p>
        </p:txBody>
      </p:sp>
      <p:sp>
        <p:nvSpPr>
          <p:cNvPr id="2" name="文本框 3"/>
          <p:cNvSpPr txBox="1"/>
          <p:nvPr/>
        </p:nvSpPr>
        <p:spPr>
          <a:xfrm>
            <a:off x="1030749" y="1970847"/>
            <a:ext cx="7429683" cy="540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汇报小组撰写赠言的情况，展示优秀赠言。</a:t>
            </a:r>
          </a:p>
        </p:txBody>
      </p:sp>
      <p:sp>
        <p:nvSpPr>
          <p:cNvPr id="11267" name="文本框 4"/>
          <p:cNvSpPr txBox="1"/>
          <p:nvPr/>
        </p:nvSpPr>
        <p:spPr>
          <a:xfrm>
            <a:off x="452755" y="440690"/>
            <a:ext cx="1623695" cy="6076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汇报成果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331" y="2571750"/>
            <a:ext cx="2206517" cy="220651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文本框 99"/>
          <p:cNvSpPr txBox="1"/>
          <p:nvPr/>
        </p:nvSpPr>
        <p:spPr>
          <a:xfrm>
            <a:off x="683568" y="1131590"/>
            <a:ext cx="7860665" cy="2661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 eaLnBrk="0" hangingPunct="0">
              <a:lnSpc>
                <a:spcPts val="3340"/>
              </a:lnSpc>
              <a:buClrTx/>
              <a:buSzTx/>
              <a:buNone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玲子：</a:t>
            </a:r>
          </a:p>
          <a:p>
            <a:pPr algn="l" eaLnBrk="0" hangingPunct="0">
              <a:lnSpc>
                <a:spcPts val="3340"/>
              </a:lnSpc>
              <a:buClrTx/>
              <a:buSzTx/>
              <a:buNone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光阴似箭，一转眼，6年的同窗生涯已成为过去。但教室里，还回响着我们朗朗的读书声；操场上，还留着我们奔跑时矫健的身影。我会想念你，我亲爱的朋友！愿我们的友谊天长地久。</a:t>
            </a:r>
          </a:p>
          <a:p>
            <a:pPr algn="l" eaLnBrk="0" hangingPunct="0">
              <a:lnSpc>
                <a:spcPts val="3340"/>
              </a:lnSpc>
              <a:buClrTx/>
              <a:buSzTx/>
              <a:buNone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——张欣悦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文本框 99"/>
          <p:cNvSpPr txBox="1"/>
          <p:nvPr/>
        </p:nvSpPr>
        <p:spPr>
          <a:xfrm>
            <a:off x="896620" y="1279525"/>
            <a:ext cx="7595235" cy="2584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胡波：</a:t>
            </a:r>
          </a:p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六年来，每当我在学习上有了疑惑，生活中遇到挫折，你的声音总在耳畔响起，疑惑迎刃而解，挫折变为动力。请接受我的一片敬意。谢谢你！我的朋友！</a:t>
            </a:r>
          </a:p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——金伟文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                                         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                                              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/>
          <p:cNvSpPr txBox="1"/>
          <p:nvPr/>
        </p:nvSpPr>
        <p:spPr>
          <a:xfrm>
            <a:off x="971550" y="1635125"/>
            <a:ext cx="7432675" cy="17157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难忘小学生活（依依惜别）</a:t>
            </a:r>
            <a:endParaRPr lang="en-US" altLang="zh-CN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成果展示与汇报</a:t>
            </a:r>
          </a:p>
        </p:txBody>
      </p:sp>
      <p:pic>
        <p:nvPicPr>
          <p:cNvPr id="9219" name="图片 3"/>
          <p:cNvPicPr>
            <a:picLocks noChangeAspect="1"/>
          </p:cNvPicPr>
          <p:nvPr/>
        </p:nvPicPr>
        <p:blipFill>
          <a:blip r:embed="rId3"/>
          <a:srcRect l="34129"/>
          <a:stretch>
            <a:fillRect/>
          </a:stretch>
        </p:blipFill>
        <p:spPr>
          <a:xfrm>
            <a:off x="250825" y="195263"/>
            <a:ext cx="2362200" cy="479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文本框 1"/>
          <p:cNvSpPr txBox="1"/>
          <p:nvPr/>
        </p:nvSpPr>
        <p:spPr>
          <a:xfrm>
            <a:off x="582294" y="857885"/>
            <a:ext cx="8166169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buSzTx/>
            </a:pP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buSzTx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子豪：</a:t>
            </a:r>
          </a:p>
          <a:p>
            <a:pPr eaLnBrk="0" hangingPunct="0">
              <a:buSzTx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同窗六年，你把友谊的种子撒在我的心灵上。我将默默地把它带走，精心浇灌、栽培，让它来日开出芳馨的鲜花。</a:t>
            </a:r>
          </a:p>
          <a:p>
            <a:pPr eaLnBrk="0" hangingPunct="0">
              <a:buSzTx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俊熙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文本框 1"/>
          <p:cNvSpPr txBox="1"/>
          <p:nvPr/>
        </p:nvSpPr>
        <p:spPr>
          <a:xfrm>
            <a:off x="808355" y="1066800"/>
            <a:ext cx="7526655" cy="4076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亲爱的黄老师：</a:t>
            </a: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您平易近人，和蔼可亲，您对我们的爱像暖流一样温暖着我的心，也像熊熊热火，照亮着我的前程。我不是您最出色的学生，但您却是我最崇敬的老师！临别前，我想对您说：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谢谢您对我的教导，老师，您辛苦了！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您的学生：张冰  </a:t>
            </a: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1"/>
          <p:cNvSpPr txBox="1"/>
          <p:nvPr/>
        </p:nvSpPr>
        <p:spPr>
          <a:xfrm>
            <a:off x="784225" y="888365"/>
            <a:ext cx="7575550" cy="35788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亲爱的余老师：</a:t>
            </a: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忘不了您那谆谆的教诲，忘不了您那慈爱的目光。从开始学枯燥的拼音字母到能写朗朗上口的作文，您不知为我们操了多少心。如今，我们这一个个“小调皮”都已成了少年，但是我永远不会忘记您——我的恩师。祝您桃李满天下！</a:t>
            </a: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您的学生：刘悦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文本框 1"/>
          <p:cNvSpPr txBox="1"/>
          <p:nvPr/>
        </p:nvSpPr>
        <p:spPr>
          <a:xfrm>
            <a:off x="1183958" y="742315"/>
            <a:ext cx="1816100" cy="68199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评价总结</a:t>
            </a:r>
          </a:p>
        </p:txBody>
      </p:sp>
      <p:sp>
        <p:nvSpPr>
          <p:cNvPr id="43010" name="文本框 2"/>
          <p:cNvSpPr txBox="1"/>
          <p:nvPr/>
        </p:nvSpPr>
        <p:spPr>
          <a:xfrm>
            <a:off x="915035" y="1935480"/>
            <a:ext cx="7863205" cy="1272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 哪一个小组的活动成果给你印象最深？为什么？你有什么收获？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3568" y="987574"/>
            <a:ext cx="74314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我喜欢活动策划组撰写的毕业联欢会活动策划书，他们的策划书很规范细致，安排周密，值得我们学习。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3569" y="2322468"/>
            <a:ext cx="7488832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我喜欢书信传情组写给老师的一封信，因为他们语言优美，感情真挚，表达出对老师的赞美，让我很感动。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3568" y="3705875"/>
            <a:ext cx="6224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我喜欢诗歌朗诵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组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深情的朗诵，那优美的文字和声音，让我如沐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春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风。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3" grpId="1"/>
      <p:bldP spid="3" grpId="2"/>
      <p:bldP spid="5" grpId="1"/>
      <p:bldP spid="5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11560" y="1275606"/>
            <a:ext cx="7483519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我喜欢毕业演讲组慷慨激昂的演讲，我也希望自己有好的口才。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1174" y="2655242"/>
            <a:ext cx="753643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我喜欢临别赠言组写的赠言，听了那些真挚的赠言，让我更加珍惜小学六年的美好时光。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1"/>
      <p:bldP spid="100" grpId="2"/>
      <p:bldP spid="4" grpId="1"/>
      <p:bldP spid="4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"/>
          <p:cNvSpPr/>
          <p:nvPr/>
        </p:nvSpPr>
        <p:spPr>
          <a:xfrm>
            <a:off x="1049338" y="1435100"/>
            <a:ext cx="7127875" cy="24536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小学六年的生活多么令人难忘，让我们把这些美好的回忆好好珍藏。在今后的学习和生活中，珍惜每一分每一秒，用自己辛勤的汗水去浇灌成功之花！</a:t>
            </a:r>
          </a:p>
        </p:txBody>
      </p:sp>
      <p:sp>
        <p:nvSpPr>
          <p:cNvPr id="43009" name="文本框 1"/>
          <p:cNvSpPr txBox="1"/>
          <p:nvPr/>
        </p:nvSpPr>
        <p:spPr>
          <a:xfrm>
            <a:off x="975678" y="608330"/>
            <a:ext cx="1816100" cy="68199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教师总结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18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440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文本框 2"/>
          <p:cNvSpPr txBox="1"/>
          <p:nvPr/>
        </p:nvSpPr>
        <p:spPr>
          <a:xfrm>
            <a:off x="2195513" y="12033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33525" y="1046163"/>
            <a:ext cx="7140575" cy="60478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  <a:buSzTx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 第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组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活动策划组</a:t>
            </a:r>
          </a:p>
        </p:txBody>
      </p:sp>
      <p:sp>
        <p:nvSpPr>
          <p:cNvPr id="11267" name="文本框 4"/>
          <p:cNvSpPr txBox="1"/>
          <p:nvPr/>
        </p:nvSpPr>
        <p:spPr>
          <a:xfrm>
            <a:off x="490538" y="427673"/>
            <a:ext cx="1816100" cy="68199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汇报成果</a:t>
            </a:r>
          </a:p>
        </p:txBody>
      </p:sp>
      <p:sp>
        <p:nvSpPr>
          <p:cNvPr id="11268" name="文本框 1"/>
          <p:cNvSpPr txBox="1"/>
          <p:nvPr/>
        </p:nvSpPr>
        <p:spPr>
          <a:xfrm>
            <a:off x="596658" y="3408231"/>
            <a:ext cx="6829425" cy="1272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汇报小组的准备情况，展示“毕业联欢会活动策划书”和节目单。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7181" t="17822" r="6445" b="21619"/>
          <a:stretch>
            <a:fillRect/>
          </a:stretch>
        </p:blipFill>
        <p:spPr>
          <a:xfrm>
            <a:off x="3023235" y="1665605"/>
            <a:ext cx="3217545" cy="1760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3695316"/>
              </p:ext>
            </p:extLst>
          </p:nvPr>
        </p:nvGraphicFramePr>
        <p:xfrm>
          <a:off x="1654175" y="1033463"/>
          <a:ext cx="5836920" cy="3762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9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1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活动</a:t>
                      </a: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主题</a:t>
                      </a: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“</a:t>
                      </a:r>
                      <a:r>
                        <a:rPr lang="zh-CN" alt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感恩母校，立志成才</a:t>
                      </a: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”六</a:t>
                      </a:r>
                      <a:r>
                        <a:rPr lang="zh-CN" alt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（</a:t>
                      </a:r>
                      <a:r>
                        <a:rPr lang="en-US" altLang="zh-CN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3</a:t>
                      </a:r>
                      <a:r>
                        <a:rPr lang="zh-CN" alt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）班</a:t>
                      </a: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毕业联欢会</a:t>
                      </a: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活动目的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algn="l" defTabSz="914400" rtl="0" eaLnBrk="1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 感恩母校，感谢师友</a:t>
                      </a:r>
                      <a:r>
                        <a:rPr lang="zh-CN" alt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，立志成才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活动</a:t>
                      </a: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时间</a:t>
                      </a: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六月</a:t>
                      </a:r>
                      <a:r>
                        <a:rPr lang="zh-CN" alt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二十</a:t>
                      </a: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日</a:t>
                      </a: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4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活动</a:t>
                      </a:r>
                      <a:r>
                        <a:rPr lang="en-US" sz="14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地点</a:t>
                      </a:r>
                      <a:endParaRPr lang="en-US" altLang="en-US" sz="1400" b="1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多媒体教室</a:t>
                      </a:r>
                      <a:endParaRPr lang="en-US" altLang="en-US" sz="1400" b="1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参加人员</a:t>
                      </a: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  <a:sym typeface="+mn-ea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全班同学、全体任课老师</a:t>
                      </a: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  <a:sym typeface="+mn-ea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节目统筹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吴倩、刘佳婷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会场布置</a:t>
                      </a: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  <a:sym typeface="+mn-ea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600" b="1" dirty="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李月</a:t>
                      </a:r>
                      <a:r>
                        <a:rPr lang="en-US" sz="1600" b="1" dirty="0" err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负责组织，全体同学参与</a:t>
                      </a:r>
                      <a:endParaRPr lang="en-US" altLang="en-US" sz="1600" b="1" dirty="0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  <a:sym typeface="+mn-ea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道具</a:t>
                      </a: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准备</a:t>
                      </a: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  <a:sym typeface="+mn-ea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小</a:t>
                      </a: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军</a:t>
                      </a:r>
                      <a:r>
                        <a:rPr lang="zh-CN" alt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、小武</a:t>
                      </a: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  <a:sym typeface="+mn-ea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主持人</a:t>
                      </a: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王小强、</a:t>
                      </a: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周佳璐 </a:t>
                      </a: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串词撰写</a:t>
                      </a: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  <a:sym typeface="+mn-ea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600" b="1" dirty="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陈月和李敏（要求：语言优美，过渡要自然）</a:t>
                      </a:r>
                      <a:endParaRPr lang="en-US" altLang="zh-CN" sz="1600" b="1" dirty="0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  <a:sym typeface="+mn-ea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黑板美化</a:t>
                      </a: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  <a:sym typeface="+mn-ea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王欣</a:t>
                      </a: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、张</a:t>
                      </a:r>
                      <a:r>
                        <a:rPr lang="zh-CN" alt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红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秩序</a:t>
                      </a: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维护</a:t>
                      </a: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  <a:sym typeface="+mn-ea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邱伟、李丽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场地清</a:t>
                      </a:r>
                      <a:r>
                        <a:rPr lang="zh-CN" alt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洁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王鹏</a:t>
                      </a:r>
                      <a:r>
                        <a:rPr lang="zh-CN" alt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、方玲玲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活动报道</a:t>
                      </a: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  <a:sym typeface="+mn-ea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何</a:t>
                      </a: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佳</a:t>
                      </a:r>
                      <a:r>
                        <a:rPr lang="zh-CN" alt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悦、黄小萍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活动过程</a:t>
                      </a: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详情见节目单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指导</a:t>
                      </a: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老师</a:t>
                      </a: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  <a:sym typeface="+mn-ea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600" b="1" dirty="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陈明月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2343" name="文本框 4"/>
          <p:cNvSpPr txBox="1"/>
          <p:nvPr/>
        </p:nvSpPr>
        <p:spPr>
          <a:xfrm>
            <a:off x="2768600" y="425450"/>
            <a:ext cx="3791423" cy="5407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毕业联欢会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活动策划书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6"/>
          <p:cNvSpPr/>
          <p:nvPr/>
        </p:nvSpPr>
        <p:spPr>
          <a:xfrm>
            <a:off x="899592" y="699542"/>
            <a:ext cx="2046288" cy="6076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  <a:buSzTx/>
            </a:pP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节目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单展示</a:t>
            </a:r>
          </a:p>
        </p:txBody>
      </p:sp>
      <p:grpSp>
        <p:nvGrpSpPr>
          <p:cNvPr id="14338" name="组合 7"/>
          <p:cNvGrpSpPr/>
          <p:nvPr/>
        </p:nvGrpSpPr>
        <p:grpSpPr>
          <a:xfrm>
            <a:off x="834505" y="564604"/>
            <a:ext cx="6786562" cy="4137025"/>
            <a:chOff x="1730715" y="1363143"/>
            <a:chExt cx="6193864" cy="3179823"/>
          </a:xfrm>
        </p:grpSpPr>
        <p:pic>
          <p:nvPicPr>
            <p:cNvPr id="14339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0715" y="1363143"/>
              <a:ext cx="6193864" cy="31798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340" name="矩形 2"/>
            <p:cNvSpPr/>
            <p:nvPr/>
          </p:nvSpPr>
          <p:spPr>
            <a:xfrm>
              <a:off x="2285617" y="2170292"/>
              <a:ext cx="4572000" cy="219893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zh-CN" altLang="en-US" b="1" dirty="0">
                  <a:latin typeface="宋体" panose="02010600030101010101" pitchFamily="2" charset="-122"/>
                  <a:ea typeface="宋体" panose="02010600030101010101" pitchFamily="2" charset="-122"/>
                </a:rPr>
                <a:t>1.再见，母校（全体大合唱）</a:t>
              </a:r>
            </a:p>
            <a:p>
              <a:pPr eaLnBrk="0" hangingPunct="0"/>
              <a:r>
                <a:rPr lang="zh-CN" altLang="en-US" b="1" dirty="0">
                  <a:latin typeface="宋体" panose="02010600030101010101" pitchFamily="2" charset="-122"/>
                  <a:ea typeface="宋体" panose="02010600030101010101" pitchFamily="2" charset="-122"/>
                </a:rPr>
                <a:t>2.颂恩师（诗歌朗诵）</a:t>
              </a:r>
            </a:p>
            <a:p>
              <a:pPr eaLnBrk="0" hangingPunct="0"/>
              <a:r>
                <a:rPr lang="zh-CN" altLang="en-US" b="1" dirty="0">
                  <a:latin typeface="宋体" panose="02010600030101010101" pitchFamily="2" charset="-122"/>
                  <a:ea typeface="宋体" panose="02010600030101010101" pitchFamily="2" charset="-122"/>
                </a:rPr>
                <a:t>3.长大后，我就成了你（舞蹈）</a:t>
              </a:r>
            </a:p>
            <a:p>
              <a:pPr eaLnBrk="0" hangingPunct="0"/>
              <a:r>
                <a:rPr lang="zh-CN" altLang="en-US" b="1" dirty="0"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  <a:r>
                <a:rPr lang="en-US" altLang="zh-CN" b="1" dirty="0">
                  <a:latin typeface="宋体" panose="02010600030101010101" pitchFamily="2" charset="-122"/>
                  <a:ea typeface="宋体" panose="02010600030101010101" pitchFamily="2" charset="-122"/>
                </a:rPr>
                <a:t>.</a:t>
              </a:r>
              <a:r>
                <a:rPr lang="zh-CN" altLang="en-US" b="1" dirty="0">
                  <a:latin typeface="宋体" panose="02010600030101010101" pitchFamily="2" charset="-122"/>
                  <a:ea typeface="宋体" panose="02010600030101010101" pitchFamily="2" charset="-122"/>
                </a:rPr>
                <a:t>快问快答（</a:t>
              </a:r>
              <a:r>
                <a:rPr lang="zh-CN" altLang="en-US" b="1" dirty="0"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游戏</a:t>
              </a:r>
              <a:r>
                <a:rPr lang="zh-CN" altLang="en-US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）</a:t>
              </a:r>
            </a:p>
            <a:p>
              <a:pPr eaLnBrk="0" hangingPunct="0">
                <a:buSzTx/>
              </a:pPr>
              <a:r>
                <a:rPr lang="zh-CN" altLang="en-US" b="1" dirty="0">
                  <a:latin typeface="宋体" panose="02010600030101010101" pitchFamily="2" charset="-122"/>
                  <a:ea typeface="宋体" panose="02010600030101010101" pitchFamily="2" charset="-122"/>
                </a:rPr>
                <a:t>5.今天，我毕业了！（演讲）</a:t>
              </a:r>
            </a:p>
            <a:p>
              <a:pPr eaLnBrk="0" hangingPunct="0"/>
              <a:r>
                <a:rPr lang="zh-CN" altLang="en-US" b="1" dirty="0">
                  <a:latin typeface="宋体" panose="02010600030101010101" pitchFamily="2" charset="-122"/>
                  <a:ea typeface="宋体" panose="02010600030101010101" pitchFamily="2" charset="-122"/>
                </a:rPr>
                <a:t>6.欢乐颂</a:t>
              </a:r>
              <a:r>
                <a:rPr lang="en-US" altLang="zh-CN" b="1" dirty="0">
                  <a:latin typeface="宋体" panose="02010600030101010101" pitchFamily="2" charset="-122"/>
                  <a:ea typeface="宋体" panose="02010600030101010101" pitchFamily="2" charset="-122"/>
                </a:rPr>
                <a:t>(</a:t>
              </a:r>
              <a:r>
                <a:rPr lang="zh-CN" altLang="en-US" b="1" dirty="0">
                  <a:latin typeface="宋体" panose="02010600030101010101" pitchFamily="2" charset="-122"/>
                  <a:ea typeface="宋体" panose="02010600030101010101" pitchFamily="2" charset="-122"/>
                </a:rPr>
                <a:t>乐器表演串烧</a:t>
              </a:r>
              <a:r>
                <a:rPr lang="en-US" altLang="zh-CN" b="1" dirty="0">
                  <a:latin typeface="宋体" panose="02010600030101010101" pitchFamily="2" charset="-122"/>
                  <a:ea typeface="宋体" panose="02010600030101010101" pitchFamily="2" charset="-122"/>
                </a:rPr>
                <a:t>)</a:t>
              </a:r>
              <a:endParaRPr lang="zh-CN" altLang="en-US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eaLnBrk="0" hangingPunct="0"/>
              <a:r>
                <a:rPr lang="en-US" altLang="zh-CN" b="1" dirty="0">
                  <a:latin typeface="宋体" panose="02010600030101010101" pitchFamily="2" charset="-122"/>
                  <a:ea typeface="宋体" panose="02010600030101010101" pitchFamily="2" charset="-122"/>
                </a:rPr>
                <a:t>7.</a:t>
              </a:r>
              <a:r>
                <a:rPr lang="zh-CN" altLang="en-US" b="1" dirty="0">
                  <a:latin typeface="宋体" panose="02010600030101010101" pitchFamily="2" charset="-122"/>
                  <a:ea typeface="宋体" panose="02010600030101010101" pitchFamily="2" charset="-122"/>
                </a:rPr>
                <a:t>友谊万岁（小品）</a:t>
              </a:r>
            </a:p>
            <a:p>
              <a:pPr eaLnBrk="0" hangingPunct="0"/>
              <a:r>
                <a:rPr lang="en-US" altLang="zh-CN" b="1" dirty="0">
                  <a:latin typeface="宋体" panose="02010600030101010101" pitchFamily="2" charset="-122"/>
                  <a:ea typeface="宋体" panose="02010600030101010101" pitchFamily="2" charset="-122"/>
                </a:rPr>
                <a:t>8</a:t>
              </a:r>
              <a:r>
                <a:rPr lang="zh-CN" altLang="en-US" b="1" dirty="0">
                  <a:latin typeface="宋体" panose="02010600030101010101" pitchFamily="2" charset="-122"/>
                  <a:ea typeface="宋体" panose="02010600030101010101" pitchFamily="2" charset="-122"/>
                </a:rPr>
                <a:t>.心有灵犀（游戏）</a:t>
              </a:r>
            </a:p>
            <a:p>
              <a:pPr eaLnBrk="0" hangingPunct="0"/>
              <a:r>
                <a:rPr lang="en-US" altLang="zh-CN" b="1" dirty="0">
                  <a:latin typeface="宋体" panose="02010600030101010101" pitchFamily="2" charset="-122"/>
                  <a:ea typeface="宋体" panose="02010600030101010101" pitchFamily="2" charset="-122"/>
                </a:rPr>
                <a:t>9</a:t>
              </a:r>
              <a:r>
                <a:rPr lang="zh-CN" altLang="en-US" b="1" dirty="0">
                  <a:latin typeface="宋体" panose="02010600030101010101" pitchFamily="2" charset="-122"/>
                  <a:ea typeface="宋体" panose="02010600030101010101" pitchFamily="2" charset="-122"/>
                </a:rPr>
                <a:t>.互送赠言</a:t>
              </a:r>
            </a:p>
            <a:p>
              <a:pPr eaLnBrk="0" hangingPunct="0"/>
              <a:r>
                <a:rPr lang="en-US" altLang="zh-CN" b="1" dirty="0">
                  <a:latin typeface="宋体" panose="02010600030101010101" pitchFamily="2" charset="-122"/>
                  <a:ea typeface="宋体" panose="02010600030101010101" pitchFamily="2" charset="-122"/>
                </a:rPr>
                <a:t>10.</a:t>
              </a:r>
              <a:r>
                <a:rPr lang="zh-CN" altLang="en-US" b="1" dirty="0">
                  <a:latin typeface="宋体" panose="02010600030101010101" pitchFamily="2" charset="-122"/>
                  <a:ea typeface="宋体" panose="02010600030101010101" pitchFamily="2" charset="-122"/>
                </a:rPr>
                <a:t>教师寄语</a:t>
              </a:r>
            </a:p>
          </p:txBody>
        </p:sp>
        <p:pic>
          <p:nvPicPr>
            <p:cNvPr id="14341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1204" y="1836325"/>
              <a:ext cx="2402476" cy="23832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" name="矩形 3"/>
          <p:cNvSpPr/>
          <p:nvPr/>
        </p:nvSpPr>
        <p:spPr>
          <a:xfrm>
            <a:off x="1305992" y="978942"/>
            <a:ext cx="2022475" cy="47666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节目</a:t>
            </a:r>
            <a:r>
              <a:rPr kumimoji="0" lang="zh-CN" altLang="en-US" sz="2400" b="1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单展示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"/>
          <p:cNvSpPr txBox="1"/>
          <p:nvPr/>
        </p:nvSpPr>
        <p:spPr>
          <a:xfrm>
            <a:off x="2411760" y="559304"/>
            <a:ext cx="4099199" cy="60478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  <a:buSzTx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组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书信传情组</a:t>
            </a:r>
          </a:p>
        </p:txBody>
      </p:sp>
      <p:pic>
        <p:nvPicPr>
          <p:cNvPr id="8195" name="图片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071" y="1600887"/>
            <a:ext cx="3176575" cy="1913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219" name="文本框 3"/>
          <p:cNvSpPr txBox="1"/>
          <p:nvPr/>
        </p:nvSpPr>
        <p:spPr>
          <a:xfrm>
            <a:off x="683569" y="3723878"/>
            <a:ext cx="6408712" cy="11957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汇报小组撰写书信的情况，展示优秀书信。</a:t>
            </a:r>
          </a:p>
        </p:txBody>
      </p:sp>
      <p:sp>
        <p:nvSpPr>
          <p:cNvPr id="11267" name="文本框 4"/>
          <p:cNvSpPr txBox="1"/>
          <p:nvPr/>
        </p:nvSpPr>
        <p:spPr>
          <a:xfrm>
            <a:off x="360045" y="273685"/>
            <a:ext cx="1642745" cy="60769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汇报成果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15"/>
          <p:cNvGrpSpPr/>
          <p:nvPr/>
        </p:nvGrpSpPr>
        <p:grpSpPr>
          <a:xfrm>
            <a:off x="1219200" y="151130"/>
            <a:ext cx="4645660" cy="633095"/>
            <a:chOff x="523137" y="2933171"/>
            <a:chExt cx="2255181" cy="634325"/>
          </a:xfrm>
        </p:grpSpPr>
        <p:pic>
          <p:nvPicPr>
            <p:cNvPr id="16386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3378" y="2933171"/>
              <a:ext cx="1823574" cy="63432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6387" name="组合 17"/>
            <p:cNvGrpSpPr/>
            <p:nvPr/>
          </p:nvGrpSpPr>
          <p:grpSpPr>
            <a:xfrm>
              <a:off x="523137" y="3055416"/>
              <a:ext cx="2255181" cy="512080"/>
              <a:chOff x="1168" y="1345749"/>
              <a:chExt cx="2255181" cy="512080"/>
            </a:xfrm>
          </p:grpSpPr>
          <p:pic>
            <p:nvPicPr>
              <p:cNvPr id="16388" name="图片 19"/>
              <p:cNvPicPr>
                <a:picLocks noChangeAspect="1"/>
              </p:cNvPicPr>
              <p:nvPr/>
            </p:nvPicPr>
            <p:blipFill>
              <a:blip r:embed="rId3"/>
              <a:srcRect l="5807" t="61150" b="36580"/>
              <a:stretch>
                <a:fillRect/>
              </a:stretch>
            </p:blipFill>
            <p:spPr>
              <a:xfrm>
                <a:off x="1168" y="1786450"/>
                <a:ext cx="2255181" cy="7137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6389" name="图片 20"/>
              <p:cNvPicPr>
                <a:picLocks noChangeAspect="1"/>
              </p:cNvPicPr>
              <p:nvPr/>
            </p:nvPicPr>
            <p:blipFill>
              <a:blip r:embed="rId4"/>
              <a:srcRect l="38185" t="43404" r="48077" b="39430"/>
              <a:stretch>
                <a:fillRect/>
              </a:stretch>
            </p:blipFill>
            <p:spPr>
              <a:xfrm flipH="1">
                <a:off x="99424" y="1442978"/>
                <a:ext cx="283632" cy="34631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6390" name="图片 21"/>
              <p:cNvPicPr>
                <a:picLocks noChangeAspect="1"/>
              </p:cNvPicPr>
              <p:nvPr/>
            </p:nvPicPr>
            <p:blipFill>
              <a:blip r:embed="rId5"/>
              <a:srcRect l="75020" t="40004" r="5191" b="39482"/>
              <a:stretch>
                <a:fillRect/>
              </a:stretch>
            </p:blipFill>
            <p:spPr>
              <a:xfrm>
                <a:off x="1720500" y="1345749"/>
                <a:ext cx="439057" cy="44472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3" name="组合 12"/>
          <p:cNvGrpSpPr/>
          <p:nvPr/>
        </p:nvGrpSpPr>
        <p:grpSpPr>
          <a:xfrm>
            <a:off x="349250" y="171072"/>
            <a:ext cx="8183190" cy="4397753"/>
            <a:chOff x="-158092" y="368535"/>
            <a:chExt cx="9044422" cy="4399022"/>
          </a:xfrm>
        </p:grpSpPr>
        <p:sp>
          <p:nvSpPr>
            <p:cNvPr id="16393" name="矩形 2"/>
            <p:cNvSpPr/>
            <p:nvPr/>
          </p:nvSpPr>
          <p:spPr>
            <a:xfrm>
              <a:off x="1515983" y="368535"/>
              <a:ext cx="3918015" cy="5221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FF7D7D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给杨老师的一封信</a:t>
              </a:r>
            </a:p>
          </p:txBody>
        </p:sp>
        <p:sp>
          <p:nvSpPr>
            <p:cNvPr id="16394" name="矩形 3"/>
            <p:cNvSpPr/>
            <p:nvPr/>
          </p:nvSpPr>
          <p:spPr>
            <a:xfrm>
              <a:off x="-158092" y="981865"/>
              <a:ext cx="9044422" cy="37856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 eaLnBrk="0" hangingPunct="0">
                <a:lnSpc>
                  <a:spcPts val="2880"/>
                </a:lnSpc>
                <a:buClrTx/>
                <a:buSzTx/>
                <a:buFontTx/>
              </a:pPr>
              <a:r>
                <a:rPr lang="zh-CN" altLang="en-US" sz="2600" b="1" spc="-15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尊敬的杨老师：</a:t>
              </a:r>
            </a:p>
            <a:p>
              <a:pPr algn="l" eaLnBrk="0" hangingPunct="0">
                <a:lnSpc>
                  <a:spcPts val="2880"/>
                </a:lnSpc>
                <a:buClrTx/>
                <a:buSzTx/>
                <a:buFontTx/>
              </a:pPr>
              <a:r>
                <a:rPr lang="zh-CN" altLang="en-US" sz="2600" b="1" spc="-15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您好！</a:t>
              </a:r>
            </a:p>
            <a:p>
              <a:pPr algn="l" eaLnBrk="0" hangingPunct="0">
                <a:lnSpc>
                  <a:spcPts val="2880"/>
                </a:lnSpc>
                <a:buClrTx/>
                <a:buSzTx/>
                <a:buFontTx/>
              </a:pPr>
              <a:r>
                <a:rPr lang="zh-CN" altLang="en-US" sz="2600" b="1" spc="-15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光阴似箭，弹指间六年已经过去了。在这六年里，得到您的教导是我最开心的事情。毕业前夕，我有很多话想对您说……</a:t>
              </a:r>
            </a:p>
            <a:p>
              <a:pPr algn="l" eaLnBrk="0" hangingPunct="0">
                <a:lnSpc>
                  <a:spcPts val="2880"/>
                </a:lnSpc>
                <a:buClrTx/>
                <a:buSzTx/>
                <a:buFontTx/>
              </a:pPr>
              <a:r>
                <a:rPr lang="zh-CN" altLang="en-US" sz="2600" b="1" spc="-15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杨老师，您是我最喜欢、最敬佩</a:t>
              </a:r>
              <a:r>
                <a:rPr lang="zh-CN" altLang="en-US" sz="2600" b="1" spc="-15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的老师。课堂上，您用渊博的知识浇灌我们；生活中，您又像母亲一般无微不至地照顾我们。无论是寒风呼啸的冬季，还是烈日炎炎的夏日，您总是第一个走进教室迎接我们上学，最后走出教室目送我们回家。</a:t>
              </a:r>
              <a:endParaRPr lang="en-US" altLang="zh-CN" sz="2600" b="1" baseline="30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508727" y="1059582"/>
            <a:ext cx="8126546" cy="39306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indent="0" algn="l" defTabSz="91440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normalizeH="0" noProof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在您的课堂上，我们可以畅所欲言，从来没有绝对的对与错。因为在您看来，从不同的角度去思考，就会产生不同的</a:t>
            </a:r>
            <a:r>
              <a:rPr lang="zh-CN" altLang="en-US" sz="2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结果。课后，您又像我们的朋友，和我们一起谈心，一起游戏。</a:t>
            </a:r>
          </a:p>
          <a:p>
            <a:pPr marL="0" marR="0" indent="0" algn="l" defTabSz="91440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“春蚕到死丝方尽，蜡炬成灰泪始干。”杨老师，您像燃烧的蜡烛、吐丝的春蚕一样默默无闻地奉献，却不求回报！在这离别之际，我想真诚地对您说声：“杨老师，您辛苦了。”</a:t>
            </a:r>
            <a:endParaRPr kumimoji="0" lang="zh-CN" altLang="en-US" sz="2600" b="1" i="0" u="none" strike="noStrike" kern="1200" cap="none" normalizeH="0" noProof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indent="0" algn="l" defTabSz="91440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祝您</a:t>
            </a:r>
            <a:endParaRPr kumimoji="0" lang="zh-CN" altLang="en-US" sz="2600" b="1" i="0" u="none" strike="noStrike" kern="1200" cap="none" normalizeH="0" noProof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indent="0" algn="l" defTabSz="91440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身体健康，工作顺利！</a:t>
            </a:r>
            <a:endParaRPr kumimoji="0" lang="zh-CN" altLang="en-US" sz="2600" b="1" i="0" u="none" strike="noStrike" kern="1200" cap="none" normalizeH="0" noProof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indent="0" algn="l" defTabSz="914400" rtl="0" ea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600" b="1" spc="-1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                   您的学生：周俊</a:t>
            </a:r>
          </a:p>
          <a:p>
            <a:pPr marL="0" marR="0" indent="0" algn="l" defTabSz="914400" rtl="0" ea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600" b="1" spc="-1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                     </a:t>
            </a:r>
            <a:r>
              <a:rPr lang="en-US" altLang="zh-CN" sz="2600" b="1" spc="-18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2020</a:t>
            </a:r>
            <a:r>
              <a:rPr lang="zh-CN" altLang="en-US" sz="2600" b="1" spc="-18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年</a:t>
            </a:r>
            <a:r>
              <a:rPr lang="en-US" altLang="zh-CN" sz="2600" b="1" spc="-18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6</a:t>
            </a:r>
            <a:r>
              <a:rPr lang="zh-CN" altLang="en-US" sz="2600" b="1" spc="-18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月</a:t>
            </a:r>
            <a:r>
              <a:rPr lang="en-US" altLang="zh-CN" sz="2600" b="1" spc="-18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10</a:t>
            </a:r>
            <a:r>
              <a:rPr lang="zh-CN" altLang="en-US" sz="2600" b="1" spc="-18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日</a:t>
            </a:r>
            <a:endParaRPr kumimoji="0" lang="en-US" altLang="zh-CN" sz="2600" b="1" i="0" u="none" strike="noStrike" kern="1200" cap="none" spc="-180" normalizeH="0" noProof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9632" y="1419622"/>
            <a:ext cx="6761812" cy="2158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atin typeface="+mn-ea"/>
                <a:ea typeface="+mn-ea"/>
                <a:cs typeface="+mn-cs"/>
              </a:rPr>
              <a:t>    点评：周俊同学的信，语言真挚，对老师进行多角度的描述，使得一位尽心尽职、和蔼可亲的老师形象跃然纸上，让人对这位老师的敬意油然而生。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c1ddd39-3d29-492e-8557-85e3789e018c}"/>
</p:tagLst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 eaLnBrk="1" hangingPunct="1">
          <a:lnSpc>
            <a:spcPct val="120000"/>
          </a:lnSpc>
          <a:defRPr sz="3200" b="1" dirty="0">
            <a:latin typeface="楷体" panose="02010609060101010101" pitchFamily="49" charset="-122"/>
            <a:ea typeface="楷体" panose="02010609060101010101" pitchFamily="49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1563</Words>
  <Application>Microsoft Office PowerPoint</Application>
  <PresentationFormat>全屏显示(16:9)</PresentationFormat>
  <Paragraphs>134</Paragraphs>
  <Slides>28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黑体</vt:lpstr>
      <vt:lpstr>华文楷体</vt:lpstr>
      <vt:lpstr>楷体</vt:lpstr>
      <vt:lpstr>宋体</vt:lpstr>
      <vt:lpstr>Arial</vt:lpstr>
      <vt:lpstr>Calibri</vt:lpstr>
      <vt:lpstr>Times New Roman</vt:lpstr>
      <vt:lpstr>Wingdings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状元成才路;Administrator</dc:creator>
  <cp:keywords>状元成才路</cp:keywords>
  <dc:description>声  明_x000d__x000d__x000d_
_x000d__x000d__x000d_
 本文件仅用于个人学习、研究或欣赏，以及其他非商业性或非盈利性用途，但同时应遵守著作权法及其他相关法律的规定，不得侵犯本司及相关权利人的合法权利。_x000d__x000d__x000d_
 除此以外，将本文件任何内容用于其他用途时，应获得授权，如发现未经授权用于商业或盈利用途将追加侵权者的法律责任。_x000d__x000d__x000d_
_x000d__x000d__x000d_
武汉天成贵龙文化传播有限公司</dc:description>
  <cp:lastModifiedBy>ZhouFazhi</cp:lastModifiedBy>
  <cp:revision>696</cp:revision>
  <dcterms:created xsi:type="dcterms:W3CDTF">2016-12-04T03:23:00Z</dcterms:created>
  <dcterms:modified xsi:type="dcterms:W3CDTF">2024-09-19T03:23:49Z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来源">
    <vt:lpwstr>状元成才路系列</vt:lpwstr>
  </property>
  <property fmtid="{D5CDD505-2E9C-101B-9397-08002B2CF9AE}" pid="3" name="KSOProductBuildVer">
    <vt:lpwstr>2052-11.1.0.10024</vt:lpwstr>
  </property>
</Properties>
</file>