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handoutMasterIdLst>
    <p:handoutMasterId r:id="rId27"/>
  </p:handoutMasterIdLst>
  <p:sldIdLst>
    <p:sldId id="405" r:id="rId2"/>
    <p:sldId id="388" r:id="rId3"/>
    <p:sldId id="404" r:id="rId4"/>
    <p:sldId id="406" r:id="rId5"/>
    <p:sldId id="392" r:id="rId6"/>
    <p:sldId id="408" r:id="rId7"/>
    <p:sldId id="397" r:id="rId8"/>
    <p:sldId id="421" r:id="rId9"/>
    <p:sldId id="426" r:id="rId10"/>
    <p:sldId id="410" r:id="rId11"/>
    <p:sldId id="427" r:id="rId12"/>
    <p:sldId id="413" r:id="rId13"/>
    <p:sldId id="414" r:id="rId14"/>
    <p:sldId id="429" r:id="rId15"/>
    <p:sldId id="419" r:id="rId16"/>
    <p:sldId id="415" r:id="rId17"/>
    <p:sldId id="411" r:id="rId18"/>
    <p:sldId id="422" r:id="rId19"/>
    <p:sldId id="423" r:id="rId20"/>
    <p:sldId id="424" r:id="rId21"/>
    <p:sldId id="425" r:id="rId22"/>
    <p:sldId id="430" r:id="rId23"/>
    <p:sldId id="431" r:id="rId24"/>
    <p:sldId id="432" r:id="rId25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A878B"/>
    <a:srgbClr val="BD642C"/>
    <a:srgbClr val="009900"/>
    <a:srgbClr val="0000FF"/>
    <a:srgbClr val="6699FF"/>
    <a:srgbClr val="F6FFEC"/>
    <a:srgbClr val="FF00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93772" autoAdjust="0"/>
  </p:normalViewPr>
  <p:slideViewPr>
    <p:cSldViewPr>
      <p:cViewPr varScale="1">
        <p:scale>
          <a:sx n="139" d="100"/>
          <a:sy n="139" d="100"/>
        </p:scale>
        <p:origin x="39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D2325C6-2941-40A6-BF0B-24EEC1A6A7D4}" type="datetimeFigureOut">
              <a:rPr lang="zh-CN" altLang="en-US"/>
              <a:pPr>
                <a:defRPr/>
              </a:pPr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/>
            </a:lvl1pPr>
          </a:lstStyle>
          <a:p>
            <a:fld id="{5F0FF6FD-3C47-4D29-8404-708C36857D59}" type="slidenum">
              <a:rPr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B7CDBE7B-8AE3-4C9B-9F08-962E0F930109}" type="datetimeFigureOut">
              <a:rPr lang="zh-CN" altLang="en-US"/>
              <a:pPr>
                <a:defRPr/>
              </a:pPr>
              <a:t>2024/9/19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/>
            </a:lvl1pPr>
          </a:lstStyle>
          <a:p>
            <a:fld id="{EFFD9BBF-5151-4426-BD22-085AAEFC5C65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908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5"/>
          <p:cNvSpPr/>
          <p:nvPr/>
        </p:nvSpPr>
        <p:spPr>
          <a:xfrm>
            <a:off x="579438" y="225425"/>
            <a:ext cx="4279900" cy="576263"/>
          </a:xfrm>
          <a:prstGeom prst="roundRect">
            <a:avLst/>
          </a:prstGeom>
          <a:solidFill>
            <a:srgbClr val="3A8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" name="图片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7" b="8514"/>
          <a:stretch>
            <a:fillRect/>
          </a:stretch>
        </p:blipFill>
        <p:spPr bwMode="auto">
          <a:xfrm>
            <a:off x="22225" y="195263"/>
            <a:ext cx="10652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797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9DAE0E5-37E9-1A62-67D4-91A460F626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226" y="44506"/>
            <a:ext cx="716400" cy="62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6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269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42"/>
          <a:stretch>
            <a:fillRect/>
          </a:stretch>
        </p:blipFill>
        <p:spPr bwMode="auto">
          <a:xfrm>
            <a:off x="7938" y="0"/>
            <a:ext cx="1306512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88" y="4003675"/>
            <a:ext cx="722312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969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639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041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45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273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/>
          <a:stretch>
            <a:fillRect/>
          </a:stretch>
        </p:blipFill>
        <p:spPr bwMode="auto">
          <a:xfrm>
            <a:off x="0" y="0"/>
            <a:ext cx="86042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0"/>
            <a:ext cx="7718425" cy="51435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459788" y="0"/>
            <a:ext cx="684212" cy="5143500"/>
          </a:xfrm>
          <a:prstGeom prst="rect">
            <a:avLst/>
          </a:prstGeom>
          <a:solidFill>
            <a:srgbClr val="3A8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9C96ED2-D9DA-F8CE-07F6-7D5CADF6D7B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75" y="32153"/>
            <a:ext cx="668412" cy="5871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2"/>
          <p:cNvSpPr txBox="1">
            <a:spLocks noChangeArrowheads="1"/>
          </p:cNvSpPr>
          <p:nvPr/>
        </p:nvSpPr>
        <p:spPr bwMode="auto">
          <a:xfrm>
            <a:off x="1087438" y="915988"/>
            <a:ext cx="74231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b="1">
                <a:solidFill>
                  <a:schemeClr val="bg1"/>
                </a:solidFill>
                <a:latin typeface="宋体" panose="02010600030101010101" pitchFamily="2" charset="-122"/>
                <a:ea typeface="华文楷体" panose="02010600040101010101" pitchFamily="2" charset="-122"/>
              </a:rPr>
              <a:t>统编版六年级下册</a:t>
            </a:r>
            <a:endParaRPr lang="en-US" altLang="zh-CN" sz="3600" b="1">
              <a:solidFill>
                <a:schemeClr val="bg1"/>
              </a:solidFill>
              <a:latin typeface="宋体" panose="0201060003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>
                <a:solidFill>
                  <a:schemeClr val="bg1"/>
                </a:solidFill>
                <a:latin typeface="宋体" panose="02010600030101010101" pitchFamily="2" charset="-122"/>
                <a:ea typeface="华文楷体" panose="02010600040101010101" pitchFamily="2" charset="-122"/>
              </a:rPr>
              <a:t>语文慕课堂</a:t>
            </a:r>
            <a:endParaRPr lang="en-US" altLang="zh-CN" sz="6000" b="1">
              <a:solidFill>
                <a:schemeClr val="bg1"/>
              </a:solidFill>
              <a:latin typeface="宋体" panose="0201060003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267" name="TextBox 13"/>
          <p:cNvSpPr txBox="1">
            <a:spLocks noChangeArrowheads="1"/>
          </p:cNvSpPr>
          <p:nvPr/>
        </p:nvSpPr>
        <p:spPr bwMode="auto">
          <a:xfrm>
            <a:off x="3143250" y="3786188"/>
            <a:ext cx="269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华文楷体" panose="02010600040101010101" pitchFamily="2" charset="-122"/>
              </a:rPr>
              <a:t>主讲：芳芳老师</a:t>
            </a: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107950" y="123825"/>
            <a:ext cx="289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状元成才路慕课堂</a:t>
            </a:r>
          </a:p>
        </p:txBody>
      </p:sp>
    </p:spTree>
  </p:cSld>
  <p:clrMapOvr>
    <a:masterClrMapping/>
  </p:clrMapOvr>
  <p:transition advTm="1833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本框 1"/>
          <p:cNvSpPr txBox="1">
            <a:spLocks noChangeArrowheads="1"/>
          </p:cNvSpPr>
          <p:nvPr/>
        </p:nvSpPr>
        <p:spPr bwMode="auto">
          <a:xfrm>
            <a:off x="1403350" y="195263"/>
            <a:ext cx="183356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阅读材料</a:t>
            </a:r>
          </a:p>
        </p:txBody>
      </p:sp>
      <p:sp>
        <p:nvSpPr>
          <p:cNvPr id="20483" name="文本框 4"/>
          <p:cNvSpPr txBox="1">
            <a:spLocks noChangeArrowheads="1"/>
          </p:cNvSpPr>
          <p:nvPr/>
        </p:nvSpPr>
        <p:spPr bwMode="auto">
          <a:xfrm>
            <a:off x="468313" y="1058863"/>
            <a:ext cx="8008937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默读短文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老师领进门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作文上的红双圈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说说这两篇短文分别写了什么。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表达了作者怎样的情感？你是从哪里体会到的？</a:t>
            </a:r>
          </a:p>
        </p:txBody>
      </p:sp>
      <p:grpSp>
        <p:nvGrpSpPr>
          <p:cNvPr id="3" name="组合 8"/>
          <p:cNvGrpSpPr>
            <a:grpSpLocks/>
          </p:cNvGrpSpPr>
          <p:nvPr/>
        </p:nvGrpSpPr>
        <p:grpSpPr bwMode="auto">
          <a:xfrm>
            <a:off x="92694" y="2716213"/>
            <a:ext cx="4263406" cy="2203450"/>
            <a:chOff x="92694" y="2716213"/>
            <a:chExt cx="4263406" cy="2203450"/>
          </a:xfrm>
        </p:grpSpPr>
        <p:pic>
          <p:nvPicPr>
            <p:cNvPr id="20490" name="图片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694" y="3219450"/>
              <a:ext cx="1183037" cy="170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云形标注 5"/>
            <p:cNvSpPr/>
            <p:nvPr/>
          </p:nvSpPr>
          <p:spPr>
            <a:xfrm>
              <a:off x="1258888" y="2716213"/>
              <a:ext cx="3097212" cy="2016125"/>
            </a:xfrm>
            <a:prstGeom prst="cloudCallout">
              <a:avLst>
                <a:gd name="adj1" fmla="val -54933"/>
                <a:gd name="adj2" fmla="val 52312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sz="1200" b="1" dirty="0">
                  <a:solidFill>
                    <a:schemeClr val="tx1"/>
                  </a:solidFill>
                </a:rPr>
                <a:t>         田老师很有口才，文笔也好，他每讲一课，都要编一个引人入胜的故事，这在作者的心田上播下了文学的种子，表达了作者对田老师的感激之情。</a:t>
              </a:r>
            </a:p>
          </p:txBody>
        </p:sp>
      </p:grpSp>
      <p:grpSp>
        <p:nvGrpSpPr>
          <p:cNvPr id="4" name="组合 9"/>
          <p:cNvGrpSpPr>
            <a:grpSpLocks/>
          </p:cNvGrpSpPr>
          <p:nvPr/>
        </p:nvGrpSpPr>
        <p:grpSpPr bwMode="auto">
          <a:xfrm>
            <a:off x="5003800" y="2427288"/>
            <a:ext cx="3205097" cy="2593975"/>
            <a:chOff x="5003800" y="2427288"/>
            <a:chExt cx="3205097" cy="2593975"/>
          </a:xfrm>
        </p:grpSpPr>
        <p:pic>
          <p:nvPicPr>
            <p:cNvPr id="2048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7464490" y="3508375"/>
              <a:ext cx="744407" cy="151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云形标注 7"/>
            <p:cNvSpPr/>
            <p:nvPr/>
          </p:nvSpPr>
          <p:spPr>
            <a:xfrm>
              <a:off x="5003800" y="2427288"/>
              <a:ext cx="2663825" cy="1512887"/>
            </a:xfrm>
            <a:prstGeom prst="cloudCallout">
              <a:avLst>
                <a:gd name="adj1" fmla="val 33296"/>
                <a:gd name="adj2" fmla="val 89229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sz="1200" b="1" dirty="0"/>
                <a:t>         语文老师的九十八个红双圈，开启了作者文学创作的大门，同样也</a:t>
              </a:r>
              <a:r>
                <a:rPr lang="zh-CN" altLang="en-US" sz="1200" b="1" dirty="0">
                  <a:solidFill>
                    <a:schemeClr val="tx1"/>
                  </a:solidFill>
                </a:rPr>
                <a:t>表达了作者对老师的感激之情。</a:t>
              </a:r>
              <a:endParaRPr lang="zh-CN" altLang="en-US" sz="1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23528" y="1707654"/>
            <a:ext cx="7020272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老师领进门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：十年树木，百年树人；插柳之恩，终身难忘。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179512" y="1563638"/>
            <a:ext cx="7344816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作文上的红双圈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：永远感谢我的老师，感谢母校的报栏，感谢挂在我生命之树上的红双圈。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163638" y="271463"/>
            <a:ext cx="2211387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领悟写法</a:t>
            </a:r>
          </a:p>
        </p:txBody>
      </p:sp>
      <p:sp>
        <p:nvSpPr>
          <p:cNvPr id="23555" name="文本框 2"/>
          <p:cNvSpPr txBox="1">
            <a:spLocks noChangeArrowheads="1"/>
          </p:cNvSpPr>
          <p:nvPr/>
        </p:nvSpPr>
        <p:spPr bwMode="auto">
          <a:xfrm>
            <a:off x="755576" y="1275606"/>
            <a:ext cx="668337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3200" b="1" dirty="0">
                <a:latin typeface="宋体" panose="02010600030101010101" pitchFamily="2" charset="-122"/>
              </a:rPr>
              <a:t>    《</a:t>
            </a:r>
            <a:r>
              <a:rPr lang="zh-CN" altLang="en-US" sz="3200" b="1" dirty="0">
                <a:latin typeface="宋体" panose="02010600030101010101" pitchFamily="2" charset="-122"/>
              </a:rPr>
              <a:t>老师领进门</a:t>
            </a:r>
            <a:r>
              <a:rPr lang="en-US" altLang="zh-CN" sz="3200" b="1" dirty="0">
                <a:latin typeface="宋体" panose="02010600030101010101" pitchFamily="2" charset="-122"/>
              </a:rPr>
              <a:t>》《</a:t>
            </a:r>
            <a:r>
              <a:rPr lang="zh-CN" altLang="en-US" sz="3200" b="1" dirty="0">
                <a:latin typeface="宋体" panose="02010600030101010101" pitchFamily="2" charset="-122"/>
              </a:rPr>
              <a:t>作文上的红双圈</a:t>
            </a:r>
            <a:r>
              <a:rPr lang="en-US" altLang="zh-CN" sz="3200" b="1" dirty="0">
                <a:latin typeface="宋体" panose="02010600030101010101" pitchFamily="2" charset="-122"/>
              </a:rPr>
              <a:t>》</a:t>
            </a:r>
            <a:r>
              <a:rPr lang="zh-CN" altLang="en-US" sz="3200" b="1" dirty="0">
                <a:latin typeface="宋体" panose="02010600030101010101" pitchFamily="2" charset="-122"/>
              </a:rPr>
              <a:t>都是有关回忆老师的文章，它们在写作上各有什么特点？</a:t>
            </a:r>
          </a:p>
        </p:txBody>
      </p:sp>
      <p:sp>
        <p:nvSpPr>
          <p:cNvPr id="13316" name="文本框 3"/>
          <p:cNvSpPr txBox="1">
            <a:spLocks noChangeArrowheads="1"/>
          </p:cNvSpPr>
          <p:nvPr/>
        </p:nvSpPr>
        <p:spPr bwMode="auto">
          <a:xfrm>
            <a:off x="755576" y="3077419"/>
            <a:ext cx="6970713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《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老师领进门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通过具体事例写人；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作文上的红双圈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以小见大。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2" cstate="print"/>
          <a:srcRect r="26418"/>
          <a:stretch>
            <a:fillRect/>
          </a:stretch>
        </p:blipFill>
        <p:spPr bwMode="auto">
          <a:xfrm>
            <a:off x="3779912" y="2859782"/>
            <a:ext cx="3744416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79" name="图片 12" descr="体育游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8288"/>
            <a:ext cx="374967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图片 13" descr="阅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5263"/>
            <a:ext cx="33845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图片 14" descr="入队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9088"/>
            <a:ext cx="33432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难忘回忆(第1课时)">
            <a:hlinkClick r:id="" action="ppaction://media"/>
            <a:extLst>
              <a:ext uri="{FF2B5EF4-FFF2-40B4-BE49-F238E27FC236}">
                <a16:creationId xmlns:a16="http://schemas.microsoft.com/office/drawing/2014/main" id="{4820F998-B3BB-4E27-B8CD-006B0C06D9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483518"/>
            <a:ext cx="6840760" cy="384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-6350"/>
            <a:ext cx="3019425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449763" y="2225675"/>
            <a:ext cx="138112" cy="11779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fontAlgn="auto">
              <a:defRPr/>
            </a:pPr>
            <a:endParaRPr lang="zh-CN" altLang="en-US" sz="7200" b="1" cap="all" noProof="1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42" name="圆角矩形标注 41"/>
          <p:cNvSpPr/>
          <p:nvPr/>
        </p:nvSpPr>
        <p:spPr>
          <a:xfrm>
            <a:off x="5218113" y="2171700"/>
            <a:ext cx="1668462" cy="747713"/>
          </a:xfrm>
          <a:prstGeom prst="wedgeRoundRectCallout">
            <a:avLst>
              <a:gd name="adj1" fmla="val -64359"/>
              <a:gd name="adj2" fmla="val 74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43" name="圆角矩形标注 42"/>
          <p:cNvSpPr/>
          <p:nvPr/>
        </p:nvSpPr>
        <p:spPr>
          <a:xfrm>
            <a:off x="1763713" y="2139950"/>
            <a:ext cx="1531937" cy="758825"/>
          </a:xfrm>
          <a:prstGeom prst="wedgeRoundRectCallout">
            <a:avLst>
              <a:gd name="adj1" fmla="val 63640"/>
              <a:gd name="adj2" fmla="val 88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endParaRPr lang="zh-CN" altLang="en-US" noProof="1"/>
          </a:p>
        </p:txBody>
      </p:sp>
      <p:cxnSp>
        <p:nvCxnSpPr>
          <p:cNvPr id="23" name="直接连接符 22"/>
          <p:cNvCxnSpPr/>
          <p:nvPr/>
        </p:nvCxnSpPr>
        <p:spPr>
          <a:xfrm>
            <a:off x="3489325" y="4732338"/>
            <a:ext cx="43338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3489325" y="3749675"/>
            <a:ext cx="43338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4438650" y="3297238"/>
            <a:ext cx="431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3508375" y="2874963"/>
            <a:ext cx="431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516438" y="4235450"/>
            <a:ext cx="431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4518025" y="2463800"/>
            <a:ext cx="43338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637" name="TextBox 24"/>
          <p:cNvSpPr txBox="1">
            <a:spLocks noChangeArrowheads="1"/>
          </p:cNvSpPr>
          <p:nvPr/>
        </p:nvSpPr>
        <p:spPr bwMode="auto">
          <a:xfrm>
            <a:off x="4430713" y="2182813"/>
            <a:ext cx="8366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2020</a:t>
            </a:r>
            <a:r>
              <a:rPr lang="zh-CN" altLang="en-US"/>
              <a:t>年</a:t>
            </a:r>
          </a:p>
        </p:txBody>
      </p:sp>
      <p:sp>
        <p:nvSpPr>
          <p:cNvPr id="26638" name="TextBox 53"/>
          <p:cNvSpPr txBox="1">
            <a:spLocks noChangeArrowheads="1"/>
          </p:cNvSpPr>
          <p:nvPr/>
        </p:nvSpPr>
        <p:spPr bwMode="auto">
          <a:xfrm>
            <a:off x="3344863" y="4456113"/>
            <a:ext cx="8366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2015</a:t>
            </a:r>
            <a:r>
              <a:rPr lang="zh-CN" altLang="en-US"/>
              <a:t>年</a:t>
            </a:r>
          </a:p>
        </p:txBody>
      </p:sp>
      <p:sp>
        <p:nvSpPr>
          <p:cNvPr id="26639" name="TextBox 54"/>
          <p:cNvSpPr txBox="1">
            <a:spLocks noChangeArrowheads="1"/>
          </p:cNvSpPr>
          <p:nvPr/>
        </p:nvSpPr>
        <p:spPr bwMode="auto">
          <a:xfrm>
            <a:off x="4451350" y="3957638"/>
            <a:ext cx="8382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2016</a:t>
            </a:r>
            <a:r>
              <a:rPr lang="zh-CN" altLang="en-US"/>
              <a:t>年</a:t>
            </a:r>
          </a:p>
        </p:txBody>
      </p:sp>
      <p:sp>
        <p:nvSpPr>
          <p:cNvPr id="26640" name="TextBox 55"/>
          <p:cNvSpPr txBox="1">
            <a:spLocks noChangeArrowheads="1"/>
          </p:cNvSpPr>
          <p:nvPr/>
        </p:nvSpPr>
        <p:spPr bwMode="auto">
          <a:xfrm>
            <a:off x="3362325" y="3459163"/>
            <a:ext cx="8382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2017</a:t>
            </a:r>
            <a:r>
              <a:rPr lang="zh-CN" altLang="en-US"/>
              <a:t>年</a:t>
            </a:r>
          </a:p>
        </p:txBody>
      </p:sp>
      <p:sp>
        <p:nvSpPr>
          <p:cNvPr id="26641" name="TextBox 56"/>
          <p:cNvSpPr txBox="1">
            <a:spLocks noChangeArrowheads="1"/>
          </p:cNvSpPr>
          <p:nvPr/>
        </p:nvSpPr>
        <p:spPr bwMode="auto">
          <a:xfrm>
            <a:off x="4441825" y="2998788"/>
            <a:ext cx="8366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2018</a:t>
            </a:r>
            <a:r>
              <a:rPr lang="zh-CN" altLang="en-US"/>
              <a:t>年</a:t>
            </a:r>
          </a:p>
        </p:txBody>
      </p:sp>
      <p:sp>
        <p:nvSpPr>
          <p:cNvPr id="26642" name="TextBox 57"/>
          <p:cNvSpPr txBox="1">
            <a:spLocks noChangeArrowheads="1"/>
          </p:cNvSpPr>
          <p:nvPr/>
        </p:nvSpPr>
        <p:spPr bwMode="auto">
          <a:xfrm>
            <a:off x="3368675" y="2589213"/>
            <a:ext cx="8366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2019</a:t>
            </a:r>
            <a:r>
              <a:rPr lang="zh-CN" altLang="en-US"/>
              <a:t>年</a:t>
            </a:r>
          </a:p>
        </p:txBody>
      </p:sp>
      <p:sp>
        <p:nvSpPr>
          <p:cNvPr id="4" name="圆角矩形标注 3"/>
          <p:cNvSpPr/>
          <p:nvPr/>
        </p:nvSpPr>
        <p:spPr>
          <a:xfrm>
            <a:off x="1763713" y="3076575"/>
            <a:ext cx="1531937" cy="760413"/>
          </a:xfrm>
          <a:prstGeom prst="wedgeRoundRectCallout">
            <a:avLst>
              <a:gd name="adj1" fmla="val 63640"/>
              <a:gd name="adj2" fmla="val 88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5" name="圆角矩形标注 4"/>
          <p:cNvSpPr/>
          <p:nvPr/>
        </p:nvSpPr>
        <p:spPr>
          <a:xfrm>
            <a:off x="1692275" y="4084638"/>
            <a:ext cx="1531938" cy="758825"/>
          </a:xfrm>
          <a:prstGeom prst="wedgeRoundRectCallout">
            <a:avLst>
              <a:gd name="adj1" fmla="val 63640"/>
              <a:gd name="adj2" fmla="val 88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7" name="文本框 6"/>
          <p:cNvSpPr txBox="1"/>
          <p:nvPr/>
        </p:nvSpPr>
        <p:spPr>
          <a:xfrm>
            <a:off x="1754558" y="4067630"/>
            <a:ext cx="1617662" cy="8105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20000"/>
              </a:lnSpc>
              <a:defRPr/>
            </a:pPr>
            <a:r>
              <a:rPr lang="en-US" altLang="zh-CN" sz="1400" b="1" spc="150" noProof="1">
                <a:solidFill>
                  <a:schemeClr val="bg1"/>
                </a:solidFill>
                <a:latin typeface="+mn-ea"/>
                <a:ea typeface="+mn-ea"/>
                <a:sym typeface="+mn-ea"/>
              </a:rPr>
              <a:t>9</a:t>
            </a:r>
            <a:r>
              <a:rPr lang="zh-CN" altLang="en-US" sz="1400" b="1" spc="150" noProof="1">
                <a:solidFill>
                  <a:schemeClr val="bg1"/>
                </a:solidFill>
                <a:latin typeface="+mn-ea"/>
                <a:ea typeface="+mn-ea"/>
                <a:sym typeface="+mn-ea"/>
              </a:rPr>
              <a:t>月</a:t>
            </a:r>
            <a:r>
              <a:rPr lang="en-US" altLang="zh-CN" sz="1400" b="1" spc="150" noProof="1">
                <a:solidFill>
                  <a:schemeClr val="bg1"/>
                </a:solidFill>
                <a:latin typeface="+mn-ea"/>
                <a:ea typeface="+mn-ea"/>
                <a:sym typeface="+mn-ea"/>
              </a:rPr>
              <a:t>1</a:t>
            </a:r>
            <a:r>
              <a:rPr lang="zh-CN" altLang="en-US" sz="1400" b="1" spc="150" noProof="1">
                <a:solidFill>
                  <a:schemeClr val="bg1"/>
                </a:solidFill>
                <a:latin typeface="+mn-ea"/>
                <a:ea typeface="+mn-ea"/>
                <a:sym typeface="+mn-ea"/>
              </a:rPr>
              <a:t>日，我正式成为一名小学生啦！</a:t>
            </a:r>
            <a:endParaRPr lang="zh-CN" altLang="en-US" sz="1400" b="1" spc="150" noProof="1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5218113" y="3097213"/>
            <a:ext cx="1668462" cy="749300"/>
          </a:xfrm>
          <a:prstGeom prst="wedgeRoundRectCallout">
            <a:avLst>
              <a:gd name="adj1" fmla="val -64359"/>
              <a:gd name="adj2" fmla="val 74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10" name="圆角矩形标注 9"/>
          <p:cNvSpPr/>
          <p:nvPr/>
        </p:nvSpPr>
        <p:spPr>
          <a:xfrm>
            <a:off x="5218113" y="4024313"/>
            <a:ext cx="1668462" cy="747712"/>
          </a:xfrm>
          <a:prstGeom prst="wedgeRoundRectCallout">
            <a:avLst>
              <a:gd name="adj1" fmla="val -64359"/>
              <a:gd name="adj2" fmla="val 74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26648" name="TextBox 3"/>
          <p:cNvSpPr txBox="1">
            <a:spLocks noChangeArrowheads="1"/>
          </p:cNvSpPr>
          <p:nvPr/>
        </p:nvSpPr>
        <p:spPr bwMode="auto">
          <a:xfrm>
            <a:off x="330995" y="195486"/>
            <a:ext cx="1890712" cy="469900"/>
          </a:xfrm>
          <a:prstGeom prst="rect">
            <a:avLst/>
          </a:prstGeom>
          <a:solidFill>
            <a:srgbClr val="DEE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填写时间轴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4140200" y="2427288"/>
            <a:ext cx="1444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4284663" y="2935288"/>
            <a:ext cx="142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4140200" y="3579813"/>
            <a:ext cx="1444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4284663" y="4089400"/>
            <a:ext cx="142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文本框 2"/>
          <p:cNvSpPr txBox="1">
            <a:spLocks noChangeArrowheads="1"/>
          </p:cNvSpPr>
          <p:nvPr/>
        </p:nvSpPr>
        <p:spPr bwMode="auto">
          <a:xfrm>
            <a:off x="395536" y="1203598"/>
            <a:ext cx="7200800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600" b="1" dirty="0">
                <a:solidFill>
                  <a:srgbClr val="4A452A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3600" b="1" dirty="0">
                <a:solidFill>
                  <a:srgbClr val="4A452A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岁月带不走光阴的故事，时间轴上记载着我们成长的足迹。今天就让我们重温那过去的时光，唤起那美好的回忆。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0"/>
            <a:ext cx="3019425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449763" y="2225675"/>
            <a:ext cx="138112" cy="11779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fontAlgn="auto">
              <a:defRPr/>
            </a:pPr>
            <a:endParaRPr lang="zh-CN" altLang="en-US" sz="7200" b="1" cap="all" noProof="1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n-ea"/>
              <a:ea typeface="+mn-ea"/>
            </a:endParaRPr>
          </a:p>
        </p:txBody>
      </p:sp>
      <p:sp>
        <p:nvSpPr>
          <p:cNvPr id="42" name="圆角矩形标注 41"/>
          <p:cNvSpPr/>
          <p:nvPr/>
        </p:nvSpPr>
        <p:spPr>
          <a:xfrm>
            <a:off x="5218113" y="2171700"/>
            <a:ext cx="1668462" cy="747713"/>
          </a:xfrm>
          <a:prstGeom prst="wedgeRoundRectCallout">
            <a:avLst>
              <a:gd name="adj1" fmla="val -64359"/>
              <a:gd name="adj2" fmla="val 74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难忘的友情</a:t>
            </a:r>
          </a:p>
        </p:txBody>
      </p:sp>
      <p:sp>
        <p:nvSpPr>
          <p:cNvPr id="43" name="圆角矩形标注 42"/>
          <p:cNvSpPr/>
          <p:nvPr/>
        </p:nvSpPr>
        <p:spPr>
          <a:xfrm>
            <a:off x="5219700" y="3076575"/>
            <a:ext cx="1531938" cy="758825"/>
          </a:xfrm>
          <a:prstGeom prst="wedgeRoundRectCallout">
            <a:avLst>
              <a:gd name="adj1" fmla="val 63640"/>
              <a:gd name="adj2" fmla="val 88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第一次演讲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3489325" y="4732338"/>
            <a:ext cx="43338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3489325" y="3749675"/>
            <a:ext cx="43338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4438650" y="3297238"/>
            <a:ext cx="431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3508375" y="2874963"/>
            <a:ext cx="431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516438" y="4235450"/>
            <a:ext cx="431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4518025" y="2463800"/>
            <a:ext cx="43338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709" name="TextBox 24"/>
          <p:cNvSpPr txBox="1">
            <a:spLocks noChangeArrowheads="1"/>
          </p:cNvSpPr>
          <p:nvPr/>
        </p:nvSpPr>
        <p:spPr bwMode="auto">
          <a:xfrm>
            <a:off x="4430713" y="2182813"/>
            <a:ext cx="8366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2020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29710" name="TextBox 53"/>
          <p:cNvSpPr txBox="1">
            <a:spLocks noChangeArrowheads="1"/>
          </p:cNvSpPr>
          <p:nvPr/>
        </p:nvSpPr>
        <p:spPr bwMode="auto">
          <a:xfrm>
            <a:off x="3344863" y="4456113"/>
            <a:ext cx="8366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2015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29711" name="TextBox 54"/>
          <p:cNvSpPr txBox="1">
            <a:spLocks noChangeArrowheads="1"/>
          </p:cNvSpPr>
          <p:nvPr/>
        </p:nvSpPr>
        <p:spPr bwMode="auto">
          <a:xfrm>
            <a:off x="4451350" y="3957638"/>
            <a:ext cx="8382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2016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29712" name="TextBox 55"/>
          <p:cNvSpPr txBox="1">
            <a:spLocks noChangeArrowheads="1"/>
          </p:cNvSpPr>
          <p:nvPr/>
        </p:nvSpPr>
        <p:spPr bwMode="auto">
          <a:xfrm>
            <a:off x="3362325" y="3459163"/>
            <a:ext cx="8382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2017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29713" name="TextBox 56"/>
          <p:cNvSpPr txBox="1">
            <a:spLocks noChangeArrowheads="1"/>
          </p:cNvSpPr>
          <p:nvPr/>
        </p:nvSpPr>
        <p:spPr bwMode="auto">
          <a:xfrm>
            <a:off x="4441825" y="2998788"/>
            <a:ext cx="8366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2018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29714" name="TextBox 57"/>
          <p:cNvSpPr txBox="1">
            <a:spLocks noChangeArrowheads="1"/>
          </p:cNvSpPr>
          <p:nvPr/>
        </p:nvSpPr>
        <p:spPr bwMode="auto">
          <a:xfrm>
            <a:off x="3368675" y="2589213"/>
            <a:ext cx="8366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2019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4" name="圆角矩形标注 3"/>
          <p:cNvSpPr/>
          <p:nvPr/>
        </p:nvSpPr>
        <p:spPr>
          <a:xfrm>
            <a:off x="1763713" y="3076575"/>
            <a:ext cx="1531937" cy="760413"/>
          </a:xfrm>
          <a:prstGeom prst="wedgeRoundRectCallout">
            <a:avLst>
              <a:gd name="adj1" fmla="val 63640"/>
              <a:gd name="adj2" fmla="val 88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被同学冤枉</a:t>
            </a:r>
          </a:p>
        </p:txBody>
      </p:sp>
      <p:sp>
        <p:nvSpPr>
          <p:cNvPr id="5" name="圆角矩形标注 4"/>
          <p:cNvSpPr/>
          <p:nvPr/>
        </p:nvSpPr>
        <p:spPr>
          <a:xfrm>
            <a:off x="1692275" y="4084638"/>
            <a:ext cx="1531938" cy="758825"/>
          </a:xfrm>
          <a:prstGeom prst="wedgeRoundRectCallout">
            <a:avLst>
              <a:gd name="adj1" fmla="val 63640"/>
              <a:gd name="adj2" fmla="val 88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endParaRPr lang="zh-CN" altLang="en-US" b="1" noProof="1"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18787" y="4084638"/>
            <a:ext cx="1547812" cy="8105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20000"/>
              </a:lnSpc>
              <a:defRPr/>
            </a:pPr>
            <a:r>
              <a:rPr lang="en-US" altLang="zh-CN" sz="1400" b="1" spc="150" noProof="1">
                <a:solidFill>
                  <a:schemeClr val="bg1"/>
                </a:solidFill>
                <a:latin typeface="+mn-ea"/>
                <a:ea typeface="+mn-ea"/>
                <a:sym typeface="+mn-ea"/>
              </a:rPr>
              <a:t>9</a:t>
            </a:r>
            <a:r>
              <a:rPr lang="zh-CN" altLang="en-US" sz="1400" b="1" spc="150" noProof="1">
                <a:solidFill>
                  <a:schemeClr val="bg1"/>
                </a:solidFill>
                <a:latin typeface="+mn-ea"/>
                <a:ea typeface="+mn-ea"/>
                <a:sym typeface="+mn-ea"/>
              </a:rPr>
              <a:t>月</a:t>
            </a:r>
            <a:r>
              <a:rPr lang="en-US" altLang="zh-CN" sz="1400" b="1" spc="150" noProof="1">
                <a:solidFill>
                  <a:schemeClr val="bg1"/>
                </a:solidFill>
                <a:latin typeface="+mn-ea"/>
                <a:ea typeface="+mn-ea"/>
                <a:sym typeface="+mn-ea"/>
              </a:rPr>
              <a:t>1</a:t>
            </a:r>
            <a:r>
              <a:rPr lang="zh-CN" altLang="en-US" sz="1400" b="1" spc="150" noProof="1">
                <a:solidFill>
                  <a:schemeClr val="bg1"/>
                </a:solidFill>
                <a:latin typeface="+mn-ea"/>
                <a:ea typeface="+mn-ea"/>
                <a:sym typeface="+mn-ea"/>
              </a:rPr>
              <a:t>日，我正式成为一名小学生啦！</a:t>
            </a:r>
            <a:endParaRPr lang="zh-CN" altLang="en-US" sz="1400" b="1" spc="150" noProof="1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1763713" y="2139950"/>
            <a:ext cx="1524000" cy="749300"/>
          </a:xfrm>
          <a:prstGeom prst="wedgeRoundRectCallout">
            <a:avLst>
              <a:gd name="adj1" fmla="val 57743"/>
              <a:gd name="adj2" fmla="val 568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图书漂流</a:t>
            </a:r>
          </a:p>
        </p:txBody>
      </p:sp>
      <p:sp>
        <p:nvSpPr>
          <p:cNvPr id="10" name="圆角矩形标注 9"/>
          <p:cNvSpPr/>
          <p:nvPr/>
        </p:nvSpPr>
        <p:spPr>
          <a:xfrm>
            <a:off x="5218113" y="4024313"/>
            <a:ext cx="1668462" cy="747712"/>
          </a:xfrm>
          <a:prstGeom prst="wedgeRoundRectCallout">
            <a:avLst>
              <a:gd name="adj1" fmla="val -64359"/>
              <a:gd name="adj2" fmla="val 74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endParaRPr lang="en-US" altLang="zh-CN" b="1" noProof="1">
              <a:latin typeface="+mn-ea"/>
            </a:endParaRPr>
          </a:p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老师耐心辅导我学习</a:t>
            </a:r>
          </a:p>
          <a:p>
            <a:pPr algn="ctr" fontAlgn="auto">
              <a:defRPr/>
            </a:pPr>
            <a:endParaRPr lang="zh-CN" altLang="en-US" b="1" noProof="1">
              <a:latin typeface="+mn-ea"/>
            </a:endParaRPr>
          </a:p>
        </p:txBody>
      </p:sp>
      <p:pic>
        <p:nvPicPr>
          <p:cNvPr id="29721" name="图片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347" y="1131888"/>
            <a:ext cx="1184507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直接连接符 37"/>
          <p:cNvCxnSpPr/>
          <p:nvPr/>
        </p:nvCxnSpPr>
        <p:spPr>
          <a:xfrm>
            <a:off x="4181475" y="2452688"/>
            <a:ext cx="1444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4325938" y="2960688"/>
            <a:ext cx="142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4181475" y="3605213"/>
            <a:ext cx="1444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4325938" y="4114800"/>
            <a:ext cx="142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TextBox 3">
            <a:extLst>
              <a:ext uri="{FF2B5EF4-FFF2-40B4-BE49-F238E27FC236}">
                <a16:creationId xmlns:a16="http://schemas.microsoft.com/office/drawing/2014/main" id="{BD3CD38C-B655-4D72-81F2-B0C9CDBBC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5" y="195486"/>
            <a:ext cx="1890712" cy="469900"/>
          </a:xfrm>
          <a:prstGeom prst="rect">
            <a:avLst/>
          </a:prstGeom>
          <a:solidFill>
            <a:srgbClr val="DEE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填写时间轴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0"/>
            <a:ext cx="3019425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449763" y="2225675"/>
            <a:ext cx="138112" cy="11779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fontAlgn="auto">
              <a:defRPr/>
            </a:pPr>
            <a:endParaRPr lang="zh-CN" altLang="en-US" sz="7200" b="1" cap="all" noProof="1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n-ea"/>
              <a:ea typeface="+mn-ea"/>
            </a:endParaRPr>
          </a:p>
        </p:txBody>
      </p:sp>
      <p:sp>
        <p:nvSpPr>
          <p:cNvPr id="42" name="圆角矩形标注 41"/>
          <p:cNvSpPr/>
          <p:nvPr/>
        </p:nvSpPr>
        <p:spPr>
          <a:xfrm>
            <a:off x="5218113" y="2171700"/>
            <a:ext cx="1668462" cy="747713"/>
          </a:xfrm>
          <a:prstGeom prst="wedgeRoundRectCallout">
            <a:avLst>
              <a:gd name="adj1" fmla="val -64359"/>
              <a:gd name="adj2" fmla="val 74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难忘的接力赛</a:t>
            </a:r>
          </a:p>
        </p:txBody>
      </p:sp>
      <p:sp>
        <p:nvSpPr>
          <p:cNvPr id="43" name="圆角矩形标注 42"/>
          <p:cNvSpPr/>
          <p:nvPr/>
        </p:nvSpPr>
        <p:spPr>
          <a:xfrm>
            <a:off x="5219700" y="3076575"/>
            <a:ext cx="1531938" cy="758825"/>
          </a:xfrm>
          <a:prstGeom prst="wedgeRoundRectCallout">
            <a:avLst>
              <a:gd name="adj1" fmla="val 63640"/>
              <a:gd name="adj2" fmla="val 88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第一次演讲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3489325" y="4732338"/>
            <a:ext cx="43338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3489325" y="3749675"/>
            <a:ext cx="43338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4438650" y="3297238"/>
            <a:ext cx="431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3508375" y="2874963"/>
            <a:ext cx="431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516438" y="4235450"/>
            <a:ext cx="431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4518025" y="2463800"/>
            <a:ext cx="43338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733" name="TextBox 24"/>
          <p:cNvSpPr txBox="1">
            <a:spLocks noChangeArrowheads="1"/>
          </p:cNvSpPr>
          <p:nvPr/>
        </p:nvSpPr>
        <p:spPr bwMode="auto">
          <a:xfrm>
            <a:off x="4430713" y="2182813"/>
            <a:ext cx="8366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2020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30734" name="TextBox 53"/>
          <p:cNvSpPr txBox="1">
            <a:spLocks noChangeArrowheads="1"/>
          </p:cNvSpPr>
          <p:nvPr/>
        </p:nvSpPr>
        <p:spPr bwMode="auto">
          <a:xfrm>
            <a:off x="3344863" y="4456113"/>
            <a:ext cx="8366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2015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30735" name="TextBox 54"/>
          <p:cNvSpPr txBox="1">
            <a:spLocks noChangeArrowheads="1"/>
          </p:cNvSpPr>
          <p:nvPr/>
        </p:nvSpPr>
        <p:spPr bwMode="auto">
          <a:xfrm>
            <a:off x="4451350" y="3957638"/>
            <a:ext cx="8382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2016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30736" name="TextBox 55"/>
          <p:cNvSpPr txBox="1">
            <a:spLocks noChangeArrowheads="1"/>
          </p:cNvSpPr>
          <p:nvPr/>
        </p:nvSpPr>
        <p:spPr bwMode="auto">
          <a:xfrm>
            <a:off x="3362325" y="3459163"/>
            <a:ext cx="8382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2017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30737" name="TextBox 56"/>
          <p:cNvSpPr txBox="1">
            <a:spLocks noChangeArrowheads="1"/>
          </p:cNvSpPr>
          <p:nvPr/>
        </p:nvSpPr>
        <p:spPr bwMode="auto">
          <a:xfrm>
            <a:off x="4441825" y="2998788"/>
            <a:ext cx="8366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2018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30738" name="TextBox 57"/>
          <p:cNvSpPr txBox="1">
            <a:spLocks noChangeArrowheads="1"/>
          </p:cNvSpPr>
          <p:nvPr/>
        </p:nvSpPr>
        <p:spPr bwMode="auto">
          <a:xfrm>
            <a:off x="3368675" y="2589213"/>
            <a:ext cx="8366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2019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4" name="圆角矩形标注 3"/>
          <p:cNvSpPr/>
          <p:nvPr/>
        </p:nvSpPr>
        <p:spPr>
          <a:xfrm>
            <a:off x="1763713" y="3076575"/>
            <a:ext cx="1531937" cy="760413"/>
          </a:xfrm>
          <a:prstGeom prst="wedgeRoundRectCallout">
            <a:avLst>
              <a:gd name="adj1" fmla="val 63640"/>
              <a:gd name="adj2" fmla="val 88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第一次被老师请家长</a:t>
            </a:r>
          </a:p>
        </p:txBody>
      </p:sp>
      <p:sp>
        <p:nvSpPr>
          <p:cNvPr id="5" name="圆角矩形标注 4"/>
          <p:cNvSpPr/>
          <p:nvPr/>
        </p:nvSpPr>
        <p:spPr>
          <a:xfrm>
            <a:off x="1692275" y="4084638"/>
            <a:ext cx="1531938" cy="758825"/>
          </a:xfrm>
          <a:prstGeom prst="wedgeRoundRectCallout">
            <a:avLst>
              <a:gd name="adj1" fmla="val 63640"/>
              <a:gd name="adj2" fmla="val 88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endParaRPr lang="zh-CN" altLang="en-US" b="1" noProof="1"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26080" y="4097337"/>
            <a:ext cx="1512887" cy="689869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fontAlgn="auto">
              <a:lnSpc>
                <a:spcPct val="120000"/>
              </a:lnSpc>
              <a:defRPr/>
            </a:pPr>
            <a:r>
              <a:rPr lang="zh-CN" altLang="en-US" sz="1400" b="1" spc="150" noProof="1">
                <a:solidFill>
                  <a:schemeClr val="bg1"/>
                </a:solidFill>
                <a:latin typeface="+mn-ea"/>
                <a:ea typeface="+mn-ea"/>
                <a:sym typeface="+mn-ea"/>
              </a:rPr>
              <a:t> </a:t>
            </a:r>
            <a:r>
              <a:rPr lang="zh-CN" altLang="en-US" b="1" spc="150" noProof="1">
                <a:solidFill>
                  <a:schemeClr val="bg1"/>
                </a:solidFill>
                <a:latin typeface="+mn-ea"/>
                <a:ea typeface="+mn-ea"/>
                <a:sym typeface="+mn-ea"/>
              </a:rPr>
              <a:t>佩戴鲜艳</a:t>
            </a:r>
            <a:endParaRPr lang="en-US" altLang="zh-CN" b="1" spc="150" noProof="1">
              <a:solidFill>
                <a:schemeClr val="bg1"/>
              </a:solidFill>
              <a:latin typeface="+mn-ea"/>
              <a:ea typeface="+mn-ea"/>
              <a:sym typeface="+mn-ea"/>
            </a:endParaRPr>
          </a:p>
          <a:p>
            <a:pPr fontAlgn="auto">
              <a:lnSpc>
                <a:spcPct val="120000"/>
              </a:lnSpc>
              <a:defRPr/>
            </a:pPr>
            <a:r>
              <a:rPr lang="zh-CN" altLang="en-US" b="1" spc="150" noProof="1">
                <a:solidFill>
                  <a:schemeClr val="bg1"/>
                </a:solidFill>
                <a:latin typeface="+mn-ea"/>
                <a:ea typeface="+mn-ea"/>
                <a:sym typeface="+mn-ea"/>
              </a:rPr>
              <a:t>的红领巾！</a:t>
            </a:r>
            <a:endParaRPr lang="zh-CN" altLang="en-US" b="1" spc="150" noProof="1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1763713" y="2139950"/>
            <a:ext cx="1524000" cy="749300"/>
          </a:xfrm>
          <a:prstGeom prst="wedgeRoundRectCallout">
            <a:avLst>
              <a:gd name="adj1" fmla="val 57743"/>
              <a:gd name="adj2" fmla="val 568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恶作剧</a:t>
            </a:r>
          </a:p>
        </p:txBody>
      </p:sp>
      <p:sp>
        <p:nvSpPr>
          <p:cNvPr id="10" name="圆角矩形标注 9"/>
          <p:cNvSpPr/>
          <p:nvPr/>
        </p:nvSpPr>
        <p:spPr>
          <a:xfrm>
            <a:off x="5218113" y="4024313"/>
            <a:ext cx="1668462" cy="747712"/>
          </a:xfrm>
          <a:prstGeom prst="wedgeRoundRectCallout">
            <a:avLst>
              <a:gd name="adj1" fmla="val -64359"/>
              <a:gd name="adj2" fmla="val 74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第一次当路</a:t>
            </a:r>
            <a:endParaRPr lang="en-US" altLang="zh-CN" b="1" noProof="1">
              <a:latin typeface="+mn-ea"/>
            </a:endParaRPr>
          </a:p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队长</a:t>
            </a:r>
          </a:p>
        </p:txBody>
      </p:sp>
      <p:pic>
        <p:nvPicPr>
          <p:cNvPr id="30745" name="图片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3966" y="3426404"/>
            <a:ext cx="1042988" cy="147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直接连接符 36"/>
          <p:cNvCxnSpPr/>
          <p:nvPr/>
        </p:nvCxnSpPr>
        <p:spPr>
          <a:xfrm>
            <a:off x="4200525" y="2465388"/>
            <a:ext cx="1444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4344988" y="2973388"/>
            <a:ext cx="142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4200525" y="3617913"/>
            <a:ext cx="1444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4344988" y="4127500"/>
            <a:ext cx="142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TextBox 3">
            <a:extLst>
              <a:ext uri="{FF2B5EF4-FFF2-40B4-BE49-F238E27FC236}">
                <a16:creationId xmlns:a16="http://schemas.microsoft.com/office/drawing/2014/main" id="{C1410EA8-269C-4855-9C14-30804B8D7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5" y="195486"/>
            <a:ext cx="1890712" cy="469900"/>
          </a:xfrm>
          <a:prstGeom prst="rect">
            <a:avLst/>
          </a:prstGeom>
          <a:solidFill>
            <a:srgbClr val="DEE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填写时间轴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5" descr="c30304e2a6884fdfb6f42f6a8192520c_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9725"/>
            <a:ext cx="69310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2014090211184491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8288"/>
            <a:ext cx="705643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4" cstate="print"/>
          <a:srcRect r="26418"/>
          <a:stretch>
            <a:fillRect/>
          </a:stretch>
        </p:blipFill>
        <p:spPr bwMode="auto">
          <a:xfrm>
            <a:off x="467543" y="267494"/>
            <a:ext cx="7071872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3" y="267494"/>
            <a:ext cx="6984776" cy="4435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 descr="诵读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8288"/>
            <a:ext cx="7132637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 descr="体育游戏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8288"/>
            <a:ext cx="72009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 descr="阅读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8288"/>
            <a:ext cx="7272338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 descr="入队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800"/>
            <a:ext cx="7272338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3200"/>
                            </p:stCondLst>
                            <p:childTnLst>
                              <p:par>
                                <p:cTn id="2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6200"/>
                            </p:stCondLst>
                            <p:childTnLst>
                              <p:par>
                                <p:cTn id="3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200"/>
                            </p:stCondLst>
                            <p:childTnLst>
                              <p:par>
                                <p:cTn id="3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50800"/>
            <a:ext cx="3019425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449763" y="2225675"/>
            <a:ext cx="138112" cy="11779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fontAlgn="auto">
              <a:defRPr/>
            </a:pPr>
            <a:endParaRPr lang="zh-CN" altLang="en-US" sz="7200" b="1" cap="all" noProof="1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n-ea"/>
              <a:ea typeface="+mn-ea"/>
            </a:endParaRPr>
          </a:p>
        </p:txBody>
      </p:sp>
      <p:sp>
        <p:nvSpPr>
          <p:cNvPr id="42" name="圆角矩形标注 41"/>
          <p:cNvSpPr/>
          <p:nvPr/>
        </p:nvSpPr>
        <p:spPr>
          <a:xfrm>
            <a:off x="5218113" y="2171700"/>
            <a:ext cx="1668462" cy="747713"/>
          </a:xfrm>
          <a:prstGeom prst="wedgeRoundRectCallout">
            <a:avLst>
              <a:gd name="adj1" fmla="val -64359"/>
              <a:gd name="adj2" fmla="val 74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难忘的接力赛</a:t>
            </a:r>
          </a:p>
        </p:txBody>
      </p:sp>
      <p:sp>
        <p:nvSpPr>
          <p:cNvPr id="43" name="圆角矩形标注 42"/>
          <p:cNvSpPr/>
          <p:nvPr/>
        </p:nvSpPr>
        <p:spPr>
          <a:xfrm>
            <a:off x="5219700" y="3076575"/>
            <a:ext cx="1531938" cy="758825"/>
          </a:xfrm>
          <a:prstGeom prst="wedgeRoundRectCallout">
            <a:avLst>
              <a:gd name="adj1" fmla="val -60389"/>
              <a:gd name="adj2" fmla="val -208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endParaRPr lang="en-US" altLang="zh-CN" b="1" noProof="1">
              <a:latin typeface="+mn-ea"/>
            </a:endParaRPr>
          </a:p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和好朋友</a:t>
            </a:r>
            <a:endParaRPr lang="en-US" altLang="zh-CN" b="1" noProof="1">
              <a:latin typeface="+mn-ea"/>
            </a:endParaRPr>
          </a:p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分离</a:t>
            </a:r>
          </a:p>
          <a:p>
            <a:pPr algn="ctr" fontAlgn="auto">
              <a:defRPr/>
            </a:pPr>
            <a:endParaRPr lang="zh-CN" altLang="en-US" b="1" noProof="1">
              <a:latin typeface="+mn-ea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3489325" y="4732338"/>
            <a:ext cx="43338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3489325" y="3749675"/>
            <a:ext cx="43338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4438650" y="3297238"/>
            <a:ext cx="431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3508375" y="2874963"/>
            <a:ext cx="431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516438" y="4235450"/>
            <a:ext cx="431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4518025" y="2463800"/>
            <a:ext cx="43338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757" name="TextBox 24"/>
          <p:cNvSpPr txBox="1">
            <a:spLocks noChangeArrowheads="1"/>
          </p:cNvSpPr>
          <p:nvPr/>
        </p:nvSpPr>
        <p:spPr bwMode="auto">
          <a:xfrm>
            <a:off x="4430713" y="2182813"/>
            <a:ext cx="8366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2020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31758" name="TextBox 53"/>
          <p:cNvSpPr txBox="1">
            <a:spLocks noChangeArrowheads="1"/>
          </p:cNvSpPr>
          <p:nvPr/>
        </p:nvSpPr>
        <p:spPr bwMode="auto">
          <a:xfrm>
            <a:off x="3344863" y="4456113"/>
            <a:ext cx="8366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2015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31759" name="TextBox 54"/>
          <p:cNvSpPr txBox="1">
            <a:spLocks noChangeArrowheads="1"/>
          </p:cNvSpPr>
          <p:nvPr/>
        </p:nvSpPr>
        <p:spPr bwMode="auto">
          <a:xfrm>
            <a:off x="4451350" y="3957638"/>
            <a:ext cx="8382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2016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31760" name="TextBox 55"/>
          <p:cNvSpPr txBox="1">
            <a:spLocks noChangeArrowheads="1"/>
          </p:cNvSpPr>
          <p:nvPr/>
        </p:nvSpPr>
        <p:spPr bwMode="auto">
          <a:xfrm>
            <a:off x="3362325" y="3459163"/>
            <a:ext cx="8382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2017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31761" name="TextBox 56"/>
          <p:cNvSpPr txBox="1">
            <a:spLocks noChangeArrowheads="1"/>
          </p:cNvSpPr>
          <p:nvPr/>
        </p:nvSpPr>
        <p:spPr bwMode="auto">
          <a:xfrm>
            <a:off x="4441825" y="2998788"/>
            <a:ext cx="8366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2018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31762" name="TextBox 57"/>
          <p:cNvSpPr txBox="1">
            <a:spLocks noChangeArrowheads="1"/>
          </p:cNvSpPr>
          <p:nvPr/>
        </p:nvSpPr>
        <p:spPr bwMode="auto">
          <a:xfrm>
            <a:off x="3368675" y="2589213"/>
            <a:ext cx="8366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+mn-ea"/>
                <a:ea typeface="+mn-ea"/>
              </a:rPr>
              <a:t>2019</a:t>
            </a:r>
            <a:r>
              <a:rPr lang="zh-CN" altLang="en-US" b="1">
                <a:latin typeface="+mn-ea"/>
                <a:ea typeface="+mn-ea"/>
              </a:rPr>
              <a:t>年</a:t>
            </a:r>
          </a:p>
        </p:txBody>
      </p:sp>
      <p:sp>
        <p:nvSpPr>
          <p:cNvPr id="4" name="圆角矩形标注 3"/>
          <p:cNvSpPr/>
          <p:nvPr/>
        </p:nvSpPr>
        <p:spPr>
          <a:xfrm>
            <a:off x="1763713" y="3076575"/>
            <a:ext cx="1531937" cy="760413"/>
          </a:xfrm>
          <a:prstGeom prst="wedgeRoundRectCallout">
            <a:avLst>
              <a:gd name="adj1" fmla="val 63640"/>
              <a:gd name="adj2" fmla="val 88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跟妈妈吵架</a:t>
            </a:r>
          </a:p>
        </p:txBody>
      </p:sp>
      <p:sp>
        <p:nvSpPr>
          <p:cNvPr id="5" name="圆角矩形标注 4"/>
          <p:cNvSpPr/>
          <p:nvPr/>
        </p:nvSpPr>
        <p:spPr>
          <a:xfrm>
            <a:off x="1692275" y="4084638"/>
            <a:ext cx="1531938" cy="758825"/>
          </a:xfrm>
          <a:prstGeom prst="wedgeRoundRectCallout">
            <a:avLst>
              <a:gd name="adj1" fmla="val 63640"/>
              <a:gd name="adj2" fmla="val 88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endParaRPr lang="zh-CN" altLang="en-US" b="1" noProof="1"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63713" y="4156075"/>
            <a:ext cx="1512887" cy="689869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fontAlgn="auto">
              <a:lnSpc>
                <a:spcPct val="120000"/>
              </a:lnSpc>
              <a:defRPr/>
            </a:pPr>
            <a:r>
              <a:rPr lang="zh-CN" altLang="en-US" sz="1400" b="1" spc="150" noProof="1">
                <a:solidFill>
                  <a:schemeClr val="bg1"/>
                </a:solidFill>
                <a:latin typeface="+mn-ea"/>
                <a:ea typeface="+mn-ea"/>
                <a:sym typeface="+mn-ea"/>
              </a:rPr>
              <a:t> </a:t>
            </a:r>
            <a:r>
              <a:rPr lang="zh-CN" altLang="en-US" b="1" spc="150" noProof="1">
                <a:solidFill>
                  <a:schemeClr val="bg1"/>
                </a:solidFill>
                <a:latin typeface="+mn-ea"/>
                <a:ea typeface="+mn-ea"/>
                <a:sym typeface="+mn-ea"/>
              </a:rPr>
              <a:t>佩戴鲜艳</a:t>
            </a:r>
            <a:endParaRPr lang="en-US" altLang="zh-CN" b="1" spc="150" noProof="1">
              <a:solidFill>
                <a:schemeClr val="bg1"/>
              </a:solidFill>
              <a:latin typeface="+mn-ea"/>
              <a:ea typeface="+mn-ea"/>
              <a:sym typeface="+mn-ea"/>
            </a:endParaRPr>
          </a:p>
          <a:p>
            <a:pPr fontAlgn="auto">
              <a:lnSpc>
                <a:spcPct val="120000"/>
              </a:lnSpc>
              <a:defRPr/>
            </a:pPr>
            <a:r>
              <a:rPr lang="zh-CN" altLang="en-US" b="1" spc="150" noProof="1">
                <a:solidFill>
                  <a:schemeClr val="bg1"/>
                </a:solidFill>
                <a:latin typeface="+mn-ea"/>
                <a:ea typeface="+mn-ea"/>
                <a:sym typeface="+mn-ea"/>
              </a:rPr>
              <a:t>的红领巾！</a:t>
            </a:r>
            <a:endParaRPr lang="zh-CN" altLang="en-US" b="1" spc="150" noProof="1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1763713" y="2139950"/>
            <a:ext cx="1524000" cy="749300"/>
          </a:xfrm>
          <a:prstGeom prst="wedgeRoundRectCallout">
            <a:avLst>
              <a:gd name="adj1" fmla="val 57743"/>
              <a:gd name="adj2" fmla="val 568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特殊的生日礼物</a:t>
            </a:r>
          </a:p>
        </p:txBody>
      </p:sp>
      <p:sp>
        <p:nvSpPr>
          <p:cNvPr id="10" name="圆角矩形标注 9"/>
          <p:cNvSpPr/>
          <p:nvPr/>
        </p:nvSpPr>
        <p:spPr>
          <a:xfrm>
            <a:off x="5218113" y="4024313"/>
            <a:ext cx="1668462" cy="747712"/>
          </a:xfrm>
          <a:prstGeom prst="wedgeRoundRectCallout">
            <a:avLst>
              <a:gd name="adj1" fmla="val -64359"/>
              <a:gd name="adj2" fmla="val 74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defRPr/>
            </a:pPr>
            <a:r>
              <a:rPr lang="zh-CN" altLang="en-US" b="1" noProof="1">
                <a:latin typeface="+mn-ea"/>
              </a:rPr>
              <a:t>迟到了</a:t>
            </a:r>
          </a:p>
        </p:txBody>
      </p:sp>
      <p:pic>
        <p:nvPicPr>
          <p:cNvPr id="3176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565" y="3435350"/>
            <a:ext cx="74440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直接连接符 44"/>
          <p:cNvCxnSpPr/>
          <p:nvPr/>
        </p:nvCxnSpPr>
        <p:spPr>
          <a:xfrm>
            <a:off x="4200525" y="2465388"/>
            <a:ext cx="1444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4344988" y="2973388"/>
            <a:ext cx="142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4200525" y="3617913"/>
            <a:ext cx="1444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4344988" y="4127500"/>
            <a:ext cx="142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TextBox 3">
            <a:extLst>
              <a:ext uri="{FF2B5EF4-FFF2-40B4-BE49-F238E27FC236}">
                <a16:creationId xmlns:a16="http://schemas.microsoft.com/office/drawing/2014/main" id="{19C40B6F-ACAF-4533-8D5F-6256F3424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5" y="195486"/>
            <a:ext cx="1890712" cy="469900"/>
          </a:xfrm>
          <a:prstGeom prst="rect">
            <a:avLst/>
          </a:prstGeom>
          <a:solidFill>
            <a:srgbClr val="DEE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填写时间轴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文本框 2"/>
          <p:cNvSpPr txBox="1">
            <a:spLocks noChangeArrowheads="1"/>
          </p:cNvSpPr>
          <p:nvPr/>
        </p:nvSpPr>
        <p:spPr bwMode="auto">
          <a:xfrm>
            <a:off x="468313" y="915988"/>
            <a:ext cx="655161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思考：我们可以收集哪些资料呢？</a:t>
            </a:r>
          </a:p>
        </p:txBody>
      </p:sp>
      <p:sp>
        <p:nvSpPr>
          <p:cNvPr id="32771" name="文本框 1"/>
          <p:cNvSpPr txBox="1">
            <a:spLocks noChangeArrowheads="1"/>
          </p:cNvSpPr>
          <p:nvPr/>
        </p:nvSpPr>
        <p:spPr bwMode="auto">
          <a:xfrm>
            <a:off x="1619250" y="896938"/>
            <a:ext cx="185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en-US" altLang="zh-CN" sz="3200" b="1">
              <a:latin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</a:pPr>
            <a:endParaRPr lang="zh-CN" altLang="en-US" sz="3200" b="1">
              <a:latin typeface="宋体" panose="02010600030101010101" pitchFamily="2" charset="-122"/>
            </a:endParaRPr>
          </a:p>
        </p:txBody>
      </p:sp>
      <p:sp>
        <p:nvSpPr>
          <p:cNvPr id="26628" name="文本框 4"/>
          <p:cNvSpPr txBox="1">
            <a:spLocks noChangeArrowheads="1"/>
          </p:cNvSpPr>
          <p:nvPr/>
        </p:nvSpPr>
        <p:spPr bwMode="auto">
          <a:xfrm>
            <a:off x="484188" y="1558925"/>
            <a:ext cx="61928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有纪念意义的照片</a:t>
            </a:r>
          </a:p>
        </p:txBody>
      </p:sp>
      <p:sp>
        <p:nvSpPr>
          <p:cNvPr id="6" name="文本框 4"/>
          <p:cNvSpPr txBox="1">
            <a:spLocks noChangeArrowheads="1"/>
          </p:cNvSpPr>
          <p:nvPr/>
        </p:nvSpPr>
        <p:spPr bwMode="auto">
          <a:xfrm>
            <a:off x="484188" y="2278063"/>
            <a:ext cx="77041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与成长相关的习作、书法、美术作品等</a:t>
            </a:r>
          </a:p>
        </p:txBody>
      </p:sp>
      <p:sp>
        <p:nvSpPr>
          <p:cNvPr id="7" name="文本框 4"/>
          <p:cNvSpPr txBox="1">
            <a:spLocks noChangeArrowheads="1"/>
          </p:cNvSpPr>
          <p:nvPr/>
        </p:nvSpPr>
        <p:spPr bwMode="auto">
          <a:xfrm>
            <a:off x="484188" y="2998788"/>
            <a:ext cx="77041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各种获奖证书、奖牌</a:t>
            </a:r>
          </a:p>
        </p:txBody>
      </p:sp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484188" y="3646488"/>
            <a:ext cx="77041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老师和同学的寄语、祝福</a:t>
            </a:r>
            <a:endParaRPr lang="en-US" altLang="zh-CN" sz="3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3000" b="1">
                <a:latin typeface="楷体" panose="02010609060101010101" pitchFamily="49" charset="-122"/>
                <a:ea typeface="楷体" panose="02010609060101010101" pitchFamily="49" charset="-122"/>
              </a:rPr>
              <a:t>……    </a:t>
            </a:r>
            <a:endParaRPr lang="zh-CN" altLang="en-US" sz="3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矩形 1"/>
          <p:cNvSpPr>
            <a:spLocks noChangeArrowheads="1"/>
          </p:cNvSpPr>
          <p:nvPr/>
        </p:nvSpPr>
        <p:spPr bwMode="auto">
          <a:xfrm>
            <a:off x="4449763" y="2225675"/>
            <a:ext cx="1381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7200" b="1" noProof="1">
              <a:solidFill>
                <a:srgbClr val="E46C0A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2520950" y="519113"/>
            <a:ext cx="539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763713" y="4156075"/>
            <a:ext cx="1512887" cy="72707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fontAlgn="auto">
              <a:lnSpc>
                <a:spcPct val="120000"/>
              </a:lnSpc>
              <a:defRPr/>
            </a:pPr>
            <a:r>
              <a:rPr lang="zh-CN" altLang="en-US" sz="1400" b="1" spc="150" noProof="1">
                <a:solidFill>
                  <a:schemeClr val="bg1"/>
                </a:solidFill>
                <a:latin typeface="+mn-lt"/>
                <a:ea typeface="+mn-ea"/>
                <a:sym typeface="+mn-ea"/>
              </a:rPr>
              <a:t> </a:t>
            </a:r>
            <a:r>
              <a:rPr lang="zh-CN" altLang="en-US" b="1" spc="150" noProof="1">
                <a:solidFill>
                  <a:schemeClr val="bg1"/>
                </a:solidFill>
                <a:latin typeface="+mn-lt"/>
                <a:ea typeface="+mn-ea"/>
                <a:sym typeface="+mn-ea"/>
              </a:rPr>
              <a:t>佩戴鲜</a:t>
            </a:r>
            <a:endParaRPr lang="en-US" altLang="zh-CN" b="1" spc="150" noProof="1">
              <a:solidFill>
                <a:schemeClr val="bg1"/>
              </a:solidFill>
              <a:latin typeface="+mn-lt"/>
              <a:ea typeface="+mn-ea"/>
              <a:sym typeface="+mn-ea"/>
            </a:endParaRPr>
          </a:p>
          <a:p>
            <a:pPr fontAlgn="auto">
              <a:lnSpc>
                <a:spcPct val="120000"/>
              </a:lnSpc>
              <a:defRPr/>
            </a:pPr>
            <a:r>
              <a:rPr lang="zh-CN" altLang="en-US" b="1" spc="150" noProof="1">
                <a:solidFill>
                  <a:schemeClr val="bg1"/>
                </a:solidFill>
                <a:latin typeface="+mn-lt"/>
                <a:ea typeface="+mn-ea"/>
                <a:sym typeface="+mn-ea"/>
              </a:rPr>
              <a:t>的红领巾！</a:t>
            </a:r>
            <a:endParaRPr lang="zh-CN" altLang="en-US" b="1" spc="150" noProof="1">
              <a:solidFill>
                <a:schemeClr val="bg1"/>
              </a:solidFill>
            </a:endParaRPr>
          </a:p>
        </p:txBody>
      </p:sp>
      <p:pic>
        <p:nvPicPr>
          <p:cNvPr id="33797" name="图片 2" descr="t01da53e25582975fd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9"/>
          <a:stretch>
            <a:fillRect/>
          </a:stretch>
        </p:blipFill>
        <p:spPr bwMode="auto">
          <a:xfrm>
            <a:off x="0" y="301625"/>
            <a:ext cx="7796213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我们的时光">
            <a:hlinkClick r:id="" action="ppaction://media"/>
            <a:extLst>
              <a:ext uri="{FF2B5EF4-FFF2-40B4-BE49-F238E27FC236}">
                <a16:creationId xmlns:a16="http://schemas.microsoft.com/office/drawing/2014/main" id="{B67F23DC-AE6B-4BCB-A1FB-71151BDBA0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647" y="6921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884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99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1"/>
          <p:cNvSpPr txBox="1">
            <a:spLocks noChangeArrowheads="1"/>
          </p:cNvSpPr>
          <p:nvPr/>
        </p:nvSpPr>
        <p:spPr bwMode="auto">
          <a:xfrm>
            <a:off x="1835150" y="1851025"/>
            <a:ext cx="5903913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    难忘小学生活</a:t>
            </a:r>
            <a:endParaRPr lang="en-US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315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2"/>
          <a:stretch>
            <a:fillRect/>
          </a:stretch>
        </p:blipFill>
        <p:spPr bwMode="auto">
          <a:xfrm>
            <a:off x="395288" y="195263"/>
            <a:ext cx="236061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本框 2"/>
          <p:cNvSpPr txBox="1">
            <a:spLocks noChangeArrowheads="1"/>
          </p:cNvSpPr>
          <p:nvPr/>
        </p:nvSpPr>
        <p:spPr bwMode="auto">
          <a:xfrm>
            <a:off x="971550" y="1635646"/>
            <a:ext cx="6408738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    读一读，想一想：本次综合性学习包括哪些内容？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060575" y="3290888"/>
            <a:ext cx="1831975" cy="641350"/>
          </a:xfrm>
          <a:prstGeom prst="rect">
            <a:avLst/>
          </a:prstGeom>
          <a:solidFill>
            <a:srgbClr val="3A878B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回忆往事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551363" y="3282950"/>
            <a:ext cx="1833562" cy="641350"/>
          </a:xfrm>
          <a:prstGeom prst="rect">
            <a:avLst/>
          </a:prstGeom>
          <a:solidFill>
            <a:srgbClr val="3A878B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依依惜别</a:t>
            </a:r>
          </a:p>
        </p:txBody>
      </p:sp>
      <p:sp>
        <p:nvSpPr>
          <p:cNvPr id="14341" name="文本框 5"/>
          <p:cNvSpPr txBox="1">
            <a:spLocks noChangeArrowheads="1"/>
          </p:cNvSpPr>
          <p:nvPr/>
        </p:nvSpPr>
        <p:spPr bwMode="auto">
          <a:xfrm>
            <a:off x="971550" y="123825"/>
            <a:ext cx="389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阅读材料，通览内容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文本框 1"/>
          <p:cNvSpPr txBox="1">
            <a:spLocks noChangeArrowheads="1"/>
          </p:cNvSpPr>
          <p:nvPr/>
        </p:nvSpPr>
        <p:spPr bwMode="auto">
          <a:xfrm>
            <a:off x="323850" y="195263"/>
            <a:ext cx="7488238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400" b="1">
                <a:latin typeface="宋体" panose="02010600030101010101" pitchFamily="2" charset="-122"/>
              </a:rPr>
              <a:t>    自由阅读“回忆往事”和“依依惜别”中的“活动建议”，边读边画出关键句，明确围绕两个“活动建议”可以开展哪些活动。</a:t>
            </a:r>
          </a:p>
        </p:txBody>
      </p:sp>
      <p:grpSp>
        <p:nvGrpSpPr>
          <p:cNvPr id="3" name="组合 7"/>
          <p:cNvGrpSpPr>
            <a:grpSpLocks/>
          </p:cNvGrpSpPr>
          <p:nvPr/>
        </p:nvGrpSpPr>
        <p:grpSpPr bwMode="auto">
          <a:xfrm>
            <a:off x="6750" y="1779588"/>
            <a:ext cx="4204888" cy="3363912"/>
            <a:chOff x="6750" y="1779588"/>
            <a:chExt cx="4204888" cy="3363912"/>
          </a:xfrm>
        </p:grpSpPr>
        <p:pic>
          <p:nvPicPr>
            <p:cNvPr id="15369" name="图片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50" y="3579862"/>
              <a:ext cx="1088006" cy="1563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圆角矩形标注 5"/>
            <p:cNvSpPr/>
            <p:nvPr/>
          </p:nvSpPr>
          <p:spPr>
            <a:xfrm>
              <a:off x="971550" y="1779588"/>
              <a:ext cx="3240088" cy="2016125"/>
            </a:xfrm>
            <a:prstGeom prst="wedgeRoundRectCallout">
              <a:avLst/>
            </a:prstGeom>
            <a:solidFill>
              <a:srgbClr val="FFFF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514350" indent="-514350" algn="ctr" eaLnBrk="1" hangingPunct="1">
                <a:lnSpc>
                  <a:spcPct val="130000"/>
                </a:lnSpc>
                <a:defRPr/>
              </a:pPr>
              <a:r>
                <a:rPr lang="zh-CN" altLang="en-US" sz="1400" b="1" dirty="0">
                  <a:latin typeface="+mn-ea"/>
                </a:rPr>
                <a:t>回忆往事</a:t>
              </a:r>
              <a:endParaRPr lang="en-US" altLang="zh-CN" sz="1400" b="1" dirty="0">
                <a:latin typeface="+mn-ea"/>
              </a:endParaRPr>
            </a:p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400" b="1" dirty="0">
                  <a:latin typeface="+mn-ea"/>
                </a:rPr>
                <a:t>①通过阅读“阅读材料”，感念师恩，</a:t>
              </a:r>
              <a:endParaRPr lang="en-US" altLang="zh-CN" sz="1400" b="1" dirty="0">
                <a:latin typeface="+mn-ea"/>
              </a:endParaRPr>
            </a:p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400" b="1" dirty="0">
                  <a:latin typeface="+mn-ea"/>
                </a:rPr>
                <a:t>感受作者对小学生活的留念之情；</a:t>
              </a:r>
              <a:endParaRPr lang="en-US" altLang="zh-CN" sz="1400" b="1" dirty="0">
                <a:latin typeface="+mn-ea"/>
              </a:endParaRPr>
            </a:p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400" b="1" dirty="0">
                  <a:latin typeface="+mn-ea"/>
                </a:rPr>
                <a:t>②通过填写时间轴，回忆六年的小学</a:t>
              </a:r>
              <a:endParaRPr lang="en-US" altLang="zh-CN" sz="1400" b="1" dirty="0">
                <a:latin typeface="+mn-ea"/>
              </a:endParaRPr>
            </a:p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400" b="1" dirty="0">
                  <a:latin typeface="+mn-ea"/>
                </a:rPr>
                <a:t>生活，记录值得我们细细回味的点点</a:t>
              </a:r>
              <a:endParaRPr lang="en-US" altLang="zh-CN" sz="1400" b="1" dirty="0">
                <a:latin typeface="+mn-ea"/>
              </a:endParaRPr>
            </a:p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400" b="1" dirty="0">
                  <a:latin typeface="+mn-ea"/>
                </a:rPr>
                <a:t>滴滴。</a:t>
              </a:r>
              <a:endParaRPr lang="en-US" altLang="zh-CN" sz="1400" b="1" dirty="0">
                <a:latin typeface="+mn-ea"/>
              </a:endParaRPr>
            </a:p>
          </p:txBody>
        </p:sp>
      </p:grpSp>
      <p:grpSp>
        <p:nvGrpSpPr>
          <p:cNvPr id="4" name="组合 9"/>
          <p:cNvGrpSpPr>
            <a:grpSpLocks/>
          </p:cNvGrpSpPr>
          <p:nvPr/>
        </p:nvGrpSpPr>
        <p:grpSpPr bwMode="auto">
          <a:xfrm>
            <a:off x="4284663" y="1643856"/>
            <a:ext cx="3600450" cy="3088482"/>
            <a:chOff x="4284663" y="1643856"/>
            <a:chExt cx="3600450" cy="3088482"/>
          </a:xfrm>
        </p:grpSpPr>
        <p:pic>
          <p:nvPicPr>
            <p:cNvPr id="153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6079280" y="1643856"/>
              <a:ext cx="744407" cy="1512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圆角矩形标注 8"/>
            <p:cNvSpPr/>
            <p:nvPr/>
          </p:nvSpPr>
          <p:spPr>
            <a:xfrm>
              <a:off x="4284663" y="3219450"/>
              <a:ext cx="3600450" cy="1512888"/>
            </a:xfrm>
            <a:prstGeom prst="wedgeRoundRectCallout">
              <a:avLst>
                <a:gd name="adj1" fmla="val -2940"/>
                <a:gd name="adj2" fmla="val -72023"/>
                <a:gd name="adj3" fmla="val 16667"/>
              </a:avLst>
            </a:prstGeom>
            <a:solidFill>
              <a:srgbClr val="FFFF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200" b="1" dirty="0">
                  <a:latin typeface="+mn-ea"/>
                </a:rPr>
                <a:t>                    回忆往事</a:t>
              </a:r>
              <a:endParaRPr lang="en-US" altLang="zh-CN" sz="1200" b="1" dirty="0">
                <a:latin typeface="+mn-ea"/>
              </a:endParaRPr>
            </a:p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200" b="1" dirty="0">
                  <a:solidFill>
                    <a:schemeClr val="tx1"/>
                  </a:solidFill>
                  <a:latin typeface="+mn-ea"/>
                </a:rPr>
                <a:t>③畅谈成长故事，分享难忘回忆。回忆自己的小</a:t>
              </a:r>
              <a:endParaRPr lang="en-US" altLang="zh-CN" sz="1200" b="1" dirty="0">
                <a:solidFill>
                  <a:schemeClr val="tx1"/>
                </a:solidFill>
                <a:latin typeface="+mn-ea"/>
              </a:endParaRPr>
            </a:p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200" b="1" dirty="0">
                  <a:solidFill>
                    <a:schemeClr val="tx1"/>
                  </a:solidFill>
                  <a:latin typeface="+mn-ea"/>
                </a:rPr>
                <a:t>学生活，和同学们交流记忆中最难忘的人或事。</a:t>
              </a:r>
            </a:p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200" b="1" dirty="0">
                  <a:solidFill>
                    <a:schemeClr val="tx1"/>
                  </a:solidFill>
                  <a:latin typeface="+mn-ea"/>
                </a:rPr>
                <a:t>④制作成长纪念册，回顾成长足迹。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本框 1"/>
          <p:cNvSpPr txBox="1">
            <a:spLocks noChangeArrowheads="1"/>
          </p:cNvSpPr>
          <p:nvPr/>
        </p:nvSpPr>
        <p:spPr bwMode="auto">
          <a:xfrm>
            <a:off x="323850" y="195263"/>
            <a:ext cx="7488238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400" b="1">
                <a:latin typeface="宋体" panose="02010600030101010101" pitchFamily="2" charset="-122"/>
              </a:rPr>
              <a:t>    自由阅读“回忆往事”和“依依惜别”中的“活动建议”，边读边画出关键句，明确围绕两个“活动建议”可以开展哪些活动。</a:t>
            </a:r>
          </a:p>
        </p:txBody>
      </p:sp>
      <p:grpSp>
        <p:nvGrpSpPr>
          <p:cNvPr id="3" name="组合 6"/>
          <p:cNvGrpSpPr>
            <a:grpSpLocks/>
          </p:cNvGrpSpPr>
          <p:nvPr/>
        </p:nvGrpSpPr>
        <p:grpSpPr bwMode="auto">
          <a:xfrm>
            <a:off x="323850" y="1779588"/>
            <a:ext cx="3527425" cy="2808287"/>
            <a:chOff x="323850" y="1779588"/>
            <a:chExt cx="3527425" cy="2808287"/>
          </a:xfrm>
        </p:grpSpPr>
        <p:sp>
          <p:nvSpPr>
            <p:cNvPr id="6" name="圆角矩形标注 5"/>
            <p:cNvSpPr/>
            <p:nvPr/>
          </p:nvSpPr>
          <p:spPr>
            <a:xfrm>
              <a:off x="323850" y="2787650"/>
              <a:ext cx="3527425" cy="1800225"/>
            </a:xfrm>
            <a:prstGeom prst="wedgeRoundRectCallout">
              <a:avLst/>
            </a:prstGeom>
            <a:solidFill>
              <a:srgbClr val="FFFF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400" b="1" dirty="0">
                  <a:latin typeface="+mn-ea"/>
                </a:rPr>
                <a:t>           </a:t>
              </a:r>
              <a:endParaRPr lang="en-US" altLang="zh-CN" sz="1400" b="1" dirty="0">
                <a:latin typeface="+mn-ea"/>
              </a:endParaRPr>
            </a:p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400" b="1" dirty="0">
                  <a:latin typeface="+mn-ea"/>
                </a:rPr>
                <a:t>             依依惜别</a:t>
              </a:r>
              <a:endParaRPr lang="en-US" altLang="zh-CN" sz="1400" b="1" dirty="0">
                <a:latin typeface="+mn-ea"/>
              </a:endParaRPr>
            </a:p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400" b="1" dirty="0">
                  <a:latin typeface="+mn-ea"/>
                </a:rPr>
                <a:t>①学习“阅读材料”，用不同的方式</a:t>
              </a:r>
              <a:endParaRPr lang="en-US" altLang="zh-CN" sz="1400" b="1" dirty="0">
                <a:latin typeface="+mn-ea"/>
              </a:endParaRPr>
            </a:p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400" b="1" dirty="0">
                  <a:latin typeface="+mn-ea"/>
                </a:rPr>
                <a:t>为自己的小学生活画上圆满的句号。</a:t>
              </a:r>
              <a:endParaRPr lang="en-US" altLang="zh-CN" sz="1400" b="1" dirty="0">
                <a:latin typeface="+mn-ea"/>
              </a:endParaRPr>
            </a:p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400" b="1" dirty="0">
                  <a:latin typeface="+mn-ea"/>
                </a:rPr>
                <a:t>②策划一台毕业联欢会。</a:t>
              </a:r>
            </a:p>
          </p:txBody>
        </p:sp>
        <p:pic>
          <p:nvPicPr>
            <p:cNvPr id="1639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2515" y="1779588"/>
              <a:ext cx="744407" cy="1512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组合 7"/>
          <p:cNvGrpSpPr>
            <a:grpSpLocks/>
          </p:cNvGrpSpPr>
          <p:nvPr/>
        </p:nvGrpSpPr>
        <p:grpSpPr bwMode="auto">
          <a:xfrm>
            <a:off x="3995738" y="1708150"/>
            <a:ext cx="3600450" cy="3291334"/>
            <a:chOff x="4067175" y="1708150"/>
            <a:chExt cx="3600450" cy="3291334"/>
          </a:xfrm>
        </p:grpSpPr>
        <p:pic>
          <p:nvPicPr>
            <p:cNvPr id="16391" name="图片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6083597" y="3507854"/>
              <a:ext cx="1037902" cy="149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圆角矩形标注 8"/>
            <p:cNvSpPr/>
            <p:nvPr/>
          </p:nvSpPr>
          <p:spPr>
            <a:xfrm>
              <a:off x="4067175" y="1708150"/>
              <a:ext cx="3600450" cy="1511300"/>
            </a:xfrm>
            <a:prstGeom prst="wedgeRoundRectCallout">
              <a:avLst>
                <a:gd name="adj1" fmla="val 5894"/>
                <a:gd name="adj2" fmla="val 74769"/>
                <a:gd name="adj3" fmla="val 16667"/>
              </a:avLst>
            </a:prstGeom>
            <a:solidFill>
              <a:srgbClr val="FFFF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200" b="1" dirty="0">
                  <a:latin typeface="+mn-ea"/>
                </a:rPr>
                <a:t>                    依依惜别</a:t>
              </a:r>
              <a:endParaRPr lang="en-US" altLang="zh-CN" sz="1200" b="1" dirty="0">
                <a:latin typeface="+mn-ea"/>
              </a:endParaRPr>
            </a:p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200" b="1" dirty="0">
                  <a:latin typeface="+mn-ea"/>
                </a:rPr>
                <a:t>③可以写信给老师或同学，回忆共同度过的美好</a:t>
              </a:r>
              <a:endParaRPr lang="en-US" altLang="zh-CN" sz="1200" b="1" dirty="0">
                <a:latin typeface="+mn-ea"/>
              </a:endParaRPr>
            </a:p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200" b="1" dirty="0">
                  <a:latin typeface="+mn-ea"/>
                </a:rPr>
                <a:t>时光；可以写信给母校，提出中肯的建议，期许</a:t>
              </a:r>
              <a:endParaRPr lang="en-US" altLang="zh-CN" sz="1200" b="1" dirty="0">
                <a:latin typeface="+mn-ea"/>
              </a:endParaRPr>
            </a:p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200" b="1" dirty="0">
                  <a:latin typeface="+mn-ea"/>
                </a:rPr>
                <a:t>美好的未来；还可以写信给自己，展望将来的自</a:t>
              </a:r>
              <a:endParaRPr lang="en-US" altLang="zh-CN" sz="1200" b="1" dirty="0">
                <a:latin typeface="+mn-ea"/>
              </a:endParaRPr>
            </a:p>
            <a:p>
              <a:pPr marL="514350" indent="-514350" eaLnBrk="1" hangingPunct="1">
                <a:lnSpc>
                  <a:spcPct val="130000"/>
                </a:lnSpc>
                <a:defRPr/>
              </a:pPr>
              <a:r>
                <a:rPr lang="zh-CN" altLang="en-US" sz="1200" b="1" dirty="0">
                  <a:latin typeface="+mn-ea"/>
                </a:rPr>
                <a:t>己，放飞纯真的梦想。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本框 2"/>
          <p:cNvSpPr txBox="1">
            <a:spLocks noChangeArrowheads="1"/>
          </p:cNvSpPr>
          <p:nvPr/>
        </p:nvSpPr>
        <p:spPr bwMode="auto">
          <a:xfrm>
            <a:off x="1829243" y="132556"/>
            <a:ext cx="18335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活动主题</a:t>
            </a:r>
          </a:p>
        </p:txBody>
      </p:sp>
      <p:sp>
        <p:nvSpPr>
          <p:cNvPr id="17411" name="文本框 1"/>
          <p:cNvSpPr txBox="1">
            <a:spLocks noChangeArrowheads="1"/>
          </p:cNvSpPr>
          <p:nvPr/>
        </p:nvSpPr>
        <p:spPr bwMode="auto">
          <a:xfrm>
            <a:off x="1619250" y="896938"/>
            <a:ext cx="185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en-US" altLang="zh-CN" sz="3200" b="1">
              <a:latin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</a:pPr>
            <a:endParaRPr lang="zh-CN" altLang="en-US" sz="3200" b="1">
              <a:latin typeface="宋体" panose="02010600030101010101" pitchFamily="2" charset="-122"/>
            </a:endParaRPr>
          </a:p>
        </p:txBody>
      </p:sp>
      <p:sp>
        <p:nvSpPr>
          <p:cNvPr id="17412" name="矩形 5"/>
          <p:cNvSpPr>
            <a:spLocks noChangeArrowheads="1"/>
          </p:cNvSpPr>
          <p:nvPr/>
        </p:nvSpPr>
        <p:spPr bwMode="auto">
          <a:xfrm>
            <a:off x="2484438" y="915988"/>
            <a:ext cx="2655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</a:rPr>
              <a:t>难忘小学生活</a:t>
            </a:r>
            <a:endParaRPr lang="zh-CN" altLang="en-US"/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395288" y="1419225"/>
            <a:ext cx="61928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填写时间轴</a:t>
            </a:r>
          </a:p>
        </p:txBody>
      </p:sp>
      <p:sp>
        <p:nvSpPr>
          <p:cNvPr id="7" name="文本框 4"/>
          <p:cNvSpPr txBox="1">
            <a:spLocks noChangeArrowheads="1"/>
          </p:cNvSpPr>
          <p:nvPr/>
        </p:nvSpPr>
        <p:spPr bwMode="auto">
          <a:xfrm>
            <a:off x="395288" y="2066925"/>
            <a:ext cx="619283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分享难忘回忆</a:t>
            </a:r>
          </a:p>
        </p:txBody>
      </p:sp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395288" y="2716213"/>
            <a:ext cx="61928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制作成长纪念册</a:t>
            </a: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395288" y="3363913"/>
            <a:ext cx="619283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举办毕业联欢会</a:t>
            </a:r>
          </a:p>
        </p:txBody>
      </p:sp>
      <p:sp>
        <p:nvSpPr>
          <p:cNvPr id="10" name="文本框 4"/>
          <p:cNvSpPr txBox="1">
            <a:spLocks noChangeArrowheads="1"/>
          </p:cNvSpPr>
          <p:nvPr/>
        </p:nvSpPr>
        <p:spPr bwMode="auto">
          <a:xfrm>
            <a:off x="395288" y="4011613"/>
            <a:ext cx="61928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写信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979712" y="1995686"/>
            <a:ext cx="4105275" cy="731838"/>
          </a:xfrm>
          <a:prstGeom prst="rect">
            <a:avLst/>
          </a:prstGeom>
          <a:solidFill>
            <a:srgbClr val="3A878B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回忆往事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文本框 1"/>
          <p:cNvSpPr txBox="1">
            <a:spLocks noChangeArrowheads="1"/>
          </p:cNvSpPr>
          <p:nvPr/>
        </p:nvSpPr>
        <p:spPr bwMode="auto">
          <a:xfrm>
            <a:off x="1403350" y="195263"/>
            <a:ext cx="183356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阅读材料</a:t>
            </a:r>
          </a:p>
        </p:txBody>
      </p:sp>
      <p:sp>
        <p:nvSpPr>
          <p:cNvPr id="19460" name="文本框 4"/>
          <p:cNvSpPr txBox="1">
            <a:spLocks noChangeArrowheads="1"/>
          </p:cNvSpPr>
          <p:nvPr/>
        </p:nvSpPr>
        <p:spPr bwMode="auto">
          <a:xfrm>
            <a:off x="468313" y="842963"/>
            <a:ext cx="8008937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默读短文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老师领进门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作文上的红双圈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说说这两篇短文分别写了什么。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表达了作者怎样的情感？你是从哪里体会到的？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31" y="2203630"/>
            <a:ext cx="4401735" cy="2815816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 eaLnBrk="1" hangingPunct="1">
          <a:lnSpc>
            <a:spcPct val="130000"/>
          </a:lnSpc>
          <a:defRPr sz="3200" b="1" dirty="0" smtClean="0">
            <a:latin typeface="+mn-ea"/>
            <a:ea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758</Words>
  <Application>Microsoft Office PowerPoint</Application>
  <PresentationFormat>全屏显示(16:9)</PresentationFormat>
  <Paragraphs>116</Paragraphs>
  <Slides>24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黑体</vt:lpstr>
      <vt:lpstr>华文琥珀</vt:lpstr>
      <vt:lpstr>楷体</vt:lpstr>
      <vt:lpstr>宋体</vt:lpstr>
      <vt:lpstr>Arial</vt:lpstr>
      <vt:lpstr>Calibri</vt:lpstr>
      <vt:lpstr>Wingdings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</dc:creator>
  <cp:keywords>状元成才路</cp:keywords>
  <dc:description>声  明_x000d_
_x000d_
 本文件仅用于个人学习、研究或欣赏，以及其他非商业性或非盈利性用途，但同时应遵守著作权法及其他相关法律的规定，不得侵犯本司及相关权利人的合法权利。_x000d_
 除此以外，将本文件任何内容用于其他用途时，应获得授权，如发现未经授权用于商业或盈利用途将追加侵权者的法律责任。_x000d_
_x000d_
武汉天成贵龙文化传播有限公司_x000d_
湖北山河律师事务所</dc:description>
  <cp:lastModifiedBy>ZhouFazhi</cp:lastModifiedBy>
  <cp:revision>600</cp:revision>
  <dcterms:created xsi:type="dcterms:W3CDTF">2016-03-25T01:23:42Z</dcterms:created>
  <dcterms:modified xsi:type="dcterms:W3CDTF">2024-09-19T03:06:22Z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2052-11.1.0.10024</vt:lpwstr>
  </property>
</Properties>
</file>