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6"/>
  </p:notesMasterIdLst>
  <p:handoutMasterIdLst>
    <p:handoutMasterId r:id="rId27"/>
  </p:handoutMasterIdLst>
  <p:sldIdLst>
    <p:sldId id="500" r:id="rId2"/>
    <p:sldId id="501" r:id="rId3"/>
    <p:sldId id="499" r:id="rId4"/>
    <p:sldId id="487" r:id="rId5"/>
    <p:sldId id="488" r:id="rId6"/>
    <p:sldId id="503" r:id="rId7"/>
    <p:sldId id="490" r:id="rId8"/>
    <p:sldId id="504" r:id="rId9"/>
    <p:sldId id="506" r:id="rId10"/>
    <p:sldId id="507" r:id="rId11"/>
    <p:sldId id="505" r:id="rId12"/>
    <p:sldId id="508" r:id="rId13"/>
    <p:sldId id="523" r:id="rId14"/>
    <p:sldId id="509" r:id="rId15"/>
    <p:sldId id="524" r:id="rId16"/>
    <p:sldId id="510" r:id="rId17"/>
    <p:sldId id="527" r:id="rId18"/>
    <p:sldId id="517" r:id="rId19"/>
    <p:sldId id="513" r:id="rId20"/>
    <p:sldId id="498" r:id="rId21"/>
    <p:sldId id="519" r:id="rId22"/>
    <p:sldId id="512" r:id="rId23"/>
    <p:sldId id="528" r:id="rId24"/>
    <p:sldId id="529" r:id="rId25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3C8C9"/>
    <a:srgbClr val="FF0066"/>
    <a:srgbClr val="0000FF"/>
    <a:srgbClr val="E2F2F5"/>
    <a:srgbClr val="0033CC"/>
    <a:srgbClr val="FF00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7" autoAdjust="0"/>
    <p:restoredTop sz="94660" autoAdjust="0"/>
  </p:normalViewPr>
  <p:slideViewPr>
    <p:cSldViewPr>
      <p:cViewPr varScale="1">
        <p:scale>
          <a:sx n="148" d="100"/>
          <a:sy n="148" d="100"/>
        </p:scale>
        <p:origin x="12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F278D4-80ED-41EE-95D2-A811736BFBE6}" type="datetimeFigureOut">
              <a:rPr lang="zh-CN" altLang="en-US"/>
              <a:pPr>
                <a:defRPr/>
              </a:pPr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latin typeface="Calibri" panose="020F0502020204030204" pitchFamily="34" charset="0"/>
              </a:defRPr>
            </a:lvl1pPr>
          </a:lstStyle>
          <a:p>
            <a:fld id="{DD8CB7A6-AAE3-41FC-AD21-FE10FCB441C8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095FD7-CCFE-4E1A-9144-FCBDE7758F07}" type="datetimeFigureOut">
              <a:rPr lang="zh-CN" altLang="en-US"/>
              <a:pPr>
                <a:defRPr/>
              </a:pPr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latin typeface="Calibri" panose="020F0502020204030204" pitchFamily="34" charset="0"/>
              </a:defRPr>
            </a:lvl1pPr>
          </a:lstStyle>
          <a:p>
            <a:fld id="{C29F27C2-481D-486F-A269-23F18D5C396E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>
            <a:grpSpLocks/>
          </p:cNvGrpSpPr>
          <p:nvPr userDrawn="1"/>
        </p:nvGrpSpPr>
        <p:grpSpPr bwMode="auto">
          <a:xfrm>
            <a:off x="179388" y="123825"/>
            <a:ext cx="8785225" cy="4895850"/>
            <a:chOff x="179512" y="123478"/>
            <a:chExt cx="8784976" cy="4896544"/>
          </a:xfrm>
        </p:grpSpPr>
        <p:pic>
          <p:nvPicPr>
            <p:cNvPr id="3" name="图片 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3478"/>
              <a:ext cx="8784976" cy="489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395406" y="410857"/>
              <a:ext cx="8424623" cy="44646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5" name="图片 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11163"/>
            <a:ext cx="12239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42">
            <a:off x="417513" y="3025775"/>
            <a:ext cx="261937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3324225"/>
            <a:ext cx="16129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44F1E6A-63B5-ED0C-6771-8E65E26000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65" y="435063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ADCD2BE-EF3F-E404-E209-B24D4B55AC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5" y="35210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7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CDC9584-1A5B-0754-F52D-794625B1C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5" y="35210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10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90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37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>
            <a:grpSpLocks/>
          </p:cNvGrpSpPr>
          <p:nvPr userDrawn="1"/>
        </p:nvGrpSpPr>
        <p:grpSpPr bwMode="auto">
          <a:xfrm>
            <a:off x="179388" y="123825"/>
            <a:ext cx="8785225" cy="4895850"/>
            <a:chOff x="179512" y="123478"/>
            <a:chExt cx="8784976" cy="4896544"/>
          </a:xfrm>
        </p:grpSpPr>
        <p:pic>
          <p:nvPicPr>
            <p:cNvPr id="3" name="图片 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3478"/>
              <a:ext cx="8784976" cy="489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395406" y="410857"/>
              <a:ext cx="8424623" cy="44646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5" name="图片 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84188"/>
            <a:ext cx="67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514725"/>
            <a:ext cx="12287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0A95AF-F4F3-3E46-7DE6-7FE5C19360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65" y="435063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6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538135-18D8-510E-F0A1-5862C8FA64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5" y="35210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7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2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"/>
          <p:cNvSpPr/>
          <p:nvPr/>
        </p:nvSpPr>
        <p:spPr>
          <a:xfrm>
            <a:off x="579438" y="225425"/>
            <a:ext cx="4279900" cy="576263"/>
          </a:xfrm>
          <a:prstGeom prst="roundRect">
            <a:avLst/>
          </a:prstGeom>
          <a:solidFill>
            <a:srgbClr val="3A8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7" b="8514"/>
          <a:stretch>
            <a:fillRect/>
          </a:stretch>
        </p:blipFill>
        <p:spPr bwMode="auto">
          <a:xfrm>
            <a:off x="22225" y="195263"/>
            <a:ext cx="10652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6649C1-29CB-4843-AD69-0DA608B6B9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5" y="35210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0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221C4E-2D62-C7BC-8984-B10F2C81A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5" y="35210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9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3CF4D4-DE1D-F272-719B-6FC2D1A3FF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5" y="35210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5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B74310-A10D-8DD7-D713-D9CE531E3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5" y="35210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536D969-2A31-A3B1-C484-717635110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5" y="35210"/>
            <a:ext cx="681658" cy="5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0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796" r:id="rId11"/>
    <p:sldLayoutId id="2147483807" r:id="rId12"/>
    <p:sldLayoutId id="214748380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>
              <a:solidFill>
                <a:schemeClr val="bg1"/>
              </a:solidFill>
              <a:latin typeface="宋体" panose="0201060003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>
                <a:solidFill>
                  <a:schemeClr val="bg1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>
              <a:solidFill>
                <a:schemeClr val="bg1"/>
              </a:solidFill>
              <a:latin typeface="宋体" panose="0201060003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339" name="TextBox 13"/>
          <p:cNvSpPr txBox="1">
            <a:spLocks noChangeArrowheads="1"/>
          </p:cNvSpPr>
          <p:nvPr/>
        </p:nvSpPr>
        <p:spPr bwMode="auto">
          <a:xfrm>
            <a:off x="3143250" y="3786188"/>
            <a:ext cx="2686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主讲：芳芳老师</a:t>
            </a: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63538" y="195263"/>
            <a:ext cx="20066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方法二：</a:t>
            </a:r>
          </a:p>
        </p:txBody>
      </p:sp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322263" y="877888"/>
            <a:ext cx="3784600" cy="4060825"/>
            <a:chOff x="330503" y="679906"/>
            <a:chExt cx="3784806" cy="4060883"/>
          </a:xfrm>
        </p:grpSpPr>
        <p:pic>
          <p:nvPicPr>
            <p:cNvPr id="24584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60" t="10732" r="26653" b="4765"/>
            <a:stretch>
              <a:fillRect/>
            </a:stretch>
          </p:blipFill>
          <p:spPr bwMode="auto">
            <a:xfrm rot="-539187">
              <a:off x="330503" y="679906"/>
              <a:ext cx="3784806" cy="406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85" name="组合 4"/>
            <p:cNvGrpSpPr>
              <a:grpSpLocks/>
            </p:cNvGrpSpPr>
            <p:nvPr/>
          </p:nvGrpSpPr>
          <p:grpSpPr bwMode="auto">
            <a:xfrm>
              <a:off x="1306640" y="890588"/>
              <a:ext cx="2293099" cy="3546355"/>
              <a:chOff x="1306640" y="890588"/>
              <a:chExt cx="2293099" cy="3546355"/>
            </a:xfrm>
          </p:grpSpPr>
          <p:sp>
            <p:nvSpPr>
              <p:cNvPr id="24586" name="矩形 6"/>
              <p:cNvSpPr>
                <a:spLocks noChangeArrowheads="1"/>
              </p:cNvSpPr>
              <p:nvPr/>
            </p:nvSpPr>
            <p:spPr bwMode="auto">
              <a:xfrm>
                <a:off x="1593139" y="890588"/>
                <a:ext cx="2006600" cy="642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zh-CN" altLang="en-US" sz="30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栏目式</a:t>
                </a:r>
              </a:p>
            </p:txBody>
          </p:sp>
          <p:sp>
            <p:nvSpPr>
              <p:cNvPr id="24587" name="矩形 7"/>
              <p:cNvSpPr>
                <a:spLocks noChangeArrowheads="1"/>
              </p:cNvSpPr>
              <p:nvPr/>
            </p:nvSpPr>
            <p:spPr bwMode="auto">
              <a:xfrm>
                <a:off x="1306640" y="1468438"/>
                <a:ext cx="2160764" cy="2968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发展足迹</a:t>
                </a:r>
                <a:endParaRPr lang="en-US" altLang="zh-CN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多彩生活</a:t>
                </a:r>
                <a:endParaRPr lang="en-US" altLang="zh-CN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才艺集萃</a:t>
                </a:r>
                <a:endParaRPr lang="en-US" altLang="zh-CN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班级之最</a:t>
                </a:r>
                <a:endParaRPr lang="en-US" altLang="zh-CN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毕业赠言</a:t>
                </a:r>
              </a:p>
            </p:txBody>
          </p:sp>
        </p:grpSp>
      </p:grpSp>
      <p:grpSp>
        <p:nvGrpSpPr>
          <p:cNvPr id="5" name="组合 12"/>
          <p:cNvGrpSpPr>
            <a:grpSpLocks/>
          </p:cNvGrpSpPr>
          <p:nvPr/>
        </p:nvGrpSpPr>
        <p:grpSpPr bwMode="auto">
          <a:xfrm>
            <a:off x="5514975" y="701675"/>
            <a:ext cx="3225800" cy="1787525"/>
            <a:chOff x="5333117" y="774883"/>
            <a:chExt cx="3225669" cy="1786643"/>
          </a:xfrm>
        </p:grpSpPr>
        <p:sp>
          <p:nvSpPr>
            <p:cNvPr id="14" name="对话气泡: 圆角矩形 13"/>
            <p:cNvSpPr/>
            <p:nvPr/>
          </p:nvSpPr>
          <p:spPr>
            <a:xfrm>
              <a:off x="5333117" y="844699"/>
              <a:ext cx="3174871" cy="1707307"/>
            </a:xfrm>
            <a:prstGeom prst="wedgeRoundRectCallout">
              <a:avLst>
                <a:gd name="adj1" fmla="val -39058"/>
                <a:gd name="adj2" fmla="val 65214"/>
                <a:gd name="adj3" fmla="val 16667"/>
              </a:avLst>
            </a:prstGeom>
            <a:solidFill>
              <a:srgbClr val="E8FEF5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4583" name="文本框 26"/>
            <p:cNvSpPr txBox="1">
              <a:spLocks noChangeArrowheads="1"/>
            </p:cNvSpPr>
            <p:nvPr/>
          </p:nvSpPr>
          <p:spPr bwMode="auto">
            <a:xfrm>
              <a:off x="5458869" y="774883"/>
              <a:ext cx="3099917" cy="178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</a:rPr>
                <a:t>    分门别类，条理清晰，中心突出。</a:t>
              </a:r>
            </a:p>
          </p:txBody>
        </p:sp>
      </p:grpSp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064" y="2355726"/>
            <a:ext cx="1728787" cy="240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6"/>
          <p:cNvSpPr txBox="1">
            <a:spLocks noChangeArrowheads="1"/>
          </p:cNvSpPr>
          <p:nvPr/>
        </p:nvSpPr>
        <p:spPr bwMode="auto">
          <a:xfrm>
            <a:off x="468313" y="987425"/>
            <a:ext cx="842486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>
                <a:latin typeface="楷体" panose="02010609060101010101" pitchFamily="49" charset="-122"/>
                <a:ea typeface="楷体" panose="02010609060101010101" pitchFamily="49" charset="-122"/>
              </a:rPr>
              <a:t>元元收集了一些资料，请你帮助她按照“栏目式”进行分类。</a:t>
            </a:r>
            <a:endParaRPr lang="en-US" altLang="zh-CN" sz="27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A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戴上红领巾  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B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放风筝  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C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自己去上学  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D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参观科技馆  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E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当选班干部</a:t>
            </a: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F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书法获奖    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G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 参加绘画展  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H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表演拉丁舞  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游览故宫</a:t>
            </a: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发展足迹：</a:t>
            </a: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多彩生活：</a:t>
            </a: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才艺集萃：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39975" y="3487738"/>
            <a:ext cx="27336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 C E</a:t>
            </a:r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39975" y="3867150"/>
            <a:ext cx="16351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 D I</a:t>
            </a:r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39975" y="4227513"/>
            <a:ext cx="133826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 G H</a:t>
            </a:r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11163"/>
            <a:ext cx="511175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2"/>
          <p:cNvSpPr txBox="1">
            <a:spLocks noChangeArrowheads="1"/>
          </p:cNvSpPr>
          <p:nvPr/>
        </p:nvSpPr>
        <p:spPr bwMode="auto">
          <a:xfrm>
            <a:off x="1087438" y="1365250"/>
            <a:ext cx="636428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用什么新颖的方式与大家分享呢？</a:t>
            </a:r>
          </a:p>
        </p:txBody>
      </p:sp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1331640" y="2066925"/>
            <a:ext cx="6048649" cy="2449513"/>
            <a:chOff x="952181" y="2286769"/>
            <a:chExt cx="5487869" cy="2449037"/>
          </a:xfrm>
        </p:grpSpPr>
        <p:sp>
          <p:nvSpPr>
            <p:cNvPr id="27653" name="文本框 3"/>
            <p:cNvSpPr txBox="1">
              <a:spLocks noChangeArrowheads="1"/>
            </p:cNvSpPr>
            <p:nvPr/>
          </p:nvSpPr>
          <p:spPr bwMode="auto">
            <a:xfrm>
              <a:off x="2259013" y="2286769"/>
              <a:ext cx="4181037" cy="209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    只要能表达对小学生活的怀念、对老师的感激、对同学的不舍之情，无论用哪种方式都可以。</a:t>
              </a:r>
            </a:p>
          </p:txBody>
        </p:sp>
        <p:pic>
          <p:nvPicPr>
            <p:cNvPr id="276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52181" y="2296891"/>
              <a:ext cx="1089006" cy="2438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框 2"/>
          <p:cNvSpPr txBox="1">
            <a:spLocks noChangeArrowheads="1"/>
          </p:cNvSpPr>
          <p:nvPr/>
        </p:nvSpPr>
        <p:spPr bwMode="auto">
          <a:xfrm>
            <a:off x="2987675" y="700088"/>
            <a:ext cx="306863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制作成长纪念册</a:t>
            </a: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1116013" y="1492250"/>
            <a:ext cx="33115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8676" name="组合 10"/>
          <p:cNvGrpSpPr>
            <a:grpSpLocks/>
          </p:cNvGrpSpPr>
          <p:nvPr/>
        </p:nvGrpSpPr>
        <p:grpSpPr bwMode="auto">
          <a:xfrm>
            <a:off x="107950" y="1347788"/>
            <a:ext cx="8640763" cy="1987550"/>
            <a:chOff x="107950" y="1347788"/>
            <a:chExt cx="8640763" cy="1987550"/>
          </a:xfrm>
        </p:grpSpPr>
        <p:sp>
          <p:nvSpPr>
            <p:cNvPr id="8" name="横卷形 7"/>
            <p:cNvSpPr/>
            <p:nvPr/>
          </p:nvSpPr>
          <p:spPr>
            <a:xfrm>
              <a:off x="1547813" y="1347788"/>
              <a:ext cx="7200900" cy="966787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defRPr/>
              </a:pPr>
              <a:r>
                <a:rPr lang="zh-CN" altLang="en-US" sz="2400" b="1" noProof="1">
                  <a:latin typeface="+mn-ea"/>
                </a:rPr>
                <a:t>封面</a:t>
              </a:r>
              <a:r>
                <a:rPr lang="en-US" altLang="zh-CN" sz="2400" b="1" spc="-150" noProof="1">
                  <a:latin typeface="+mn-ea"/>
                </a:rPr>
                <a:t>——</a:t>
              </a:r>
              <a:r>
                <a:rPr lang="zh-CN" altLang="en-US" sz="2400" b="1" noProof="1">
                  <a:latin typeface="+mn-ea"/>
                </a:rPr>
                <a:t>取贴切的名字，设计个性化封面</a:t>
              </a:r>
            </a:p>
          </p:txBody>
        </p:sp>
        <p:pic>
          <p:nvPicPr>
            <p:cNvPr id="28683" name="图片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1635125"/>
              <a:ext cx="1368425" cy="170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云形标注 1"/>
          <p:cNvSpPr/>
          <p:nvPr/>
        </p:nvSpPr>
        <p:spPr>
          <a:xfrm>
            <a:off x="1258888" y="3363913"/>
            <a:ext cx="1895475" cy="1152525"/>
          </a:xfrm>
          <a:prstGeom prst="cloudCallout">
            <a:avLst/>
          </a:prstGeom>
          <a:solidFill>
            <a:srgbClr val="FFFF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/>
              <a:t>幸福童年</a:t>
            </a:r>
          </a:p>
        </p:txBody>
      </p:sp>
      <p:sp>
        <p:nvSpPr>
          <p:cNvPr id="3" name="云形标注 2"/>
          <p:cNvSpPr/>
          <p:nvPr/>
        </p:nvSpPr>
        <p:spPr>
          <a:xfrm>
            <a:off x="3443288" y="2314575"/>
            <a:ext cx="1895475" cy="1152525"/>
          </a:xfrm>
          <a:prstGeom prst="cloudCallout">
            <a:avLst/>
          </a:prstGeom>
          <a:solidFill>
            <a:srgbClr val="FFFF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/>
              <a:t>快乐记忆</a:t>
            </a:r>
          </a:p>
        </p:txBody>
      </p:sp>
      <p:sp>
        <p:nvSpPr>
          <p:cNvPr id="4" name="云形标注 3"/>
          <p:cNvSpPr/>
          <p:nvPr/>
        </p:nvSpPr>
        <p:spPr>
          <a:xfrm>
            <a:off x="6011863" y="2427288"/>
            <a:ext cx="1895475" cy="1152525"/>
          </a:xfrm>
          <a:prstGeom prst="cloudCallout">
            <a:avLst/>
          </a:prstGeom>
          <a:solidFill>
            <a:srgbClr val="FFFF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/>
              <a:t>成长足迹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4356100" y="3651250"/>
            <a:ext cx="1895475" cy="1150938"/>
          </a:xfrm>
          <a:prstGeom prst="cloudCallout">
            <a:avLst/>
          </a:prstGeom>
          <a:solidFill>
            <a:srgbClr val="FFFF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/>
              <a:t>难忘时光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2"/>
          <p:cNvSpPr txBox="1">
            <a:spLocks noChangeArrowheads="1"/>
          </p:cNvSpPr>
          <p:nvPr/>
        </p:nvSpPr>
        <p:spPr bwMode="auto">
          <a:xfrm>
            <a:off x="2987675" y="700088"/>
            <a:ext cx="306863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制作成长纪念册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1116013" y="1492250"/>
            <a:ext cx="33115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755650" y="1394143"/>
            <a:ext cx="7457139" cy="2825432"/>
            <a:chOff x="755650" y="1394140"/>
            <a:chExt cx="7457139" cy="2824768"/>
          </a:xfrm>
        </p:grpSpPr>
        <p:sp>
          <p:nvSpPr>
            <p:cNvPr id="11" name="横卷形 10"/>
            <p:cNvSpPr/>
            <p:nvPr/>
          </p:nvSpPr>
          <p:spPr>
            <a:xfrm>
              <a:off x="755650" y="1655699"/>
              <a:ext cx="5761038" cy="966560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defRPr/>
              </a:pPr>
              <a:r>
                <a:rPr lang="zh-CN" altLang="en-US" sz="2400" b="1" noProof="1">
                  <a:latin typeface="+mn-ea"/>
                </a:rPr>
                <a:t>扉页</a:t>
              </a:r>
              <a:r>
                <a:rPr lang="en-US" altLang="zh-CN" sz="2400" b="1" spc="-150" noProof="1">
                  <a:latin typeface="+mn-ea"/>
                </a:rPr>
                <a:t>——</a:t>
              </a:r>
              <a:r>
                <a:rPr lang="zh-CN" altLang="en-US" sz="2400" b="1" noProof="1">
                  <a:latin typeface="+mn-ea"/>
                </a:rPr>
                <a:t>“卷首语”或“成长感言”</a:t>
              </a:r>
            </a:p>
          </p:txBody>
        </p:sp>
        <p:sp>
          <p:nvSpPr>
            <p:cNvPr id="12" name="横卷形 11"/>
            <p:cNvSpPr/>
            <p:nvPr/>
          </p:nvSpPr>
          <p:spPr>
            <a:xfrm>
              <a:off x="811213" y="2931749"/>
              <a:ext cx="6137275" cy="1287159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defRPr/>
              </a:pPr>
              <a:r>
                <a:rPr lang="zh-CN" altLang="en-US" sz="2400" b="1" noProof="1">
                  <a:latin typeface="+mn-ea"/>
                </a:rPr>
                <a:t>正文</a:t>
              </a:r>
              <a:r>
                <a:rPr lang="en-US" altLang="zh-CN" sz="2400" b="1" spc="-150" noProof="1">
                  <a:latin typeface="+mn-ea"/>
                </a:rPr>
                <a:t>——</a:t>
              </a:r>
              <a:r>
                <a:rPr lang="zh-CN" altLang="en-US" sz="2400" b="1" noProof="1">
                  <a:latin typeface="+mn-ea"/>
                </a:rPr>
                <a:t>按顺序编排，如每张照片配以简短、有趣的文字介绍，每个部分加小标题</a:t>
              </a:r>
            </a:p>
          </p:txBody>
        </p:sp>
        <p:pic>
          <p:nvPicPr>
            <p:cNvPr id="2970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308851" y="1394140"/>
              <a:ext cx="903938" cy="183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68313" y="700088"/>
            <a:ext cx="8261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000" b="1">
                <a:latin typeface="宋体" panose="02010600030101010101" pitchFamily="2" charset="-122"/>
              </a:rPr>
              <a:t>成长纪念册一般分为封面、扉页、正文三个部分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79662"/>
            <a:ext cx="2225389" cy="26296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7" y="1779662"/>
            <a:ext cx="2225390" cy="26296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832" y="1754823"/>
            <a:ext cx="2226702" cy="2629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6"/>
          <p:cNvSpPr>
            <a:spLocks noChangeArrowheads="1"/>
          </p:cNvSpPr>
          <p:nvPr/>
        </p:nvSpPr>
        <p:spPr bwMode="auto">
          <a:xfrm>
            <a:off x="3852863" y="244475"/>
            <a:ext cx="20066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</a:pPr>
            <a:endParaRPr lang="zh-CN" altLang="en-US" sz="3000" b="1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如何制作成长纪念册 (第2课时)">
            <a:hlinkClick r:id="" action="ppaction://media"/>
            <a:extLst>
              <a:ext uri="{FF2B5EF4-FFF2-40B4-BE49-F238E27FC236}">
                <a16:creationId xmlns:a16="http://schemas.microsoft.com/office/drawing/2014/main" id="{6C24A0EC-7954-48EA-8D66-F8478618DA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564" y="364254"/>
            <a:ext cx="7848872" cy="4414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3478"/>
            <a:ext cx="892899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2771" name="组合 9"/>
          <p:cNvGrpSpPr>
            <a:grpSpLocks/>
          </p:cNvGrpSpPr>
          <p:nvPr/>
        </p:nvGrpSpPr>
        <p:grpSpPr bwMode="auto">
          <a:xfrm>
            <a:off x="107950" y="195263"/>
            <a:ext cx="3784600" cy="4876800"/>
            <a:chOff x="330503" y="-135286"/>
            <a:chExt cx="3784806" cy="4876075"/>
          </a:xfrm>
        </p:grpSpPr>
        <p:pic>
          <p:nvPicPr>
            <p:cNvPr id="32782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60" t="10732" r="26653" b="4765"/>
            <a:stretch>
              <a:fillRect/>
            </a:stretch>
          </p:blipFill>
          <p:spPr bwMode="auto">
            <a:xfrm rot="-539187">
              <a:off x="330503" y="679906"/>
              <a:ext cx="3784806" cy="406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83" name="组合 4"/>
            <p:cNvGrpSpPr>
              <a:grpSpLocks/>
            </p:cNvGrpSpPr>
            <p:nvPr/>
          </p:nvGrpSpPr>
          <p:grpSpPr bwMode="auto">
            <a:xfrm>
              <a:off x="618550" y="-135286"/>
              <a:ext cx="2592836" cy="4328326"/>
              <a:chOff x="618550" y="-135286"/>
              <a:chExt cx="2592836" cy="4328326"/>
            </a:xfrm>
          </p:grpSpPr>
          <p:sp>
            <p:nvSpPr>
              <p:cNvPr id="32784" name="矩形 6"/>
              <p:cNvSpPr>
                <a:spLocks noChangeArrowheads="1"/>
              </p:cNvSpPr>
              <p:nvPr/>
            </p:nvSpPr>
            <p:spPr bwMode="auto">
              <a:xfrm>
                <a:off x="618550" y="-135286"/>
                <a:ext cx="2006600" cy="642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zh-CN" altLang="en-US" sz="30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内容设定</a:t>
                </a:r>
              </a:p>
            </p:txBody>
          </p:sp>
          <p:sp>
            <p:nvSpPr>
              <p:cNvPr id="32785" name="矩形 7"/>
              <p:cNvSpPr>
                <a:spLocks noChangeArrowheads="1"/>
              </p:cNvSpPr>
              <p:nvPr/>
            </p:nvSpPr>
            <p:spPr bwMode="auto">
              <a:xfrm>
                <a:off x="1050622" y="1736948"/>
                <a:ext cx="2160764" cy="245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生活点滴童年趣事</a:t>
                </a:r>
                <a:endParaRPr lang="en-US" altLang="zh-CN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心灵驿站记录时光</a:t>
                </a:r>
                <a:endParaRPr lang="en-US" altLang="zh-CN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32772" name="组合 9"/>
          <p:cNvGrpSpPr>
            <a:grpSpLocks/>
          </p:cNvGrpSpPr>
          <p:nvPr/>
        </p:nvGrpSpPr>
        <p:grpSpPr bwMode="auto">
          <a:xfrm>
            <a:off x="2562225" y="244475"/>
            <a:ext cx="3784600" cy="4086225"/>
            <a:chOff x="120360" y="1016858"/>
            <a:chExt cx="3784806" cy="4087138"/>
          </a:xfrm>
        </p:grpSpPr>
        <p:pic>
          <p:nvPicPr>
            <p:cNvPr id="32778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60" t="10732" r="26653" b="4765"/>
            <a:stretch>
              <a:fillRect/>
            </a:stretch>
          </p:blipFill>
          <p:spPr bwMode="auto">
            <a:xfrm rot="-539187">
              <a:off x="120360" y="1043113"/>
              <a:ext cx="3784806" cy="406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79" name="组合 4"/>
            <p:cNvGrpSpPr>
              <a:grpSpLocks/>
            </p:cNvGrpSpPr>
            <p:nvPr/>
          </p:nvGrpSpPr>
          <p:grpSpPr bwMode="auto">
            <a:xfrm>
              <a:off x="1050623" y="1016858"/>
              <a:ext cx="2366659" cy="3415303"/>
              <a:chOff x="1050623" y="1016858"/>
              <a:chExt cx="2366659" cy="3415303"/>
            </a:xfrm>
          </p:grpSpPr>
          <p:sp>
            <p:nvSpPr>
              <p:cNvPr id="32780" name="矩形 6"/>
              <p:cNvSpPr>
                <a:spLocks noChangeArrowheads="1"/>
              </p:cNvSpPr>
              <p:nvPr/>
            </p:nvSpPr>
            <p:spPr bwMode="auto">
              <a:xfrm>
                <a:off x="1410682" y="1016858"/>
                <a:ext cx="2006600" cy="642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endParaRPr lang="zh-CN" altLang="en-US" sz="30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781" name="矩形 7"/>
              <p:cNvSpPr>
                <a:spLocks noChangeArrowheads="1"/>
              </p:cNvSpPr>
              <p:nvPr/>
            </p:nvSpPr>
            <p:spPr bwMode="auto">
              <a:xfrm>
                <a:off x="1050623" y="1976069"/>
                <a:ext cx="2160764" cy="245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活动现场</a:t>
                </a:r>
                <a:endParaRPr lang="en-US" altLang="zh-CN" sz="3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比赛照片课堂内外</a:t>
                </a:r>
                <a:br>
                  <a:rPr lang="en-US" altLang="zh-CN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</a:br>
                <a:r>
                  <a:rPr lang="zh-CN" alt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朋友轶事</a:t>
                </a:r>
                <a:endParaRPr lang="en-US" altLang="zh-CN" sz="3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32773" name="组合 9"/>
          <p:cNvGrpSpPr>
            <a:grpSpLocks/>
          </p:cNvGrpSpPr>
          <p:nvPr/>
        </p:nvGrpSpPr>
        <p:grpSpPr bwMode="auto">
          <a:xfrm>
            <a:off x="5359400" y="1055688"/>
            <a:ext cx="3784600" cy="4087812"/>
            <a:chOff x="120360" y="1016858"/>
            <a:chExt cx="3784806" cy="4087138"/>
          </a:xfrm>
        </p:grpSpPr>
        <p:pic>
          <p:nvPicPr>
            <p:cNvPr id="32774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60" t="10732" r="26653" b="4765"/>
            <a:stretch>
              <a:fillRect/>
            </a:stretch>
          </p:blipFill>
          <p:spPr bwMode="auto">
            <a:xfrm rot="-539187">
              <a:off x="120360" y="1043113"/>
              <a:ext cx="3784806" cy="406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75" name="组合 4"/>
            <p:cNvGrpSpPr>
              <a:grpSpLocks/>
            </p:cNvGrpSpPr>
            <p:nvPr/>
          </p:nvGrpSpPr>
          <p:grpSpPr bwMode="auto">
            <a:xfrm>
              <a:off x="917179" y="1016858"/>
              <a:ext cx="2736453" cy="3415304"/>
              <a:chOff x="917179" y="1016858"/>
              <a:chExt cx="2736453" cy="3415304"/>
            </a:xfrm>
          </p:grpSpPr>
          <p:sp>
            <p:nvSpPr>
              <p:cNvPr id="32776" name="矩形 6"/>
              <p:cNvSpPr>
                <a:spLocks noChangeArrowheads="1"/>
              </p:cNvSpPr>
              <p:nvPr/>
            </p:nvSpPr>
            <p:spPr bwMode="auto">
              <a:xfrm>
                <a:off x="1410682" y="1016858"/>
                <a:ext cx="2006600" cy="642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endParaRPr lang="zh-CN" altLang="en-US" sz="30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777" name="矩形 7"/>
              <p:cNvSpPr>
                <a:spLocks noChangeArrowheads="1"/>
              </p:cNvSpPr>
              <p:nvPr/>
            </p:nvSpPr>
            <p:spPr bwMode="auto">
              <a:xfrm>
                <a:off x="917179" y="1976070"/>
                <a:ext cx="2736453" cy="245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我的名片</a:t>
                </a:r>
                <a:endParaRPr lang="en-US" altLang="zh-CN" sz="3200" b="1" dirty="0">
                  <a:solidFill>
                    <a:schemeClr val="accent5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朋友轶事</a:t>
                </a:r>
                <a:endParaRPr lang="en-US" altLang="zh-CN" sz="3200" b="1" dirty="0">
                  <a:solidFill>
                    <a:schemeClr val="accent5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生活万花筒</a:t>
                </a:r>
                <a:endParaRPr lang="en-US" altLang="zh-CN" sz="3200" b="1" dirty="0">
                  <a:solidFill>
                    <a:schemeClr val="accent5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难忘的第一次</a:t>
                </a:r>
                <a:endParaRPr lang="en-US" altLang="zh-CN" sz="3200" b="1" dirty="0">
                  <a:solidFill>
                    <a:schemeClr val="accent5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189707"/>
            <a:ext cx="2303487" cy="604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+mn-ea"/>
              </a:rPr>
              <a:t>*活动示例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11188" y="944563"/>
          <a:ext cx="7921626" cy="37623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dirty="0">
                          <a:solidFill>
                            <a:schemeClr val="tx1"/>
                          </a:solidFill>
                        </a:rPr>
                        <a:t>封面</a:t>
                      </a: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dirty="0">
                          <a:solidFill>
                            <a:schemeClr val="tx1"/>
                          </a:solidFill>
                        </a:rPr>
                        <a:t>板块</a:t>
                      </a: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dirty="0">
                          <a:solidFill>
                            <a:schemeClr val="tx1"/>
                          </a:solidFill>
                        </a:rPr>
                        <a:t>内容</a:t>
                      </a: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dirty="0">
                          <a:solidFill>
                            <a:schemeClr val="tx1"/>
                          </a:solidFill>
                        </a:rPr>
                        <a:t>封底</a:t>
                      </a: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3">
                <a:tc rowSpan="5"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7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zh-CN" sz="2200" b="1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07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26" name="矩形 11"/>
          <p:cNvSpPr>
            <a:spLocks noChangeArrowheads="1"/>
          </p:cNvSpPr>
          <p:nvPr/>
        </p:nvSpPr>
        <p:spPr bwMode="auto">
          <a:xfrm>
            <a:off x="2195513" y="1635125"/>
            <a:ext cx="13192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00" b="1">
                <a:latin typeface="Calibri" panose="020F0502020204030204" pitchFamily="34" charset="0"/>
              </a:rPr>
              <a:t>发展足迹</a:t>
            </a:r>
          </a:p>
        </p:txBody>
      </p:sp>
      <p:sp>
        <p:nvSpPr>
          <p:cNvPr id="33827" name="矩形 12"/>
          <p:cNvSpPr>
            <a:spLocks noChangeArrowheads="1"/>
          </p:cNvSpPr>
          <p:nvPr/>
        </p:nvSpPr>
        <p:spPr bwMode="auto">
          <a:xfrm>
            <a:off x="3492500" y="1635125"/>
            <a:ext cx="3306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00" b="1">
                <a:latin typeface="Calibri" panose="020F0502020204030204" pitchFamily="34" charset="0"/>
              </a:rPr>
              <a:t>按时间顺序记录成长历程</a:t>
            </a:r>
          </a:p>
        </p:txBody>
      </p:sp>
      <p:sp>
        <p:nvSpPr>
          <p:cNvPr id="33828" name="矩形 13"/>
          <p:cNvSpPr>
            <a:spLocks noChangeArrowheads="1"/>
          </p:cNvSpPr>
          <p:nvPr/>
        </p:nvSpPr>
        <p:spPr bwMode="auto">
          <a:xfrm>
            <a:off x="2181225" y="2239963"/>
            <a:ext cx="1319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200" b="1">
                <a:latin typeface="Calibri" panose="020F0502020204030204" pitchFamily="34" charset="0"/>
              </a:rPr>
              <a:t>多彩生活</a:t>
            </a:r>
          </a:p>
        </p:txBody>
      </p:sp>
      <p:sp>
        <p:nvSpPr>
          <p:cNvPr id="33829" name="矩形 15"/>
          <p:cNvSpPr>
            <a:spLocks noChangeArrowheads="1"/>
          </p:cNvSpPr>
          <p:nvPr/>
        </p:nvSpPr>
        <p:spPr bwMode="auto">
          <a:xfrm>
            <a:off x="3492500" y="2284413"/>
            <a:ext cx="30210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200" b="1">
                <a:latin typeface="Calibri" panose="020F0502020204030204" pitchFamily="34" charset="0"/>
              </a:rPr>
              <a:t>记录生活中的精彩瞬间</a:t>
            </a:r>
          </a:p>
        </p:txBody>
      </p:sp>
      <p:sp>
        <p:nvSpPr>
          <p:cNvPr id="33830" name="矩形 16"/>
          <p:cNvSpPr>
            <a:spLocks noChangeArrowheads="1"/>
          </p:cNvSpPr>
          <p:nvPr/>
        </p:nvSpPr>
        <p:spPr bwMode="auto">
          <a:xfrm>
            <a:off x="2159000" y="2833688"/>
            <a:ext cx="1320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200" b="1">
                <a:latin typeface="Calibri" panose="020F0502020204030204" pitchFamily="34" charset="0"/>
              </a:rPr>
              <a:t>才艺集萃</a:t>
            </a:r>
          </a:p>
        </p:txBody>
      </p:sp>
      <p:sp>
        <p:nvSpPr>
          <p:cNvPr id="33831" name="矩形 17"/>
          <p:cNvSpPr>
            <a:spLocks noChangeArrowheads="1"/>
          </p:cNvSpPr>
          <p:nvPr/>
        </p:nvSpPr>
        <p:spPr bwMode="auto">
          <a:xfrm>
            <a:off x="3563938" y="2859088"/>
            <a:ext cx="2170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200" b="1">
                <a:latin typeface="Calibri" panose="020F0502020204030204" pitchFamily="34" charset="0"/>
              </a:rPr>
              <a:t>展示自己的才艺</a:t>
            </a:r>
          </a:p>
        </p:txBody>
      </p:sp>
      <p:sp>
        <p:nvSpPr>
          <p:cNvPr id="33832" name="矩形 18"/>
          <p:cNvSpPr>
            <a:spLocks noChangeArrowheads="1"/>
          </p:cNvSpPr>
          <p:nvPr/>
        </p:nvSpPr>
        <p:spPr bwMode="auto">
          <a:xfrm>
            <a:off x="2171700" y="3468688"/>
            <a:ext cx="1319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200" b="1">
                <a:latin typeface="Calibri" panose="020F0502020204030204" pitchFamily="34" charset="0"/>
              </a:rPr>
              <a:t>班级之最</a:t>
            </a:r>
          </a:p>
        </p:txBody>
      </p:sp>
      <p:sp>
        <p:nvSpPr>
          <p:cNvPr id="33833" name="矩形 19"/>
          <p:cNvSpPr>
            <a:spLocks noChangeArrowheads="1"/>
          </p:cNvSpPr>
          <p:nvPr/>
        </p:nvSpPr>
        <p:spPr bwMode="auto">
          <a:xfrm>
            <a:off x="3505200" y="3365500"/>
            <a:ext cx="33067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b="1">
                <a:latin typeface="Calibri" panose="020F0502020204030204" pitchFamily="34" charset="0"/>
              </a:rPr>
              <a:t>六年班级生活里最深刻的印象</a:t>
            </a:r>
          </a:p>
        </p:txBody>
      </p:sp>
      <p:sp>
        <p:nvSpPr>
          <p:cNvPr id="33834" name="矩形 20"/>
          <p:cNvSpPr>
            <a:spLocks noChangeArrowheads="1"/>
          </p:cNvSpPr>
          <p:nvPr/>
        </p:nvSpPr>
        <p:spPr bwMode="auto">
          <a:xfrm>
            <a:off x="2171700" y="4198938"/>
            <a:ext cx="13192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200" b="1">
                <a:latin typeface="Calibri" panose="020F0502020204030204" pitchFamily="34" charset="0"/>
              </a:rPr>
              <a:t>毕业赠言</a:t>
            </a:r>
          </a:p>
        </p:txBody>
      </p:sp>
      <p:sp>
        <p:nvSpPr>
          <p:cNvPr id="33835" name="矩形 21"/>
          <p:cNvSpPr>
            <a:spLocks noChangeArrowheads="1"/>
          </p:cNvSpPr>
          <p:nvPr/>
        </p:nvSpPr>
        <p:spPr bwMode="auto">
          <a:xfrm>
            <a:off x="3563938" y="4227513"/>
            <a:ext cx="27384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00" b="1">
                <a:latin typeface="Calibri" panose="020F0502020204030204" pitchFamily="34" charset="0"/>
              </a:rPr>
              <a:t>教师赠言和同学赠言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09612" y="2209800"/>
            <a:ext cx="1329207" cy="1638300"/>
            <a:chOff x="709612" y="2209800"/>
            <a:chExt cx="1329207" cy="1638300"/>
          </a:xfrm>
        </p:grpSpPr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8EF93985-7A79-44D8-BC08-ED66C5B7A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9612" y="2209800"/>
              <a:ext cx="1329207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矩形 12">
              <a:extLst>
                <a:ext uri="{FF2B5EF4-FFF2-40B4-BE49-F238E27FC236}">
                  <a16:creationId xmlns:a16="http://schemas.microsoft.com/office/drawing/2014/main" id="{9F1E0172-D272-43D8-B598-E3A5E9489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400" y="2432050"/>
              <a:ext cx="11144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七彩童年</a:t>
              </a:r>
            </a:p>
          </p:txBody>
        </p:sp>
        <p:sp>
          <p:nvSpPr>
            <p:cNvPr id="18" name="矩形 12">
              <a:extLst>
                <a:ext uri="{FF2B5EF4-FFF2-40B4-BE49-F238E27FC236}">
                  <a16:creationId xmlns:a16="http://schemas.microsoft.com/office/drawing/2014/main" id="{1E162E1A-C749-4AD8-BEC0-C45AE5241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38" y="2800350"/>
              <a:ext cx="11144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六（</a:t>
              </a:r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）班纪念册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859588" y="2209800"/>
            <a:ext cx="1579562" cy="1820863"/>
            <a:chOff x="6859588" y="2209800"/>
            <a:chExt cx="1579562" cy="1820863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8A383FFD-AD5F-4CE5-A614-9242BA934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925" y="2228850"/>
              <a:ext cx="1546225" cy="180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11">
              <a:extLst>
                <a:ext uri="{FF2B5EF4-FFF2-40B4-BE49-F238E27FC236}">
                  <a16:creationId xmlns:a16="http://schemas.microsoft.com/office/drawing/2014/main" id="{487476B7-87DE-4063-A5F9-9C4002338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9588" y="2209800"/>
              <a:ext cx="154622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封面：状状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/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版式：元元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/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编辑：成成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/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校对：才才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2"/>
          <p:cNvSpPr txBox="1">
            <a:spLocks noChangeArrowheads="1"/>
          </p:cNvSpPr>
          <p:nvPr/>
        </p:nvSpPr>
        <p:spPr bwMode="auto">
          <a:xfrm>
            <a:off x="2051050" y="195263"/>
            <a:ext cx="1833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活动主题</a:t>
            </a:r>
          </a:p>
        </p:txBody>
      </p:sp>
      <p:sp>
        <p:nvSpPr>
          <p:cNvPr id="15363" name="文本框 1"/>
          <p:cNvSpPr txBox="1">
            <a:spLocks noChangeArrowheads="1"/>
          </p:cNvSpPr>
          <p:nvPr/>
        </p:nvSpPr>
        <p:spPr bwMode="auto">
          <a:xfrm>
            <a:off x="1619250" y="896938"/>
            <a:ext cx="185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en-US" altLang="zh-CN" sz="32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endParaRPr lang="zh-CN" altLang="en-US" sz="3200" b="1">
              <a:latin typeface="宋体" panose="02010600030101010101" pitchFamily="2" charset="-122"/>
            </a:endParaRPr>
          </a:p>
        </p:txBody>
      </p:sp>
      <p:sp>
        <p:nvSpPr>
          <p:cNvPr id="15364" name="矩形 5"/>
          <p:cNvSpPr>
            <a:spLocks noChangeArrowheads="1"/>
          </p:cNvSpPr>
          <p:nvPr/>
        </p:nvSpPr>
        <p:spPr bwMode="auto">
          <a:xfrm>
            <a:off x="2884488" y="1052513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难忘小学生活</a:t>
            </a:r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5365" name="文本框 4"/>
          <p:cNvSpPr txBox="1">
            <a:spLocks noChangeArrowheads="1"/>
          </p:cNvSpPr>
          <p:nvPr/>
        </p:nvSpPr>
        <p:spPr bwMode="auto">
          <a:xfrm>
            <a:off x="942975" y="1858963"/>
            <a:ext cx="6192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填写时间轴</a:t>
            </a:r>
          </a:p>
        </p:txBody>
      </p:sp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942975" y="2970213"/>
            <a:ext cx="6192838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畅谈成长故事，分享难忘回忆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1"/>
          <p:cNvSpPr>
            <a:spLocks noChangeArrowheads="1"/>
          </p:cNvSpPr>
          <p:nvPr/>
        </p:nvSpPr>
        <p:spPr bwMode="auto">
          <a:xfrm>
            <a:off x="1116013" y="1276350"/>
            <a:ext cx="71278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小学六年的生活多么令人难忘，让我们把这些美好的回忆好好珍藏。在今后的学习和生活中，珍惜每一分每一秒，用自己辛勤的汗水去浇灌成功之花！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2" descr="u=4240091643,2829562041&amp;fm=26&amp;gp=0 - 副本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28638"/>
            <a:ext cx="3965575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文本框 3"/>
          <p:cNvSpPr txBox="1">
            <a:spLocks noChangeArrowheads="1"/>
          </p:cNvSpPr>
          <p:nvPr/>
        </p:nvSpPr>
        <p:spPr bwMode="auto">
          <a:xfrm>
            <a:off x="3956050" y="1543050"/>
            <a:ext cx="41513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500">
                <a:solidFill>
                  <a:srgbClr val="74ACC3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制作成长纪念册</a:t>
            </a:r>
          </a:p>
        </p:txBody>
      </p:sp>
      <p:sp>
        <p:nvSpPr>
          <p:cNvPr id="35844" name="文本框 4"/>
          <p:cNvSpPr txBox="1">
            <a:spLocks noChangeArrowheads="1"/>
          </p:cNvSpPr>
          <p:nvPr/>
        </p:nvSpPr>
        <p:spPr bwMode="auto">
          <a:xfrm>
            <a:off x="4427538" y="2716213"/>
            <a:ext cx="21383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制作个人资料卡</a:t>
            </a:r>
          </a:p>
        </p:txBody>
      </p:sp>
      <p:sp>
        <p:nvSpPr>
          <p:cNvPr id="35845" name="文本框 5"/>
          <p:cNvSpPr txBox="1">
            <a:spLocks noChangeArrowheads="1"/>
          </p:cNvSpPr>
          <p:nvPr/>
        </p:nvSpPr>
        <p:spPr bwMode="auto">
          <a:xfrm>
            <a:off x="4389438" y="3048000"/>
            <a:ext cx="28749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收集、筛选成长资料</a:t>
            </a:r>
          </a:p>
        </p:txBody>
      </p:sp>
      <p:sp>
        <p:nvSpPr>
          <p:cNvPr id="35846" name="文本框 6"/>
          <p:cNvSpPr txBox="1">
            <a:spLocks noChangeArrowheads="1"/>
          </p:cNvSpPr>
          <p:nvPr/>
        </p:nvSpPr>
        <p:spPr bwMode="auto">
          <a:xfrm>
            <a:off x="4389438" y="3457575"/>
            <a:ext cx="43640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根据需要给收集的资料分类整理</a:t>
            </a:r>
          </a:p>
        </p:txBody>
      </p:sp>
      <p:sp>
        <p:nvSpPr>
          <p:cNvPr id="35847" name="文本框 7"/>
          <p:cNvSpPr txBox="1">
            <a:spLocks noChangeArrowheads="1"/>
          </p:cNvSpPr>
          <p:nvPr/>
        </p:nvSpPr>
        <p:spPr bwMode="auto">
          <a:xfrm>
            <a:off x="4389438" y="3867150"/>
            <a:ext cx="43640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编排成长纪念册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66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3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"/>
          <p:cNvSpPr txBox="1">
            <a:spLocks noChangeArrowheads="1"/>
          </p:cNvSpPr>
          <p:nvPr/>
        </p:nvSpPr>
        <p:spPr bwMode="auto">
          <a:xfrm>
            <a:off x="971550" y="1635125"/>
            <a:ext cx="74326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    难忘小学生活</a:t>
            </a:r>
            <a:endParaRPr lang="en-US" altLang="zh-CN" sz="4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1" hangingPunct="1">
              <a:lnSpc>
                <a:spcPct val="120000"/>
              </a:lnSpc>
            </a:pPr>
            <a:r>
              <a:rPr lang="en-US" altLang="zh-CN" sz="44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制作成长纪念册</a:t>
            </a:r>
          </a:p>
        </p:txBody>
      </p:sp>
      <p:pic>
        <p:nvPicPr>
          <p:cNvPr id="16387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9"/>
          <a:stretch>
            <a:fillRect/>
          </a:stretch>
        </p:blipFill>
        <p:spPr bwMode="auto">
          <a:xfrm>
            <a:off x="250825" y="195263"/>
            <a:ext cx="2362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2"/>
          <p:cNvSpPr txBox="1">
            <a:spLocks noChangeArrowheads="1"/>
          </p:cNvSpPr>
          <p:nvPr/>
        </p:nvSpPr>
        <p:spPr bwMode="auto">
          <a:xfrm>
            <a:off x="611188" y="627063"/>
            <a:ext cx="71294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同学们围绕时间轴，收集了小学生活的点点滴滴，大家遇到什么困难没有？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28945" y="1779588"/>
            <a:ext cx="3194086" cy="3051810"/>
            <a:chOff x="1148" y="2803"/>
            <a:chExt cx="5031" cy="4806"/>
          </a:xfrm>
        </p:grpSpPr>
        <p:pic>
          <p:nvPicPr>
            <p:cNvPr id="18445" name="图片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8" y="5195"/>
              <a:ext cx="1680" cy="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云形标注 4"/>
            <p:cNvSpPr/>
            <p:nvPr/>
          </p:nvSpPr>
          <p:spPr>
            <a:xfrm>
              <a:off x="1983" y="2803"/>
              <a:ext cx="4196" cy="2380"/>
            </a:xfrm>
            <a:prstGeom prst="cloudCallout">
              <a:avLst/>
            </a:prstGeom>
            <a:solidFill>
              <a:srgbClr val="FFFFFF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收集的资料很多，在分类和取舍方面遇到了困难。</a:t>
              </a:r>
            </a:p>
          </p:txBody>
        </p:sp>
      </p:grp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4787900" y="1276350"/>
            <a:ext cx="3636928" cy="1512888"/>
            <a:chOff x="7540" y="2010"/>
            <a:chExt cx="5727" cy="2382"/>
          </a:xfrm>
        </p:grpSpPr>
        <p:pic>
          <p:nvPicPr>
            <p:cNvPr id="1844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2095" y="2010"/>
              <a:ext cx="1172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圆角矩形标注 6"/>
            <p:cNvSpPr/>
            <p:nvPr/>
          </p:nvSpPr>
          <p:spPr>
            <a:xfrm>
              <a:off x="7540" y="3142"/>
              <a:ext cx="3855" cy="907"/>
            </a:xfrm>
            <a:prstGeom prst="wedgeRoundRectCallout">
              <a:avLst>
                <a:gd name="adj1" fmla="val 65832"/>
                <a:gd name="adj2" fmla="val -30374"/>
                <a:gd name="adj3" fmla="val 16667"/>
              </a:avLst>
            </a:prstGeom>
            <a:solidFill>
              <a:srgbClr val="FFFFFF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没有更新颖的方式分享难忘的经历。</a:t>
              </a:r>
            </a:p>
          </p:txBody>
        </p:sp>
      </p:grpSp>
      <p:grpSp>
        <p:nvGrpSpPr>
          <p:cNvPr id="4" name="组合 13"/>
          <p:cNvGrpSpPr>
            <a:grpSpLocks/>
          </p:cNvGrpSpPr>
          <p:nvPr/>
        </p:nvGrpSpPr>
        <p:grpSpPr bwMode="auto">
          <a:xfrm>
            <a:off x="3348038" y="3057663"/>
            <a:ext cx="4297165" cy="1676864"/>
            <a:chOff x="3347864" y="3057663"/>
            <a:chExt cx="4297367" cy="1676098"/>
          </a:xfrm>
        </p:grpSpPr>
        <p:pic>
          <p:nvPicPr>
            <p:cNvPr id="18442" name="图片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646349" y="3057663"/>
              <a:ext cx="998882" cy="167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云形标注 8"/>
            <p:cNvSpPr/>
            <p:nvPr/>
          </p:nvSpPr>
          <p:spPr>
            <a:xfrm>
              <a:off x="3347864" y="3435178"/>
              <a:ext cx="2808419" cy="1296396"/>
            </a:xfrm>
            <a:prstGeom prst="cloudCallout">
              <a:avLst>
                <a:gd name="adj1" fmla="val 70295"/>
                <a:gd name="adj2" fmla="val -62597"/>
              </a:avLst>
            </a:prstGeom>
            <a:solidFill>
              <a:srgbClr val="FFFFFF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成长纪念册包括哪些内容？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2"/>
          <p:cNvSpPr txBox="1">
            <a:spLocks noChangeArrowheads="1"/>
          </p:cNvSpPr>
          <p:nvPr/>
        </p:nvSpPr>
        <p:spPr bwMode="auto">
          <a:xfrm>
            <a:off x="2195513" y="1203325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latin typeface="Calibri" panose="020F0502020204030204" pitchFamily="34" charset="0"/>
            </a:endParaRPr>
          </a:p>
        </p:txBody>
      </p:sp>
      <p:grpSp>
        <p:nvGrpSpPr>
          <p:cNvPr id="19459" name="组合 5"/>
          <p:cNvGrpSpPr>
            <a:grpSpLocks/>
          </p:cNvGrpSpPr>
          <p:nvPr/>
        </p:nvGrpSpPr>
        <p:grpSpPr bwMode="auto">
          <a:xfrm>
            <a:off x="1187450" y="411163"/>
            <a:ext cx="6408738" cy="4321175"/>
            <a:chOff x="827583" y="267494"/>
            <a:chExt cx="6408713" cy="4320480"/>
          </a:xfrm>
        </p:grpSpPr>
        <p:pic>
          <p:nvPicPr>
            <p:cNvPr id="19460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7" t="5202" r="6027" b="10800"/>
            <a:stretch>
              <a:fillRect/>
            </a:stretch>
          </p:blipFill>
          <p:spPr bwMode="auto">
            <a:xfrm>
              <a:off x="827583" y="267494"/>
              <a:ext cx="3168353" cy="432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图片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" t="5202" r="7832" b="10800"/>
            <a:stretch>
              <a:fillRect/>
            </a:stretch>
          </p:blipFill>
          <p:spPr bwMode="auto">
            <a:xfrm>
              <a:off x="3995936" y="267494"/>
              <a:ext cx="3240360" cy="432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2"/>
          <p:cNvSpPr txBox="1">
            <a:spLocks noChangeArrowheads="1"/>
          </p:cNvSpPr>
          <p:nvPr/>
        </p:nvSpPr>
        <p:spPr bwMode="auto">
          <a:xfrm>
            <a:off x="3779838" y="1131888"/>
            <a:ext cx="18319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筛选资料</a:t>
            </a:r>
          </a:p>
        </p:txBody>
      </p:sp>
      <p:sp>
        <p:nvSpPr>
          <p:cNvPr id="6147" name="文本框 3"/>
          <p:cNvSpPr txBox="1">
            <a:spLocks noChangeArrowheads="1"/>
          </p:cNvSpPr>
          <p:nvPr/>
        </p:nvSpPr>
        <p:spPr bwMode="auto">
          <a:xfrm>
            <a:off x="969963" y="2427288"/>
            <a:ext cx="80645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选出最能反映小学生活的有代表性的资料。</a:t>
            </a:r>
          </a:p>
        </p:txBody>
      </p:sp>
      <p:pic>
        <p:nvPicPr>
          <p:cNvPr id="2048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148013"/>
            <a:ext cx="136842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755650" y="1022350"/>
            <a:ext cx="75612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>
                <a:latin typeface="宋体" panose="02010600030101010101" pitchFamily="2" charset="-122"/>
              </a:rPr>
              <a:t>路路即将小学毕业，她想制作成长纪念册，你觉得下列哪些内容适合放入纪念册？请你帮她选一选。</a:t>
            </a:r>
          </a:p>
        </p:txBody>
      </p:sp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2484438" y="2066925"/>
            <a:ext cx="4319587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宋体" panose="02010600030101010101" pitchFamily="2" charset="-122"/>
              </a:rPr>
              <a:t>A </a:t>
            </a:r>
            <a:r>
              <a:rPr lang="zh-CN" altLang="en-US" sz="2000" b="1">
                <a:latin typeface="宋体" panose="02010600030101010101" pitchFamily="2" charset="-122"/>
              </a:rPr>
              <a:t>老师和同学的寄语、祝福</a:t>
            </a:r>
            <a:endParaRPr lang="en-US" altLang="zh-CN" sz="20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宋体" panose="02010600030101010101" pitchFamily="2" charset="-122"/>
              </a:rPr>
              <a:t>B </a:t>
            </a:r>
            <a:r>
              <a:rPr lang="zh-CN" altLang="en-US" sz="2000" b="1">
                <a:latin typeface="宋体" panose="02010600030101010101" pitchFamily="2" charset="-122"/>
              </a:rPr>
              <a:t>父母写的成长日记</a:t>
            </a:r>
            <a:endParaRPr lang="en-US" altLang="zh-CN" sz="20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宋体" panose="02010600030101010101" pitchFamily="2" charset="-122"/>
              </a:rPr>
              <a:t>C </a:t>
            </a:r>
            <a:r>
              <a:rPr lang="zh-CN" altLang="en-US" sz="2000" b="1">
                <a:latin typeface="宋体" panose="02010600030101010101" pitchFamily="2" charset="-122"/>
              </a:rPr>
              <a:t>手工课上编织的帽子</a:t>
            </a:r>
            <a:endParaRPr lang="en-US" altLang="zh-CN" sz="20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宋体" panose="02010600030101010101" pitchFamily="2" charset="-122"/>
              </a:rPr>
              <a:t>D </a:t>
            </a:r>
            <a:r>
              <a:rPr lang="zh-CN" altLang="en-US" sz="2000" b="1">
                <a:latin typeface="宋体" panose="02010600030101010101" pitchFamily="2" charset="-122"/>
              </a:rPr>
              <a:t>参加六一儿童节汇报演出的照片</a:t>
            </a:r>
            <a:endParaRPr lang="en-US" altLang="zh-CN" sz="20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宋体" panose="02010600030101010101" pitchFamily="2" charset="-122"/>
              </a:rPr>
              <a:t>E </a:t>
            </a:r>
            <a:r>
              <a:rPr lang="zh-CN" altLang="en-US" sz="2000" b="1">
                <a:latin typeface="宋体" panose="02010600030101010101" pitchFamily="2" charset="-122"/>
              </a:rPr>
              <a:t>重大节日的天气情况</a:t>
            </a:r>
            <a:endParaRPr lang="en-US" altLang="zh-CN" sz="20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宋体" panose="02010600030101010101" pitchFamily="2" charset="-122"/>
              </a:rPr>
              <a:t>F </a:t>
            </a:r>
            <a:r>
              <a:rPr lang="zh-CN" altLang="en-US" sz="2000" b="1">
                <a:latin typeface="宋体" panose="02010600030101010101" pitchFamily="2" charset="-122"/>
              </a:rPr>
              <a:t>小学生涯中获得的第一张奖状</a:t>
            </a:r>
          </a:p>
        </p:txBody>
      </p:sp>
      <p:sp>
        <p:nvSpPr>
          <p:cNvPr id="10" name="椭圆 9"/>
          <p:cNvSpPr/>
          <p:nvPr/>
        </p:nvSpPr>
        <p:spPr>
          <a:xfrm>
            <a:off x="2484438" y="2066925"/>
            <a:ext cx="358775" cy="43338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484438" y="2500313"/>
            <a:ext cx="358775" cy="431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484438" y="2859088"/>
            <a:ext cx="358775" cy="43338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484438" y="3219450"/>
            <a:ext cx="358775" cy="431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84438" y="3940175"/>
            <a:ext cx="358775" cy="431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7BF224A-F934-4AE0-9445-92AC9C62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78075"/>
            <a:ext cx="15144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2"/>
          <p:cNvSpPr txBox="1">
            <a:spLocks noChangeArrowheads="1"/>
          </p:cNvSpPr>
          <p:nvPr/>
        </p:nvSpPr>
        <p:spPr bwMode="auto">
          <a:xfrm>
            <a:off x="1692275" y="842963"/>
            <a:ext cx="18335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资料分类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2700338" y="2066925"/>
            <a:ext cx="331311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采用“编年体”</a:t>
            </a: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3563938" y="3363913"/>
            <a:ext cx="331311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采用“栏目式”</a:t>
            </a:r>
          </a:p>
        </p:txBody>
      </p:sp>
      <p:pic>
        <p:nvPicPr>
          <p:cNvPr id="2253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71750"/>
            <a:ext cx="1368425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03200" y="122238"/>
            <a:ext cx="20066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方法一：</a:t>
            </a:r>
          </a:p>
        </p:txBody>
      </p:sp>
      <p:grpSp>
        <p:nvGrpSpPr>
          <p:cNvPr id="4" name="组合 4"/>
          <p:cNvGrpSpPr>
            <a:grpSpLocks/>
          </p:cNvGrpSpPr>
          <p:nvPr/>
        </p:nvGrpSpPr>
        <p:grpSpPr bwMode="auto">
          <a:xfrm>
            <a:off x="255588" y="890588"/>
            <a:ext cx="4030662" cy="4017962"/>
            <a:chOff x="255588" y="890588"/>
            <a:chExt cx="4030662" cy="4017962"/>
          </a:xfrm>
        </p:grpSpPr>
        <p:sp>
          <p:nvSpPr>
            <p:cNvPr id="2" name="流程图: 可选过程 1"/>
            <p:cNvSpPr/>
            <p:nvPr/>
          </p:nvSpPr>
          <p:spPr>
            <a:xfrm>
              <a:off x="255588" y="906463"/>
              <a:ext cx="3694112" cy="4002087"/>
            </a:xfrm>
            <a:prstGeom prst="flowChartAlternateProcess">
              <a:avLst/>
            </a:prstGeom>
            <a:solidFill>
              <a:srgbClr val="FFFFFF"/>
            </a:solidFill>
            <a:ln w="28575">
              <a:solidFill>
                <a:srgbClr val="00B0F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561" name="矩形 7"/>
            <p:cNvSpPr>
              <a:spLocks noChangeArrowheads="1"/>
            </p:cNvSpPr>
            <p:nvPr/>
          </p:nvSpPr>
          <p:spPr bwMode="auto">
            <a:xfrm>
              <a:off x="1454150" y="890588"/>
              <a:ext cx="2006600" cy="64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3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编年体</a:t>
              </a:r>
            </a:p>
          </p:txBody>
        </p:sp>
        <p:sp>
          <p:nvSpPr>
            <p:cNvPr id="23562" name="矩形 8"/>
            <p:cNvSpPr>
              <a:spLocks noChangeArrowheads="1"/>
            </p:cNvSpPr>
            <p:nvPr/>
          </p:nvSpPr>
          <p:spPr bwMode="auto">
            <a:xfrm>
              <a:off x="319088" y="1468438"/>
              <a:ext cx="3967162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一年级</a:t>
              </a:r>
              <a:r>
                <a:rPr lang="en-US" altLang="zh-CN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我上学了  二年级</a:t>
              </a:r>
              <a:r>
                <a:rPr lang="en-US" altLang="zh-CN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我进步了三年级</a:t>
              </a:r>
              <a:r>
                <a:rPr lang="en-US" altLang="zh-CN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我长大了四年级</a:t>
              </a:r>
              <a:r>
                <a:rPr lang="en-US" altLang="zh-CN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我学会了五年级</a:t>
              </a:r>
              <a:r>
                <a:rPr lang="en-US" altLang="zh-CN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我做到了六年级</a:t>
              </a:r>
              <a:r>
                <a:rPr lang="en-US" altLang="zh-CN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我毕业了</a:t>
              </a:r>
            </a:p>
          </p:txBody>
        </p:sp>
      </p:grpSp>
      <p:grpSp>
        <p:nvGrpSpPr>
          <p:cNvPr id="5" name="组合 3"/>
          <p:cNvGrpSpPr>
            <a:grpSpLocks/>
          </p:cNvGrpSpPr>
          <p:nvPr/>
        </p:nvGrpSpPr>
        <p:grpSpPr bwMode="auto">
          <a:xfrm>
            <a:off x="5803900" y="844550"/>
            <a:ext cx="3048000" cy="2865438"/>
            <a:chOff x="5803898" y="844550"/>
            <a:chExt cx="3048000" cy="2864639"/>
          </a:xfrm>
        </p:grpSpPr>
        <p:sp>
          <p:nvSpPr>
            <p:cNvPr id="3" name="对话气泡: 圆角矩形 2"/>
            <p:cNvSpPr/>
            <p:nvPr/>
          </p:nvSpPr>
          <p:spPr>
            <a:xfrm>
              <a:off x="5803898" y="844550"/>
              <a:ext cx="2952750" cy="2736087"/>
            </a:xfrm>
            <a:prstGeom prst="wedgeRoundRectCallout">
              <a:avLst>
                <a:gd name="adj1" fmla="val -56800"/>
                <a:gd name="adj2" fmla="val 22825"/>
                <a:gd name="adj3" fmla="val 16667"/>
              </a:avLst>
            </a:prstGeom>
            <a:solidFill>
              <a:srgbClr val="E8FEF5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559" name="文本框 26"/>
            <p:cNvSpPr txBox="1">
              <a:spLocks noChangeArrowheads="1"/>
            </p:cNvSpPr>
            <p:nvPr/>
          </p:nvSpPr>
          <p:spPr bwMode="auto">
            <a:xfrm>
              <a:off x="6044083" y="848035"/>
              <a:ext cx="2807815" cy="286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3000" b="1" dirty="0">
                  <a:latin typeface="宋体" panose="02010600030101010101" pitchFamily="2" charset="-122"/>
                </a:rPr>
                <a:t>    以时间为序，成长过程一目了然，很容易唤起人物的回忆。</a:t>
              </a:r>
            </a:p>
          </p:txBody>
        </p:sp>
      </p:grpSp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0200" y="2393128"/>
            <a:ext cx="1728788" cy="240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eaLnBrk="1" hangingPunct="1">
          <a:lnSpc>
            <a:spcPct val="120000"/>
          </a:lnSpc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Pages>0</Pages>
  <Words>622</Words>
  <Characters>0</Characters>
  <Application>Microsoft Office PowerPoint</Application>
  <DocSecurity>0</DocSecurity>
  <PresentationFormat>全屏显示(16:9)</PresentationFormat>
  <Lines>0</Lines>
  <Paragraphs>97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黑体</vt:lpstr>
      <vt:lpstr>楷体</vt:lpstr>
      <vt:lpstr>隶书</vt:lpstr>
      <vt:lpstr>宋体</vt:lpstr>
      <vt:lpstr>Arial</vt:lpstr>
      <vt:lpstr>Calibri</vt:lpstr>
      <vt:lpstr>Times New Roman</vt:lpstr>
      <vt:lpstr>Wingdings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状元成才路;Administrator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ZhouFazhi</cp:lastModifiedBy>
  <cp:revision>700</cp:revision>
  <dcterms:created xsi:type="dcterms:W3CDTF">2016-12-04T03:23:49Z</dcterms:created>
  <dcterms:modified xsi:type="dcterms:W3CDTF">2024-09-19T01:58:54Z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2052-11.1.0.10024</vt:lpwstr>
  </property>
</Properties>
</file>